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434" r:id="rId2"/>
    <p:sldId id="429" r:id="rId3"/>
    <p:sldId id="435" r:id="rId4"/>
    <p:sldId id="436" r:id="rId5"/>
    <p:sldId id="437" r:id="rId6"/>
    <p:sldId id="438" r:id="rId7"/>
    <p:sldId id="439" r:id="rId8"/>
    <p:sldId id="1575" r:id="rId9"/>
    <p:sldId id="440" r:id="rId10"/>
    <p:sldId id="933" r:id="rId11"/>
    <p:sldId id="441" r:id="rId12"/>
    <p:sldId id="443" r:id="rId13"/>
    <p:sldId id="1577" r:id="rId14"/>
    <p:sldId id="444" r:id="rId15"/>
    <p:sldId id="445" r:id="rId16"/>
    <p:sldId id="466" r:id="rId17"/>
    <p:sldId id="467" r:id="rId18"/>
    <p:sldId id="1576" r:id="rId19"/>
    <p:sldId id="448" r:id="rId20"/>
    <p:sldId id="449" r:id="rId21"/>
    <p:sldId id="450" r:id="rId22"/>
    <p:sldId id="451" r:id="rId23"/>
    <p:sldId id="452" r:id="rId24"/>
    <p:sldId id="453" r:id="rId25"/>
    <p:sldId id="280" r:id="rId26"/>
    <p:sldId id="1569" r:id="rId27"/>
    <p:sldId id="373" r:id="rId28"/>
    <p:sldId id="281" r:id="rId29"/>
    <p:sldId id="282" r:id="rId30"/>
    <p:sldId id="935" r:id="rId31"/>
    <p:sldId id="283" r:id="rId32"/>
    <p:sldId id="374" r:id="rId33"/>
    <p:sldId id="284" r:id="rId34"/>
    <p:sldId id="1096" r:id="rId35"/>
    <p:sldId id="1562" r:id="rId36"/>
    <p:sldId id="1570" r:id="rId37"/>
    <p:sldId id="1572" r:id="rId38"/>
    <p:sldId id="1571" r:id="rId39"/>
    <p:sldId id="818" r:id="rId40"/>
    <p:sldId id="1578" r:id="rId41"/>
    <p:sldId id="1579" r:id="rId42"/>
    <p:sldId id="939" r:id="rId43"/>
    <p:sldId id="928" r:id="rId44"/>
    <p:sldId id="1560" r:id="rId45"/>
    <p:sldId id="1587" r:id="rId46"/>
    <p:sldId id="1590" r:id="rId47"/>
    <p:sldId id="1583" r:id="rId48"/>
    <p:sldId id="1567" r:id="rId49"/>
    <p:sldId id="1581" r:id="rId50"/>
    <p:sldId id="1588" r:id="rId51"/>
    <p:sldId id="1087" r:id="rId52"/>
    <p:sldId id="1584" r:id="rId53"/>
    <p:sldId id="1085" r:id="rId54"/>
    <p:sldId id="1582" r:id="rId55"/>
    <p:sldId id="1086" r:id="rId56"/>
    <p:sldId id="1568" r:id="rId57"/>
    <p:sldId id="1098" r:id="rId58"/>
    <p:sldId id="1585" r:id="rId59"/>
    <p:sldId id="1586" r:id="rId60"/>
    <p:sldId id="1589" r:id="rId61"/>
    <p:sldId id="1088" r:id="rId62"/>
    <p:sldId id="1089" r:id="rId63"/>
    <p:sldId id="931" r:id="rId64"/>
    <p:sldId id="1090" r:id="rId65"/>
    <p:sldId id="1549" r:id="rId66"/>
    <p:sldId id="1556" r:id="rId67"/>
    <p:sldId id="1580" r:id="rId68"/>
    <p:sldId id="1091" r:id="rId69"/>
    <p:sldId id="1555" r:id="rId70"/>
    <p:sldId id="1084" r:id="rId71"/>
    <p:sldId id="1557" r:id="rId72"/>
    <p:sldId id="1093" r:id="rId73"/>
    <p:sldId id="1559" r:id="rId74"/>
    <p:sldId id="932" r:id="rId75"/>
    <p:sldId id="1095" r:id="rId76"/>
    <p:sldId id="1573" r:id="rId77"/>
    <p:sldId id="877" r:id="rId78"/>
    <p:sldId id="1563" r:id="rId79"/>
    <p:sldId id="879" r:id="rId80"/>
    <p:sldId id="880" r:id="rId81"/>
    <p:sldId id="881" r:id="rId82"/>
    <p:sldId id="1101" r:id="rId83"/>
    <p:sldId id="1097" r:id="rId84"/>
    <p:sldId id="911" r:id="rId85"/>
    <p:sldId id="909" r:id="rId86"/>
    <p:sldId id="925" r:id="rId87"/>
    <p:sldId id="1574" r:id="rId88"/>
    <p:sldId id="1565" r:id="rId89"/>
    <p:sldId id="1566" r:id="rId90"/>
    <p:sldId id="1100" r:id="rId9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5"/>
    <p:restoredTop sz="96197" autoAdjust="0"/>
  </p:normalViewPr>
  <p:slideViewPr>
    <p:cSldViewPr>
      <p:cViewPr varScale="1">
        <p:scale>
          <a:sx n="124" d="100"/>
          <a:sy n="124" d="100"/>
        </p:scale>
        <p:origin x="12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2022/10/20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112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0.png"/><Relationship Id="rId7" Type="http://schemas.openxmlformats.org/officeDocument/2006/relationships/image" Target="../media/image4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72.png"/><Relationship Id="rId10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12" Type="http://schemas.openxmlformats.org/officeDocument/2006/relationships/image" Target="../media/image341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11" Type="http://schemas.openxmlformats.org/officeDocument/2006/relationships/image" Target="../media/image331.png"/><Relationship Id="rId5" Type="http://schemas.openxmlformats.org/officeDocument/2006/relationships/image" Target="../media/image271.png"/><Relationship Id="rId10" Type="http://schemas.openxmlformats.org/officeDocument/2006/relationships/image" Target="../media/image321.png"/><Relationship Id="rId4" Type="http://schemas.openxmlformats.org/officeDocument/2006/relationships/image" Target="../media/image523.png"/><Relationship Id="rId9" Type="http://schemas.openxmlformats.org/officeDocument/2006/relationships/image" Target="../media/image3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1.jpeg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0.png"/><Relationship Id="rId4" Type="http://schemas.openxmlformats.org/officeDocument/2006/relationships/image" Target="../media/image61.png"/><Relationship Id="rId9" Type="http://schemas.openxmlformats.org/officeDocument/2006/relationships/image" Target="../media/image60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700.png"/><Relationship Id="rId18" Type="http://schemas.openxmlformats.org/officeDocument/2006/relationships/image" Target="../media/image761.png"/><Relationship Id="rId3" Type="http://schemas.openxmlformats.org/officeDocument/2006/relationships/image" Target="../media/image471.png"/><Relationship Id="rId7" Type="http://schemas.openxmlformats.org/officeDocument/2006/relationships/image" Target="../media/image491.png"/><Relationship Id="rId12" Type="http://schemas.openxmlformats.org/officeDocument/2006/relationships/image" Target="../media/image541.png"/><Relationship Id="rId17" Type="http://schemas.openxmlformats.org/officeDocument/2006/relationships/image" Target="../media/image580.png"/><Relationship Id="rId2" Type="http://schemas.openxmlformats.org/officeDocument/2006/relationships/image" Target="../media/image58.jpeg"/><Relationship Id="rId16" Type="http://schemas.openxmlformats.org/officeDocument/2006/relationships/image" Target="../media/image5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521.png"/><Relationship Id="rId5" Type="http://schemas.openxmlformats.org/officeDocument/2006/relationships/image" Target="../media/image510.png"/><Relationship Id="rId15" Type="http://schemas.openxmlformats.org/officeDocument/2006/relationships/image" Target="../media/image570.png"/><Relationship Id="rId10" Type="http://schemas.openxmlformats.org/officeDocument/2006/relationships/image" Target="../media/image511.png"/><Relationship Id="rId19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501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png"/><Relationship Id="rId3" Type="http://schemas.openxmlformats.org/officeDocument/2006/relationships/image" Target="../media/image630.png"/><Relationship Id="rId7" Type="http://schemas.openxmlformats.org/officeDocument/2006/relationships/image" Target="../media/image740.png"/><Relationship Id="rId12" Type="http://schemas.openxmlformats.org/officeDocument/2006/relationships/image" Target="../media/image7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Relationship Id="rId11" Type="http://schemas.openxmlformats.org/officeDocument/2006/relationships/image" Target="../media/image69.jpeg"/><Relationship Id="rId5" Type="http://schemas.openxmlformats.org/officeDocument/2006/relationships/image" Target="../media/image721.png"/><Relationship Id="rId10" Type="http://schemas.openxmlformats.org/officeDocument/2006/relationships/image" Target="../media/image770.png"/><Relationship Id="rId4" Type="http://schemas.openxmlformats.org/officeDocument/2006/relationships/image" Target="../media/image652.png"/><Relationship Id="rId9" Type="http://schemas.openxmlformats.org/officeDocument/2006/relationships/image" Target="../media/image7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1.png"/><Relationship Id="rId3" Type="http://schemas.openxmlformats.org/officeDocument/2006/relationships/image" Target="../media/image227.png"/><Relationship Id="rId7" Type="http://schemas.openxmlformats.org/officeDocument/2006/relationships/image" Target="../media/image8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2.png"/><Relationship Id="rId5" Type="http://schemas.openxmlformats.org/officeDocument/2006/relationships/image" Target="../media/image88.png"/><Relationship Id="rId9" Type="http://schemas.openxmlformats.org/officeDocument/2006/relationships/image" Target="../media/image7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1.png"/><Relationship Id="rId7" Type="http://schemas.openxmlformats.org/officeDocument/2006/relationships/image" Target="../media/image83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5.png"/><Relationship Id="rId4" Type="http://schemas.openxmlformats.org/officeDocument/2006/relationships/image" Target="../media/image74.jpeg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3.png"/><Relationship Id="rId3" Type="http://schemas.openxmlformats.org/officeDocument/2006/relationships/image" Target="../media/image731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00.png"/><Relationship Id="rId4" Type="http://schemas.openxmlformats.org/officeDocument/2006/relationships/image" Target="../media/image750.png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101.pn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102.png"/><Relationship Id="rId12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tiff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0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1.png"/><Relationship Id="rId4" Type="http://schemas.openxmlformats.org/officeDocument/2006/relationships/image" Target="../media/image9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50.png"/><Relationship Id="rId7" Type="http://schemas.openxmlformats.org/officeDocument/2006/relationships/image" Target="../media/image1392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1.png"/><Relationship Id="rId5" Type="http://schemas.openxmlformats.org/officeDocument/2006/relationships/image" Target="../media/image1370.png"/><Relationship Id="rId4" Type="http://schemas.openxmlformats.org/officeDocument/2006/relationships/image" Target="../media/image13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1.png"/><Relationship Id="rId2" Type="http://schemas.openxmlformats.org/officeDocument/2006/relationships/image" Target="../media/image14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1.png"/><Relationship Id="rId3" Type="http://schemas.openxmlformats.org/officeDocument/2006/relationships/image" Target="../media/image167.png"/><Relationship Id="rId7" Type="http://schemas.openxmlformats.org/officeDocument/2006/relationships/image" Target="../media/image140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1.png"/><Relationship Id="rId5" Type="http://schemas.openxmlformats.org/officeDocument/2006/relationships/image" Target="../media/image1250.png"/><Relationship Id="rId4" Type="http://schemas.openxmlformats.org/officeDocument/2006/relationships/image" Target="../media/image12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1.jpe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2.png"/><Relationship Id="rId3" Type="http://schemas.openxmlformats.org/officeDocument/2006/relationships/image" Target="../media/image171.png"/><Relationship Id="rId7" Type="http://schemas.openxmlformats.org/officeDocument/2006/relationships/image" Target="../media/image1732.png"/><Relationship Id="rId2" Type="http://schemas.openxmlformats.org/officeDocument/2006/relationships/image" Target="../media/image16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77.jpeg"/><Relationship Id="rId12" Type="http://schemas.openxmlformats.org/officeDocument/2006/relationships/image" Target="../media/image187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2.png"/><Relationship Id="rId3" Type="http://schemas.openxmlformats.org/officeDocument/2006/relationships/image" Target="../media/image1570.png"/><Relationship Id="rId7" Type="http://schemas.openxmlformats.org/officeDocument/2006/relationships/image" Target="../media/image1621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2.png"/><Relationship Id="rId5" Type="http://schemas.openxmlformats.org/officeDocument/2006/relationships/image" Target="../media/image1592.png"/><Relationship Id="rId4" Type="http://schemas.openxmlformats.org/officeDocument/2006/relationships/image" Target="../media/image1582.png"/><Relationship Id="rId9" Type="http://schemas.openxmlformats.org/officeDocument/2006/relationships/image" Target="../media/image16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3" Type="http://schemas.openxmlformats.org/officeDocument/2006/relationships/image" Target="../media/image1801.png"/><Relationship Id="rId7" Type="http://schemas.openxmlformats.org/officeDocument/2006/relationships/image" Target="../media/image1660.png"/><Relationship Id="rId2" Type="http://schemas.openxmlformats.org/officeDocument/2006/relationships/image" Target="../media/image1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2.png"/><Relationship Id="rId5" Type="http://schemas.openxmlformats.org/officeDocument/2006/relationships/image" Target="../media/image1620.png"/><Relationship Id="rId10" Type="http://schemas.openxmlformats.org/officeDocument/2006/relationships/image" Target="../media/image1831.png"/><Relationship Id="rId4" Type="http://schemas.openxmlformats.org/officeDocument/2006/relationships/image" Target="../media/image1601.png"/><Relationship Id="rId9" Type="http://schemas.openxmlformats.org/officeDocument/2006/relationships/image" Target="../media/image18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3" Type="http://schemas.openxmlformats.org/officeDocument/2006/relationships/image" Target="../media/image1551.png"/><Relationship Id="rId7" Type="http://schemas.openxmlformats.org/officeDocument/2006/relationships/image" Target="../media/image1591.png"/><Relationship Id="rId2" Type="http://schemas.openxmlformats.org/officeDocument/2006/relationships/image" Target="../media/image15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0.png"/><Relationship Id="rId5" Type="http://schemas.openxmlformats.org/officeDocument/2006/relationships/image" Target="../media/image1571.png"/><Relationship Id="rId4" Type="http://schemas.openxmlformats.org/officeDocument/2006/relationships/image" Target="../media/image15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2.jpe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0.png"/><Relationship Id="rId3" Type="http://schemas.openxmlformats.org/officeDocument/2006/relationships/image" Target="../media/image1700.png"/><Relationship Id="rId7" Type="http://schemas.openxmlformats.org/officeDocument/2006/relationships/image" Target="../media/image1741.png"/><Relationship Id="rId2" Type="http://schemas.openxmlformats.org/officeDocument/2006/relationships/image" Target="../media/image18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1.png"/><Relationship Id="rId11" Type="http://schemas.openxmlformats.org/officeDocument/2006/relationships/image" Target="../media/image1850.png"/><Relationship Id="rId5" Type="http://schemas.openxmlformats.org/officeDocument/2006/relationships/image" Target="../media/image1720.png"/><Relationship Id="rId10" Type="http://schemas.openxmlformats.org/officeDocument/2006/relationships/image" Target="../media/image1770.png"/><Relationship Id="rId4" Type="http://schemas.openxmlformats.org/officeDocument/2006/relationships/image" Target="../media/image1711.png"/><Relationship Id="rId9" Type="http://schemas.openxmlformats.org/officeDocument/2006/relationships/image" Target="../media/image17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0.png"/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0.png"/><Relationship Id="rId4" Type="http://schemas.openxmlformats.org/officeDocument/2006/relationships/image" Target="../media/image17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1.png"/><Relationship Id="rId7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0.png"/><Relationship Id="rId5" Type="http://schemas.openxmlformats.org/officeDocument/2006/relationships/image" Target="../media/image1830.png"/><Relationship Id="rId4" Type="http://schemas.openxmlformats.org/officeDocument/2006/relationships/image" Target="../media/image18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870.png"/><Relationship Id="rId7" Type="http://schemas.openxmlformats.org/officeDocument/2006/relationships/image" Target="../media/image205.png"/><Relationship Id="rId2" Type="http://schemas.openxmlformats.org/officeDocument/2006/relationships/image" Target="../media/image1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1.png"/><Relationship Id="rId5" Type="http://schemas.openxmlformats.org/officeDocument/2006/relationships/image" Target="../media/image20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92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1930.png"/><Relationship Id="rId7" Type="http://schemas.openxmlformats.org/officeDocument/2006/relationships/image" Target="../media/image1970.png"/><Relationship Id="rId12" Type="http://schemas.openxmlformats.org/officeDocument/2006/relationships/image" Target="../media/image202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11" Type="http://schemas.openxmlformats.org/officeDocument/2006/relationships/image" Target="../media/image2010.png"/><Relationship Id="rId5" Type="http://schemas.openxmlformats.org/officeDocument/2006/relationships/image" Target="../media/image1950.png"/><Relationship Id="rId10" Type="http://schemas.openxmlformats.org/officeDocument/2006/relationships/image" Target="../media/image2000.png"/><Relationship Id="rId4" Type="http://schemas.openxmlformats.org/officeDocument/2006/relationships/image" Target="../media/image1940.png"/><Relationship Id="rId9" Type="http://schemas.openxmlformats.org/officeDocument/2006/relationships/image" Target="../media/image19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1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image" Target="../media/image20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1.png"/><Relationship Id="rId10" Type="http://schemas.openxmlformats.org/officeDocument/2006/relationships/image" Target="../media/image211.png"/><Relationship Id="rId4" Type="http://schemas.openxmlformats.org/officeDocument/2006/relationships/image" Target="../media/image2051.png"/><Relationship Id="rId9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121.png"/><Relationship Id="rId7" Type="http://schemas.openxmlformats.org/officeDocument/2006/relationships/image" Target="../media/image222.png"/><Relationship Id="rId2" Type="http://schemas.openxmlformats.org/officeDocument/2006/relationships/image" Target="../media/image2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1.png"/><Relationship Id="rId9" Type="http://schemas.openxmlformats.org/officeDocument/2006/relationships/image" Target="../media/image2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0.png"/><Relationship Id="rId2" Type="http://schemas.openxmlformats.org/officeDocument/2006/relationships/image" Target="../media/image20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0.png"/><Relationship Id="rId5" Type="http://schemas.openxmlformats.org/officeDocument/2006/relationships/image" Target="../media/image2070.png"/><Relationship Id="rId4" Type="http://schemas.openxmlformats.org/officeDocument/2006/relationships/image" Target="../media/image20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0.png"/><Relationship Id="rId4" Type="http://schemas.openxmlformats.org/officeDocument/2006/relationships/image" Target="../media/image211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13" Type="http://schemas.openxmlformats.org/officeDocument/2006/relationships/image" Target="../media/image233.png"/><Relationship Id="rId3" Type="http://schemas.openxmlformats.org/officeDocument/2006/relationships/image" Target="../media/image2100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32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0.png"/><Relationship Id="rId11" Type="http://schemas.openxmlformats.org/officeDocument/2006/relationships/image" Target="../media/image2310.png"/><Relationship Id="rId5" Type="http://schemas.openxmlformats.org/officeDocument/2006/relationships/image" Target="../media/image2141.png"/><Relationship Id="rId10" Type="http://schemas.openxmlformats.org/officeDocument/2006/relationships/image" Target="../media/image2300.png"/><Relationship Id="rId4" Type="http://schemas.openxmlformats.org/officeDocument/2006/relationships/image" Target="../media/image2130.png"/><Relationship Id="rId9" Type="http://schemas.openxmlformats.org/officeDocument/2006/relationships/image" Target="../media/image2220.png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9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1650.png"/><Relationship Id="rId4" Type="http://schemas.openxmlformats.org/officeDocument/2006/relationships/image" Target="../media/image2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openxmlformats.org/officeDocument/2006/relationships/image" Target="../media/image26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1.png"/><Relationship Id="rId3" Type="http://schemas.openxmlformats.org/officeDocument/2006/relationships/image" Target="../media/image1790.png"/><Relationship Id="rId7" Type="http://schemas.openxmlformats.org/officeDocument/2006/relationships/image" Target="../media/image2030.png"/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0.png"/><Relationship Id="rId5" Type="http://schemas.openxmlformats.org/officeDocument/2006/relationships/image" Target="../media/image1851.png"/><Relationship Id="rId4" Type="http://schemas.openxmlformats.org/officeDocument/2006/relationships/image" Target="../media/image18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0.png"/><Relationship Id="rId3" Type="http://schemas.openxmlformats.org/officeDocument/2006/relationships/image" Target="../media/image2330.png"/><Relationship Id="rId7" Type="http://schemas.openxmlformats.org/officeDocument/2006/relationships/image" Target="../media/image2370.png"/><Relationship Id="rId2" Type="http://schemas.openxmlformats.org/officeDocument/2006/relationships/image" Target="../media/image2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0.png"/><Relationship Id="rId5" Type="http://schemas.openxmlformats.org/officeDocument/2006/relationships/image" Target="../media/image2350.png"/><Relationship Id="rId10" Type="http://schemas.openxmlformats.org/officeDocument/2006/relationships/image" Target="../media/image2420.png"/><Relationship Id="rId4" Type="http://schemas.openxmlformats.org/officeDocument/2006/relationships/image" Target="../media/image2340.png"/><Relationship Id="rId9" Type="http://schemas.openxmlformats.org/officeDocument/2006/relationships/image" Target="../media/image24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3012604" y="554076"/>
            <a:ext cx="272144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位能下薛丁格方程式的解</a:t>
            </a:r>
          </a:p>
        </p:txBody>
      </p:sp>
      <p:sp>
        <p:nvSpPr>
          <p:cNvPr id="62467" name="Text Box 19"/>
          <p:cNvSpPr txBox="1">
            <a:spLocks noChangeArrowheads="1"/>
          </p:cNvSpPr>
          <p:nvPr/>
        </p:nvSpPr>
        <p:spPr bwMode="auto">
          <a:xfrm>
            <a:off x="3087985" y="5437094"/>
            <a:ext cx="165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固定能量解</a:t>
            </a:r>
          </a:p>
        </p:txBody>
      </p:sp>
      <p:pic>
        <p:nvPicPr>
          <p:cNvPr id="62468" name="Picture 6" descr="http://edit.renminbao.com/rmb/article_images/2005-11-21-dazu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89" y="1082739"/>
            <a:ext cx="253047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18"/>
          <p:cNvSpPr txBox="1">
            <a:spLocks noChangeArrowheads="1"/>
          </p:cNvSpPr>
          <p:nvPr/>
        </p:nvSpPr>
        <p:spPr bwMode="auto">
          <a:xfrm>
            <a:off x="3087985" y="5037783"/>
            <a:ext cx="235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定態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State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文字方塊 5"/>
          <p:cNvSpPr txBox="1">
            <a:spLocks noChangeArrowheads="1"/>
          </p:cNvSpPr>
          <p:nvPr/>
        </p:nvSpPr>
        <p:spPr bwMode="auto">
          <a:xfrm>
            <a:off x="3087985" y="6253971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獨立演化的微觀系統狀態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B6DB-41F9-637C-9A6B-9139EBFCB9EE}"/>
              </a:ext>
            </a:extLst>
          </p:cNvPr>
          <p:cNvSpPr txBox="1"/>
          <p:nvPr/>
        </p:nvSpPr>
        <p:spPr bwMode="auto">
          <a:xfrm>
            <a:off x="3091450" y="5832497"/>
            <a:ext cx="2855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能量的本徵函數</a:t>
            </a:r>
          </a:p>
        </p:txBody>
      </p:sp>
    </p:spTree>
    <p:extLst>
      <p:ext uri="{BB962C8B-B14F-4D97-AF65-F5344CB8AC3E}">
        <p14:creationId xmlns:p14="http://schemas.microsoft.com/office/powerpoint/2010/main" val="195957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/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固定能量解波，</a:t>
                </a:r>
                <a:r>
                  <a:rPr lang="zh-TW" altLang="en-US" dirty="0"/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blipFill>
                <a:blip r:embed="rId4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07604" y="100912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21324" y="208172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32063" y="3476451"/>
                <a:ext cx="536323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063" y="3476451"/>
                <a:ext cx="5363238" cy="71731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blipFill>
                <a:blip r:embed="rId8"/>
                <a:stretch>
                  <a:fillRect l="-19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15833" y="4226135"/>
                <a:ext cx="53525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4226135"/>
                <a:ext cx="5352500" cy="369332"/>
              </a:xfrm>
              <a:prstGeom prst="rect">
                <a:avLst/>
              </a:prstGeom>
              <a:blipFill>
                <a:blip r:embed="rId9"/>
                <a:stretch>
                  <a:fillRect l="-11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這不可能，唯一例外是與兩者都無關，只能是一常數。設為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blipFill>
                <a:blip r:embed="rId10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48918" y="5064364"/>
                <a:ext cx="604867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918" y="5064364"/>
                <a:ext cx="6048671" cy="717312"/>
              </a:xfrm>
              <a:prstGeom prst="rect">
                <a:avLst/>
              </a:prstGeom>
              <a:blipFill>
                <a:blip r:embed="rId11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D3741FE-F34E-1CD4-55CD-E029BF00AEC5}"/>
              </a:ext>
            </a:extLst>
          </p:cNvPr>
          <p:cNvSpPr/>
          <p:nvPr/>
        </p:nvSpPr>
        <p:spPr>
          <a:xfrm>
            <a:off x="4854603" y="4945996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/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2D568CF5-A444-3F32-6596-594C7824643F}"/>
              </a:ext>
            </a:extLst>
          </p:cNvPr>
          <p:cNvSpPr/>
          <p:nvPr/>
        </p:nvSpPr>
        <p:spPr>
          <a:xfrm>
            <a:off x="3194914" y="6300809"/>
            <a:ext cx="220985" cy="1698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330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9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" name="文字方塊 14"/>
          <p:cNvSpPr txBox="1">
            <a:spLocks noChangeArrowheads="1"/>
          </p:cNvSpPr>
          <p:nvPr/>
        </p:nvSpPr>
        <p:spPr bwMode="auto">
          <a:xfrm>
            <a:off x="1167831" y="972546"/>
            <a:ext cx="5685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注意</a:t>
            </a:r>
            <a:r>
              <a:rPr lang="zh-TW" altLang="en-US" dirty="0"/>
              <a:t>：量子力學的</a:t>
            </a:r>
            <a:r>
              <a:rPr lang="zh-TW" altLang="en-US" sz="1800" dirty="0"/>
              <a:t>能量翻譯為對時間微分的運算</a:t>
            </a:r>
            <a:r>
              <a:rPr lang="zh-TW" altLang="en-US" dirty="0"/>
              <a:t>：</a:t>
            </a:r>
            <a:endParaRPr lang="zh-TW" altLang="en-US" sz="1800" dirty="0"/>
          </a:p>
        </p:txBody>
      </p:sp>
      <p:sp>
        <p:nvSpPr>
          <p:cNvPr id="7" name="矩形 6"/>
          <p:cNvSpPr/>
          <p:nvPr/>
        </p:nvSpPr>
        <p:spPr>
          <a:xfrm>
            <a:off x="1187624" y="2670408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因此這只能是具有單一能量的解，也就是固定能量解！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6494646" y="821463"/>
                <a:ext cx="72250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4646" y="821463"/>
                <a:ext cx="722505" cy="61901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879059" y="1460495"/>
                <a:ext cx="2444580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highlight>
                            <a:srgbClr val="FFFF99"/>
                          </a:highlight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highlight>
                            <a:srgbClr val="FFFF99"/>
                          </a:highlight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highlight>
                                <a:srgbClr val="FFFF99"/>
                              </a:highlight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highlight>
                                <a:srgbClr val="FFFF99"/>
                              </a:highlight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highlight>
                            <a:srgbClr val="FFFF99"/>
                          </a:highlight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highlight>
                            <a:srgbClr val="FFFF99"/>
                          </a:highlight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l-GR" altLang="zh-TW" i="1">
                          <a:highlight>
                            <a:srgbClr val="FFFF99"/>
                          </a:highlight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highlight>
                    <a:srgbClr val="FFFF99"/>
                  </a:highlight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059" y="1460495"/>
                <a:ext cx="2444580" cy="629852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3D6BA4-7082-224C-9E4E-B97AF75DF087}"/>
              </a:ext>
            </a:extLst>
          </p:cNvPr>
          <p:cNvSpPr txBox="1"/>
          <p:nvPr/>
        </p:nvSpPr>
        <p:spPr bwMode="auto">
          <a:xfrm>
            <a:off x="1091073" y="484990"/>
            <a:ext cx="5084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2. 這個結果可以從另一個角度看：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98218BB-99E3-DB64-8170-B131075F1763}"/>
                  </a:ext>
                </a:extLst>
              </p:cNvPr>
              <p:cNvSpPr txBox="1"/>
              <p:nvPr/>
            </p:nvSpPr>
            <p:spPr bwMode="auto">
              <a:xfrm>
                <a:off x="1187624" y="1470647"/>
                <a:ext cx="2018791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298218BB-99E3-DB64-8170-B131075F1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470647"/>
                <a:ext cx="2018791" cy="629852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DEEDC262-8385-2B6C-E249-25DE37E1E0BF}"/>
              </a:ext>
            </a:extLst>
          </p:cNvPr>
          <p:cNvSpPr/>
          <p:nvPr/>
        </p:nvSpPr>
        <p:spPr>
          <a:xfrm>
            <a:off x="3359822" y="1595401"/>
            <a:ext cx="399328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2BAC84-F556-B8CA-3DE1-F6E2312804DA}"/>
                  </a:ext>
                </a:extLst>
              </p:cNvPr>
              <p:cNvSpPr txBox="1"/>
              <p:nvPr/>
            </p:nvSpPr>
            <p:spPr bwMode="auto">
              <a:xfrm>
                <a:off x="1196675" y="2265212"/>
                <a:ext cx="60911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所以現在量子能量，對應於一個特定的數值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2BAC84-F556-B8CA-3DE1-F6E23128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6675" y="2265212"/>
                <a:ext cx="6091135" cy="369332"/>
              </a:xfrm>
              <a:prstGeom prst="rect">
                <a:avLst/>
              </a:prstGeom>
              <a:blipFill>
                <a:blip r:embed="rId6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5">
            <a:extLst>
              <a:ext uri="{FF2B5EF4-FFF2-40B4-BE49-F238E27FC236}">
                <a16:creationId xmlns:a16="http://schemas.microsoft.com/office/drawing/2014/main" id="{7CD03068-09C3-17D5-11DF-87588B22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288" y="3360066"/>
            <a:ext cx="6918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時間微分運算對這些解來說，和常數乘積一樣！好像回到了古典。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1298" y="3792756"/>
                <a:ext cx="662463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所以對這些解，能量像古典一樣，只能是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一個確定值。</a:t>
                </a:r>
              </a:p>
            </p:txBody>
          </p:sp>
        </mc:Choice>
        <mc:Fallback xmlns="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298" y="3792756"/>
                <a:ext cx="6624637" cy="369887"/>
              </a:xfrm>
              <a:prstGeom prst="rect">
                <a:avLst/>
              </a:prstGeom>
              <a:blipFill>
                <a:blip r:embed="rId7"/>
                <a:stretch>
                  <a:fillRect l="-7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3">
            <a:extLst>
              <a:ext uri="{FF2B5EF4-FFF2-40B4-BE49-F238E27FC236}">
                <a16:creationId xmlns:a16="http://schemas.microsoft.com/office/drawing/2014/main" id="{5CAA6148-065B-D625-AEB2-070F81EE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75" y="5142457"/>
            <a:ext cx="6624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之後我們將正式證明對於定態，能量的測量的確沒有不確定性！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/>
              <p:nvPr/>
            </p:nvSpPr>
            <p:spPr bwMode="auto">
              <a:xfrm>
                <a:off x="7790017" y="5147977"/>
                <a:ext cx="9695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0017" y="5147977"/>
                <a:ext cx="9695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9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74248" y="1548629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381391" y="2056484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與時間無關。</a:t>
            </a:r>
            <a:endParaRPr lang="en-US" altLang="zh-TW" dirty="0"/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1374248" y="2556691"/>
            <a:ext cx="619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其他物理測量的期望值也都與時間無關！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3290798" y="317274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TW" dirty="0"/>
              <a:t> </a:t>
            </a:r>
            <a:r>
              <a:rPr lang="zh-TW" altLang="en-US" dirty="0"/>
              <a:t>固定能量解正好描述</a:t>
            </a:r>
            <a:r>
              <a:rPr lang="zh-TW" altLang="en-US" dirty="0">
                <a:solidFill>
                  <a:srgbClr val="FF0000"/>
                </a:solidFill>
              </a:rPr>
              <a:t>定態</a:t>
            </a:r>
          </a:p>
        </p:txBody>
      </p:sp>
      <p:pic>
        <p:nvPicPr>
          <p:cNvPr id="26632" name="Picture 12" descr="p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94" y="4869160"/>
            <a:ext cx="22336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445983" y="776990"/>
                <a:ext cx="25194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983" y="776990"/>
                <a:ext cx="2519408" cy="496867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449274" y="1426401"/>
                <a:ext cx="5796972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9274" y="1426401"/>
                <a:ext cx="5796972" cy="559512"/>
              </a:xfrm>
              <a:prstGeom prst="rect">
                <a:avLst/>
              </a:prstGeom>
              <a:blipFill>
                <a:blip r:embed="rId4"/>
                <a:stretch>
                  <a:fillRect b="-1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8A7C3A9E-5AFB-0EEE-EB86-E3F31A5558E9}"/>
                  </a:ext>
                </a:extLst>
              </p:cNvPr>
              <p:cNvSpPr txBox="1"/>
              <p:nvPr/>
            </p:nvSpPr>
            <p:spPr bwMode="auto">
              <a:xfrm>
                <a:off x="1381391" y="2996594"/>
                <a:ext cx="601900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b="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8A7C3A9E-5AFB-0EEE-EB86-E3F31A55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391" y="2996594"/>
                <a:ext cx="6019006" cy="1711494"/>
              </a:xfrm>
              <a:prstGeom prst="rect">
                <a:avLst/>
              </a:prstGeom>
              <a:blipFill>
                <a:blip r:embed="rId5"/>
                <a:stretch>
                  <a:fillRect l="-5263" t="-59259" b="-9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5C59F-843F-B7AD-BBDB-5679FE47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0" y="2348880"/>
            <a:ext cx="8032277" cy="3383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4752D-1C4D-2514-AABB-6FA19C916D7F}"/>
              </a:ext>
            </a:extLst>
          </p:cNvPr>
          <p:cNvSpPr txBox="1"/>
          <p:nvPr/>
        </p:nvSpPr>
        <p:spPr bwMode="auto">
          <a:xfrm>
            <a:off x="3563888" y="77399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時間只改變了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Phase。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E3499-951A-F83D-69A2-40474D4FD5EE}"/>
              </a:ext>
            </a:extLst>
          </p:cNvPr>
          <p:cNvSpPr txBox="1"/>
          <p:nvPr/>
        </p:nvSpPr>
        <p:spPr bwMode="auto">
          <a:xfrm>
            <a:off x="3547577" y="123740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獨立來看，phase沒有物理結果。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BA9B4-4E1B-7A90-BFC2-BCAFACE1AA13}"/>
              </a:ext>
            </a:extLst>
          </p:cNvPr>
          <p:cNvSpPr txBox="1"/>
          <p:nvPr/>
        </p:nvSpPr>
        <p:spPr bwMode="auto">
          <a:xfrm>
            <a:off x="3563887" y="1700808"/>
            <a:ext cx="5024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因此可以說粒子本質上一直處於同一個狀態！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58CB0-B7F0-8F69-9EA9-130548C7DC4B}"/>
              </a:ext>
            </a:extLst>
          </p:cNvPr>
          <p:cNvSpPr/>
          <p:nvPr/>
        </p:nvSpPr>
        <p:spPr>
          <a:xfrm>
            <a:off x="555860" y="2348880"/>
            <a:ext cx="803227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5224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249761" y="2295525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9761" y="2295525"/>
                <a:ext cx="3035318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5" name="文字方塊 15"/>
          <p:cNvSpPr txBox="1">
            <a:spLocks noChangeArrowheads="1"/>
          </p:cNvSpPr>
          <p:nvPr/>
        </p:nvSpPr>
        <p:spPr bwMode="auto">
          <a:xfrm>
            <a:off x="1187625" y="837198"/>
            <a:ext cx="585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固定能量解的特點是：時間部分與空間部分分離：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7623" y="4438042"/>
                <a:ext cx="700087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i="1" dirty="0">
                    <a:latin typeface="+mj-lt"/>
                  </a:rPr>
                  <a:t> </a:t>
                </a:r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3" y="4438042"/>
                <a:ext cx="7000875" cy="369888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/>
          <p:nvPr/>
        </p:nvCxnSpPr>
        <p:spPr>
          <a:xfrm>
            <a:off x="2843388" y="1968437"/>
            <a:ext cx="1008063" cy="503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rot="16200000" flipH="1">
            <a:off x="2631457" y="2188306"/>
            <a:ext cx="647700" cy="207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10800000" flipV="1">
            <a:off x="2122663" y="1968437"/>
            <a:ext cx="720725" cy="503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矩形 25"/>
          <p:cNvSpPr>
            <a:spLocks noChangeArrowheads="1"/>
          </p:cNvSpPr>
          <p:nvPr/>
        </p:nvSpPr>
        <p:spPr bwMode="auto">
          <a:xfrm>
            <a:off x="3635551" y="1895412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代入薛丁格方程式，偏微分變成常微分！</a:t>
            </a: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278805" y="5770213"/>
                <a:ext cx="368299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8805" y="5770213"/>
                <a:ext cx="3682996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225771" y="1378466"/>
                <a:ext cx="2359107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771" y="1378466"/>
                <a:ext cx="2359107" cy="49686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219955" y="3119802"/>
                <a:ext cx="634231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955" y="3119802"/>
                <a:ext cx="6342314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4" y="404664"/>
                <a:ext cx="7704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時間部分已解出，現在我們來寫固定能量解位置部分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04664"/>
                <a:ext cx="7704856" cy="369332"/>
              </a:xfrm>
              <a:prstGeom prst="rect">
                <a:avLst/>
              </a:prstGeom>
              <a:blipFill>
                <a:blip r:embed="rId7"/>
                <a:stretch>
                  <a:fillRect l="-65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15">
            <a:extLst>
              <a:ext uri="{FF2B5EF4-FFF2-40B4-BE49-F238E27FC236}">
                <a16:creationId xmlns:a16="http://schemas.microsoft.com/office/drawing/2014/main" id="{D964028F-9718-B1E1-B96F-94E84F674BC7}"/>
              </a:ext>
            </a:extLst>
          </p:cNvPr>
          <p:cNvCxnSpPr>
            <a:cxnSpLocks/>
          </p:cNvCxnSpPr>
          <p:nvPr/>
        </p:nvCxnSpPr>
        <p:spPr>
          <a:xfrm flipV="1">
            <a:off x="2301024" y="3174676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5">
            <a:extLst>
              <a:ext uri="{FF2B5EF4-FFF2-40B4-BE49-F238E27FC236}">
                <a16:creationId xmlns:a16="http://schemas.microsoft.com/office/drawing/2014/main" id="{749600D4-7516-A40F-9F28-7AA237F3FB07}"/>
              </a:ext>
            </a:extLst>
          </p:cNvPr>
          <p:cNvCxnSpPr>
            <a:cxnSpLocks/>
          </p:cNvCxnSpPr>
          <p:nvPr/>
        </p:nvCxnSpPr>
        <p:spPr>
          <a:xfrm flipV="1">
            <a:off x="5291685" y="3195057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15">
            <a:extLst>
              <a:ext uri="{FF2B5EF4-FFF2-40B4-BE49-F238E27FC236}">
                <a16:creationId xmlns:a16="http://schemas.microsoft.com/office/drawing/2014/main" id="{F8A2C2EB-EC46-1BE5-C5DA-1392CF82D6BA}"/>
              </a:ext>
            </a:extLst>
          </p:cNvPr>
          <p:cNvCxnSpPr>
            <a:cxnSpLocks/>
          </p:cNvCxnSpPr>
          <p:nvPr/>
        </p:nvCxnSpPr>
        <p:spPr>
          <a:xfrm flipV="1">
            <a:off x="6372754" y="3160523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5">
            <a:extLst>
              <a:ext uri="{FF2B5EF4-FFF2-40B4-BE49-F238E27FC236}">
                <a16:creationId xmlns:a16="http://schemas.microsoft.com/office/drawing/2014/main" id="{8359BD11-3766-75C7-3B4A-AB1ED6F4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3" y="3983917"/>
            <a:ext cx="7128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時間的相關函數全部抵消，於是得到一個位置的微分方程式！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278805" y="4892723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8805" y="4892723"/>
                <a:ext cx="4435573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9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27660" grpId="0"/>
      <p:bldP spid="15" grpId="0" animBg="1"/>
      <p:bldP spid="21" grpId="0" animBg="1"/>
      <p:bldP spid="7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文字方塊 2"/>
          <p:cNvSpPr txBox="1">
            <a:spLocks noChangeArrowheads="1"/>
          </p:cNvSpPr>
          <p:nvPr/>
        </p:nvSpPr>
        <p:spPr bwMode="auto">
          <a:xfrm>
            <a:off x="1061799" y="1550864"/>
            <a:ext cx="378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定態所滿足的方程式：</a:t>
            </a:r>
          </a:p>
        </p:txBody>
      </p:sp>
      <p:pic>
        <p:nvPicPr>
          <p:cNvPr id="28677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98" y="620688"/>
            <a:ext cx="2819968" cy="22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974623" y="2928933"/>
                <a:ext cx="7944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解出位置函數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i="1" dirty="0">
                    <a:latin typeface="+mj-lt"/>
                  </a:rPr>
                  <a:t> </a:t>
                </a:r>
                <a:r>
                  <a:rPr lang="zh-TW" altLang="en-US" dirty="0">
                    <a:latin typeface="+mj-lt"/>
                  </a:rPr>
                  <a:t>整個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Stationary State</a:t>
                </a:r>
                <a:r>
                  <a:rPr lang="zh-TW" altLang="en-US" dirty="0">
                    <a:latin typeface="+mj-lt"/>
                  </a:rPr>
                  <a:t>的波函數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latin typeface="+mj-lt"/>
                  </a:rPr>
                  <a:t>就都知道了！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3" y="2928933"/>
                <a:ext cx="7944353" cy="369332"/>
              </a:xfrm>
              <a:prstGeom prst="rect">
                <a:avLst/>
              </a:prstGeom>
              <a:blipFill>
                <a:blip r:embed="rId3"/>
                <a:stretch>
                  <a:fillRect l="-6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9" name="Rectangle 26"/>
          <p:cNvSpPr>
            <a:spLocks noChangeArrowheads="1"/>
          </p:cNvSpPr>
          <p:nvPr/>
        </p:nvSpPr>
        <p:spPr bwMode="auto">
          <a:xfrm>
            <a:off x="1061799" y="851617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0" name="文字方塊 7"/>
              <p:cNvSpPr txBox="1">
                <a:spLocks noChangeArrowheads="1"/>
              </p:cNvSpPr>
              <p:nvPr/>
            </p:nvSpPr>
            <p:spPr bwMode="auto">
              <a:xfrm>
                <a:off x="974623" y="4121780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在很多情況下，這個方程式只對某一些能量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，可以得到解。</a:t>
                </a:r>
              </a:p>
            </p:txBody>
          </p:sp>
        </mc:Choice>
        <mc:Fallback xmlns="">
          <p:sp>
            <p:nvSpPr>
              <p:cNvPr id="28680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623" y="4121780"/>
                <a:ext cx="6963931" cy="369332"/>
              </a:xfrm>
              <a:prstGeom prst="rect">
                <a:avLst/>
              </a:prstGeom>
              <a:blipFill>
                <a:blip r:embed="rId4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37742" y="3396741"/>
                <a:ext cx="2359107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742" y="3396741"/>
                <a:ext cx="2359107" cy="49686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061799" y="467157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Schrodinger Wave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7"/>
              <p:cNvSpPr txBox="1">
                <a:spLocks noChangeArrowheads="1"/>
              </p:cNvSpPr>
              <p:nvPr/>
            </p:nvSpPr>
            <p:spPr bwMode="auto">
              <a:xfrm>
                <a:off x="974622" y="5465394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，可能是離散分布的。於是能量就是量子化的！</a:t>
                </a:r>
              </a:p>
            </p:txBody>
          </p:sp>
        </mc:Choice>
        <mc:Fallback xmlns="">
          <p:sp>
            <p:nvSpPr>
              <p:cNvPr id="1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622" y="5465394"/>
                <a:ext cx="6963931" cy="369332"/>
              </a:xfrm>
              <a:prstGeom prst="rect">
                <a:avLst/>
              </a:prstGeom>
              <a:blipFill>
                <a:blip r:embed="rId6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7"/>
              <p:cNvSpPr txBox="1">
                <a:spLocks noChangeArrowheads="1"/>
              </p:cNvSpPr>
              <p:nvPr/>
            </p:nvSpPr>
            <p:spPr bwMode="auto">
              <a:xfrm>
                <a:off x="974622" y="4539764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這些能量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Eigenvalues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3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622" y="4539764"/>
                <a:ext cx="6963931" cy="369332"/>
              </a:xfrm>
              <a:prstGeom prst="rect">
                <a:avLst/>
              </a:prstGeom>
              <a:blipFill>
                <a:blip r:embed="rId7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74622" y="4978253"/>
                <a:ext cx="6081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對應的解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稱為漢米爾頓量的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 </a:t>
                </a:r>
                <a:r>
                  <a:rPr lang="en-US" altLang="zh-TW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2" y="4978253"/>
                <a:ext cx="6081986" cy="369332"/>
              </a:xfrm>
              <a:prstGeom prst="rect">
                <a:avLst/>
              </a:prstGeom>
              <a:blipFill>
                <a:blip r:embed="rId8"/>
                <a:stretch>
                  <a:fillRect l="-833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061799" y="1957411"/>
                <a:ext cx="368299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799" y="1957411"/>
                <a:ext cx="3682996" cy="64812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7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12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42" y="1210388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497484" y="230236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1926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123728" y="260648"/>
            <a:ext cx="396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16354" y="677469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能量的量子化作為</a:t>
            </a:r>
            <a:r>
              <a:rPr lang="zh-TW" altLang="en-US" sz="1800" dirty="0">
                <a:solidFill>
                  <a:srgbClr val="FF0000"/>
                </a:solidFill>
              </a:rPr>
              <a:t>（不過就是）</a:t>
            </a:r>
            <a:r>
              <a:rPr lang="zh-TW" altLang="en-US" sz="1800" dirty="0"/>
              <a:t>一個本徵值問題</a:t>
            </a:r>
          </a:p>
        </p:txBody>
      </p:sp>
    </p:spTree>
    <p:extLst>
      <p:ext uri="{BB962C8B-B14F-4D97-AF65-F5344CB8AC3E}">
        <p14:creationId xmlns:p14="http://schemas.microsoft.com/office/powerpoint/2010/main" val="71801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28613"/>
            <a:ext cx="5095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71750" y="3000375"/>
            <a:ext cx="4071938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2468" name="文字方塊 4"/>
          <p:cNvSpPr txBox="1">
            <a:spLocks noChangeArrowheads="1"/>
          </p:cNvSpPr>
          <p:nvPr/>
        </p:nvSpPr>
        <p:spPr bwMode="auto">
          <a:xfrm>
            <a:off x="6695729" y="3228945"/>
            <a:ext cx="2448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+mj-lt"/>
              </a:rPr>
              <a:t>Schrodinger Equation</a:t>
            </a:r>
            <a:endParaRPr lang="zh-TW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679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3208541" y="1679733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" y="1679733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38_15">
            <a:extLst>
              <a:ext uri="{FF2B5EF4-FFF2-40B4-BE49-F238E27FC236}">
                <a16:creationId xmlns:a16="http://schemas.microsoft.com/office/drawing/2014/main" id="{228B6B05-5B80-24A5-0754-C9798F60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6300192" y="1697535"/>
            <a:ext cx="26202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97654" y="4656716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在非束縛的情況中，定態能組成入射波包，可以描述散射問題！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97654" y="4239615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在束縛的情況中，定態的能量將出現量子化！</a:t>
            </a: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E7B91F6F-B32F-EEB8-7F20-10D58FEB4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654" y="3822514"/>
            <a:ext cx="625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一維位能下的定態大致可以分為束縛態與非束縛態！</a:t>
            </a:r>
          </a:p>
        </p:txBody>
      </p:sp>
    </p:spTree>
    <p:extLst>
      <p:ext uri="{BB962C8B-B14F-4D97-AF65-F5344CB8AC3E}">
        <p14:creationId xmlns:p14="http://schemas.microsoft.com/office/powerpoint/2010/main" val="3388950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5484195" y="2427559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4195" y="2427559"/>
                <a:ext cx="205985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Rectangle 9"/>
              <p:cNvSpPr>
                <a:spLocks noChangeArrowheads="1"/>
              </p:cNvSpPr>
              <p:nvPr/>
            </p:nvSpPr>
            <p:spPr bwMode="auto">
              <a:xfrm>
                <a:off x="615012" y="1474937"/>
                <a:ext cx="40830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r>
                  <a:rPr lang="zh-TW" altLang="en-US" dirty="0"/>
                  <a:t>當電子受力為零時，位能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是一常數，</a:t>
                </a:r>
              </a:p>
            </p:txBody>
          </p:sp>
        </mc:Choice>
        <mc:Fallback xmlns="">
          <p:sp>
            <p:nvSpPr>
              <p:cNvPr id="297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012" y="1474937"/>
                <a:ext cx="4083050" cy="369887"/>
              </a:xfrm>
              <a:prstGeom prst="rect">
                <a:avLst/>
              </a:prstGeom>
              <a:blipFill>
                <a:blip r:embed="rId3"/>
                <a:stretch>
                  <a:fillRect l="-123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1" name="Text Box 28"/>
          <p:cNvSpPr txBox="1">
            <a:spLocks noChangeArrowheads="1"/>
          </p:cNvSpPr>
          <p:nvPr/>
        </p:nvSpPr>
        <p:spPr bwMode="auto">
          <a:xfrm>
            <a:off x="615012" y="856442"/>
            <a:ext cx="4406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自由電子當然也是一個固定能量解</a:t>
            </a: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995467" y="2534678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動能</a:t>
            </a:r>
          </a:p>
        </p:txBody>
      </p:sp>
      <p:sp>
        <p:nvSpPr>
          <p:cNvPr id="29713" name="文字方塊 20"/>
          <p:cNvSpPr txBox="1">
            <a:spLocks noChangeArrowheads="1"/>
          </p:cNvSpPr>
          <p:nvPr/>
        </p:nvSpPr>
        <p:spPr bwMode="auto">
          <a:xfrm>
            <a:off x="615012" y="2143379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假設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4291780" y="876470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4720405" y="1019345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15502" y="4149080"/>
            <a:ext cx="727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其解很簡單，二次微分後與自己成正比，就是指數函數</a:t>
            </a:r>
            <a:endParaRPr lang="zh-TW" altLang="en-US" dirty="0"/>
          </a:p>
        </p:txBody>
      </p:sp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674535" y="5805586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這是二次微分方程式，上式有兩個未知係數，因此已經是最普遍的解了</a:t>
            </a:r>
            <a:endParaRPr lang="zh-TW" altLang="en-US" dirty="0"/>
          </a:p>
        </p:txBody>
      </p:sp>
      <p:cxnSp>
        <p:nvCxnSpPr>
          <p:cNvPr id="25" name="直線單箭頭接點 24"/>
          <p:cNvCxnSpPr>
            <a:endCxn id="23" idx="6"/>
          </p:cNvCxnSpPr>
          <p:nvPr/>
        </p:nvCxnSpPr>
        <p:spPr>
          <a:xfrm rot="10800000" flipV="1">
            <a:off x="7442812" y="2709554"/>
            <a:ext cx="571500" cy="214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6514125" y="2638116"/>
            <a:ext cx="928687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6126710" y="500741"/>
                <a:ext cx="279749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6710" y="500741"/>
                <a:ext cx="2797496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80982" y="2641535"/>
                <a:ext cx="178696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2" y="2641535"/>
                <a:ext cx="1786964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74535" y="2641535"/>
                <a:ext cx="354994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2641535"/>
                <a:ext cx="3549946" cy="648126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572000" y="1455090"/>
                <a:ext cx="12382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455090"/>
                <a:ext cx="12382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1276174" y="2143934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174" y="2143934"/>
                <a:ext cx="9180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674535" y="4612808"/>
                <a:ext cx="120327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4612808"/>
                <a:ext cx="1203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 bwMode="auto">
              <a:xfrm>
                <a:off x="2128205" y="4608444"/>
                <a:ext cx="10578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=±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8205" y="4608444"/>
                <a:ext cx="105785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 bwMode="auto">
              <a:xfrm>
                <a:off x="6381302" y="3989873"/>
                <a:ext cx="2284536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302" y="3989873"/>
                <a:ext cx="2284536" cy="62555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 bwMode="auto">
              <a:xfrm>
                <a:off x="674535" y="5366381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35" y="5366381"/>
                <a:ext cx="2342757" cy="378245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8B561AB-A592-DEDC-C752-AF4BB1B28AA3}"/>
              </a:ext>
            </a:extLst>
          </p:cNvPr>
          <p:cNvSpPr txBox="1"/>
          <p:nvPr/>
        </p:nvSpPr>
        <p:spPr bwMode="auto">
          <a:xfrm>
            <a:off x="2743127" y="1904485"/>
            <a:ext cx="6157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不直接設為零，是因為所得結果可以在一維位能問題運用。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AE0-2584-BE6F-4200-5A549F6EE0D4}"/>
              </a:ext>
            </a:extLst>
          </p:cNvPr>
          <p:cNvSpPr txBox="1"/>
          <p:nvPr/>
        </p:nvSpPr>
        <p:spPr bwMode="auto">
          <a:xfrm>
            <a:off x="5407522" y="3388913"/>
            <a:ext cx="3373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很容易猜到這就是角波數。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FE9F6D51-9453-17A1-2C6F-3B2EEC1C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85" y="453646"/>
            <a:ext cx="2395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從非束縛態開始。</a:t>
            </a:r>
          </a:p>
        </p:txBody>
      </p:sp>
    </p:spTree>
    <p:extLst>
      <p:ext uri="{BB962C8B-B14F-4D97-AF65-F5344CB8AC3E}">
        <p14:creationId xmlns:p14="http://schemas.microsoft.com/office/powerpoint/2010/main" val="26888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708" grpId="0"/>
      <p:bldP spid="26" grpId="0" autoUpdateAnimBg="0"/>
      <p:bldP spid="24" grpId="0"/>
      <p:bldP spid="30" grpId="0"/>
      <p:bldP spid="23" grpId="0" animBg="1" autoUpdateAnimBg="0"/>
      <p:bldP spid="32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835363" y="3920577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位能下的薛丁格方程式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861172" y="893778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當電子不是自由粒子，而是受到一個位能的影響，假設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874507" y="1329040"/>
            <a:ext cx="421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763688" y="2671270"/>
            <a:ext cx="8956" cy="11341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480343" y="1984333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998956" y="4397046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8956" y="4397046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067505" y="2311745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7505" y="2311745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3050434" y="3061850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0434" y="3061850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874507" y="1973127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507" y="1973127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74507" y="4386666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507" y="4386666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F78106-4BB8-3278-B331-0ABDA86CF418}"/>
              </a:ext>
            </a:extLst>
          </p:cNvPr>
          <p:cNvSpPr txBox="1"/>
          <p:nvPr/>
        </p:nvSpPr>
        <p:spPr bwMode="auto">
          <a:xfrm>
            <a:off x="861172" y="5359327"/>
            <a:ext cx="6689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如何求解這個方程式？我們從一系列特定的解出發。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1D78D-1AC7-8E48-1635-E2595F31E950}"/>
              </a:ext>
            </a:extLst>
          </p:cNvPr>
          <p:cNvSpPr txBox="1"/>
          <p:nvPr/>
        </p:nvSpPr>
        <p:spPr bwMode="auto">
          <a:xfrm>
            <a:off x="824346" y="5790033"/>
            <a:ext cx="6689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這一系列特定的解找到後，將能協助我們得到一般的解。</a:t>
            </a:r>
          </a:p>
        </p:txBody>
      </p:sp>
      <p:pic>
        <p:nvPicPr>
          <p:cNvPr id="2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41D76F7-74FF-92DF-EE56-99F25D5EB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6" y="2383225"/>
            <a:ext cx="3677343" cy="26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87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45325"/>
            <a:ext cx="3327663" cy="299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0" name="Text Box 22"/>
              <p:cNvSpPr txBox="1">
                <a:spLocks noChangeArrowheads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相位分別向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方向運動！這當然就是已經解過的平面正弦自由電子波。</a:t>
                </a:r>
              </a:p>
            </p:txBody>
          </p:sp>
        </mc:Choice>
        <mc:Fallback xmlns="">
          <p:sp>
            <p:nvSpPr>
              <p:cNvPr id="30730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blipFill>
                <a:blip r:embed="rId3"/>
                <a:stretch>
                  <a:fillRect l="-79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1" name="Text Box 28"/>
          <p:cNvSpPr txBox="1">
            <a:spLocks noChangeArrowheads="1"/>
          </p:cNvSpPr>
          <p:nvPr/>
        </p:nvSpPr>
        <p:spPr bwMode="auto">
          <a:xfrm>
            <a:off x="2582316" y="201201"/>
            <a:ext cx="1871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自由電子定態</a:t>
            </a: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5160123" y="1148564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文字方塊 23"/>
          <p:cNvSpPr txBox="1">
            <a:spLocks noChangeArrowheads="1"/>
          </p:cNvSpPr>
          <p:nvPr/>
        </p:nvSpPr>
        <p:spPr bwMode="auto">
          <a:xfrm>
            <a:off x="1042073" y="4321780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完整的波函數：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5441954" y="2656654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068123" y="3880365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3880365"/>
                <a:ext cx="2342757" cy="378245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518147" y="3736602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8147" y="3736602"/>
                <a:ext cx="205985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068123" y="4765768"/>
                <a:ext cx="5305876" cy="50052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4765768"/>
                <a:ext cx="5305876" cy="500522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052792" y="6172955"/>
                <a:ext cx="6255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注意：任意的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數值，只要大於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，定態方程式都有解！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6172955"/>
                <a:ext cx="6255512" cy="369332"/>
              </a:xfrm>
              <a:prstGeom prst="rect">
                <a:avLst/>
              </a:prstGeom>
              <a:blipFill>
                <a:blip r:embed="rId7"/>
                <a:stretch>
                  <a:fillRect l="-101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073" y="5773085"/>
                <a:ext cx="79093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當時以角波數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來標記，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決定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，現在倒過來以能量數值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來標記，決定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073" y="5773085"/>
                <a:ext cx="7909373" cy="369332"/>
              </a:xfrm>
              <a:prstGeom prst="rect">
                <a:avLst/>
              </a:prstGeom>
              <a:blipFill>
                <a:blip r:embed="rId8"/>
                <a:stretch>
                  <a:fillRect l="-6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012160" y="5986227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3" name="Text Box 25"/>
              <p:cNvSpPr txBox="1">
                <a:spLocks noChangeArrowheads="1"/>
              </p:cNvSpPr>
              <p:nvPr/>
            </p:nvSpPr>
            <p:spPr bwMode="auto">
              <a:xfrm>
                <a:off x="1151732" y="1906856"/>
                <a:ext cx="750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單一角波數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的電子波定態，波長確定，動量確定，機率密度為一常數。</a:t>
                </a:r>
              </a:p>
            </p:txBody>
          </p:sp>
        </mc:Choice>
        <mc:Fallback xmlns="">
          <p:sp>
            <p:nvSpPr>
              <p:cNvPr id="31753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32" y="1906856"/>
                <a:ext cx="7500937" cy="369332"/>
              </a:xfrm>
              <a:prstGeom prst="rect">
                <a:avLst/>
              </a:prstGeom>
              <a:blipFill>
                <a:blip r:embed="rId2"/>
                <a:stretch>
                  <a:fillRect l="-67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1151731" y="3429000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因為沒有任何位置資訊，所以稱它為沿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方向運動並不確實，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1140035" y="3847046"/>
            <a:ext cx="6265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>
                <a:solidFill>
                  <a:srgbClr val="FF0000"/>
                </a:solidFill>
              </a:rPr>
              <a:t>方向的動量</a:t>
            </a:r>
            <a:r>
              <a:rPr lang="zh-TW" altLang="zh-TW" dirty="0"/>
              <a:t>，</a:t>
            </a:r>
            <a:r>
              <a:rPr lang="zh-TW" altLang="en-US" dirty="0"/>
              <a:t>但</a:t>
            </a:r>
            <a:r>
              <a:rPr lang="zh-TW" altLang="zh-TW" dirty="0"/>
              <a:t>並沒有任何東西是在傳播之中。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151731" y="2381212"/>
                <a:ext cx="23350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31" y="2381212"/>
                <a:ext cx="23350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0035" y="4640557"/>
            <a:ext cx="5881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畢竟這是定態的電子，它的物理當然完全不隨時間變化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/>
              <p:nvPr/>
            </p:nvSpPr>
            <p:spPr bwMode="auto">
              <a:xfrm>
                <a:off x="1151730" y="1321249"/>
                <a:ext cx="2271455" cy="50052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30" y="1321249"/>
                <a:ext cx="2271455" cy="5005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63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7" descr="4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29686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777" name="Text Box 27"/>
              <p:cNvSpPr txBox="1">
                <a:spLocks noChangeArrowheads="1"/>
              </p:cNvSpPr>
              <p:nvPr/>
            </p:nvSpPr>
            <p:spPr bwMode="auto">
              <a:xfrm>
                <a:off x="2915047" y="995759"/>
                <a:ext cx="2736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0.1</m:t>
                    </m:r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光</a:t>
                </a:r>
                <a:r>
                  <a:rPr lang="zh-TW" altLang="en-US" dirty="0"/>
                  <a:t>速移動的電子</a:t>
                </a:r>
              </a:p>
            </p:txBody>
          </p:sp>
        </mc:Choice>
        <mc:Fallback xmlns="">
          <p:sp>
            <p:nvSpPr>
              <p:cNvPr id="3277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047" y="995759"/>
                <a:ext cx="273685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78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8" name="文字方塊 6"/>
          <p:cNvSpPr txBox="1">
            <a:spLocks noChangeArrowheads="1"/>
          </p:cNvSpPr>
          <p:nvPr/>
        </p:nvSpPr>
        <p:spPr bwMode="auto">
          <a:xfrm>
            <a:off x="995363" y="1781572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電子波的波長大致是原子尺度，極小，因此在日常生活無法察覺！</a:t>
            </a:r>
          </a:p>
        </p:txBody>
      </p:sp>
      <p:sp>
        <p:nvSpPr>
          <p:cNvPr id="32779" name="文字方塊 11"/>
          <p:cNvSpPr txBox="1">
            <a:spLocks noChangeArrowheads="1"/>
          </p:cNvSpPr>
          <p:nvPr/>
        </p:nvSpPr>
        <p:spPr bwMode="auto">
          <a:xfrm>
            <a:off x="1010070" y="5507385"/>
            <a:ext cx="542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極小的波長，使電子波顯微鏡鑑別度極高！</a:t>
            </a:r>
          </a:p>
        </p:txBody>
      </p:sp>
      <p:pic>
        <p:nvPicPr>
          <p:cNvPr id="32780" name="Picture 6" descr="4017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872"/>
            <a:ext cx="23955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6823" y="908918"/>
                <a:ext cx="1732654" cy="67012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823" y="908918"/>
                <a:ext cx="1732654" cy="6701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435327" y="995759"/>
                <a:ext cx="200798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~7.28×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−11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5327" y="995759"/>
                <a:ext cx="200798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65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Dropbox\Documents\課程\YoungTextBook\Images\Chapter39\A_Images\A_Figures_and_Photos\39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"/>
          <a:stretch>
            <a:fillRect/>
          </a:stretch>
        </p:blipFill>
        <p:spPr bwMode="auto">
          <a:xfrm>
            <a:off x="684213" y="274638"/>
            <a:ext cx="406558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D:\Dropbox\Documents\課程\YoungTextBook\Images\Chapter39\A_Images\A_Figures_and_Photos\39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4767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07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Dropbox\Documents\課程\YoungTextBook\Images\Chapter39\A_Images\A_Figures_and_Photos\39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412162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39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84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342981" y="623021"/>
            <a:ext cx="4032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無限位能井，盒子中自由電子的定態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3143459" y="5785237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邊界條件：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685071" y="3030672"/>
            <a:ext cx="1544490" cy="159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217049" y="6205962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49" y="6205962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727077" y="6205962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077" y="6205962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727077" y="5785237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077" y="5785237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4728355" y="436713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55" y="4367138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277341" y="3030672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341" y="3030672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8EC8016-1894-B1D6-7F2D-37238B69E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072" y="1072763"/>
            <a:ext cx="2704225" cy="972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E9DADDED-098D-0AB3-2905-7E1E0BF7EBA0}"/>
                  </a:ext>
                </a:extLst>
              </p:cNvPr>
              <p:cNvSpPr/>
              <p:nvPr/>
            </p:nvSpPr>
            <p:spPr>
              <a:xfrm>
                <a:off x="3474244" y="1147519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E9DADDED-098D-0AB3-2905-7E1E0BF7E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244" y="1147519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5">
                <a:extLst>
                  <a:ext uri="{FF2B5EF4-FFF2-40B4-BE49-F238E27FC236}">
                    <a16:creationId xmlns:a16="http://schemas.microsoft.com/office/drawing/2014/main" id="{82B24437-5E19-F256-B45B-63D65DC9DF79}"/>
                  </a:ext>
                </a:extLst>
              </p:cNvPr>
              <p:cNvSpPr/>
              <p:nvPr/>
            </p:nvSpPr>
            <p:spPr>
              <a:xfrm>
                <a:off x="3463190" y="171471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" name="矩形 25">
                <a:extLst>
                  <a:ext uri="{FF2B5EF4-FFF2-40B4-BE49-F238E27FC236}">
                    <a16:creationId xmlns:a16="http://schemas.microsoft.com/office/drawing/2014/main" id="{82B24437-5E19-F256-B45B-63D65DC9DF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190" y="1714718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CB879767-FBDC-2F0A-C902-5790BFD24744}"/>
                  </a:ext>
                </a:extLst>
              </p:cNvPr>
              <p:cNvSpPr/>
              <p:nvPr/>
            </p:nvSpPr>
            <p:spPr>
              <a:xfrm>
                <a:off x="3545366" y="1431118"/>
                <a:ext cx="4851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CB879767-FBDC-2F0A-C902-5790BFD24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366" y="1431118"/>
                <a:ext cx="485113" cy="246221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2184844" y="5047195"/>
            <a:ext cx="5317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邊界內波函數必須在邊界上與邊界外波函數連續，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60" y="1064617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278946" y="178864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946" y="1788646"/>
                <a:ext cx="324733" cy="246221"/>
              </a:xfrm>
              <a:prstGeom prst="rect">
                <a:avLst/>
              </a:prstGeom>
              <a:blipFill>
                <a:blip r:embed="rId1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6919064" y="1587809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064" y="1587809"/>
                <a:ext cx="143699" cy="246221"/>
              </a:xfrm>
              <a:prstGeom prst="rect">
                <a:avLst/>
              </a:prstGeom>
              <a:blipFill>
                <a:blip r:embed="rId15"/>
                <a:stretch>
                  <a:fillRect l="-23077" r="-15385"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01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632746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46" y="3626944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2184844" y="4677863"/>
            <a:ext cx="5537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邊界外的位能是無限大，因此波函數必須為零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360" y="255490"/>
            <a:ext cx="2223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接著是一個束縛態。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2184844" y="5403708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因此邊界內波函數在邊界上必須為零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3059832" y="808647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金屬中的傳導電子</a:t>
            </a:r>
          </a:p>
        </p:txBody>
      </p:sp>
    </p:spTree>
    <p:extLst>
      <p:ext uri="{BB962C8B-B14F-4D97-AF65-F5344CB8AC3E}">
        <p14:creationId xmlns:p14="http://schemas.microsoft.com/office/powerpoint/2010/main" val="1271556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8" y="734723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500063" y="35718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>
            <a:off x="5250929" y="2551796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21"/>
          <p:cNvSpPr>
            <a:spLocks noChangeShapeType="1"/>
          </p:cNvSpPr>
          <p:nvPr/>
        </p:nvSpPr>
        <p:spPr bwMode="auto">
          <a:xfrm>
            <a:off x="5364163" y="43656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658641" y="2919573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p:sp>
        <p:nvSpPr>
          <p:cNvPr id="37908" name="Line 27"/>
          <p:cNvSpPr>
            <a:spLocks noChangeShapeType="1"/>
          </p:cNvSpPr>
          <p:nvPr/>
        </p:nvSpPr>
        <p:spPr bwMode="auto">
          <a:xfrm>
            <a:off x="6548530" y="4567341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9" name="文字方塊 20"/>
          <p:cNvSpPr txBox="1">
            <a:spLocks noChangeArrowheads="1"/>
          </p:cNvSpPr>
          <p:nvPr/>
        </p:nvSpPr>
        <p:spPr bwMode="auto">
          <a:xfrm>
            <a:off x="3708400" y="6237288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結果與弦波駐波的振幅幾乎一模一樣！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4358737" y="723425"/>
                <a:ext cx="178696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8737" y="723425"/>
                <a:ext cx="1786963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3844797" y="1481982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797" y="1481982"/>
                <a:ext cx="2342757" cy="378245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01514" y="3429000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14" y="3429000"/>
                <a:ext cx="128362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798253" y="3440057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253" y="3440057"/>
                <a:ext cx="128926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811141" y="2331689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41" y="2331689"/>
                <a:ext cx="128362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851920" y="4139168"/>
                <a:ext cx="12892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139168"/>
                <a:ext cx="1289264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03429" y="2331689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29" y="2331689"/>
                <a:ext cx="12607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811141" y="2911216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2911216"/>
                <a:ext cx="3609578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3803204" y="3568580"/>
                <a:ext cx="160928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3204" y="3568580"/>
                <a:ext cx="1609287" cy="369332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128179" y="4139168"/>
                <a:ext cx="23678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139168"/>
                <a:ext cx="2367828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6128179" y="5038780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179" y="5038780"/>
                <a:ext cx="10849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145700" y="5517232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00" y="5517232"/>
                <a:ext cx="957762" cy="566694"/>
              </a:xfrm>
              <a:prstGeom prst="rect">
                <a:avLst/>
              </a:prstGeom>
              <a:blipFill>
                <a:blip r:embed="rId1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3779912" y="5517232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517232"/>
                <a:ext cx="2012409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24">
            <a:extLst>
              <a:ext uri="{FF2B5EF4-FFF2-40B4-BE49-F238E27FC236}">
                <a16:creationId xmlns:a16="http://schemas.microsoft.com/office/drawing/2014/main" id="{552F23DB-687D-ADBC-20CD-3D385766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02404"/>
            <a:ext cx="5324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在邊界內，如同自由電子，因此可延用自由電子波。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ED651-808B-C580-B4C0-D7A88DB52CC9}"/>
              </a:ext>
            </a:extLst>
          </p:cNvPr>
          <p:cNvSpPr txBox="1"/>
          <p:nvPr/>
        </p:nvSpPr>
        <p:spPr bwMode="auto">
          <a:xfrm>
            <a:off x="3779912" y="1916832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/>
              <p:nvPr/>
            </p:nvSpPr>
            <p:spPr bwMode="auto">
              <a:xfrm>
                <a:off x="6128179" y="3568540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3568540"/>
                <a:ext cx="2599943" cy="369332"/>
              </a:xfrm>
              <a:prstGeom prst="rect">
                <a:avLst/>
              </a:prstGeom>
              <a:blipFill>
                <a:blip r:embed="rId16"/>
                <a:stretch>
                  <a:fillRect l="-1942" t="-6452" b="-1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402759" y="2460407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759" y="2460407"/>
                <a:ext cx="337813" cy="246221"/>
              </a:xfrm>
              <a:prstGeom prst="rect">
                <a:avLst/>
              </a:prstGeom>
              <a:blipFill>
                <a:blip r:embed="rId1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3844797" y="722371"/>
                <a:ext cx="486229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797" y="722371"/>
                <a:ext cx="4862293" cy="648126"/>
              </a:xfrm>
              <a:prstGeom prst="rect">
                <a:avLst/>
              </a:prstGeom>
              <a:blipFill>
                <a:blip r:embed="rId18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704185" y="1405853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4185" y="1405853"/>
                <a:ext cx="1329145" cy="9106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37909" grpId="0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65088" y="256428"/>
            <a:ext cx="49929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有邊界之電子束縛態如同駐波。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87149" y="5321414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看來可以取成實數，但波函數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149" y="5321414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2027" y="3945053"/>
                <a:ext cx="2566472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27" y="3945053"/>
                <a:ext cx="2566472" cy="566694"/>
              </a:xfrm>
              <a:prstGeom prst="rect">
                <a:avLst/>
              </a:prstGeom>
              <a:blipFill>
                <a:blip r:embed="rId4"/>
                <a:stretch>
                  <a:fillRect b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0682" y="5797560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682" y="5797560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33168" y="3904478"/>
                <a:ext cx="3037819" cy="5821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168" y="3904478"/>
                <a:ext cx="3037819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87149" y="4565154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149" y="4565154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9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1118" y="4935325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的絕對值對物理有影響。所以常就取實數。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118" y="4935325"/>
                <a:ext cx="6034447" cy="369332"/>
              </a:xfrm>
              <a:prstGeom prst="rect">
                <a:avLst/>
              </a:prstGeom>
              <a:blipFill>
                <a:blip r:embed="rId8"/>
                <a:stretch>
                  <a:fillRect l="-8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55259" y="3513986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259" y="3513986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1E95B-BB54-DB92-AAB7-043D68C68AC5}"/>
              </a:ext>
            </a:extLst>
          </p:cNvPr>
          <p:cNvSpPr txBox="1"/>
          <p:nvPr/>
        </p:nvSpPr>
        <p:spPr bwMode="auto">
          <a:xfrm>
            <a:off x="4052211" y="5751421"/>
            <a:ext cx="3219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時間的部分只是一個相角。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F93BE-3D7B-04CC-490B-260FB8B2CBD0}"/>
              </a:ext>
            </a:extLst>
          </p:cNvPr>
          <p:cNvSpPr txBox="1"/>
          <p:nvPr/>
        </p:nvSpPr>
        <p:spPr bwMode="auto">
          <a:xfrm>
            <a:off x="4052210" y="6128976"/>
            <a:ext cx="3273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相角一般沒有可觀察的結果。</a:t>
            </a:r>
            <a:endParaRPr lang="en-TW" dirty="0"/>
          </a:p>
        </p:txBody>
      </p:sp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13" grpId="0" animBg="1"/>
      <p:bldP spid="2" grpId="0"/>
      <p:bldP spid="3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86" y="639751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679143" y="4793358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746201" y="5156686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201" y="5156686"/>
                <a:ext cx="3466334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746201" y="4172367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6201" y="4172367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716016" y="4149080"/>
                <a:ext cx="27422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4149080"/>
                <a:ext cx="2742225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992182" y="4288477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28" y="5898191"/>
            <a:ext cx="7435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能量只有在這些值，定態薛丁格方程式才有解！這就是能量的量子化。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913162" y="383401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62" y="3834011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4" y="1324546"/>
            <a:ext cx="3754437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方塊 2"/>
          <p:cNvSpPr txBox="1">
            <a:spLocks noChangeArrowheads="1"/>
          </p:cNvSpPr>
          <p:nvPr/>
        </p:nvSpPr>
        <p:spPr bwMode="auto">
          <a:xfrm>
            <a:off x="2051720" y="4593431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在定態中，所有對電子的測量結果，都與時間無關！</a:t>
            </a:r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2051720" y="5093494"/>
            <a:ext cx="592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牛頓力學中，唯一的定態，就是靜止狀態！</a:t>
            </a:r>
          </a:p>
        </p:txBody>
      </p:sp>
      <p:sp>
        <p:nvSpPr>
          <p:cNvPr id="63494" name="文字方塊 6"/>
          <p:cNvSpPr txBox="1">
            <a:spLocks noChangeArrowheads="1"/>
          </p:cNvSpPr>
          <p:nvPr/>
        </p:nvSpPr>
        <p:spPr bwMode="auto">
          <a:xfrm>
            <a:off x="2051720" y="5587206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但量子力學中，卻有許多定態。</a:t>
            </a:r>
          </a:p>
        </p:txBody>
      </p:sp>
      <p:pic>
        <p:nvPicPr>
          <p:cNvPr id="63495" name="Picture 4" descr="http://webpic.chinareviewnews.com/upload/200907/13/101020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36" y="1331913"/>
            <a:ext cx="361059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文字方塊 18"/>
          <p:cNvSpPr txBox="1">
            <a:spLocks noChangeArrowheads="1"/>
          </p:cNvSpPr>
          <p:nvPr/>
        </p:nvSpPr>
        <p:spPr bwMode="auto">
          <a:xfrm>
            <a:off x="2987675" y="476250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定態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State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80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841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1619821" y="378196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/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763688" y="4056575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電子可以在能階定態之間以放出與吸收光子的方式躍遷。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F23FA8-C2D5-E561-38DC-85A570DE3691}"/>
              </a:ext>
            </a:extLst>
          </p:cNvPr>
          <p:cNvSpPr txBox="1"/>
          <p:nvPr/>
        </p:nvSpPr>
        <p:spPr bwMode="auto">
          <a:xfrm>
            <a:off x="1763688" y="5013176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到達基態後，電子是穩定的。必須加能量才能將它激發！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D797D-43B1-599C-1629-9CDB98DC8D31}"/>
              </a:ext>
            </a:extLst>
          </p:cNvPr>
          <p:cNvSpPr txBox="1"/>
          <p:nvPr/>
        </p:nvSpPr>
        <p:spPr bwMode="auto">
          <a:xfrm>
            <a:off x="1763688" y="5465731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基態的存在是量子力學重要的特徵！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4" descr="f39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4"/>
          <a:stretch/>
        </p:blipFill>
        <p:spPr bwMode="auto">
          <a:xfrm>
            <a:off x="2414938" y="4627155"/>
            <a:ext cx="2347937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20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13645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13645" cy="927242"/>
              </a:xfrm>
              <a:prstGeom prst="rect">
                <a:avLst/>
              </a:prstGeom>
              <a:blipFill>
                <a:blip r:embed="rId7"/>
                <a:stretch>
                  <a:fillRect l="-22789" t="-104054" b="-166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716390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716390" cy="933461"/>
              </a:xfrm>
              <a:prstGeom prst="rect">
                <a:avLst/>
              </a:prstGeom>
              <a:blipFill>
                <a:blip r:embed="rId8"/>
                <a:stretch>
                  <a:fillRect l="-11887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 descr="f39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8" b="54356"/>
          <a:stretch/>
        </p:blipFill>
        <p:spPr bwMode="auto">
          <a:xfrm>
            <a:off x="5148064" y="4627155"/>
            <a:ext cx="2160587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318542" y="3331358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229443" y="4699431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6902917" y="4363415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/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74408" y="92065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機率密度</a:t>
            </a:r>
          </a:p>
        </p:txBody>
      </p:sp>
      <p:pic>
        <p:nvPicPr>
          <p:cNvPr id="53256" name="Picture 11" descr="D:\Dropbox\Documents\課程\YoungTextBook\Images\Chapter40\A_Images\A_Figures_and_Photos\40_12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5552"/>
            <a:ext cx="2347403" cy="22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blipFill>
                <a:blip r:embed="rId5"/>
                <a:stretch>
                  <a:fillRect l="-13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8D54C4E3-9629-81B3-C09A-363128D5BEA1}"/>
                  </a:ext>
                </a:extLst>
              </p:cNvPr>
              <p:cNvSpPr/>
              <p:nvPr/>
            </p:nvSpPr>
            <p:spPr>
              <a:xfrm>
                <a:off x="7064401" y="244316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8D54C4E3-9629-81B3-C09A-363128D5B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401" y="244316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754187" y="3232151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468312" y="468100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97829" y="2122690"/>
                <a:ext cx="17673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29" y="2122690"/>
                <a:ext cx="1767343" cy="566694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317343" y="2223760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稱為節點。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0872E3A6-3B0C-437A-EE80-89EE803B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724128" y="235067"/>
            <a:ext cx="2390028" cy="22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/>
              <p:nvPr/>
            </p:nvSpPr>
            <p:spPr bwMode="auto">
              <a:xfrm>
                <a:off x="1583141" y="1293553"/>
                <a:ext cx="1052339" cy="5648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3141" y="1293553"/>
                <a:ext cx="1052339" cy="564898"/>
              </a:xfrm>
              <a:prstGeom prst="rect">
                <a:avLst/>
              </a:prstGeom>
              <a:blipFill>
                <a:blip r:embed="rId3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/>
              <p:nvPr/>
            </p:nvSpPr>
            <p:spPr bwMode="auto">
              <a:xfrm>
                <a:off x="1583141" y="2010057"/>
                <a:ext cx="10523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3141" y="2010057"/>
                <a:ext cx="105233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46547070-2E2D-D4BA-62A9-594D40BFEB67}"/>
                  </a:ext>
                </a:extLst>
              </p:cNvPr>
              <p:cNvSpPr/>
              <p:nvPr/>
            </p:nvSpPr>
            <p:spPr>
              <a:xfrm>
                <a:off x="7740352" y="2256278"/>
                <a:ext cx="18518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46547070-2E2D-D4BA-62A9-594D40BFEB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52" y="2256278"/>
                <a:ext cx="185186" cy="246221"/>
              </a:xfrm>
              <a:prstGeom prst="rect">
                <a:avLst/>
              </a:prstGeom>
              <a:blipFill>
                <a:blip r:embed="rId5"/>
                <a:stretch>
                  <a:fillRect l="-13333" r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1AA7F-8750-4473-09E7-B2CC378BA81F}"/>
                  </a:ext>
                </a:extLst>
              </p:cNvPr>
              <p:cNvSpPr txBox="1"/>
              <p:nvPr/>
            </p:nvSpPr>
            <p:spPr bwMode="auto">
              <a:xfrm>
                <a:off x="1562859" y="523001"/>
                <a:ext cx="1427987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1AA7F-8750-4473-09E7-B2CC378BA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859" y="523001"/>
                <a:ext cx="1427987" cy="572144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250C795-C5B0-632F-ED2F-C58F7FFD5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25" y="2708919"/>
            <a:ext cx="7777925" cy="3744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3305148" y="2050031"/>
                <a:ext cx="10523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5148" y="2050031"/>
                <a:ext cx="105233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/>
              <p:nvPr/>
            </p:nvSpPr>
            <p:spPr bwMode="auto">
              <a:xfrm>
                <a:off x="5514986" y="5157192"/>
                <a:ext cx="2808312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4986" y="5157192"/>
                <a:ext cx="2808312" cy="618246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382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A37EDB-60A3-ED04-8EF7-3215D32DB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905516"/>
            <a:ext cx="6958621" cy="384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0895F-44B8-69BF-78DA-342AD152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8458"/>
            <a:ext cx="2736304" cy="2676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0DC631-A7AE-C053-D7E0-5FDE90DFAF35}"/>
              </a:ext>
            </a:extLst>
          </p:cNvPr>
          <p:cNvSpPr/>
          <p:nvPr/>
        </p:nvSpPr>
        <p:spPr>
          <a:xfrm>
            <a:off x="1537292" y="3182589"/>
            <a:ext cx="640871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36451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3059832" y="808647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金屬中的傳導電子</a:t>
            </a:r>
          </a:p>
        </p:txBody>
      </p:sp>
    </p:spTree>
    <p:extLst>
      <p:ext uri="{BB962C8B-B14F-4D97-AF65-F5344CB8AC3E}">
        <p14:creationId xmlns:p14="http://schemas.microsoft.com/office/powerpoint/2010/main" val="2239591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C87E9-8E65-39E9-69C9-2013B664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817661"/>
            <a:ext cx="7137400" cy="309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4DBA34-7844-7919-5202-7C13EFFA999B}"/>
              </a:ext>
            </a:extLst>
          </p:cNvPr>
          <p:cNvSpPr txBox="1"/>
          <p:nvPr/>
        </p:nvSpPr>
        <p:spPr bwMode="auto">
          <a:xfrm>
            <a:off x="1331640" y="840130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電子遵守不相容原理，每一狀態只能有二個電子。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11D823-815D-E523-D39D-66A8FF1B296D}"/>
              </a:ext>
            </a:extLst>
          </p:cNvPr>
          <p:cNvCxnSpPr/>
          <p:nvPr/>
        </p:nvCxnSpPr>
        <p:spPr>
          <a:xfrm>
            <a:off x="5796136" y="3593842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9E7095-E6E0-0034-35A5-8703D02CA43A}"/>
              </a:ext>
            </a:extLst>
          </p:cNvPr>
          <p:cNvSpPr txBox="1"/>
          <p:nvPr/>
        </p:nvSpPr>
        <p:spPr bwMode="auto">
          <a:xfrm>
            <a:off x="4217944" y="3374900"/>
            <a:ext cx="1575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Fermi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CE2D2-C0D3-D565-9CD4-B37301BA6B5F}"/>
              </a:ext>
            </a:extLst>
          </p:cNvPr>
          <p:cNvSpPr txBox="1"/>
          <p:nvPr/>
        </p:nvSpPr>
        <p:spPr bwMode="auto">
          <a:xfrm>
            <a:off x="1331640" y="1256771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能量由低往高一個一個填入。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FC078-B330-4326-F853-4686738B6EFC}"/>
              </a:ext>
            </a:extLst>
          </p:cNvPr>
          <p:cNvSpPr txBox="1"/>
          <p:nvPr/>
        </p:nvSpPr>
        <p:spPr bwMode="auto">
          <a:xfrm>
            <a:off x="1331640" y="2121608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導體的導電導熱由Fermi Surface附近的電子負責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0B42B-3E33-A456-1842-05DACAA3713F}"/>
              </a:ext>
            </a:extLst>
          </p:cNvPr>
          <p:cNvSpPr txBox="1"/>
          <p:nvPr/>
        </p:nvSpPr>
        <p:spPr bwMode="auto">
          <a:xfrm>
            <a:off x="1331640" y="1685836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電子填完處最高能量稱為Fermi Surface。</a:t>
            </a:r>
          </a:p>
        </p:txBody>
      </p:sp>
    </p:spTree>
    <p:extLst>
      <p:ext uri="{BB962C8B-B14F-4D97-AF65-F5344CB8AC3E}">
        <p14:creationId xmlns:p14="http://schemas.microsoft.com/office/powerpoint/2010/main" val="3747447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D0F4B-B250-20DE-18FE-9B400D2C5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52" y="2225230"/>
            <a:ext cx="6408712" cy="2853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F776E-1883-B9B3-7B9C-15F5FBC3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57" y="5201928"/>
            <a:ext cx="3744416" cy="1452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A82BA-2E3B-4009-E5AF-35CF45468D4C}"/>
              </a:ext>
            </a:extLst>
          </p:cNvPr>
          <p:cNvSpPr txBox="1"/>
          <p:nvPr/>
        </p:nvSpPr>
        <p:spPr bwMode="auto">
          <a:xfrm>
            <a:off x="809651" y="218621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如果是三維導體，位能井是個空腔，可以解出定態類似三維駐波，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F1CD0-1D6F-8263-0E44-69B42F0EAC3C}"/>
              </a:ext>
            </a:extLst>
          </p:cNvPr>
          <p:cNvSpPr txBox="1"/>
          <p:nvPr/>
        </p:nvSpPr>
        <p:spPr bwMode="auto">
          <a:xfrm>
            <a:off x="827584" y="650604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狀態的分佈與空腔輻射幾乎完全相同！每一個態可以放二個電子。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A6825-9405-EA22-637E-B5A7FF0BBD01}"/>
              </a:ext>
            </a:extLst>
          </p:cNvPr>
          <p:cNvSpPr txBox="1"/>
          <p:nvPr/>
        </p:nvSpPr>
        <p:spPr bwMode="auto">
          <a:xfrm>
            <a:off x="827584" y="1063048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導體的導電性可以以此自由電子模型推導！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2C006-D3D9-5055-BBFB-CBF90AE57C3F}"/>
              </a:ext>
            </a:extLst>
          </p:cNvPr>
          <p:cNvSpPr txBox="1"/>
          <p:nvPr/>
        </p:nvSpPr>
        <p:spPr bwMode="auto">
          <a:xfrm>
            <a:off x="827584" y="1463738"/>
            <a:ext cx="718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由能量低往高，即是由近向遠一個一個填。填完處真的是一個平面：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36572-61BD-7B7B-59A9-814E696B813E}"/>
              </a:ext>
            </a:extLst>
          </p:cNvPr>
          <p:cNvSpPr txBox="1"/>
          <p:nvPr/>
        </p:nvSpPr>
        <p:spPr bwMode="auto">
          <a:xfrm>
            <a:off x="827584" y="18558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Fermi Surface</a:t>
            </a:r>
            <a:endParaRPr lang="en-TW" dirty="0"/>
          </a:p>
        </p:txBody>
      </p:sp>
      <p:pic>
        <p:nvPicPr>
          <p:cNvPr id="10" name="Picture 2" descr="D:\Dropbox\Documents\課程\YoungTextBook\Images\Chapter41\A_Images\A_Figures_and_Photos\41_01_Figure.jpg">
            <a:extLst>
              <a:ext uri="{FF2B5EF4-FFF2-40B4-BE49-F238E27FC236}">
                <a16:creationId xmlns:a16="http://schemas.microsoft.com/office/drawing/2014/main" id="{A9AA3689-1818-7CA6-662E-C343D4DE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49" y="2254017"/>
            <a:ext cx="1870128" cy="15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3">
                <a:extLst>
                  <a:ext uri="{FF2B5EF4-FFF2-40B4-BE49-F238E27FC236}">
                    <a16:creationId xmlns:a16="http://schemas.microsoft.com/office/drawing/2014/main" id="{F4AFAA3B-D0D5-6BA9-587F-065F6C364407}"/>
                  </a:ext>
                </a:extLst>
              </p:cNvPr>
              <p:cNvSpPr txBox="1"/>
              <p:nvPr/>
            </p:nvSpPr>
            <p:spPr>
              <a:xfrm>
                <a:off x="7038852" y="4485749"/>
                <a:ext cx="1593321" cy="6444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33">
                <a:extLst>
                  <a:ext uri="{FF2B5EF4-FFF2-40B4-BE49-F238E27FC236}">
                    <a16:creationId xmlns:a16="http://schemas.microsoft.com/office/drawing/2014/main" id="{F4AFAA3B-D0D5-6BA9-587F-065F6C364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852" y="4485749"/>
                <a:ext cx="1593321" cy="644472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plots upper E for different box coordinates x y z. For each energy level, the following list provides the corresponding coordinates: E sub 1 1 1: 1 1 1. 2 E sub 1 1 1: 2 1 1 , 1 2 1, 1 1 2. 3 E sub 1 1 1: 2 2 1, 2 1 2, 1 2 2. 11 thirds E sub 1 1 1: 3 1 1, 1 3 1, 1 1 3. 4 E sub 1 1 1: 2 2 2. 14 thirds E sub 1 1 1: 3 2 1, 3 1 2, 1 3 2, 2 3 1, 1 2 3, 2 1 3.">
            <a:extLst>
              <a:ext uri="{FF2B5EF4-FFF2-40B4-BE49-F238E27FC236}">
                <a16:creationId xmlns:a16="http://schemas.microsoft.com/office/drawing/2014/main" id="{1CBF59B8-4C47-ACE2-5540-496CF7CCE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0" y="2308165"/>
            <a:ext cx="5510212" cy="43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文字方塊 6"/>
          <p:cNvSpPr txBox="1">
            <a:spLocks noChangeArrowheads="1"/>
          </p:cNvSpPr>
          <p:nvPr/>
        </p:nvSpPr>
        <p:spPr bwMode="auto">
          <a:xfrm>
            <a:off x="567279" y="1471030"/>
            <a:ext cx="50031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在三度空間中，駐波的條件會擴大到三個方向：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576207" y="3054456"/>
                <a:ext cx="5140446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一組自然數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的選擇，對應一個駐波態。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207" y="3054456"/>
                <a:ext cx="5140446" cy="391261"/>
              </a:xfrm>
              <a:prstGeom prst="rect">
                <a:avLst/>
              </a:prstGeom>
              <a:blipFill>
                <a:blip r:embed="rId2"/>
                <a:stretch>
                  <a:fillRect l="-985"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21660" y="1944586"/>
                <a:ext cx="3812839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60" y="1944586"/>
                <a:ext cx="3812839" cy="562975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902254" y="3978266"/>
                <a:ext cx="2441630" cy="6560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254" y="3978266"/>
                <a:ext cx="2441630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20042" y="3466035"/>
                <a:ext cx="6149312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dirty="0"/>
                  <a:t>一個三維空間，一個駐波態即是一個點。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42" y="3466035"/>
                <a:ext cx="6149312" cy="411010"/>
              </a:xfrm>
              <a:prstGeom prst="rect">
                <a:avLst/>
              </a:prstGeom>
              <a:blipFill>
                <a:blip r:embed="rId5"/>
                <a:stretch>
                  <a:fillRect l="-825" t="-3030" b="-151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93D56F31-8BA6-1B4D-89D1-9D5C73326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82" b="67231"/>
          <a:stretch/>
        </p:blipFill>
        <p:spPr>
          <a:xfrm>
            <a:off x="6920385" y="2258640"/>
            <a:ext cx="2092926" cy="2529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7AB58-0F94-C2F9-99FA-50CD429B2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0385" y="4788139"/>
            <a:ext cx="2091824" cy="1964027"/>
          </a:xfrm>
          <a:prstGeom prst="rect">
            <a:avLst/>
          </a:prstGeom>
        </p:spPr>
      </p:pic>
      <p:pic>
        <p:nvPicPr>
          <p:cNvPr id="5" name="Graphic 4" descr="Cat with solid fill">
            <a:extLst>
              <a:ext uri="{FF2B5EF4-FFF2-40B4-BE49-F238E27FC236}">
                <a16:creationId xmlns:a16="http://schemas.microsoft.com/office/drawing/2014/main" id="{93AA52A6-501A-1BC4-B44D-26AFF69BE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0193" y="6367465"/>
            <a:ext cx="619090" cy="61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F1ABB-B078-66B6-F2EF-A040BD58EF7B}"/>
                  </a:ext>
                </a:extLst>
              </p:cNvPr>
              <p:cNvSpPr txBox="1"/>
              <p:nvPr/>
            </p:nvSpPr>
            <p:spPr>
              <a:xfrm>
                <a:off x="637765" y="4027858"/>
                <a:ext cx="2441631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角波數向量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大小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F1ABB-B078-66B6-F2EF-A040BD58E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65" y="4027858"/>
                <a:ext cx="2441631" cy="410305"/>
              </a:xfrm>
              <a:prstGeom prst="rect">
                <a:avLst/>
              </a:prstGeom>
              <a:blipFill>
                <a:blip r:embed="rId10"/>
                <a:stretch>
                  <a:fillRect l="-2073" b="-242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7B27B972-E516-9760-A1B7-7C78DF2161B4}"/>
                  </a:ext>
                </a:extLst>
              </p:cNvPr>
              <p:cNvSpPr txBox="1"/>
              <p:nvPr/>
            </p:nvSpPr>
            <p:spPr>
              <a:xfrm>
                <a:off x="1919197" y="897646"/>
                <a:ext cx="3632854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fun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7B27B972-E516-9760-A1B7-7C78DF216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197" y="897646"/>
                <a:ext cx="3632854" cy="391261"/>
              </a:xfrm>
              <a:prstGeom prst="rect">
                <a:avLst/>
              </a:prstGeom>
              <a:blipFill>
                <a:blip r:embed="rId11"/>
                <a:stretch>
                  <a:fillRect t="-9375"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6C72D604-DABF-838D-DED6-F56A590B32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6" y="194204"/>
            <a:ext cx="2898743" cy="19136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E5C244-7F76-4B1E-84AE-3EC834F94749}"/>
              </a:ext>
            </a:extLst>
          </p:cNvPr>
          <p:cNvSpPr txBox="1"/>
          <p:nvPr/>
        </p:nvSpPr>
        <p:spPr>
          <a:xfrm>
            <a:off x="576207" y="912671"/>
            <a:ext cx="147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三維駐波</a:t>
            </a:r>
            <a:r>
              <a:rPr lang="en-GB" dirty="0"/>
              <a:t>：</a:t>
            </a:r>
            <a:endParaRPr lang="en-TW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3B4075-F0E7-A485-87A6-36041EEE44DE}"/>
              </a:ext>
            </a:extLst>
          </p:cNvPr>
          <p:cNvSpPr/>
          <p:nvPr/>
        </p:nvSpPr>
        <p:spPr>
          <a:xfrm>
            <a:off x="7236296" y="866862"/>
            <a:ext cx="869709" cy="226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532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12" grpId="0"/>
      <p:bldP spid="3" grpId="0" animBg="1"/>
      <p:bldP spid="13" grpId="0" animBg="1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7" descr="bohrexp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78968"/>
            <a:ext cx="23669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文字方塊 7"/>
          <p:cNvSpPr txBox="1">
            <a:spLocks noChangeArrowheads="1"/>
          </p:cNvSpPr>
          <p:nvPr/>
        </p:nvSpPr>
        <p:spPr bwMode="auto">
          <a:xfrm>
            <a:off x="1085949" y="4623969"/>
            <a:ext cx="7143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波爾的原子模型中的電子穩定軌道即是定態！</a:t>
            </a:r>
          </a:p>
        </p:txBody>
      </p:sp>
      <p:sp>
        <p:nvSpPr>
          <p:cNvPr id="20487" name="文字方塊 6"/>
          <p:cNvSpPr txBox="1">
            <a:spLocks noChangeArrowheads="1"/>
          </p:cNvSpPr>
          <p:nvPr/>
        </p:nvSpPr>
        <p:spPr bwMode="auto">
          <a:xfrm>
            <a:off x="1083104" y="5431331"/>
            <a:ext cx="7953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但定態並不一定永遠穩定，電磁場會使原本的定態成為激發態，成為不穩定。</a:t>
            </a:r>
          </a:p>
        </p:txBody>
      </p:sp>
      <p:sp>
        <p:nvSpPr>
          <p:cNvPr id="20488" name="文字方塊 7"/>
          <p:cNvSpPr txBox="1">
            <a:spLocks noChangeArrowheads="1"/>
          </p:cNvSpPr>
          <p:nvPr/>
        </p:nvSpPr>
        <p:spPr bwMode="auto">
          <a:xfrm>
            <a:off x="1085949" y="5025172"/>
            <a:ext cx="5358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altLang="zh-TW" dirty="0"/>
              <a:t> </a:t>
            </a:r>
            <a:r>
              <a:rPr lang="zh-TW" altLang="en-US" dirty="0"/>
              <a:t>駐立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TW" altLang="en-US" dirty="0"/>
              <a:t>穩定</a:t>
            </a:r>
          </a:p>
        </p:txBody>
      </p:sp>
    </p:spTree>
    <p:extLst>
      <p:ext uri="{BB962C8B-B14F-4D97-AF65-F5344CB8AC3E}">
        <p14:creationId xmlns:p14="http://schemas.microsoft.com/office/powerpoint/2010/main" val="3639997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A01EF-D6DB-975B-A9F3-689C0354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182727" cy="360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8C82E1-AC4C-0111-0B56-EADFBD90A998}"/>
              </a:ext>
            </a:extLst>
          </p:cNvPr>
          <p:cNvSpPr/>
          <p:nvPr/>
        </p:nvSpPr>
        <p:spPr>
          <a:xfrm>
            <a:off x="611560" y="1340768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16C05-3432-9903-1896-1D857BAB1A14}"/>
              </a:ext>
            </a:extLst>
          </p:cNvPr>
          <p:cNvSpPr txBox="1"/>
          <p:nvPr/>
        </p:nvSpPr>
        <p:spPr bwMode="auto">
          <a:xfrm>
            <a:off x="3851920" y="476672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長方形空腔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3">
                <a:extLst>
                  <a:ext uri="{FF2B5EF4-FFF2-40B4-BE49-F238E27FC236}">
                    <a16:creationId xmlns:a16="http://schemas.microsoft.com/office/drawing/2014/main" id="{C37249F7-E90E-0F02-F1BE-6CA30957BC40}"/>
                  </a:ext>
                </a:extLst>
              </p:cNvPr>
              <p:cNvSpPr txBox="1"/>
              <p:nvPr/>
            </p:nvSpPr>
            <p:spPr>
              <a:xfrm>
                <a:off x="2233122" y="4839507"/>
                <a:ext cx="1177887" cy="5648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33">
                <a:extLst>
                  <a:ext uri="{FF2B5EF4-FFF2-40B4-BE49-F238E27FC236}">
                    <a16:creationId xmlns:a16="http://schemas.microsoft.com/office/drawing/2014/main" id="{C37249F7-E90E-0F02-F1BE-6CA30957B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122" y="4839507"/>
                <a:ext cx="1177887" cy="564898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3">
                <a:extLst>
                  <a:ext uri="{FF2B5EF4-FFF2-40B4-BE49-F238E27FC236}">
                    <a16:creationId xmlns:a16="http://schemas.microsoft.com/office/drawing/2014/main" id="{FE1B4A83-CB9C-A444-0A0A-D4DBC4161065}"/>
                  </a:ext>
                </a:extLst>
              </p:cNvPr>
              <p:cNvSpPr txBox="1"/>
              <p:nvPr/>
            </p:nvSpPr>
            <p:spPr>
              <a:xfrm>
                <a:off x="3745290" y="4839507"/>
                <a:ext cx="1193147" cy="57246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33">
                <a:extLst>
                  <a:ext uri="{FF2B5EF4-FFF2-40B4-BE49-F238E27FC236}">
                    <a16:creationId xmlns:a16="http://schemas.microsoft.com/office/drawing/2014/main" id="{FE1B4A83-CB9C-A444-0A0A-D4DBC4161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290" y="4839507"/>
                <a:ext cx="1193147" cy="572464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3">
                <a:extLst>
                  <a:ext uri="{FF2B5EF4-FFF2-40B4-BE49-F238E27FC236}">
                    <a16:creationId xmlns:a16="http://schemas.microsoft.com/office/drawing/2014/main" id="{4802A609-A588-9E3F-FE42-B6540381DFF5}"/>
                  </a:ext>
                </a:extLst>
              </p:cNvPr>
              <p:cNvSpPr txBox="1"/>
              <p:nvPr/>
            </p:nvSpPr>
            <p:spPr>
              <a:xfrm>
                <a:off x="5266598" y="4839507"/>
                <a:ext cx="1157112" cy="5648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33">
                <a:extLst>
                  <a:ext uri="{FF2B5EF4-FFF2-40B4-BE49-F238E27FC236}">
                    <a16:creationId xmlns:a16="http://schemas.microsoft.com/office/drawing/2014/main" id="{4802A609-A588-9E3F-FE42-B6540381D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598" y="4839507"/>
                <a:ext cx="1157112" cy="564898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52728C-26CE-AD7D-717F-228D7415662D}"/>
                  </a:ext>
                </a:extLst>
              </p:cNvPr>
              <p:cNvSpPr txBox="1"/>
              <p:nvPr/>
            </p:nvSpPr>
            <p:spPr bwMode="auto">
              <a:xfrm>
                <a:off x="2233122" y="5599561"/>
                <a:ext cx="4127155" cy="6446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52728C-26CE-AD7D-717F-228D7415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3122" y="5599561"/>
                <a:ext cx="4127155" cy="644600"/>
              </a:xfrm>
              <a:prstGeom prst="rect">
                <a:avLst/>
              </a:prstGeom>
              <a:blipFill>
                <a:blip r:embed="rId6"/>
                <a:stretch>
                  <a:fillRect t="-19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931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BB479A-15C4-4A53-2789-9B520EF9A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2"/>
          <a:stretch/>
        </p:blipFill>
        <p:spPr>
          <a:xfrm>
            <a:off x="5364088" y="10368"/>
            <a:ext cx="3653284" cy="509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6C932-235C-A128-699A-9FBE982C8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5103068"/>
            <a:ext cx="3655951" cy="163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8695B7-B200-9B8C-27FE-3179F053C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28"/>
          <a:stretch/>
        </p:blipFill>
        <p:spPr>
          <a:xfrm>
            <a:off x="131479" y="2334468"/>
            <a:ext cx="5109901" cy="440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6CC0C5-9468-09EC-F589-0B425DDB0EA0}"/>
              </a:ext>
            </a:extLst>
          </p:cNvPr>
          <p:cNvSpPr txBox="1"/>
          <p:nvPr/>
        </p:nvSpPr>
        <p:spPr bwMode="auto">
          <a:xfrm>
            <a:off x="1174261" y="1628800"/>
            <a:ext cx="3024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Young’s University Physics</a:t>
            </a:r>
          </a:p>
        </p:txBody>
      </p:sp>
    </p:spTree>
    <p:extLst>
      <p:ext uri="{BB962C8B-B14F-4D97-AF65-F5344CB8AC3E}">
        <p14:creationId xmlns:p14="http://schemas.microsoft.com/office/powerpoint/2010/main" val="1885813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4"/>
          <a:stretch/>
        </p:blipFill>
        <p:spPr bwMode="auto">
          <a:xfrm>
            <a:off x="2811239" y="841385"/>
            <a:ext cx="2742226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059565" y="5497138"/>
            <a:ext cx="1889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奇函數偶函數：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3155065" y="4429857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5065" y="4429857"/>
                <a:ext cx="2012409" cy="582147"/>
              </a:xfrm>
              <a:prstGeom prst="rect">
                <a:avLst/>
              </a:prstGeom>
              <a:blipFill>
                <a:blip r:embed="rId3"/>
                <a:stretch>
                  <a:fillRect b="-2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381BE61D-7965-F824-C7DE-420CCDC63D52}"/>
                  </a:ext>
                </a:extLst>
              </p:cNvPr>
              <p:cNvSpPr/>
              <p:nvPr/>
            </p:nvSpPr>
            <p:spPr>
              <a:xfrm>
                <a:off x="5076056" y="405144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381BE61D-7965-F824-C7DE-420CCDC63D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051440"/>
                <a:ext cx="324733" cy="246221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679AD0-C842-31BF-08C5-2A2E8766BA37}"/>
                  </a:ext>
                </a:extLst>
              </p:cNvPr>
              <p:cNvSpPr txBox="1"/>
              <p:nvPr/>
            </p:nvSpPr>
            <p:spPr bwMode="auto">
              <a:xfrm>
                <a:off x="3059832" y="5055759"/>
                <a:ext cx="3416945" cy="461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位能對中點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對稱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679AD0-C842-31BF-08C5-2A2E8766B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5055759"/>
                <a:ext cx="3416945" cy="461473"/>
              </a:xfrm>
              <a:prstGeom prst="rect">
                <a:avLst/>
              </a:prstGeom>
              <a:blipFill>
                <a:blip r:embed="rId5"/>
                <a:stretch>
                  <a:fillRect l="-1111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8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C942EE6A-F3B5-11C5-B5D9-FD7B3F09F84E}"/>
                  </a:ext>
                </a:extLst>
              </p:cNvPr>
              <p:cNvSpPr txBox="1"/>
              <p:nvPr/>
            </p:nvSpPr>
            <p:spPr bwMode="auto">
              <a:xfrm>
                <a:off x="1051731" y="1393563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C942EE6A-F3B5-11C5-B5D9-FD7B3F09F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731" y="1393563"/>
                <a:ext cx="3843295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0">
            <a:extLst>
              <a:ext uri="{FF2B5EF4-FFF2-40B4-BE49-F238E27FC236}">
                <a16:creationId xmlns:a16="http://schemas.microsoft.com/office/drawing/2014/main" id="{54B82FCF-E2B4-DD95-C645-BD2B7ABE8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92" y="964454"/>
            <a:ext cx="604456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與時間無關的薛丁格方程式！</a:t>
            </a:r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4756BA12-1A28-8E31-B393-7789DA8812BB}"/>
              </a:ext>
            </a:extLst>
          </p:cNvPr>
          <p:cNvSpPr/>
          <p:nvPr/>
        </p:nvSpPr>
        <p:spPr>
          <a:xfrm>
            <a:off x="6122778" y="2144975"/>
            <a:ext cx="180020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2E4748-D898-17EF-3B70-389BFCB13053}"/>
                  </a:ext>
                </a:extLst>
              </p:cNvPr>
              <p:cNvSpPr txBox="1"/>
              <p:nvPr/>
            </p:nvSpPr>
            <p:spPr bwMode="auto">
              <a:xfrm>
                <a:off x="6273074" y="2242853"/>
                <a:ext cx="13662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2E4748-D898-17EF-3B70-389BFCB13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3074" y="2242853"/>
                <a:ext cx="1366271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1644A0C9-2C2F-C977-E749-BB83BD6E8816}"/>
                  </a:ext>
                </a:extLst>
              </p:cNvPr>
              <p:cNvSpPr txBox="1"/>
              <p:nvPr/>
            </p:nvSpPr>
            <p:spPr bwMode="auto">
              <a:xfrm>
                <a:off x="6272596" y="3013108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1644A0C9-2C2F-C977-E749-BB83BD6E8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2596" y="3013108"/>
                <a:ext cx="8109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C7F345F3-4559-F8CC-1794-FC16650554C4}"/>
                  </a:ext>
                </a:extLst>
              </p:cNvPr>
              <p:cNvSpPr txBox="1"/>
              <p:nvPr/>
            </p:nvSpPr>
            <p:spPr bwMode="auto">
              <a:xfrm>
                <a:off x="1046897" y="2548224"/>
                <a:ext cx="4372094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C7F345F3-4559-F8CC-1794-FC1665055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897" y="2548224"/>
                <a:ext cx="4372094" cy="625749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DA16963-3D62-4140-0EED-397D36CC61D0}"/>
              </a:ext>
            </a:extLst>
          </p:cNvPr>
          <p:cNvSpPr txBox="1"/>
          <p:nvPr/>
        </p:nvSpPr>
        <p:spPr bwMode="auto">
          <a:xfrm>
            <a:off x="1043608" y="3514925"/>
            <a:ext cx="5679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如果動量算子就是空間微分運算，那上式可以寫成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D07047-FA30-10C3-6674-1E7DE692B7ED}"/>
              </a:ext>
            </a:extLst>
          </p:cNvPr>
          <p:cNvSpPr txBox="1"/>
          <p:nvPr/>
        </p:nvSpPr>
        <p:spPr bwMode="auto">
          <a:xfrm>
            <a:off x="1060492" y="2155089"/>
            <a:ext cx="269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此式又可以寫成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0">
                <a:extLst>
                  <a:ext uri="{FF2B5EF4-FFF2-40B4-BE49-F238E27FC236}">
                    <a16:creationId xmlns:a16="http://schemas.microsoft.com/office/drawing/2014/main" id="{7D3F3E9D-ABC3-D4C5-467B-DE991E5BD5F3}"/>
                  </a:ext>
                </a:extLst>
              </p:cNvPr>
              <p:cNvSpPr txBox="1"/>
              <p:nvPr/>
            </p:nvSpPr>
            <p:spPr bwMode="auto">
              <a:xfrm>
                <a:off x="1064867" y="3975121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0">
                <a:extLst>
                  <a:ext uri="{FF2B5EF4-FFF2-40B4-BE49-F238E27FC236}">
                    <a16:creationId xmlns:a16="http://schemas.microsoft.com/office/drawing/2014/main" id="{7D3F3E9D-ABC3-D4C5-467B-DE991E5BD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867" y="3975121"/>
                <a:ext cx="2565446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C1EE50F-516E-6EDA-A93B-C0A34E71DD40}"/>
              </a:ext>
            </a:extLst>
          </p:cNvPr>
          <p:cNvSpPr txBox="1"/>
          <p:nvPr/>
        </p:nvSpPr>
        <p:spPr bwMode="auto">
          <a:xfrm>
            <a:off x="1043608" y="4725144"/>
            <a:ext cx="7927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左邊就是我們定義，量子力學對應的Hamiltan運算子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8B56B918-FC9B-C697-AF57-D22748712F0D}"/>
                  </a:ext>
                </a:extLst>
              </p:cNvPr>
              <p:cNvSpPr txBox="1"/>
              <p:nvPr/>
            </p:nvSpPr>
            <p:spPr bwMode="auto">
              <a:xfrm>
                <a:off x="1108970" y="5209257"/>
                <a:ext cx="180068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8B56B918-FC9B-C697-AF57-D22748712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970" y="5209257"/>
                <a:ext cx="1800686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789029-AD73-8B2B-B97A-FD872727DC37}"/>
              </a:ext>
            </a:extLst>
          </p:cNvPr>
          <p:cNvCxnSpPr/>
          <p:nvPr/>
        </p:nvCxnSpPr>
        <p:spPr>
          <a:xfrm>
            <a:off x="7083587" y="1640919"/>
            <a:ext cx="303155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/>
      <p:bldP spid="12" grpId="0"/>
      <p:bldP spid="13" grpId="0" animBg="1"/>
      <p:bldP spid="14" grpId="0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8B56B918-FC9B-C697-AF57-D22748712F0D}"/>
                  </a:ext>
                </a:extLst>
              </p:cNvPr>
              <p:cNvSpPr txBox="1"/>
              <p:nvPr/>
            </p:nvSpPr>
            <p:spPr bwMode="auto">
              <a:xfrm>
                <a:off x="1884506" y="1628800"/>
                <a:ext cx="380495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8B56B918-FC9B-C697-AF57-D22748712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4506" y="1628800"/>
                <a:ext cx="3804952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5940152" y="2227128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2227128"/>
                <a:ext cx="2565446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/>
              <p:nvPr/>
            </p:nvSpPr>
            <p:spPr bwMode="auto">
              <a:xfrm>
                <a:off x="854314" y="2392130"/>
                <a:ext cx="5362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固定能量解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滿足與時間無關的薛丁格方程式：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314" y="2392130"/>
                <a:ext cx="5362974" cy="369332"/>
              </a:xfrm>
              <a:prstGeom prst="rect">
                <a:avLst/>
              </a:prstGeom>
              <a:blipFill>
                <a:blip r:embed="rId4"/>
                <a:stretch>
                  <a:fillRect l="-9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27583" y="4236170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3" y="4236170"/>
                <a:ext cx="5918799" cy="376770"/>
              </a:xfrm>
              <a:prstGeom prst="rect">
                <a:avLst/>
              </a:prstGeom>
              <a:blipFill>
                <a:blip r:embed="rId5"/>
                <a:stretch>
                  <a:fillRect l="-1071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3158696" y="3530233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8696" y="3530233"/>
                <a:ext cx="1449307" cy="376770"/>
              </a:xfrm>
              <a:prstGeom prst="rect">
                <a:avLst/>
              </a:prstGeom>
              <a:blipFill>
                <a:blip r:embed="rId6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854314" y="3059644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利用漢米爾頓算子的新定義，此式就可以改寫成：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3F388B-7E20-419A-094D-A844CDCE7D14}"/>
              </a:ext>
            </a:extLst>
          </p:cNvPr>
          <p:cNvSpPr txBox="1"/>
          <p:nvPr/>
        </p:nvSpPr>
        <p:spPr bwMode="auto">
          <a:xfrm>
            <a:off x="868945" y="1191113"/>
            <a:ext cx="709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漢米爾頓、能量算子就定義為動量算子的平方加上位能算子。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27584" y="5173021"/>
                <a:ext cx="792088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173021"/>
                <a:ext cx="7920880" cy="376770"/>
              </a:xfrm>
              <a:prstGeom prst="rect">
                <a:avLst/>
              </a:prstGeom>
              <a:blipFill>
                <a:blip r:embed="rId7"/>
                <a:stretch>
                  <a:fillRect l="-801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27584" y="4725144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725144"/>
                <a:ext cx="8149491" cy="376770"/>
              </a:xfrm>
              <a:prstGeom prst="rect">
                <a:avLst/>
              </a:prstGeom>
              <a:blipFill>
                <a:blip r:embed="rId8"/>
                <a:stretch>
                  <a:fillRect l="-778" t="-3333" r="-31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49F4B2E-EDA5-4AC7-3AD7-E12D9D045A90}"/>
              </a:ext>
            </a:extLst>
          </p:cNvPr>
          <p:cNvSpPr txBox="1"/>
          <p:nvPr/>
        </p:nvSpPr>
        <p:spPr bwMode="auto">
          <a:xfrm>
            <a:off x="857251" y="348723"/>
            <a:ext cx="529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注意這是一個運算子與運算子之間的關係！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DEB34-0D40-3CB7-B951-816821B1A28E}"/>
              </a:ext>
            </a:extLst>
          </p:cNvPr>
          <p:cNvSpPr txBox="1"/>
          <p:nvPr/>
        </p:nvSpPr>
        <p:spPr bwMode="auto">
          <a:xfrm>
            <a:off x="827582" y="5640908"/>
            <a:ext cx="7560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有時，只有某些離散分佈的值才是Eigenvalue。於是能量發生量子化！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9CC0E-C6CE-2F49-6F92-86E360348738}"/>
              </a:ext>
            </a:extLst>
          </p:cNvPr>
          <p:cNvSpPr txBox="1"/>
          <p:nvPr/>
        </p:nvSpPr>
        <p:spPr bwMode="auto">
          <a:xfrm>
            <a:off x="827582" y="6108440"/>
            <a:ext cx="8149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有時，一個Eigenvalue會對應一個以上的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Eigenfunction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，稱為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簡併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degenerate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167CD-BD50-A84E-848D-CFA1B2294E6F}"/>
              </a:ext>
            </a:extLst>
          </p:cNvPr>
          <p:cNvSpPr txBox="1"/>
          <p:nvPr/>
        </p:nvSpPr>
        <p:spPr bwMode="auto">
          <a:xfrm>
            <a:off x="855382" y="788284"/>
            <a:ext cx="5616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與古典力學中，這些運算子對應的物理量的關係一致。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9078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 animBg="1"/>
      <p:bldP spid="22" grpId="0"/>
      <p:bldP spid="25" grpId="0"/>
      <p:bldP spid="26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08F31-8913-FCD8-3DCA-82F87832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57" y="620688"/>
            <a:ext cx="7505085" cy="6023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5E548F-9F34-394C-1A9C-831A856D7952}"/>
              </a:ext>
            </a:extLst>
          </p:cNvPr>
          <p:cNvSpPr txBox="1"/>
          <p:nvPr/>
        </p:nvSpPr>
        <p:spPr bwMode="auto">
          <a:xfrm>
            <a:off x="2693616" y="2060848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特徵值、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A47DC-427D-DE6F-7012-5293869E96A4}"/>
              </a:ext>
            </a:extLst>
          </p:cNvPr>
          <p:cNvSpPr/>
          <p:nvPr/>
        </p:nvSpPr>
        <p:spPr>
          <a:xfrm>
            <a:off x="1691680" y="4869160"/>
            <a:ext cx="619268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45718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BF018-D43E-48B1-C949-5111C384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6510178" cy="2448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35E61-8B2D-D006-FA52-76C62E4A1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573016"/>
            <a:ext cx="651584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F2E56-A91E-ED7D-1B2B-08524AD6B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80928"/>
            <a:ext cx="6769942" cy="172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9A302-BF9C-E648-F926-FD38A98D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581128"/>
            <a:ext cx="6760569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5EA00-FC0F-CC45-1EBD-AF976A6E9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71329"/>
            <a:ext cx="5892800" cy="180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5D316-A1AA-E0DB-BDE3-19B428514E5C}"/>
                  </a:ext>
                </a:extLst>
              </p:cNvPr>
              <p:cNvSpPr txBox="1"/>
              <p:nvPr/>
            </p:nvSpPr>
            <p:spPr bwMode="auto">
              <a:xfrm>
                <a:off x="755576" y="6093296"/>
                <a:ext cx="80648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有限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維度向量空間上，線性變換的矩陣會具有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對應本徵值的本徵向量。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5D316-A1AA-E0DB-BDE3-19B428514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6093296"/>
                <a:ext cx="8064896" cy="369332"/>
              </a:xfrm>
              <a:prstGeom prst="rect">
                <a:avLst/>
              </a:prstGeom>
              <a:blipFill>
                <a:blip r:embed="rId5"/>
                <a:stretch>
                  <a:fillRect l="-62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329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/>
              <p:nvPr/>
            </p:nvSpPr>
            <p:spPr bwMode="auto">
              <a:xfrm>
                <a:off x="773560" y="1992349"/>
                <a:ext cx="2131546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560" y="1992349"/>
                <a:ext cx="2131546" cy="376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/>
              <p:nvPr/>
            </p:nvSpPr>
            <p:spPr bwMode="auto">
              <a:xfrm>
                <a:off x="760352" y="2563900"/>
                <a:ext cx="4950568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/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的電子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的期望值：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352" y="2563900"/>
                <a:ext cx="4950568" cy="402354"/>
              </a:xfrm>
              <a:prstGeom prst="rect">
                <a:avLst/>
              </a:prstGeom>
              <a:blipFill>
                <a:blip r:embed="rId3"/>
                <a:stretch>
                  <a:fillRect l="-1282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773560" y="5144400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560" y="5144400"/>
                <a:ext cx="1111811" cy="4023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/>
              <p:nvPr/>
            </p:nvSpPr>
            <p:spPr bwMode="auto">
              <a:xfrm>
                <a:off x="1885369" y="5157192"/>
                <a:ext cx="725863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本徵函數的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。不意外，固定能量解本該如此！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5369" y="5157192"/>
                <a:ext cx="7258631" cy="376770"/>
              </a:xfrm>
              <a:prstGeom prst="rect">
                <a:avLst/>
              </a:prstGeom>
              <a:blipFill>
                <a:blip r:embed="rId5"/>
                <a:stretch>
                  <a:fillRect l="-699" t="-3333" r="-524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/>
              <p:nvPr/>
            </p:nvSpPr>
            <p:spPr bwMode="auto">
              <a:xfrm>
                <a:off x="741544" y="3073104"/>
                <a:ext cx="6264697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544" y="3073104"/>
                <a:ext cx="6264697" cy="1711494"/>
              </a:xfrm>
              <a:prstGeom prst="rect">
                <a:avLst/>
              </a:prstGeom>
              <a:blipFill>
                <a:blip r:embed="rId6"/>
                <a:stretch>
                  <a:fillRect t="-58088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AD29AC-B3C3-F6AC-4003-515895A3C4F2}"/>
                  </a:ext>
                </a:extLst>
              </p:cNvPr>
              <p:cNvSpPr txBox="1"/>
              <p:nvPr/>
            </p:nvSpPr>
            <p:spPr bwMode="auto">
              <a:xfrm>
                <a:off x="754130" y="776187"/>
                <a:ext cx="73584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以下介紹無限位能井的能量本徵函數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滿足的結果，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AD29AC-B3C3-F6AC-4003-515895A3C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130" y="776187"/>
                <a:ext cx="7358469" cy="369332"/>
              </a:xfrm>
              <a:prstGeom prst="rect">
                <a:avLst/>
              </a:prstGeom>
              <a:blipFill>
                <a:blip r:embed="rId7"/>
                <a:stretch>
                  <a:fillRect l="-690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5E096AD-9EDA-B66B-5B14-DC7C5A895E19}"/>
              </a:ext>
            </a:extLst>
          </p:cNvPr>
          <p:cNvSpPr txBox="1"/>
          <p:nvPr/>
        </p:nvSpPr>
        <p:spPr bwMode="auto">
          <a:xfrm>
            <a:off x="754130" y="1213366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這幾個結果幾乎可以完整的推廣到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任意算子的本徵函數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0EEF8-2D70-18E0-CF2E-7DF803E47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191" y="692696"/>
            <a:ext cx="2242869" cy="21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/>
              <p:nvPr/>
            </p:nvSpPr>
            <p:spPr bwMode="auto">
              <a:xfrm>
                <a:off x="743232" y="3430728"/>
                <a:ext cx="799051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232" y="3430728"/>
                <a:ext cx="7990515" cy="901914"/>
              </a:xfrm>
              <a:prstGeom prst="rect">
                <a:avLst/>
              </a:prstGeom>
              <a:blipFill>
                <a:blip r:embed="rId2"/>
                <a:stretch>
                  <a:fillRect l="-682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/>
              <p:nvPr/>
            </p:nvSpPr>
            <p:spPr bwMode="auto">
              <a:xfrm>
                <a:off x="754751" y="1988840"/>
                <a:ext cx="7129617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51" y="1988840"/>
                <a:ext cx="7129617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/>
              <p:nvPr/>
            </p:nvSpPr>
            <p:spPr bwMode="auto">
              <a:xfrm>
                <a:off x="754751" y="1397810"/>
                <a:ext cx="5308734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的電子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測量的不確定性：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51" y="1397810"/>
                <a:ext cx="5308734" cy="376770"/>
              </a:xfrm>
              <a:prstGeom prst="rect">
                <a:avLst/>
              </a:prstGeom>
              <a:blipFill>
                <a:blip r:embed="rId4"/>
                <a:stretch>
                  <a:fillRect l="-955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573" y="4606226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573" y="4606226"/>
                <a:ext cx="7234734" cy="369332"/>
              </a:xfrm>
              <a:prstGeom prst="rect">
                <a:avLst/>
              </a:prstGeom>
              <a:blipFill>
                <a:blip r:embed="rId5"/>
                <a:stretch>
                  <a:fillRect l="-8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/>
              <p:nvPr/>
            </p:nvSpPr>
            <p:spPr bwMode="auto">
              <a:xfrm>
                <a:off x="7093829" y="4629651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3829" y="4629651"/>
                <a:ext cx="10205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B79D9B1-37D4-DEAB-7BEC-ACC5008CB829}"/>
              </a:ext>
            </a:extLst>
          </p:cNvPr>
          <p:cNvSpPr txBox="1"/>
          <p:nvPr/>
        </p:nvSpPr>
        <p:spPr bwMode="auto">
          <a:xfrm>
            <a:off x="744256" y="5027308"/>
            <a:ext cx="6343202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果然能量是固定的。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33604A85-7814-C85D-3EFD-64A5FF8B88CD}"/>
                  </a:ext>
                </a:extLst>
              </p:cNvPr>
              <p:cNvSpPr txBox="1"/>
              <p:nvPr/>
            </p:nvSpPr>
            <p:spPr bwMode="auto">
              <a:xfrm>
                <a:off x="1547664" y="2700283"/>
                <a:ext cx="1584175" cy="45704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33604A85-7814-C85D-3EFD-64A5FF8B8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2700283"/>
                <a:ext cx="1584175" cy="4570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6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4" grpId="0" animBg="1"/>
      <p:bldP spid="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1026"/>
          <p:cNvGraphicFramePr>
            <a:graphicFrameLocks noChangeAspect="1"/>
          </p:cNvGraphicFramePr>
          <p:nvPr/>
        </p:nvGraphicFramePr>
        <p:xfrm>
          <a:off x="7451725" y="3644900"/>
          <a:ext cx="414338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35167" imgH="320068" progId="MS_ClipArt_Gallery.2">
                  <p:embed/>
                </p:oleObj>
              </mc:Choice>
              <mc:Fallback>
                <p:oleObj name="Clip" r:id="rId2" imgW="335167" imgH="32006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644900"/>
                        <a:ext cx="414338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1027"/>
          <p:cNvGraphicFramePr>
            <a:graphicFrameLocks noChangeAspect="1"/>
          </p:cNvGraphicFramePr>
          <p:nvPr/>
        </p:nvGraphicFramePr>
        <p:xfrm>
          <a:off x="5003800" y="2420938"/>
          <a:ext cx="2528888" cy="271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440" imgH="3252600" progId="MS_ClipArt_Gallery.2">
                  <p:embed/>
                </p:oleObj>
              </mc:Choice>
              <mc:Fallback>
                <p:oleObj name="Clip" r:id="rId4" imgW="3025440" imgH="32526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420938"/>
                        <a:ext cx="2528888" cy="271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5" descr="gullive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517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字方塊 4"/>
          <p:cNvSpPr txBox="1">
            <a:spLocks noChangeArrowheads="1"/>
          </p:cNvSpPr>
          <p:nvPr/>
        </p:nvSpPr>
        <p:spPr bwMode="auto">
          <a:xfrm>
            <a:off x="755650" y="1484313"/>
            <a:ext cx="7777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一般而言，觀察的巨觀儀器與被觀察的微觀系統，在尺度上有巨大差異！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4C997-48DA-1F39-A354-0623612F3F68}"/>
              </a:ext>
            </a:extLst>
          </p:cNvPr>
          <p:cNvSpPr txBox="1"/>
          <p:nvPr/>
        </p:nvSpPr>
        <p:spPr bwMode="auto">
          <a:xfrm>
            <a:off x="755650" y="101627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定態可以協助薛丁格方程式求解。此外還有更重要的用處：</a:t>
            </a:r>
          </a:p>
        </p:txBody>
      </p:sp>
    </p:spTree>
    <p:extLst>
      <p:ext uri="{BB962C8B-B14F-4D97-AF65-F5344CB8AC3E}">
        <p14:creationId xmlns:p14="http://schemas.microsoft.com/office/powerpoint/2010/main" val="2799784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03C85-19FE-BDAF-EAC2-7F51B3E96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6762490" cy="172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C86159-BA3E-1F81-34D3-EE03C96E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852935"/>
            <a:ext cx="6872468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48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B8B6-8299-CD4B-5AAE-C8E110EC5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47"/>
          <a:stretch/>
        </p:blipFill>
        <p:spPr>
          <a:xfrm>
            <a:off x="683567" y="1268760"/>
            <a:ext cx="7632849" cy="5256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1435798" y="692696"/>
            <a:ext cx="719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不同本徵值的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彼此正交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！正交定理。Orthogonality</a:t>
            </a:r>
          </a:p>
        </p:txBody>
      </p:sp>
    </p:spTree>
    <p:extLst>
      <p:ext uri="{BB962C8B-B14F-4D97-AF65-F5344CB8AC3E}">
        <p14:creationId xmlns:p14="http://schemas.microsoft.com/office/powerpoint/2010/main" val="461103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0C4B5-B1DD-663A-A5A0-9AF6559A3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1196752"/>
            <a:ext cx="813690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42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8A343A3F-AC9E-AA53-3FCC-D0A8B4797823}"/>
                  </a:ext>
                </a:extLst>
              </p:cNvPr>
              <p:cNvSpPr txBox="1"/>
              <p:nvPr/>
            </p:nvSpPr>
            <p:spPr bwMode="auto">
              <a:xfrm>
                <a:off x="1249496" y="1810432"/>
                <a:ext cx="2226122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8A343A3F-AC9E-AA53-3FCC-D0A8B4797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9496" y="1810432"/>
                <a:ext cx="2226122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12631F0-CFB6-B156-968F-D8A19F04F9CF}"/>
              </a:ext>
            </a:extLst>
          </p:cNvPr>
          <p:cNvSpPr txBox="1"/>
          <p:nvPr/>
        </p:nvSpPr>
        <p:spPr bwMode="auto">
          <a:xfrm>
            <a:off x="1142446" y="2992348"/>
            <a:ext cx="4864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根據傅立葉分析，滿足邊界條件的任何函數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CD7C615-2792-665C-DA78-151987431C9F}"/>
                  </a:ext>
                </a:extLst>
              </p:cNvPr>
              <p:cNvSpPr txBox="1"/>
              <p:nvPr/>
            </p:nvSpPr>
            <p:spPr bwMode="auto">
              <a:xfrm>
                <a:off x="1218940" y="3968217"/>
                <a:ext cx="4206536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CD7C615-2792-665C-DA78-151987431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8940" y="3968217"/>
                <a:ext cx="4206536" cy="847604"/>
              </a:xfrm>
              <a:prstGeom prst="rect">
                <a:avLst/>
              </a:prstGeom>
              <a:blipFill>
                <a:blip r:embed="rId3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68A674F-4E88-2D0F-EBD9-35131CBCC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081" y="2073988"/>
            <a:ext cx="2802763" cy="2741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5AFB71-B0BA-80E0-360E-4B1A887C1B0B}"/>
              </a:ext>
            </a:extLst>
          </p:cNvPr>
          <p:cNvSpPr txBox="1"/>
          <p:nvPr/>
        </p:nvSpPr>
        <p:spPr bwMode="auto">
          <a:xfrm>
            <a:off x="1135048" y="338633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都可以分解為正弦函數的疊加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4DDEF280-45D4-BE98-570A-73D7782C452F}"/>
                  </a:ext>
                </a:extLst>
              </p:cNvPr>
              <p:cNvSpPr txBox="1"/>
              <p:nvPr/>
            </p:nvSpPr>
            <p:spPr bwMode="auto">
              <a:xfrm>
                <a:off x="1249496" y="1331860"/>
                <a:ext cx="1487523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4DDEF280-45D4-BE98-570A-73D7782C4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9496" y="1331860"/>
                <a:ext cx="1487523" cy="376770"/>
              </a:xfrm>
              <a:prstGeom prst="rect">
                <a:avLst/>
              </a:prstGeom>
              <a:blipFill>
                <a:blip r:embed="rId5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93C7A12-B012-8A10-DDF3-3C20404C939D}"/>
              </a:ext>
            </a:extLst>
          </p:cNvPr>
          <p:cNvSpPr txBox="1"/>
          <p:nvPr/>
        </p:nvSpPr>
        <p:spPr bwMode="auto">
          <a:xfrm>
            <a:off x="3131840" y="775203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Expansion Theorem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0D030-1F6D-B594-3AF1-2791EC044DF4}"/>
              </a:ext>
            </a:extLst>
          </p:cNvPr>
          <p:cNvSpPr txBox="1"/>
          <p:nvPr/>
        </p:nvSpPr>
        <p:spPr bwMode="auto">
          <a:xfrm>
            <a:off x="3028684" y="1370327"/>
            <a:ext cx="47935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本徵函數為滿足邊界條件的正弦函數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16CC6-DDB5-9946-EAF1-5FD615571926}"/>
                  </a:ext>
                </a:extLst>
              </p:cNvPr>
              <p:cNvSpPr txBox="1"/>
              <p:nvPr/>
            </p:nvSpPr>
            <p:spPr bwMode="auto">
              <a:xfrm>
                <a:off x="1142445" y="5021202"/>
                <a:ext cx="63098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滿足邊界條件的任何函數，都可以展開爲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16CC6-DDB5-9946-EAF1-5FD615571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445" y="5021202"/>
                <a:ext cx="6309875" cy="369332"/>
              </a:xfrm>
              <a:prstGeom prst="rect">
                <a:avLst/>
              </a:prstGeom>
              <a:blipFill>
                <a:blip r:embed="rId6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/>
              <p:nvPr/>
            </p:nvSpPr>
            <p:spPr bwMode="auto">
              <a:xfrm>
                <a:off x="1043608" y="1475550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展開的係數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/>
                  <a:t>可以利用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Eigenfunctions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彼此正交的特性計算出來：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475550"/>
                <a:ext cx="7328116" cy="369332"/>
              </a:xfrm>
              <a:prstGeom prst="rect">
                <a:avLst/>
              </a:prstGeom>
              <a:blipFill>
                <a:blip r:embed="rId2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1063178" y="2018743"/>
                <a:ext cx="5062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178" y="2018743"/>
                <a:ext cx="5062668" cy="904543"/>
              </a:xfrm>
              <a:prstGeom prst="rect">
                <a:avLst/>
              </a:prstGeom>
              <a:blipFill>
                <a:blip r:embed="rId3"/>
                <a:stretch>
                  <a:fillRect l="-16750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1063178" y="3097147"/>
                <a:ext cx="5105820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178" y="3097147"/>
                <a:ext cx="5105820" cy="904543"/>
              </a:xfrm>
              <a:prstGeom prst="rect">
                <a:avLst/>
              </a:prstGeom>
              <a:blipFill>
                <a:blip r:embed="rId4"/>
                <a:stretch>
                  <a:fillRect l="-868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1076297" y="4449010"/>
                <a:ext cx="2577372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297" y="4449010"/>
                <a:ext cx="2577372" cy="904543"/>
              </a:xfrm>
              <a:prstGeom prst="rect">
                <a:avLst/>
              </a:prstGeom>
              <a:blipFill>
                <a:blip r:embed="rId5"/>
                <a:stretch>
                  <a:fillRect l="-1029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EC11158-2FD2-20E2-0D44-FE1EFE3D399D}"/>
              </a:ext>
            </a:extLst>
          </p:cNvPr>
          <p:cNvSpPr txBox="1"/>
          <p:nvPr/>
        </p:nvSpPr>
        <p:spPr bwMode="auto">
          <a:xfrm>
            <a:off x="1022526" y="5431541"/>
            <a:ext cx="7328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任何可行的狀態函數，都可以展開成能量的本徵函數的疊加！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C7A12-B012-8A10-DDF3-3C20404C939D}"/>
              </a:ext>
            </a:extLst>
          </p:cNvPr>
          <p:cNvSpPr txBox="1"/>
          <p:nvPr/>
        </p:nvSpPr>
        <p:spPr bwMode="auto">
          <a:xfrm>
            <a:off x="3419872" y="5835578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Expansion Theorem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F4248-5713-9069-52D4-A6106EBA8419}"/>
              </a:ext>
            </a:extLst>
          </p:cNvPr>
          <p:cNvCxnSpPr/>
          <p:nvPr/>
        </p:nvCxnSpPr>
        <p:spPr>
          <a:xfrm flipH="1" flipV="1">
            <a:off x="6037586" y="2479795"/>
            <a:ext cx="792088" cy="271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/>
              <p:nvPr/>
            </p:nvSpPr>
            <p:spPr bwMode="auto">
              <a:xfrm>
                <a:off x="6406008" y="2843111"/>
                <a:ext cx="2486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還未知的展開。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6008" y="2843111"/>
                <a:ext cx="2486472" cy="369332"/>
              </a:xfrm>
              <a:prstGeom prst="rect">
                <a:avLst/>
              </a:prstGeom>
              <a:blipFill>
                <a:blip r:embed="rId6"/>
                <a:stretch>
                  <a:fillRect l="-20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5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4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68087" y="52026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這一展開式提供對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位能下薛丁格方程式的普遍解法：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68087" y="1584980"/>
                <a:ext cx="248189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087" y="1584980"/>
                <a:ext cx="2481898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68087" y="1151781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首先，將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087" y="1151781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68087" y="3013876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087" y="3013876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47361" y="3370088"/>
                <a:ext cx="8167772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而接下來定態隨時間的演化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就是在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上乘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。滿足位能下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薛丁格方程式。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61" y="3370088"/>
                <a:ext cx="8167772" cy="480709"/>
              </a:xfrm>
              <a:prstGeom prst="rect">
                <a:avLst/>
              </a:prstGeom>
              <a:blipFill>
                <a:blip r:embed="rId5"/>
                <a:stretch>
                  <a:fillRect l="-621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58079" y="3944482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8087" y="4454661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087" y="4454661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947361" y="5906130"/>
            <a:ext cx="729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而且這個程序還不只適用於無限大位能井，原則上適用於任何位能。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958078" y="5445224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3547AB-714E-4D88-234F-341E52EEBC52}"/>
                  </a:ext>
                </a:extLst>
              </p:cNvPr>
              <p:cNvSpPr txBox="1"/>
              <p:nvPr/>
            </p:nvSpPr>
            <p:spPr bwMode="auto">
              <a:xfrm>
                <a:off x="968087" y="2548132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就是定態解在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時的波函數。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3547AB-714E-4D88-234F-341E52EE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087" y="2548132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88134B-D8E1-B953-0B5D-C930BFBB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4704"/>
            <a:ext cx="5025648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635CE-E28C-D368-3DDC-449409EA9517}"/>
                  </a:ext>
                </a:extLst>
              </p:cNvPr>
              <p:cNvSpPr txBox="1"/>
              <p:nvPr/>
            </p:nvSpPr>
            <p:spPr bwMode="auto">
              <a:xfrm>
                <a:off x="1979712" y="332656"/>
                <a:ext cx="6192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無限大位能井中波包隨時間的演化：將波包以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635CE-E28C-D368-3DDC-449409EA9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712" y="332656"/>
                <a:ext cx="6192688" cy="369332"/>
              </a:xfrm>
              <a:prstGeom prst="rect">
                <a:avLst/>
              </a:prstGeom>
              <a:blipFill>
                <a:blip r:embed="rId3"/>
                <a:stretch>
                  <a:fillRect l="-102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8627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6527B-F345-84BE-4A70-1C1502DE4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50"/>
          <a:stretch/>
        </p:blipFill>
        <p:spPr>
          <a:xfrm>
            <a:off x="1031466" y="1403726"/>
            <a:ext cx="7194376" cy="163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1FEE7-BAD9-9724-3B84-95C16C676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18" y="3048169"/>
            <a:ext cx="7194376" cy="2394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FE8C2-0D9C-210C-06C6-D70B23827C21}"/>
              </a:ext>
            </a:extLst>
          </p:cNvPr>
          <p:cNvSpPr txBox="1"/>
          <p:nvPr/>
        </p:nvSpPr>
        <p:spPr bwMode="auto">
          <a:xfrm>
            <a:off x="1043518" y="281924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波函數可以展開成能量的本徵函數的疊加：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C03F9-2232-972C-CC40-32A29A61D602}"/>
              </a:ext>
            </a:extLst>
          </p:cNvPr>
          <p:cNvSpPr txBox="1"/>
          <p:nvPr/>
        </p:nvSpPr>
        <p:spPr bwMode="auto">
          <a:xfrm>
            <a:off x="1055570" y="5442222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一算子的本徵函數形成一組完整的基底，其線性疊加組成一向量空間。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6408F4-BFB4-4DA0-73E7-84452BE0BD66}"/>
              </a:ext>
            </a:extLst>
          </p:cNvPr>
          <p:cNvSpPr/>
          <p:nvPr/>
        </p:nvSpPr>
        <p:spPr>
          <a:xfrm>
            <a:off x="1031466" y="1406948"/>
            <a:ext cx="7128792" cy="4005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10090-4B3F-F3BB-9E0E-1F1EDA0FC46D}"/>
                  </a:ext>
                </a:extLst>
              </p:cNvPr>
              <p:cNvSpPr txBox="1"/>
              <p:nvPr/>
            </p:nvSpPr>
            <p:spPr bwMode="auto">
              <a:xfrm>
                <a:off x="1055570" y="5825972"/>
                <a:ext cx="7740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一波函數以此基底作展開，疊加係數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就如同一向量對一組基底的分量。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10090-4B3F-F3BB-9E0E-1F1EDA0FC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570" y="5825972"/>
                <a:ext cx="7740442" cy="369332"/>
              </a:xfrm>
              <a:prstGeom prst="rect">
                <a:avLst/>
              </a:prstGeom>
              <a:blipFill>
                <a:blip r:embed="rId4"/>
                <a:stretch>
                  <a:fillRect l="-6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5DBF856-AD7E-BCC4-C2D6-DCCB08ABF3FA}"/>
              </a:ext>
            </a:extLst>
          </p:cNvPr>
          <p:cNvSpPr txBox="1"/>
          <p:nvPr/>
        </p:nvSpPr>
        <p:spPr bwMode="auto">
          <a:xfrm>
            <a:off x="1055570" y="102134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展開與正交定理，就如同向量空間的向量分析一模一樣！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7372C-8764-8672-28A6-EBC4EE49D3F9}"/>
              </a:ext>
            </a:extLst>
          </p:cNvPr>
          <p:cNvSpPr txBox="1"/>
          <p:nvPr/>
        </p:nvSpPr>
        <p:spPr bwMode="auto">
          <a:xfrm>
            <a:off x="1055660" y="64479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這適用於任一算子！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6C5175-5257-CD7E-BDD5-6C4AB9A76BC4}"/>
                  </a:ext>
                </a:extLst>
              </p:cNvPr>
              <p:cNvSpPr txBox="1"/>
              <p:nvPr/>
            </p:nvSpPr>
            <p:spPr bwMode="auto">
              <a:xfrm>
                <a:off x="1055570" y="6218094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比較特別的是：波函數的向量空間，是無限多維的。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=1,2⋯∞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6C5175-5257-CD7E-BDD5-6C4AB9A76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570" y="6218094"/>
                <a:ext cx="7344816" cy="369332"/>
              </a:xfrm>
              <a:prstGeom prst="rect">
                <a:avLst/>
              </a:prstGeom>
              <a:blipFill>
                <a:blip r:embed="rId5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1060796-BBD7-DA86-BDFA-B1C77A4E83A7}"/>
                  </a:ext>
                </a:extLst>
              </p:cNvPr>
              <p:cNvSpPr txBox="1"/>
              <p:nvPr/>
            </p:nvSpPr>
            <p:spPr bwMode="auto">
              <a:xfrm>
                <a:off x="6228184" y="2175794"/>
                <a:ext cx="1792093" cy="67980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1060796-BBD7-DA86-BDFA-B1C77A4E8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2175794"/>
                <a:ext cx="1792093" cy="679801"/>
              </a:xfrm>
              <a:prstGeom prst="rect">
                <a:avLst/>
              </a:prstGeom>
              <a:blipFill>
                <a:blip r:embed="rId6"/>
                <a:stretch>
                  <a:fillRect t="-98148" b="-15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42859DBF-E732-35B5-F3CF-518C43ADC6F4}"/>
                  </a:ext>
                </a:extLst>
              </p:cNvPr>
              <p:cNvSpPr txBox="1"/>
              <p:nvPr/>
            </p:nvSpPr>
            <p:spPr bwMode="auto">
              <a:xfrm>
                <a:off x="6372200" y="3933056"/>
                <a:ext cx="2009909" cy="7240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42859DBF-E732-35B5-F3CF-518C43ADC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933056"/>
                <a:ext cx="2009909" cy="724044"/>
              </a:xfrm>
              <a:prstGeom prst="rect">
                <a:avLst/>
              </a:prstGeom>
              <a:blipFill>
                <a:blip r:embed="rId7"/>
                <a:stretch>
                  <a:fillRect l="-10063" t="-103448" b="-16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8A1331C2-B63C-5649-5C00-98E6D59C9134}"/>
                  </a:ext>
                </a:extLst>
              </p:cNvPr>
              <p:cNvSpPr txBox="1"/>
              <p:nvPr/>
            </p:nvSpPr>
            <p:spPr bwMode="auto">
              <a:xfrm>
                <a:off x="5864651" y="2924944"/>
                <a:ext cx="2213683" cy="7240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8A1331C2-B63C-5649-5C00-98E6D59C9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4651" y="2924944"/>
                <a:ext cx="2213683" cy="724044"/>
              </a:xfrm>
              <a:prstGeom prst="rect">
                <a:avLst/>
              </a:prstGeom>
              <a:blipFill>
                <a:blip r:embed="rId8"/>
                <a:stretch>
                  <a:fillRect l="-28571" t="-105172" b="-16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685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A8AA2-2756-FA77-5F75-30524491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6711146" cy="1872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570A2-F3BF-B417-4A75-9974994AB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39"/>
          <a:stretch/>
        </p:blipFill>
        <p:spPr>
          <a:xfrm>
            <a:off x="1043608" y="1844824"/>
            <a:ext cx="671114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07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D0FDA-57FC-A0C7-579A-3D26DD391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00"/>
          <a:stretch/>
        </p:blipFill>
        <p:spPr>
          <a:xfrm>
            <a:off x="1187624" y="404664"/>
            <a:ext cx="6459713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2268538" y="2852738"/>
            <a:ext cx="5183187" cy="93662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閃電 2"/>
          <p:cNvSpPr/>
          <p:nvPr/>
        </p:nvSpPr>
        <p:spPr>
          <a:xfrm>
            <a:off x="1692275" y="1989138"/>
            <a:ext cx="576263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閃電 3"/>
          <p:cNvSpPr/>
          <p:nvPr/>
        </p:nvSpPr>
        <p:spPr>
          <a:xfrm flipH="1">
            <a:off x="7451725" y="1916113"/>
            <a:ext cx="504825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2530" name="Object 1027"/>
          <p:cNvGraphicFramePr>
            <a:graphicFrameLocks noChangeAspect="1"/>
          </p:cNvGraphicFramePr>
          <p:nvPr/>
        </p:nvGraphicFramePr>
        <p:xfrm>
          <a:off x="900113" y="549275"/>
          <a:ext cx="1255712" cy="135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49275"/>
                        <a:ext cx="1255712" cy="1350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7092950" y="404813"/>
          <a:ext cx="1322388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440" imgH="3252600" progId="MS_ClipArt_Gallery.2">
                  <p:embed/>
                </p:oleObj>
              </mc:Choice>
              <mc:Fallback>
                <p:oleObj name="Clip" r:id="rId4" imgW="3025440" imgH="32526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04813"/>
                        <a:ext cx="1322388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1026"/>
          <p:cNvGraphicFramePr>
            <a:graphicFrameLocks noChangeAspect="1"/>
          </p:cNvGraphicFramePr>
          <p:nvPr/>
        </p:nvGraphicFramePr>
        <p:xfrm>
          <a:off x="5003800" y="3141663"/>
          <a:ext cx="4143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35167" imgH="320068" progId="MS_ClipArt_Gallery.2">
                  <p:embed/>
                </p:oleObj>
              </mc:Choice>
              <mc:Fallback>
                <p:oleObj name="Clip" r:id="rId5" imgW="335167" imgH="32006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141663"/>
                        <a:ext cx="4143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文字方塊 7"/>
          <p:cNvSpPr txBox="1">
            <a:spLocks noChangeArrowheads="1"/>
          </p:cNvSpPr>
          <p:nvPr/>
        </p:nvSpPr>
        <p:spPr bwMode="auto">
          <a:xfrm>
            <a:off x="2555875" y="4292600"/>
            <a:ext cx="446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巨觀的儀器無法長期地追蹤微觀的系統。</a:t>
            </a:r>
          </a:p>
        </p:txBody>
      </p:sp>
      <p:sp>
        <p:nvSpPr>
          <p:cNvPr id="22537" name="文字方塊 8"/>
          <p:cNvSpPr txBox="1">
            <a:spLocks noChangeArrowheads="1"/>
          </p:cNvSpPr>
          <p:nvPr/>
        </p:nvSpPr>
        <p:spPr bwMode="auto">
          <a:xfrm>
            <a:off x="2555875" y="479742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只能於前後作設定及測量。</a:t>
            </a:r>
          </a:p>
        </p:txBody>
      </p:sp>
      <p:sp>
        <p:nvSpPr>
          <p:cNvPr id="22538" name="文字方塊 9"/>
          <p:cNvSpPr txBox="1">
            <a:spLocks noChangeArrowheads="1"/>
          </p:cNvSpPr>
          <p:nvPr/>
        </p:nvSpPr>
        <p:spPr bwMode="auto">
          <a:xfrm>
            <a:off x="2555875" y="5300663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在兩者之間微觀系統就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獨立地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演化。</a:t>
            </a:r>
          </a:p>
        </p:txBody>
      </p:sp>
      <p:pic>
        <p:nvPicPr>
          <p:cNvPr id="12" name="Picture 4" descr="波與粒子干涉實驗02"/>
          <p:cNvPicPr>
            <a:picLocks noChangeAspect="1" noChangeArrowheads="1"/>
          </p:cNvPicPr>
          <p:nvPr/>
        </p:nvPicPr>
        <p:blipFill>
          <a:blip r:embed="rId7" cstate="print">
            <a:lum bright="-2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3168" r="6914" b="63054"/>
          <a:stretch>
            <a:fillRect/>
          </a:stretch>
        </p:blipFill>
        <p:spPr bwMode="auto">
          <a:xfrm>
            <a:off x="2916238" y="692150"/>
            <a:ext cx="35671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F3B29-DE6D-9180-A9D5-EC0E6D76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18" y="1088740"/>
            <a:ext cx="769176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67103" y="1406557"/>
                <a:ext cx="2569678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03" y="1406557"/>
                <a:ext cx="2569678" cy="764505"/>
              </a:xfrm>
              <a:prstGeom prst="rect">
                <a:avLst/>
              </a:prstGeom>
              <a:blipFill>
                <a:blip r:embed="rId2"/>
                <a:stretch>
                  <a:fillRect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66227" y="5082111"/>
                <a:ext cx="5094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27" y="5082111"/>
                <a:ext cx="5094141" cy="369332"/>
              </a:xfrm>
              <a:prstGeom prst="rect">
                <a:avLst/>
              </a:prstGeom>
              <a:blipFill>
                <a:blip r:embed="rId3"/>
                <a:stretch>
                  <a:fillRect l="-1244" t="-10000" r="-5224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66226" y="5538563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波函數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沿本徵函數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26" y="5538563"/>
                <a:ext cx="7705732" cy="376770"/>
              </a:xfrm>
              <a:prstGeom prst="rect">
                <a:avLst/>
              </a:prstGeom>
              <a:blipFill>
                <a:blip r:embed="rId4"/>
                <a:stretch>
                  <a:fillRect l="-82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043621" y="2885971"/>
                <a:ext cx="698477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21" y="2885971"/>
                <a:ext cx="6984776" cy="1711494"/>
              </a:xfrm>
              <a:prstGeom prst="rect">
                <a:avLst/>
              </a:prstGeom>
              <a:blipFill>
                <a:blip r:embed="rId5"/>
                <a:stretch>
                  <a:fillRect l="-2359" t="-59259" b="-9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466139" y="890443"/>
                <a:ext cx="26642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的物理意義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6139" y="890443"/>
                <a:ext cx="2664296" cy="369332"/>
              </a:xfrm>
              <a:prstGeom prst="rect">
                <a:avLst/>
              </a:prstGeom>
              <a:blipFill>
                <a:blip r:embed="rId6"/>
                <a:stretch>
                  <a:fillRect l="-238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1093023" y="933945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023" y="933945"/>
                <a:ext cx="2106081" cy="376770"/>
              </a:xfrm>
              <a:prstGeom prst="rect">
                <a:avLst/>
              </a:prstGeom>
              <a:blipFill>
                <a:blip r:embed="rId7"/>
                <a:stretch>
                  <a:fillRect t="-3226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5F25E6-129C-3F55-79AF-E71125E71752}"/>
              </a:ext>
            </a:extLst>
          </p:cNvPr>
          <p:cNvSpPr txBox="1"/>
          <p:nvPr/>
        </p:nvSpPr>
        <p:spPr bwMode="auto">
          <a:xfrm>
            <a:off x="2843807" y="6098295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066227" y="2420797"/>
                <a:ext cx="59531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現在用此展開計算在此狀態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下能量的期望值！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227" y="2420797"/>
                <a:ext cx="5953169" cy="369332"/>
              </a:xfrm>
              <a:prstGeom prst="rect">
                <a:avLst/>
              </a:prstGeom>
              <a:blipFill>
                <a:blip r:embed="rId8"/>
                <a:stretch>
                  <a:fillRect l="-10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3852395" y="1354800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2395" y="1354800"/>
                <a:ext cx="2577372" cy="904543"/>
              </a:xfrm>
              <a:prstGeom prst="rect">
                <a:avLst/>
              </a:prstGeom>
              <a:blipFill>
                <a:blip r:embed="rId9"/>
                <a:stretch>
                  <a:fillRect l="-10784" t="-10958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612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836712"/>
            <a:ext cx="8063996" cy="446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540002" y="4149080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262EB-B936-31B9-330E-A1F1A0B1D609}"/>
              </a:ext>
            </a:extLst>
          </p:cNvPr>
          <p:cNvSpPr txBox="1"/>
          <p:nvPr/>
        </p:nvSpPr>
        <p:spPr bwMode="auto">
          <a:xfrm>
            <a:off x="1979712" y="5558874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對如能量之任一算子的測量結果只能是其本徵值。</a:t>
            </a:r>
          </a:p>
        </p:txBody>
      </p:sp>
    </p:spTree>
    <p:extLst>
      <p:ext uri="{BB962C8B-B14F-4D97-AF65-F5344CB8AC3E}">
        <p14:creationId xmlns:p14="http://schemas.microsoft.com/office/powerpoint/2010/main" val="52752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018" name="Text Box 5"/>
              <p:cNvSpPr txBox="1">
                <a:spLocks noChangeArrowheads="1"/>
              </p:cNvSpPr>
              <p:nvPr/>
            </p:nvSpPr>
            <p:spPr bwMode="auto">
              <a:xfrm>
                <a:off x="1162963" y="2708586"/>
                <a:ext cx="717398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這是單一角波數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𝑘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的自由電子定態，原來就是動量的本徵函數！</a:t>
                </a:r>
              </a:p>
            </p:txBody>
          </p:sp>
        </mc:Choice>
        <mc:Fallback xmlns="">
          <p:sp>
            <p:nvSpPr>
              <p:cNvPr id="8601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963" y="2708586"/>
                <a:ext cx="7173986" cy="369887"/>
              </a:xfrm>
              <a:prstGeom prst="rect">
                <a:avLst/>
              </a:prstGeom>
              <a:blipFill>
                <a:blip r:embed="rId2"/>
                <a:stretch>
                  <a:fillRect l="-70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/>
              <p:cNvSpPr txBox="1">
                <a:spLocks noChangeArrowheads="1"/>
              </p:cNvSpPr>
              <p:nvPr/>
            </p:nvSpPr>
            <p:spPr bwMode="auto">
              <a:xfrm>
                <a:off x="1143215" y="3134030"/>
                <a:ext cx="5928427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自由電子定態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是動量算子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的本徵函數，本徵值為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215" y="3134030"/>
                <a:ext cx="5928427" cy="390748"/>
              </a:xfrm>
              <a:prstGeom prst="rect">
                <a:avLst/>
              </a:prstGeom>
              <a:blipFill>
                <a:blip r:embed="rId3"/>
                <a:stretch>
                  <a:fillRect l="-1071"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43215" y="3543900"/>
                <a:ext cx="62507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在一般情況下，本徵值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sz="1800" dirty="0"/>
                  <a:t>可以是連續任意值。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15" y="3543900"/>
                <a:ext cx="6250726" cy="369332"/>
              </a:xfrm>
              <a:prstGeom prst="rect">
                <a:avLst/>
              </a:prstGeom>
              <a:blipFill>
                <a:blip r:embed="rId4"/>
                <a:stretch>
                  <a:fillRect l="-101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/>
              <p:nvPr/>
            </p:nvSpPr>
            <p:spPr>
              <a:xfrm>
                <a:off x="1204117" y="1882529"/>
                <a:ext cx="1731371" cy="4095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17" y="1882529"/>
                <a:ext cx="1731371" cy="409599"/>
              </a:xfrm>
              <a:prstGeom prst="rect">
                <a:avLst/>
              </a:prstGeom>
              <a:blipFill>
                <a:blip r:embed="rId5"/>
                <a:stretch>
                  <a:fillRect l="-1460" b="-151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FED5-EDCC-95FA-5C16-93BCBCEE13EE}"/>
                  </a:ext>
                </a:extLst>
              </p:cNvPr>
              <p:cNvSpPr txBox="1"/>
              <p:nvPr/>
            </p:nvSpPr>
            <p:spPr>
              <a:xfrm>
                <a:off x="1192719" y="1180821"/>
                <a:ext cx="3667313" cy="5259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FED5-EDCC-95FA-5C16-93BCBCEE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19" y="1180821"/>
                <a:ext cx="3667313" cy="525913"/>
              </a:xfrm>
              <a:prstGeom prst="rect">
                <a:avLst/>
              </a:prstGeom>
              <a:blipFill>
                <a:blip r:embed="rId6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2B2FF4F7-96A2-C429-FCE0-BD233CCE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17" y="307280"/>
            <a:ext cx="2598021" cy="233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32D9DB2C-5881-BC17-4D9B-6D14D60F46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963" y="4643411"/>
                <a:ext cx="8089557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是定態，因此也是漢米爾頓算子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同時是動量算子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本徵函數。</a:t>
                </a:r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32D9DB2C-5881-BC17-4D9B-6D14D60F4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963" y="4643411"/>
                <a:ext cx="8089557" cy="390748"/>
              </a:xfrm>
              <a:prstGeom prst="rect">
                <a:avLst/>
              </a:prstGeom>
              <a:blipFill>
                <a:blip r:embed="rId8"/>
                <a:stretch>
                  <a:fillRect t="-6250" r="-157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820393-D3FD-EC6C-00EE-C9021936197A}"/>
              </a:ext>
            </a:extLst>
          </p:cNvPr>
          <p:cNvSpPr txBox="1"/>
          <p:nvPr/>
        </p:nvSpPr>
        <p:spPr bwMode="auto">
          <a:xfrm>
            <a:off x="1143215" y="5949004"/>
            <a:ext cx="4549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這不意外，畢竟兩個算子只差一個常數：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EBE9EB77-77FF-E514-C86A-1BBCF972ECF3}"/>
                  </a:ext>
                </a:extLst>
              </p:cNvPr>
              <p:cNvSpPr txBox="1"/>
              <p:nvPr/>
            </p:nvSpPr>
            <p:spPr bwMode="auto">
              <a:xfrm>
                <a:off x="5508104" y="5794399"/>
                <a:ext cx="175964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EBE9EB77-77FF-E514-C86A-1BBCF972E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5794399"/>
                <a:ext cx="175964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5">
            <a:extLst>
              <a:ext uri="{FF2B5EF4-FFF2-40B4-BE49-F238E27FC236}">
                <a16:creationId xmlns:a16="http://schemas.microsoft.com/office/drawing/2014/main" id="{00E3A634-870A-AD18-B09A-C8C8D05B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32" y="671537"/>
            <a:ext cx="71739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現在尋找動量算子的本徵函數：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1805F06D-239C-9048-3178-898C009257F5}"/>
                  </a:ext>
                </a:extLst>
              </p:cNvPr>
              <p:cNvSpPr txBox="1"/>
              <p:nvPr/>
            </p:nvSpPr>
            <p:spPr bwMode="auto">
              <a:xfrm>
                <a:off x="1232029" y="5096332"/>
                <a:ext cx="4200765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1805F06D-239C-9048-3178-898C00925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2029" y="5096332"/>
                <a:ext cx="4200765" cy="7203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DE2E00-6D4F-724C-CECD-DA99B22FF76B}"/>
                  </a:ext>
                </a:extLst>
              </p:cNvPr>
              <p:cNvSpPr txBox="1"/>
              <p:nvPr/>
            </p:nvSpPr>
            <p:spPr bwMode="auto">
              <a:xfrm>
                <a:off x="2558323" y="3986113"/>
                <a:ext cx="25305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zh-TW" alt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DE2E00-6D4F-724C-CECD-DA99B22FF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8323" y="3986113"/>
                <a:ext cx="2530594" cy="369332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1A2F59F-9D56-1EBE-5F10-7449B03266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719" y="3975405"/>
                <a:ext cx="1435065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</a:rPr>
                  <a:t>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狀態：</a:t>
                </a:r>
                <a:endParaRPr lang="en-US" altLang="zh-TW" sz="18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1A2F59F-9D56-1EBE-5F10-7449B0326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2719" y="3975405"/>
                <a:ext cx="1435065" cy="390748"/>
              </a:xfrm>
              <a:prstGeom prst="rect">
                <a:avLst/>
              </a:prstGeom>
              <a:blipFill>
                <a:blip r:embed="rId12"/>
                <a:stretch>
                  <a:fillRect l="-4425" t="-3125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8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4" grpId="0"/>
      <p:bldP spid="2" grpId="0"/>
      <p:bldP spid="10" grpId="0" animBg="1"/>
      <p:bldP spid="4" grpId="0"/>
      <p:bldP spid="5" grpId="0"/>
      <p:bldP spid="6" grpId="0" animBg="1"/>
      <p:bldP spid="8" grpId="0" animBg="1"/>
      <p:bldP spid="9" grpId="0" animBg="1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1259632" y="994338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不同本徵值的本徵函數解彼此正交！正交定理。Orthogonality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E8FB6-7FF6-8958-C2A8-C97F7DC02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99620"/>
            <a:ext cx="8458715" cy="5112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BBF5F6-CED9-E981-56C7-95892356AB4B}"/>
              </a:ext>
            </a:extLst>
          </p:cNvPr>
          <p:cNvSpPr txBox="1"/>
          <p:nvPr/>
        </p:nvSpPr>
        <p:spPr bwMode="auto">
          <a:xfrm>
            <a:off x="1259632" y="589056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無限大位能井定態所滿足的正交、展開、測量定理在此都對！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0D0CE5EF-6DBB-5B96-1DCD-E1D04BF44230}"/>
                  </a:ext>
                </a:extLst>
              </p:cNvPr>
              <p:cNvSpPr txBox="1"/>
              <p:nvPr/>
            </p:nvSpPr>
            <p:spPr bwMode="auto">
              <a:xfrm>
                <a:off x="5757907" y="4646363"/>
                <a:ext cx="3240360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0D0CE5EF-6DBB-5B96-1DCD-E1D04BF44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907" y="4646363"/>
                <a:ext cx="3240360" cy="812017"/>
              </a:xfrm>
              <a:prstGeom prst="rect">
                <a:avLst/>
              </a:prstGeom>
              <a:blipFill>
                <a:blip r:embed="rId3"/>
                <a:stretch>
                  <a:fillRect l="-18359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011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/>
              <p:nvPr/>
            </p:nvSpPr>
            <p:spPr bwMode="auto">
              <a:xfrm>
                <a:off x="2640432" y="1419362"/>
                <a:ext cx="200914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0432" y="1419362"/>
                <a:ext cx="2009140" cy="812017"/>
              </a:xfrm>
              <a:prstGeom prst="rect">
                <a:avLst/>
              </a:prstGeom>
              <a:blipFill>
                <a:blip r:embed="rId2"/>
                <a:stretch>
                  <a:fillRect l="-33125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/>
              <p:nvPr/>
            </p:nvSpPr>
            <p:spPr bwMode="auto">
              <a:xfrm>
                <a:off x="1121179" y="1640705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′−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1179" y="1640705"/>
                <a:ext cx="1512168" cy="369332"/>
              </a:xfrm>
              <a:prstGeom prst="rect">
                <a:avLst/>
              </a:prstGeom>
              <a:blipFill>
                <a:blip r:embed="rId3"/>
                <a:stretch>
                  <a:fillRect l="-33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/>
              <p:nvPr/>
            </p:nvSpPr>
            <p:spPr bwMode="auto">
              <a:xfrm>
                <a:off x="1105761" y="2315459"/>
                <a:ext cx="673629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′−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，是週期函數，加總一個週期，值就抵消為零，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761" y="2315459"/>
                <a:ext cx="6736290" cy="387927"/>
              </a:xfrm>
              <a:prstGeom prst="rect">
                <a:avLst/>
              </a:prstGeom>
              <a:blipFill>
                <a:blip r:embed="rId4"/>
                <a:stretch>
                  <a:fillRect l="-564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/>
              <p:nvPr/>
            </p:nvSpPr>
            <p:spPr bwMode="auto">
              <a:xfrm>
                <a:off x="1105761" y="2711489"/>
                <a:ext cx="800830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積分邊界趨近無限大，積分會跨越無限多個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的週期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，積分值趨近零。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761" y="2711489"/>
                <a:ext cx="8008306" cy="387927"/>
              </a:xfrm>
              <a:prstGeom prst="rect">
                <a:avLst/>
              </a:prstGeom>
              <a:blipFill>
                <a:blip r:embed="rId5"/>
                <a:stretch>
                  <a:fillRect l="-475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/>
              <p:nvPr/>
            </p:nvSpPr>
            <p:spPr bwMode="auto">
              <a:xfrm>
                <a:off x="1116391" y="3413961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′−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391" y="3413961"/>
                <a:ext cx="1512168" cy="369332"/>
              </a:xfrm>
              <a:prstGeom prst="rect">
                <a:avLst/>
              </a:prstGeom>
              <a:blipFill>
                <a:blip r:embed="rId6"/>
                <a:stretch>
                  <a:fillRect l="-2500" t="-6452" r="-833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/>
              <p:nvPr/>
            </p:nvSpPr>
            <p:spPr bwMode="auto">
              <a:xfrm>
                <a:off x="2682465" y="3207229"/>
                <a:ext cx="2324478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465" y="3207229"/>
                <a:ext cx="2324478" cy="812017"/>
              </a:xfrm>
              <a:prstGeom prst="rect">
                <a:avLst/>
              </a:prstGeom>
              <a:blipFill>
                <a:blip r:embed="rId7"/>
                <a:stretch>
                  <a:fillRect l="-24457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/>
              <p:nvPr/>
            </p:nvSpPr>
            <p:spPr bwMode="auto">
              <a:xfrm>
                <a:off x="1105761" y="4127059"/>
                <a:ext cx="7447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的典型表現。它會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強迫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因此，可以寫成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761" y="4127059"/>
                <a:ext cx="7447850" cy="369332"/>
              </a:xfrm>
              <a:prstGeom prst="rect">
                <a:avLst/>
              </a:prstGeom>
              <a:blipFill>
                <a:blip r:embed="rId8"/>
                <a:stretch>
                  <a:fillRect l="-510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90F730F-8646-E14E-E2A7-B4C8C36714E2}"/>
                  </a:ext>
                </a:extLst>
              </p:cNvPr>
              <p:cNvSpPr txBox="1"/>
              <p:nvPr/>
            </p:nvSpPr>
            <p:spPr bwMode="auto">
              <a:xfrm>
                <a:off x="2682465" y="4581128"/>
                <a:ext cx="3240360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90F730F-8646-E14E-E2A7-B4C8C3671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465" y="4581128"/>
                <a:ext cx="3240360" cy="812017"/>
              </a:xfrm>
              <a:prstGeom prst="rect">
                <a:avLst/>
              </a:prstGeom>
              <a:blipFill>
                <a:blip r:embed="rId9"/>
                <a:stretch>
                  <a:fillRect l="-18359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5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4E39E-3703-E6FD-0926-7FBAB92D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48680"/>
            <a:ext cx="5295900" cy="346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/>
              <p:nvPr/>
            </p:nvSpPr>
            <p:spPr bwMode="auto">
              <a:xfrm>
                <a:off x="3131840" y="4168594"/>
                <a:ext cx="1872208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4168594"/>
                <a:ext cx="1872208" cy="812017"/>
              </a:xfrm>
              <a:prstGeom prst="rect">
                <a:avLst/>
              </a:prstGeom>
              <a:blipFill>
                <a:blip r:embed="rId3"/>
                <a:stretch>
                  <a:fillRect l="-30872" t="-107692" b="-16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/>
              <p:nvPr/>
            </p:nvSpPr>
            <p:spPr bwMode="auto">
              <a:xfrm>
                <a:off x="1871700" y="5141803"/>
                <a:ext cx="18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1700" y="5141803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 l="-28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/>
              <p:nvPr/>
            </p:nvSpPr>
            <p:spPr bwMode="auto">
              <a:xfrm>
                <a:off x="3131840" y="5150181"/>
                <a:ext cx="1584176" cy="338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5150181"/>
                <a:ext cx="158417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/>
              <p:nvPr/>
            </p:nvSpPr>
            <p:spPr bwMode="auto">
              <a:xfrm>
                <a:off x="5184068" y="5157192"/>
                <a:ext cx="1875520" cy="338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4068" y="5157192"/>
                <a:ext cx="187552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/>
              <p:nvPr/>
            </p:nvSpPr>
            <p:spPr bwMode="auto">
              <a:xfrm>
                <a:off x="1901811" y="5658305"/>
                <a:ext cx="1872208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1811" y="5658305"/>
                <a:ext cx="1872208" cy="812017"/>
              </a:xfrm>
              <a:prstGeom prst="rect">
                <a:avLst/>
              </a:prstGeom>
              <a:blipFill>
                <a:blip r:embed="rId7"/>
                <a:stretch>
                  <a:fillRect l="-30201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/>
              <p:nvPr/>
            </p:nvSpPr>
            <p:spPr bwMode="auto">
              <a:xfrm>
                <a:off x="4035254" y="5879647"/>
                <a:ext cx="3777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無關，當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，依舊成立！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5254" y="5879647"/>
                <a:ext cx="3777106" cy="369332"/>
              </a:xfrm>
              <a:prstGeom prst="rect">
                <a:avLst/>
              </a:prstGeom>
              <a:blipFill>
                <a:blip r:embed="rId8"/>
                <a:stretch>
                  <a:fillRect l="-133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57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6E136384-2FFE-34AF-E02D-3166F7F0268A}"/>
                  </a:ext>
                </a:extLst>
              </p:cNvPr>
              <p:cNvSpPr txBox="1"/>
              <p:nvPr/>
            </p:nvSpPr>
            <p:spPr bwMode="auto">
              <a:xfrm>
                <a:off x="839346" y="4608532"/>
                <a:ext cx="7447849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6E136384-2FFE-34AF-E02D-3166F7F02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346" y="4608532"/>
                <a:ext cx="7447849" cy="812017"/>
              </a:xfrm>
              <a:prstGeom prst="rect">
                <a:avLst/>
              </a:prstGeom>
              <a:blipFill>
                <a:blip r:embed="rId2"/>
                <a:stretch>
                  <a:fillRect l="-8348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B71205D0-0D39-3344-B6A1-C22BF698DA65}"/>
                  </a:ext>
                </a:extLst>
              </p:cNvPr>
              <p:cNvSpPr txBox="1"/>
              <p:nvPr/>
            </p:nvSpPr>
            <p:spPr bwMode="auto">
              <a:xfrm>
                <a:off x="3563888" y="2909035"/>
                <a:ext cx="1872208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B71205D0-0D39-3344-B6A1-C22BF698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909035"/>
                <a:ext cx="1872208" cy="812017"/>
              </a:xfrm>
              <a:prstGeom prst="rect">
                <a:avLst/>
              </a:prstGeom>
              <a:blipFill>
                <a:blip r:embed="rId3"/>
                <a:stretch>
                  <a:fillRect l="-30872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54B39F-2B50-14F3-50EA-065B784A114D}"/>
              </a:ext>
            </a:extLst>
          </p:cNvPr>
          <p:cNvSpPr txBox="1"/>
          <p:nvPr/>
        </p:nvSpPr>
        <p:spPr bwMode="auto">
          <a:xfrm>
            <a:off x="2454133" y="2962352"/>
            <a:ext cx="1473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我用了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C5B51A4A-ADDC-92E5-7801-837378136C0A}"/>
                  </a:ext>
                </a:extLst>
              </p:cNvPr>
              <p:cNvSpPr txBox="1"/>
              <p:nvPr/>
            </p:nvSpPr>
            <p:spPr bwMode="auto">
              <a:xfrm>
                <a:off x="3057087" y="5576902"/>
                <a:ext cx="3012365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C5B51A4A-ADDC-92E5-7801-837378136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7087" y="5576902"/>
                <a:ext cx="3012365" cy="812017"/>
              </a:xfrm>
              <a:prstGeom prst="rect">
                <a:avLst/>
              </a:prstGeom>
              <a:blipFill>
                <a:blip r:embed="rId4"/>
                <a:stretch>
                  <a:fillRect l="-20084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5E3244B-A6F9-84C9-006F-27DE74044B43}"/>
                  </a:ext>
                </a:extLst>
              </p:cNvPr>
              <p:cNvSpPr txBox="1"/>
              <p:nvPr/>
            </p:nvSpPr>
            <p:spPr bwMode="auto">
              <a:xfrm>
                <a:off x="899592" y="1517928"/>
                <a:ext cx="7387603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5E3244B-A6F9-84C9-006F-27DE74044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517928"/>
                <a:ext cx="7387603" cy="812017"/>
              </a:xfrm>
              <a:prstGeom prst="rect">
                <a:avLst/>
              </a:prstGeom>
              <a:blipFill>
                <a:blip r:embed="rId5"/>
                <a:stretch>
                  <a:fillRect l="-6529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167AF2BD-5F64-7CDE-E611-260BD68E7B88}"/>
                  </a:ext>
                </a:extLst>
              </p:cNvPr>
              <p:cNvSpPr txBox="1"/>
              <p:nvPr/>
            </p:nvSpPr>
            <p:spPr bwMode="auto">
              <a:xfrm>
                <a:off x="3428076" y="596637"/>
                <a:ext cx="3012365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167AF2BD-5F64-7CDE-E611-260BD68E7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8076" y="596637"/>
                <a:ext cx="3012365" cy="812017"/>
              </a:xfrm>
              <a:prstGeom prst="rect">
                <a:avLst/>
              </a:prstGeom>
              <a:blipFill>
                <a:blip r:embed="rId6"/>
                <a:stretch>
                  <a:fillRect l="-17573" t="-109375" b="-16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3A9D13-C272-90D5-71EF-C1591AC9F88B}"/>
              </a:ext>
            </a:extLst>
          </p:cNvPr>
          <p:cNvSpPr txBox="1"/>
          <p:nvPr/>
        </p:nvSpPr>
        <p:spPr bwMode="auto">
          <a:xfrm>
            <a:off x="1259632" y="847752"/>
            <a:ext cx="3777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由以上可得：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B65A0-AA56-6A81-DA62-391819389B71}"/>
                  </a:ext>
                </a:extLst>
              </p:cNvPr>
              <p:cNvSpPr txBox="1"/>
              <p:nvPr/>
            </p:nvSpPr>
            <p:spPr bwMode="auto">
              <a:xfrm>
                <a:off x="899592" y="2434824"/>
                <a:ext cx="78078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典型用法是在如下的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積分後，將值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強迫置入函數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之中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的位置：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B65A0-AA56-6A81-DA62-391819389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434824"/>
                <a:ext cx="780789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5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D280ED-FDB6-D8EF-6AD3-878AD15030DA}"/>
              </a:ext>
            </a:extLst>
          </p:cNvPr>
          <p:cNvSpPr txBox="1"/>
          <p:nvPr/>
        </p:nvSpPr>
        <p:spPr bwMode="auto">
          <a:xfrm>
            <a:off x="3261378" y="166632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Expansion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97436-D460-CC02-1F11-F2CB7A72DFC1}"/>
                  </a:ext>
                </a:extLst>
              </p:cNvPr>
              <p:cNvSpPr txBox="1"/>
              <p:nvPr/>
            </p:nvSpPr>
            <p:spPr bwMode="auto">
              <a:xfrm>
                <a:off x="683568" y="1895914"/>
                <a:ext cx="56166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就是波函數以動量本徵函數展開時，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TW" dirty="0"/>
                  <a:t>的分量。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97436-D460-CC02-1F11-F2CB7A72D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895914"/>
                <a:ext cx="5616624" cy="390748"/>
              </a:xfrm>
              <a:prstGeom prst="rect">
                <a:avLst/>
              </a:prstGeom>
              <a:blipFill>
                <a:blip r:embed="rId2"/>
                <a:stretch>
                  <a:fillRect l="-22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7DFA39-8AD5-8C51-A7D6-204BA2EC2356}"/>
                  </a:ext>
                </a:extLst>
              </p:cNvPr>
              <p:cNvSpPr txBox="1"/>
              <p:nvPr/>
            </p:nvSpPr>
            <p:spPr bwMode="auto">
              <a:xfrm>
                <a:off x="683568" y="2310538"/>
                <a:ext cx="6624736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動量算子的本徵函數</a:t>
                </a:r>
                <a:r>
                  <a:rPr lang="en-TW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也形成波函數空間一組完整的基底。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7DFA39-8AD5-8C51-A7D6-204BA2EC2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310538"/>
                <a:ext cx="6624736" cy="390748"/>
              </a:xfrm>
              <a:prstGeom prst="rect">
                <a:avLst/>
              </a:prstGeom>
              <a:blipFill>
                <a:blip r:embed="rId3"/>
                <a:stretch>
                  <a:fillRect l="-765" t="-3125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62FC0D7-67E7-DAD5-427A-EAB8D9F38824}"/>
              </a:ext>
            </a:extLst>
          </p:cNvPr>
          <p:cNvSpPr txBox="1"/>
          <p:nvPr/>
        </p:nvSpPr>
        <p:spPr bwMode="auto">
          <a:xfrm>
            <a:off x="683568" y="497256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猜測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任何函數也都能展開為動量本徵函數的疊加如下：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E2A1A-EA10-E52A-14BD-D39ECD667CBF}"/>
              </a:ext>
            </a:extLst>
          </p:cNvPr>
          <p:cNvSpPr txBox="1"/>
          <p:nvPr/>
        </p:nvSpPr>
        <p:spPr bwMode="auto">
          <a:xfrm>
            <a:off x="683568" y="2700386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如同無限位能井的能量本徵函數解也組成一組基底：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9412A8-345E-D3D9-2135-E20617DF4C94}"/>
                  </a:ext>
                </a:extLst>
              </p:cNvPr>
              <p:cNvSpPr txBox="1"/>
              <p:nvPr/>
            </p:nvSpPr>
            <p:spPr bwMode="auto">
              <a:xfrm>
                <a:off x="683568" y="4455189"/>
                <a:ext cx="63631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這裡連續的變數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，對應之前無限位能井解離散的足標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9412A8-345E-D3D9-2135-E20617DF4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455189"/>
                <a:ext cx="6363127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5792A6-5A79-8918-D2EE-B30DB1350A8C}"/>
              </a:ext>
            </a:extLst>
          </p:cNvPr>
          <p:cNvSpPr txBox="1"/>
          <p:nvPr/>
        </p:nvSpPr>
        <p:spPr bwMode="auto">
          <a:xfrm>
            <a:off x="683568" y="4873360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但此動量基底不只有無限多維，而且是連續分佈的！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0A803194-76A7-6BCA-6B87-2A53D1B65C1D}"/>
                  </a:ext>
                </a:extLst>
              </p:cNvPr>
              <p:cNvSpPr txBox="1"/>
              <p:nvPr/>
            </p:nvSpPr>
            <p:spPr bwMode="auto">
              <a:xfrm>
                <a:off x="1259633" y="953812"/>
                <a:ext cx="360040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0A803194-76A7-6BCA-6B87-2A53D1B6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953812"/>
                <a:ext cx="3600400" cy="901914"/>
              </a:xfrm>
              <a:prstGeom prst="rect">
                <a:avLst/>
              </a:prstGeom>
              <a:blipFill>
                <a:blip r:embed="rId5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AB8AB56B-E264-3E35-B5EE-563F985877A3}"/>
                  </a:ext>
                </a:extLst>
              </p:cNvPr>
              <p:cNvSpPr txBox="1"/>
              <p:nvPr/>
            </p:nvSpPr>
            <p:spPr bwMode="auto">
              <a:xfrm>
                <a:off x="4147143" y="5789454"/>
                <a:ext cx="375590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AB8AB56B-E264-3E35-B5EE-563F98587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7143" y="5789454"/>
                <a:ext cx="3755900" cy="901914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94799-BE4A-25CF-850A-1575084C07E7}"/>
                  </a:ext>
                </a:extLst>
              </p:cNvPr>
              <p:cNvSpPr txBox="1"/>
              <p:nvPr/>
            </p:nvSpPr>
            <p:spPr bwMode="auto">
              <a:xfrm>
                <a:off x="683568" y="6025326"/>
                <a:ext cx="3870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分量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可以由</a:t>
                </a:r>
                <a14:m>
                  <m:oMath xmlns:m="http://schemas.openxmlformats.org/officeDocument/2006/math"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計算出來：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94799-BE4A-25CF-850A-1575084C0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6025326"/>
                <a:ext cx="3870017" cy="369332"/>
              </a:xfrm>
              <a:prstGeom prst="rect">
                <a:avLst/>
              </a:prstGeom>
              <a:blipFill>
                <a:blip r:embed="rId7"/>
                <a:stretch>
                  <a:fillRect l="-130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3D57BEFC-3593-828D-4A1B-9217012FE8BC}"/>
                  </a:ext>
                </a:extLst>
              </p:cNvPr>
              <p:cNvSpPr/>
              <p:nvPr/>
            </p:nvSpPr>
            <p:spPr>
              <a:xfrm>
                <a:off x="1328530" y="3123458"/>
                <a:ext cx="2510239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2">
                <a:extLst>
                  <a:ext uri="{FF2B5EF4-FFF2-40B4-BE49-F238E27FC236}">
                    <a16:creationId xmlns:a16="http://schemas.microsoft.com/office/drawing/2014/main" id="{3D57BEFC-3593-828D-4A1B-9217012FE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530" y="3123458"/>
                <a:ext cx="2510239" cy="764505"/>
              </a:xfrm>
              <a:prstGeom prst="rect">
                <a:avLst/>
              </a:prstGeom>
              <a:blipFill>
                <a:blip r:embed="rId8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9DD73F3-9F0D-0CB1-DAAE-D973922AD72D}"/>
              </a:ext>
            </a:extLst>
          </p:cNvPr>
          <p:cNvSpPr txBox="1"/>
          <p:nvPr/>
        </p:nvSpPr>
        <p:spPr bwMode="auto">
          <a:xfrm>
            <a:off x="683568" y="52915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這樣的向量空間稱為Hilbert Space。</a:t>
            </a:r>
            <a:endParaRPr lang="en-TW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30226-937B-6F1D-D3E8-F8F12CB3E91A}"/>
              </a:ext>
            </a:extLst>
          </p:cNvPr>
          <p:cNvSpPr txBox="1"/>
          <p:nvPr/>
        </p:nvSpPr>
        <p:spPr bwMode="auto">
          <a:xfrm>
            <a:off x="683568" y="400506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這兩組基底，如同同一個向量空間中的兩組座標系！</a:t>
            </a:r>
          </a:p>
        </p:txBody>
      </p:sp>
      <p:pic>
        <p:nvPicPr>
          <p:cNvPr id="17" name="Picture 4" descr="旋轉01">
            <a:extLst>
              <a:ext uri="{FF2B5EF4-FFF2-40B4-BE49-F238E27FC236}">
                <a16:creationId xmlns:a16="http://schemas.microsoft.com/office/drawing/2014/main" id="{560D6E8F-9D2F-7681-2294-695471FD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06" y="2742212"/>
            <a:ext cx="2510239" cy="16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E28E0F85-1DB6-531F-1A8E-D4A04B3E2FE4}"/>
                  </a:ext>
                </a:extLst>
              </p:cNvPr>
              <p:cNvSpPr txBox="1"/>
              <p:nvPr/>
            </p:nvSpPr>
            <p:spPr bwMode="auto">
              <a:xfrm>
                <a:off x="6876256" y="4824521"/>
                <a:ext cx="2053574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E28E0F85-1DB6-531F-1A8E-D4A04B3E2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6256" y="4824521"/>
                <a:ext cx="2053574" cy="904543"/>
              </a:xfrm>
              <a:prstGeom prst="rect">
                <a:avLst/>
              </a:prstGeom>
              <a:blipFill>
                <a:blip r:embed="rId10"/>
                <a:stretch>
                  <a:fillRect l="-14724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B8AAB15-FFC3-CC1E-1435-B9AE10F2B75C}"/>
              </a:ext>
            </a:extLst>
          </p:cNvPr>
          <p:cNvSpPr txBox="1"/>
          <p:nvPr/>
        </p:nvSpPr>
        <p:spPr bwMode="auto">
          <a:xfrm>
            <a:off x="5689184" y="5291916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可以模仿</a:t>
            </a:r>
          </a:p>
        </p:txBody>
      </p:sp>
    </p:spTree>
    <p:extLst>
      <p:ext uri="{BB962C8B-B14F-4D97-AF65-F5344CB8AC3E}">
        <p14:creationId xmlns:p14="http://schemas.microsoft.com/office/powerpoint/2010/main" val="41545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/>
      <p:bldP spid="13" grpId="1" animBg="1"/>
      <p:bldP spid="14" grpId="0"/>
      <p:bldP spid="2" grpId="0" animBg="1"/>
      <p:bldP spid="15" grpId="0"/>
      <p:bldP spid="16" grpId="0"/>
      <p:bldP spid="4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847781" y="1067367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781" y="1067367"/>
                <a:ext cx="3865353" cy="901914"/>
              </a:xfrm>
              <a:prstGeom prst="rect">
                <a:avLst/>
              </a:prstGeom>
              <a:blipFill>
                <a:blip r:embed="rId2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09C5B7-5844-FAB6-EFF9-D96B9D6460DF}"/>
                  </a:ext>
                </a:extLst>
              </p:cNvPr>
              <p:cNvSpPr txBox="1"/>
              <p:nvPr/>
            </p:nvSpPr>
            <p:spPr bwMode="auto">
              <a:xfrm>
                <a:off x="823894" y="590278"/>
                <a:ext cx="80075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我們可以將起始條件波函數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以傅立葉分析展開：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09C5B7-5844-FAB6-EFF9-D96B9D646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94" y="590278"/>
                <a:ext cx="8007598" cy="369332"/>
              </a:xfrm>
              <a:prstGeom prst="rect">
                <a:avLst/>
              </a:prstGeom>
              <a:blipFill>
                <a:blip r:embed="rId3"/>
                <a:stretch>
                  <a:fillRect l="-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/>
              <p:nvPr/>
            </p:nvSpPr>
            <p:spPr bwMode="auto">
              <a:xfrm>
                <a:off x="823894" y="2034744"/>
                <a:ext cx="7463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就稱為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，可以由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計算出來：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94" y="2034744"/>
                <a:ext cx="7463344" cy="369332"/>
              </a:xfrm>
              <a:prstGeom prst="rect">
                <a:avLst/>
              </a:prstGeom>
              <a:blipFill>
                <a:blip r:embed="rId4"/>
                <a:stretch>
                  <a:fillRect l="-17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823894" y="2429125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稱為動量空間的波函數。注意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其實就正比於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94" y="2429125"/>
                <a:ext cx="7340694" cy="369332"/>
              </a:xfrm>
              <a:prstGeom prst="rect">
                <a:avLst/>
              </a:prstGeom>
              <a:blipFill>
                <a:blip r:embed="rId5"/>
                <a:stretch>
                  <a:fillRect l="-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/>
              <p:nvPr/>
            </p:nvSpPr>
            <p:spPr bwMode="auto">
              <a:xfrm>
                <a:off x="847781" y="3951668"/>
                <a:ext cx="7659596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𝑝𝑥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781" y="3951668"/>
                <a:ext cx="7659596" cy="991938"/>
              </a:xfrm>
              <a:prstGeom prst="rect">
                <a:avLst/>
              </a:prstGeom>
              <a:blipFill>
                <a:blip r:embed="rId6"/>
                <a:stretch>
                  <a:fillRect t="-112658" b="-1708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13C93F-345B-DD6D-BEBB-FE4E2C106436}"/>
                  </a:ext>
                </a:extLst>
              </p:cNvPr>
              <p:cNvSpPr txBox="1"/>
              <p:nvPr/>
            </p:nvSpPr>
            <p:spPr bwMode="auto">
              <a:xfrm>
                <a:off x="823894" y="2941997"/>
                <a:ext cx="765959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若以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CN" altLang="en-US" dirty="0"/>
                  <a:t>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/>
                      <m:t>展開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會乘上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/>
                  <a:t>，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13C93F-345B-DD6D-BEBB-FE4E2C106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94" y="2941997"/>
                <a:ext cx="7659596" cy="387927"/>
              </a:xfrm>
              <a:prstGeom prst="rect">
                <a:avLst/>
              </a:prstGeom>
              <a:blipFill>
                <a:blip r:embed="rId7"/>
                <a:stretch>
                  <a:fillRect l="-661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/>
              <p:nvPr/>
            </p:nvSpPr>
            <p:spPr bwMode="auto">
              <a:xfrm>
                <a:off x="811315" y="3383303"/>
                <a:ext cx="83011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l-GR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於是，若有了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l-GR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就解出來了。這是薛丁格方程式最普遍的求解方式。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15" y="3383303"/>
                <a:ext cx="8301151" cy="369332"/>
              </a:xfrm>
              <a:prstGeom prst="rect">
                <a:avLst/>
              </a:prstGeom>
              <a:blipFill>
                <a:blip r:embed="rId8"/>
                <a:stretch>
                  <a:fillRect l="-4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08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684213" y="2852738"/>
            <a:ext cx="3887787" cy="93662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閃電 3"/>
          <p:cNvSpPr/>
          <p:nvPr/>
        </p:nvSpPr>
        <p:spPr>
          <a:xfrm flipH="1">
            <a:off x="4572000" y="1989138"/>
            <a:ext cx="504825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4427538" y="620713"/>
          <a:ext cx="1323975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20713"/>
                        <a:ext cx="1323975" cy="142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1026"/>
          <p:cNvGraphicFramePr>
            <a:graphicFrameLocks noChangeAspect="1"/>
          </p:cNvGraphicFramePr>
          <p:nvPr/>
        </p:nvGraphicFramePr>
        <p:xfrm>
          <a:off x="2339975" y="3068638"/>
          <a:ext cx="4143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35167" imgH="320068" progId="MS_ClipArt_Gallery.2">
                  <p:embed/>
                </p:oleObj>
              </mc:Choice>
              <mc:Fallback>
                <p:oleObj name="Clip" r:id="rId4" imgW="335167" imgH="32006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068638"/>
                        <a:ext cx="4143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文字方塊 11"/>
          <p:cNvSpPr txBox="1">
            <a:spLocks noChangeArrowheads="1"/>
          </p:cNvSpPr>
          <p:nvPr/>
        </p:nvSpPr>
        <p:spPr bwMode="auto">
          <a:xfrm>
            <a:off x="2049699" y="6052343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獨立的微觀系統能量不變，因此一定處於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固定能量解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3" name="雲朵形圖說文字 12"/>
          <p:cNvSpPr/>
          <p:nvPr/>
        </p:nvSpPr>
        <p:spPr>
          <a:xfrm>
            <a:off x="4643438" y="2852738"/>
            <a:ext cx="3889375" cy="936625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6443663" y="3068638"/>
          <a:ext cx="4143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35167" imgH="320068" progId="MS_ClipArt_Gallery.2">
                  <p:embed/>
                </p:oleObj>
              </mc:Choice>
              <mc:Fallback>
                <p:oleObj name="Clip" r:id="rId6" imgW="335167" imgH="32006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068638"/>
                        <a:ext cx="41433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C:\Users\Chia-Hung Chang\Downloads\Data\Knight\Media\Chapter39\Images\39_19Figure-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6" r="16566" b="30707"/>
          <a:stretch>
            <a:fillRect/>
          </a:stretch>
        </p:blipFill>
        <p:spPr bwMode="auto">
          <a:xfrm>
            <a:off x="6516688" y="476250"/>
            <a:ext cx="15113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字方塊 15"/>
          <p:cNvSpPr txBox="1">
            <a:spLocks noChangeArrowheads="1"/>
          </p:cNvSpPr>
          <p:nvPr/>
        </p:nvSpPr>
        <p:spPr bwMode="auto">
          <a:xfrm>
            <a:off x="2051050" y="4221163"/>
            <a:ext cx="388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或者之前獨立演化的微觀系統。</a:t>
            </a:r>
          </a:p>
        </p:txBody>
      </p:sp>
      <p:sp>
        <p:nvSpPr>
          <p:cNvPr id="23563" name="文字方塊 16"/>
          <p:cNvSpPr txBox="1">
            <a:spLocks noChangeArrowheads="1"/>
          </p:cNvSpPr>
          <p:nvPr/>
        </p:nvSpPr>
        <p:spPr bwMode="auto">
          <a:xfrm>
            <a:off x="2051050" y="4724400"/>
            <a:ext cx="561729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在巨觀儀器干擾後，躍遷至另一狀態。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62966EAB-7E7C-9FCE-7F54-A71E8F15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99" y="5222359"/>
            <a:ext cx="6770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例如：電磁場會使原本穩定的定態，可以躍遷到其他的狀態。</a:t>
            </a:r>
          </a:p>
        </p:txBody>
      </p:sp>
    </p:spTree>
    <p:extLst>
      <p:ext uri="{BB962C8B-B14F-4D97-AF65-F5344CB8AC3E}">
        <p14:creationId xmlns:p14="http://schemas.microsoft.com/office/powerpoint/2010/main" val="278194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46748AA-D0BC-C936-B438-2399F98E1C16}"/>
                  </a:ext>
                </a:extLst>
              </p:cNvPr>
              <p:cNvSpPr txBox="1"/>
              <p:nvPr/>
            </p:nvSpPr>
            <p:spPr bwMode="auto">
              <a:xfrm>
                <a:off x="936123" y="1050462"/>
                <a:ext cx="248103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46748AA-D0BC-C936-B438-2399F98E1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23" y="1050462"/>
                <a:ext cx="2481038" cy="901914"/>
              </a:xfrm>
              <a:prstGeom prst="rect">
                <a:avLst/>
              </a:prstGeom>
              <a:blipFill>
                <a:blip r:embed="rId2"/>
                <a:stretch>
                  <a:fillRect l="-28934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/>
              <p:nvPr/>
            </p:nvSpPr>
            <p:spPr bwMode="auto">
              <a:xfrm>
                <a:off x="5724128" y="3212976"/>
                <a:ext cx="324036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3212976"/>
                <a:ext cx="3240360" cy="812017"/>
              </a:xfrm>
              <a:prstGeom prst="rect">
                <a:avLst/>
              </a:prstGeom>
              <a:blipFill>
                <a:blip r:embed="rId3"/>
                <a:stretch>
                  <a:fillRect l="-18288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DAEA88-BCB5-AF92-647C-80917F4B1536}"/>
                  </a:ext>
                </a:extLst>
              </p:cNvPr>
              <p:cNvSpPr txBox="1"/>
              <p:nvPr/>
            </p:nvSpPr>
            <p:spPr bwMode="auto">
              <a:xfrm>
                <a:off x="936123" y="218324"/>
                <a:ext cx="43584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DAEA88-BCB5-AF92-647C-80917F4B1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23" y="218324"/>
                <a:ext cx="4358404" cy="369332"/>
              </a:xfrm>
              <a:prstGeom prst="rect">
                <a:avLst/>
              </a:prstGeom>
              <a:blipFill>
                <a:blip r:embed="rId4"/>
                <a:stretch>
                  <a:fillRect l="-29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7426-1C50-9948-11BA-82445DDEADB0}"/>
                  </a:ext>
                </a:extLst>
              </p:cNvPr>
              <p:cNvSpPr txBox="1"/>
              <p:nvPr/>
            </p:nvSpPr>
            <p:spPr bwMode="auto">
              <a:xfrm>
                <a:off x="936123" y="594371"/>
                <a:ext cx="6230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作Inverse Fourier Transform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，就可以得到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7426-1C50-9948-11BA-82445DDEA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23" y="594371"/>
                <a:ext cx="6230612" cy="369332"/>
              </a:xfrm>
              <a:prstGeom prst="rect">
                <a:avLst/>
              </a:prstGeom>
              <a:blipFill>
                <a:blip r:embed="rId5"/>
                <a:stretch>
                  <a:fillRect l="-8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/>
              <p:nvPr/>
            </p:nvSpPr>
            <p:spPr bwMode="auto">
              <a:xfrm>
                <a:off x="912729" y="4379309"/>
                <a:ext cx="486556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729" y="4379309"/>
                <a:ext cx="4865563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/>
              <p:nvPr/>
            </p:nvSpPr>
            <p:spPr bwMode="auto">
              <a:xfrm>
                <a:off x="920562" y="3039263"/>
                <a:ext cx="411067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562" y="3039263"/>
                <a:ext cx="4110677" cy="901914"/>
              </a:xfrm>
              <a:prstGeom prst="rect">
                <a:avLst/>
              </a:prstGeom>
              <a:blipFill>
                <a:blip r:embed="rId7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/>
              <p:nvPr/>
            </p:nvSpPr>
            <p:spPr bwMode="auto">
              <a:xfrm>
                <a:off x="912729" y="5731654"/>
                <a:ext cx="375590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729" y="5731654"/>
                <a:ext cx="3755900" cy="901914"/>
              </a:xfrm>
              <a:prstGeom prst="rect">
                <a:avLst/>
              </a:prstGeom>
              <a:blipFill>
                <a:blip r:embed="rId8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C06234-4B10-B881-4DEF-D51E46EB8B2F}"/>
                  </a:ext>
                </a:extLst>
              </p:cNvPr>
              <p:cNvSpPr txBox="1"/>
              <p:nvPr/>
            </p:nvSpPr>
            <p:spPr bwMode="auto">
              <a:xfrm>
                <a:off x="899125" y="5320706"/>
                <a:ext cx="46671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果然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就得到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。因此：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C06234-4B10-B881-4DEF-D51E46E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125" y="5320706"/>
                <a:ext cx="4667138" cy="369332"/>
              </a:xfrm>
              <a:prstGeom prst="rect">
                <a:avLst/>
              </a:prstGeom>
              <a:blipFill>
                <a:blip r:embed="rId9"/>
                <a:stretch>
                  <a:fillRect l="-108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4066CB-EFA9-9083-3DAB-3F25F7915EF7}"/>
                  </a:ext>
                </a:extLst>
              </p:cNvPr>
              <p:cNvSpPr txBox="1"/>
              <p:nvPr/>
            </p:nvSpPr>
            <p:spPr bwMode="auto">
              <a:xfrm>
                <a:off x="3445735" y="1322253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把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的傅立葉展開代入：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4066CB-EFA9-9083-3DAB-3F25F7915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5735" y="1322253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108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EC394AFE-1EC3-E3EA-3F1E-73ACE7C52E6E}"/>
                  </a:ext>
                </a:extLst>
              </p:cNvPr>
              <p:cNvSpPr txBox="1"/>
              <p:nvPr/>
            </p:nvSpPr>
            <p:spPr bwMode="auto">
              <a:xfrm>
                <a:off x="936122" y="2028472"/>
                <a:ext cx="484216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EC394AFE-1EC3-E3EA-3F1E-73ACE7C52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22" y="2028472"/>
                <a:ext cx="4842169" cy="901914"/>
              </a:xfrm>
              <a:prstGeom prst="rect">
                <a:avLst/>
              </a:prstGeom>
              <a:blipFill>
                <a:blip r:embed="rId11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rved Down Arrow 13">
            <a:extLst>
              <a:ext uri="{FF2B5EF4-FFF2-40B4-BE49-F238E27FC236}">
                <a16:creationId xmlns:a16="http://schemas.microsoft.com/office/drawing/2014/main" id="{389073E5-3849-7FBA-2B01-EA4B3611E5FD}"/>
              </a:ext>
            </a:extLst>
          </p:cNvPr>
          <p:cNvSpPr/>
          <p:nvPr/>
        </p:nvSpPr>
        <p:spPr>
          <a:xfrm>
            <a:off x="2278896" y="1994828"/>
            <a:ext cx="1672857" cy="3919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BC99A-3589-4562-D689-772492CE4735}"/>
              </a:ext>
            </a:extLst>
          </p:cNvPr>
          <p:cNvSpPr txBox="1"/>
          <p:nvPr/>
        </p:nvSpPr>
        <p:spPr bwMode="auto">
          <a:xfrm>
            <a:off x="974047" y="3941177"/>
            <a:ext cx="3772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第二個積分等於Delta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function：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10" grpId="0" animBg="1"/>
      <p:bldP spid="11" grpId="0"/>
      <p:bldP spid="13" grpId="0" animBg="1"/>
      <p:bldP spid="14" grpId="0" animBg="1"/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619672" y="1752880"/>
                <a:ext cx="375590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752880"/>
                <a:ext cx="3755900" cy="901914"/>
              </a:xfrm>
              <a:prstGeom prst="rect">
                <a:avLst/>
              </a:prstGeom>
              <a:blipFill>
                <a:blip r:embed="rId2"/>
                <a:stretch>
                  <a:fillRect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619672" y="3481072"/>
                <a:ext cx="363471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481072"/>
                <a:ext cx="3634713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607621" y="1131520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7621" y="1131520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607621" y="2977016"/>
                <a:ext cx="5052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7621" y="2977016"/>
                <a:ext cx="5052612" cy="369332"/>
              </a:xfrm>
              <a:prstGeom prst="rect">
                <a:avLst/>
              </a:prstGeom>
              <a:blipFill>
                <a:blip r:embed="rId5"/>
                <a:stretch>
                  <a:fillRect l="-25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F7FAA71-6DFE-365F-DEC2-156202BD1526}"/>
              </a:ext>
            </a:extLst>
          </p:cNvPr>
          <p:cNvSpPr txBox="1"/>
          <p:nvPr/>
        </p:nvSpPr>
        <p:spPr bwMode="auto">
          <a:xfrm>
            <a:off x="1619672" y="4561192"/>
            <a:ext cx="4164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注意兩個式子非常類似！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89483-E5FF-086F-0FBA-50518FF2842A}"/>
              </a:ext>
            </a:extLst>
          </p:cNvPr>
          <p:cNvSpPr txBox="1"/>
          <p:nvPr/>
        </p:nvSpPr>
        <p:spPr bwMode="auto">
          <a:xfrm>
            <a:off x="1619672" y="5013176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展開定理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6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82F1F-3C7C-17B3-7768-49B2378B1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64904"/>
            <a:ext cx="6930081" cy="266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AE7D24-82B9-9D83-C1F6-82E6C268231E}"/>
                  </a:ext>
                </a:extLst>
              </p:cNvPr>
              <p:cNvSpPr txBox="1"/>
              <p:nvPr/>
            </p:nvSpPr>
            <p:spPr bwMode="auto">
              <a:xfrm>
                <a:off x="827585" y="1628800"/>
                <a:ext cx="80648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也攜帶波函數所有的訊息，也可以視為波函數，稱為動量空間的波函數。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AE7D24-82B9-9D83-C1F6-82E6C2682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1628800"/>
                <a:ext cx="8064896" cy="369332"/>
              </a:xfrm>
              <a:prstGeom prst="rect">
                <a:avLst/>
              </a:prstGeom>
              <a:blipFill>
                <a:blip r:embed="rId3"/>
                <a:stretch>
                  <a:fillRect l="-1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90C9EE-739A-B25C-7A4B-700CE1E989CB}"/>
                  </a:ext>
                </a:extLst>
              </p:cNvPr>
              <p:cNvSpPr txBox="1"/>
              <p:nvPr/>
            </p:nvSpPr>
            <p:spPr bwMode="auto">
              <a:xfrm>
                <a:off x="827585" y="2096852"/>
                <a:ext cx="80648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也滿足歸一化條件。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90C9EE-739A-B25C-7A4B-700CE1E98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2096852"/>
                <a:ext cx="8064896" cy="369332"/>
              </a:xfrm>
              <a:prstGeom prst="rect">
                <a:avLst/>
              </a:prstGeom>
              <a:blipFill>
                <a:blip r:embed="rId4"/>
                <a:stretch>
                  <a:fillRect l="-1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2193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B08DE-7F14-0988-3F04-099FB766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79" y="683404"/>
            <a:ext cx="7185147" cy="288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63A59C73-3D15-FEAA-F771-541DC40ECED3}"/>
                  </a:ext>
                </a:extLst>
              </p:cNvPr>
              <p:cNvSpPr txBox="1"/>
              <p:nvPr/>
            </p:nvSpPr>
            <p:spPr bwMode="auto">
              <a:xfrm>
                <a:off x="1907704" y="4061476"/>
                <a:ext cx="338437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63A59C73-3D15-FEAA-F771-541DC40EC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061476"/>
                <a:ext cx="3384376" cy="901914"/>
              </a:xfrm>
              <a:prstGeom prst="rect">
                <a:avLst/>
              </a:prstGeom>
              <a:blipFill>
                <a:blip r:embed="rId3"/>
                <a:stretch>
                  <a:fillRect l="-2247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8D7012-5A12-8EDB-5E53-72A735AEB470}"/>
                  </a:ext>
                </a:extLst>
              </p:cNvPr>
              <p:cNvSpPr txBox="1"/>
              <p:nvPr/>
            </p:nvSpPr>
            <p:spPr bwMode="auto">
              <a:xfrm>
                <a:off x="1907704" y="3645024"/>
                <a:ext cx="62794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比較位置期望值：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真的是動量空間的波函數。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8D7012-5A12-8EDB-5E53-72A735AEB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3645024"/>
                <a:ext cx="6279422" cy="369332"/>
              </a:xfrm>
              <a:prstGeom prst="rect">
                <a:avLst/>
              </a:prstGeom>
              <a:blipFill>
                <a:blip r:embed="rId4"/>
                <a:stretch>
                  <a:fillRect l="-808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0AEDF8FE-1CFF-AFAE-8BAF-55AB5A8ABA6C}"/>
                  </a:ext>
                </a:extLst>
              </p:cNvPr>
              <p:cNvSpPr/>
              <p:nvPr/>
            </p:nvSpPr>
            <p:spPr>
              <a:xfrm>
                <a:off x="1802774" y="5104418"/>
                <a:ext cx="61206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可見分量平方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測量動量時，得到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0AEDF8FE-1CFF-AFAE-8BAF-55AB5A8AB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774" y="5104418"/>
                <a:ext cx="6120680" cy="369332"/>
              </a:xfrm>
              <a:prstGeom prst="rect">
                <a:avLst/>
              </a:prstGeom>
              <a:blipFill>
                <a:blip r:embed="rId5"/>
                <a:stretch>
                  <a:fillRect l="-1037" t="-6452" r="-477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40B258-CD62-EAE6-F82D-27ED2D3233E2}"/>
                  </a:ext>
                </a:extLst>
              </p:cNvPr>
              <p:cNvSpPr txBox="1"/>
              <p:nvPr/>
            </p:nvSpPr>
            <p:spPr bwMode="auto">
              <a:xfrm>
                <a:off x="1907704" y="243558"/>
                <a:ext cx="29106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計算動量期望值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40B258-CD62-EAE6-F82D-27ED2D323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243558"/>
                <a:ext cx="2910699" cy="369332"/>
              </a:xfrm>
              <a:prstGeom prst="rect">
                <a:avLst/>
              </a:prstGeom>
              <a:blipFill>
                <a:blip r:embed="rId6"/>
                <a:stretch>
                  <a:fillRect l="-1739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99E4442-7C4A-8B18-F70C-F60012BAAD51}"/>
              </a:ext>
            </a:extLst>
          </p:cNvPr>
          <p:cNvSpPr txBox="1"/>
          <p:nvPr/>
        </p:nvSpPr>
        <p:spPr bwMode="auto">
          <a:xfrm>
            <a:off x="1803197" y="5545674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62987-9BC2-BD46-D676-47FA485D2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5986930"/>
            <a:ext cx="810153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418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5696" y="2780928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928" name="Line 11"/>
          <p:cNvSpPr>
            <a:spLocks noChangeShapeType="1"/>
          </p:cNvSpPr>
          <p:nvPr/>
        </p:nvSpPr>
        <p:spPr bwMode="auto">
          <a:xfrm>
            <a:off x="2104206" y="3978659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9" name="Line 12"/>
          <p:cNvSpPr>
            <a:spLocks noChangeShapeType="1"/>
          </p:cNvSpPr>
          <p:nvPr/>
        </p:nvSpPr>
        <p:spPr bwMode="auto">
          <a:xfrm flipV="1">
            <a:off x="3615506" y="2970596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0" name="Line 13"/>
          <p:cNvSpPr>
            <a:spLocks noChangeShapeType="1"/>
          </p:cNvSpPr>
          <p:nvPr/>
        </p:nvSpPr>
        <p:spPr bwMode="auto">
          <a:xfrm>
            <a:off x="3612331" y="2956309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1" name="Line 14"/>
          <p:cNvSpPr>
            <a:spLocks noChangeShapeType="1"/>
          </p:cNvSpPr>
          <p:nvPr/>
        </p:nvSpPr>
        <p:spPr bwMode="auto">
          <a:xfrm>
            <a:off x="3831406" y="2970596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2" name="Line 15"/>
          <p:cNvSpPr>
            <a:spLocks noChangeShapeType="1"/>
          </p:cNvSpPr>
          <p:nvPr/>
        </p:nvSpPr>
        <p:spPr bwMode="auto">
          <a:xfrm>
            <a:off x="3831406" y="3978659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3" name="Line 17"/>
          <p:cNvSpPr>
            <a:spLocks noChangeShapeType="1"/>
          </p:cNvSpPr>
          <p:nvPr/>
        </p:nvSpPr>
        <p:spPr bwMode="auto">
          <a:xfrm>
            <a:off x="2104206" y="3978659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6279331" y="3834196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9331" y="3834196"/>
                <a:ext cx="433388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939" name="文字方塊 20"/>
              <p:cNvSpPr txBox="1">
                <a:spLocks noChangeArrowheads="1"/>
              </p:cNvSpPr>
              <p:nvPr/>
            </p:nvSpPr>
            <p:spPr bwMode="auto">
              <a:xfrm>
                <a:off x="1799526" y="4974993"/>
                <a:ext cx="73444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Delta Function</a:t>
                </a:r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是位置算子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的本徵函數！本徵值為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1939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9526" y="4974993"/>
                <a:ext cx="7344473" cy="369332"/>
              </a:xfrm>
              <a:prstGeom prst="rect">
                <a:avLst/>
              </a:prstGeom>
              <a:blipFill>
                <a:blip r:embed="rId3"/>
                <a:stretch>
                  <a:fillRect l="-69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544772"/>
              </p:ext>
            </p:extLst>
          </p:nvPr>
        </p:nvGraphicFramePr>
        <p:xfrm>
          <a:off x="3573437" y="4020104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64880" imgH="228600" progId="Equation.3">
                  <p:embed/>
                </p:oleObj>
              </mc:Choice>
              <mc:Fallback>
                <p:oleObj name="方程式" r:id="rId4" imgW="164880" imgH="228600" progId="Equation.3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37" y="4020104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 bwMode="auto">
          <a:xfrm>
            <a:off x="1792938" y="1779692"/>
            <a:ext cx="3711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算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子的本徵函數有確定位置！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792938" y="5398640"/>
                <a:ext cx="62507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在一般情況下，本徵值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1800" i="1" dirty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如同動量可以是連續任意值。</a:t>
                </a: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38" y="5398640"/>
                <a:ext cx="6250726" cy="369332"/>
              </a:xfrm>
              <a:prstGeom prst="rect">
                <a:avLst/>
              </a:prstGeom>
              <a:blipFill>
                <a:blip r:embed="rId6"/>
                <a:stretch>
                  <a:fillRect l="-811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f39_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0667" b="69609"/>
          <a:stretch>
            <a:fillRect/>
          </a:stretch>
        </p:blipFill>
        <p:spPr bwMode="auto">
          <a:xfrm>
            <a:off x="5868144" y="1498341"/>
            <a:ext cx="23749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EA768C-7028-8514-7B4C-A2E40A2ABBA6}"/>
                  </a:ext>
                </a:extLst>
              </p:cNvPr>
              <p:cNvSpPr txBox="1"/>
              <p:nvPr/>
            </p:nvSpPr>
            <p:spPr>
              <a:xfrm>
                <a:off x="1823672" y="4524637"/>
                <a:ext cx="5040269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EA768C-7028-8514-7B4C-A2E40A2AB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72" y="4524637"/>
                <a:ext cx="5040269" cy="302327"/>
              </a:xfrm>
              <a:prstGeom prst="rect">
                <a:avLst/>
              </a:prstGeom>
              <a:blipFill>
                <a:blip r:embed="rId8"/>
                <a:stretch>
                  <a:fillRect t="-16000" b="-1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024DAF-BCCA-4B91-AE6C-667F472CAB36}"/>
                  </a:ext>
                </a:extLst>
              </p:cNvPr>
              <p:cNvSpPr txBox="1"/>
              <p:nvPr/>
            </p:nvSpPr>
            <p:spPr>
              <a:xfrm>
                <a:off x="1835697" y="2285112"/>
                <a:ext cx="1980892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024DAF-BCCA-4B91-AE6C-667F472CA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7" y="2285112"/>
                <a:ext cx="1980892" cy="302327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E28D4A5-4890-B20B-19C8-F2ACB524537F}"/>
              </a:ext>
            </a:extLst>
          </p:cNvPr>
          <p:cNvSpPr txBox="1"/>
          <p:nvPr/>
        </p:nvSpPr>
        <p:spPr bwMode="auto">
          <a:xfrm>
            <a:off x="1769700" y="1005176"/>
            <a:ext cx="351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最後我們試試位置算子！</a:t>
            </a:r>
          </a:p>
        </p:txBody>
      </p:sp>
    </p:spTree>
    <p:extLst>
      <p:ext uri="{BB962C8B-B14F-4D97-AF65-F5344CB8AC3E}">
        <p14:creationId xmlns:p14="http://schemas.microsoft.com/office/powerpoint/2010/main" val="40196013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2494215" y="1910767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5760092" y="3926991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0092" y="3926991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373329" y="245330"/>
                <a:ext cx="72990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所有位置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本徵值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的位置本徵函數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組成一組完整的基底。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3329" y="245330"/>
                <a:ext cx="7299028" cy="369332"/>
              </a:xfrm>
              <a:prstGeom prst="rect">
                <a:avLst/>
              </a:prstGeom>
              <a:blipFill>
                <a:blip r:embed="rId4"/>
                <a:stretch>
                  <a:fillRect l="-6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67FE2-1A56-DD7C-E1ED-20AC756C4ED1}"/>
                  </a:ext>
                </a:extLst>
              </p:cNvPr>
              <p:cNvSpPr txBox="1"/>
              <p:nvPr/>
            </p:nvSpPr>
            <p:spPr bwMode="auto">
              <a:xfrm>
                <a:off x="1332567" y="5557540"/>
                <a:ext cx="72799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其實就是波函數自己以位置本徵函數展開時，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的分量。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67FE2-1A56-DD7C-E1ED-20AC756C4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2567" y="5557540"/>
                <a:ext cx="7279989" cy="369332"/>
              </a:xfrm>
              <a:prstGeom prst="rect">
                <a:avLst/>
              </a:prstGeom>
              <a:blipFill>
                <a:blip r:embed="rId5"/>
                <a:stretch>
                  <a:fillRect l="-3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3743868" y="2558839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3887884" y="2456812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4040930" y="2416373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4604138" y="2918879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4756538" y="3071279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2663748" y="1908824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3748" y="1908824"/>
                <a:ext cx="71468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4395329" y="2608642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5329" y="2608642"/>
                <a:ext cx="561634" cy="307777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4520129" y="3607789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0129" y="3607789"/>
                <a:ext cx="236409" cy="307777"/>
              </a:xfrm>
              <a:prstGeom prst="rect">
                <a:avLst/>
              </a:prstGeom>
              <a:blipFill>
                <a:blip r:embed="rId8"/>
                <a:stretch>
                  <a:fillRect r="-3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1214A-EDC3-8213-369D-F3CD59944F0C}"/>
                  </a:ext>
                </a:extLst>
              </p:cNvPr>
              <p:cNvSpPr txBox="1"/>
              <p:nvPr/>
            </p:nvSpPr>
            <p:spPr bwMode="auto">
              <a:xfrm>
                <a:off x="1332567" y="5991577"/>
                <a:ext cx="58516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是以動量本徵函數展開時的分量。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1214A-EDC3-8213-369D-F3CD59944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2567" y="5991577"/>
                <a:ext cx="5851687" cy="369332"/>
              </a:xfrm>
              <a:prstGeom prst="rect">
                <a:avLst/>
              </a:prstGeom>
              <a:blipFill>
                <a:blip r:embed="rId9"/>
                <a:stretch>
                  <a:fillRect l="-10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CD3312-E248-A365-0606-0FE276115865}"/>
              </a:ext>
            </a:extLst>
          </p:cNvPr>
          <p:cNvSpPr txBox="1"/>
          <p:nvPr/>
        </p:nvSpPr>
        <p:spPr bwMode="auto">
          <a:xfrm>
            <a:off x="1331640" y="6401937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波函數本質上原來是分量！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590817-3796-AC8E-8CC4-129765FF40B1}"/>
                  </a:ext>
                </a:extLst>
              </p:cNvPr>
              <p:cNvSpPr txBox="1"/>
              <p:nvPr/>
            </p:nvSpPr>
            <p:spPr>
              <a:xfrm>
                <a:off x="1373330" y="4642158"/>
                <a:ext cx="5770160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590817-3796-AC8E-8CC4-129765FF4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330" y="4642158"/>
                <a:ext cx="5770160" cy="809581"/>
              </a:xfrm>
              <a:prstGeom prst="rect">
                <a:avLst/>
              </a:prstGeom>
              <a:blipFill>
                <a:blip r:embed="rId10"/>
                <a:stretch>
                  <a:fillRect t="-127692" b="-19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3AF703-6014-1653-8096-DC1246EEDF0B}"/>
                  </a:ext>
                </a:extLst>
              </p:cNvPr>
              <p:cNvSpPr txBox="1"/>
              <p:nvPr/>
            </p:nvSpPr>
            <p:spPr bwMode="auto">
              <a:xfrm>
                <a:off x="1373328" y="1471355"/>
                <a:ext cx="7107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而波函數本身的大小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，就是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組合實需要乘上的分量。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3AF703-6014-1653-8096-DC1246EED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3328" y="1471355"/>
                <a:ext cx="7107987" cy="369332"/>
              </a:xfrm>
              <a:prstGeom prst="rect">
                <a:avLst/>
              </a:prstGeom>
              <a:blipFill>
                <a:blip r:embed="rId11"/>
                <a:stretch>
                  <a:fillRect l="-71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4E97B08-C82A-635A-B80D-E0CADF65192B}"/>
              </a:ext>
            </a:extLst>
          </p:cNvPr>
          <p:cNvSpPr txBox="1"/>
          <p:nvPr/>
        </p:nvSpPr>
        <p:spPr bwMode="auto">
          <a:xfrm>
            <a:off x="1373329" y="650204"/>
            <a:ext cx="5657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這又是一組新的展開基底，如新的坐標系一般！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/>
              <p:nvPr/>
            </p:nvSpPr>
            <p:spPr bwMode="auto">
              <a:xfrm>
                <a:off x="1373329" y="1032472"/>
                <a:ext cx="71079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一個波函數自然可以展開成如下圖一個一個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的疊加！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3329" y="1032472"/>
                <a:ext cx="7107988" cy="369332"/>
              </a:xfrm>
              <a:prstGeom prst="rect">
                <a:avLst/>
              </a:prstGeom>
              <a:blipFill>
                <a:blip r:embed="rId12"/>
                <a:stretch>
                  <a:fillRect l="-71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2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0DB136C4-A590-7340-C9AA-5FF3AEC88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9" y="926812"/>
            <a:ext cx="187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</a:t>
            </a:r>
          </a:p>
        </p:txBody>
      </p:sp>
      <p:pic>
        <p:nvPicPr>
          <p:cNvPr id="3" name="Picture 2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0082750A-D3C1-93F5-BEC1-77E65F68D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20" y="1556792"/>
            <a:ext cx="309766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0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文字方塊 7"/>
              <p:cNvSpPr txBox="1">
                <a:spLocks noChangeArrowheads="1"/>
              </p:cNvSpPr>
              <p:nvPr/>
            </p:nvSpPr>
            <p:spPr bwMode="auto">
              <a:xfrm>
                <a:off x="611560" y="3244334"/>
                <a:ext cx="8424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因此可以大膽推廣，即使不是定態，一個粒子瞬時的狀態是由某一個</a:t>
                </a:r>
                <a14:m>
                  <m:oMath xmlns:m="http://schemas.openxmlformats.org/officeDocument/2006/math">
                    <m:r>
                      <a:rPr lang="el-GR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代表。</a:t>
                </a:r>
              </a:p>
            </p:txBody>
          </p:sp>
        </mc:Choice>
        <mc:Fallback xmlns="">
          <p:sp>
            <p:nvSpPr>
              <p:cNvPr id="2055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3244334"/>
                <a:ext cx="8424936" cy="369332"/>
              </a:xfrm>
              <a:prstGeom prst="rect">
                <a:avLst/>
              </a:prstGeom>
              <a:blipFill>
                <a:blip r:embed="rId2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998FB1-EDF0-8F0B-9F01-1D2771C43DE7}"/>
                  </a:ext>
                </a:extLst>
              </p:cNvPr>
              <p:cNvSpPr txBox="1"/>
              <p:nvPr/>
            </p:nvSpPr>
            <p:spPr bwMode="auto">
              <a:xfrm>
                <a:off x="625391" y="816469"/>
                <a:ext cx="73083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以上的討論顯示定態波函數的空間部分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描述了電子的狀態，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998FB1-EDF0-8F0B-9F01-1D2771C43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391" y="816469"/>
                <a:ext cx="7308304" cy="369332"/>
              </a:xfrm>
              <a:prstGeom prst="rect">
                <a:avLst/>
              </a:prstGeom>
              <a:blipFill>
                <a:blip r:embed="rId3"/>
                <a:stretch>
                  <a:fillRect l="-694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2EC6EFE-F6B2-7E8D-FA7A-307A3ED940A6}"/>
              </a:ext>
            </a:extLst>
          </p:cNvPr>
          <p:cNvSpPr txBox="1"/>
          <p:nvPr/>
        </p:nvSpPr>
        <p:spPr bwMode="auto">
          <a:xfrm>
            <a:off x="625392" y="123274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可以計算預測此電子在定態的性質，例如位置期望值。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EBD797-F142-3B69-DAD0-B956DE5B7EA6}"/>
                  </a:ext>
                </a:extLst>
              </p:cNvPr>
              <p:cNvSpPr txBox="1"/>
              <p:nvPr/>
            </p:nvSpPr>
            <p:spPr bwMode="auto">
              <a:xfrm>
                <a:off x="611561" y="2848737"/>
                <a:ext cx="73083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看起來，電子在某一時刻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的狀態，也是由一空間函數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來描述。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EBD797-F142-3B69-DAD0-B956DE5B7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1" y="2848737"/>
                <a:ext cx="7308304" cy="369332"/>
              </a:xfrm>
              <a:prstGeom prst="rect">
                <a:avLst/>
              </a:prstGeom>
              <a:blipFill>
                <a:blip r:embed="rId4"/>
                <a:stretch>
                  <a:fillRect l="-6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0A1E09-B21A-C241-6365-106E2FD60016}"/>
                  </a:ext>
                </a:extLst>
              </p:cNvPr>
              <p:cNvSpPr txBox="1"/>
              <p:nvPr/>
            </p:nvSpPr>
            <p:spPr bwMode="auto">
              <a:xfrm>
                <a:off x="625391" y="2433056"/>
                <a:ext cx="73083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也就是說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0A1E09-B21A-C241-6365-106E2FD60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391" y="2433056"/>
                <a:ext cx="7308304" cy="369332"/>
              </a:xfrm>
              <a:prstGeom prst="rect">
                <a:avLst/>
              </a:prstGeom>
              <a:blipFill>
                <a:blip r:embed="rId5"/>
                <a:stretch>
                  <a:fillRect l="-6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5">
                <a:extLst>
                  <a:ext uri="{FF2B5EF4-FFF2-40B4-BE49-F238E27FC236}">
                    <a16:creationId xmlns:a16="http://schemas.microsoft.com/office/drawing/2014/main" id="{F844F0AA-6DCD-B476-953B-D02CE47CEA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2991" y="4963010"/>
                <a:ext cx="69869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電子瞬時狀態以一個位置的函數</a:t>
                </a:r>
                <a14:m>
                  <m:oMath xmlns:m="http://schemas.openxmlformats.org/officeDocument/2006/math">
                    <m:r>
                      <a:rPr lang="el-GR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來描述！</a:t>
                </a:r>
              </a:p>
            </p:txBody>
          </p:sp>
        </mc:Choice>
        <mc:Fallback xmlns="">
          <p:sp>
            <p:nvSpPr>
              <p:cNvPr id="7" name="Text Box 5">
                <a:extLst>
                  <a:ext uri="{FF2B5EF4-FFF2-40B4-BE49-F238E27FC236}">
                    <a16:creationId xmlns:a16="http://schemas.microsoft.com/office/drawing/2014/main" id="{F844F0AA-6DCD-B476-953B-D02CE47CE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991" y="4963010"/>
                <a:ext cx="6986942" cy="369332"/>
              </a:xfrm>
              <a:prstGeom prst="rect">
                <a:avLst/>
              </a:prstGeom>
              <a:blipFill>
                <a:blip r:embed="rId6"/>
                <a:stretch>
                  <a:fillRect l="-54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2A7DF193-198B-8565-4E42-E84ADF806B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2991" y="5377168"/>
                <a:ext cx="795441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電子狀態會隨時間演化，因此這函數也會隨時間演化，就形成波函數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2A7DF193-198B-8565-4E42-E84ADF806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991" y="5377168"/>
                <a:ext cx="7954414" cy="369332"/>
              </a:xfrm>
              <a:prstGeom prst="rect">
                <a:avLst/>
              </a:prstGeom>
              <a:blipFill>
                <a:blip r:embed="rId7"/>
                <a:stretch>
                  <a:fillRect l="-478" t="-6667" r="-63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A8470F-DBBC-EE79-AEBF-05D703DE1C0D}"/>
                  </a:ext>
                </a:extLst>
              </p:cNvPr>
              <p:cNvSpPr txBox="1"/>
              <p:nvPr/>
            </p:nvSpPr>
            <p:spPr bwMode="auto">
              <a:xfrm>
                <a:off x="622991" y="5791130"/>
                <a:ext cx="75943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能測量的物理量是由作用於此函數</a:t>
                </a:r>
                <a14:m>
                  <m:oMath xmlns:m="http://schemas.openxmlformats.org/officeDocument/2006/math">
                    <m:r>
                      <a:rPr lang="el-GR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的運算子、例如空間微分、來描述！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A8470F-DBBC-EE79-AEBF-05D703DE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991" y="5791130"/>
                <a:ext cx="7594374" cy="369332"/>
              </a:xfrm>
              <a:prstGeom prst="rect">
                <a:avLst/>
              </a:prstGeom>
              <a:blipFill>
                <a:blip r:embed="rId8"/>
                <a:stretch>
                  <a:fillRect l="-5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>
            <a:extLst>
              <a:ext uri="{FF2B5EF4-FFF2-40B4-BE49-F238E27FC236}">
                <a16:creationId xmlns:a16="http://schemas.microsoft.com/office/drawing/2014/main" id="{6D2B79DF-A06C-3A69-4CA8-4F4E2D9CE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24" y="4517732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3C8C41-CD6E-E1D5-A043-707A8747874E}"/>
                  </a:ext>
                </a:extLst>
              </p:cNvPr>
              <p:cNvSpPr txBox="1"/>
              <p:nvPr/>
            </p:nvSpPr>
            <p:spPr bwMode="auto">
              <a:xfrm>
                <a:off x="618474" y="1637834"/>
                <a:ext cx="71190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一般而言，波函數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並不能如定態分開成空間與時間的部分：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3C8C41-CD6E-E1D5-A043-707A87478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74" y="1637834"/>
                <a:ext cx="7119051" cy="369332"/>
              </a:xfrm>
              <a:prstGeom prst="rect">
                <a:avLst/>
              </a:prstGeom>
              <a:blipFill>
                <a:blip r:embed="rId9"/>
                <a:stretch>
                  <a:fillRect l="-7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1BBB0D-C3B4-9C45-5604-B0E4909217F2}"/>
                  </a:ext>
                </a:extLst>
              </p:cNvPr>
              <p:cNvSpPr txBox="1"/>
              <p:nvPr/>
            </p:nvSpPr>
            <p:spPr bwMode="auto">
              <a:xfrm>
                <a:off x="625391" y="2037459"/>
                <a:ext cx="77359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但若把某一時刻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獨立起來看，就是一個空間函數了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1BBB0D-C3B4-9C45-5604-B0E490921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391" y="2037459"/>
                <a:ext cx="7735990" cy="369332"/>
              </a:xfrm>
              <a:prstGeom prst="rect">
                <a:avLst/>
              </a:prstGeom>
              <a:blipFill>
                <a:blip r:embed="rId10"/>
                <a:stretch>
                  <a:fillRect l="-6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9B71CEAC-31B9-0D8A-86B7-55326001F514}"/>
                  </a:ext>
                </a:extLst>
              </p:cNvPr>
              <p:cNvSpPr txBox="1"/>
              <p:nvPr/>
            </p:nvSpPr>
            <p:spPr bwMode="auto">
              <a:xfrm>
                <a:off x="7362115" y="1630154"/>
                <a:ext cx="133163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9B71CEAC-31B9-0D8A-86B7-55326001F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2115" y="1630154"/>
                <a:ext cx="1331639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4A9AC9-E94D-FE4C-3B8E-DDD9CB8B894E}"/>
                  </a:ext>
                </a:extLst>
              </p:cNvPr>
              <p:cNvSpPr txBox="1"/>
              <p:nvPr/>
            </p:nvSpPr>
            <p:spPr bwMode="auto">
              <a:xfrm>
                <a:off x="611560" y="3595557"/>
                <a:ext cx="5616624" cy="495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若是定態，那就是</a:t>
                </a:r>
                <a:r>
                  <a:rPr lang="el-GR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4A9AC9-E94D-FE4C-3B8E-DDD9CB8B8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3595557"/>
                <a:ext cx="5616624" cy="495007"/>
              </a:xfrm>
              <a:prstGeom prst="rect">
                <a:avLst/>
              </a:prstGeom>
              <a:blipFill>
                <a:blip r:embed="rId12"/>
                <a:stretch>
                  <a:fillRect l="-903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4" grpId="0"/>
      <p:bldP spid="6" grpId="0"/>
      <p:bldP spid="7" grpId="0"/>
      <p:bldP spid="8" grpId="0"/>
      <p:bldP spid="9" grpId="0"/>
      <p:bldP spid="10" grpId="0"/>
      <p:bldP spid="5" grpId="0"/>
      <p:bldP spid="11" grpId="0"/>
      <p:bldP spid="12" grpId="0" animBg="1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6734" y="264453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某時刻的瞬時狀態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67726" y="468548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2605" y="274414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51757" y="1162532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67941" y="1347198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17886" y="1155572"/>
            <a:ext cx="1896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 </a:t>
            </a:r>
            <a:r>
              <a:rPr kumimoji="0"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endParaRPr kumimoji="0"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138702" y="3755051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把對應算子放入此式，就可得到測量期望值。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45579" y="1983158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98098" y="3505955"/>
                <a:ext cx="3040604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098" y="3505955"/>
                <a:ext cx="3040604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206057" y="1162532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057" y="1162532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98344" y="2363292"/>
                <a:ext cx="3630958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344" y="2363292"/>
                <a:ext cx="3630958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601799" y="283882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1799" y="283882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92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1054929" y="4932967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929" y="4932967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023"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1106659" y="451246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659" y="451246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1034660" y="5353465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660" y="5353465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6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63" y="714943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614" y="905459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135" y="71716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5367249" y="746454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249" y="746454"/>
                <a:ext cx="9530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916958" y="2486965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0CAF7-A441-3422-90FF-77B2D0FC066F}"/>
              </a:ext>
            </a:extLst>
          </p:cNvPr>
          <p:cNvSpPr txBox="1"/>
          <p:nvPr/>
        </p:nvSpPr>
        <p:spPr bwMode="auto">
          <a:xfrm>
            <a:off x="6566082" y="563135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注意這差別！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3D18A-5806-509B-C562-E0534A5C7853}"/>
              </a:ext>
            </a:extLst>
          </p:cNvPr>
          <p:cNvSpPr txBox="1"/>
          <p:nvPr/>
        </p:nvSpPr>
        <p:spPr bwMode="auto">
          <a:xfrm>
            <a:off x="1083091" y="3071625"/>
            <a:ext cx="2110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算子的作用：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74C5C-7BA8-1DAB-FC1E-18F439732AB2}"/>
              </a:ext>
            </a:extLst>
          </p:cNvPr>
          <p:cNvSpPr txBox="1"/>
          <p:nvPr/>
        </p:nvSpPr>
        <p:spPr bwMode="auto">
          <a:xfrm>
            <a:off x="1034660" y="5773657"/>
            <a:ext cx="7847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很細微的觀點改變：我們從波、進化到了函數、及函數形成的向量空間。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28BDA8-363A-4DBC-8AAB-AC68E528B5E6}"/>
              </a:ext>
            </a:extLst>
          </p:cNvPr>
          <p:cNvSpPr txBox="1"/>
          <p:nvPr/>
        </p:nvSpPr>
        <p:spPr bwMode="auto">
          <a:xfrm>
            <a:off x="1055127" y="1572060"/>
            <a:ext cx="3023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如何找到對應算子？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A3472D9-2225-F040-88CD-E4A7902EB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660" y="6214254"/>
            <a:ext cx="6749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 </a:t>
            </a:r>
            <a:r>
              <a:rPr kumimoji="0"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kumimoji="0"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就是這線性空間中的線性變換、也就是矩陣！</a:t>
            </a:r>
          </a:p>
        </p:txBody>
      </p:sp>
    </p:spTree>
    <p:extLst>
      <p:ext uri="{BB962C8B-B14F-4D97-AF65-F5344CB8AC3E}">
        <p14:creationId xmlns:p14="http://schemas.microsoft.com/office/powerpoint/2010/main" val="124225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3" grpId="0"/>
      <p:bldP spid="8" grpId="0" animBg="1"/>
      <p:bldP spid="20" grpId="0" animBg="1"/>
      <p:bldP spid="2" grpId="0"/>
      <p:bldP spid="10" grpId="0" animBg="1"/>
      <p:bldP spid="12" grpId="0"/>
      <p:bldP spid="4" grpId="0"/>
      <p:bldP spid="6" grpId="0"/>
      <p:bldP spid="7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/>
              <p:nvPr/>
            </p:nvSpPr>
            <p:spPr bwMode="auto">
              <a:xfrm>
                <a:off x="3305016" y="247860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5016" y="2478609"/>
                <a:ext cx="1941955" cy="378758"/>
              </a:xfrm>
              <a:prstGeom prst="rect">
                <a:avLst/>
              </a:prstGeom>
              <a:blipFill>
                <a:blip r:embed="rId2"/>
                <a:stretch>
                  <a:fillRect t="-6452"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897" name="Text Box 4"/>
          <p:cNvSpPr txBox="1">
            <a:spLocks noChangeArrowheads="1"/>
          </p:cNvSpPr>
          <p:nvPr/>
        </p:nvSpPr>
        <p:spPr bwMode="auto">
          <a:xfrm>
            <a:off x="1417164" y="908720"/>
            <a:ext cx="4900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那些狀態測量某些物理量是確定的？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898" name="Text Box 5"/>
              <p:cNvSpPr txBox="1">
                <a:spLocks noChangeArrowheads="1"/>
              </p:cNvSpPr>
              <p:nvPr/>
            </p:nvSpPr>
            <p:spPr bwMode="auto">
              <a:xfrm>
                <a:off x="1417164" y="1490695"/>
                <a:ext cx="3658892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測量如古典是確定的值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89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164" y="1490695"/>
                <a:ext cx="3658892" cy="378758"/>
              </a:xfrm>
              <a:prstGeom prst="rect">
                <a:avLst/>
              </a:prstGeom>
              <a:blipFill>
                <a:blip r:embed="rId3"/>
                <a:stretch>
                  <a:fillRect l="-1384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525093" y="1499566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算子化為數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1417164" y="1984432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作用於測量結果確定的狀態，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算子的效果與數一樣，</a:t>
            </a:r>
            <a:endParaRPr kumimoji="0" lang="en-US" altLang="zh-TW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3928277" y="2809046"/>
            <a:ext cx="3175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4457549" y="2809046"/>
            <a:ext cx="492125" cy="925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17674" y="4006973"/>
            <a:ext cx="1643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Eigenfunction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703612" y="4006973"/>
            <a:ext cx="1441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本徵值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Eigenvalue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452137" y="5848781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對一物理量測量結果確定的狀態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的本徵態。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137" y="5848781"/>
                <a:ext cx="6936287" cy="378758"/>
              </a:xfrm>
              <a:prstGeom prst="rect">
                <a:avLst/>
              </a:prstGeom>
              <a:blipFill>
                <a:blip r:embed="rId4"/>
                <a:stretch>
                  <a:fillRect l="-731"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>
          <a:xfrm>
            <a:off x="1452137" y="5373216"/>
            <a:ext cx="489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此確定的測量值稱為本徵值。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456667" y="4929017"/>
                <a:ext cx="2857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  <a:cs typeface="Times New Roman" pitchFamily="18" charset="0"/>
                  </a:rPr>
                  <a:t>值就是確定的測量結果：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667" y="4929017"/>
                <a:ext cx="2857705" cy="369332"/>
              </a:xfrm>
              <a:prstGeom prst="rect">
                <a:avLst/>
              </a:prstGeom>
              <a:blipFill>
                <a:blip r:embed="rId5"/>
                <a:stretch>
                  <a:fillRect t="-10000" r="-885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/>
              <p:nvPr/>
            </p:nvSpPr>
            <p:spPr bwMode="auto">
              <a:xfrm>
                <a:off x="6881942" y="1472858"/>
                <a:ext cx="991048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1942" y="1472858"/>
                <a:ext cx="991048" cy="378758"/>
              </a:xfrm>
              <a:prstGeom prst="rect">
                <a:avLst/>
              </a:prstGeom>
              <a:blipFill>
                <a:blip r:embed="rId6"/>
                <a:stretch>
                  <a:fillRect t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1A123269-3594-E877-63AF-B8762E102897}"/>
              </a:ext>
            </a:extLst>
          </p:cNvPr>
          <p:cNvSpPr/>
          <p:nvPr/>
        </p:nvSpPr>
        <p:spPr>
          <a:xfrm>
            <a:off x="4986638" y="1601418"/>
            <a:ext cx="288032" cy="22281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324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34EEA-0254-D29E-5CD8-C4966F13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43" y="1772816"/>
            <a:ext cx="788571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75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/>
              <p:nvPr/>
            </p:nvSpPr>
            <p:spPr bwMode="auto">
              <a:xfrm>
                <a:off x="667293" y="4244721"/>
                <a:ext cx="7560840" cy="1038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4244721"/>
                <a:ext cx="7560840" cy="1038746"/>
              </a:xfrm>
              <a:prstGeom prst="rect">
                <a:avLst/>
              </a:prstGeom>
              <a:blipFill>
                <a:blip r:embed="rId2"/>
                <a:stretch>
                  <a:fillRect t="-87952" b="-1433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5146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5">
            <a:extLst>
              <a:ext uri="{FF2B5EF4-FFF2-40B4-BE49-F238E27FC236}">
                <a16:creationId xmlns:a16="http://schemas.microsoft.com/office/drawing/2014/main" id="{257F5A6F-EB53-3DB6-0FC8-4CA06978189F}"/>
              </a:ext>
            </a:extLst>
          </p:cNvPr>
          <p:cNvSpPr/>
          <p:nvPr/>
        </p:nvSpPr>
        <p:spPr>
          <a:xfrm>
            <a:off x="827584" y="5474005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對一物理量測量結果確定的狀態就是該物理量算子的本徵態。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/>
              <p:nvPr/>
            </p:nvSpPr>
            <p:spPr bwMode="auto">
              <a:xfrm>
                <a:off x="669666" y="2972328"/>
                <a:ext cx="5832648" cy="1038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66" y="2972328"/>
                <a:ext cx="5832648" cy="1038746"/>
              </a:xfrm>
              <a:prstGeom prst="rect">
                <a:avLst/>
              </a:prstGeom>
              <a:blipFill>
                <a:blip r:embed="rId4"/>
                <a:stretch>
                  <a:fillRect l="-7592" t="-89024" b="-145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/>
              <p:nvPr/>
            </p:nvSpPr>
            <p:spPr bwMode="auto">
              <a:xfrm>
                <a:off x="667293" y="2300481"/>
                <a:ext cx="58041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2300481"/>
                <a:ext cx="580419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617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142853" y="646492"/>
            <a:ext cx="71739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對於自由粒子，動量是確定的（但位置測量不確定）：</a:t>
            </a:r>
          </a:p>
        </p:txBody>
      </p:sp>
      <p:pic>
        <p:nvPicPr>
          <p:cNvPr id="86021" name="Picture 8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35930" b="78679"/>
          <a:stretch>
            <a:fillRect/>
          </a:stretch>
        </p:blipFill>
        <p:spPr bwMode="auto">
          <a:xfrm>
            <a:off x="4814698" y="1278763"/>
            <a:ext cx="2714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/>
              <p:nvPr/>
            </p:nvSpPr>
            <p:spPr>
              <a:xfrm>
                <a:off x="2586378" y="1431150"/>
                <a:ext cx="1350498" cy="4095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378" y="1431150"/>
                <a:ext cx="1350498" cy="409599"/>
              </a:xfrm>
              <a:prstGeom prst="rect">
                <a:avLst/>
              </a:prstGeom>
              <a:blipFill>
                <a:blip r:embed="rId3"/>
                <a:stretch>
                  <a:fillRect l="-926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/>
              <p:nvPr/>
            </p:nvSpPr>
            <p:spPr bwMode="auto">
              <a:xfrm>
                <a:off x="6824293" y="617976"/>
                <a:ext cx="100553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4293" y="617976"/>
                <a:ext cx="100553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">
            <a:extLst>
              <a:ext uri="{FF2B5EF4-FFF2-40B4-BE49-F238E27FC236}">
                <a16:creationId xmlns:a16="http://schemas.microsoft.com/office/drawing/2014/main" id="{33AD1F29-391E-1C88-B74B-B35322C80FA1}"/>
              </a:ext>
            </a:extLst>
          </p:cNvPr>
          <p:cNvSpPr/>
          <p:nvPr/>
        </p:nvSpPr>
        <p:spPr>
          <a:xfrm>
            <a:off x="2501078" y="3950808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9DDB7CBF-D91E-F7A1-6DB1-627112078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9588" y="5148539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id="{A459DECE-3FD2-99B6-3FFD-C9F3365C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0888" y="4140476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8AF62661-806A-5330-5125-D5BA90C4E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713" y="4126189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F6B7A961-5089-0709-2475-EA958A5B7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6788" y="4140476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E4E9FCD1-261E-FDB5-B60D-45689D1CD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6788" y="5148539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D94B0FB8-064F-724A-6488-7BE0C7931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9588" y="5148539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4713" y="5004076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4713" y="5004076"/>
                <a:ext cx="433388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2335" y="3421489"/>
                <a:ext cx="32545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</a:t>
                </a: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2335" y="3421489"/>
                <a:ext cx="3254513" cy="369332"/>
              </a:xfrm>
              <a:prstGeom prst="rect">
                <a:avLst/>
              </a:prstGeom>
              <a:blipFill>
                <a:blip r:embed="rId6"/>
                <a:stretch>
                  <a:fillRect l="-15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物件 4">
            <a:extLst>
              <a:ext uri="{FF2B5EF4-FFF2-40B4-BE49-F238E27FC236}">
                <a16:creationId xmlns:a16="http://schemas.microsoft.com/office/drawing/2014/main" id="{960B79FE-9894-F25C-B4BB-2D26DB19DC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733281"/>
              </p:ext>
            </p:extLst>
          </p:nvPr>
        </p:nvGraphicFramePr>
        <p:xfrm>
          <a:off x="4238819" y="5189984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880" imgH="228600" progId="Equation.3">
                  <p:embed/>
                </p:oleObj>
              </mc:Choice>
              <mc:Fallback>
                <p:oleObj name="方程式" r:id="rId7" imgW="164880" imgH="228600" progId="Equation.3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819" y="5189984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/>
              <p:nvPr/>
            </p:nvSpPr>
            <p:spPr bwMode="auto">
              <a:xfrm>
                <a:off x="1192765" y="2924944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剛剛作完位置測量的粒子，設其位置為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，則其波函數只有在此處不為零！</a:t>
                </a:r>
              </a:p>
            </p:txBody>
          </p:sp>
        </mc:Choice>
        <mc:Fallback xmlns="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2765" y="2924944"/>
                <a:ext cx="7920880" cy="369332"/>
              </a:xfrm>
              <a:prstGeom prst="rect">
                <a:avLst/>
              </a:prstGeom>
              <a:blipFill>
                <a:blip r:embed="rId9"/>
                <a:stretch>
                  <a:fillRect l="-80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/>
              <p:nvPr/>
            </p:nvSpPr>
            <p:spPr>
              <a:xfrm>
                <a:off x="2501079" y="3454992"/>
                <a:ext cx="1980892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079" y="3454992"/>
                <a:ext cx="1980892" cy="302327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/>
              <p:nvPr/>
            </p:nvSpPr>
            <p:spPr bwMode="auto">
              <a:xfrm>
                <a:off x="2519705" y="5723538"/>
                <a:ext cx="100553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705" y="5723538"/>
                <a:ext cx="10055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DF5BCC-107E-49C2-28BE-88AE02EAB9CD}"/>
                  </a:ext>
                </a:extLst>
              </p:cNvPr>
              <p:cNvSpPr txBox="1"/>
              <p:nvPr/>
            </p:nvSpPr>
            <p:spPr>
              <a:xfrm>
                <a:off x="3874294" y="5683271"/>
                <a:ext cx="1346972" cy="3818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DF5BCC-107E-49C2-28BE-88AE02EAB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294" y="5683271"/>
                <a:ext cx="1346972" cy="381836"/>
              </a:xfrm>
              <a:prstGeom prst="rect">
                <a:avLst/>
              </a:prstGeom>
              <a:blipFill>
                <a:blip r:embed="rId12"/>
                <a:stretch>
                  <a:fillRect l="-4673" b="-258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85EEA1-DCD0-DA79-15A3-D22C7C0ABF39}"/>
                  </a:ext>
                </a:extLst>
              </p:cNvPr>
              <p:cNvSpPr txBox="1"/>
              <p:nvPr/>
            </p:nvSpPr>
            <p:spPr>
              <a:xfrm>
                <a:off x="2589904" y="2178280"/>
                <a:ext cx="182505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85EEA1-DCD0-DA79-15A3-D22C7C0AB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904" y="2178280"/>
                <a:ext cx="1825050" cy="276999"/>
              </a:xfrm>
              <a:prstGeom prst="rect">
                <a:avLst/>
              </a:prstGeom>
              <a:blipFill>
                <a:blip r:embed="rId13"/>
                <a:stretch>
                  <a:fillRect l="-4167" t="-4348" b="-391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1917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95703" y="3846073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所以測量使粒子的狀態由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703" y="3846073"/>
                <a:ext cx="6120679" cy="369332"/>
              </a:xfrm>
              <a:prstGeom prst="rect">
                <a:avLst/>
              </a:prstGeom>
              <a:blipFill>
                <a:blip r:embed="rId2"/>
                <a:stretch>
                  <a:fillRect l="-83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95703" y="287667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剛測量完時，立刻再作一次物理量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的測量，結果一定確定是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703" y="2876670"/>
                <a:ext cx="6924520" cy="378758"/>
              </a:xfrm>
              <a:prstGeom prst="rect">
                <a:avLst/>
              </a:prstGeom>
              <a:blipFill rotWithShape="1">
                <a:blip r:embed="rId4"/>
                <a:stretch>
                  <a:fillRect l="-704" t="-8065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207455" y="3377396"/>
                <a:ext cx="6028842" cy="37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可見第一次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剛測完時，粒子狀態應該是本徵函數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455" y="3377396"/>
                <a:ext cx="6028842" cy="378630"/>
              </a:xfrm>
              <a:prstGeom prst="rect">
                <a:avLst/>
              </a:prstGeom>
              <a:blipFill>
                <a:blip r:embed="rId5"/>
                <a:stretch>
                  <a:fillRect l="-842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95702" y="2286741"/>
                <a:ext cx="641714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702" y="2286741"/>
                <a:ext cx="6417140" cy="378758"/>
              </a:xfrm>
              <a:prstGeom prst="rect">
                <a:avLst/>
              </a:prstGeom>
              <a:blipFill>
                <a:blip r:embed="rId6"/>
                <a:stretch>
                  <a:fillRect l="-79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32162" y="4355670"/>
                <a:ext cx="1944216" cy="4503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2162" y="4355670"/>
                <a:ext cx="1944216" cy="4503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15">
            <a:extLst>
              <a:ext uri="{FF2B5EF4-FFF2-40B4-BE49-F238E27FC236}">
                <a16:creationId xmlns:a16="http://schemas.microsoft.com/office/drawing/2014/main" id="{2289B76F-3EBF-83DA-89D0-25F99347CD6F}"/>
              </a:ext>
            </a:extLst>
          </p:cNvPr>
          <p:cNvSpPr/>
          <p:nvPr/>
        </p:nvSpPr>
        <p:spPr>
          <a:xfrm>
            <a:off x="1205265" y="1782862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對一物理量測量結果確定的狀態就是該物理量算子的本徵態。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939735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3821364" y="487449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正交定理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03C1081E-990C-2330-CC71-3519253B785C}"/>
                  </a:ext>
                </a:extLst>
              </p:cNvPr>
              <p:cNvSpPr/>
              <p:nvPr/>
            </p:nvSpPr>
            <p:spPr>
              <a:xfrm>
                <a:off x="1805140" y="993826"/>
                <a:ext cx="5654368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所有本徵函數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彼此正交。本徵值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 即足標。</a:t>
                </a:r>
              </a:p>
            </p:txBody>
          </p:sp>
        </mc:Choice>
        <mc:Fallback xmlns="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03C1081E-990C-2330-CC71-3519253B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140" y="993826"/>
                <a:ext cx="5654368" cy="378630"/>
              </a:xfrm>
              <a:prstGeom prst="rect">
                <a:avLst/>
              </a:prstGeom>
              <a:blipFill>
                <a:blip r:embed="rId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2822221" y="1484784"/>
                <a:ext cx="3150414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221" y="1484784"/>
                <a:ext cx="3150414" cy="901914"/>
              </a:xfrm>
              <a:prstGeom prst="rect">
                <a:avLst/>
              </a:prstGeom>
              <a:blipFill>
                <a:blip r:embed="rId3"/>
                <a:stretch>
                  <a:fillRect l="-24498"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CABC5A1-35A2-A6C3-E7C7-1BE0BFBB1506}"/>
                  </a:ext>
                </a:extLst>
              </p:cNvPr>
              <p:cNvSpPr/>
              <p:nvPr/>
            </p:nvSpPr>
            <p:spPr>
              <a:xfrm>
                <a:off x="1879521" y="2636912"/>
                <a:ext cx="534178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CABC5A1-35A2-A6C3-E7C7-1BE0BFBB1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521" y="2636912"/>
                <a:ext cx="5341783" cy="901914"/>
              </a:xfrm>
              <a:prstGeom prst="rect">
                <a:avLst/>
              </a:prstGeom>
              <a:blipFill>
                <a:blip r:embed="rId4"/>
                <a:stretch>
                  <a:fillRect l="-13981" t="-109722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40E2BA2D-0389-9EE4-B185-E3896312A063}"/>
                  </a:ext>
                </a:extLst>
              </p:cNvPr>
              <p:cNvSpPr/>
              <p:nvPr/>
            </p:nvSpPr>
            <p:spPr>
              <a:xfrm>
                <a:off x="1835696" y="3789040"/>
                <a:ext cx="589142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40E2BA2D-0389-9EE4-B185-E3896312A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789040"/>
                <a:ext cx="5891420" cy="901914"/>
              </a:xfrm>
              <a:prstGeom prst="rect">
                <a:avLst/>
              </a:prstGeom>
              <a:blipFill>
                <a:blip r:embed="rId5"/>
                <a:stretch>
                  <a:fillRect l="-8817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ECAE7-4754-F262-F0B0-572D6079F308}"/>
                  </a:ext>
                </a:extLst>
              </p:cNvPr>
              <p:cNvSpPr txBox="1"/>
              <p:nvPr/>
            </p:nvSpPr>
            <p:spPr bwMode="auto">
              <a:xfrm>
                <a:off x="1879521" y="5157192"/>
                <a:ext cx="10147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ECAE7-4754-F262-F0B0-572D6079F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9521" y="5157192"/>
                <a:ext cx="1014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EB20C-9579-1E3A-B84C-820E19F1AEF2}"/>
                  </a:ext>
                </a:extLst>
              </p:cNvPr>
              <p:cNvSpPr txBox="1"/>
              <p:nvPr/>
            </p:nvSpPr>
            <p:spPr bwMode="auto">
              <a:xfrm>
                <a:off x="2853459" y="4890901"/>
                <a:ext cx="2849081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EB20C-9579-1E3A-B84C-820E19F1A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3459" y="4890901"/>
                <a:ext cx="2849081" cy="901914"/>
              </a:xfrm>
              <a:prstGeom prst="rect">
                <a:avLst/>
              </a:prstGeom>
              <a:blipFill>
                <a:blip r:embed="rId7"/>
                <a:stretch>
                  <a:fillRect l="-27556" t="-108219" b="-1671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6502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9792" y="2927629"/>
                <a:ext cx="2863348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927629"/>
                <a:ext cx="2863348" cy="901914"/>
              </a:xfrm>
              <a:prstGeom prst="rect">
                <a:avLst/>
              </a:prstGeom>
              <a:blipFill>
                <a:blip r:embed="rId2"/>
                <a:stretch>
                  <a:fillRect l="-8811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83231" y="1528618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231" y="1528618"/>
                <a:ext cx="2465604" cy="764505"/>
              </a:xfrm>
              <a:prstGeom prst="rect">
                <a:avLst/>
              </a:prstGeom>
              <a:blipFill>
                <a:blip r:embed="rId3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19672" y="4237098"/>
                <a:ext cx="5716245" cy="17114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nary>
                                    <m:naryPr>
                                      <m:limLoc m:val="undOvr"/>
                                      <m:ctrlPr>
                                        <a:rPr lang="zh-TW" alt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4"/>
                                        </m:rPr>
                                        <a:rPr lang="en-US" altLang="zh-TW" sz="180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𝑏𝑎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4237098"/>
                <a:ext cx="5716245" cy="1711494"/>
              </a:xfrm>
              <a:prstGeom prst="rect">
                <a:avLst/>
              </a:prstGeom>
              <a:blipFill>
                <a:blip r:embed="rId4"/>
                <a:stretch>
                  <a:fillRect l="-13082" t="-58824" b="-89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328759" y="2446534"/>
                <a:ext cx="7056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狀態向量在此基底的分量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可以寫成波函數與本徵函數的空間積分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759" y="2446534"/>
                <a:ext cx="7056784" cy="369332"/>
              </a:xfrm>
              <a:prstGeom prst="rect">
                <a:avLst/>
              </a:prstGeom>
              <a:blipFill>
                <a:blip r:embed="rId5"/>
                <a:stretch>
                  <a:fillRect l="-71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8">
                <a:extLst>
                  <a:ext uri="{FF2B5EF4-FFF2-40B4-BE49-F238E27FC236}">
                    <a16:creationId xmlns:a16="http://schemas.microsoft.com/office/drawing/2014/main" id="{7032A7F8-FDDD-A7F5-9857-0650208FA872}"/>
                  </a:ext>
                </a:extLst>
              </p:cNvPr>
              <p:cNvSpPr/>
              <p:nvPr/>
            </p:nvSpPr>
            <p:spPr>
              <a:xfrm>
                <a:off x="1400767" y="1054099"/>
                <a:ext cx="6984776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任一狀態向量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可以此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本徵函數組成的基底作分量展開。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8">
                <a:extLst>
                  <a:ext uri="{FF2B5EF4-FFF2-40B4-BE49-F238E27FC236}">
                    <a16:creationId xmlns:a16="http://schemas.microsoft.com/office/drawing/2014/main" id="{7032A7F8-FDDD-A7F5-9857-0650208FA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67" y="1054099"/>
                <a:ext cx="6984776" cy="378758"/>
              </a:xfrm>
              <a:prstGeom prst="rect">
                <a:avLst/>
              </a:prstGeom>
              <a:blipFill>
                <a:blip r:embed="rId6"/>
                <a:stretch>
                  <a:fillRect l="-726" t="-6667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3">
            <a:extLst>
              <a:ext uri="{FF2B5EF4-FFF2-40B4-BE49-F238E27FC236}">
                <a16:creationId xmlns:a16="http://schemas.microsoft.com/office/drawing/2014/main" id="{8B9AF71A-336E-0B2D-A83C-26430713E0D9}"/>
              </a:ext>
            </a:extLst>
          </p:cNvPr>
          <p:cNvSpPr txBox="1"/>
          <p:nvPr/>
        </p:nvSpPr>
        <p:spPr bwMode="auto">
          <a:xfrm>
            <a:off x="1392574" y="654379"/>
            <a:ext cx="1391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展開定理：</a:t>
            </a:r>
          </a:p>
        </p:txBody>
      </p:sp>
    </p:spTree>
    <p:extLst>
      <p:ext uri="{BB962C8B-B14F-4D97-AF65-F5344CB8AC3E}">
        <p14:creationId xmlns:p14="http://schemas.microsoft.com/office/powerpoint/2010/main" val="33448917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blipFill>
                <a:blip r:embed="rId2"/>
                <a:stretch>
                  <a:fillRect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 的機率！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  <a:blipFill>
                <a:blip r:embed="rId3"/>
                <a:stretch>
                  <a:fillRect t="-3226" r="-312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915929" y="4939090"/>
                <a:ext cx="6984776" cy="808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（在此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本徵函數組成的基底）沿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kumimoji="0"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的分量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=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對應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於</m:t>
                    </m:r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的振幅 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29" y="4939090"/>
                <a:ext cx="6984776" cy="808426"/>
              </a:xfrm>
              <a:prstGeom prst="rect">
                <a:avLst/>
              </a:prstGeom>
              <a:blipFill>
                <a:blip r:embed="rId4"/>
                <a:stretch>
                  <a:fillRect l="-726" t="-1538" b="-1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TW" altLang="el-GR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800" i="1" smtClean="0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𝑏𝑎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blipFill>
                <a:blip r:embed="rId5"/>
                <a:stretch>
                  <a:fillRect l="-6374" t="-42328" b="-54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456F74A-863A-A2B5-D12D-2BDB0DDD62A5}"/>
              </a:ext>
            </a:extLst>
          </p:cNvPr>
          <p:cNvSpPr txBox="1"/>
          <p:nvPr/>
        </p:nvSpPr>
        <p:spPr bwMode="auto">
          <a:xfrm>
            <a:off x="2843808" y="423237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Again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/>
              <p:nvPr/>
            </p:nvSpPr>
            <p:spPr bwMode="auto">
              <a:xfrm>
                <a:off x="1915929" y="5868558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所以測量使粒子的狀態由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瞬間崩潰成了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b="0" dirty="0">
                    <a:solidFill>
                      <a:srgbClr val="000000"/>
                    </a:solidFill>
                  </a:rPr>
                  <a:t>：</a:t>
                </a:r>
                <a:endParaRPr kumimoji="0" lang="en-US" altLang="zh-TW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5929" y="5868558"/>
                <a:ext cx="6120679" cy="369332"/>
              </a:xfrm>
              <a:prstGeom prst="rect">
                <a:avLst/>
              </a:prstGeom>
              <a:blipFill>
                <a:blip r:embed="rId6"/>
                <a:stretch>
                  <a:fillRect l="-82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/>
              <p:nvPr/>
            </p:nvSpPr>
            <p:spPr bwMode="auto">
              <a:xfrm>
                <a:off x="7069898" y="5832164"/>
                <a:ext cx="1835696" cy="4503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9898" y="5832164"/>
                <a:ext cx="1835696" cy="4503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1247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55647" y="818287"/>
                <a:ext cx="7776864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的振幅，等於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，計算如下： </a:t>
                </a:r>
                <a:endParaRPr lang="en-US" altLang="zh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7" y="818287"/>
                <a:ext cx="7776864" cy="378758"/>
              </a:xfrm>
              <a:prstGeom prst="rect">
                <a:avLst/>
              </a:prstGeom>
              <a:blipFill>
                <a:blip r:embed="rId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179105" y="1206061"/>
                <a:ext cx="3799310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sz="1800" i="1" smtClean="0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zh-TW" altLang="en-US" sz="1800" i="1" smtClean="0">
                          <a:latin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105" y="1206061"/>
                <a:ext cx="3799310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576" y="4277749"/>
                <a:ext cx="8201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</a:t>
                </a:r>
                <a:r>
                  <a:rPr lang="zh-TW" altLang="en-US" sz="1800" dirty="0"/>
                  <a:t>子位於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時，用另一套測量發現它處於狀態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的振幅，等於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的內積。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277749"/>
                <a:ext cx="8201494" cy="369332"/>
              </a:xfrm>
              <a:prstGeom prst="rect">
                <a:avLst/>
              </a:prstGeom>
              <a:blipFill>
                <a:blip r:embed="rId4"/>
                <a:stretch>
                  <a:fillRect l="-61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231411" y="5137799"/>
                <a:ext cx="3924215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411" y="5137799"/>
                <a:ext cx="3924215" cy="901914"/>
              </a:xfrm>
              <a:prstGeom prst="rect">
                <a:avLst/>
              </a:prstGeom>
              <a:blipFill>
                <a:blip r:embed="rId5"/>
                <a:stretch>
                  <a:fillRect l="-19355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264C2-15EA-E24D-39E6-74B5EE31CCF5}"/>
                  </a:ext>
                </a:extLst>
              </p:cNvPr>
              <p:cNvSpPr txBox="1"/>
              <p:nvPr/>
            </p:nvSpPr>
            <p:spPr bwMode="auto">
              <a:xfrm>
                <a:off x="755576" y="2132301"/>
                <a:ext cx="8201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在線性空間中，分量就以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的內積來計算，所以以上的積分可以看成內積！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264C2-15EA-E24D-39E6-74B5EE31C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132301"/>
                <a:ext cx="8201494" cy="369332"/>
              </a:xfrm>
              <a:prstGeom prst="rect">
                <a:avLst/>
              </a:prstGeom>
              <a:blipFill>
                <a:blip r:embed="rId6"/>
                <a:stretch>
                  <a:fillRect l="-618" t="-10345" r="-15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3DC89DE7-1B35-D48F-C268-03A842DB4FC0}"/>
                  </a:ext>
                </a:extLst>
              </p:cNvPr>
              <p:cNvSpPr/>
              <p:nvPr/>
            </p:nvSpPr>
            <p:spPr>
              <a:xfrm>
                <a:off x="2160827" y="2525959"/>
                <a:ext cx="4822346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3DC89DE7-1B35-D48F-C268-03A842DB4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27" y="2525959"/>
                <a:ext cx="4822346" cy="901914"/>
              </a:xfrm>
              <a:prstGeom prst="rect">
                <a:avLst/>
              </a:prstGeom>
              <a:blipFill>
                <a:blip r:embed="rId7"/>
                <a:stretch>
                  <a:fillRect l="-4450" t="-109722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84911A68-FE81-DF74-7AEE-22A13AA89826}"/>
                  </a:ext>
                </a:extLst>
              </p:cNvPr>
              <p:cNvSpPr/>
              <p:nvPr/>
            </p:nvSpPr>
            <p:spPr>
              <a:xfrm>
                <a:off x="734228" y="4681143"/>
                <a:ext cx="8201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例如先測動量，確定處於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時，可以再測位置，發現它處於狀態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84911A68-FE81-DF74-7AEE-22A13AA8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28" y="4681143"/>
                <a:ext cx="8201494" cy="369332"/>
              </a:xfrm>
              <a:prstGeom prst="rect">
                <a:avLst/>
              </a:prstGeom>
              <a:blipFill>
                <a:blip r:embed="rId8"/>
                <a:stretch>
                  <a:fillRect l="-61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25A97B3-743F-AB27-750B-06C6EF3DC634}"/>
              </a:ext>
            </a:extLst>
          </p:cNvPr>
          <p:cNvSpPr txBox="1"/>
          <p:nvPr/>
        </p:nvSpPr>
        <p:spPr bwMode="auto">
          <a:xfrm>
            <a:off x="2267744" y="460198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Generalized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推廣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845B56C-A794-563D-553B-E1C56682C1CD}"/>
                  </a:ext>
                </a:extLst>
              </p:cNvPr>
              <p:cNvSpPr/>
              <p:nvPr/>
            </p:nvSpPr>
            <p:spPr>
              <a:xfrm>
                <a:off x="754777" y="3467839"/>
                <a:ext cx="8102013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</a:rPr>
                  <a:t>注意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，就是發現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處於本徵函數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/>
                  <a:t>崩潰為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845B56C-A794-563D-553B-E1C56682C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77" y="3467839"/>
                <a:ext cx="8102013" cy="378758"/>
              </a:xfrm>
              <a:prstGeom prst="rect">
                <a:avLst/>
              </a:prstGeom>
              <a:blipFill>
                <a:blip r:embed="rId9"/>
                <a:stretch>
                  <a:fillRect l="-626" t="-6667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36FD4D3-CA8B-553C-206F-DCCF29AC5160}"/>
              </a:ext>
            </a:extLst>
          </p:cNvPr>
          <p:cNvSpPr txBox="1"/>
          <p:nvPr/>
        </p:nvSpPr>
        <p:spPr bwMode="auto">
          <a:xfrm>
            <a:off x="754777" y="3879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以上結果可推廣為：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4949710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EC77F5C0-E85A-ED4D-D6F8-866B9E5DECF3}"/>
                  </a:ext>
                </a:extLst>
              </p:cNvPr>
              <p:cNvSpPr/>
              <p:nvPr/>
            </p:nvSpPr>
            <p:spPr>
              <a:xfrm>
                <a:off x="662220" y="1071482"/>
                <a:ext cx="8201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</a:t>
                </a:r>
                <a:r>
                  <a:rPr lang="zh-TW" altLang="en-US" sz="1800" dirty="0"/>
                  <a:t>子位於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時，用另一套測量發現它處於狀態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的振幅，等於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的內積。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EC77F5C0-E85A-ED4D-D6F8-866B9E5DE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20" y="1071482"/>
                <a:ext cx="8201494" cy="369332"/>
              </a:xfrm>
              <a:prstGeom prst="rect">
                <a:avLst/>
              </a:prstGeom>
              <a:blipFill>
                <a:blip r:embed="rId2"/>
                <a:stretch>
                  <a:fillRect l="-61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4">
                <a:extLst>
                  <a:ext uri="{FF2B5EF4-FFF2-40B4-BE49-F238E27FC236}">
                    <a16:creationId xmlns:a16="http://schemas.microsoft.com/office/drawing/2014/main" id="{37BE37E9-B606-9969-CF61-E460E2681789}"/>
                  </a:ext>
                </a:extLst>
              </p:cNvPr>
              <p:cNvSpPr/>
              <p:nvPr/>
            </p:nvSpPr>
            <p:spPr>
              <a:xfrm>
                <a:off x="1614876" y="2527086"/>
                <a:ext cx="5914248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4">
                <a:extLst>
                  <a:ext uri="{FF2B5EF4-FFF2-40B4-BE49-F238E27FC236}">
                    <a16:creationId xmlns:a16="http://schemas.microsoft.com/office/drawing/2014/main" id="{37BE37E9-B606-9969-CF61-E460E2681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76" y="2527086"/>
                <a:ext cx="5914248" cy="901914"/>
              </a:xfrm>
              <a:prstGeom prst="rect">
                <a:avLst/>
              </a:prstGeom>
              <a:blipFill>
                <a:blip r:embed="rId3"/>
                <a:stretch>
                  <a:fillRect l="-12232"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37B1705-ECE6-E4E8-6BF9-45D453EDB888}"/>
                  </a:ext>
                </a:extLst>
              </p:cNvPr>
              <p:cNvSpPr/>
              <p:nvPr/>
            </p:nvSpPr>
            <p:spPr>
              <a:xfrm>
                <a:off x="662220" y="1528138"/>
                <a:ext cx="8201494" cy="459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例如先測動量，發現值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為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確定，處於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37B1705-ECE6-E4E8-6BF9-45D453EDB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20" y="1528138"/>
                <a:ext cx="8201494" cy="459549"/>
              </a:xfrm>
              <a:prstGeom prst="rect">
                <a:avLst/>
              </a:prstGeom>
              <a:blipFill>
                <a:blip r:embed="rId4"/>
                <a:stretch>
                  <a:fillRect l="-619" b="-189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9C63-EF16-5391-8D1C-EBAB7E215A1B}"/>
                  </a:ext>
                </a:extLst>
              </p:cNvPr>
              <p:cNvSpPr txBox="1"/>
              <p:nvPr/>
            </p:nvSpPr>
            <p:spPr bwMode="auto">
              <a:xfrm>
                <a:off x="662220" y="2072720"/>
                <a:ext cx="8201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再測</a:t>
                </a:r>
                <a:r>
                  <a:rPr lang="zh-TW" altLang="en-US" dirty="0"/>
                  <a:t>位置</a:t>
                </a:r>
                <a:r>
                  <a:rPr lang="zh-TW" altLang="en-US" sz="1800" dirty="0"/>
                  <a:t>，結果不確定，但發現位置值為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/>
                  <a:t>，也就是處於狀態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的振幅：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9C63-EF16-5391-8D1C-EBAB7E215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220" y="2072720"/>
                <a:ext cx="8201494" cy="369332"/>
              </a:xfrm>
              <a:prstGeom prst="rect">
                <a:avLst/>
              </a:prstGeom>
              <a:blipFill>
                <a:blip r:embed="rId5"/>
                <a:stretch>
                  <a:fillRect l="-6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9D65-4FFC-16C7-6FC1-54FC1E2C14B8}"/>
                  </a:ext>
                </a:extLst>
              </p:cNvPr>
              <p:cNvSpPr txBox="1"/>
              <p:nvPr/>
            </p:nvSpPr>
            <p:spPr bwMode="auto">
              <a:xfrm>
                <a:off x="690731" y="3717032"/>
                <a:ext cx="27363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9D65-4FFC-16C7-6FC1-54FC1E2C1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731" y="3717032"/>
                <a:ext cx="2736304" cy="369332"/>
              </a:xfrm>
              <a:prstGeom prst="rect">
                <a:avLst/>
              </a:prstGeom>
              <a:blipFill>
                <a:blip r:embed="rId6"/>
                <a:stretch>
                  <a:fillRect l="-18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7082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9570" y="859490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70562" y="1063585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5441" y="86945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43608" y="1907470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657585" y="2123494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09737" y="1900510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359100" y="1907470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100" y="1907470"/>
                <a:ext cx="390492" cy="378758"/>
              </a:xfrm>
              <a:prstGeom prst="rect">
                <a:avLst/>
              </a:prstGeom>
              <a:blipFill>
                <a:blip r:embed="rId2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604635" y="878919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4635" y="878919"/>
                <a:ext cx="652208" cy="369332"/>
              </a:xfrm>
              <a:prstGeom prst="rect">
                <a:avLst/>
              </a:prstGeom>
              <a:blipFill>
                <a:blip r:embed="rId3"/>
                <a:stretch>
                  <a:fillRect l="-192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65" y="1354549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5416" y="1545065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937" y="1356773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5364051" y="1386060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4051" y="1386060"/>
                <a:ext cx="9530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D7AA49FC-7D8A-628A-D4AB-D482587DC2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608" y="2420888"/>
                <a:ext cx="76328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我們可以把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視為隨時間演化的、描述電子的狀態的狀態函數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。</a:t>
                </a:r>
                <a:endParaRPr kumimoji="0" lang="en-US" altLang="zh-TW" sz="1800" dirty="0"/>
              </a:p>
            </p:txBody>
          </p:sp>
        </mc:Choice>
        <mc:Fallback xmlns="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D7AA49FC-7D8A-628A-D4AB-D482587D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420888"/>
                <a:ext cx="7632848" cy="369332"/>
              </a:xfrm>
              <a:prstGeom prst="rect">
                <a:avLst/>
              </a:prstGeom>
              <a:blipFill>
                <a:blip r:embed="rId5"/>
                <a:stretch>
                  <a:fillRect l="-664" t="-6667" r="-166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8">
                <a:extLst>
                  <a:ext uri="{FF2B5EF4-FFF2-40B4-BE49-F238E27FC236}">
                    <a16:creationId xmlns:a16="http://schemas.microsoft.com/office/drawing/2014/main" id="{2F8A25E0-BB73-4A79-DF64-028B2DF0ACCE}"/>
                  </a:ext>
                </a:extLst>
              </p:cNvPr>
              <p:cNvSpPr txBox="1"/>
              <p:nvPr/>
            </p:nvSpPr>
            <p:spPr bwMode="auto">
              <a:xfrm>
                <a:off x="2927782" y="2889943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8">
                <a:extLst>
                  <a:ext uri="{FF2B5EF4-FFF2-40B4-BE49-F238E27FC236}">
                    <a16:creationId xmlns:a16="http://schemas.microsoft.com/office/drawing/2014/main" id="{2F8A25E0-BB73-4A79-DF64-028B2DF0A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7782" y="2889943"/>
                <a:ext cx="3035318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57245DB-6571-F96F-8165-93F59A2644B7}"/>
              </a:ext>
            </a:extLst>
          </p:cNvPr>
          <p:cNvSpPr txBox="1"/>
          <p:nvPr/>
        </p:nvSpPr>
        <p:spPr bwMode="auto">
          <a:xfrm>
            <a:off x="1043608" y="3694405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薛丁格方程式就是如同牛頓力學的運動方程式，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EE0D9-B9FE-0449-22F3-FCCFEC4C5464}"/>
                  </a:ext>
                </a:extLst>
              </p:cNvPr>
              <p:cNvSpPr txBox="1"/>
              <p:nvPr/>
            </p:nvSpPr>
            <p:spPr bwMode="auto">
              <a:xfrm>
                <a:off x="1050165" y="4159164"/>
                <a:ext cx="70502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決定了、也預測了狀態函數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的時間演化 time evolution。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EE0D9-B9FE-0449-22F3-FCCFEC4C5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0165" y="4159164"/>
                <a:ext cx="7050227" cy="369332"/>
              </a:xfrm>
              <a:prstGeom prst="rect">
                <a:avLst/>
              </a:prstGeom>
              <a:blipFill>
                <a:blip r:embed="rId7"/>
                <a:stretch>
                  <a:fillRect l="-7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3F5CA1B-AA8D-B440-AC3C-6217B74B48F5}"/>
              </a:ext>
            </a:extLst>
          </p:cNvPr>
          <p:cNvSpPr txBox="1"/>
          <p:nvPr/>
        </p:nvSpPr>
        <p:spPr bwMode="auto">
          <a:xfrm>
            <a:off x="1050165" y="5091854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因此這決定者就是漢米爾頓算子，又稱時間演化算子 time evolution operator：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6BA040C-1236-B75C-53F6-3A0056301663}"/>
                  </a:ext>
                </a:extLst>
              </p:cNvPr>
              <p:cNvSpPr txBox="1"/>
              <p:nvPr/>
            </p:nvSpPr>
            <p:spPr bwMode="auto">
              <a:xfrm>
                <a:off x="3045416" y="5610363"/>
                <a:ext cx="1464183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6BA040C-1236-B75C-53F6-3A00563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5416" y="5610363"/>
                <a:ext cx="1464183" cy="619016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B6D2B0-3B69-74C8-8869-00ADF3CD2E87}"/>
              </a:ext>
            </a:extLst>
          </p:cNvPr>
          <p:cNvSpPr txBox="1"/>
          <p:nvPr/>
        </p:nvSpPr>
        <p:spPr bwMode="auto">
          <a:xfrm>
            <a:off x="1050165" y="4623923"/>
            <a:ext cx="7842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注意薛丁格方程式的左手邊就是漢米爾頓算子，</a:t>
            </a:r>
          </a:p>
        </p:txBody>
      </p:sp>
    </p:spTree>
    <p:extLst>
      <p:ext uri="{BB962C8B-B14F-4D97-AF65-F5344CB8AC3E}">
        <p14:creationId xmlns:p14="http://schemas.microsoft.com/office/powerpoint/2010/main" val="12048738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7095" y="957416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68087" y="1161511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2966" y="96737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58822" y="1812091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75006" y="1996757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24951" y="1805131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126182" y="3869736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1540" y="2413409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493352" y="398684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70052" y="3599693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52" y="3599693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374314" y="1812091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314" y="1812091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602160" y="976845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2160" y="976845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923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1070052" y="5112098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52" y="5112098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023"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1121782" y="4691600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1782" y="4691600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1048792" y="546720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792" y="546720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6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6" y="1374044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087" y="156456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608" y="1376268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5386722" y="1405555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6722" y="1405555"/>
                <a:ext cx="9530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892919" y="291721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138179" y="6008364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8179" y="6008364"/>
                <a:ext cx="2475358" cy="629852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650306" y="6138624"/>
            <a:ext cx="50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狀態函數隨時間的演化由漢米爾頓量來負責！</a:t>
            </a:r>
          </a:p>
        </p:txBody>
      </p:sp>
    </p:spTree>
    <p:extLst>
      <p:ext uri="{BB962C8B-B14F-4D97-AF65-F5344CB8AC3E}">
        <p14:creationId xmlns:p14="http://schemas.microsoft.com/office/powerpoint/2010/main" val="95156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948713" y="2947176"/>
                <a:ext cx="5237780" cy="5191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713" y="2947176"/>
                <a:ext cx="5237780" cy="5191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4" name="Text Box 19"/>
              <p:cNvSpPr txBox="1">
                <a:spLocks noChangeArrowheads="1"/>
              </p:cNvSpPr>
              <p:nvPr/>
            </p:nvSpPr>
            <p:spPr bwMode="auto">
              <a:xfrm>
                <a:off x="759773" y="1363566"/>
                <a:ext cx="62085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可以稱為固定能量解。</a:t>
                </a:r>
                <a:r>
                  <a:rPr lang="zh-TW" altLang="en-US" dirty="0">
                    <a:cs typeface="Times New Roman" pitchFamily="18" charset="0"/>
                  </a:rPr>
                  <a:t>能量為某特定數值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cs typeface="Times New Roman" pitchFamily="18" charset="0"/>
                  </a:rPr>
                  <a:t>！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584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773" y="1363566"/>
                <a:ext cx="6208510" cy="369332"/>
              </a:xfrm>
              <a:prstGeom prst="rect">
                <a:avLst/>
              </a:prstGeom>
              <a:blipFill>
                <a:blip r:embed="rId4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882779" y="2471315"/>
            <a:ext cx="4835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自由電子波顯然能量固定，以此為例：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882779" y="3613347"/>
                <a:ext cx="67855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cs typeface="Times New Roman" pitchFamily="18" charset="0"/>
                  </a:rPr>
                  <a:t>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決定了與時間的關聯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時間部分與空間部分可以分離</a:t>
                </a:r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2779" y="3613347"/>
                <a:ext cx="6785565" cy="369332"/>
              </a:xfrm>
              <a:prstGeom prst="rect">
                <a:avLst/>
              </a:prstGeom>
              <a:blipFill>
                <a:blip r:embed="rId5"/>
                <a:stretch>
                  <a:fillRect l="-74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90" name="文字方塊 23"/>
              <p:cNvSpPr txBox="1">
                <a:spLocks noChangeArrowheads="1"/>
              </p:cNvSpPr>
              <p:nvPr/>
            </p:nvSpPr>
            <p:spPr bwMode="auto">
              <a:xfrm>
                <a:off x="667746" y="2047191"/>
                <a:ext cx="49123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固定能量解波函數與數值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的關係為何？</a:t>
                </a:r>
              </a:p>
            </p:txBody>
          </p:sp>
        </mc:Choice>
        <mc:Fallback xmlns="">
          <p:sp>
            <p:nvSpPr>
              <p:cNvPr id="24590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46" y="2047191"/>
                <a:ext cx="4912366" cy="369332"/>
              </a:xfrm>
              <a:prstGeom prst="rect">
                <a:avLst/>
              </a:prstGeom>
              <a:blipFill>
                <a:blip r:embed="rId6"/>
                <a:stretch>
                  <a:fillRect l="-103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5" name="文字方塊 24"/>
          <p:cNvSpPr txBox="1">
            <a:spLocks noChangeArrowheads="1"/>
          </p:cNvSpPr>
          <p:nvPr/>
        </p:nvSpPr>
        <p:spPr bwMode="auto">
          <a:xfrm>
            <a:off x="859579" y="4072146"/>
            <a:ext cx="7962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讓我們大膽猜想所有固定能量解，</a:t>
            </a:r>
            <a:r>
              <a:rPr lang="zh-TW" altLang="en-US" dirty="0"/>
              <a:t>時間部分與空間部分都可以分離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936305" y="5581328"/>
                <a:ext cx="2527423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305" y="5581328"/>
                <a:ext cx="2527423" cy="49686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1">
            <a:extLst>
              <a:ext uri="{FF2B5EF4-FFF2-40B4-BE49-F238E27FC236}">
                <a16:creationId xmlns:a16="http://schemas.microsoft.com/office/drawing/2014/main" id="{030BE5F3-8918-DF4A-AD04-412518A6C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3" y="920707"/>
            <a:ext cx="6851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獨立的微觀系統能量不變，因此一定處於能量固定的狀態！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E51677BF-BB6D-1B56-A794-FCF57675F5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090" y="5076668"/>
                <a:ext cx="7857277" cy="480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可以證明，如此定義，時間的部分就</a:t>
                </a:r>
                <a:r>
                  <a:rPr lang="zh-TW" altLang="en-US" dirty="0"/>
                  <a:t>可以確定解出：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E51677BF-BB6D-1B56-A794-FCF57675F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90" y="5076668"/>
                <a:ext cx="7857277" cy="480709"/>
              </a:xfrm>
              <a:prstGeom prst="rect">
                <a:avLst/>
              </a:prstGeom>
              <a:blipFill>
                <a:blip r:embed="rId8"/>
                <a:stretch>
                  <a:fillRect l="-646" b="-17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948713" y="449627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713" y="4496270"/>
                <a:ext cx="2343142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1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419" grpId="0"/>
      <p:bldP spid="12" grpId="0"/>
      <p:bldP spid="25615" grpId="0"/>
      <p:bldP spid="16" grpId="0" animBg="1"/>
      <p:bldP spid="4" grpId="0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3AF3-6706-0993-C344-A86DEC81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20429"/>
            <a:ext cx="6791009" cy="1512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A15D-4673-DF7B-4599-C7881625C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6"/>
          <a:stretch/>
        </p:blipFill>
        <p:spPr>
          <a:xfrm>
            <a:off x="1331640" y="4221088"/>
            <a:ext cx="6791009" cy="230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1A7A2-1D49-7783-472A-EFF1762C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973558"/>
            <a:ext cx="6629237" cy="1296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9F19E-F049-7B7A-8C30-1EE860EEAC1C}"/>
              </a:ext>
            </a:extLst>
          </p:cNvPr>
          <p:cNvSpPr txBox="1"/>
          <p:nvPr/>
        </p:nvSpPr>
        <p:spPr bwMode="auto">
          <a:xfrm>
            <a:off x="3070960" y="4276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4 Basic Assumptions of QM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E78E-24F6-FA85-D06D-B707489F1323}"/>
              </a:ext>
            </a:extLst>
          </p:cNvPr>
          <p:cNvSpPr/>
          <p:nvPr/>
        </p:nvSpPr>
        <p:spPr>
          <a:xfrm>
            <a:off x="1331639" y="4797152"/>
            <a:ext cx="469165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527768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8756</TotalTime>
  <Words>4749</Words>
  <Application>Microsoft Macintosh PowerPoint</Application>
  <PresentationFormat>On-screen Show (4:3)</PresentationFormat>
  <Paragraphs>596</Paragraphs>
  <Slides>90</Slides>
  <Notes>1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Clip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580</cp:revision>
  <dcterms:created xsi:type="dcterms:W3CDTF">2008-03-17T12:32:20Z</dcterms:created>
  <dcterms:modified xsi:type="dcterms:W3CDTF">2022-10-20T04:07:40Z</dcterms:modified>
</cp:coreProperties>
</file>