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409" r:id="rId2"/>
    <p:sldId id="411" r:id="rId3"/>
    <p:sldId id="412" r:id="rId4"/>
    <p:sldId id="413" r:id="rId5"/>
    <p:sldId id="414" r:id="rId6"/>
    <p:sldId id="416" r:id="rId7"/>
    <p:sldId id="1077" r:id="rId8"/>
    <p:sldId id="1076" r:id="rId9"/>
    <p:sldId id="1062" r:id="rId10"/>
    <p:sldId id="425" r:id="rId11"/>
    <p:sldId id="426" r:id="rId12"/>
    <p:sldId id="1544" r:id="rId13"/>
    <p:sldId id="1406" r:id="rId14"/>
    <p:sldId id="1110" r:id="rId15"/>
    <p:sldId id="1066" r:id="rId16"/>
    <p:sldId id="1069" r:id="rId17"/>
    <p:sldId id="1070" r:id="rId18"/>
    <p:sldId id="1071" r:id="rId19"/>
    <p:sldId id="1072" r:id="rId20"/>
    <p:sldId id="1073" r:id="rId21"/>
    <p:sldId id="1074" r:id="rId22"/>
    <p:sldId id="1093" r:id="rId23"/>
    <p:sldId id="1063" r:id="rId24"/>
    <p:sldId id="429" r:id="rId25"/>
    <p:sldId id="430" r:id="rId26"/>
    <p:sldId id="431" r:id="rId27"/>
    <p:sldId id="432" r:id="rId28"/>
    <p:sldId id="433" r:id="rId29"/>
    <p:sldId id="428" r:id="rId30"/>
    <p:sldId id="400" r:id="rId31"/>
    <p:sldId id="1067" r:id="rId32"/>
    <p:sldId id="1539" r:id="rId33"/>
    <p:sldId id="1540" r:id="rId34"/>
    <p:sldId id="1541" r:id="rId35"/>
    <p:sldId id="1094" r:id="rId36"/>
    <p:sldId id="1536" r:id="rId37"/>
    <p:sldId id="1537" r:id="rId38"/>
    <p:sldId id="1538" r:id="rId39"/>
    <p:sldId id="660" r:id="rId40"/>
    <p:sldId id="661" r:id="rId41"/>
    <p:sldId id="458" r:id="rId42"/>
    <p:sldId id="1078" r:id="rId43"/>
    <p:sldId id="1546" r:id="rId44"/>
    <p:sldId id="1079" r:id="rId45"/>
    <p:sldId id="1075" r:id="rId46"/>
    <p:sldId id="459" r:id="rId47"/>
    <p:sldId id="461" r:id="rId48"/>
    <p:sldId id="1081" r:id="rId49"/>
    <p:sldId id="1080" r:id="rId50"/>
    <p:sldId id="1082" r:id="rId51"/>
    <p:sldId id="1545" r:id="rId52"/>
    <p:sldId id="1091" r:id="rId53"/>
    <p:sldId id="462" r:id="rId54"/>
    <p:sldId id="455" r:id="rId55"/>
    <p:sldId id="456" r:id="rId56"/>
    <p:sldId id="864" r:id="rId57"/>
    <p:sldId id="1548" r:id="rId58"/>
    <p:sldId id="1547" r:id="rId59"/>
    <p:sldId id="574" r:id="rId60"/>
    <p:sldId id="1555" r:id="rId61"/>
    <p:sldId id="1084" r:id="rId62"/>
    <p:sldId id="1557" r:id="rId63"/>
    <p:sldId id="1558" r:id="rId64"/>
    <p:sldId id="1549" r:id="rId65"/>
    <p:sldId id="1556" r:id="rId66"/>
    <p:sldId id="877" r:id="rId67"/>
    <p:sldId id="756" r:id="rId68"/>
    <p:sldId id="768" r:id="rId69"/>
    <p:sldId id="769" r:id="rId70"/>
    <p:sldId id="1086" r:id="rId71"/>
    <p:sldId id="1560" r:id="rId72"/>
    <p:sldId id="771" r:id="rId73"/>
    <p:sldId id="1559" r:id="rId74"/>
    <p:sldId id="772" r:id="rId75"/>
    <p:sldId id="880" r:id="rId76"/>
    <p:sldId id="1542" r:id="rId77"/>
    <p:sldId id="1543" r:id="rId7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/>
    <p:restoredTop sz="96197" autoAdjust="0"/>
  </p:normalViewPr>
  <p:slideViewPr>
    <p:cSldViewPr>
      <p:cViewPr varScale="1">
        <p:scale>
          <a:sx n="124" d="100"/>
          <a:sy n="124" d="100"/>
        </p:scale>
        <p:origin x="13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波包並不是定態，而是</a:t>
            </a:r>
            <a:r>
              <a:rPr lang="zh-TW" altLang="en-US">
                <a:solidFill>
                  <a:srgbClr val="FF0000"/>
                </a:solidFill>
              </a:rPr>
              <a:t>類似定態</a:t>
            </a:r>
            <a:r>
              <a:rPr lang="zh-TW" altLang="en-US"/>
              <a:t>的疊加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24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41B7834-5C0A-43AC-B37D-3A3FE109D9A0}" type="slidenum">
              <a:rPr lang="zh-TW" altLang="en-US" smtClean="0"/>
              <a:pPr eaLnBrk="1" hangingPunct="1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49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2022/10/9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840.png"/><Relationship Id="rId7" Type="http://schemas.openxmlformats.org/officeDocument/2006/relationships/image" Target="../media/image88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0.png"/><Relationship Id="rId11" Type="http://schemas.openxmlformats.org/officeDocument/2006/relationships/image" Target="../media/image920.png"/><Relationship Id="rId5" Type="http://schemas.openxmlformats.org/officeDocument/2006/relationships/image" Target="../media/image860.png"/><Relationship Id="rId10" Type="http://schemas.openxmlformats.org/officeDocument/2006/relationships/image" Target="../media/image910.png"/><Relationship Id="rId4" Type="http://schemas.openxmlformats.org/officeDocument/2006/relationships/image" Target="../media/image850.png"/><Relationship Id="rId9" Type="http://schemas.openxmlformats.org/officeDocument/2006/relationships/image" Target="../media/image9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.jpe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1.png"/><Relationship Id="rId2" Type="http://schemas.openxmlformats.org/officeDocument/2006/relationships/image" Target="../media/image8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4.png"/><Relationship Id="rId4" Type="http://schemas.openxmlformats.org/officeDocument/2006/relationships/image" Target="../media/image8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70.png"/><Relationship Id="rId3" Type="http://schemas.openxmlformats.org/officeDocument/2006/relationships/image" Target="../media/image85.jpeg"/><Relationship Id="rId7" Type="http://schemas.openxmlformats.org/officeDocument/2006/relationships/image" Target="../media/image86.wmf"/><Relationship Id="rId12" Type="http://schemas.openxmlformats.org/officeDocument/2006/relationships/image" Target="../media/image1060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60.png"/><Relationship Id="rId5" Type="http://schemas.openxmlformats.org/officeDocument/2006/relationships/image" Target="../media/image950.png"/><Relationship Id="rId10" Type="http://schemas.openxmlformats.org/officeDocument/2006/relationships/image" Target="../media/image88.jpeg"/><Relationship Id="rId9" Type="http://schemas.openxmlformats.org/officeDocument/2006/relationships/image" Target="../media/image8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50.png"/><Relationship Id="rId7" Type="http://schemas.openxmlformats.org/officeDocument/2006/relationships/image" Target="../media/image69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11" Type="http://schemas.openxmlformats.org/officeDocument/2006/relationships/image" Target="../media/image720.png"/><Relationship Id="rId5" Type="http://schemas.openxmlformats.org/officeDocument/2006/relationships/image" Target="../media/image670.png"/><Relationship Id="rId10" Type="http://schemas.openxmlformats.org/officeDocument/2006/relationships/image" Target="../media/image117.png"/><Relationship Id="rId4" Type="http://schemas.openxmlformats.org/officeDocument/2006/relationships/image" Target="../media/image660.png"/><Relationship Id="rId9" Type="http://schemas.openxmlformats.org/officeDocument/2006/relationships/image" Target="../media/image7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7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4.png"/><Relationship Id="rId5" Type="http://schemas.openxmlformats.org/officeDocument/2006/relationships/image" Target="../media/image862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90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oleObject" Target="../embeddings/oleObject3.bin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oleObject" Target="../embeddings/oleObject4.bin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10.wm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oleObject" Target="../embeddings/oleObject5.bin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13.wmf"/><Relationship Id="rId4" Type="http://schemas.openxmlformats.org/officeDocument/2006/relationships/image" Target="../media/image111.wmf"/><Relationship Id="rId9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7" Type="http://schemas.openxmlformats.org/officeDocument/2006/relationships/image" Target="../media/image116.png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14.jpeg"/><Relationship Id="rId2" Type="http://schemas.openxmlformats.org/officeDocument/2006/relationships/image" Target="../media/image118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30.png"/><Relationship Id="rId5" Type="http://schemas.openxmlformats.org/officeDocument/2006/relationships/image" Target="../media/image123.png"/><Relationship Id="rId15" Type="http://schemas.openxmlformats.org/officeDocument/2006/relationships/image" Target="../media/image1312.png"/><Relationship Id="rId10" Type="http://schemas.openxmlformats.org/officeDocument/2006/relationships/image" Target="../media/image129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0.png"/><Relationship Id="rId3" Type="http://schemas.openxmlformats.org/officeDocument/2006/relationships/image" Target="../media/image14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7" Type="http://schemas.openxmlformats.org/officeDocument/2006/relationships/image" Target="../media/image14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0.png"/><Relationship Id="rId5" Type="http://schemas.openxmlformats.org/officeDocument/2006/relationships/image" Target="../media/image1310.png"/><Relationship Id="rId9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0.png"/><Relationship Id="rId13" Type="http://schemas.openxmlformats.org/officeDocument/2006/relationships/image" Target="../media/image149.png"/><Relationship Id="rId3" Type="http://schemas.openxmlformats.org/officeDocument/2006/relationships/image" Target="../media/image132.png"/><Relationship Id="rId7" Type="http://schemas.openxmlformats.org/officeDocument/2006/relationships/image" Target="../media/image146.png"/><Relationship Id="rId12" Type="http://schemas.openxmlformats.org/officeDocument/2006/relationships/image" Target="../media/image131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48.png"/><Relationship Id="rId5" Type="http://schemas.openxmlformats.org/officeDocument/2006/relationships/image" Target="../media/image141.png"/><Relationship Id="rId10" Type="http://schemas.openxmlformats.org/officeDocument/2006/relationships/image" Target="../media/image1390.png"/><Relationship Id="rId4" Type="http://schemas.openxmlformats.org/officeDocument/2006/relationships/image" Target="../media/image135.png"/><Relationship Id="rId9" Type="http://schemas.openxmlformats.org/officeDocument/2006/relationships/image" Target="../media/image1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1.png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1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1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54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3.png"/><Relationship Id="rId7" Type="http://schemas.openxmlformats.org/officeDocument/2006/relationships/image" Target="../media/image165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9" Type="http://schemas.openxmlformats.org/officeDocument/2006/relationships/image" Target="../media/image1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0.png"/><Relationship Id="rId4" Type="http://schemas.openxmlformats.org/officeDocument/2006/relationships/image" Target="../media/image172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1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0.png"/><Relationship Id="rId7" Type="http://schemas.openxmlformats.org/officeDocument/2006/relationships/image" Target="../media/image1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png"/><Relationship Id="rId3" Type="http://schemas.openxmlformats.org/officeDocument/2006/relationships/image" Target="../media/image2111.png"/><Relationship Id="rId7" Type="http://schemas.openxmlformats.org/officeDocument/2006/relationships/image" Target="../media/image2151.png"/><Relationship Id="rId12" Type="http://schemas.openxmlformats.org/officeDocument/2006/relationships/image" Target="../media/image220.png"/><Relationship Id="rId2" Type="http://schemas.openxmlformats.org/officeDocument/2006/relationships/image" Target="../media/image2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0.png"/><Relationship Id="rId11" Type="http://schemas.openxmlformats.org/officeDocument/2006/relationships/image" Target="../media/image219.png"/><Relationship Id="rId5" Type="http://schemas.openxmlformats.org/officeDocument/2006/relationships/image" Target="../media/image2131.png"/><Relationship Id="rId10" Type="http://schemas.openxmlformats.org/officeDocument/2006/relationships/image" Target="../media/image218.png"/><Relationship Id="rId4" Type="http://schemas.openxmlformats.org/officeDocument/2006/relationships/image" Target="../media/image2121.png"/><Relationship Id="rId9" Type="http://schemas.openxmlformats.org/officeDocument/2006/relationships/image" Target="../media/image21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1.png"/><Relationship Id="rId7" Type="http://schemas.openxmlformats.org/officeDocument/2006/relationships/image" Target="../media/image1880.png"/><Relationship Id="rId2" Type="http://schemas.openxmlformats.org/officeDocument/2006/relationships/image" Target="../media/image19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1850.png"/><Relationship Id="rId4" Type="http://schemas.openxmlformats.org/officeDocument/2006/relationships/image" Target="../media/image18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6.png"/><Relationship Id="rId4" Type="http://schemas.openxmlformats.org/officeDocument/2006/relationships/image" Target="../media/image17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Relationship Id="rId9" Type="http://schemas.openxmlformats.org/officeDocument/2006/relationships/image" Target="../media/image24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png"/><Relationship Id="rId7" Type="http://schemas.openxmlformats.org/officeDocument/2006/relationships/image" Target="../media/image230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3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文字方塊 1"/>
          <p:cNvSpPr txBox="1">
            <a:spLocks noChangeArrowheads="1"/>
          </p:cNvSpPr>
          <p:nvPr/>
        </p:nvSpPr>
        <p:spPr bwMode="auto">
          <a:xfrm>
            <a:off x="3132138" y="4076700"/>
            <a:ext cx="252095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由波函數來描述的粒子</a:t>
            </a:r>
          </a:p>
        </p:txBody>
      </p:sp>
      <p:sp>
        <p:nvSpPr>
          <p:cNvPr id="4" name="矩形圖說文字 3"/>
          <p:cNvSpPr/>
          <p:nvPr/>
        </p:nvSpPr>
        <p:spPr>
          <a:xfrm flipH="1">
            <a:off x="755650" y="2781300"/>
            <a:ext cx="3529013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 dirty="0"/>
              <a:t>未觀察時，狀態的變化以波方程式來計算。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4716463" y="2781300"/>
            <a:ext cx="3240087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/>
              <a:t>觀察時電荷及位置總是顆粒狀</a:t>
            </a:r>
          </a:p>
        </p:txBody>
      </p:sp>
      <p:sp>
        <p:nvSpPr>
          <p:cNvPr id="7" name="拱形 6"/>
          <p:cNvSpPr/>
          <p:nvPr/>
        </p:nvSpPr>
        <p:spPr>
          <a:xfrm>
            <a:off x="3492500" y="2133600"/>
            <a:ext cx="1728788" cy="122396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6854" name="矩形 7"/>
          <p:cNvSpPr>
            <a:spLocks noChangeArrowheads="1"/>
          </p:cNvSpPr>
          <p:nvPr/>
        </p:nvSpPr>
        <p:spPr bwMode="auto">
          <a:xfrm>
            <a:off x="2197100" y="1701800"/>
            <a:ext cx="511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波的強度等於若觀察時在該處發現此粒子的機率！</a:t>
            </a:r>
          </a:p>
        </p:txBody>
      </p:sp>
      <p:sp>
        <p:nvSpPr>
          <p:cNvPr id="206855" name="文字方塊 8"/>
          <p:cNvSpPr txBox="1">
            <a:spLocks noChangeArrowheads="1"/>
          </p:cNvSpPr>
          <p:nvPr/>
        </p:nvSpPr>
        <p:spPr bwMode="auto">
          <a:xfrm>
            <a:off x="3636963" y="981075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電子的真面目</a:t>
            </a:r>
          </a:p>
        </p:txBody>
      </p:sp>
      <p:pic>
        <p:nvPicPr>
          <p:cNvPr id="206856" name="Picture 9" descr="http://www.thegeekestlink.com/store/images/uploads/thumbs/thumb_particleelect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7" b="17528"/>
          <a:stretch>
            <a:fillRect/>
          </a:stretch>
        </p:blipFill>
        <p:spPr bwMode="auto">
          <a:xfrm>
            <a:off x="6805613" y="4078288"/>
            <a:ext cx="1727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3348038" y="4437063"/>
            <a:ext cx="2089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/>
              <a:t>（而不是位置函數）</a:t>
            </a:r>
          </a:p>
        </p:txBody>
      </p:sp>
      <p:sp>
        <p:nvSpPr>
          <p:cNvPr id="206859" name="文字方塊 10"/>
          <p:cNvSpPr txBox="1">
            <a:spLocks noChangeArrowheads="1"/>
          </p:cNvSpPr>
          <p:nvPr/>
        </p:nvSpPr>
        <p:spPr bwMode="auto">
          <a:xfrm>
            <a:off x="2843734" y="5127570"/>
            <a:ext cx="3745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讓我們從一維的電子波開始研究！</a:t>
            </a:r>
          </a:p>
        </p:txBody>
      </p:sp>
    </p:spTree>
    <p:extLst>
      <p:ext uri="{BB962C8B-B14F-4D97-AF65-F5344CB8AC3E}">
        <p14:creationId xmlns:p14="http://schemas.microsoft.com/office/powerpoint/2010/main" val="275114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 animBg="1"/>
      <p:bldP spid="7" grpId="0" animBg="1"/>
      <p:bldP spid="206854" grpId="0"/>
      <p:bldP spid="9" grpId="0"/>
      <p:bldP spid="2068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913515" y="4962058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3515" y="4962058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-1" y="191023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-1" y="187689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-1" y="187054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1" name="Text Box 9"/>
          <p:cNvSpPr txBox="1">
            <a:spLocks noChangeArrowheads="1"/>
          </p:cNvSpPr>
          <p:nvPr/>
        </p:nvSpPr>
        <p:spPr bwMode="auto">
          <a:xfrm>
            <a:off x="5170292" y="3344744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對電子波而言：色散關係：</a:t>
            </a:r>
          </a:p>
        </p:txBody>
      </p:sp>
      <p:sp>
        <p:nvSpPr>
          <p:cNvPr id="12302" name="Line 10"/>
          <p:cNvSpPr>
            <a:spLocks noChangeShapeType="1"/>
          </p:cNvSpPr>
          <p:nvPr/>
        </p:nvSpPr>
        <p:spPr bwMode="auto">
          <a:xfrm flipV="1">
            <a:off x="3504118" y="4527630"/>
            <a:ext cx="1942192" cy="9533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910226" y="5816850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3504117" y="1128664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3504117" y="1914477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09" name="文字方塊 23"/>
              <p:cNvSpPr txBox="1">
                <a:spLocks noChangeArrowheads="1"/>
              </p:cNvSpPr>
              <p:nvPr/>
            </p:nvSpPr>
            <p:spPr bwMode="auto">
              <a:xfrm>
                <a:off x="539552" y="2420888"/>
                <a:ext cx="65564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這暗示我們：時間微分可以翻譯為 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，位置微分可以翻譯為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309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2420888"/>
                <a:ext cx="6556407" cy="369332"/>
              </a:xfrm>
              <a:prstGeom prst="rect">
                <a:avLst/>
              </a:prstGeom>
              <a:blipFill>
                <a:blip r:embed="rId3"/>
                <a:stretch>
                  <a:fillRect l="-774" t="-6667" r="-4255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4575679" y="557164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311" name="矩形 21"/>
          <p:cNvSpPr>
            <a:spLocks noChangeArrowheads="1"/>
          </p:cNvSpPr>
          <p:nvPr/>
        </p:nvSpPr>
        <p:spPr bwMode="auto">
          <a:xfrm>
            <a:off x="539552" y="2853535"/>
            <a:ext cx="7426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左手邊的運算作用於</a:t>
            </a:r>
            <a:r>
              <a:rPr lang="zh-TW" altLang="en-US" dirty="0"/>
              <a:t>自由電子</a:t>
            </a:r>
            <a:r>
              <a:rPr lang="zh-TW" altLang="zh-TW" dirty="0"/>
              <a:t>波函數</a:t>
            </a:r>
            <a:r>
              <a:rPr lang="zh-TW" altLang="en-US" dirty="0"/>
              <a:t>時</a:t>
            </a:r>
            <a:r>
              <a:rPr lang="zh-TW" altLang="zh-TW" dirty="0"/>
              <a:t>，與右手邊的數乘該波函數一樣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407327" y="689770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7327" y="689770"/>
                <a:ext cx="1852879" cy="6424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179145" y="1590414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9145" y="1590414"/>
                <a:ext cx="2064411" cy="62555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5186942" y="819156"/>
                <a:ext cx="1055995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6942" y="819156"/>
                <a:ext cx="1055995" cy="61901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5170292" y="1577396"/>
                <a:ext cx="1234120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70292" y="1577396"/>
                <a:ext cx="1234120" cy="619016"/>
              </a:xfrm>
              <a:prstGeom prst="rect">
                <a:avLst/>
              </a:prstGeom>
              <a:blipFill>
                <a:blip r:embed="rId7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5570220" y="3755100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0220" y="3755100"/>
                <a:ext cx="1525739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49E6A3-0900-E9BC-5645-91D9C89BAA48}"/>
              </a:ext>
            </a:extLst>
          </p:cNvPr>
          <p:cNvSpPr txBox="1"/>
          <p:nvPr/>
        </p:nvSpPr>
        <p:spPr bwMode="auto">
          <a:xfrm>
            <a:off x="577439" y="3350047"/>
            <a:ext cx="346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對於自由電子，已知：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372DFB-BBDE-408C-D27E-5C3D9CA6B9F6}"/>
                  </a:ext>
                </a:extLst>
              </p:cNvPr>
              <p:cNvSpPr txBox="1"/>
              <p:nvPr/>
            </p:nvSpPr>
            <p:spPr bwMode="auto">
              <a:xfrm>
                <a:off x="3091558" y="3374725"/>
                <a:ext cx="1029641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372DFB-BBDE-408C-D27E-5C3D9CA6B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1558" y="3374725"/>
                <a:ext cx="1029641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10">
            <a:extLst>
              <a:ext uri="{FF2B5EF4-FFF2-40B4-BE49-F238E27FC236}">
                <a16:creationId xmlns:a16="http://schemas.microsoft.com/office/drawing/2014/main" id="{9F94FF38-9C4D-A88C-3E70-8A3D7EAFB4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27834" y="3698788"/>
            <a:ext cx="1186782" cy="35292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A0BF2591-ED28-0CD0-7E7A-6451ED6CEBF2}"/>
                  </a:ext>
                </a:extLst>
              </p:cNvPr>
              <p:cNvSpPr txBox="1"/>
              <p:nvPr/>
            </p:nvSpPr>
            <p:spPr bwMode="auto">
              <a:xfrm>
                <a:off x="7767405" y="3741204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A0BF2591-ED28-0CD0-7E7A-6451ED6CE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67405" y="3741204"/>
                <a:ext cx="101149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F487602C-EFDB-913B-7649-0943BFA81557}"/>
                  </a:ext>
                </a:extLst>
              </p:cNvPr>
              <p:cNvSpPr txBox="1"/>
              <p:nvPr/>
            </p:nvSpPr>
            <p:spPr bwMode="auto">
              <a:xfrm>
                <a:off x="7797734" y="4184162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F487602C-EFDB-913B-7649-0943BFA81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7734" y="4184162"/>
                <a:ext cx="950838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C2313F-5B20-0E58-EF38-562FE19A78B4}"/>
                  </a:ext>
                </a:extLst>
              </p:cNvPr>
              <p:cNvSpPr txBox="1"/>
              <p:nvPr/>
            </p:nvSpPr>
            <p:spPr bwMode="auto">
              <a:xfrm>
                <a:off x="5414616" y="5913656"/>
                <a:ext cx="39794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注意角頻率</a:t>
                </a:r>
                <a:r>
                  <a:rPr lang="en-US" altLang="zh-TW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不會是負的。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C2313F-5B20-0E58-EF38-562FE19A7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4616" y="5913656"/>
                <a:ext cx="3979477" cy="369332"/>
              </a:xfrm>
              <a:prstGeom prst="rect">
                <a:avLst/>
              </a:prstGeom>
              <a:blipFill>
                <a:blip r:embed="rId12"/>
                <a:stretch>
                  <a:fillRect l="-12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B614A49-CE33-6D2E-0029-D1F1B6E8B414}"/>
              </a:ext>
            </a:extLst>
          </p:cNvPr>
          <p:cNvSpPr txBox="1"/>
          <p:nvPr/>
        </p:nvSpPr>
        <p:spPr bwMode="auto">
          <a:xfrm>
            <a:off x="4318224" y="5074794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這個色散關係可以由這個波方程式得到！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DEEB2-8044-4876-1F38-15A4B70E7E43}"/>
              </a:ext>
            </a:extLst>
          </p:cNvPr>
          <p:cNvSpPr txBox="1"/>
          <p:nvPr/>
        </p:nvSpPr>
        <p:spPr bwMode="auto">
          <a:xfrm>
            <a:off x="4318224" y="5446173"/>
            <a:ext cx="2741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我們是倒著猜回去！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E17B2-E270-B129-B0E5-8C3D96084CA7}"/>
              </a:ext>
            </a:extLst>
          </p:cNvPr>
          <p:cNvSpPr txBox="1"/>
          <p:nvPr/>
        </p:nvSpPr>
        <p:spPr bwMode="auto">
          <a:xfrm>
            <a:off x="4318223" y="4667926"/>
            <a:ext cx="3449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利用以上的翻譯表，我們猜：</a:t>
            </a:r>
          </a:p>
        </p:txBody>
      </p:sp>
    </p:spTree>
    <p:extLst>
      <p:ext uri="{BB962C8B-B14F-4D97-AF65-F5344CB8AC3E}">
        <p14:creationId xmlns:p14="http://schemas.microsoft.com/office/powerpoint/2010/main" val="8201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301" grpId="0"/>
      <p:bldP spid="12302" grpId="0" animBg="1"/>
      <p:bldP spid="12304" grpId="0"/>
      <p:bldP spid="12306" grpId="0" animBg="1"/>
      <p:bldP spid="12307" grpId="0" animBg="1"/>
      <p:bldP spid="12309" grpId="0"/>
      <p:bldP spid="21" grpId="0" animBg="1"/>
      <p:bldP spid="12311" grpId="0"/>
      <p:bldP spid="26" grpId="0" animBg="1"/>
      <p:bldP spid="27" grpId="0" animBg="1"/>
      <p:bldP spid="29" grpId="0" animBg="1"/>
      <p:bldP spid="30" grpId="0" animBg="1"/>
      <p:bldP spid="31" grpId="0" animBg="1"/>
      <p:bldP spid="2" grpId="0"/>
      <p:bldP spid="3" grpId="0" animBg="1"/>
      <p:bldP spid="5" grpId="0" animBg="1"/>
      <p:bldP spid="6" grpId="0" animBg="1"/>
      <p:bldP spid="7" grpId="0" animBg="1"/>
      <p:bldP spid="8" grpId="0"/>
      <p:bldP spid="4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3664427" y="817215"/>
            <a:ext cx="5357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終極翻譯表，直接由粒子圖像翻譯為波函數的運算！</a:t>
            </a:r>
          </a:p>
        </p:txBody>
      </p:sp>
      <p:sp>
        <p:nvSpPr>
          <p:cNvPr id="5" name="矩形 4"/>
          <p:cNvSpPr/>
          <p:nvPr/>
        </p:nvSpPr>
        <p:spPr>
          <a:xfrm>
            <a:off x="1357313" y="1714500"/>
            <a:ext cx="2357437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857875" y="1714500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643188" y="4786313"/>
            <a:ext cx="500062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429250" y="364331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>
                <a:solidFill>
                  <a:srgbClr val="FF0000"/>
                </a:solidFill>
              </a:rPr>
              <a:t>動量翻譯為空間微分運算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429250" y="40005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>
                <a:solidFill>
                  <a:srgbClr val="FF0000"/>
                </a:solidFill>
              </a:rPr>
              <a:t>能量翻譯為時間微分運算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2714625" y="5500688"/>
            <a:ext cx="3500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運算得運算於某個東西之上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5572125" y="4786313"/>
            <a:ext cx="500063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5750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428750" y="59293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粒子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3143250" y="6000750"/>
            <a:ext cx="2357438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6572250" y="5929313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波動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2014532" y="1952734"/>
                <a:ext cx="1055995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532" y="1952734"/>
                <a:ext cx="1055995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1997882" y="2710974"/>
                <a:ext cx="1234120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7882" y="2710974"/>
                <a:ext cx="1234120" cy="619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6259869" y="1975933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9869" y="1975933"/>
                <a:ext cx="1401538" cy="6190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6242798" y="2726038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2798" y="2726038"/>
                <a:ext cx="1217256" cy="61901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313086" y="2835816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3086" y="2835816"/>
                <a:ext cx="101149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4340125" y="2077576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0125" y="2077576"/>
                <a:ext cx="95083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8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187450" y="4605125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450" y="4605125"/>
                <a:ext cx="1029641" cy="64812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3351328" y="4591185"/>
                <a:ext cx="197759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1328" y="4591185"/>
                <a:ext cx="1977593" cy="64812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6343333" y="4580954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3333" y="4580954"/>
                <a:ext cx="2111283" cy="64812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4">
            <a:extLst>
              <a:ext uri="{FF2B5EF4-FFF2-40B4-BE49-F238E27FC236}">
                <a16:creationId xmlns:a16="http://schemas.microsoft.com/office/drawing/2014/main" id="{CF7ACD79-D741-B301-0054-38D1A762E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787" y="5500965"/>
            <a:ext cx="2965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/>
      <p:bldP spid="15" grpId="0"/>
      <p:bldP spid="16" grpId="0"/>
      <p:bldP spid="18" grpId="0" animBg="1"/>
      <p:bldP spid="20" grpId="0"/>
      <p:bldP spid="21" grpId="0" animBg="1"/>
      <p:bldP spid="22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105690" y="675983"/>
            <a:ext cx="5357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將波函數的運算取名，定義為一個個</a:t>
            </a:r>
            <a:r>
              <a:rPr lang="zh-TW" altLang="en-US" dirty="0">
                <a:solidFill>
                  <a:srgbClr val="FF0000"/>
                </a:solidFill>
              </a:rPr>
              <a:t>算子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</a:t>
            </a:r>
            <a:r>
              <a:rPr lang="zh-TW" altLang="en-US" dirty="0"/>
              <a:t>！</a:t>
            </a:r>
          </a:p>
        </p:txBody>
      </p:sp>
      <p:sp>
        <p:nvSpPr>
          <p:cNvPr id="10" name="矩形 9"/>
          <p:cNvSpPr/>
          <p:nvPr/>
        </p:nvSpPr>
        <p:spPr>
          <a:xfrm>
            <a:off x="3086087" y="1869562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500688" y="2960654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動量就是空間微分運算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500688" y="3317841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能量就是時間微分運算</a:t>
            </a:r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4664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428750" y="59293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2891750" y="4631318"/>
            <a:ext cx="2357438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6150029" y="5929963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3488081" y="2130995"/>
                <a:ext cx="1361462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8081" y="2130995"/>
                <a:ext cx="1361462" cy="61901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3471010" y="2881100"/>
                <a:ext cx="119891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1010" y="2881100"/>
                <a:ext cx="1198918" cy="619016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127344" y="4414412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344" y="4414412"/>
                <a:ext cx="1029641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6238674" y="5245880"/>
                <a:ext cx="1464183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8674" y="5245880"/>
                <a:ext cx="1464183" cy="619016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/>
              <p:nvPr/>
            </p:nvSpPr>
            <p:spPr bwMode="auto">
              <a:xfrm>
                <a:off x="6236748" y="4428342"/>
                <a:ext cx="105137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6748" y="4428342"/>
                <a:ext cx="1051377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0">
                <a:extLst>
                  <a:ext uri="{FF2B5EF4-FFF2-40B4-BE49-F238E27FC236}">
                    <a16:creationId xmlns:a16="http://schemas.microsoft.com/office/drawing/2014/main" id="{E21E677E-BEE7-E794-5664-7CC0716DEB47}"/>
                  </a:ext>
                </a:extLst>
              </p:cNvPr>
              <p:cNvSpPr txBox="1"/>
              <p:nvPr/>
            </p:nvSpPr>
            <p:spPr bwMode="auto">
              <a:xfrm>
                <a:off x="5953720" y="1890135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0">
                <a:extLst>
                  <a:ext uri="{FF2B5EF4-FFF2-40B4-BE49-F238E27FC236}">
                    <a16:creationId xmlns:a16="http://schemas.microsoft.com/office/drawing/2014/main" id="{E21E677E-BEE7-E794-5664-7CC0716DE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3720" y="1890135"/>
                <a:ext cx="2111283" cy="648126"/>
              </a:xfrm>
              <a:prstGeom prst="rect">
                <a:avLst/>
              </a:prstGeom>
              <a:blipFill>
                <a:blip r:embed="rId8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4">
            <a:extLst>
              <a:ext uri="{FF2B5EF4-FFF2-40B4-BE49-F238E27FC236}">
                <a16:creationId xmlns:a16="http://schemas.microsoft.com/office/drawing/2014/main" id="{3F28AA6A-9CC6-79D4-9394-D1615A554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486" y="6289978"/>
            <a:ext cx="5183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廣義的</a:t>
            </a: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Equation</a:t>
            </a:r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，控制狀態的時間演化！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/>
              <p:nvPr/>
            </p:nvSpPr>
            <p:spPr bwMode="auto">
              <a:xfrm>
                <a:off x="2270869" y="5018755"/>
                <a:ext cx="3795886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/>
                  <a:t>有古典對應就用古典一樣的形式，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0869" y="5018755"/>
                <a:ext cx="3795886" cy="376770"/>
              </a:xfrm>
              <a:prstGeom prst="rect">
                <a:avLst/>
              </a:prstGeom>
              <a:blipFill>
                <a:blip r:embed="rId9"/>
                <a:stretch>
                  <a:fillRect t="-3333" r="-100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ACD37B-2668-257E-3DE2-6FBD3145528B}"/>
              </a:ext>
            </a:extLst>
          </p:cNvPr>
          <p:cNvSpPr txBox="1"/>
          <p:nvPr/>
        </p:nvSpPr>
        <p:spPr bwMode="auto">
          <a:xfrm>
            <a:off x="2105690" y="3841242"/>
            <a:ext cx="4852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大膽地猜，所有物理量都對應算子！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B4CB2D-7401-8631-25F9-663A95FE095A}"/>
              </a:ext>
            </a:extLst>
          </p:cNvPr>
          <p:cNvSpPr txBox="1"/>
          <p:nvPr/>
        </p:nvSpPr>
        <p:spPr bwMode="auto">
          <a:xfrm>
            <a:off x="2275765" y="5473463"/>
            <a:ext cx="45924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沒有就重新寫，例如電子自旋。</a:t>
            </a:r>
          </a:p>
        </p:txBody>
      </p:sp>
    </p:spTree>
    <p:extLst>
      <p:ext uri="{BB962C8B-B14F-4D97-AF65-F5344CB8AC3E}">
        <p14:creationId xmlns:p14="http://schemas.microsoft.com/office/powerpoint/2010/main" val="4372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9" grpId="0" animBg="1"/>
      <p:bldP spid="31" grpId="0" animBg="1"/>
      <p:bldP spid="2" grpId="0" animBg="1"/>
      <p:bldP spid="4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368367" y="2600663"/>
                <a:ext cx="2160240" cy="582147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/>
                                <a:ea typeface="Cambria Math"/>
                              </a:rPr>
                              <m:t>↑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/>
                                <a:ea typeface="Cambria Math"/>
                              </a:rPr>
                              <m:t>↓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367" y="2600663"/>
                <a:ext cx="2160240" cy="582147"/>
              </a:xfrm>
              <a:prstGeom prst="rect">
                <a:avLst/>
              </a:prstGeom>
              <a:blipFill>
                <a:blip r:embed="rId2"/>
                <a:stretch>
                  <a:fillRect l="-5848" t="-55319" b="-8510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10380" y="2676996"/>
            <a:ext cx="2530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或是兩者的疊加狀態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072721" y="3792584"/>
                <a:ext cx="1655646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21" y="3792584"/>
                <a:ext cx="1655646" cy="61093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091374" y="3803130"/>
                <a:ext cx="1789208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374" y="3803130"/>
                <a:ext cx="1789208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243589" y="3814307"/>
                <a:ext cx="1818382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589" y="3814307"/>
                <a:ext cx="1818382" cy="61093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/>
          <p:cNvSpPr txBox="1"/>
          <p:nvPr/>
        </p:nvSpPr>
        <p:spPr>
          <a:xfrm>
            <a:off x="1010380" y="350202"/>
            <a:ext cx="654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電子自旋的狀態只有兩個，而且自旋大小無法增加：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985180" y="3328835"/>
                <a:ext cx="81514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自旋角動量為運算算子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，大膽猜想在此二維向量空間上，就表示為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×2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矩陣：</a:t>
                </a: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" y="3328835"/>
                <a:ext cx="8151406" cy="369332"/>
              </a:xfrm>
              <a:prstGeom prst="rect">
                <a:avLst/>
              </a:prstGeom>
              <a:blipFill>
                <a:blip r:embed="rId6"/>
                <a:stretch>
                  <a:fillRect l="-62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947546" y="4635132"/>
            <a:ext cx="763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在電磁學中，能量等於磁偶極矩與磁場的內積，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060109" y="5579449"/>
                <a:ext cx="2343339" cy="564898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09" y="5579449"/>
                <a:ext cx="2343339" cy="564898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8E30AF2-8F47-A456-73C4-3B39C5FCCE88}"/>
                  </a:ext>
                </a:extLst>
              </p:cNvPr>
              <p:cNvSpPr/>
              <p:nvPr/>
            </p:nvSpPr>
            <p:spPr>
              <a:xfrm>
                <a:off x="1814891" y="830068"/>
                <a:ext cx="1113477" cy="552459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8E30AF2-8F47-A456-73C4-3B39C5FCC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891" y="830068"/>
                <a:ext cx="1113477" cy="552459"/>
              </a:xfrm>
              <a:prstGeom prst="rect">
                <a:avLst/>
              </a:prstGeom>
              <a:blipFill>
                <a:blip r:embed="rId8"/>
                <a:stretch>
                  <a:fillRect l="-28409" t="-61364" b="-9772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5">
            <a:extLst>
              <a:ext uri="{FF2B5EF4-FFF2-40B4-BE49-F238E27FC236}">
                <a16:creationId xmlns:a16="http://schemas.microsoft.com/office/drawing/2014/main" id="{E4ADBBAB-C96A-0D82-15EF-DDF41ECFB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163" y="885952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FEF1A3EA-1441-0D20-6C18-5CCA87E068FC}"/>
                  </a:ext>
                </a:extLst>
              </p:cNvPr>
              <p:cNvSpPr/>
              <p:nvPr/>
            </p:nvSpPr>
            <p:spPr>
              <a:xfrm>
                <a:off x="3540824" y="830067"/>
                <a:ext cx="1278349" cy="552459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FEF1A3EA-1441-0D20-6C18-5CCA87E068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824" y="830067"/>
                <a:ext cx="1278349" cy="552459"/>
              </a:xfrm>
              <a:prstGeom prst="rect">
                <a:avLst/>
              </a:prstGeom>
              <a:blipFill>
                <a:blip r:embed="rId9"/>
                <a:stretch>
                  <a:fillRect l="-16667" t="-61364" b="-9772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19">
            <a:extLst>
              <a:ext uri="{FF2B5EF4-FFF2-40B4-BE49-F238E27FC236}">
                <a16:creationId xmlns:a16="http://schemas.microsoft.com/office/drawing/2014/main" id="{8755CD6E-0E2F-98FD-DD2A-10930B5A0497}"/>
              </a:ext>
            </a:extLst>
          </p:cNvPr>
          <p:cNvSpPr txBox="1"/>
          <p:nvPr/>
        </p:nvSpPr>
        <p:spPr>
          <a:xfrm>
            <a:off x="1004053" y="5032040"/>
            <a:ext cx="565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注意磁偶極矩與電子角動量成正比，選磁場方向為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B2B6934-894E-C469-6B7E-EE70DF9FCE70}"/>
                  </a:ext>
                </a:extLst>
              </p:cNvPr>
              <p:cNvSpPr txBox="1"/>
              <p:nvPr/>
            </p:nvSpPr>
            <p:spPr>
              <a:xfrm>
                <a:off x="4621119" y="5589240"/>
                <a:ext cx="2238713" cy="610873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B2B6934-894E-C469-6B7E-EE70DF9F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119" y="5589240"/>
                <a:ext cx="2238713" cy="6108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9BC00204-48D0-4A1E-B57C-04EE53D93514}"/>
              </a:ext>
            </a:extLst>
          </p:cNvPr>
          <p:cNvSpPr/>
          <p:nvPr/>
        </p:nvSpPr>
        <p:spPr>
          <a:xfrm>
            <a:off x="3798494" y="5709131"/>
            <a:ext cx="397042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3" name="Picture 2" descr="F32_10">
            <a:extLst>
              <a:ext uri="{FF2B5EF4-FFF2-40B4-BE49-F238E27FC236}">
                <a16:creationId xmlns:a16="http://schemas.microsoft.com/office/drawing/2014/main" id="{675B040F-2C30-27CD-51F4-241CB40D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144" y="733588"/>
            <a:ext cx="1241015" cy="24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5">
            <a:extLst>
              <a:ext uri="{FF2B5EF4-FFF2-40B4-BE49-F238E27FC236}">
                <a16:creationId xmlns:a16="http://schemas.microsoft.com/office/drawing/2014/main" id="{6E5B8E51-4A74-378D-731D-B1B8FD111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363" y="1619596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0904119F-7132-A346-D085-4E6E8F68B8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27980" y="1440208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AutoShape 20">
            <a:extLst>
              <a:ext uri="{FF2B5EF4-FFF2-40B4-BE49-F238E27FC236}">
                <a16:creationId xmlns:a16="http://schemas.microsoft.com/office/drawing/2014/main" id="{40E84A37-A4A2-707C-2301-F78BBED50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313" y="2122833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" name="Oval 18">
            <a:extLst>
              <a:ext uri="{FF2B5EF4-FFF2-40B4-BE49-F238E27FC236}">
                <a16:creationId xmlns:a16="http://schemas.microsoft.com/office/drawing/2014/main" id="{92C5F57D-7982-23E0-9593-CCB93324B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419" y="1527581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821DCEC7-A3D9-1D53-DB51-B6B95CE24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4907" y="181491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F2B2026E-E581-46FE-DE66-DEEE0DB7A8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798494" y="2030819"/>
            <a:ext cx="935038" cy="287337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A0B9D4-F45A-C970-F8F7-9F49F3719AA3}"/>
                  </a:ext>
                </a:extLst>
              </p:cNvPr>
              <p:cNvSpPr txBox="1"/>
              <p:nvPr/>
            </p:nvSpPr>
            <p:spPr bwMode="auto">
              <a:xfrm>
                <a:off x="989618" y="6270402"/>
                <a:ext cx="7470813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在電子自旋的情況，能量算子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就正比於沿磁場方向的自旋算子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A0B9D4-F45A-C970-F8F7-9F49F3719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9618" y="6270402"/>
                <a:ext cx="7470813" cy="376770"/>
              </a:xfrm>
              <a:prstGeom prst="rect">
                <a:avLst/>
              </a:prstGeom>
              <a:blipFill>
                <a:blip r:embed="rId12"/>
                <a:stretch>
                  <a:fillRect l="-67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69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074B8F6F-CC83-D810-FBD8-9D4BF274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00035" cy="5517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75EA40-C350-902E-F3BD-3055C422C73C}"/>
              </a:ext>
            </a:extLst>
          </p:cNvPr>
          <p:cNvSpPr txBox="1"/>
          <p:nvPr/>
        </p:nvSpPr>
        <p:spPr>
          <a:xfrm>
            <a:off x="3203848" y="60932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我會偷偷置入…….</a:t>
            </a:r>
          </a:p>
        </p:txBody>
      </p:sp>
    </p:spTree>
    <p:extLst>
      <p:ext uri="{BB962C8B-B14F-4D97-AF65-F5344CB8AC3E}">
        <p14:creationId xmlns:p14="http://schemas.microsoft.com/office/powerpoint/2010/main" val="2559866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D2BE2E-C9C6-9CEC-2293-5549D870F938}"/>
              </a:ext>
            </a:extLst>
          </p:cNvPr>
          <p:cNvSpPr txBox="1"/>
          <p:nvPr/>
        </p:nvSpPr>
        <p:spPr bwMode="auto">
          <a:xfrm>
            <a:off x="3347864" y="332656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另一個論證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A95B2-EE6E-D0F6-C666-F0A57BD21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88"/>
            <a:ext cx="9144000" cy="780585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26BA181A-772B-405B-62FF-7FB6BEDF5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73"/>
            <a:ext cx="9144000" cy="49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18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C935B8E-4BE1-9730-A2D5-BE1BF4B3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2852936"/>
            <a:ext cx="9144000" cy="1905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776A4-A7C4-FA1C-D3EA-6893BE2C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176"/>
            <a:ext cx="9144000" cy="80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E10ACE-352A-370F-7249-A62C2257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1844824"/>
            <a:ext cx="9144000" cy="8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6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EA2BE83A-A26E-02E5-860D-23F5FE62A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5"/>
            <a:ext cx="9144000" cy="469365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4999C91-2871-C237-5E11-13FD72C20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3"/>
          <a:stretch/>
        </p:blipFill>
        <p:spPr>
          <a:xfrm>
            <a:off x="0" y="4709585"/>
            <a:ext cx="9144000" cy="1899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7E2DDB-CC37-C10F-7871-B08126A8F0E6}"/>
              </a:ext>
            </a:extLst>
          </p:cNvPr>
          <p:cNvSpPr/>
          <p:nvPr/>
        </p:nvSpPr>
        <p:spPr>
          <a:xfrm>
            <a:off x="395536" y="2420888"/>
            <a:ext cx="180020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22212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1949FF0-85F5-65A5-F11B-77031CA52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8"/>
          <a:stretch/>
        </p:blipFill>
        <p:spPr>
          <a:xfrm>
            <a:off x="20371" y="1340768"/>
            <a:ext cx="9144000" cy="22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444295-1E92-9BD2-DE11-238121159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7" y="0"/>
            <a:ext cx="8193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7250"/>
            <a:ext cx="30591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6"/>
          <p:cNvSpPr txBox="1">
            <a:spLocks noChangeArrowheads="1"/>
          </p:cNvSpPr>
          <p:nvPr/>
        </p:nvSpPr>
        <p:spPr bwMode="auto">
          <a:xfrm>
            <a:off x="2928938" y="285750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five papers in 1926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文字方塊 6"/>
          <p:cNvSpPr txBox="1">
            <a:spLocks noChangeArrowheads="1"/>
          </p:cNvSpPr>
          <p:nvPr/>
        </p:nvSpPr>
        <p:spPr bwMode="auto">
          <a:xfrm>
            <a:off x="928688" y="56435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根據少數的線索</a:t>
            </a:r>
            <a:r>
              <a:rPr lang="zh-TW" altLang="en-US">
                <a:solidFill>
                  <a:srgbClr val="FF0000"/>
                </a:solidFill>
              </a:rPr>
              <a:t>，猜出</a:t>
            </a:r>
            <a:r>
              <a:rPr lang="zh-TW" altLang="en-US"/>
              <a:t>物質波的波動方程式。</a:t>
            </a:r>
          </a:p>
        </p:txBody>
      </p:sp>
      <p:pic>
        <p:nvPicPr>
          <p:cNvPr id="57349" name="Picture 8" descr="http://photos.aip.org/history/Thumbnails/schrodinger_erwin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785938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0" descr="http://upload.wikimedia.org/wikipedia/commons/e/e1/Psi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000625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928688" y="5143500"/>
            <a:ext cx="450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無法如其他的波方程式由介質的性質</a:t>
            </a:r>
            <a:r>
              <a:rPr lang="zh-TW" altLang="en-US">
                <a:solidFill>
                  <a:srgbClr val="FF0000"/>
                </a:solidFill>
              </a:rPr>
              <a:t>推導</a:t>
            </a:r>
            <a:r>
              <a:rPr lang="zh-TW" altLang="en-US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903739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9FD7C72-F946-CAB0-E90C-92AA09ADE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" y="27009"/>
            <a:ext cx="9144000" cy="299055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14A8C7-2A48-4E83-6972-7A846571C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" y="3017563"/>
            <a:ext cx="9144000" cy="29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22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C4BD963-8F79-A9F7-7853-810084B02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2401556"/>
          </a:xfrm>
          <a:prstGeom prst="rect">
            <a:avLst/>
          </a:prstGeom>
        </p:spPr>
      </p:pic>
      <p:pic>
        <p:nvPicPr>
          <p:cNvPr id="5" name="Picture 4" descr="Chart, text&#10;&#10;Description automatically generated">
            <a:extLst>
              <a:ext uri="{FF2B5EF4-FFF2-40B4-BE49-F238E27FC236}">
                <a16:creationId xmlns:a16="http://schemas.microsoft.com/office/drawing/2014/main" id="{7AB07E5F-136B-EA78-79A2-1FDF85B5D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2244"/>
            <a:ext cx="9144000" cy="12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8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0" y="280170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0" y="276836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0" y="276201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3" name="Text Box 11"/>
          <p:cNvSpPr txBox="1">
            <a:spLocks noChangeArrowheads="1"/>
          </p:cNvSpPr>
          <p:nvPr/>
        </p:nvSpPr>
        <p:spPr bwMode="auto">
          <a:xfrm>
            <a:off x="1957470" y="4824332"/>
            <a:ext cx="720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4000">
                <a:latin typeface="Calibri" pitchFamily="34" charset="0"/>
              </a:rPr>
              <a:t>?</a:t>
            </a:r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1187624" y="4421662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滿足此</a:t>
            </a: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5" name="Text Box 10"/>
          <p:cNvSpPr txBox="1">
            <a:spLocks noChangeArrowheads="1"/>
          </p:cNvSpPr>
          <p:nvPr/>
        </p:nvSpPr>
        <p:spPr bwMode="auto">
          <a:xfrm>
            <a:off x="1067778" y="539080"/>
            <a:ext cx="32881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自由電子波複數的波函數：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1187624" y="4970803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4970803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5" descr="D:\Dropbox\Documents\課程\YoungTextBook\Images\Chapter40\A_Images\A_Figures_and_Photos\40_03_Figure.jpg">
            <a:extLst>
              <a:ext uri="{FF2B5EF4-FFF2-40B4-BE49-F238E27FC236}">
                <a16:creationId xmlns:a16="http://schemas.microsoft.com/office/drawing/2014/main" id="{6A3F24D2-17A6-EDA6-F409-8F3AF428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3" y="1804377"/>
            <a:ext cx="27082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F07A182A-C392-8063-169B-B00F9A774727}"/>
                  </a:ext>
                </a:extLst>
              </p:cNvPr>
              <p:cNvSpPr txBox="1"/>
              <p:nvPr/>
            </p:nvSpPr>
            <p:spPr bwMode="auto">
              <a:xfrm>
                <a:off x="1131883" y="1054883"/>
                <a:ext cx="5350696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F07A182A-C392-8063-169B-B00F9A774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883" y="1054883"/>
                <a:ext cx="5350696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6B2CEA8D-7952-5EC2-923B-E2E560516D40}"/>
                  </a:ext>
                </a:extLst>
              </p:cNvPr>
              <p:cNvSpPr txBox="1"/>
              <p:nvPr/>
            </p:nvSpPr>
            <p:spPr bwMode="auto">
              <a:xfrm>
                <a:off x="6732240" y="908412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6B2CEA8D-7952-5EC2-923B-E2E560516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2240" y="908412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742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4" grpId="0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6D20C5E4-5A30-AD43-8397-6866C2F2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726385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現在解的實數部與虛數部是糾纏在一起的！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7C351702-1B70-E144-A33B-C0696B63554F}"/>
                  </a:ext>
                </a:extLst>
              </p:cNvPr>
              <p:cNvSpPr txBox="1"/>
              <p:nvPr/>
            </p:nvSpPr>
            <p:spPr bwMode="auto">
              <a:xfrm>
                <a:off x="3116603" y="1268760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7C351702-1B70-E144-A33B-C0696B635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603" y="1268760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5BE07460-BF86-C341-A45F-7332AB611454}"/>
                  </a:ext>
                </a:extLst>
              </p:cNvPr>
              <p:cNvSpPr txBox="1"/>
              <p:nvPr/>
            </p:nvSpPr>
            <p:spPr bwMode="auto">
              <a:xfrm>
                <a:off x="1442202" y="2791544"/>
                <a:ext cx="273004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5BE07460-BF86-C341-A45F-7332AB611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2202" y="2791544"/>
                <a:ext cx="2730043" cy="648126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/>
              <p:nvPr/>
            </p:nvSpPr>
            <p:spPr bwMode="auto">
              <a:xfrm>
                <a:off x="4556967" y="2780874"/>
                <a:ext cx="263065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6967" y="2780874"/>
                <a:ext cx="2630657" cy="648126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C86F6313-4912-DF43-A668-47B75D1D4AF7}"/>
              </a:ext>
            </a:extLst>
          </p:cNvPr>
          <p:cNvSpPr/>
          <p:nvPr/>
        </p:nvSpPr>
        <p:spPr>
          <a:xfrm rot="19358945">
            <a:off x="4882168" y="2110009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AEEC6D-5F42-AE4E-9681-C98DBEBE8D7D}"/>
              </a:ext>
            </a:extLst>
          </p:cNvPr>
          <p:cNvSpPr/>
          <p:nvPr/>
        </p:nvSpPr>
        <p:spPr>
          <a:xfrm rot="1938094">
            <a:off x="3261303" y="213285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C5F8-B24F-C94F-BBFA-1BD8A1624293}"/>
              </a:ext>
            </a:extLst>
          </p:cNvPr>
          <p:cNvSpPr txBox="1"/>
          <p:nvPr/>
        </p:nvSpPr>
        <p:spPr bwMode="auto">
          <a:xfrm>
            <a:off x="1331640" y="2070088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方程式的實數部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D43F1-0144-0548-999B-C0A7BE8D508B}"/>
              </a:ext>
            </a:extLst>
          </p:cNvPr>
          <p:cNvSpPr txBox="1"/>
          <p:nvPr/>
        </p:nvSpPr>
        <p:spPr bwMode="auto">
          <a:xfrm>
            <a:off x="5334961" y="2070088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方程式的虛數部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B1F3794-9076-3542-91C9-C6D0ACA0F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014" y="4197766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解的實數部與虛數部不是彼此獨立的！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837D5-FB60-C77E-5614-76CC7207FAEA}"/>
              </a:ext>
            </a:extLst>
          </p:cNvPr>
          <p:cNvSpPr txBox="1"/>
          <p:nvPr/>
        </p:nvSpPr>
        <p:spPr bwMode="auto">
          <a:xfrm>
            <a:off x="1328014" y="4682591"/>
            <a:ext cx="5745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所以我已經不能要求這個電子波函數是實數了！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551B-39A3-80F2-81E7-8A8E96B6B043}"/>
              </a:ext>
            </a:extLst>
          </p:cNvPr>
          <p:cNvSpPr txBox="1"/>
          <p:nvPr/>
        </p:nvSpPr>
        <p:spPr bwMode="auto">
          <a:xfrm>
            <a:off x="1328014" y="5669397"/>
            <a:ext cx="6844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電子波函數真的是複數！它的實數部與虛數部都有意義。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883D-719B-0C80-5868-C11D1D847E3B}"/>
              </a:ext>
            </a:extLst>
          </p:cNvPr>
          <p:cNvSpPr txBox="1"/>
          <p:nvPr/>
        </p:nvSpPr>
        <p:spPr bwMode="auto">
          <a:xfrm>
            <a:off x="1330794" y="5175994"/>
            <a:ext cx="3345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假戲真作！弄假成真。</a:t>
            </a:r>
          </a:p>
        </p:txBody>
      </p:sp>
    </p:spTree>
    <p:extLst>
      <p:ext uri="{BB962C8B-B14F-4D97-AF65-F5344CB8AC3E}">
        <p14:creationId xmlns:p14="http://schemas.microsoft.com/office/powerpoint/2010/main" val="2037101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906959" y="3409882"/>
            <a:ext cx="273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solidFill>
                  <a:srgbClr val="FF0000"/>
                </a:solidFill>
                <a:latin typeface="Calibri" pitchFamily="34" charset="0"/>
              </a:rPr>
              <a:t>電子波波方程式</a:t>
            </a:r>
          </a:p>
        </p:txBody>
      </p:sp>
      <p:sp>
        <p:nvSpPr>
          <p:cNvPr id="19468" name="Text Box 19"/>
          <p:cNvSpPr txBox="1">
            <a:spLocks noChangeArrowheads="1"/>
          </p:cNvSpPr>
          <p:nvPr/>
        </p:nvSpPr>
        <p:spPr bwMode="auto">
          <a:xfrm>
            <a:off x="827583" y="4722745"/>
            <a:ext cx="64160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 以上大致是一個猜出來的過程。</a:t>
            </a:r>
          </a:p>
        </p:txBody>
      </p:sp>
      <p:sp>
        <p:nvSpPr>
          <p:cNvPr id="16397" name="Text Box 20"/>
          <p:cNvSpPr txBox="1">
            <a:spLocks noChangeArrowheads="1"/>
          </p:cNvSpPr>
          <p:nvPr/>
        </p:nvSpPr>
        <p:spPr bwMode="auto">
          <a:xfrm>
            <a:off x="732087" y="340165"/>
            <a:ext cx="7953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當電子不是自由粒子，而是受到一個位能的影響，假設</a:t>
            </a:r>
            <a:r>
              <a:rPr lang="zh-TW" altLang="en-US" dirty="0"/>
              <a:t>翻譯表還是可以用！</a:t>
            </a:r>
            <a:endParaRPr kumimoji="0" lang="zh-TW" altLang="en-US" dirty="0">
              <a:latin typeface="Calibri" pitchFamily="34" charset="0"/>
            </a:endParaRPr>
          </a:p>
        </p:txBody>
      </p:sp>
      <p:sp>
        <p:nvSpPr>
          <p:cNvPr id="16399" name="文字方塊 13"/>
          <p:cNvSpPr txBox="1">
            <a:spLocks noChangeArrowheads="1"/>
          </p:cNvSpPr>
          <p:nvPr/>
        </p:nvSpPr>
        <p:spPr bwMode="auto">
          <a:xfrm>
            <a:off x="745422" y="775427"/>
            <a:ext cx="4214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此時動量與能量的關係要修改為：</a:t>
            </a:r>
          </a:p>
        </p:txBody>
      </p:sp>
      <p:sp>
        <p:nvSpPr>
          <p:cNvPr id="16400" name="Line 13"/>
          <p:cNvSpPr>
            <a:spLocks noChangeShapeType="1"/>
          </p:cNvSpPr>
          <p:nvPr/>
        </p:nvSpPr>
        <p:spPr bwMode="auto">
          <a:xfrm flipV="1">
            <a:off x="1643559" y="2117657"/>
            <a:ext cx="0" cy="135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351258" y="1430720"/>
            <a:ext cx="2066976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869871" y="3843433"/>
                <a:ext cx="281102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71" y="3843433"/>
                <a:ext cx="2811026" cy="648126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654350" y="1646935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4350" y="1646935"/>
                <a:ext cx="1401538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2637279" y="2397040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7279" y="2397040"/>
                <a:ext cx="1217256" cy="61901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745422" y="1419514"/>
                <a:ext cx="145693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422" y="1419514"/>
                <a:ext cx="1456937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819217" y="3834335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217" y="3834335"/>
                <a:ext cx="3035318" cy="648126"/>
              </a:xfrm>
              <a:prstGeom prst="rect">
                <a:avLst/>
              </a:prstGeom>
              <a:blipFill>
                <a:blip r:embed="rId7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94A4EFB-F958-B449-A65D-BEA5D1A8FFF0}"/>
              </a:ext>
            </a:extLst>
          </p:cNvPr>
          <p:cNvSpPr txBox="1"/>
          <p:nvPr/>
        </p:nvSpPr>
        <p:spPr bwMode="auto">
          <a:xfrm>
            <a:off x="827583" y="5170129"/>
            <a:ext cx="7015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此方程式的正確性是在薛丁格以它計算出氫原子能階，才算確立。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F78106-4BB8-3278-B331-0ABDA86CF418}"/>
                  </a:ext>
                </a:extLst>
              </p:cNvPr>
              <p:cNvSpPr txBox="1"/>
              <p:nvPr/>
            </p:nvSpPr>
            <p:spPr bwMode="auto">
              <a:xfrm>
                <a:off x="819217" y="5836589"/>
                <a:ext cx="66893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這個方程式將在下一章求解，這一章先討論自由空間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F78106-4BB8-3278-B331-0ABDA86CF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217" y="5836589"/>
                <a:ext cx="6689377" cy="369332"/>
              </a:xfrm>
              <a:prstGeom prst="rect">
                <a:avLst/>
              </a:prstGeom>
              <a:blipFill>
                <a:blip r:embed="rId8"/>
                <a:stretch>
                  <a:fillRect l="-7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9CCE64AF-7C12-DAF2-6C8B-9AA46794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14" y="1429462"/>
            <a:ext cx="4217561" cy="30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8" grpId="0"/>
      <p:bldP spid="18" grpId="0" animBg="1"/>
      <p:bldP spid="20" grpId="0" animBg="1"/>
      <p:bldP spid="21" grpId="0" animBg="1"/>
      <p:bldP spid="22" grpId="0" animBg="1"/>
      <p:bldP spid="19" grpId="0" animBg="1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11046" y="936625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033830" y="3443323"/>
            <a:ext cx="721057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波函數無法觀測，波強度正比於振幅平方，則是實數，應可觀測。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1020571" y="2430463"/>
            <a:ext cx="691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>
                <a:latin typeface="Times New Roman" pitchFamily="18" charset="0"/>
                <a:cs typeface="Times New Roman" pitchFamily="18" charset="0"/>
              </a:rPr>
              <a:t>給定起始條件，波函數可以完全被決定，沒有不確定性！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1020571" y="2935288"/>
            <a:ext cx="525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但複數波函數不是可以測量的物理量。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020571" y="4358659"/>
            <a:ext cx="6911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但波強度對單次實驗無預測效果，波強度只能預測機率！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33830" y="1484784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830" y="1484784"/>
                <a:ext cx="3035318" cy="64812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127139" y="5991519"/>
                <a:ext cx="1754263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139" y="5991519"/>
                <a:ext cx="1754263" cy="3879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200548" y="6000816"/>
                <a:ext cx="422397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𝐼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0548" y="6000816"/>
                <a:ext cx="422397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0F29A3D-BFF6-EA43-9EA7-A3AFBAE4E1F3}"/>
                  </a:ext>
                </a:extLst>
              </p:cNvPr>
              <p:cNvSpPr txBox="1"/>
              <p:nvPr/>
            </p:nvSpPr>
            <p:spPr bwMode="auto">
              <a:xfrm>
                <a:off x="1020571" y="5414286"/>
                <a:ext cx="68956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波強度正比於振幅平方，可以以波</a:t>
                </a:r>
                <a:r>
                  <a:rPr lang="zh-CN" altLang="en-US" dirty="0">
                    <a:solidFill>
                      <a:schemeClr val="tx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函數絕對值平方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計算。</a:t>
                </a: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0F29A3D-BFF6-EA43-9EA7-A3AFBAE4E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0571" y="5414286"/>
                <a:ext cx="6895606" cy="369332"/>
              </a:xfrm>
              <a:prstGeom prst="rect">
                <a:avLst/>
              </a:prstGeom>
              <a:blipFill>
                <a:blip r:embed="rId5"/>
                <a:stretch>
                  <a:fillRect l="-73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8">
            <a:extLst>
              <a:ext uri="{FF2B5EF4-FFF2-40B4-BE49-F238E27FC236}">
                <a16:creationId xmlns:a16="http://schemas.microsoft.com/office/drawing/2014/main" id="{44765BCB-0E54-6163-FDF7-E5609AD41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830" y="3900991"/>
            <a:ext cx="721057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波強度正比於以電子束進行實驗得到的分布，的確可觀測。</a:t>
            </a:r>
          </a:p>
        </p:txBody>
      </p:sp>
    </p:spTree>
    <p:extLst>
      <p:ext uri="{BB962C8B-B14F-4D97-AF65-F5344CB8AC3E}">
        <p14:creationId xmlns:p14="http://schemas.microsoft.com/office/powerpoint/2010/main" val="41485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  <p:bldP spid="12" grpId="0"/>
      <p:bldP spid="14" grpId="0" animBg="1"/>
      <p:bldP spid="15" grpId="0" animBg="1"/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Text Box 6"/>
              <p:cNvSpPr txBox="1">
                <a:spLocks noChangeArrowheads="1"/>
              </p:cNvSpPr>
              <p:nvPr/>
            </p:nvSpPr>
            <p:spPr bwMode="auto">
              <a:xfrm>
                <a:off x="3593061" y="897353"/>
                <a:ext cx="55509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時間為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TW" altLang="en-US" dirty="0"/>
                  <a:t> 時在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altLang="zh-TW" i="1" dirty="0"/>
                  <a:t> </a:t>
                </a:r>
                <a:r>
                  <a:rPr lang="zh-TW" altLang="en-US" dirty="0"/>
                  <a:t>與</a:t>
                </a:r>
                <a:r>
                  <a:rPr lang="zh-TW" altLang="en-US" i="1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en-US" altLang="zh-TW" i="1" dirty="0"/>
                  <a:t> </a:t>
                </a:r>
                <a:r>
                  <a:rPr lang="zh-TW" altLang="en-US" dirty="0"/>
                  <a:t>之間發現該粒子的機率。</a:t>
                </a:r>
              </a:p>
            </p:txBody>
          </p:sp>
        </mc:Choice>
        <mc:Fallback xmlns="">
          <p:sp>
            <p:nvSpPr>
              <p:cNvPr id="1843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3061" y="897353"/>
                <a:ext cx="5550939" cy="369332"/>
              </a:xfrm>
              <a:prstGeom prst="rect">
                <a:avLst/>
              </a:prstGeom>
              <a:blipFill>
                <a:blip r:embed="rId2"/>
                <a:stretch>
                  <a:fillRect l="-9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40" name="Picture 7" descr="4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>
            <a:fillRect/>
          </a:stretch>
        </p:blipFill>
        <p:spPr bwMode="auto">
          <a:xfrm>
            <a:off x="721861" y="1880242"/>
            <a:ext cx="30607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41" name="Text Box 9"/>
              <p:cNvSpPr txBox="1">
                <a:spLocks noChangeArrowheads="1"/>
              </p:cNvSpPr>
              <p:nvPr/>
            </p:nvSpPr>
            <p:spPr bwMode="auto">
              <a:xfrm>
                <a:off x="2771800" y="5522347"/>
                <a:ext cx="49688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altLang="zh-TW" i="1" dirty="0"/>
                  <a:t> </a:t>
                </a:r>
                <a:r>
                  <a:rPr lang="zh-TW" altLang="en-US" dirty="0"/>
                  <a:t>與</a:t>
                </a:r>
                <a:r>
                  <a:rPr lang="zh-TW" altLang="en-US" i="1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𝑏</m:t>
                    </m:r>
                  </m:oMath>
                </a14:m>
                <a:r>
                  <a:rPr lang="en-US" altLang="zh-TW" i="1" dirty="0"/>
                  <a:t> </a:t>
                </a:r>
                <a:r>
                  <a:rPr lang="zh-TW" altLang="en-US" dirty="0"/>
                  <a:t>之間發現該粒子的機率</a:t>
                </a:r>
              </a:p>
            </p:txBody>
          </p:sp>
        </mc:Choice>
        <mc:Fallback xmlns="">
          <p:sp>
            <p:nvSpPr>
              <p:cNvPr id="1844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0" y="5522347"/>
                <a:ext cx="4968875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104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2234749" y="2924944"/>
            <a:ext cx="142875" cy="161912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843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42449"/>
              </p:ext>
            </p:extLst>
          </p:nvPr>
        </p:nvGraphicFramePr>
        <p:xfrm>
          <a:off x="2026786" y="4607567"/>
          <a:ext cx="214313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26720" imgH="139680" progId="Equation.3">
                  <p:embed/>
                </p:oleObj>
              </mc:Choice>
              <mc:Fallback>
                <p:oleObj name="方程式" r:id="rId6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6786" y="4607567"/>
                        <a:ext cx="214313" cy="23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754287"/>
              </p:ext>
            </p:extLst>
          </p:nvPr>
        </p:nvGraphicFramePr>
        <p:xfrm>
          <a:off x="2312536" y="4536129"/>
          <a:ext cx="714375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406080" imgH="177480" progId="Equation.3">
                  <p:embed/>
                </p:oleObj>
              </mc:Choice>
              <mc:Fallback>
                <p:oleObj name="方程式" r:id="rId8" imgW="4060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536" y="4536129"/>
                        <a:ext cx="714375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3" name="Picture 7" descr="D:\Downloads\Data\Knight\Media\Chapter40\Images\40_07Figure-F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1"/>
            <a:ext cx="3120362" cy="29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791332" y="873712"/>
                <a:ext cx="280172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332" y="873712"/>
                <a:ext cx="280172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813698" y="5232811"/>
                <a:ext cx="1849737" cy="9326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𝑏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698" y="5232811"/>
                <a:ext cx="1849737" cy="93262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4211960" y="4869160"/>
            <a:ext cx="3120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以點的數目來表示機率大小！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/>
              <p:nvPr/>
            </p:nvSpPr>
            <p:spPr bwMode="auto">
              <a:xfrm>
                <a:off x="791332" y="1386548"/>
                <a:ext cx="45872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波函數絕對值平方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就是機率密度。</a:t>
                </a: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332" y="1386548"/>
                <a:ext cx="4587281" cy="369332"/>
              </a:xfrm>
              <a:prstGeom prst="rect">
                <a:avLst/>
              </a:prstGeom>
              <a:blipFill>
                <a:blip r:embed="rId13"/>
                <a:stretch>
                  <a:fillRect l="-1105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83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763713" y="1052513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/>
              <a:t>發現該粒子的總機率必需等於 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1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12" descr="D:\Downloads\Data\Knight\Media\Chapter40\Images\40_08Figureb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4"/>
          <a:stretch>
            <a:fillRect/>
          </a:stretch>
        </p:blipFill>
        <p:spPr bwMode="auto">
          <a:xfrm>
            <a:off x="1835150" y="2205038"/>
            <a:ext cx="51974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文字方塊 12"/>
          <p:cNvSpPr txBox="1">
            <a:spLocks noChangeArrowheads="1"/>
          </p:cNvSpPr>
          <p:nvPr/>
        </p:nvSpPr>
        <p:spPr bwMode="auto">
          <a:xfrm>
            <a:off x="1763713" y="1557338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歸一化條件 </a:t>
            </a:r>
            <a:r>
              <a:rPr lang="en-US" altLang="zh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Normalization Condition</a:t>
            </a:r>
            <a:endParaRPr lang="zh-TW" alt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矩形 15"/>
          <p:cNvSpPr>
            <a:spLocks noChangeArrowheads="1"/>
          </p:cNvSpPr>
          <p:nvPr/>
        </p:nvSpPr>
        <p:spPr bwMode="auto">
          <a:xfrm>
            <a:off x="1692275" y="5516563"/>
            <a:ext cx="6048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/>
              <a:t>這個是波函數在薛丁格方程式以外必須滿足的額外的條件</a:t>
            </a: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835150" y="4437112"/>
                <a:ext cx="238809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150" y="4437112"/>
                <a:ext cx="2388090" cy="9019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1553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39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81" y="2060848"/>
            <a:ext cx="489743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1547664" y="1412776"/>
            <a:ext cx="68760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自由電子波波函數及其機率解釋能計算雙狹縫干涉的粒子分佈嗎？</a:t>
            </a:r>
          </a:p>
        </p:txBody>
      </p:sp>
    </p:spTree>
    <p:extLst>
      <p:ext uri="{BB962C8B-B14F-4D97-AF65-F5344CB8AC3E}">
        <p14:creationId xmlns:p14="http://schemas.microsoft.com/office/powerpoint/2010/main" val="2803663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15367" name="Picture 5" descr="f39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49" y="3800655"/>
            <a:ext cx="2691804" cy="27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接點 19"/>
          <p:cNvCxnSpPr>
            <a:cxnSpLocks/>
          </p:cNvCxnSpPr>
          <p:nvPr/>
        </p:nvCxnSpPr>
        <p:spPr>
          <a:xfrm flipV="1">
            <a:off x="6743700" y="4651375"/>
            <a:ext cx="1199895" cy="2138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69" name="文字方塊 22"/>
              <p:cNvSpPr txBox="1">
                <a:spLocks noChangeArrowheads="1"/>
              </p:cNvSpPr>
              <p:nvPr/>
            </p:nvSpPr>
            <p:spPr bwMode="auto">
              <a:xfrm>
                <a:off x="1042988" y="2853487"/>
                <a:ext cx="403306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Re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就是干涉的結果！</a:t>
                </a:r>
              </a:p>
            </p:txBody>
          </p:sp>
        </mc:Choice>
        <mc:Fallback xmlns="">
          <p:sp>
            <p:nvSpPr>
              <p:cNvPr id="15369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2853487"/>
                <a:ext cx="4033068" cy="369888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接點 12"/>
          <p:cNvCxnSpPr>
            <a:cxnSpLocks/>
          </p:cNvCxnSpPr>
          <p:nvPr/>
        </p:nvCxnSpPr>
        <p:spPr>
          <a:xfrm flipV="1">
            <a:off x="6743700" y="4651375"/>
            <a:ext cx="1199895" cy="85478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1042988" y="413958"/>
                <a:ext cx="4394408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413958"/>
                <a:ext cx="4394408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E7E14B09-6CE0-A41A-0CB0-062A1F8131CB}"/>
                  </a:ext>
                </a:extLst>
              </p:cNvPr>
              <p:cNvSpPr txBox="1"/>
              <p:nvPr/>
            </p:nvSpPr>
            <p:spPr bwMode="auto">
              <a:xfrm>
                <a:off x="1042988" y="1772163"/>
                <a:ext cx="690060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E7E14B09-6CE0-A41A-0CB0-062A1F813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1772163"/>
                <a:ext cx="690060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89AFA043-23C5-590B-78C8-E8FB3447723D}"/>
                  </a:ext>
                </a:extLst>
              </p:cNvPr>
              <p:cNvSpPr txBox="1"/>
              <p:nvPr/>
            </p:nvSpPr>
            <p:spPr bwMode="auto">
              <a:xfrm>
                <a:off x="2147497" y="2301316"/>
                <a:ext cx="45448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89AFA043-23C5-590B-78C8-E8FB34477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497" y="2301316"/>
                <a:ext cx="454489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D0EE5D34-0383-E246-D470-C4AC380345A5}"/>
                  </a:ext>
                </a:extLst>
              </p:cNvPr>
              <p:cNvSpPr txBox="1"/>
              <p:nvPr/>
            </p:nvSpPr>
            <p:spPr bwMode="auto">
              <a:xfrm>
                <a:off x="127257" y="3329846"/>
                <a:ext cx="8889485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D0EE5D34-0383-E246-D470-C4AC38034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257" y="3329846"/>
                <a:ext cx="8889485" cy="410177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6">
                <a:extLst>
                  <a:ext uri="{FF2B5EF4-FFF2-40B4-BE49-F238E27FC236}">
                    <a16:creationId xmlns:a16="http://schemas.microsoft.com/office/drawing/2014/main" id="{D864EA57-58B4-E850-BCE2-D729589E5419}"/>
                  </a:ext>
                </a:extLst>
              </p:cNvPr>
              <p:cNvSpPr txBox="1"/>
              <p:nvPr/>
            </p:nvSpPr>
            <p:spPr bwMode="auto">
              <a:xfrm>
                <a:off x="1158109" y="4680577"/>
                <a:ext cx="411593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6">
                <a:extLst>
                  <a:ext uri="{FF2B5EF4-FFF2-40B4-BE49-F238E27FC236}">
                    <a16:creationId xmlns:a16="http://schemas.microsoft.com/office/drawing/2014/main" id="{D864EA57-58B4-E850-BCE2-D729589E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9" y="4680577"/>
                <a:ext cx="411593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17DF92F-637F-013B-5000-533272A68ED2}"/>
              </a:ext>
            </a:extLst>
          </p:cNvPr>
          <p:cNvSpPr txBox="1"/>
          <p:nvPr/>
        </p:nvSpPr>
        <p:spPr bwMode="auto">
          <a:xfrm>
            <a:off x="7092280" y="2301316"/>
            <a:ext cx="1008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2-16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F547BD-C7FC-EDF9-6435-DE3A48479442}"/>
                  </a:ext>
                </a:extLst>
              </p:cNvPr>
              <p:cNvSpPr txBox="1"/>
              <p:nvPr/>
            </p:nvSpPr>
            <p:spPr bwMode="auto">
              <a:xfrm>
                <a:off x="7088829" y="4765548"/>
                <a:ext cx="291483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F547BD-C7FC-EDF9-6435-DE3A4847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88829" y="4765548"/>
                <a:ext cx="291483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63238-AA0C-EECF-4528-F044969093EE}"/>
                  </a:ext>
                </a:extLst>
              </p:cNvPr>
              <p:cNvSpPr txBox="1"/>
              <p:nvPr/>
            </p:nvSpPr>
            <p:spPr bwMode="auto">
              <a:xfrm>
                <a:off x="7343647" y="5095611"/>
                <a:ext cx="32469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63238-AA0C-EECF-4528-F0449690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3647" y="5095611"/>
                <a:ext cx="324697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AC1C7D-31AD-0267-4DAE-A5808A800F15}"/>
                  </a:ext>
                </a:extLst>
              </p:cNvPr>
              <p:cNvSpPr txBox="1"/>
              <p:nvPr/>
            </p:nvSpPr>
            <p:spPr bwMode="auto">
              <a:xfrm>
                <a:off x="1158109" y="870893"/>
                <a:ext cx="43944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是狹縫1,2距觀測點的距離！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AC1C7D-31AD-0267-4DAE-A5808A800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9" y="870893"/>
                <a:ext cx="4394408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949610F-A82E-E36A-E885-962D604B3DBF}"/>
              </a:ext>
            </a:extLst>
          </p:cNvPr>
          <p:cNvSpPr txBox="1"/>
          <p:nvPr/>
        </p:nvSpPr>
        <p:spPr bwMode="auto">
          <a:xfrm>
            <a:off x="1127500" y="1316271"/>
            <a:ext cx="2261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觀測點的機率密度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0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eso-garden.com/images/uploads_bilder/game_da_vinci_co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968500"/>
            <a:ext cx="328612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http://www.cyber-cinema.com/reprint/DaVinciCodeAd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428750"/>
            <a:ext cx="33051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字方塊 9"/>
          <p:cNvSpPr txBox="1">
            <a:spLocks noChangeArrowheads="1"/>
          </p:cNvSpPr>
          <p:nvPr/>
        </p:nvSpPr>
        <p:spPr bwMode="auto">
          <a:xfrm>
            <a:off x="2214563" y="7858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找物質波的波方程式如同解讀一個密碼</a:t>
            </a:r>
          </a:p>
        </p:txBody>
      </p:sp>
    </p:spTree>
    <p:extLst>
      <p:ext uri="{BB962C8B-B14F-4D97-AF65-F5344CB8AC3E}">
        <p14:creationId xmlns:p14="http://schemas.microsoft.com/office/powerpoint/2010/main" val="1157576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6" b="17860"/>
          <a:stretch/>
        </p:blipFill>
        <p:spPr bwMode="auto">
          <a:xfrm>
            <a:off x="827584" y="2336304"/>
            <a:ext cx="78486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F3CC8955-21C4-E4B2-ED17-885C4886C883}"/>
                  </a:ext>
                </a:extLst>
              </p:cNvPr>
              <p:cNvSpPr txBox="1"/>
              <p:nvPr/>
            </p:nvSpPr>
            <p:spPr bwMode="auto">
              <a:xfrm>
                <a:off x="1042497" y="764704"/>
                <a:ext cx="6873356" cy="7693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F3CC8955-21C4-E4B2-ED17-885C4886C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497" y="764704"/>
                <a:ext cx="6873356" cy="769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7968611-25EF-C5EB-5C61-D139D28F9CCE}"/>
              </a:ext>
            </a:extLst>
          </p:cNvPr>
          <p:cNvSpPr txBox="1"/>
          <p:nvPr/>
        </p:nvSpPr>
        <p:spPr bwMode="auto">
          <a:xfrm>
            <a:off x="3059832" y="1769062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與一般雙狹縫干涉完全一致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f39_08">
            <a:extLst>
              <a:ext uri="{FF2B5EF4-FFF2-40B4-BE49-F238E27FC236}">
                <a16:creationId xmlns:a16="http://schemas.microsoft.com/office/drawing/2014/main" id="{F1B64FBB-D2AE-9B07-3297-1C9E892AF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7033" r="48530"/>
          <a:stretch/>
        </p:blipFill>
        <p:spPr bwMode="auto">
          <a:xfrm>
            <a:off x="3635896" y="5301208"/>
            <a:ext cx="2232248" cy="106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C4291C-806B-3C6D-A2C0-4A84616F6D4D}"/>
                  </a:ext>
                </a:extLst>
              </p:cNvPr>
              <p:cNvSpPr txBox="1"/>
              <p:nvPr/>
            </p:nvSpPr>
            <p:spPr bwMode="auto">
              <a:xfrm>
                <a:off x="7884096" y="5216624"/>
                <a:ext cx="79208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C4291C-806B-3C6D-A2C0-4A84616F6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4096" y="5216624"/>
                <a:ext cx="792088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8089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1751" name="Text Box 25"/>
          <p:cNvSpPr txBox="1">
            <a:spLocks noChangeArrowheads="1"/>
          </p:cNvSpPr>
          <p:nvPr/>
        </p:nvSpPr>
        <p:spPr bwMode="auto">
          <a:xfrm>
            <a:off x="1461598" y="2613326"/>
            <a:ext cx="56890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但這一單一方向傳播電子波機率密度為一常數。</a:t>
            </a:r>
          </a:p>
        </p:txBody>
      </p:sp>
      <p:sp>
        <p:nvSpPr>
          <p:cNvPr id="31752" name="文字方塊 26"/>
          <p:cNvSpPr txBox="1">
            <a:spLocks noChangeArrowheads="1"/>
          </p:cNvSpPr>
          <p:nvPr/>
        </p:nvSpPr>
        <p:spPr bwMode="auto">
          <a:xfrm>
            <a:off x="1484928" y="3525097"/>
            <a:ext cx="6457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動量完全確定，位置完全不確定，（這是波狀的態的波函數）。</a:t>
            </a:r>
          </a:p>
        </p:txBody>
      </p:sp>
      <p:sp>
        <p:nvSpPr>
          <p:cNvPr id="31753" name="Text Box 25"/>
          <p:cNvSpPr txBox="1">
            <a:spLocks noChangeArrowheads="1"/>
          </p:cNvSpPr>
          <p:nvPr/>
        </p:nvSpPr>
        <p:spPr bwMode="auto">
          <a:xfrm>
            <a:off x="1468154" y="1877387"/>
            <a:ext cx="6265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通常會說這是單一方向傳播的電子波，波長確定，</a:t>
            </a:r>
            <a:r>
              <a:rPr lang="zh-TW" altLang="en-US" dirty="0">
                <a:solidFill>
                  <a:srgbClr val="FF0000"/>
                </a:solidFill>
              </a:rPr>
              <a:t>動量確定。</a:t>
            </a:r>
            <a:endParaRPr lang="zh-TW" altLang="en-US" dirty="0"/>
          </a:p>
        </p:txBody>
      </p:sp>
      <p:sp>
        <p:nvSpPr>
          <p:cNvPr id="31756" name="矩形 11"/>
          <p:cNvSpPr>
            <a:spLocks noChangeArrowheads="1"/>
          </p:cNvSpPr>
          <p:nvPr/>
        </p:nvSpPr>
        <p:spPr bwMode="auto">
          <a:xfrm>
            <a:off x="1484928" y="4406105"/>
            <a:ext cx="7201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因為沒有任何位置資訊，所以</a:t>
            </a:r>
            <a:r>
              <a:rPr lang="zh-TW" altLang="en-US" dirty="0"/>
              <a:t>若</a:t>
            </a:r>
            <a:r>
              <a:rPr lang="zh-TW" altLang="zh-TW" dirty="0"/>
              <a:t>稱它為沿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/>
              <a:t>方向運動</a:t>
            </a:r>
            <a:r>
              <a:rPr lang="zh-TW" altLang="en-US" dirty="0"/>
              <a:t>的電子</a:t>
            </a:r>
            <a:r>
              <a:rPr lang="zh-TW" altLang="zh-TW" dirty="0"/>
              <a:t>並不確實，</a:t>
            </a:r>
            <a:endParaRPr lang="zh-TW" altLang="en-US" dirty="0"/>
          </a:p>
        </p:txBody>
      </p:sp>
      <p:sp>
        <p:nvSpPr>
          <p:cNvPr id="31757" name="矩形 12"/>
          <p:cNvSpPr>
            <a:spLocks noChangeArrowheads="1"/>
          </p:cNvSpPr>
          <p:nvPr/>
        </p:nvSpPr>
        <p:spPr bwMode="auto">
          <a:xfrm>
            <a:off x="1468154" y="4825520"/>
            <a:ext cx="7001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它只是擁有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TW" altLang="zh-TW" dirty="0"/>
              <a:t>方向的動量，</a:t>
            </a:r>
            <a:r>
              <a:rPr lang="zh-TW" altLang="en-US" dirty="0"/>
              <a:t>但</a:t>
            </a:r>
            <a:r>
              <a:rPr lang="zh-TW" altLang="zh-TW" dirty="0"/>
              <a:t>並沒有任何</a:t>
            </a:r>
            <a:r>
              <a:rPr lang="zh-TW" altLang="en-US" dirty="0"/>
              <a:t>實質</a:t>
            </a:r>
            <a:r>
              <a:rPr lang="zh-TW" altLang="zh-TW" dirty="0"/>
              <a:t>東西</a:t>
            </a:r>
            <a:r>
              <a:rPr lang="zh-TW" altLang="en-US" dirty="0"/>
              <a:t>的位置在改變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31758" name="矩形 13"/>
          <p:cNvSpPr>
            <a:spLocks noChangeArrowheads="1"/>
          </p:cNvSpPr>
          <p:nvPr/>
        </p:nvSpPr>
        <p:spPr bwMode="auto">
          <a:xfrm>
            <a:off x="1466958" y="5614650"/>
            <a:ext cx="604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波函數的相位波形是在傳播，但那不是可觀察的物理量。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525846" y="1339435"/>
                <a:ext cx="1754263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5846" y="1339435"/>
                <a:ext cx="1754263" cy="387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1525846" y="3065436"/>
                <a:ext cx="233506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5846" y="3065436"/>
                <a:ext cx="233506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466958" y="6063437"/>
                <a:ext cx="7001972" cy="387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zh-TW" altLang="zh-TW" dirty="0"/>
                  <a:t>所以</a:t>
                </a:r>
                <a:r>
                  <a:rPr lang="zh-TW" altLang="en-US" dirty="0"/>
                  <a:t>這個波函數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zh-TW" dirty="0"/>
                  <a:t>並不</a:t>
                </a:r>
                <a:r>
                  <a:rPr lang="zh-TW" altLang="en-US" dirty="0"/>
                  <a:t>能描述</a:t>
                </a:r>
                <a:r>
                  <a:rPr lang="zh-TW" altLang="zh-TW" dirty="0"/>
                  <a:t>一個</a:t>
                </a:r>
                <a:r>
                  <a:rPr lang="zh-TW" altLang="en-US" dirty="0"/>
                  <a:t>自由運動的電子。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958" y="6063437"/>
                <a:ext cx="7001972" cy="387927"/>
              </a:xfrm>
              <a:prstGeom prst="rect">
                <a:avLst/>
              </a:prstGeom>
              <a:blipFill>
                <a:blip r:embed="rId5"/>
                <a:stretch>
                  <a:fillRect l="-725" b="-2580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12">
            <a:extLst>
              <a:ext uri="{FF2B5EF4-FFF2-40B4-BE49-F238E27FC236}">
                <a16:creationId xmlns:a16="http://schemas.microsoft.com/office/drawing/2014/main" id="{B60617F4-6151-FBE1-ED1F-098444E79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958" y="5212608"/>
            <a:ext cx="7001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也就是</a:t>
            </a:r>
            <a:r>
              <a:rPr lang="zh-TW" altLang="zh-TW" dirty="0"/>
              <a:t>並沒有任何</a:t>
            </a:r>
            <a:r>
              <a:rPr lang="zh-TW" altLang="en-US" dirty="0"/>
              <a:t>實質的</a:t>
            </a:r>
            <a:r>
              <a:rPr lang="zh-TW" altLang="zh-TW" dirty="0"/>
              <a:t>東西在傳播</a:t>
            </a:r>
            <a:r>
              <a:rPr lang="zh-TW" altLang="en-US" dirty="0"/>
              <a:t>或運動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0F4F2-20A4-C156-3993-BF5895E0A9C7}"/>
              </a:ext>
            </a:extLst>
          </p:cNvPr>
          <p:cNvSpPr txBox="1"/>
          <p:nvPr/>
        </p:nvSpPr>
        <p:spPr bwMode="auto">
          <a:xfrm>
            <a:off x="1480724" y="3984758"/>
            <a:ext cx="2254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尷尬的是：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5B416-03EB-D5BF-809A-7319622D7C1C}"/>
              </a:ext>
            </a:extLst>
          </p:cNvPr>
          <p:cNvSpPr txBox="1"/>
          <p:nvPr/>
        </p:nvSpPr>
        <p:spPr bwMode="auto">
          <a:xfrm>
            <a:off x="3995936" y="3065436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這個解根本不滿足Normalization Condition.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D2648155-7DA6-5758-04DB-CDFBD1BBCE75}"/>
                  </a:ext>
                </a:extLst>
              </p:cNvPr>
              <p:cNvSpPr txBox="1"/>
              <p:nvPr/>
            </p:nvSpPr>
            <p:spPr bwMode="auto">
              <a:xfrm>
                <a:off x="6302782" y="2264475"/>
                <a:ext cx="2463430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∞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D2648155-7DA6-5758-04DB-CDFBD1BBC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2782" y="2264475"/>
                <a:ext cx="2463430" cy="901914"/>
              </a:xfrm>
              <a:prstGeom prst="rect">
                <a:avLst/>
              </a:prstGeom>
              <a:blipFill>
                <a:blip r:embed="rId6"/>
                <a:stretch>
                  <a:fillRect l="-31282"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89C8FD2D-0B62-C4D2-0134-28CC212D9706}"/>
                  </a:ext>
                </a:extLst>
              </p:cNvPr>
              <p:cNvSpPr txBox="1"/>
              <p:nvPr/>
            </p:nvSpPr>
            <p:spPr bwMode="auto">
              <a:xfrm>
                <a:off x="3860909" y="1178953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30">
                <a:extLst>
                  <a:ext uri="{FF2B5EF4-FFF2-40B4-BE49-F238E27FC236}">
                    <a16:creationId xmlns:a16="http://schemas.microsoft.com/office/drawing/2014/main" id="{89C8FD2D-0B62-C4D2-0134-28CC212D9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909" y="1178953"/>
                <a:ext cx="1525739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F56C1EE3-1450-789A-88BE-2544A2A61AB2}"/>
                  </a:ext>
                </a:extLst>
              </p:cNvPr>
              <p:cNvSpPr txBox="1"/>
              <p:nvPr/>
            </p:nvSpPr>
            <p:spPr bwMode="auto">
              <a:xfrm>
                <a:off x="1525846" y="480913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24">
                <a:extLst>
                  <a:ext uri="{FF2B5EF4-FFF2-40B4-BE49-F238E27FC236}">
                    <a16:creationId xmlns:a16="http://schemas.microsoft.com/office/drawing/2014/main" id="{F56C1EE3-1450-789A-88BE-2544A2A61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5846" y="480913"/>
                <a:ext cx="2111283" cy="648126"/>
              </a:xfrm>
              <a:prstGeom prst="rect">
                <a:avLst/>
              </a:prstGeom>
              <a:blipFill>
                <a:blip r:embed="rId8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93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52" grpId="0"/>
      <p:bldP spid="31756" grpId="0"/>
      <p:bldP spid="31757" grpId="0"/>
      <p:bldP spid="31758" grpId="0"/>
      <p:bldP spid="18" grpId="0" animBg="1"/>
      <p:bldP spid="2" grpId="0"/>
      <p:bldP spid="3" grpId="0"/>
      <p:bldP spid="4" grpId="0"/>
      <p:bldP spid="5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33797" name="Text Box 25"/>
          <p:cNvSpPr txBox="1">
            <a:spLocks noChangeArrowheads="1"/>
          </p:cNvSpPr>
          <p:nvPr/>
        </p:nvSpPr>
        <p:spPr bwMode="auto">
          <a:xfrm>
            <a:off x="1692275" y="1268413"/>
            <a:ext cx="4895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單一方向傳播的自由電子波機率密度為一常數</a:t>
            </a:r>
          </a:p>
        </p:txBody>
      </p:sp>
      <p:sp>
        <p:nvSpPr>
          <p:cNvPr id="33798" name="文字方塊 26"/>
          <p:cNvSpPr txBox="1">
            <a:spLocks noChangeArrowheads="1"/>
          </p:cNvSpPr>
          <p:nvPr/>
        </p:nvSpPr>
        <p:spPr bwMode="auto">
          <a:xfrm>
            <a:off x="1692275" y="2482850"/>
            <a:ext cx="5786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位置完全不確定，處於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完全全球化的狀態。</a:t>
            </a:r>
          </a:p>
        </p:txBody>
      </p:sp>
      <p:pic>
        <p:nvPicPr>
          <p:cNvPr id="33800" name="Picture 12" descr="http://www.uweb.ucsb.edu/~ana_melgoza/large_globalization_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573463"/>
            <a:ext cx="37830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711538" y="1724876"/>
                <a:ext cx="233506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1538" y="1724876"/>
                <a:ext cx="2335063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0023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460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"/>
          <a:stretch>
            <a:fillRect/>
          </a:stretch>
        </p:blipFill>
        <p:spPr bwMode="auto">
          <a:xfrm>
            <a:off x="5795963" y="2420938"/>
            <a:ext cx="2849562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5" descr="C:\Users\Chia-Hung Chang\Downloads\Data\Knight\Media\Chapter43\Images\43_14Figureb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3255"/>
          <a:stretch>
            <a:fillRect/>
          </a:stretch>
        </p:blipFill>
        <p:spPr bwMode="auto">
          <a:xfrm>
            <a:off x="395288" y="981075"/>
            <a:ext cx="52800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文字方塊 9"/>
          <p:cNvSpPr txBox="1">
            <a:spLocks noChangeArrowheads="1"/>
          </p:cNvSpPr>
          <p:nvPr/>
        </p:nvSpPr>
        <p:spPr bwMode="auto">
          <a:xfrm>
            <a:off x="1908175" y="5445125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我們觀察到的粒子總是得有一些地方特色：區域性！</a:t>
            </a:r>
          </a:p>
        </p:txBody>
      </p:sp>
    </p:spTree>
    <p:extLst>
      <p:ext uri="{BB962C8B-B14F-4D97-AF65-F5344CB8AC3E}">
        <p14:creationId xmlns:p14="http://schemas.microsoft.com/office/powerpoint/2010/main" val="2448375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ediaarchive.cern.ch/MediaArchive/Photo/Public/2010/1003058/1003058_04/1003058_04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447631" cy="454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655915-CE49-2C2E-1772-4332EBB54C90}"/>
                  </a:ext>
                </a:extLst>
              </p:cNvPr>
              <p:cNvSpPr/>
              <p:nvPr/>
            </p:nvSpPr>
            <p:spPr>
              <a:xfrm>
                <a:off x="1691680" y="5589240"/>
                <a:ext cx="6447630" cy="387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zh-TW" altLang="en-US" dirty="0"/>
                  <a:t>波函數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zh-TW" dirty="0"/>
                  <a:t>並不</a:t>
                </a:r>
                <a:r>
                  <a:rPr lang="zh-TW" altLang="en-US" dirty="0"/>
                  <a:t>能描述圖中</a:t>
                </a:r>
                <a:r>
                  <a:rPr lang="zh-TW" altLang="zh-TW" dirty="0"/>
                  <a:t>一個</a:t>
                </a:r>
                <a:r>
                  <a:rPr lang="zh-TW" altLang="en-US" dirty="0"/>
                  <a:t>自由運動的粒子。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655915-CE49-2C2E-1772-4332EBB54C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5589240"/>
                <a:ext cx="6447630" cy="387927"/>
              </a:xfrm>
              <a:prstGeom prst="rect">
                <a:avLst/>
              </a:prstGeom>
              <a:blipFill>
                <a:blip r:embed="rId3"/>
                <a:stretch>
                  <a:fillRect l="-787" b="-2580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5954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09554E-782C-78B8-2C92-BE3596C23D0A}"/>
                  </a:ext>
                </a:extLst>
              </p:cNvPr>
              <p:cNvSpPr txBox="1"/>
              <p:nvPr/>
            </p:nvSpPr>
            <p:spPr bwMode="auto">
              <a:xfrm>
                <a:off x="611334" y="1900927"/>
                <a:ext cx="8280920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Times New Roman" pitchFamily="18" charset="0"/>
                    <a:cs typeface="Times New Roman" pitchFamily="18" charset="0"/>
                  </a:rPr>
                  <a:t>而且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可以作為材料，讓我們建造出比較像自由運動電子的狀態：波包。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09554E-782C-78B8-2C92-BE3596C23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334" y="1900927"/>
                <a:ext cx="8280920" cy="387927"/>
              </a:xfrm>
              <a:prstGeom prst="rect">
                <a:avLst/>
              </a:prstGeom>
              <a:blipFill>
                <a:blip r:embed="rId2"/>
                <a:stretch>
                  <a:fillRect l="-613"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C:\Users\Chia-Hung Chang\Downloads\Data\Knight\Media\Chapter40\Images\40_17Figure-F.jpg">
            <a:extLst>
              <a:ext uri="{FF2B5EF4-FFF2-40B4-BE49-F238E27FC236}">
                <a16:creationId xmlns:a16="http://schemas.microsoft.com/office/drawing/2014/main" id="{C22825B8-A0AC-3E2E-88FC-91A25E22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424" y="2476991"/>
            <a:ext cx="1898700" cy="165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9">
            <a:extLst>
              <a:ext uri="{FF2B5EF4-FFF2-40B4-BE49-F238E27FC236}">
                <a16:creationId xmlns:a16="http://schemas.microsoft.com/office/drawing/2014/main" id="{011AAD95-8A40-73D3-A2F9-D007351C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293096"/>
            <a:ext cx="7488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波包如粒子具有一些區域性，而這區域性又會如自由粒子般運動。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DA67D8-3AD1-9B16-86DC-833D6C4715BE}"/>
                  </a:ext>
                </a:extLst>
              </p:cNvPr>
              <p:cNvSpPr txBox="1"/>
              <p:nvPr/>
            </p:nvSpPr>
            <p:spPr bwMode="auto">
              <a:xfrm>
                <a:off x="597530" y="5218294"/>
                <a:ext cx="7488832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在很多應用上，用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來近似波包，結果相當不錯。例如散射。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DA67D8-3AD1-9B16-86DC-833D6C471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530" y="5218294"/>
                <a:ext cx="7488832" cy="387927"/>
              </a:xfrm>
              <a:prstGeom prst="rect">
                <a:avLst/>
              </a:prstGeom>
              <a:blipFill>
                <a:blip r:embed="rId4"/>
                <a:stretch>
                  <a:fillRect l="-678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BB0AE4E-E060-D8DD-8BCA-FFB01CF54FD6}"/>
              </a:ext>
            </a:extLst>
          </p:cNvPr>
          <p:cNvSpPr txBox="1"/>
          <p:nvPr/>
        </p:nvSpPr>
        <p:spPr bwMode="auto">
          <a:xfrm>
            <a:off x="611334" y="4761178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波包也滿足薛丁格方程式。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85CB99-344F-8446-F1CB-C9B0C7CEBD60}"/>
                  </a:ext>
                </a:extLst>
              </p:cNvPr>
              <p:cNvSpPr txBox="1"/>
              <p:nvPr/>
            </p:nvSpPr>
            <p:spPr bwMode="auto">
              <a:xfrm>
                <a:off x="611334" y="900252"/>
                <a:ext cx="6480720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雖然不是自由運動電子的狀態，但具有確定的動量。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85CB99-344F-8446-F1CB-C9B0C7CEB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334" y="900252"/>
                <a:ext cx="6480720" cy="387927"/>
              </a:xfrm>
              <a:prstGeom prst="rect">
                <a:avLst/>
              </a:prstGeom>
              <a:blipFill>
                <a:blip r:embed="rId5"/>
                <a:stretch>
                  <a:fillRect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63B222-07D4-0D35-CEFC-F38D1700EB22}"/>
                  </a:ext>
                </a:extLst>
              </p:cNvPr>
              <p:cNvSpPr txBox="1"/>
              <p:nvPr/>
            </p:nvSpPr>
            <p:spPr bwMode="auto">
              <a:xfrm>
                <a:off x="631438" y="1378632"/>
                <a:ext cx="8045018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是動量的本徵態Eigenstate，在自由空間中是定態Stationary State。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63B222-07D4-0D35-CEFC-F38D1700E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438" y="1378632"/>
                <a:ext cx="8045018" cy="387927"/>
              </a:xfrm>
              <a:prstGeom prst="rect">
                <a:avLst/>
              </a:prstGeom>
              <a:blipFill>
                <a:blip r:embed="rId6"/>
                <a:stretch>
                  <a:fillRect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60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36</a:t>
            </a:fld>
            <a:endParaRPr lang="en-US" altLang="zh-TW"/>
          </a:p>
        </p:txBody>
      </p:sp>
      <p:pic>
        <p:nvPicPr>
          <p:cNvPr id="3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767335" cy="36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94548BA6-0197-9E26-5AD7-142C77C915EA}"/>
              </a:ext>
            </a:extLst>
          </p:cNvPr>
          <p:cNvSpPr txBox="1"/>
          <p:nvPr/>
        </p:nvSpPr>
        <p:spPr>
          <a:xfrm>
            <a:off x="1774713" y="5511149"/>
            <a:ext cx="576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在這散射實驗中，入射的質子及生成的粒子都是波包。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/>
              <p:nvPr/>
            </p:nvSpPr>
            <p:spPr>
              <a:xfrm>
                <a:off x="1835696" y="5022488"/>
                <a:ext cx="49870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+⋯→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+⋯→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⋯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022488"/>
                <a:ext cx="4987006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FC0CB0-282D-8CC4-9060-691C82BD560E}"/>
                  </a:ext>
                </a:extLst>
              </p:cNvPr>
              <p:cNvSpPr txBox="1"/>
              <p:nvPr/>
            </p:nvSpPr>
            <p:spPr bwMode="auto">
              <a:xfrm>
                <a:off x="1774713" y="5912714"/>
                <a:ext cx="4987006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但用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來近似波包，結果相當不錯。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FC0CB0-282D-8CC4-9060-691C82BD5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713" y="5912714"/>
                <a:ext cx="4987006" cy="392993"/>
              </a:xfrm>
              <a:prstGeom prst="rect">
                <a:avLst/>
              </a:prstGeom>
              <a:blipFill>
                <a:blip r:embed="rId4"/>
                <a:stretch>
                  <a:fillRect l="-1015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7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3A6816A-E677-BFD4-C753-9FE7AD15E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57" y="907472"/>
            <a:ext cx="23241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140630-37D4-D567-7F51-302633E24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5" t="19949" r="14128" b="17880"/>
          <a:stretch>
            <a:fillRect/>
          </a:stretch>
        </p:blipFill>
        <p:spPr bwMode="auto">
          <a:xfrm>
            <a:off x="3378041" y="1379399"/>
            <a:ext cx="16700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8">
            <a:extLst>
              <a:ext uri="{FF2B5EF4-FFF2-40B4-BE49-F238E27FC236}">
                <a16:creationId xmlns:a16="http://schemas.microsoft.com/office/drawing/2014/main" id="{10F1E19B-91B6-152B-54CE-5DBD8AB94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9745" y="461385"/>
            <a:ext cx="1508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康普頓效應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4">
                <a:extLst>
                  <a:ext uri="{FF2B5EF4-FFF2-40B4-BE49-F238E27FC236}">
                    <a16:creationId xmlns:a16="http://schemas.microsoft.com/office/drawing/2014/main" id="{BF62D8D1-77DD-5CD6-E3FE-33167E1FE167}"/>
                  </a:ext>
                </a:extLst>
              </p:cNvPr>
              <p:cNvSpPr txBox="1"/>
              <p:nvPr/>
            </p:nvSpPr>
            <p:spPr>
              <a:xfrm>
                <a:off x="3361444" y="3608563"/>
                <a:ext cx="1702582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TW" alt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文字方塊 14">
                <a:extLst>
                  <a:ext uri="{FF2B5EF4-FFF2-40B4-BE49-F238E27FC236}">
                    <a16:creationId xmlns:a16="http://schemas.microsoft.com/office/drawing/2014/main" id="{BF62D8D1-77DD-5CD6-E3FE-33167E1FE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44" y="3608563"/>
                <a:ext cx="1702582" cy="276999"/>
              </a:xfrm>
              <a:prstGeom prst="rect">
                <a:avLst/>
              </a:prstGeom>
              <a:blipFill>
                <a:blip r:embed="rId4"/>
                <a:stretch>
                  <a:fillRect l="-2963" b="-2727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0" descr="4013">
            <a:extLst>
              <a:ext uri="{FF2B5EF4-FFF2-40B4-BE49-F238E27FC236}">
                <a16:creationId xmlns:a16="http://schemas.microsoft.com/office/drawing/2014/main" id="{E7B52C41-172F-F2E1-27B0-AB4B8ABBC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2" r="14702"/>
          <a:stretch/>
        </p:blipFill>
        <p:spPr bwMode="auto">
          <a:xfrm>
            <a:off x="2627784" y="4005064"/>
            <a:ext cx="3392045" cy="224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21B529D3-1BFA-993C-61E6-CD3C1B7F5355}"/>
              </a:ext>
            </a:extLst>
          </p:cNvPr>
          <p:cNvSpPr/>
          <p:nvPr/>
        </p:nvSpPr>
        <p:spPr>
          <a:xfrm>
            <a:off x="2843684" y="481142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5EB5CD63-C83C-42A1-E325-39B306D578B1}"/>
              </a:ext>
            </a:extLst>
          </p:cNvPr>
          <p:cNvSpPr/>
          <p:nvPr/>
        </p:nvSpPr>
        <p:spPr>
          <a:xfrm>
            <a:off x="4715346" y="5387686"/>
            <a:ext cx="228600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656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306F4-7689-CFA1-2526-3609A6BB7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00" y="1556792"/>
            <a:ext cx="7845200" cy="338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17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57250" y="1672709"/>
            <a:ext cx="8128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901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40" y="2196583"/>
            <a:ext cx="26098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15" name="Object 8"/>
          <p:cNvGraphicFramePr>
            <a:graphicFrameLocks noChangeAspect="1"/>
          </p:cNvGraphicFramePr>
          <p:nvPr/>
        </p:nvGraphicFramePr>
        <p:xfrm>
          <a:off x="1783453" y="2437883"/>
          <a:ext cx="417512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53780" imgH="164957" progId="Equation.3">
                  <p:embed/>
                </p:oleObj>
              </mc:Choice>
              <mc:Fallback>
                <p:oleObj name="方程式" r:id="rId3" imgW="253780" imgH="164957" progId="Equation.3">
                  <p:embed/>
                  <p:pic>
                    <p:nvPicPr>
                      <p:cNvPr id="901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453" y="2437883"/>
                        <a:ext cx="417512" cy="271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9"/>
          <p:cNvGraphicFramePr>
            <a:graphicFrameLocks noChangeAspect="1"/>
          </p:cNvGraphicFramePr>
          <p:nvPr/>
        </p:nvGraphicFramePr>
        <p:xfrm>
          <a:off x="1781865" y="3495158"/>
          <a:ext cx="417513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53780" imgH="164957" progId="Equation.3">
                  <p:embed/>
                </p:oleObj>
              </mc:Choice>
              <mc:Fallback>
                <p:oleObj name="方程式" r:id="rId5" imgW="253780" imgH="164957" progId="Equation.3">
                  <p:embed/>
                  <p:pic>
                    <p:nvPicPr>
                      <p:cNvPr id="9011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865" y="3495158"/>
                        <a:ext cx="417513" cy="271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1031214" y="423270"/>
            <a:ext cx="480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Course, massless photon can’t decay.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43650" y="900946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could electron emit one photon and one electron?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43650" y="1310997"/>
            <a:ext cx="56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Feynman amplitude is non-zero (a constant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73840" y="1749980"/>
            <a:ext cx="554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momentum conservation does not allow!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255440" y="885706"/>
                <a:ext cx="1206099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𝛾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440" y="885706"/>
                <a:ext cx="1206099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964859" y="2200262"/>
                <a:ext cx="1640064" cy="39151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zh-TW" alt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859" y="2200262"/>
                <a:ext cx="1640064" cy="391517"/>
              </a:xfrm>
              <a:prstGeom prst="rect">
                <a:avLst/>
              </a:prstGeom>
              <a:blipFill rotWithShape="1">
                <a:blip r:embed="rId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964858" y="2654406"/>
                <a:ext cx="2006062" cy="46596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zh-TW" altLang="en-US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858" y="2654406"/>
                <a:ext cx="2006062" cy="465961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964858" y="3683678"/>
                <a:ext cx="3845412" cy="3970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+2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TW" alt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zh-TW" alt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+0</m:t>
                      </m:r>
                      <m:r>
                        <a:rPr lang="en-US" altLang="zh-TW" b="0" i="0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858" y="3683678"/>
                <a:ext cx="3845412" cy="397032"/>
              </a:xfrm>
              <a:prstGeom prst="rect">
                <a:avLst/>
              </a:prstGeom>
              <a:blipFill>
                <a:blip r:embed="rId10"/>
                <a:stretch>
                  <a:fillRect t="-6250" b="-6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964858" y="4196186"/>
                <a:ext cx="3323409" cy="39151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TW" alt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  <a:cs typeface="Times New Roman" panose="02020603050405020304" pitchFamily="18" charset="0"/>
                            </a:rPr>
                            <m:t>𝛾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  <a:cs typeface="Times New Roman" panose="020206030504050203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b="0" i="0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858" y="4196186"/>
                <a:ext cx="3323409" cy="391517"/>
              </a:xfrm>
              <a:prstGeom prst="rect">
                <a:avLst/>
              </a:prstGeom>
              <a:blipFill>
                <a:blip r:embed="rId11"/>
                <a:stretch>
                  <a:fillRect t="-9375" b="-31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3964858" y="4686570"/>
                <a:ext cx="2415981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zh-TW" altLang="en-US" i="1" smtClean="0">
                          <a:latin typeface="Cambria Math"/>
                          <a:cs typeface="Times New Roman" panose="020206030504050203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b="0" i="0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858" y="4686570"/>
                <a:ext cx="2415981" cy="369332"/>
              </a:xfrm>
              <a:prstGeom prst="rect">
                <a:avLst/>
              </a:prstGeom>
              <a:blipFill rotWithShape="1">
                <a:blip r:embed="rId12"/>
                <a:stretch>
                  <a:fillRect t="-20000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943862" y="5163504"/>
                <a:ext cx="34464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Impossible, 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  <m:r>
                          <a:rPr lang="en-US" altLang="zh-TW" i="1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&gt;</m:t>
                    </m:r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/>
                                <a:cs typeface="Times New Roman" panose="02020603050405020304" pitchFamily="18" charset="0"/>
                              </a:rPr>
                              <m:t>𝑒</m:t>
                            </m:r>
                            <m:r>
                              <a:rPr lang="en-US" altLang="zh-TW" i="1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862" y="5163504"/>
                <a:ext cx="3446421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593" t="-21311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943862" y="6000641"/>
                <a:ext cx="1206099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↛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𝛾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862" y="6000641"/>
                <a:ext cx="1206099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字方塊 23"/>
          <p:cNvSpPr txBox="1"/>
          <p:nvPr/>
        </p:nvSpPr>
        <p:spPr>
          <a:xfrm>
            <a:off x="1031214" y="5532836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can not emit one photon and one electron.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861A9D61-4D6F-6447-AF99-B99147F322A3}"/>
                  </a:ext>
                </a:extLst>
              </p:cNvPr>
              <p:cNvSpPr txBox="1"/>
              <p:nvPr/>
            </p:nvSpPr>
            <p:spPr>
              <a:xfrm>
                <a:off x="3943862" y="3188934"/>
                <a:ext cx="2823914" cy="40139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𝑒</m:t>
                          </m:r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zh-TW" altLang="en-US" i="1">
                              <a:latin typeface="Cambria Math"/>
                              <a:cs typeface="Times New Roman" panose="020206030504050203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861A9D61-4D6F-6447-AF99-B99147F32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862" y="3188934"/>
                <a:ext cx="2823914" cy="401392"/>
              </a:xfrm>
              <a:prstGeom prst="rect">
                <a:avLst/>
              </a:prstGeom>
              <a:blipFill>
                <a:blip r:embed="rId1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754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285875"/>
            <a:ext cx="59944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8" descr="http://sixcp.sixcp.com/~admin7/images/Rosetta_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4044" r="3906" b="2963"/>
          <a:stretch>
            <a:fillRect/>
          </a:stretch>
        </p:blipFill>
        <p:spPr bwMode="auto">
          <a:xfrm>
            <a:off x="142875" y="3214688"/>
            <a:ext cx="27860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矩形 7"/>
          <p:cNvSpPr>
            <a:spLocks noChangeArrowheads="1"/>
          </p:cNvSpPr>
          <p:nvPr/>
        </p:nvSpPr>
        <p:spPr bwMode="auto">
          <a:xfrm>
            <a:off x="0" y="2071688"/>
            <a:ext cx="29289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Rosetta</a:t>
            </a:r>
            <a:r>
              <a:rPr lang="zh-TW" alt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Stone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  <a:cs typeface="Times New Roman" pitchFamily="18" charset="0"/>
              </a:rPr>
              <a:t>It was created in 196 BC, discovered by the French in 1799 at Rosetta</a:t>
            </a:r>
            <a:endParaRPr lang="zh-TW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7" name="文字方塊 9"/>
          <p:cNvSpPr txBox="1">
            <a:spLocks noChangeArrowheads="1"/>
          </p:cNvSpPr>
          <p:nvPr/>
        </p:nvSpPr>
        <p:spPr bwMode="auto">
          <a:xfrm>
            <a:off x="1000125" y="714375"/>
            <a:ext cx="700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解碼，如果如一個古老的失傳的語言，有對照表就非常有用</a:t>
            </a:r>
          </a:p>
        </p:txBody>
      </p:sp>
    </p:spTree>
    <p:extLst>
      <p:ext uri="{BB962C8B-B14F-4D97-AF65-F5344CB8AC3E}">
        <p14:creationId xmlns:p14="http://schemas.microsoft.com/office/powerpoint/2010/main" val="609873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31214" y="2162175"/>
            <a:ext cx="8128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901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48" y="2208971"/>
            <a:ext cx="26098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15" name="Object 8"/>
          <p:cNvGraphicFramePr>
            <a:graphicFrameLocks noChangeAspect="1"/>
          </p:cNvGraphicFramePr>
          <p:nvPr/>
        </p:nvGraphicFramePr>
        <p:xfrm>
          <a:off x="2130662" y="2497414"/>
          <a:ext cx="188912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120" imgH="139680" progId="Equation.3">
                  <p:embed/>
                </p:oleObj>
              </mc:Choice>
              <mc:Fallback>
                <p:oleObj name="方程式" r:id="rId3" imgW="114120" imgH="139680" progId="Equation.3">
                  <p:embed/>
                  <p:pic>
                    <p:nvPicPr>
                      <p:cNvPr id="901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0662" y="2497414"/>
                        <a:ext cx="188912" cy="230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9"/>
          <p:cNvGraphicFramePr>
            <a:graphicFrameLocks noChangeAspect="1"/>
          </p:cNvGraphicFramePr>
          <p:nvPr/>
        </p:nvGraphicFramePr>
        <p:xfrm>
          <a:off x="2115822" y="3501681"/>
          <a:ext cx="187325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14120" imgH="139680" progId="Equation.3">
                  <p:embed/>
                </p:oleObj>
              </mc:Choice>
              <mc:Fallback>
                <p:oleObj name="方程式" r:id="rId5" imgW="114120" imgH="139680" progId="Equation.3">
                  <p:embed/>
                  <p:pic>
                    <p:nvPicPr>
                      <p:cNvPr id="9011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5822" y="3501681"/>
                        <a:ext cx="187325" cy="230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247804" y="1131995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we know accelerating electron can emit EM wave!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247804" y="5385176"/>
            <a:ext cx="554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conservation now allows!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819554" y="1630942"/>
                <a:ext cx="1609864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𝛾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554" y="1630942"/>
                <a:ext cx="1609864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字方塊 23"/>
          <p:cNvSpPr txBox="1"/>
          <p:nvPr/>
        </p:nvSpPr>
        <p:spPr>
          <a:xfrm>
            <a:off x="1247804" y="1634914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can emit two 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48" y="3387753"/>
            <a:ext cx="26098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360448" y="3147183"/>
            <a:ext cx="1066386" cy="1086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2426834" y="3690626"/>
            <a:ext cx="0" cy="5434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V="1">
            <a:off x="2426834" y="3147184"/>
            <a:ext cx="0" cy="6031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物件 16"/>
          <p:cNvGraphicFramePr>
            <a:graphicFrameLocks noChangeAspect="1"/>
          </p:cNvGraphicFramePr>
          <p:nvPr/>
        </p:nvGraphicFramePr>
        <p:xfrm>
          <a:off x="2144604" y="3575532"/>
          <a:ext cx="188912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14120" imgH="139680" progId="Equation.3">
                  <p:embed/>
                </p:oleObj>
              </mc:Choice>
              <mc:Fallback>
                <p:oleObj name="方程式" r:id="rId9" imgW="114120" imgH="139680" progId="Equation.3">
                  <p:embed/>
                  <p:pic>
                    <p:nvPicPr>
                      <p:cNvPr id="17" name="物件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604" y="3575532"/>
                        <a:ext cx="188912" cy="230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物件 21"/>
          <p:cNvGraphicFramePr>
            <a:graphicFrameLocks noChangeAspect="1"/>
          </p:cNvGraphicFramePr>
          <p:nvPr/>
        </p:nvGraphicFramePr>
        <p:xfrm>
          <a:off x="2084969" y="4657242"/>
          <a:ext cx="188912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114120" imgH="139680" progId="Equation.3">
                  <p:embed/>
                </p:oleObj>
              </mc:Choice>
              <mc:Fallback>
                <p:oleObj name="方程式" r:id="rId11" imgW="114120" imgH="139680" progId="Equation.3">
                  <p:embed/>
                  <p:pic>
                    <p:nvPicPr>
                      <p:cNvPr id="22" name="物件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969" y="4657242"/>
                        <a:ext cx="188912" cy="230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F0D775D-1638-8378-C2AC-5905B547191F}"/>
              </a:ext>
            </a:extLst>
          </p:cNvPr>
          <p:cNvSpPr txBox="1"/>
          <p:nvPr/>
        </p:nvSpPr>
        <p:spPr bwMode="auto">
          <a:xfrm>
            <a:off x="1247804" y="5949280"/>
            <a:ext cx="3612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以上這些粒子應該都是波包！</a:t>
            </a:r>
          </a:p>
        </p:txBody>
      </p:sp>
    </p:spTree>
    <p:extLst>
      <p:ext uri="{BB962C8B-B14F-4D97-AF65-F5344CB8AC3E}">
        <p14:creationId xmlns:p14="http://schemas.microsoft.com/office/powerpoint/2010/main" val="3999935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845" name="矩形 4"/>
              <p:cNvSpPr>
                <a:spLocks noChangeArrowheads="1"/>
              </p:cNvSpPr>
              <p:nvPr/>
            </p:nvSpPr>
            <p:spPr bwMode="auto">
              <a:xfrm>
                <a:off x="1056959" y="2181825"/>
                <a:ext cx="6913563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對任意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，正弦波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dirty="0"/>
                  <a:t>都是薛丁格方程式的解。</a:t>
                </a:r>
              </a:p>
            </p:txBody>
          </p:sp>
        </mc:Choice>
        <mc:Fallback xmlns="">
          <p:sp>
            <p:nvSpPr>
              <p:cNvPr id="3584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959" y="2181825"/>
                <a:ext cx="6913563" cy="387927"/>
              </a:xfrm>
              <a:prstGeom prst="rect">
                <a:avLst/>
              </a:prstGeom>
              <a:blipFill>
                <a:blip r:embed="rId2"/>
                <a:stretch>
                  <a:fillRect l="-734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46" name="矩形 5"/>
              <p:cNvSpPr>
                <a:spLocks noChangeArrowheads="1"/>
              </p:cNvSpPr>
              <p:nvPr/>
            </p:nvSpPr>
            <p:spPr bwMode="auto">
              <a:xfrm>
                <a:off x="1056958" y="3051483"/>
                <a:ext cx="7345363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疊加不同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依舊為解：</a:t>
                </a:r>
              </a:p>
            </p:txBody>
          </p:sp>
        </mc:Choice>
        <mc:Fallback xmlns="">
          <p:sp>
            <p:nvSpPr>
              <p:cNvPr id="3584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958" y="3051483"/>
                <a:ext cx="7345363" cy="387927"/>
              </a:xfrm>
              <a:prstGeom prst="rect">
                <a:avLst/>
              </a:prstGeom>
              <a:blipFill>
                <a:blip r:embed="rId3"/>
                <a:stretch>
                  <a:fillRect l="-691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056958" y="3573016"/>
                <a:ext cx="5700791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958" y="3573016"/>
                <a:ext cx="5700791" cy="901914"/>
              </a:xfrm>
              <a:prstGeom prst="rect">
                <a:avLst/>
              </a:prstGeom>
              <a:blipFill>
                <a:blip r:embed="rId4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4">
            <a:extLst>
              <a:ext uri="{FF2B5EF4-FFF2-40B4-BE49-F238E27FC236}">
                <a16:creationId xmlns:a16="http://schemas.microsoft.com/office/drawing/2014/main" id="{26CD4CD1-3613-7288-434F-2CBBDB7A8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958" y="2650272"/>
            <a:ext cx="6913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薛丁格方程式是一線性方程式。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791FC711-1874-605E-B107-B3236E173040}"/>
                  </a:ext>
                </a:extLst>
              </p:cNvPr>
              <p:cNvSpPr txBox="1"/>
              <p:nvPr/>
            </p:nvSpPr>
            <p:spPr bwMode="auto">
              <a:xfrm>
                <a:off x="7160994" y="2066665"/>
                <a:ext cx="1331775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791FC711-1874-605E-B107-B3236E173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0994" y="2066665"/>
                <a:ext cx="1331775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AFB5D8B-8AE9-8525-F055-B18AC650C6B1}"/>
              </a:ext>
            </a:extLst>
          </p:cNvPr>
          <p:cNvSpPr txBox="1"/>
          <p:nvPr/>
        </p:nvSpPr>
        <p:spPr bwMode="auto">
          <a:xfrm>
            <a:off x="1077329" y="4557080"/>
            <a:ext cx="58622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這是自由電子波</a:t>
            </a:r>
            <a:r>
              <a:rPr lang="zh-TW" altLang="en-US" dirty="0"/>
              <a:t>薛丁格方程最一般的解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8E2357E4-DDE5-24A2-37A8-F3D195F46743}"/>
                  </a:ext>
                </a:extLst>
              </p:cNvPr>
              <p:cNvSpPr txBox="1"/>
              <p:nvPr/>
            </p:nvSpPr>
            <p:spPr bwMode="auto">
              <a:xfrm>
                <a:off x="1085292" y="5051169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8E2357E4-DDE5-24A2-37A8-F3D195F46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292" y="5051169"/>
                <a:ext cx="2111283" cy="648126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C346F1E-7154-69FF-52A0-D2488A7B8F42}"/>
              </a:ext>
            </a:extLst>
          </p:cNvPr>
          <p:cNvSpPr txBox="1"/>
          <p:nvPr/>
        </p:nvSpPr>
        <p:spPr bwMode="auto">
          <a:xfrm>
            <a:off x="1056958" y="878559"/>
            <a:ext cx="7456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波包有寬度，意指位置稍有不準度，如此動量應該也稍有不準度。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558043-0214-8EFA-3AC8-FB53D86DC961}"/>
                  </a:ext>
                </a:extLst>
              </p:cNvPr>
              <p:cNvSpPr txBox="1"/>
              <p:nvPr/>
            </p:nvSpPr>
            <p:spPr bwMode="auto">
              <a:xfrm>
                <a:off x="1085292" y="1300722"/>
                <a:ext cx="7807188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大膽猜想：波包應該是</a:t>
                </a:r>
                <a:r>
                  <a:rPr lang="zh-TW" altLang="en-US" dirty="0"/>
                  <a:t>疊加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稍微不同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的結果。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558043-0214-8EFA-3AC8-FB53D86DC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292" y="1300722"/>
                <a:ext cx="7807188" cy="387927"/>
              </a:xfrm>
              <a:prstGeom prst="rect">
                <a:avLst/>
              </a:prstGeom>
              <a:blipFill>
                <a:blip r:embed="rId7"/>
                <a:stretch>
                  <a:fillRect l="-649"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9751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/>
              <p:nvPr/>
            </p:nvSpPr>
            <p:spPr bwMode="auto">
              <a:xfrm>
                <a:off x="655210" y="216888"/>
                <a:ext cx="2664576" cy="6821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sz="24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4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210" y="216888"/>
                <a:ext cx="2664576" cy="682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B5D8B-8AE9-8525-F055-B18AC650C6B1}"/>
                  </a:ext>
                </a:extLst>
              </p:cNvPr>
              <p:cNvSpPr txBox="1"/>
              <p:nvPr/>
            </p:nvSpPr>
            <p:spPr bwMode="auto">
              <a:xfrm>
                <a:off x="3436973" y="403911"/>
                <a:ext cx="32957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考慮一Gaussian form of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B5D8B-8AE9-8525-F055-B18AC650C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6973" y="403911"/>
                <a:ext cx="3295724" cy="369332"/>
              </a:xfrm>
              <a:prstGeom prst="rect">
                <a:avLst/>
              </a:prstGeom>
              <a:blipFill>
                <a:blip r:embed="rId3"/>
                <a:stretch>
                  <a:fillRect l="-153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91157-43AE-F7B2-D49B-2E66A3D794DF}"/>
                  </a:ext>
                </a:extLst>
              </p:cNvPr>
              <p:cNvSpPr txBox="1"/>
              <p:nvPr/>
            </p:nvSpPr>
            <p:spPr bwMode="auto">
              <a:xfrm>
                <a:off x="641777" y="923398"/>
                <a:ext cx="8034036" cy="372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意思是以為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中心，形成一離開此值就快速降低的分佈，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991157-43AE-F7B2-D49B-2E66A3D79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777" y="923398"/>
                <a:ext cx="8034036" cy="372410"/>
              </a:xfrm>
              <a:prstGeom prst="rect">
                <a:avLst/>
              </a:prstGeom>
              <a:blipFill>
                <a:blip r:embed="rId4"/>
                <a:stretch>
                  <a:fillRect l="-63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552E1AD-4F3C-335C-04AD-2D5F70F56F65}"/>
                  </a:ext>
                </a:extLst>
              </p:cNvPr>
              <p:cNvSpPr txBox="1"/>
              <p:nvPr/>
            </p:nvSpPr>
            <p:spPr bwMode="auto">
              <a:xfrm>
                <a:off x="158740" y="2085088"/>
                <a:ext cx="8826519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sz="24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4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altLang="zh-CN" sz="24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sz="24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552E1AD-4F3C-335C-04AD-2D5F70F56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740" y="2085088"/>
                <a:ext cx="8826519" cy="1171731"/>
              </a:xfrm>
              <a:prstGeom prst="rect">
                <a:avLst/>
              </a:prstGeom>
              <a:blipFill>
                <a:blip r:embed="rId5"/>
                <a:stretch>
                  <a:fillRect t="-117204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E48FF6F3-521F-8BBA-9657-728BD26A863E}"/>
                  </a:ext>
                </a:extLst>
              </p:cNvPr>
              <p:cNvSpPr txBox="1"/>
              <p:nvPr/>
            </p:nvSpPr>
            <p:spPr bwMode="auto">
              <a:xfrm>
                <a:off x="7506890" y="3308357"/>
                <a:ext cx="131882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E48FF6F3-521F-8BBA-9657-728BD26A8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6890" y="3308357"/>
                <a:ext cx="1318823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E40E0EC6-30BE-1ADF-6758-5C25D043FF67}"/>
                  </a:ext>
                </a:extLst>
              </p:cNvPr>
              <p:cNvSpPr txBox="1"/>
              <p:nvPr/>
            </p:nvSpPr>
            <p:spPr bwMode="auto">
              <a:xfrm>
                <a:off x="1670500" y="3269019"/>
                <a:ext cx="3597652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𝑖𝑞𝑥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E40E0EC6-30BE-1ADF-6758-5C25D043F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500" y="3269019"/>
                <a:ext cx="3597652" cy="1171731"/>
              </a:xfrm>
              <a:prstGeom prst="rect">
                <a:avLst/>
              </a:prstGeom>
              <a:blipFill>
                <a:blip r:embed="rId7"/>
                <a:stretch>
                  <a:fillRect l="-1056" t="-117204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ED1FA1E7-B5A0-ED6C-1A39-522EF208232E}"/>
                  </a:ext>
                </a:extLst>
              </p:cNvPr>
              <p:cNvSpPr txBox="1"/>
              <p:nvPr/>
            </p:nvSpPr>
            <p:spPr bwMode="auto">
              <a:xfrm>
                <a:off x="6802255" y="4815494"/>
                <a:ext cx="1400192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′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6">
                <a:extLst>
                  <a:ext uri="{FF2B5EF4-FFF2-40B4-BE49-F238E27FC236}">
                    <a16:creationId xmlns:a16="http://schemas.microsoft.com/office/drawing/2014/main" id="{ED1FA1E7-B5A0-ED6C-1A39-522EF2082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2255" y="4815494"/>
                <a:ext cx="1400192" cy="566694"/>
              </a:xfrm>
              <a:prstGeom prst="rect">
                <a:avLst/>
              </a:prstGeom>
              <a:blipFill>
                <a:blip r:embed="rId8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F3395871-5E4A-FC1D-52FF-C249DAD18A92}"/>
                  </a:ext>
                </a:extLst>
              </p:cNvPr>
              <p:cNvSpPr txBox="1"/>
              <p:nvPr/>
            </p:nvSpPr>
            <p:spPr bwMode="auto">
              <a:xfrm>
                <a:off x="1671929" y="5667913"/>
                <a:ext cx="3856825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′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F3395871-5E4A-FC1D-52FF-C249DAD18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1929" y="5667913"/>
                <a:ext cx="3856825" cy="1171731"/>
              </a:xfrm>
              <a:prstGeom prst="rect">
                <a:avLst/>
              </a:prstGeom>
              <a:blipFill>
                <a:blip r:embed="rId9"/>
                <a:stretch>
                  <a:fillRect t="-117204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39A4148E-BE25-2ACB-0616-3EEBA8CF23D3}"/>
                  </a:ext>
                </a:extLst>
              </p:cNvPr>
              <p:cNvSpPr txBox="1"/>
              <p:nvPr/>
            </p:nvSpPr>
            <p:spPr bwMode="auto">
              <a:xfrm>
                <a:off x="1670500" y="4481604"/>
                <a:ext cx="4899611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  <m:sSup>
                                        <m:sSup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𝑖𝑞𝑥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39A4148E-BE25-2ACB-0616-3EEBA8CF2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0500" y="4481604"/>
                <a:ext cx="4899611" cy="1171731"/>
              </a:xfrm>
              <a:prstGeom prst="rect">
                <a:avLst/>
              </a:prstGeom>
              <a:blipFill>
                <a:blip r:embed="rId10"/>
                <a:stretch>
                  <a:fillRect t="-116129" b="-1763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/>
              <p:nvPr/>
            </p:nvSpPr>
            <p:spPr bwMode="auto">
              <a:xfrm>
                <a:off x="5582708" y="5677735"/>
                <a:ext cx="2515945" cy="118352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2708" y="5677735"/>
                <a:ext cx="2515945" cy="11835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 descr="C:\Users\Chia-Hung Chang\Pictures\2008-04-14 波包\波包 002.jpg">
            <a:extLst>
              <a:ext uri="{FF2B5EF4-FFF2-40B4-BE49-F238E27FC236}">
                <a16:creationId xmlns:a16="http://schemas.microsoft.com/office/drawing/2014/main" id="{81E74821-2067-C7C4-30BC-88CA2D563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7219239" y="284503"/>
            <a:ext cx="1758828" cy="163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6297" y="1017126"/>
                <a:ext cx="369416" cy="278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sz="1200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sz="1200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sz="1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8683F8E5-F736-4237-6FC9-8A9F296FD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6297" y="1017126"/>
                <a:ext cx="369416" cy="278682"/>
              </a:xfrm>
              <a:prstGeom prst="rect">
                <a:avLst/>
              </a:prstGeom>
              <a:blipFill>
                <a:blip r:embed="rId13"/>
                <a:stretch>
                  <a:fillRect r="-6452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/>
              <p:nvPr/>
            </p:nvSpPr>
            <p:spPr bwMode="auto">
              <a:xfrm>
                <a:off x="7219239" y="300554"/>
                <a:ext cx="75272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2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C712D6D-2B75-EEFB-0041-4170E040F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9239" y="300554"/>
                <a:ext cx="752726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18ACBDF8-D3D4-F392-783A-A8C1FB1E8BEF}"/>
              </a:ext>
            </a:extLst>
          </p:cNvPr>
          <p:cNvSpPr/>
          <p:nvPr/>
        </p:nvSpPr>
        <p:spPr>
          <a:xfrm>
            <a:off x="7683933" y="2439897"/>
            <a:ext cx="576064" cy="3078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E74BC-A60E-9325-8816-FC51085DE364}"/>
                  </a:ext>
                </a:extLst>
              </p:cNvPr>
              <p:cNvSpPr txBox="1"/>
              <p:nvPr/>
            </p:nvSpPr>
            <p:spPr bwMode="auto">
              <a:xfrm>
                <a:off x="641777" y="1597871"/>
                <a:ext cx="8034036" cy="4082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若取極值的1/3左右位置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，寬度即不準度大約是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3E74BC-A60E-9325-8816-FC51085D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777" y="1597871"/>
                <a:ext cx="8034036" cy="408253"/>
              </a:xfrm>
              <a:prstGeom prst="rect">
                <a:avLst/>
              </a:prstGeom>
              <a:blipFill>
                <a:blip r:embed="rId15"/>
                <a:stretch>
                  <a:fillRect l="-631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EADA78-5176-1A1E-670E-3923CB427F81}"/>
                  </a:ext>
                </a:extLst>
              </p:cNvPr>
              <p:cNvSpPr txBox="1"/>
              <p:nvPr/>
            </p:nvSpPr>
            <p:spPr bwMode="auto">
              <a:xfrm>
                <a:off x="641777" y="1253807"/>
                <a:ext cx="8034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與動量成正比，所以這就是動量稍有不準度的狀態。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EADA78-5176-1A1E-670E-3923CB427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777" y="1253807"/>
                <a:ext cx="8034036" cy="369332"/>
              </a:xfrm>
              <a:prstGeom prst="rect">
                <a:avLst/>
              </a:prstGeom>
              <a:blipFill>
                <a:blip r:embed="rId16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93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E5B1AE-6AED-11E9-F477-86F3817EFD18}"/>
                  </a:ext>
                </a:extLst>
              </p:cNvPr>
              <p:cNvSpPr txBox="1"/>
              <p:nvPr/>
            </p:nvSpPr>
            <p:spPr bwMode="auto">
              <a:xfrm>
                <a:off x="3077580" y="776555"/>
                <a:ext cx="1392817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E5B1AE-6AED-11E9-F477-86F3817EF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7580" y="776555"/>
                <a:ext cx="1392817" cy="809581"/>
              </a:xfrm>
              <a:prstGeom prst="rect">
                <a:avLst/>
              </a:prstGeom>
              <a:blipFill>
                <a:blip r:embed="rId2"/>
                <a:stretch>
                  <a:fillRect l="-62727" t="-127692" b="-19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9320D-9119-53F7-E3BD-45A29C7FA985}"/>
                  </a:ext>
                </a:extLst>
              </p:cNvPr>
              <p:cNvSpPr txBox="1"/>
              <p:nvPr/>
            </p:nvSpPr>
            <p:spPr bwMode="auto">
              <a:xfrm>
                <a:off x="1691680" y="2132856"/>
                <a:ext cx="5577168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𝑑𝑥𝑑𝑦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9320D-9119-53F7-E3BD-45A29C7FA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132856"/>
                <a:ext cx="5577168" cy="809581"/>
              </a:xfrm>
              <a:prstGeom prst="rect">
                <a:avLst/>
              </a:prstGeom>
              <a:blipFill>
                <a:blip r:embed="rId3"/>
                <a:stretch>
                  <a:fillRect l="-15227" t="-131250" b="-1984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47DB9E-9261-2E38-1FA3-C6FD27069B09}"/>
                  </a:ext>
                </a:extLst>
              </p:cNvPr>
              <p:cNvSpPr txBox="1"/>
              <p:nvPr/>
            </p:nvSpPr>
            <p:spPr bwMode="auto">
              <a:xfrm>
                <a:off x="1691680" y="3510773"/>
                <a:ext cx="6769802" cy="83478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sup>
                        <m:e>
                          <m:nary>
                            <m:naryPr>
                              <m:limLoc m:val="undOvr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nary>
                        <m:naryPr>
                          <m:limLoc m:val="undOvr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47DB9E-9261-2E38-1FA3-C6FD27069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3510773"/>
                <a:ext cx="6769802" cy="834780"/>
              </a:xfrm>
              <a:prstGeom prst="rect">
                <a:avLst/>
              </a:prstGeom>
              <a:blipFill>
                <a:blip r:embed="rId4"/>
                <a:stretch>
                  <a:fillRect l="-8801" t="-120896" b="-18806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DF7A32-1C2F-DC1F-8941-9A34022075F1}"/>
                  </a:ext>
                </a:extLst>
              </p:cNvPr>
              <p:cNvSpPr txBox="1"/>
              <p:nvPr/>
            </p:nvSpPr>
            <p:spPr bwMode="auto">
              <a:xfrm>
                <a:off x="1696754" y="5013176"/>
                <a:ext cx="2077235" cy="80958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DF7A32-1C2F-DC1F-8941-9A3402207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6754" y="5013176"/>
                <a:ext cx="2077235" cy="809581"/>
              </a:xfrm>
              <a:prstGeom prst="rect">
                <a:avLst/>
              </a:prstGeom>
              <a:blipFill>
                <a:blip r:embed="rId5"/>
                <a:stretch>
                  <a:fillRect l="-40000" t="-127692" b="-19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0ABAC91-AF8C-A393-DB08-131D29D37B73}"/>
              </a:ext>
            </a:extLst>
          </p:cNvPr>
          <p:cNvSpPr txBox="1"/>
          <p:nvPr/>
        </p:nvSpPr>
        <p:spPr bwMode="auto">
          <a:xfrm>
            <a:off x="1691680" y="1035243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計算：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F13F7-C276-211C-4B65-7362B46EA6E1}"/>
              </a:ext>
            </a:extLst>
          </p:cNvPr>
          <p:cNvSpPr txBox="1"/>
          <p:nvPr/>
        </p:nvSpPr>
        <p:spPr bwMode="auto">
          <a:xfrm>
            <a:off x="1700523" y="1707652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先平方：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2B03B-43B4-B936-32B6-8ED2E580C611}"/>
              </a:ext>
            </a:extLst>
          </p:cNvPr>
          <p:cNvSpPr txBox="1"/>
          <p:nvPr/>
        </p:nvSpPr>
        <p:spPr bwMode="auto">
          <a:xfrm>
            <a:off x="1700523" y="3061212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換極座標：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B041F-D040-D67E-EA23-A835938E0C62}"/>
              </a:ext>
            </a:extLst>
          </p:cNvPr>
          <p:cNvSpPr txBox="1"/>
          <p:nvPr/>
        </p:nvSpPr>
        <p:spPr bwMode="auto">
          <a:xfrm>
            <a:off x="1700523" y="4544557"/>
            <a:ext cx="1392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開根號：</a:t>
            </a:r>
          </a:p>
        </p:txBody>
      </p:sp>
    </p:spTree>
    <p:extLst>
      <p:ext uri="{BB962C8B-B14F-4D97-AF65-F5344CB8AC3E}">
        <p14:creationId xmlns:p14="http://schemas.microsoft.com/office/powerpoint/2010/main" val="288418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 descr="D:\Dropbox\Documents\課程\YoungTextBook\Images\Chapter40\A_Images\A_Figures_and_Photos\40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6"/>
          <a:stretch>
            <a:fillRect/>
          </a:stretch>
        </p:blipFill>
        <p:spPr bwMode="auto">
          <a:xfrm>
            <a:off x="6372200" y="1003605"/>
            <a:ext cx="2465045" cy="31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/>
              <p:nvPr/>
            </p:nvSpPr>
            <p:spPr bwMode="auto">
              <a:xfrm>
                <a:off x="699015" y="1051744"/>
                <a:ext cx="2250552" cy="5843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E0EF9B55-5FA9-F45B-249F-96DE7B72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015" y="1051744"/>
                <a:ext cx="2250552" cy="5843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/>
              <p:nvPr/>
            </p:nvSpPr>
            <p:spPr bwMode="auto">
              <a:xfrm>
                <a:off x="699015" y="1928277"/>
                <a:ext cx="2997359" cy="100168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40EF1E4B-B628-8B5C-FDE7-C47F34C1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015" y="1928277"/>
                <a:ext cx="2997359" cy="10016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8016445-AC52-B4BB-D108-C158DBB1157F}"/>
              </a:ext>
            </a:extLst>
          </p:cNvPr>
          <p:cNvSpPr txBox="1"/>
          <p:nvPr/>
        </p:nvSpPr>
        <p:spPr bwMode="auto">
          <a:xfrm>
            <a:off x="664859" y="3067928"/>
            <a:ext cx="59612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在時間為零，波函數是一振盪函數，乘上一高斯函數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02C0C4-12A0-09E1-94BC-DA8D61F9560C}"/>
              </a:ext>
            </a:extLst>
          </p:cNvPr>
          <p:cNvSpPr txBox="1"/>
          <p:nvPr/>
        </p:nvSpPr>
        <p:spPr bwMode="auto">
          <a:xfrm>
            <a:off x="664859" y="3481546"/>
            <a:ext cx="3288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高斯函數決定了振幅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35903A-D8D7-8C35-D308-0EC8F5594729}"/>
                  </a:ext>
                </a:extLst>
              </p:cNvPr>
              <p:cNvSpPr txBox="1"/>
              <p:nvPr/>
            </p:nvSpPr>
            <p:spPr bwMode="auto">
              <a:xfrm>
                <a:off x="651644" y="3911412"/>
                <a:ext cx="55045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因此振幅是以原點為中心，寬度由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決定的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packet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35903A-D8D7-8C35-D308-0EC8F5594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644" y="3911412"/>
                <a:ext cx="5504532" cy="369332"/>
              </a:xfrm>
              <a:prstGeom prst="rect">
                <a:avLst/>
              </a:prstGeom>
              <a:blipFill>
                <a:blip r:embed="rId8"/>
                <a:stretch>
                  <a:fillRect l="-92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1">
            <a:extLst>
              <a:ext uri="{FF2B5EF4-FFF2-40B4-BE49-F238E27FC236}">
                <a16:creationId xmlns:a16="http://schemas.microsoft.com/office/drawing/2014/main" id="{08E83F96-E359-FF62-66F1-8A3D7F7F9A8E}"/>
              </a:ext>
            </a:extLst>
          </p:cNvPr>
          <p:cNvSpPr/>
          <p:nvPr/>
        </p:nvSpPr>
        <p:spPr>
          <a:xfrm>
            <a:off x="664859" y="4385564"/>
            <a:ext cx="7507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波函數的振幅集中</a:t>
            </a:r>
            <a:r>
              <a:rPr lang="zh-TW" altLang="zh-TW" dirty="0"/>
              <a:t>在空間中的</a:t>
            </a:r>
            <a:r>
              <a:rPr lang="zh-TW" altLang="en-US" dirty="0"/>
              <a:t>一個區域之內，稱為波包</a:t>
            </a:r>
            <a:r>
              <a:rPr lang="en-US" altLang="zh-TW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Packet</a:t>
            </a:r>
            <a:r>
              <a:rPr lang="zh-TW" altLang="en-US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7733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 descr="D:\Dropbox\Documents\課程\YoungTextBook\Images\Chapter40\A_Images\A_Figures_and_Photos\40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6"/>
          <a:stretch>
            <a:fillRect/>
          </a:stretch>
        </p:blipFill>
        <p:spPr bwMode="auto">
          <a:xfrm>
            <a:off x="1162268" y="1844676"/>
            <a:ext cx="3401795" cy="431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Dropbox\Documents\課程\YoungTextBook\Images\Chapter40\A_Images\A_Figures_and_Photos\40_0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5" b="3889"/>
          <a:stretch>
            <a:fillRect/>
          </a:stretch>
        </p:blipFill>
        <p:spPr bwMode="auto">
          <a:xfrm>
            <a:off x="4893194" y="1840528"/>
            <a:ext cx="3396787" cy="431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162268" y="6158338"/>
                <a:ext cx="71840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注意角波數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範圍越寬，製造出的波包的空間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範圍就可以越窄！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268" y="6158338"/>
                <a:ext cx="7184014" cy="369332"/>
              </a:xfrm>
              <a:prstGeom prst="rect">
                <a:avLst/>
              </a:prstGeom>
              <a:blipFill>
                <a:blip r:embed="rId5"/>
                <a:stretch>
                  <a:fillRect l="-70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A58312E-93A8-21DB-BAD9-6BC5CD931BB0}"/>
                  </a:ext>
                </a:extLst>
              </p:cNvPr>
              <p:cNvSpPr txBox="1"/>
              <p:nvPr/>
            </p:nvSpPr>
            <p:spPr bwMode="auto">
              <a:xfrm>
                <a:off x="1114554" y="259621"/>
                <a:ext cx="2041007" cy="53424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A58312E-93A8-21DB-BAD9-6BC5CD931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54" y="259621"/>
                <a:ext cx="2041007" cy="534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E11231-AC23-8251-2BF4-B34DADBEA8AC}"/>
                  </a:ext>
                </a:extLst>
              </p:cNvPr>
              <p:cNvSpPr txBox="1"/>
              <p:nvPr/>
            </p:nvSpPr>
            <p:spPr bwMode="auto">
              <a:xfrm>
                <a:off x="3296023" y="345751"/>
                <a:ext cx="2765591" cy="396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寬度大約是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E11231-AC23-8251-2BF4-B34DADBEA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6023" y="345751"/>
                <a:ext cx="2765591" cy="396327"/>
              </a:xfrm>
              <a:prstGeom prst="rect">
                <a:avLst/>
              </a:prstGeom>
              <a:blipFill>
                <a:blip r:embed="rId7"/>
                <a:stretch>
                  <a:fillRect l="-1826" t="-3125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10BCE65-D888-8C26-E742-B53854CD5465}"/>
                  </a:ext>
                </a:extLst>
              </p:cNvPr>
              <p:cNvSpPr txBox="1"/>
              <p:nvPr/>
            </p:nvSpPr>
            <p:spPr bwMode="auto">
              <a:xfrm>
                <a:off x="1114554" y="896078"/>
                <a:ext cx="2714782" cy="9106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10BCE65-D888-8C26-E742-B53854CD5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54" y="896078"/>
                <a:ext cx="2714782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AA2014-C349-8F18-4AFF-64556AB07402}"/>
                  </a:ext>
                </a:extLst>
              </p:cNvPr>
              <p:cNvSpPr txBox="1"/>
              <p:nvPr/>
            </p:nvSpPr>
            <p:spPr bwMode="auto">
              <a:xfrm>
                <a:off x="3895140" y="1144541"/>
                <a:ext cx="4205252" cy="396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振幅寬度大約是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e>
                    </m:rad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AA2014-C349-8F18-4AFF-64556AB07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95140" y="1144541"/>
                <a:ext cx="4205252" cy="396327"/>
              </a:xfrm>
              <a:prstGeom prst="rect">
                <a:avLst/>
              </a:prstGeom>
              <a:blipFill>
                <a:blip r:embed="rId9"/>
                <a:stretch>
                  <a:fillRect l="-1205" t="-3125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240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Chia-Hung Chang\Pictures\2008-04-14 波包\波包 002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t="4893" r="53658" b="26437"/>
          <a:stretch>
            <a:fillRect/>
          </a:stretch>
        </p:blipFill>
        <p:spPr bwMode="auto">
          <a:xfrm>
            <a:off x="2547938" y="3784600"/>
            <a:ext cx="24431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文字方塊 4"/>
          <p:cNvSpPr txBox="1">
            <a:spLocks noChangeArrowheads="1"/>
          </p:cNvSpPr>
          <p:nvPr/>
        </p:nvSpPr>
        <p:spPr bwMode="auto">
          <a:xfrm>
            <a:off x="469900" y="6201330"/>
            <a:ext cx="478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測不準原理！</a:t>
            </a:r>
          </a:p>
        </p:txBody>
      </p:sp>
      <p:sp>
        <p:nvSpPr>
          <p:cNvPr id="36869" name="Text Box 2"/>
          <p:cNvSpPr txBox="1">
            <a:spLocks noChangeArrowheads="1"/>
          </p:cNvSpPr>
          <p:nvPr/>
        </p:nvSpPr>
        <p:spPr bwMode="auto">
          <a:xfrm>
            <a:off x="3418436" y="209489"/>
            <a:ext cx="1928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波包的寬度</a:t>
            </a:r>
          </a:p>
        </p:txBody>
      </p:sp>
      <p:pic>
        <p:nvPicPr>
          <p:cNvPr id="36870" name="Picture 3" descr="C:\Users\Chia-Hung Chang\Pictures\2008-04-14 波包\波包 002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2" t="4904" r="14989" b="31342"/>
          <a:stretch>
            <a:fillRect/>
          </a:stretch>
        </p:blipFill>
        <p:spPr bwMode="auto">
          <a:xfrm>
            <a:off x="2476500" y="1069975"/>
            <a:ext cx="23082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871" name="文字方塊 9"/>
              <p:cNvSpPr txBox="1">
                <a:spLocks noChangeArrowheads="1"/>
              </p:cNvSpPr>
              <p:nvPr/>
            </p:nvSpPr>
            <p:spPr bwMode="auto">
              <a:xfrm>
                <a:off x="396124" y="587313"/>
                <a:ext cx="84243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如果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的分布是高斯分布，寬度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即是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（即動量）測量的不準度：</a:t>
                </a:r>
              </a:p>
            </p:txBody>
          </p:sp>
        </mc:Choice>
        <mc:Fallback xmlns="">
          <p:sp>
            <p:nvSpPr>
              <p:cNvPr id="36871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124" y="587313"/>
                <a:ext cx="8424347" cy="369332"/>
              </a:xfrm>
              <a:prstGeom prst="rect">
                <a:avLst/>
              </a:prstGeom>
              <a:blipFill>
                <a:blip r:embed="rId3"/>
                <a:stretch>
                  <a:fillRect l="-60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2" name="文字方塊 10"/>
              <p:cNvSpPr txBox="1">
                <a:spLocks noChangeArrowheads="1"/>
              </p:cNvSpPr>
              <p:nvPr/>
            </p:nvSpPr>
            <p:spPr bwMode="auto">
              <a:xfrm>
                <a:off x="4119563" y="1998663"/>
                <a:ext cx="50006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𝑘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872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9563" y="1998663"/>
                <a:ext cx="500062" cy="369332"/>
              </a:xfrm>
              <a:prstGeom prst="rect">
                <a:avLst/>
              </a:prstGeom>
              <a:blipFill>
                <a:blip r:embed="rId4"/>
                <a:stretch>
                  <a:fillRect r="-15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3" name="文字方塊 11"/>
              <p:cNvSpPr txBox="1">
                <a:spLocks noChangeArrowheads="1"/>
              </p:cNvSpPr>
              <p:nvPr/>
            </p:nvSpPr>
            <p:spPr bwMode="auto">
              <a:xfrm>
                <a:off x="4333875" y="4641850"/>
                <a:ext cx="633413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altLang="zh-TW" i="0" dirty="0" smtClean="0">
                          <a:latin typeface="Cambria Math"/>
                        </a:rPr>
                        <m:t>Δ</m:t>
                      </m:r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873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3875" y="4641850"/>
                <a:ext cx="633413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874" name="文字方塊 12"/>
              <p:cNvSpPr txBox="1">
                <a:spLocks noChangeArrowheads="1"/>
              </p:cNvSpPr>
              <p:nvPr/>
            </p:nvSpPr>
            <p:spPr bwMode="auto">
              <a:xfrm>
                <a:off x="396124" y="3284538"/>
                <a:ext cx="87478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波函數強度分布也是一個高斯分布，中心點在原點，寬度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即是位置測量的不準度：</a:t>
                </a:r>
              </a:p>
            </p:txBody>
          </p:sp>
        </mc:Choice>
        <mc:Fallback xmlns="">
          <p:sp>
            <p:nvSpPr>
              <p:cNvPr id="36874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124" y="3284538"/>
                <a:ext cx="8747876" cy="369332"/>
              </a:xfrm>
              <a:prstGeom prst="rect">
                <a:avLst/>
              </a:prstGeom>
              <a:blipFill>
                <a:blip r:embed="rId6"/>
                <a:stretch>
                  <a:fillRect l="-58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044105" y="6201112"/>
                <a:ext cx="117301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  <a:cs typeface="Times New Roman" pitchFamily="18" charset="0"/>
                      </a:rPr>
                      <m:t>∆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∙∆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~</m:t>
                    </m:r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4105" y="6201112"/>
                <a:ext cx="1173013" cy="369332"/>
              </a:xfrm>
              <a:prstGeom prst="rect">
                <a:avLst/>
              </a:prstGeom>
              <a:blipFill>
                <a:blip r:embed="rId7"/>
                <a:stretch>
                  <a:fillRect t="-6667" r="-319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0E76CE-324E-3D07-035D-05ED3B624B72}"/>
                  </a:ext>
                </a:extLst>
              </p:cNvPr>
              <p:cNvSpPr txBox="1"/>
              <p:nvPr/>
            </p:nvSpPr>
            <p:spPr bwMode="auto">
              <a:xfrm>
                <a:off x="5361560" y="1654055"/>
                <a:ext cx="2377767" cy="4071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0E76CE-324E-3D07-035D-05ED3B624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1654055"/>
                <a:ext cx="2377767" cy="4071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E5CFB7-FC51-84ED-8244-BC988E951E5A}"/>
                  </a:ext>
                </a:extLst>
              </p:cNvPr>
              <p:cNvSpPr txBox="1"/>
              <p:nvPr/>
            </p:nvSpPr>
            <p:spPr bwMode="auto">
              <a:xfrm>
                <a:off x="5361560" y="2263167"/>
                <a:ext cx="1453108" cy="3724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=1/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E5CFB7-FC51-84ED-8244-BC988E951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2263167"/>
                <a:ext cx="1453108" cy="372410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E89A44E-06A0-35C7-E230-7F21B6F81073}"/>
                  </a:ext>
                </a:extLst>
              </p:cNvPr>
              <p:cNvSpPr txBox="1"/>
              <p:nvPr/>
            </p:nvSpPr>
            <p:spPr bwMode="auto">
              <a:xfrm>
                <a:off x="5361560" y="3789352"/>
                <a:ext cx="1832296" cy="5339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,0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E89A44E-06A0-35C7-E230-7F21B6F81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3789352"/>
                <a:ext cx="1832296" cy="5339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ED03C1-7AD9-0ED3-CBDD-D4174C33655F}"/>
                  </a:ext>
                </a:extLst>
              </p:cNvPr>
              <p:cNvSpPr txBox="1"/>
              <p:nvPr/>
            </p:nvSpPr>
            <p:spPr bwMode="auto">
              <a:xfrm>
                <a:off x="5361560" y="4555190"/>
                <a:ext cx="1226664" cy="3724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ED03C1-7AD9-0ED3-CBDD-D4174C336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560" y="4555190"/>
                <a:ext cx="1226664" cy="3724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02D90646-F58A-B3E7-1170-95A41073BC35}"/>
                  </a:ext>
                </a:extLst>
              </p:cNvPr>
              <p:cNvSpPr txBox="1"/>
              <p:nvPr/>
            </p:nvSpPr>
            <p:spPr bwMode="auto">
              <a:xfrm>
                <a:off x="2623283" y="1094416"/>
                <a:ext cx="795153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1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02D90646-F58A-B3E7-1170-95A41073B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3283" y="1094416"/>
                <a:ext cx="795153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CE742-EB7C-142F-DFD2-AD0FBB0E2517}"/>
                  </a:ext>
                </a:extLst>
              </p:cNvPr>
              <p:cNvSpPr txBox="1"/>
              <p:nvPr/>
            </p:nvSpPr>
            <p:spPr bwMode="auto">
              <a:xfrm>
                <a:off x="4931508" y="1183749"/>
                <a:ext cx="38293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若取極值的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左右位置為寬度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CE742-EB7C-142F-DFD2-AD0FBB0E2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1508" y="1183749"/>
                <a:ext cx="3829371" cy="369332"/>
              </a:xfrm>
              <a:prstGeom prst="rect">
                <a:avLst/>
              </a:prstGeom>
              <a:blipFill>
                <a:blip r:embed="rId13"/>
                <a:stretch>
                  <a:fillRect l="-132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0179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文字方塊 4"/>
          <p:cNvSpPr txBox="1">
            <a:spLocks noChangeArrowheads="1"/>
          </p:cNvSpPr>
          <p:nvPr/>
        </p:nvSpPr>
        <p:spPr bwMode="auto">
          <a:xfrm>
            <a:off x="3995738" y="1196975"/>
            <a:ext cx="328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波包波函數的實部與虛部</a:t>
            </a:r>
          </a:p>
        </p:txBody>
      </p:sp>
      <p:sp>
        <p:nvSpPr>
          <p:cNvPr id="71683" name="文字方塊 3"/>
          <p:cNvSpPr txBox="1">
            <a:spLocks noChangeArrowheads="1"/>
          </p:cNvSpPr>
          <p:nvPr/>
        </p:nvSpPr>
        <p:spPr bwMode="auto">
          <a:xfrm>
            <a:off x="3924300" y="2205038"/>
            <a:ext cx="5040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波包並不是定態，而是</a:t>
            </a:r>
            <a:r>
              <a:rPr lang="zh-TW" altLang="en-US">
                <a:solidFill>
                  <a:srgbClr val="FF0000"/>
                </a:solidFill>
              </a:rPr>
              <a:t>類似的定態</a:t>
            </a:r>
            <a:r>
              <a:rPr lang="zh-TW" altLang="en-US"/>
              <a:t>的疊加</a:t>
            </a:r>
          </a:p>
        </p:txBody>
      </p:sp>
      <p:sp>
        <p:nvSpPr>
          <p:cNvPr id="71684" name="Oval 7"/>
          <p:cNvSpPr>
            <a:spLocks noChangeArrowheads="1"/>
          </p:cNvSpPr>
          <p:nvPr/>
        </p:nvSpPr>
        <p:spPr bwMode="auto">
          <a:xfrm>
            <a:off x="5435600" y="5516563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5867400" y="5661025"/>
            <a:ext cx="500063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6" name="文字方塊 6"/>
          <p:cNvSpPr txBox="1">
            <a:spLocks noChangeArrowheads="1"/>
          </p:cNvSpPr>
          <p:nvPr/>
        </p:nvSpPr>
        <p:spPr bwMode="auto">
          <a:xfrm>
            <a:off x="3924300" y="2708275"/>
            <a:ext cx="374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所以位置的平均值會移動！</a:t>
            </a:r>
          </a:p>
        </p:txBody>
      </p:sp>
      <p:pic>
        <p:nvPicPr>
          <p:cNvPr id="71687" name="Picture 9" descr="D:\Dropbox\Documents\課程\YoungTextBook\Images\Chapter40\A_Images\A_Figures_and_Photos\40_0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2992437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矩形 9"/>
          <p:cNvSpPr>
            <a:spLocks noChangeArrowheads="1"/>
          </p:cNvSpPr>
          <p:nvPr/>
        </p:nvSpPr>
        <p:spPr bwMode="auto">
          <a:xfrm>
            <a:off x="3924300" y="3213100"/>
            <a:ext cx="426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移動速度</a:t>
            </a:r>
            <a:r>
              <a:rPr lang="en-US" altLang="zh-TW" dirty="0"/>
              <a:t>(</a:t>
            </a:r>
            <a:r>
              <a:rPr lang="zh-TW" altLang="en-US" dirty="0"/>
              <a:t>群速度</a:t>
            </a:r>
            <a:r>
              <a:rPr lang="en-US" altLang="zh-TW" dirty="0"/>
              <a:t>)</a:t>
            </a:r>
            <a:r>
              <a:rPr lang="zh-TW" altLang="en-US" dirty="0"/>
              <a:t>正是古典的電子速度。</a:t>
            </a:r>
          </a:p>
        </p:txBody>
      </p:sp>
      <p:sp>
        <p:nvSpPr>
          <p:cNvPr id="8" name="向右箭號 7"/>
          <p:cNvSpPr/>
          <p:nvPr/>
        </p:nvSpPr>
        <p:spPr>
          <a:xfrm>
            <a:off x="2843213" y="5516563"/>
            <a:ext cx="1214437" cy="2857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961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2798"/>
            <a:ext cx="4894312" cy="2447156"/>
          </a:xfrm>
          <a:prstGeom prst="rect">
            <a:avLst/>
          </a:prstGeom>
        </p:spPr>
      </p:pic>
      <p:sp>
        <p:nvSpPr>
          <p:cNvPr id="3" name="文字方塊 8"/>
          <p:cNvSpPr txBox="1">
            <a:spLocks noChangeArrowheads="1"/>
          </p:cNvSpPr>
          <p:nvPr/>
        </p:nvSpPr>
        <p:spPr bwMode="auto">
          <a:xfrm>
            <a:off x="827584" y="3167709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妙的是波包移動的速度不是波速，而是群速度！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5724128" y="3076217"/>
                <a:ext cx="1068434" cy="617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800" b="0" i="1" smtClean="0">
                              <a:latin typeface="Cambria Math"/>
                            </a:rPr>
                            <m:t>𝜕𝜔</m:t>
                          </m:r>
                        </m:num>
                        <m:den>
                          <m:r>
                            <a:rPr lang="zh-CN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CN" sz="18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4128" y="3076217"/>
                <a:ext cx="1068434" cy="617220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EADC7AC-F5CF-7142-9C3E-E4322FA5D999}"/>
                  </a:ext>
                </a:extLst>
              </p:cNvPr>
              <p:cNvSpPr txBox="1"/>
              <p:nvPr/>
            </p:nvSpPr>
            <p:spPr bwMode="auto">
              <a:xfrm>
                <a:off x="827584" y="4269278"/>
                <a:ext cx="6996216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AEADC7AC-F5CF-7142-9C3E-E4322FA5D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269278"/>
                <a:ext cx="6996216" cy="901914"/>
              </a:xfrm>
              <a:prstGeom prst="rect">
                <a:avLst/>
              </a:prstGeom>
              <a:blipFill>
                <a:blip r:embed="rId4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B37D0D7-1424-0C92-2654-E5DD990CF0CF}"/>
              </a:ext>
            </a:extLst>
          </p:cNvPr>
          <p:cNvSpPr txBox="1"/>
          <p:nvPr/>
        </p:nvSpPr>
        <p:spPr bwMode="auto">
          <a:xfrm>
            <a:off x="827584" y="3805014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接下來計算波包波函數對時間的變化，其實我們早就知道了！：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C6F13D-743E-621A-30C1-6E445464435A}"/>
                  </a:ext>
                </a:extLst>
              </p:cNvPr>
              <p:cNvSpPr txBox="1"/>
              <p:nvPr/>
            </p:nvSpPr>
            <p:spPr bwMode="auto">
              <a:xfrm>
                <a:off x="827584" y="5373216"/>
                <a:ext cx="67081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Times New Roman" pitchFamily="18" charset="0"/>
                    <a:cs typeface="Times New Roman" pitchFamily="18" charset="0"/>
                  </a:rPr>
                  <a:t>因為波包必須滿足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zh-CN" altLang="en-US" dirty="0">
                    <a:latin typeface="Times New Roman" pitchFamily="18" charset="0"/>
                    <a:cs typeface="Times New Roman" pitchFamily="18" charset="0"/>
                  </a:rPr>
                  <a:t>，在此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由此色散關係決定：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C6F13D-743E-621A-30C1-6E4454644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373216"/>
                <a:ext cx="6708184" cy="369332"/>
              </a:xfrm>
              <a:prstGeom prst="rect">
                <a:avLst/>
              </a:prstGeom>
              <a:blipFill>
                <a:blip r:embed="rId5"/>
                <a:stretch>
                  <a:fillRect l="-9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0">
                <a:extLst>
                  <a:ext uri="{FF2B5EF4-FFF2-40B4-BE49-F238E27FC236}">
                    <a16:creationId xmlns:a16="http://schemas.microsoft.com/office/drawing/2014/main" id="{1E17476D-0B19-A1CC-602E-2127A28D7FBC}"/>
                  </a:ext>
                </a:extLst>
              </p:cNvPr>
              <p:cNvSpPr txBox="1"/>
              <p:nvPr/>
            </p:nvSpPr>
            <p:spPr bwMode="auto">
              <a:xfrm>
                <a:off x="7380312" y="5248759"/>
                <a:ext cx="1331775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30">
                <a:extLst>
                  <a:ext uri="{FF2B5EF4-FFF2-40B4-BE49-F238E27FC236}">
                    <a16:creationId xmlns:a16="http://schemas.microsoft.com/office/drawing/2014/main" id="{1E17476D-0B19-A1CC-602E-2127A28D7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0312" y="5248759"/>
                <a:ext cx="1331775" cy="618246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4B1B56B-A123-08F6-2812-EACD29C888CE}"/>
              </a:ext>
            </a:extLst>
          </p:cNvPr>
          <p:cNvSpPr txBox="1"/>
          <p:nvPr/>
        </p:nvSpPr>
        <p:spPr bwMode="auto">
          <a:xfrm>
            <a:off x="827584" y="6046409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也就是：薛丁格方程式透過色散關係，發揮作用，決定了波函數的時間變化！</a:t>
            </a:r>
          </a:p>
        </p:txBody>
      </p:sp>
    </p:spTree>
    <p:extLst>
      <p:ext uri="{BB962C8B-B14F-4D97-AF65-F5344CB8AC3E}">
        <p14:creationId xmlns:p14="http://schemas.microsoft.com/office/powerpoint/2010/main" val="1728144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4971CA76-F71D-530B-8606-1DAEB18C686D}"/>
                  </a:ext>
                </a:extLst>
              </p:cNvPr>
              <p:cNvSpPr txBox="1"/>
              <p:nvPr/>
            </p:nvSpPr>
            <p:spPr bwMode="auto">
              <a:xfrm>
                <a:off x="2172907" y="1606632"/>
                <a:ext cx="4216794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4971CA76-F71D-530B-8606-1DAEB18C6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2907" y="1606632"/>
                <a:ext cx="4216794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0EAD44D3-A2C6-227E-1D62-DCEE76B67C8E}"/>
                  </a:ext>
                </a:extLst>
              </p:cNvPr>
              <p:cNvSpPr txBox="1"/>
              <p:nvPr/>
            </p:nvSpPr>
            <p:spPr bwMode="auto">
              <a:xfrm>
                <a:off x="3373980" y="2609630"/>
                <a:ext cx="1958587" cy="6296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sz="16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𝜕𝜔</m:t>
                                  </m:r>
                                </m:num>
                                <m:den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ℏ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n-US" altLang="zh-TW" sz="1600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0EAD44D3-A2C6-227E-1D62-DCEE76B67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3980" y="2609630"/>
                <a:ext cx="1958587" cy="6296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279ACFB-51E5-F980-56B5-D104206F232A}"/>
                  </a:ext>
                </a:extLst>
              </p:cNvPr>
              <p:cNvSpPr txBox="1"/>
              <p:nvPr/>
            </p:nvSpPr>
            <p:spPr bwMode="auto">
              <a:xfrm>
                <a:off x="628879" y="738762"/>
                <a:ext cx="7687591" cy="79226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𝑘𝑥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zh-CN" alt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𝜔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𝑡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𝜕𝜔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A279ACFB-51E5-F980-56B5-D104206F2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879" y="738762"/>
                <a:ext cx="7687591" cy="7922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3AEEEDA-8B08-FBFA-9AF2-7672ED382C8D}"/>
              </a:ext>
            </a:extLst>
          </p:cNvPr>
          <p:cNvSpPr txBox="1"/>
          <p:nvPr/>
        </p:nvSpPr>
        <p:spPr bwMode="auto">
          <a:xfrm>
            <a:off x="594857" y="2639822"/>
            <a:ext cx="3222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定義兩個常數來簡化計算：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99243E1F-203F-D64E-3D1F-8A9D21DB2493}"/>
                  </a:ext>
                </a:extLst>
              </p:cNvPr>
              <p:cNvSpPr txBox="1"/>
              <p:nvPr/>
            </p:nvSpPr>
            <p:spPr bwMode="auto">
              <a:xfrm>
                <a:off x="276747" y="3342498"/>
                <a:ext cx="8026194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𝛽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99243E1F-203F-D64E-3D1F-8A9D21DB2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747" y="3342498"/>
                <a:ext cx="8026194" cy="1171731"/>
              </a:xfrm>
              <a:prstGeom prst="rect">
                <a:avLst/>
              </a:prstGeom>
              <a:blipFill>
                <a:blip r:embed="rId5"/>
                <a:stretch>
                  <a:fillRect t="-117204" b="-1752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D326154-DC95-5C7C-269B-190BEBC7DBD8}"/>
              </a:ext>
            </a:extLst>
          </p:cNvPr>
          <p:cNvSpPr txBox="1"/>
          <p:nvPr/>
        </p:nvSpPr>
        <p:spPr bwMode="auto">
          <a:xfrm>
            <a:off x="628879" y="1791793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91D5A1F8-BECE-5668-1143-AB99CDF71DB2}"/>
                  </a:ext>
                </a:extLst>
              </p:cNvPr>
              <p:cNvSpPr txBox="1"/>
              <p:nvPr/>
            </p:nvSpPr>
            <p:spPr bwMode="auto">
              <a:xfrm>
                <a:off x="276746" y="4506710"/>
                <a:ext cx="6112955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𝛽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6">
                <a:extLst>
                  <a:ext uri="{FF2B5EF4-FFF2-40B4-BE49-F238E27FC236}">
                    <a16:creationId xmlns:a16="http://schemas.microsoft.com/office/drawing/2014/main" id="{91D5A1F8-BECE-5668-1143-AB99CDF71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746" y="4506710"/>
                <a:ext cx="6112955" cy="1171731"/>
              </a:xfrm>
              <a:prstGeom prst="rect">
                <a:avLst/>
              </a:prstGeom>
              <a:blipFill>
                <a:blip r:embed="rId6"/>
                <a:stretch>
                  <a:fillRect t="-114894" b="-1734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F1F93D72-7C59-B6DA-7F23-83EBB32E54EC}"/>
                  </a:ext>
                </a:extLst>
              </p:cNvPr>
              <p:cNvSpPr txBox="1"/>
              <p:nvPr/>
            </p:nvSpPr>
            <p:spPr bwMode="auto">
              <a:xfrm>
                <a:off x="6984117" y="4712727"/>
                <a:ext cx="131882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𝑞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F1F93D72-7C59-B6DA-7F23-83EBB32E5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4117" y="4712727"/>
                <a:ext cx="1318823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703827AA-AB70-D15A-40AC-CB84E7B27A22}"/>
                  </a:ext>
                </a:extLst>
              </p:cNvPr>
              <p:cNvSpPr txBox="1"/>
              <p:nvPr/>
            </p:nvSpPr>
            <p:spPr bwMode="auto">
              <a:xfrm>
                <a:off x="290506" y="5674824"/>
                <a:ext cx="6030369" cy="11717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sz="24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703827AA-AB70-D15A-40AC-CB84E7B27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506" y="5674824"/>
                <a:ext cx="6030369" cy="1171731"/>
              </a:xfrm>
              <a:prstGeom prst="rect">
                <a:avLst/>
              </a:prstGeom>
              <a:blipFill>
                <a:blip r:embed="rId8"/>
                <a:stretch>
                  <a:fillRect t="-115957" b="-1734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ABF34ACE-3426-8AE9-CB87-E563E63CCEAB}"/>
                  </a:ext>
                </a:extLst>
              </p:cNvPr>
              <p:cNvSpPr txBox="1"/>
              <p:nvPr/>
            </p:nvSpPr>
            <p:spPr bwMode="auto">
              <a:xfrm>
                <a:off x="6461670" y="5764721"/>
                <a:ext cx="2596160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𝑖𝑞𝑥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6">
                <a:extLst>
                  <a:ext uri="{FF2B5EF4-FFF2-40B4-BE49-F238E27FC236}">
                    <a16:creationId xmlns:a16="http://schemas.microsoft.com/office/drawing/2014/main" id="{ABF34ACE-3426-8AE9-CB87-E563E63CC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1670" y="5764721"/>
                <a:ext cx="2596160" cy="991938"/>
              </a:xfrm>
              <a:prstGeom prst="rect">
                <a:avLst/>
              </a:prstGeom>
              <a:blipFill>
                <a:blip r:embed="rId9"/>
                <a:stretch>
                  <a:fillRect l="-10194" t="-114103" b="-1730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9F6AB28A-963C-DF79-6779-C0925D2ADFE0}"/>
              </a:ext>
            </a:extLst>
          </p:cNvPr>
          <p:cNvSpPr/>
          <p:nvPr/>
        </p:nvSpPr>
        <p:spPr>
          <a:xfrm>
            <a:off x="6184597" y="6179101"/>
            <a:ext cx="309342" cy="216024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A1B8D-10AF-32A5-FA06-C5764C166D4E}"/>
              </a:ext>
            </a:extLst>
          </p:cNvPr>
          <p:cNvSpPr txBox="1"/>
          <p:nvPr/>
        </p:nvSpPr>
        <p:spPr bwMode="auto">
          <a:xfrm>
            <a:off x="6493939" y="5313108"/>
            <a:ext cx="24813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時間為零的波包結果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1A23B1-0BFD-80BF-CA56-A396DD452BED}"/>
                  </a:ext>
                </a:extLst>
              </p:cNvPr>
              <p:cNvSpPr txBox="1"/>
              <p:nvPr/>
            </p:nvSpPr>
            <p:spPr bwMode="auto">
              <a:xfrm>
                <a:off x="628879" y="279147"/>
                <a:ext cx="72554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如前，將相角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𝑘𝑥</m:t>
                    </m:r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−</m:t>
                    </m:r>
                    <m:r>
                      <a:rPr lang="zh-CN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𝑡</m:t>
                    </m:r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作泰勒展開，來湊平方的指數：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1A23B1-0BFD-80BF-CA56-A396DD452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879" y="279147"/>
                <a:ext cx="7255489" cy="369332"/>
              </a:xfrm>
              <a:prstGeom prst="rect">
                <a:avLst/>
              </a:prstGeom>
              <a:blipFill>
                <a:blip r:embed="rId12"/>
                <a:stretch>
                  <a:fillRect l="-699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4CCEC29E-DE68-5FE5-4398-E44972B62A2C}"/>
                  </a:ext>
                </a:extLst>
              </p:cNvPr>
              <p:cNvSpPr txBox="1"/>
              <p:nvPr/>
            </p:nvSpPr>
            <p:spPr bwMode="auto">
              <a:xfrm>
                <a:off x="7434530" y="1758467"/>
                <a:ext cx="1331775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4CCEC29E-DE68-5FE5-4398-E44972B62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34530" y="1758467"/>
                <a:ext cx="1331775" cy="618246"/>
              </a:xfrm>
              <a:prstGeom prst="rect">
                <a:avLst/>
              </a:prstGeom>
              <a:blipFill>
                <a:blip r:embed="rId1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83F805EE-7E81-74AC-83CB-38AA6912A79C}"/>
                  </a:ext>
                </a:extLst>
              </p:cNvPr>
              <p:cNvSpPr txBox="1"/>
              <p:nvPr/>
            </p:nvSpPr>
            <p:spPr bwMode="auto">
              <a:xfrm>
                <a:off x="5494588" y="2604150"/>
                <a:ext cx="1998702" cy="7144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160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CN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600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83F805EE-7E81-74AC-83CB-38AA6912A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4588" y="2604150"/>
                <a:ext cx="1998702" cy="71449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11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18"/>
          <p:cNvSpPr txBox="1">
            <a:spLocks noChangeArrowheads="1"/>
          </p:cNvSpPr>
          <p:nvPr/>
        </p:nvSpPr>
        <p:spPr bwMode="auto">
          <a:xfrm>
            <a:off x="2437689" y="4019966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粒子與波的翻譯表</a:t>
            </a:r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1029173" y="569564"/>
            <a:ext cx="4224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找尋波方程式時可以用的線索：</a:t>
            </a:r>
          </a:p>
        </p:txBody>
      </p:sp>
      <p:sp>
        <p:nvSpPr>
          <p:cNvPr id="2058" name="Oval 7"/>
          <p:cNvSpPr>
            <a:spLocks noChangeArrowheads="1"/>
          </p:cNvSpPr>
          <p:nvPr/>
        </p:nvSpPr>
        <p:spPr bwMode="auto">
          <a:xfrm>
            <a:off x="1768706" y="2359647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223377" y="2501332"/>
            <a:ext cx="428625" cy="714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60" name="文字方塊 12"/>
          <p:cNvSpPr txBox="1">
            <a:spLocks noChangeArrowheads="1"/>
          </p:cNvSpPr>
          <p:nvPr/>
        </p:nvSpPr>
        <p:spPr bwMode="auto">
          <a:xfrm>
            <a:off x="1029173" y="980727"/>
            <a:ext cx="7863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合理的猜想：波長固定的正弦波對應於一個不受力、動量固定的自由粒子。</a:t>
            </a:r>
          </a:p>
        </p:txBody>
      </p:sp>
      <p:sp>
        <p:nvSpPr>
          <p:cNvPr id="16" name="左-右雙向箭號 15"/>
          <p:cNvSpPr/>
          <p:nvPr/>
        </p:nvSpPr>
        <p:spPr>
          <a:xfrm>
            <a:off x="2914286" y="2247808"/>
            <a:ext cx="981767" cy="500063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62" name="文字方塊 14"/>
          <p:cNvSpPr txBox="1">
            <a:spLocks noChangeArrowheads="1"/>
          </p:cNvSpPr>
          <p:nvPr/>
        </p:nvSpPr>
        <p:spPr bwMode="auto">
          <a:xfrm>
            <a:off x="5602720" y="3492509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波函數</a:t>
            </a:r>
          </a:p>
        </p:txBody>
      </p:sp>
      <p:pic>
        <p:nvPicPr>
          <p:cNvPr id="2063" name="Picture 16" descr="D:\Dropbox\Documents\課程\YoungTextBook\Images\Chapter15\A_Images\A_Figures_and_Photos\15_09_Figu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26041" r="19110" b="5304"/>
          <a:stretch/>
        </p:blipFill>
        <p:spPr bwMode="auto">
          <a:xfrm>
            <a:off x="4699301" y="1452714"/>
            <a:ext cx="2512769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2914286" y="4613981"/>
                <a:ext cx="96507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4286" y="4613981"/>
                <a:ext cx="965072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2914286" y="5108622"/>
                <a:ext cx="813428" cy="61831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h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4286" y="5108622"/>
                <a:ext cx="813428" cy="618311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723436" y="4609063"/>
                <a:ext cx="101149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3436" y="4609063"/>
                <a:ext cx="10114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732371" y="5209673"/>
                <a:ext cx="9508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2371" y="5209673"/>
                <a:ext cx="95083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8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12">
            <a:extLst>
              <a:ext uri="{FF2B5EF4-FFF2-40B4-BE49-F238E27FC236}">
                <a16:creationId xmlns:a16="http://schemas.microsoft.com/office/drawing/2014/main" id="{4E4C5727-E7A1-4D4B-9603-BB143BBA3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689" y="5883611"/>
            <a:ext cx="50146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尋找一個波方程式可以得到這個關係。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0CD9F7D7-3BD2-0FB8-D1C9-56114E2EA823}"/>
                  </a:ext>
                </a:extLst>
              </p:cNvPr>
              <p:cNvSpPr txBox="1"/>
              <p:nvPr/>
            </p:nvSpPr>
            <p:spPr bwMode="auto">
              <a:xfrm>
                <a:off x="6739588" y="4885610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0CD9F7D7-3BD2-0FB8-D1C9-56114E2EA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9588" y="4885610"/>
                <a:ext cx="1525739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3F830012-B8C0-898A-914C-FC01E020F337}"/>
                  </a:ext>
                </a:extLst>
              </p:cNvPr>
              <p:cNvSpPr txBox="1"/>
              <p:nvPr/>
            </p:nvSpPr>
            <p:spPr bwMode="auto">
              <a:xfrm>
                <a:off x="815532" y="4930879"/>
                <a:ext cx="1029641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3F830012-B8C0-898A-914C-FC01E020F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532" y="4930879"/>
                <a:ext cx="1029641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44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" grpId="0" animBg="1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2B90B44C-7F63-161E-0BE0-5AC6B6D1930B}"/>
                  </a:ext>
                </a:extLst>
              </p:cNvPr>
              <p:cNvSpPr txBox="1"/>
              <p:nvPr/>
            </p:nvSpPr>
            <p:spPr bwMode="auto">
              <a:xfrm>
                <a:off x="386497" y="2640183"/>
                <a:ext cx="2130519" cy="10016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2B90B44C-7F63-161E-0BE0-5AC6B6D19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497" y="2640183"/>
                <a:ext cx="2130519" cy="10016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E953D81A-678D-F6F7-25A1-20CF8B87A0D3}"/>
              </a:ext>
            </a:extLst>
          </p:cNvPr>
          <p:cNvSpPr/>
          <p:nvPr/>
        </p:nvSpPr>
        <p:spPr>
          <a:xfrm>
            <a:off x="3091643" y="3190521"/>
            <a:ext cx="379252" cy="2271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7DEF0072-14D3-221D-B24A-DD5BCB4CE6D9}"/>
                  </a:ext>
                </a:extLst>
              </p:cNvPr>
              <p:cNvSpPr txBox="1"/>
              <p:nvPr/>
            </p:nvSpPr>
            <p:spPr bwMode="auto">
              <a:xfrm>
                <a:off x="3491880" y="2636912"/>
                <a:ext cx="4338495" cy="100463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7DEF0072-14D3-221D-B24A-DD5BCB4CE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880" y="2636912"/>
                <a:ext cx="4338495" cy="10046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4249C6A-1935-3CA3-BEE4-27A53D944EFE}"/>
              </a:ext>
            </a:extLst>
          </p:cNvPr>
          <p:cNvSpPr txBox="1"/>
          <p:nvPr/>
        </p:nvSpPr>
        <p:spPr bwMode="auto">
          <a:xfrm>
            <a:off x="5259410" y="4601627"/>
            <a:ext cx="3108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這是波包隨時間的變化！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2F13F-5CE1-D1BE-6C4E-FA3FA969A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63" r="12792" b="46416"/>
          <a:stretch/>
        </p:blipFill>
        <p:spPr>
          <a:xfrm>
            <a:off x="397571" y="3941231"/>
            <a:ext cx="4637112" cy="17900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C9EE1BF1-068D-7A27-E849-E690D9DF9683}"/>
                  </a:ext>
                </a:extLst>
              </p:cNvPr>
              <p:cNvSpPr txBox="1"/>
              <p:nvPr/>
            </p:nvSpPr>
            <p:spPr bwMode="auto">
              <a:xfrm>
                <a:off x="3656380" y="864887"/>
                <a:ext cx="5163465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C9EE1BF1-068D-7A27-E849-E690D9DF9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6380" y="864887"/>
                <a:ext cx="5163465" cy="991938"/>
              </a:xfrm>
              <a:prstGeom prst="rect">
                <a:avLst/>
              </a:prstGeom>
              <a:blipFill>
                <a:blip r:embed="rId5"/>
                <a:stretch>
                  <a:fillRect t="-112658" b="-1696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7BEF41FC-7ED8-25E9-30F8-34D964070FA2}"/>
                  </a:ext>
                </a:extLst>
              </p:cNvPr>
              <p:cNvSpPr txBox="1"/>
              <p:nvPr/>
            </p:nvSpPr>
            <p:spPr bwMode="auto">
              <a:xfrm>
                <a:off x="386497" y="864887"/>
                <a:ext cx="2782300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𝑖𝑞𝑥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𝑑𝑞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7BEF41FC-7ED8-25E9-30F8-34D964070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497" y="864887"/>
                <a:ext cx="2782300" cy="991938"/>
              </a:xfrm>
              <a:prstGeom prst="rect">
                <a:avLst/>
              </a:prstGeom>
              <a:blipFill>
                <a:blip r:embed="rId7"/>
                <a:stretch>
                  <a:fillRect l="-9545" t="-112658" b="-1696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DA3E7A0-56D3-74D8-2F0A-4049A38B18E2}"/>
              </a:ext>
            </a:extLst>
          </p:cNvPr>
          <p:cNvSpPr/>
          <p:nvPr/>
        </p:nvSpPr>
        <p:spPr>
          <a:xfrm>
            <a:off x="3182538" y="1299431"/>
            <a:ext cx="309342" cy="216024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3CD9A7-F30E-A1BB-590C-8597B6195D88}"/>
                  </a:ext>
                </a:extLst>
              </p:cNvPr>
              <p:cNvSpPr txBox="1"/>
              <p:nvPr/>
            </p:nvSpPr>
            <p:spPr bwMode="auto">
              <a:xfrm>
                <a:off x="971600" y="5885478"/>
                <a:ext cx="73966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這顯示：有了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/>
                  <a:t>的資訊，整個波函數、隨時間的變化就解出來了！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3CD9A7-F30E-A1BB-590C-8597B6195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5885478"/>
                <a:ext cx="7396650" cy="369332"/>
              </a:xfrm>
              <a:prstGeom prst="rect">
                <a:avLst/>
              </a:prstGeom>
              <a:blipFill>
                <a:blip r:embed="rId8"/>
                <a:stretch>
                  <a:fillRect l="-6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9B0EEF-6F4D-34B8-AD56-5F7A27A9F3DE}"/>
                  </a:ext>
                </a:extLst>
              </p:cNvPr>
              <p:cNvSpPr txBox="1"/>
              <p:nvPr/>
            </p:nvSpPr>
            <p:spPr bwMode="auto">
              <a:xfrm>
                <a:off x="184586" y="2005456"/>
                <a:ext cx="8959413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此時的波包右，即等於時間為零的波包左，只要將</a:t>
                </a: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/>
                        <a:ea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−</m:t>
                    </m:r>
                    <m:sSub>
                      <m:sSub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置換，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𝛽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置換。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9B0EEF-6F4D-34B8-AD56-5F7A27A9F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586" y="2005456"/>
                <a:ext cx="8959413" cy="391902"/>
              </a:xfrm>
              <a:prstGeom prst="rect">
                <a:avLst/>
              </a:prstGeom>
              <a:blipFill>
                <a:blip r:embed="rId9"/>
                <a:stretch>
                  <a:fillRect l="-567" t="-3125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02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49C6A-1935-3CA3-BEE4-27A53D944EFE}"/>
              </a:ext>
            </a:extLst>
          </p:cNvPr>
          <p:cNvSpPr txBox="1"/>
          <p:nvPr/>
        </p:nvSpPr>
        <p:spPr bwMode="auto">
          <a:xfrm>
            <a:off x="822359" y="424132"/>
            <a:ext cx="68205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各處波包的機率密度可以計算為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122774D8-2AFA-0621-D557-2B02B5113508}"/>
                  </a:ext>
                </a:extLst>
              </p:cNvPr>
              <p:cNvSpPr txBox="1"/>
              <p:nvPr/>
            </p:nvSpPr>
            <p:spPr bwMode="auto">
              <a:xfrm>
                <a:off x="1115616" y="859265"/>
                <a:ext cx="6192688" cy="10541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zh-CN" altLang="en-US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𝜔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CN" sz="2000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l-GR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𝑔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122774D8-2AFA-0621-D557-2B02B5113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859265"/>
                <a:ext cx="6192688" cy="10541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30681B26-2984-7948-EEE2-8E457AB55622}"/>
                  </a:ext>
                </a:extLst>
              </p:cNvPr>
              <p:cNvSpPr txBox="1"/>
              <p:nvPr/>
            </p:nvSpPr>
            <p:spPr bwMode="auto">
              <a:xfrm>
                <a:off x="799499" y="5077136"/>
                <a:ext cx="3093796" cy="97642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8">
                <a:extLst>
                  <a:ext uri="{FF2B5EF4-FFF2-40B4-BE49-F238E27FC236}">
                    <a16:creationId xmlns:a16="http://schemas.microsoft.com/office/drawing/2014/main" id="{30681B26-2984-7948-EEE2-8E457AB55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499" y="5077136"/>
                <a:ext cx="3093796" cy="976421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D9F077D6-6DE2-59C4-28B7-BDD98958430C}"/>
                  </a:ext>
                </a:extLst>
              </p:cNvPr>
              <p:cNvSpPr txBox="1"/>
              <p:nvPr/>
            </p:nvSpPr>
            <p:spPr bwMode="auto">
              <a:xfrm>
                <a:off x="1187623" y="2329696"/>
                <a:ext cx="4248473" cy="78233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l-GR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  <a:ea typeface="Cambria Math"/>
                                                      <a:cs typeface="Times New Roman" pitchFamily="18" charset="0"/>
                                                    </a:rPr>
                                                    <m:t>𝑔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D9F077D6-6DE2-59C4-28B7-BDD989584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3" y="2329696"/>
                <a:ext cx="4248473" cy="782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8">
                <a:extLst>
                  <a:ext uri="{FF2B5EF4-FFF2-40B4-BE49-F238E27FC236}">
                    <a16:creationId xmlns:a16="http://schemas.microsoft.com/office/drawing/2014/main" id="{A87117F5-1411-B7BD-5D3C-175B76BE5CD1}"/>
                  </a:ext>
                </a:extLst>
              </p:cNvPr>
              <p:cNvSpPr txBox="1"/>
              <p:nvPr/>
            </p:nvSpPr>
            <p:spPr bwMode="auto">
              <a:xfrm>
                <a:off x="1187623" y="3456571"/>
                <a:ext cx="5616625" cy="7306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8">
                <a:extLst>
                  <a:ext uri="{FF2B5EF4-FFF2-40B4-BE49-F238E27FC236}">
                    <a16:creationId xmlns:a16="http://schemas.microsoft.com/office/drawing/2014/main" id="{A87117F5-1411-B7BD-5D3C-175B76BE5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3" y="3456571"/>
                <a:ext cx="5616625" cy="7306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B92F13F-5CE1-D1BE-6C4E-FA3FA969A5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63" r="12792" b="46416"/>
          <a:stretch/>
        </p:blipFill>
        <p:spPr>
          <a:xfrm>
            <a:off x="4067944" y="4670338"/>
            <a:ext cx="4637112" cy="17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4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7B8C758B-A4F0-E14E-84AB-AE517B851DB8}"/>
                  </a:ext>
                </a:extLst>
              </p:cNvPr>
              <p:cNvSpPr txBox="1"/>
              <p:nvPr/>
            </p:nvSpPr>
            <p:spPr bwMode="auto">
              <a:xfrm>
                <a:off x="2144208" y="3199844"/>
                <a:ext cx="4539435" cy="8772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𝜕𝜔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7B8C758B-A4F0-E14E-84AB-AE517B851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4208" y="3199844"/>
                <a:ext cx="4539435" cy="8772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8">
            <a:extLst>
              <a:ext uri="{FF2B5EF4-FFF2-40B4-BE49-F238E27FC236}">
                <a16:creationId xmlns:a16="http://schemas.microsoft.com/office/drawing/2014/main" id="{295F0127-06EE-71A4-5A86-3C0A8A822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24" y="4176179"/>
            <a:ext cx="77460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妙的是波包移動的速度不是波速，而是群速度！恰等於古典電粒子的速度！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092050-91E6-E3EC-7DF4-7D929E2DFB34}"/>
                  </a:ext>
                </a:extLst>
              </p:cNvPr>
              <p:cNvSpPr txBox="1"/>
              <p:nvPr/>
            </p:nvSpPr>
            <p:spPr bwMode="auto">
              <a:xfrm>
                <a:off x="832924" y="2083051"/>
                <a:ext cx="4809722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此波包的中心點隨時間移動，速度為</a:t>
                </a:r>
                <a:r>
                  <a:rPr lang="el-GR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092050-91E6-E3EC-7DF4-7D929E2DF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924" y="2083051"/>
                <a:ext cx="4809722" cy="391902"/>
              </a:xfrm>
              <a:prstGeom prst="rect">
                <a:avLst/>
              </a:prstGeom>
              <a:blipFill>
                <a:blip r:embed="rId4"/>
                <a:stretch>
                  <a:fillRect l="-1053" t="-967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DFE972-642D-97F5-F2B3-CE1D166AE18C}"/>
                  </a:ext>
                </a:extLst>
              </p:cNvPr>
              <p:cNvSpPr txBox="1"/>
              <p:nvPr/>
            </p:nvSpPr>
            <p:spPr bwMode="auto">
              <a:xfrm>
                <a:off x="835002" y="2708835"/>
                <a:ext cx="5781564" cy="39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對於自由電子波，群速度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可以算出來：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DFE972-642D-97F5-F2B3-CE1D166AE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5002" y="2708835"/>
                <a:ext cx="5781564" cy="391902"/>
              </a:xfrm>
              <a:prstGeom prst="rect">
                <a:avLst/>
              </a:prstGeom>
              <a:blipFill>
                <a:blip r:embed="rId5"/>
                <a:stretch>
                  <a:fillRect l="-877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7BC4A8F8-368A-7459-DA8C-EC9A58DA9CDD}"/>
                  </a:ext>
                </a:extLst>
              </p:cNvPr>
              <p:cNvSpPr txBox="1"/>
              <p:nvPr/>
            </p:nvSpPr>
            <p:spPr bwMode="auto">
              <a:xfrm>
                <a:off x="1115616" y="1096329"/>
                <a:ext cx="3931333" cy="88761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7BC4A8F8-368A-7459-DA8C-EC9A58DA9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1096329"/>
                <a:ext cx="3931333" cy="887615"/>
              </a:xfrm>
              <a:prstGeom prst="rect">
                <a:avLst/>
              </a:prstGeom>
              <a:blipFill>
                <a:blip r:embed="rId6"/>
                <a:stretch>
                  <a:fillRect b="-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8C19F7-E8CD-D7DD-4658-E25B675E8B92}"/>
              </a:ext>
            </a:extLst>
          </p:cNvPr>
          <p:cNvCxnSpPr>
            <a:cxnSpLocks/>
          </p:cNvCxnSpPr>
          <p:nvPr/>
        </p:nvCxnSpPr>
        <p:spPr>
          <a:xfrm flipV="1">
            <a:off x="3338390" y="1410565"/>
            <a:ext cx="1224136" cy="7285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004E41-C915-E191-B889-4D5745F91707}"/>
              </a:ext>
            </a:extLst>
          </p:cNvPr>
          <p:cNvSpPr txBox="1"/>
          <p:nvPr/>
        </p:nvSpPr>
        <p:spPr bwMode="auto">
          <a:xfrm>
            <a:off x="832924" y="4967848"/>
            <a:ext cx="77460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開學一個月，我們終於學會了牛頓第一運動定律！自由粒子以等速運動。</a:t>
            </a:r>
          </a:p>
        </p:txBody>
      </p:sp>
    </p:spTree>
    <p:extLst>
      <p:ext uri="{BB962C8B-B14F-4D97-AF65-F5344CB8AC3E}">
        <p14:creationId xmlns:p14="http://schemas.microsoft.com/office/powerpoint/2010/main" val="29492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9" grpId="0"/>
      <p:bldP spid="16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2709" name="文字方塊 4"/>
              <p:cNvSpPr txBox="1">
                <a:spLocks noChangeArrowheads="1"/>
              </p:cNvSpPr>
              <p:nvPr/>
            </p:nvSpPr>
            <p:spPr bwMode="auto">
              <a:xfrm>
                <a:off x="1360581" y="5730424"/>
                <a:ext cx="75318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原來較窄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/>
                  <a:t>較小的波包（上圖實線） ，時間一長反而變寬了，擴散較快！</a:t>
                </a:r>
              </a:p>
            </p:txBody>
          </p:sp>
        </mc:Choice>
        <mc:Fallback xmlns="">
          <p:sp>
            <p:nvSpPr>
              <p:cNvPr id="72709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0581" y="5730424"/>
                <a:ext cx="7531899" cy="369332"/>
              </a:xfrm>
              <a:prstGeom prst="rect">
                <a:avLst/>
              </a:prstGeom>
              <a:blipFill>
                <a:blip r:embed="rId2"/>
                <a:stretch>
                  <a:fillRect l="-67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E0523865-65A3-EE6E-F4E2-AA7FEEA3E077}"/>
                  </a:ext>
                </a:extLst>
              </p:cNvPr>
              <p:cNvSpPr txBox="1"/>
              <p:nvPr/>
            </p:nvSpPr>
            <p:spPr bwMode="auto">
              <a:xfrm>
                <a:off x="1403648" y="435518"/>
                <a:ext cx="3978763" cy="88761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l-GR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m:rPr>
                              <m:nor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  <m:r>
                            <m:rPr>
                              <m:nor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)|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l-GR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E0523865-65A3-EE6E-F4E2-AA7FEEA3E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435518"/>
                <a:ext cx="3978763" cy="887615"/>
              </a:xfrm>
              <a:prstGeom prst="rect">
                <a:avLst/>
              </a:prstGeom>
              <a:blipFill>
                <a:blip r:embed="rId3"/>
                <a:stretch>
                  <a:fillRect b="-5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947A754-E6DA-2046-FA89-D3B2AAF39E68}"/>
              </a:ext>
            </a:extLst>
          </p:cNvPr>
          <p:cNvCxnSpPr>
            <a:cxnSpLocks/>
          </p:cNvCxnSpPr>
          <p:nvPr/>
        </p:nvCxnSpPr>
        <p:spPr>
          <a:xfrm flipV="1">
            <a:off x="3870224" y="978249"/>
            <a:ext cx="936104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876A6C5-C28C-20F9-68C4-39F2BF50FFE3}"/>
              </a:ext>
            </a:extLst>
          </p:cNvPr>
          <p:cNvSpPr txBox="1"/>
          <p:nvPr/>
        </p:nvSpPr>
        <p:spPr bwMode="auto">
          <a:xfrm>
            <a:off x="312911" y="1615256"/>
            <a:ext cx="5069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波包的寬度會隨時間增加，且時間長以後趨近：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B06BAA-33DC-BD62-28E6-65BC07E3945A}"/>
                  </a:ext>
                </a:extLst>
              </p:cNvPr>
              <p:cNvSpPr txBox="1"/>
              <p:nvPr/>
            </p:nvSpPr>
            <p:spPr bwMode="auto">
              <a:xfrm>
                <a:off x="5841906" y="510017"/>
                <a:ext cx="2169411" cy="79226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𝜕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B06BAA-33DC-BD62-28E6-65BC07E39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1906" y="510017"/>
                <a:ext cx="2169411" cy="7922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81E7989-59AA-4E9A-CCB0-02E62113E4FD}"/>
              </a:ext>
            </a:extLst>
          </p:cNvPr>
          <p:cNvSpPr txBox="1"/>
          <p:nvPr/>
        </p:nvSpPr>
        <p:spPr bwMode="auto">
          <a:xfrm>
            <a:off x="8016295" y="694659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是常數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FC5D51-0610-C43C-DD9F-552F0DD9ED0A}"/>
                  </a:ext>
                </a:extLst>
              </p:cNvPr>
              <p:cNvSpPr txBox="1"/>
              <p:nvPr/>
            </p:nvSpPr>
            <p:spPr bwMode="auto">
              <a:xfrm>
                <a:off x="5241708" y="1416661"/>
                <a:ext cx="336980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rad>
                      <m:groupChr>
                        <m:groupChrPr>
                          <m:chr m:val="→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→∞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FC5D51-0610-C43C-DD9F-552F0DD9E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1708" y="1416661"/>
                <a:ext cx="3369805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398002F-AFAA-2F3D-D1B4-D9587C6AA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2420888"/>
            <a:ext cx="4968552" cy="2839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97B7DA-C84C-F1F1-621B-4387EF1B872E}"/>
                  </a:ext>
                </a:extLst>
              </p:cNvPr>
              <p:cNvSpPr txBox="1"/>
              <p:nvPr/>
            </p:nvSpPr>
            <p:spPr bwMode="auto">
              <a:xfrm>
                <a:off x="4991150" y="5342681"/>
                <a:ext cx="1152128" cy="3724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97B7DA-C84C-F1F1-621B-4387EF1B8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1150" y="5342681"/>
                <a:ext cx="1152128" cy="3724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3A562AA-6AC4-C725-95C9-E4F6D53CDAF5}"/>
              </a:ext>
            </a:extLst>
          </p:cNvPr>
          <p:cNvSpPr txBox="1"/>
          <p:nvPr/>
        </p:nvSpPr>
        <p:spPr bwMode="auto">
          <a:xfrm>
            <a:off x="1360581" y="5345759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注意在時間為零時，波包的寬度為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175D65-5011-F3E8-4899-F09A2008B4D2}"/>
                  </a:ext>
                </a:extLst>
              </p:cNvPr>
              <p:cNvSpPr txBox="1"/>
              <p:nvPr/>
            </p:nvSpPr>
            <p:spPr bwMode="auto">
              <a:xfrm>
                <a:off x="1360581" y="6115089"/>
                <a:ext cx="61926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原來較寬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zh-TW" altLang="en-US" dirty="0"/>
                  <a:t>較大的波包（上圖虛線），擴散較慢！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175D65-5011-F3E8-4899-F09A2008B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0581" y="6115089"/>
                <a:ext cx="6192688" cy="369332"/>
              </a:xfrm>
              <a:prstGeom prst="rect">
                <a:avLst/>
              </a:prstGeom>
              <a:blipFill>
                <a:blip r:embed="rId8"/>
                <a:stretch>
                  <a:fillRect l="-8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717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6" grpId="0"/>
      <p:bldP spid="8" grpId="0" animBg="1"/>
      <p:bldP spid="9" grpId="0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5" descr="C:\Users\Chia-Hung Chang\Downloads\Data\Knight\Media\Chapter43\Images\43_14Figureb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3255"/>
          <a:stretch>
            <a:fillRect/>
          </a:stretch>
        </p:blipFill>
        <p:spPr bwMode="auto">
          <a:xfrm>
            <a:off x="488365" y="1539708"/>
            <a:ext cx="3895557" cy="324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文字方塊 9"/>
          <p:cNvSpPr txBox="1">
            <a:spLocks noChangeArrowheads="1"/>
          </p:cNvSpPr>
          <p:nvPr/>
        </p:nvSpPr>
        <p:spPr bwMode="auto">
          <a:xfrm>
            <a:off x="1280552" y="4914445"/>
            <a:ext cx="6769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波包的意義就是在全球化的波動現象，實現區域性的波函數！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ADE7C4E-0F1E-2BEF-A200-344DEAF1C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021788" cy="324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34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mediaarchive.cern.ch/MediaArchive/Photo/Public/2010/1003058/1003058_04/1003058_04-A4-at-144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24" y="548680"/>
            <a:ext cx="6673552" cy="470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9">
            <a:extLst>
              <a:ext uri="{FF2B5EF4-FFF2-40B4-BE49-F238E27FC236}">
                <a16:creationId xmlns:a16="http://schemas.microsoft.com/office/drawing/2014/main" id="{94E113ED-6E45-1E34-7426-6B2A2145D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681" y="5445224"/>
            <a:ext cx="439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波包的應用最具體的應用就是粒子的散射！</a:t>
            </a:r>
          </a:p>
        </p:txBody>
      </p:sp>
      <p:sp>
        <p:nvSpPr>
          <p:cNvPr id="3" name="文字方塊 9">
            <a:extLst>
              <a:ext uri="{FF2B5EF4-FFF2-40B4-BE49-F238E27FC236}">
                <a16:creationId xmlns:a16="http://schemas.microsoft.com/office/drawing/2014/main" id="{AB155CA5-D505-381D-8B37-9CBB5F22D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681" y="5920249"/>
            <a:ext cx="4392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注意粒子在散射前後都是自由粒子！</a:t>
            </a:r>
          </a:p>
        </p:txBody>
      </p:sp>
    </p:spTree>
    <p:extLst>
      <p:ext uri="{BB962C8B-B14F-4D97-AF65-F5344CB8AC3E}">
        <p14:creationId xmlns:p14="http://schemas.microsoft.com/office/powerpoint/2010/main" val="337096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散射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4810" r="6943" b="4810"/>
          <a:stretch>
            <a:fillRect/>
          </a:stretch>
        </p:blipFill>
        <p:spPr bwMode="auto">
          <a:xfrm>
            <a:off x="629441" y="2325970"/>
            <a:ext cx="4068763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文字方塊 5"/>
          <p:cNvSpPr txBox="1">
            <a:spLocks noChangeArrowheads="1"/>
          </p:cNvSpPr>
          <p:nvPr/>
        </p:nvSpPr>
        <p:spPr bwMode="auto">
          <a:xfrm>
            <a:off x="1016545" y="724150"/>
            <a:ext cx="73411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入射的電子就是以波包描述：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018773" y="1110867"/>
            <a:ext cx="67603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波恩以波動力學計算電子散射現象！散射後波應該呈球殼狀。</a:t>
            </a:r>
            <a:endParaRPr lang="zh-CN" altLang="en-US" sz="1800" dirty="0"/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96647E9F-04A7-220C-E69B-1568BB420F78}"/>
              </a:ext>
            </a:extLst>
          </p:cNvPr>
          <p:cNvSpPr txBox="1"/>
          <p:nvPr/>
        </p:nvSpPr>
        <p:spPr bwMode="auto">
          <a:xfrm>
            <a:off x="1016545" y="337433"/>
            <a:ext cx="5643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影響波恩</a:t>
            </a:r>
            <a:r>
              <a:rPr lang="zh-TW" altLang="en-US" dirty="0"/>
              <a:t>提出機率解釋</a:t>
            </a:r>
            <a:r>
              <a:rPr lang="zh-TW" altLang="en-US" sz="1800" dirty="0"/>
              <a:t>的電子散射</a:t>
            </a:r>
            <a:r>
              <a:rPr lang="zh-TW" altLang="en-US" dirty="0"/>
              <a:t>實驗</a:t>
            </a:r>
            <a:r>
              <a:rPr lang="zh-TW" altLang="en-US" sz="1800" dirty="0"/>
              <a:t>！</a:t>
            </a:r>
            <a:endParaRPr lang="zh-CN" altLang="en-US" sz="1800" dirty="0"/>
          </a:p>
        </p:txBody>
      </p:sp>
      <p:pic>
        <p:nvPicPr>
          <p:cNvPr id="5" name="Picture 5" descr="ruthford">
            <a:extLst>
              <a:ext uri="{FF2B5EF4-FFF2-40B4-BE49-F238E27FC236}">
                <a16:creationId xmlns:a16="http://schemas.microsoft.com/office/drawing/2014/main" id="{7BE045EC-490A-B7E6-193D-3E0040C2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98" y="2325970"/>
            <a:ext cx="3628161" cy="225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FDC1C0-7C4D-2BAA-720C-311CDCE2F60D}"/>
              </a:ext>
            </a:extLst>
          </p:cNvPr>
          <p:cNvSpPr/>
          <p:nvPr/>
        </p:nvSpPr>
        <p:spPr>
          <a:xfrm>
            <a:off x="7262662" y="3694122"/>
            <a:ext cx="1251897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7" name="Picture 4" descr="散射01">
            <a:extLst>
              <a:ext uri="{FF2B5EF4-FFF2-40B4-BE49-F238E27FC236}">
                <a16:creationId xmlns:a16="http://schemas.microsoft.com/office/drawing/2014/main" id="{EDD6A7FD-E87C-7DF9-0962-0D0C5ABBA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7" t="12853" r="8842" b="73615"/>
          <a:stretch/>
        </p:blipFill>
        <p:spPr bwMode="auto">
          <a:xfrm rot="2061415">
            <a:off x="3800593" y="5668974"/>
            <a:ext cx="424707" cy="45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90F57-719A-60F6-7EF1-41C6AA333958}"/>
              </a:ext>
            </a:extLst>
          </p:cNvPr>
          <p:cNvSpPr txBox="1"/>
          <p:nvPr/>
        </p:nvSpPr>
        <p:spPr bwMode="auto">
          <a:xfrm>
            <a:off x="1016544" y="1497584"/>
            <a:ext cx="71109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一旦觀察，球殼波就崩潰為集中與某處的波包！如同顆粒狀電子。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39665A1-B59A-7EF4-0D78-9BA5B921B731}"/>
              </a:ext>
            </a:extLst>
          </p:cNvPr>
          <p:cNvSpPr/>
          <p:nvPr/>
        </p:nvSpPr>
        <p:spPr>
          <a:xfrm rot="18101687">
            <a:off x="4245981" y="6024944"/>
            <a:ext cx="144016" cy="19443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373E6-0B48-73E2-7749-EC04AF7AE853}"/>
              </a:ext>
            </a:extLst>
          </p:cNvPr>
          <p:cNvSpPr txBox="1"/>
          <p:nvPr/>
        </p:nvSpPr>
        <p:spPr bwMode="auto">
          <a:xfrm>
            <a:off x="1016544" y="1884301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崩潰發生在各處的機率就正比於當地的波強度！</a:t>
            </a:r>
          </a:p>
        </p:txBody>
      </p:sp>
    </p:spTree>
    <p:extLst>
      <p:ext uri="{BB962C8B-B14F-4D97-AF65-F5344CB8AC3E}">
        <p14:creationId xmlns:p14="http://schemas.microsoft.com/office/powerpoint/2010/main" val="31144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16E4D-F7DE-6495-C41E-8E9CC55AD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88640"/>
            <a:ext cx="4978400" cy="452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09B4E9-94C6-DAF6-9415-9ABDFC58F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37" r="8472" b="49373"/>
          <a:stretch/>
        </p:blipFill>
        <p:spPr>
          <a:xfrm>
            <a:off x="2195736" y="5517232"/>
            <a:ext cx="4556617" cy="1080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591AB0-DAA4-5B08-DA9B-A8117A71C4C3}"/>
              </a:ext>
            </a:extLst>
          </p:cNvPr>
          <p:cNvSpPr/>
          <p:nvPr/>
        </p:nvSpPr>
        <p:spPr>
          <a:xfrm>
            <a:off x="2915816" y="5661248"/>
            <a:ext cx="5040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541970-4139-0BC5-0518-20305F3DE2F3}"/>
              </a:ext>
            </a:extLst>
          </p:cNvPr>
          <p:cNvCxnSpPr>
            <a:stCxn id="4" idx="3"/>
            <a:endCxn id="4" idx="1"/>
          </p:cNvCxnSpPr>
          <p:nvPr/>
        </p:nvCxnSpPr>
        <p:spPr>
          <a:xfrm flipH="1">
            <a:off x="2915816" y="5733256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304C356-60AE-65F9-9A24-9B4FCC8E4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5" t="26737" r="60440" b="49373"/>
          <a:stretch/>
        </p:blipFill>
        <p:spPr>
          <a:xfrm>
            <a:off x="4716016" y="5517232"/>
            <a:ext cx="1604289" cy="1080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8B564-0DC3-9183-314C-48870DD07FE0}"/>
              </a:ext>
            </a:extLst>
          </p:cNvPr>
          <p:cNvSpPr txBox="1"/>
          <p:nvPr/>
        </p:nvSpPr>
        <p:spPr bwMode="auto">
          <a:xfrm>
            <a:off x="3995936" y="5949280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345E70F-FD9B-5810-1E9A-AB0CB0DFDEDE}"/>
              </a:ext>
            </a:extLst>
          </p:cNvPr>
          <p:cNvSpPr/>
          <p:nvPr/>
        </p:nvSpPr>
        <p:spPr>
          <a:xfrm>
            <a:off x="4355976" y="4869160"/>
            <a:ext cx="360040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99128-1DDE-6FFD-5C4C-6F0796EFBCFC}"/>
              </a:ext>
            </a:extLst>
          </p:cNvPr>
          <p:cNvSpPr txBox="1"/>
          <p:nvPr/>
        </p:nvSpPr>
        <p:spPr bwMode="auto">
          <a:xfrm>
            <a:off x="4860032" y="4897512"/>
            <a:ext cx="3816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一測量即崩潰為單一波包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52F38-610B-514E-1776-1F6E408E2E1F}"/>
              </a:ext>
            </a:extLst>
          </p:cNvPr>
          <p:cNvSpPr txBox="1"/>
          <p:nvPr/>
        </p:nvSpPr>
        <p:spPr bwMode="auto">
          <a:xfrm>
            <a:off x="2411760" y="476672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一維散射</a:t>
            </a:r>
          </a:p>
        </p:txBody>
      </p:sp>
    </p:spTree>
    <p:extLst>
      <p:ext uri="{BB962C8B-B14F-4D97-AF65-F5344CB8AC3E}">
        <p14:creationId xmlns:p14="http://schemas.microsoft.com/office/powerpoint/2010/main" val="910905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58</a:t>
            </a:fld>
            <a:endParaRPr lang="en-US" altLang="zh-TW"/>
          </a:p>
        </p:txBody>
      </p:sp>
      <p:pic>
        <p:nvPicPr>
          <p:cNvPr id="3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767335" cy="36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94548BA6-0197-9E26-5AD7-142C77C915EA}"/>
              </a:ext>
            </a:extLst>
          </p:cNvPr>
          <p:cNvSpPr txBox="1"/>
          <p:nvPr/>
        </p:nvSpPr>
        <p:spPr>
          <a:xfrm>
            <a:off x="1774713" y="5511149"/>
            <a:ext cx="576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在這散射實驗中，入射的質子及生成的粒子都是波包。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/>
              <p:nvPr/>
            </p:nvSpPr>
            <p:spPr>
              <a:xfrm>
                <a:off x="1835696" y="5022488"/>
                <a:ext cx="49870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latin typeface="Cambria Math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+⋯→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𝑍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+⋯→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⋯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31D1889-50C4-A29F-D9E7-564320897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022488"/>
                <a:ext cx="4987006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FC0CB0-282D-8CC4-9060-691C82BD560E}"/>
                  </a:ext>
                </a:extLst>
              </p:cNvPr>
              <p:cNvSpPr txBox="1"/>
              <p:nvPr/>
            </p:nvSpPr>
            <p:spPr bwMode="auto">
              <a:xfrm>
                <a:off x="1774713" y="5912714"/>
                <a:ext cx="4987006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但用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來近似波包，結果相當不錯。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FC0CB0-282D-8CC4-9060-691C82BD5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713" y="5912714"/>
                <a:ext cx="4987006" cy="387927"/>
              </a:xfrm>
              <a:prstGeom prst="rect">
                <a:avLst/>
              </a:prstGeom>
              <a:blipFill>
                <a:blip r:embed="rId4"/>
                <a:stretch>
                  <a:fillRect l="-1015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817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 descr="f39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66" y="4307587"/>
            <a:ext cx="33845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文字方塊 12"/>
          <p:cNvSpPr txBox="1">
            <a:spLocks noChangeArrowheads="1"/>
          </p:cNvSpPr>
          <p:nvPr/>
        </p:nvSpPr>
        <p:spPr bwMode="auto">
          <a:xfrm>
            <a:off x="910022" y="748074"/>
            <a:ext cx="5853112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波函數是可以</a:t>
            </a:r>
            <a:r>
              <a:rPr lang="zh-TW" altLang="en-US" sz="1800">
                <a:solidFill>
                  <a:srgbClr val="FF0000"/>
                </a:solidFill>
              </a:rPr>
              <a:t>完全確定的</a:t>
            </a:r>
            <a:r>
              <a:rPr lang="zh-TW" altLang="en-US" sz="1800"/>
              <a:t>，但波函數卻是無法測量的！</a:t>
            </a:r>
          </a:p>
        </p:txBody>
      </p:sp>
      <p:sp>
        <p:nvSpPr>
          <p:cNvPr id="200708" name="文字方塊 14"/>
          <p:cNvSpPr txBox="1">
            <a:spLocks noChangeArrowheads="1"/>
          </p:cNvSpPr>
          <p:nvPr/>
        </p:nvSpPr>
        <p:spPr bwMode="auto">
          <a:xfrm>
            <a:off x="910022" y="1157410"/>
            <a:ext cx="7488238" cy="4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/>
              <a:t>自由電子的波函數的演化是由薛丁格波方程式控制，</a:t>
            </a:r>
          </a:p>
        </p:txBody>
      </p:sp>
      <p:sp>
        <p:nvSpPr>
          <p:cNvPr id="200709" name="Text Box 16"/>
          <p:cNvSpPr txBox="1">
            <a:spLocks noChangeArrowheads="1"/>
          </p:cNvSpPr>
          <p:nvPr/>
        </p:nvSpPr>
        <p:spPr bwMode="auto">
          <a:xfrm>
            <a:off x="4932040" y="5052680"/>
            <a:ext cx="2592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可以算的不能量！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90691-DE8C-9CD0-16F3-43A46E30C3D7}"/>
              </a:ext>
            </a:extLst>
          </p:cNvPr>
          <p:cNvSpPr txBox="1"/>
          <p:nvPr/>
        </p:nvSpPr>
        <p:spPr bwMode="auto">
          <a:xfrm>
            <a:off x="916367" y="2342711"/>
            <a:ext cx="6006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給定起始的波（函數）就可以預測未來任一時刻的波。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A2EF729A-7403-E86B-DC8C-7ACD8946A26F}"/>
                  </a:ext>
                </a:extLst>
              </p:cNvPr>
              <p:cNvSpPr txBox="1"/>
              <p:nvPr/>
            </p:nvSpPr>
            <p:spPr bwMode="auto">
              <a:xfrm>
                <a:off x="1708628" y="1679429"/>
                <a:ext cx="2111284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A2EF729A-7403-E86B-DC8C-7ACD8946A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8628" y="1679429"/>
                <a:ext cx="2111284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D2410C-310F-9EAE-E172-8909B6942CDC}"/>
                  </a:ext>
                </a:extLst>
              </p:cNvPr>
              <p:cNvSpPr txBox="1"/>
              <p:nvPr/>
            </p:nvSpPr>
            <p:spPr bwMode="auto">
              <a:xfrm>
                <a:off x="910022" y="2790948"/>
                <a:ext cx="60068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波函數的</a:t>
                </a:r>
                <a:r>
                  <a:rPr lang="zh-TW" altLang="en-US" dirty="0"/>
                  <a:t>起始條件一般就是：</a:t>
                </a:r>
                <a:r>
                  <a:rPr lang="el-GR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D2410C-310F-9EAE-E172-8909B6942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022" y="2790948"/>
                <a:ext cx="6006817" cy="369332"/>
              </a:xfrm>
              <a:prstGeom prst="rect">
                <a:avLst/>
              </a:prstGeom>
              <a:blipFill>
                <a:blip r:embed="rId4"/>
                <a:stretch>
                  <a:fillRect l="-8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CF278A-93B7-20B2-086A-C17BC8977B81}"/>
                  </a:ext>
                </a:extLst>
              </p:cNvPr>
              <p:cNvSpPr txBox="1"/>
              <p:nvPr/>
            </p:nvSpPr>
            <p:spPr bwMode="auto">
              <a:xfrm>
                <a:off x="910022" y="3244334"/>
                <a:ext cx="76119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接下來要示範：有了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/>
                  <a:t>，原則上利用色散關係，就可以得到</a:t>
                </a:r>
                <a:r>
                  <a:rPr lang="el-GR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CF278A-93B7-20B2-086A-C17BC8977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022" y="3244334"/>
                <a:ext cx="7611987" cy="369332"/>
              </a:xfrm>
              <a:prstGeom prst="rect">
                <a:avLst/>
              </a:prstGeom>
              <a:blipFill>
                <a:blip r:embed="rId5"/>
                <a:stretch>
                  <a:fillRect l="-666" t="-6667" r="-166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F9AFE15-E98F-97B5-8FF1-825C1CCF5FAA}"/>
              </a:ext>
            </a:extLst>
          </p:cNvPr>
          <p:cNvSpPr txBox="1"/>
          <p:nvPr/>
        </p:nvSpPr>
        <p:spPr bwMode="auto">
          <a:xfrm>
            <a:off x="910023" y="3702007"/>
            <a:ext cx="3384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色散關係就是薛丁格方程式。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9" name="Line 12"/>
          <p:cNvSpPr>
            <a:spLocks noChangeShapeType="1"/>
          </p:cNvSpPr>
          <p:nvPr/>
        </p:nvSpPr>
        <p:spPr bwMode="auto">
          <a:xfrm>
            <a:off x="2942486" y="5588954"/>
            <a:ext cx="14398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0" name="Text Box 14"/>
              <p:cNvSpPr txBox="1">
                <a:spLocks noChangeArrowheads="1"/>
              </p:cNvSpPr>
              <p:nvPr/>
            </p:nvSpPr>
            <p:spPr bwMode="auto">
              <a:xfrm>
                <a:off x="891208" y="1595850"/>
                <a:ext cx="55054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0" lang="zh-TW" altLang="en-US" dirty="0">
                    <a:latin typeface="Calibri" pitchFamily="34" charset="0"/>
                  </a:rPr>
                  <a:t>考慮</a:t>
                </a:r>
                <a:r>
                  <a:rPr kumimoji="0" lang="zh-TW" altLang="en-US" dirty="0">
                    <a:solidFill>
                      <a:srgbClr val="FF0000"/>
                    </a:solidFill>
                    <a:latin typeface="Calibri" pitchFamily="34" charset="0"/>
                  </a:rPr>
                  <a:t>正弦波，</a:t>
                </a:r>
                <a:r>
                  <a:rPr kumimoji="0"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any 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can write a sinusoidal wave</a:t>
                </a:r>
                <a:endParaRPr kumimoji="0" lang="zh-TW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10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208" y="1595850"/>
                <a:ext cx="5505491" cy="369332"/>
              </a:xfrm>
              <a:prstGeom prst="rect">
                <a:avLst/>
              </a:prstGeom>
              <a:blipFill>
                <a:blip r:embed="rId2"/>
                <a:stretch>
                  <a:fillRect l="-92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983730" y="5256395"/>
                <a:ext cx="1739835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3730" y="5256395"/>
                <a:ext cx="1739835" cy="665118"/>
              </a:xfrm>
              <a:prstGeom prst="rect">
                <a:avLst/>
              </a:prstGeom>
              <a:blipFill>
                <a:blip r:embed="rId3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4583654" y="5282524"/>
                <a:ext cx="2099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3654" y="5282524"/>
                <a:ext cx="2099357" cy="6128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0FD95D46-4594-FD28-DD96-EB0414A14741}"/>
              </a:ext>
            </a:extLst>
          </p:cNvPr>
          <p:cNvSpPr txBox="1"/>
          <p:nvPr/>
        </p:nvSpPr>
        <p:spPr bwMode="auto">
          <a:xfrm>
            <a:off x="899592" y="2200228"/>
            <a:ext cx="7836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這個虛數的指數函數有實數部與虛數部，分別是同相的餘弦波與正弦波！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字方塊 10">
            <a:extLst>
              <a:ext uri="{FF2B5EF4-FFF2-40B4-BE49-F238E27FC236}">
                <a16:creationId xmlns:a16="http://schemas.microsoft.com/office/drawing/2014/main" id="{B6538F79-3A41-5E56-AEF8-C125B8E4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042" y="3012218"/>
            <a:ext cx="3348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這是一個非常有名的數學式子！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BB2822E9-E3E3-71A1-3B63-DB821727659C}"/>
                  </a:ext>
                </a:extLst>
              </p:cNvPr>
              <p:cNvSpPr txBox="1"/>
              <p:nvPr/>
            </p:nvSpPr>
            <p:spPr bwMode="auto">
              <a:xfrm>
                <a:off x="943068" y="2625449"/>
                <a:ext cx="40199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BB2822E9-E3E3-71A1-3B63-DB8217276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3068" y="2625449"/>
                <a:ext cx="401994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5">
                <a:extLst>
                  <a:ext uri="{FF2B5EF4-FFF2-40B4-BE49-F238E27FC236}">
                    <a16:creationId xmlns:a16="http://schemas.microsoft.com/office/drawing/2014/main" id="{CF6573DE-2C1F-0B69-8C11-24DA724622B7}"/>
                  </a:ext>
                </a:extLst>
              </p:cNvPr>
              <p:cNvSpPr txBox="1"/>
              <p:nvPr/>
            </p:nvSpPr>
            <p:spPr bwMode="auto">
              <a:xfrm>
                <a:off x="953566" y="3413414"/>
                <a:ext cx="2285434" cy="3814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25">
                <a:extLst>
                  <a:ext uri="{FF2B5EF4-FFF2-40B4-BE49-F238E27FC236}">
                    <a16:creationId xmlns:a16="http://schemas.microsoft.com/office/drawing/2014/main" id="{CF6573DE-2C1F-0B69-8C11-24DA72462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3566" y="3413414"/>
                <a:ext cx="2285434" cy="381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/>
              <p:nvPr/>
            </p:nvSpPr>
            <p:spPr bwMode="auto">
              <a:xfrm>
                <a:off x="6337536" y="1580823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7536" y="1580823"/>
                <a:ext cx="2259849" cy="3879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7">
                <a:extLst>
                  <a:ext uri="{FF2B5EF4-FFF2-40B4-BE49-F238E27FC236}">
                    <a16:creationId xmlns:a16="http://schemas.microsoft.com/office/drawing/2014/main" id="{B8EAFBDA-0598-7490-28DB-5A2CBC1E3395}"/>
                  </a:ext>
                </a:extLst>
              </p:cNvPr>
              <p:cNvSpPr txBox="1"/>
              <p:nvPr/>
            </p:nvSpPr>
            <p:spPr bwMode="auto">
              <a:xfrm>
                <a:off x="3737251" y="3382818"/>
                <a:ext cx="2308324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b="0" i="1" smtClean="0"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7">
                <a:extLst>
                  <a:ext uri="{FF2B5EF4-FFF2-40B4-BE49-F238E27FC236}">
                    <a16:creationId xmlns:a16="http://schemas.microsoft.com/office/drawing/2014/main" id="{B8EAFBDA-0598-7490-28DB-5A2CBC1E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37251" y="3382818"/>
                <a:ext cx="2308324" cy="625556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1">
                <a:extLst>
                  <a:ext uri="{FF2B5EF4-FFF2-40B4-BE49-F238E27FC236}">
                    <a16:creationId xmlns:a16="http://schemas.microsoft.com/office/drawing/2014/main" id="{BF6FFB96-CE9F-5669-D4D8-D3A011E80880}"/>
                  </a:ext>
                </a:extLst>
              </p:cNvPr>
              <p:cNvSpPr txBox="1"/>
              <p:nvPr/>
            </p:nvSpPr>
            <p:spPr bwMode="auto">
              <a:xfrm>
                <a:off x="4583654" y="6092773"/>
                <a:ext cx="117403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𝜔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𝑘𝑣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31">
                <a:extLst>
                  <a:ext uri="{FF2B5EF4-FFF2-40B4-BE49-F238E27FC236}">
                    <a16:creationId xmlns:a16="http://schemas.microsoft.com/office/drawing/2014/main" id="{BF6FFB96-CE9F-5669-D4D8-D3A011E80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3654" y="6092773"/>
                <a:ext cx="1174039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FED0432-9FEB-A5B8-9AA1-FE2FED2438C8}"/>
                  </a:ext>
                </a:extLst>
              </p:cNvPr>
              <p:cNvSpPr txBox="1"/>
              <p:nvPr/>
            </p:nvSpPr>
            <p:spPr bwMode="auto">
              <a:xfrm>
                <a:off x="940877" y="869910"/>
                <a:ext cx="1739835" cy="6651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FED0432-9FEB-A5B8-9AA1-FE2FED243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877" y="869910"/>
                <a:ext cx="1739835" cy="665118"/>
              </a:xfrm>
              <a:prstGeom prst="rect">
                <a:avLst/>
              </a:prstGeom>
              <a:blipFill>
                <a:blip r:embed="rId10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000C74F-9B79-56B2-1852-D5B328EF9F3C}"/>
              </a:ext>
            </a:extLst>
          </p:cNvPr>
          <p:cNvSpPr txBox="1"/>
          <p:nvPr/>
        </p:nvSpPr>
        <p:spPr bwMode="auto">
          <a:xfrm>
            <a:off x="886904" y="402136"/>
            <a:ext cx="5187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一般的波，多半滿足如下的波方程式：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49E39B-7703-21A8-8D44-5BA606C0A28F}"/>
              </a:ext>
            </a:extLst>
          </p:cNvPr>
          <p:cNvSpPr txBox="1"/>
          <p:nvPr/>
        </p:nvSpPr>
        <p:spPr bwMode="auto">
          <a:xfrm>
            <a:off x="886904" y="4761681"/>
            <a:ext cx="6305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將波函數代入，可以確定它的確是波方程式的解，只要：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0CC75-A439-A8C3-19B8-66E89B4F032B}"/>
              </a:ext>
            </a:extLst>
          </p:cNvPr>
          <p:cNvSpPr txBox="1"/>
          <p:nvPr/>
        </p:nvSpPr>
        <p:spPr bwMode="auto">
          <a:xfrm>
            <a:off x="5955060" y="6092773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Dispersion Relation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6AC44-866B-22C3-75DC-ACF64DF74B86}"/>
              </a:ext>
            </a:extLst>
          </p:cNvPr>
          <p:cNvSpPr txBox="1"/>
          <p:nvPr/>
        </p:nvSpPr>
        <p:spPr bwMode="auto">
          <a:xfrm>
            <a:off x="899592" y="4293096"/>
            <a:ext cx="8496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雖然知道波函數是實數，但指數函數很方便計算，而且可以最後加上實數的條件。</a:t>
            </a:r>
          </a:p>
        </p:txBody>
      </p:sp>
    </p:spTree>
    <p:extLst>
      <p:ext uri="{BB962C8B-B14F-4D97-AF65-F5344CB8AC3E}">
        <p14:creationId xmlns:p14="http://schemas.microsoft.com/office/powerpoint/2010/main" val="18331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30" grpId="0" animBg="1"/>
      <p:bldP spid="31" grpId="0" animBg="1"/>
      <p:bldP spid="2" grpId="0"/>
      <p:bldP spid="4" grpId="0"/>
      <p:bldP spid="5" grpId="0" animBg="1"/>
      <p:bldP spid="6" grpId="0" animBg="1"/>
      <p:bldP spid="10" grpId="0" animBg="1"/>
      <p:bldP spid="11" grpId="0" animBg="1"/>
      <p:bldP spid="9" grpId="0"/>
      <p:bldP spid="12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56F4F442-23D3-0D8D-2D89-A4B85054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316" y="455029"/>
                <a:ext cx="7309340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疊加不同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dirty="0"/>
                  <a:t>後，就得到滿足薛丁格方程式的波函數。</a:t>
                </a:r>
              </a:p>
            </p:txBody>
          </p:sp>
        </mc:Choice>
        <mc:Fallback xmlns="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56F4F442-23D3-0D8D-2D89-A4B8505464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316" y="455029"/>
                <a:ext cx="7309340" cy="387927"/>
              </a:xfrm>
              <a:prstGeom prst="rect">
                <a:avLst/>
              </a:prstGeom>
              <a:blipFill>
                <a:blip r:embed="rId2"/>
                <a:stretch>
                  <a:fillRect l="-693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31E6AE-52B1-2AAE-060A-23094E3384F5}"/>
                  </a:ext>
                </a:extLst>
              </p:cNvPr>
              <p:cNvSpPr txBox="1"/>
              <p:nvPr/>
            </p:nvSpPr>
            <p:spPr bwMode="auto">
              <a:xfrm>
                <a:off x="875805" y="884039"/>
                <a:ext cx="3530069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𝑑𝑘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3D31E6AE-52B1-2AAE-060A-23094E338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805" y="884039"/>
                <a:ext cx="3530069" cy="901914"/>
              </a:xfrm>
              <a:prstGeom prst="rect">
                <a:avLst/>
              </a:prstGeom>
              <a:blipFill>
                <a:blip r:embed="rId3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19F55D-E3EE-C3DB-37EB-D2F243056D1D}"/>
                  </a:ext>
                </a:extLst>
              </p:cNvPr>
              <p:cNvSpPr txBox="1"/>
              <p:nvPr/>
            </p:nvSpPr>
            <p:spPr bwMode="auto">
              <a:xfrm>
                <a:off x="853072" y="1853334"/>
                <a:ext cx="79762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/>
                  <a:t>也攜帶波函數所有的訊息，也可以視為波函數。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19F55D-E3EE-C3DB-37EB-D2F243056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072" y="1853334"/>
                <a:ext cx="7976244" cy="369332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/>
              <p:nvPr/>
            </p:nvSpPr>
            <p:spPr bwMode="auto">
              <a:xfrm>
                <a:off x="842849" y="2795559"/>
                <a:ext cx="386535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1ED65928-3F92-B21D-AF91-A7E12AD40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2849" y="2795559"/>
                <a:ext cx="3865353" cy="901914"/>
              </a:xfrm>
              <a:prstGeom prst="rect">
                <a:avLst/>
              </a:prstGeom>
              <a:blipFill>
                <a:blip r:embed="rId5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09C5B7-5844-FAB6-EFF9-D96B9D6460DF}"/>
                  </a:ext>
                </a:extLst>
              </p:cNvPr>
              <p:cNvSpPr txBox="1"/>
              <p:nvPr/>
            </p:nvSpPr>
            <p:spPr bwMode="auto">
              <a:xfrm>
                <a:off x="827584" y="2420888"/>
                <a:ext cx="80075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我們可以將起始條件波函數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以傅立葉分析展開：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09C5B7-5844-FAB6-EFF9-D96B9D646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2420888"/>
                <a:ext cx="8007598" cy="369332"/>
              </a:xfrm>
              <a:prstGeom prst="rect">
                <a:avLst/>
              </a:prstGeom>
              <a:blipFill>
                <a:blip r:embed="rId6"/>
                <a:stretch>
                  <a:fillRect l="-79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1EA969-3202-AF95-9AFE-1199164D47BB}"/>
                  </a:ext>
                </a:extLst>
              </p:cNvPr>
              <p:cNvSpPr txBox="1"/>
              <p:nvPr/>
            </p:nvSpPr>
            <p:spPr bwMode="auto">
              <a:xfrm>
                <a:off x="818962" y="3762936"/>
                <a:ext cx="7463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就稱為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Fourier Transform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，可以由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計算出來：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1EA969-3202-AF95-9AFE-1199164D4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62" y="3762936"/>
                <a:ext cx="7463344" cy="369332"/>
              </a:xfrm>
              <a:prstGeom prst="rect">
                <a:avLst/>
              </a:prstGeom>
              <a:blipFill>
                <a:blip r:embed="rId7"/>
                <a:stretch>
                  <a:fillRect l="-1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/>
              <p:nvPr/>
            </p:nvSpPr>
            <p:spPr bwMode="auto">
              <a:xfrm>
                <a:off x="818962" y="4157317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稱為動量空間的波函數。注意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其實就正比於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07C1A1-C1CA-AAB8-02F3-2D005C2B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62" y="4157317"/>
                <a:ext cx="7340694" cy="369332"/>
              </a:xfrm>
              <a:prstGeom prst="rect">
                <a:avLst/>
              </a:prstGeom>
              <a:blipFill>
                <a:blip r:embed="rId8"/>
                <a:stretch>
                  <a:fillRect l="-1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59333FF-CD02-627D-4744-9FCDAB82257A}"/>
                  </a:ext>
                </a:extLst>
              </p:cNvPr>
              <p:cNvSpPr txBox="1"/>
              <p:nvPr/>
            </p:nvSpPr>
            <p:spPr bwMode="auto">
              <a:xfrm>
                <a:off x="622710" y="5579613"/>
                <a:ext cx="7659596" cy="99193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00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sz="20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sz="20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𝑝𝑥</m:t>
                                  </m:r>
                                </m:num>
                                <m:den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00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CN" sz="20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</m:e>
                      </m:nary>
                    </m:oMath>
                  </m:oMathPara>
                </a14:m>
                <a:endParaRPr lang="zh-CN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59333FF-CD02-627D-4744-9FCDAB822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710" y="5579613"/>
                <a:ext cx="7659596" cy="991938"/>
              </a:xfrm>
              <a:prstGeom prst="rect">
                <a:avLst/>
              </a:prstGeom>
              <a:blipFill>
                <a:blip r:embed="rId9"/>
                <a:stretch>
                  <a:fillRect t="-112658" b="-1708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13C93F-345B-DD6D-BEBB-FE4E2C106436}"/>
                  </a:ext>
                </a:extLst>
              </p:cNvPr>
              <p:cNvSpPr txBox="1"/>
              <p:nvPr/>
            </p:nvSpPr>
            <p:spPr bwMode="auto">
              <a:xfrm>
                <a:off x="818962" y="4670189"/>
                <a:ext cx="7659596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若以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CN" altLang="en-US" dirty="0"/>
                  <a:t>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/>
                      <m:t>展開</m:t>
                    </m:r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dirty="0"/>
                  <a:t>，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會乘上</a:t>
                </a:r>
                <a:r>
                  <a:rPr lang="en-US" altLang="zh-CN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zh-CN" altLang="en-US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𝜔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TW" dirty="0"/>
                  <a:t>，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13C93F-345B-DD6D-BEBB-FE4E2C106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62" y="4670189"/>
                <a:ext cx="7659596" cy="387927"/>
              </a:xfrm>
              <a:prstGeom prst="rect">
                <a:avLst/>
              </a:prstGeom>
              <a:blipFill>
                <a:blip r:embed="rId10"/>
                <a:stretch>
                  <a:fillRect l="-662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AE5D7E-3BAF-47D8-8F67-7F6994410054}"/>
                  </a:ext>
                </a:extLst>
              </p:cNvPr>
              <p:cNvSpPr txBox="1"/>
              <p:nvPr/>
            </p:nvSpPr>
            <p:spPr bwMode="auto">
              <a:xfrm>
                <a:off x="806383" y="5111495"/>
                <a:ext cx="83011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l-GR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於是，若有了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l-GR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/>
                  <a:t>就解出來了。這是薛丁格方程式最普遍的求解方式。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AE5D7E-3BAF-47D8-8F67-7F6994410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383" y="5111495"/>
                <a:ext cx="8301151" cy="369332"/>
              </a:xfrm>
              <a:prstGeom prst="rect">
                <a:avLst/>
              </a:prstGeom>
              <a:blipFill>
                <a:blip r:embed="rId11"/>
                <a:stretch>
                  <a:fillRect l="-61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30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  <p:bldP spid="11" grpId="0" animBg="1"/>
      <p:bldP spid="12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C46748AA-D0BC-C936-B438-2399F98E1C16}"/>
                  </a:ext>
                </a:extLst>
              </p:cNvPr>
              <p:cNvSpPr txBox="1"/>
              <p:nvPr/>
            </p:nvSpPr>
            <p:spPr bwMode="auto">
              <a:xfrm>
                <a:off x="901548" y="1589648"/>
                <a:ext cx="6373796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C46748AA-D0BC-C936-B438-2399F98E1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1548" y="1589648"/>
                <a:ext cx="6373796" cy="901914"/>
              </a:xfrm>
              <a:prstGeom prst="rect">
                <a:avLst/>
              </a:prstGeom>
              <a:blipFill>
                <a:blip r:embed="rId2"/>
                <a:stretch>
                  <a:fillRect l="-11952"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E36A873-12E6-E0F2-757A-63CBBBBCE313}"/>
                  </a:ext>
                </a:extLst>
              </p:cNvPr>
              <p:cNvSpPr txBox="1"/>
              <p:nvPr/>
            </p:nvSpPr>
            <p:spPr bwMode="auto">
              <a:xfrm>
                <a:off x="5403820" y="2691102"/>
                <a:ext cx="3240360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600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8E36A873-12E6-E0F2-757A-63CBBBBCE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3820" y="2691102"/>
                <a:ext cx="3240360" cy="812017"/>
              </a:xfrm>
              <a:prstGeom prst="rect">
                <a:avLst/>
              </a:prstGeom>
              <a:blipFill>
                <a:blip r:embed="rId3"/>
                <a:stretch>
                  <a:fillRect l="-18359" t="-10615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rved Down Arrow 8">
            <a:extLst>
              <a:ext uri="{FF2B5EF4-FFF2-40B4-BE49-F238E27FC236}">
                <a16:creationId xmlns:a16="http://schemas.microsoft.com/office/drawing/2014/main" id="{011E7B1C-29A7-CA74-787D-D920F794F091}"/>
              </a:ext>
            </a:extLst>
          </p:cNvPr>
          <p:cNvSpPr/>
          <p:nvPr/>
        </p:nvSpPr>
        <p:spPr>
          <a:xfrm>
            <a:off x="4712044" y="1439010"/>
            <a:ext cx="1296143" cy="3919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DAEA88-BCB5-AF92-647C-80917F4B1536}"/>
                  </a:ext>
                </a:extLst>
              </p:cNvPr>
              <p:cNvSpPr txBox="1"/>
              <p:nvPr/>
            </p:nvSpPr>
            <p:spPr bwMode="auto">
              <a:xfrm>
                <a:off x="876110" y="706267"/>
                <a:ext cx="71723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0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示範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可以由起始條件波函數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計算出來：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DAEA88-BCB5-AF92-647C-80917F4B1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110" y="706267"/>
                <a:ext cx="7172348" cy="369332"/>
              </a:xfrm>
              <a:prstGeom prst="rect">
                <a:avLst/>
              </a:prstGeom>
              <a:blipFill>
                <a:blip r:embed="rId4"/>
                <a:stretch>
                  <a:fillRect l="-8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F97426-1C50-9948-11BA-82445DDEADB0}"/>
                  </a:ext>
                </a:extLst>
              </p:cNvPr>
              <p:cNvSpPr txBox="1"/>
              <p:nvPr/>
            </p:nvSpPr>
            <p:spPr bwMode="auto">
              <a:xfrm>
                <a:off x="886294" y="1120546"/>
                <a:ext cx="77578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Transform，定義如下：把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展開代入可得：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F97426-1C50-9948-11BA-82445DDEA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294" y="1120546"/>
                <a:ext cx="7757885" cy="369332"/>
              </a:xfrm>
              <a:prstGeom prst="rect">
                <a:avLst/>
              </a:prstGeom>
              <a:blipFill>
                <a:blip r:embed="rId5"/>
                <a:stretch>
                  <a:fillRect l="-16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8B75F2F0-A4A1-EB6A-2AB9-D81232702F09}"/>
                  </a:ext>
                </a:extLst>
              </p:cNvPr>
              <p:cNvSpPr txBox="1"/>
              <p:nvPr/>
            </p:nvSpPr>
            <p:spPr bwMode="auto">
              <a:xfrm>
                <a:off x="899592" y="3645024"/>
                <a:ext cx="4865563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e>
                      </m:rad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</m:e>
                      </m:ra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8B75F2F0-A4A1-EB6A-2AB9-D81232702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645024"/>
                <a:ext cx="4865563" cy="901914"/>
              </a:xfrm>
              <a:prstGeom prst="rect">
                <a:avLst/>
              </a:prstGeom>
              <a:blipFill>
                <a:blip r:embed="rId6"/>
                <a:stretch>
                  <a:fillRect t="-111111" b="-16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B7667BE-F01E-9B32-2C73-9AA8701917DF}"/>
                  </a:ext>
                </a:extLst>
              </p:cNvPr>
              <p:cNvSpPr txBox="1"/>
              <p:nvPr/>
            </p:nvSpPr>
            <p:spPr bwMode="auto">
              <a:xfrm>
                <a:off x="899592" y="2654329"/>
                <a:ext cx="4110677" cy="9019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nary>
                            <m:naryPr>
                              <m:limLoc m:val="undOvr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𝑑𝑥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B7667BE-F01E-9B32-2C73-9AA870191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2654329"/>
                <a:ext cx="4110677" cy="901914"/>
              </a:xfrm>
              <a:prstGeom prst="rect">
                <a:avLst/>
              </a:prstGeom>
              <a:blipFill>
                <a:blip r:embed="rId7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47C4193D-D57A-D2A8-50BC-7FB9869EB946}"/>
                  </a:ext>
                </a:extLst>
              </p:cNvPr>
              <p:cNvSpPr txBox="1"/>
              <p:nvPr/>
            </p:nvSpPr>
            <p:spPr bwMode="auto">
              <a:xfrm>
                <a:off x="899592" y="5207351"/>
                <a:ext cx="3986541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47C4193D-D57A-D2A8-50BC-7FB9869EB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5207351"/>
                <a:ext cx="3986541" cy="901914"/>
              </a:xfrm>
              <a:prstGeom prst="rect">
                <a:avLst/>
              </a:prstGeom>
              <a:blipFill>
                <a:blip r:embed="rId8"/>
                <a:stretch>
                  <a:fillRect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C06234-4B10-B881-4DEF-D51E46EB8B2F}"/>
                  </a:ext>
                </a:extLst>
              </p:cNvPr>
              <p:cNvSpPr txBox="1"/>
              <p:nvPr/>
            </p:nvSpPr>
            <p:spPr bwMode="auto">
              <a:xfrm>
                <a:off x="862306" y="4789634"/>
                <a:ext cx="46671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果然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作Fourier Transform，就得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C06234-4B10-B881-4DEF-D51E46EB8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2306" y="4789634"/>
                <a:ext cx="4667138" cy="369332"/>
              </a:xfrm>
              <a:prstGeom prst="rect">
                <a:avLst/>
              </a:prstGeom>
              <a:blipFill>
                <a:blip r:embed="rId9"/>
                <a:stretch>
                  <a:fillRect l="-1084" t="-10000" r="-813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783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5" grpId="0" animBg="1"/>
      <p:bldP spid="6" grpId="0" animBg="1"/>
      <p:bldP spid="10" grpId="0" animBg="1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/>
              <p:nvPr/>
            </p:nvSpPr>
            <p:spPr bwMode="auto">
              <a:xfrm>
                <a:off x="1619672" y="1752880"/>
                <a:ext cx="3986541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,0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751E3287-23A8-2853-2ADE-94130D36D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1752880"/>
                <a:ext cx="3986541" cy="901914"/>
              </a:xfrm>
              <a:prstGeom prst="rect">
                <a:avLst/>
              </a:prstGeom>
              <a:blipFill>
                <a:blip r:embed="rId2"/>
                <a:stretch>
                  <a:fillRect t="-112676" b="-1732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/>
              <p:nvPr/>
            </p:nvSpPr>
            <p:spPr bwMode="auto">
              <a:xfrm>
                <a:off x="1619672" y="3481072"/>
                <a:ext cx="3865353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𝑝𝑥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zh-CN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541E6755-5F65-7D79-696C-0F6157AC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3481072"/>
                <a:ext cx="3865353" cy="901914"/>
              </a:xfrm>
              <a:prstGeom prst="rect">
                <a:avLst/>
              </a:prstGeom>
              <a:blipFill>
                <a:blip r:embed="rId3"/>
                <a:stretch>
                  <a:fillRect t="-111111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/>
              <p:nvPr/>
            </p:nvSpPr>
            <p:spPr bwMode="auto">
              <a:xfrm>
                <a:off x="1619672" y="1268760"/>
                <a:ext cx="62646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動量空間波函數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076935-904C-9091-85EF-02FF28C12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1268760"/>
                <a:ext cx="6264695" cy="369332"/>
              </a:xfrm>
              <a:prstGeom prst="rect">
                <a:avLst/>
              </a:prstGeom>
              <a:blipFill>
                <a:blip r:embed="rId4"/>
                <a:stretch>
                  <a:fillRect l="-810" t="-6452" r="-810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/>
              <p:nvPr/>
            </p:nvSpPr>
            <p:spPr bwMode="auto">
              <a:xfrm>
                <a:off x="1607621" y="2977016"/>
                <a:ext cx="50526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Ψ</m:t>
                    </m:r>
                    <m:d>
                      <m:dPr>
                        <m:ctrlPr>
                          <a:rPr lang="el-GR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的Inverse 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Fourier Transform：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9A9829-E26C-6C65-637C-1E3B5469E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7621" y="2977016"/>
                <a:ext cx="5052612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F7FAA71-6DFE-365F-DEC2-156202BD1526}"/>
              </a:ext>
            </a:extLst>
          </p:cNvPr>
          <p:cNvSpPr txBox="1"/>
          <p:nvPr/>
        </p:nvSpPr>
        <p:spPr bwMode="auto">
          <a:xfrm>
            <a:off x="1619672" y="4561192"/>
            <a:ext cx="4164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注意兩個式子非常類似！</a:t>
            </a:r>
          </a:p>
        </p:txBody>
      </p:sp>
    </p:spTree>
    <p:extLst>
      <p:ext uri="{BB962C8B-B14F-4D97-AF65-F5344CB8AC3E}">
        <p14:creationId xmlns:p14="http://schemas.microsoft.com/office/powerpoint/2010/main" val="13034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5A1D1-98C3-2146-6F6F-B193895A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2294194"/>
            <a:ext cx="5913214" cy="2823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ABC4BD-A50E-AF21-BB69-32721D3D09A5}"/>
                  </a:ext>
                </a:extLst>
              </p:cNvPr>
              <p:cNvSpPr txBox="1"/>
              <p:nvPr/>
            </p:nvSpPr>
            <p:spPr bwMode="auto">
              <a:xfrm>
                <a:off x="1024242" y="1628800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真的是動量空間的波函數。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ABC4BD-A50E-AF21-BB69-32721D3D0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242" y="1628800"/>
                <a:ext cx="7340694" cy="369332"/>
              </a:xfrm>
              <a:prstGeom prst="rect">
                <a:avLst/>
              </a:prstGeom>
              <a:blipFill>
                <a:blip r:embed="rId3"/>
                <a:stretch>
                  <a:fillRect l="-1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251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35D515E-5450-9F89-9890-FF18B6F0BCF0}"/>
                  </a:ext>
                </a:extLst>
              </p:cNvPr>
              <p:cNvSpPr txBox="1"/>
              <p:nvPr/>
            </p:nvSpPr>
            <p:spPr bwMode="auto">
              <a:xfrm>
                <a:off x="2691269" y="309603"/>
                <a:ext cx="2009140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′−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D35D515E-5450-9F89-9890-FF18B6F0B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1269" y="309603"/>
                <a:ext cx="2009140" cy="812017"/>
              </a:xfrm>
              <a:prstGeom prst="rect">
                <a:avLst/>
              </a:prstGeom>
              <a:blipFill>
                <a:blip r:embed="rId2"/>
                <a:stretch>
                  <a:fillRect l="-33750" t="-107692" b="-16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A02E66-A9D3-C851-C07F-9EF8E57CC912}"/>
                  </a:ext>
                </a:extLst>
              </p:cNvPr>
              <p:cNvSpPr txBox="1"/>
              <p:nvPr/>
            </p:nvSpPr>
            <p:spPr bwMode="auto">
              <a:xfrm>
                <a:off x="1172016" y="530946"/>
                <a:ext cx="15121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′−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A02E66-A9D3-C851-C07F-9EF8E57CC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2016" y="530946"/>
                <a:ext cx="1512168" cy="369332"/>
              </a:xfrm>
              <a:prstGeom prst="rect">
                <a:avLst/>
              </a:prstGeom>
              <a:blipFill>
                <a:blip r:embed="rId3"/>
                <a:stretch>
                  <a:fillRect l="-333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2F4134-0429-50D9-E849-55247F6672C6}"/>
                  </a:ext>
                </a:extLst>
              </p:cNvPr>
              <p:cNvSpPr txBox="1"/>
              <p:nvPr/>
            </p:nvSpPr>
            <p:spPr bwMode="auto">
              <a:xfrm>
                <a:off x="1156598" y="1205700"/>
                <a:ext cx="6736290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𝑝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′−</m:t>
                            </m:r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，是週期函數，加總一個週期，值就抵消為零，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2F4134-0429-50D9-E849-55247F667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598" y="1205700"/>
                <a:ext cx="6736290" cy="387927"/>
              </a:xfrm>
              <a:prstGeom prst="rect">
                <a:avLst/>
              </a:prstGeom>
              <a:blipFill>
                <a:blip r:embed="rId4"/>
                <a:stretch>
                  <a:fillRect l="-942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7B671-6EC9-4521-7EB0-37FB2A1DF252}"/>
                  </a:ext>
                </a:extLst>
              </p:cNvPr>
              <p:cNvSpPr txBox="1"/>
              <p:nvPr/>
            </p:nvSpPr>
            <p:spPr bwMode="auto">
              <a:xfrm>
                <a:off x="1156598" y="1601730"/>
                <a:ext cx="8008306" cy="387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積分邊界趨近無限大，積分會跨越無限多個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𝑝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𝑝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  <m:t>′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的週期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，積分值趨近零。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7B671-6EC9-4521-7EB0-37FB2A1DF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598" y="1601730"/>
                <a:ext cx="8008306" cy="387927"/>
              </a:xfrm>
              <a:prstGeom prst="rect">
                <a:avLst/>
              </a:prstGeom>
              <a:blipFill>
                <a:blip r:embed="rId5"/>
                <a:stretch>
                  <a:fillRect l="-792" t="-3226"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17FCF-CD16-7A3F-A5CF-40C7529322A2}"/>
                  </a:ext>
                </a:extLst>
              </p:cNvPr>
              <p:cNvSpPr txBox="1"/>
              <p:nvPr/>
            </p:nvSpPr>
            <p:spPr bwMode="auto">
              <a:xfrm>
                <a:off x="1167228" y="2304202"/>
                <a:ext cx="15121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′−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17FCF-CD16-7A3F-A5CF-40C752932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228" y="2304202"/>
                <a:ext cx="1512168" cy="369332"/>
              </a:xfrm>
              <a:prstGeom prst="rect">
                <a:avLst/>
              </a:prstGeom>
              <a:blipFill>
                <a:blip r:embed="rId6"/>
                <a:stretch>
                  <a:fillRect l="-330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7CB1116-B099-7D81-7524-D1F5B298CB75}"/>
                  </a:ext>
                </a:extLst>
              </p:cNvPr>
              <p:cNvSpPr txBox="1"/>
              <p:nvPr/>
            </p:nvSpPr>
            <p:spPr bwMode="auto">
              <a:xfrm>
                <a:off x="2733302" y="2097470"/>
                <a:ext cx="2324478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′−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nary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→∞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7CB1116-B099-7D81-7524-D1F5B298C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3302" y="2097470"/>
                <a:ext cx="2324478" cy="812017"/>
              </a:xfrm>
              <a:prstGeom prst="rect">
                <a:avLst/>
              </a:prstGeom>
              <a:blipFill>
                <a:blip r:embed="rId7"/>
                <a:stretch>
                  <a:fillRect l="-24457" t="-109375" b="-16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D0CB53-2EF3-887F-DD64-01E2D007A5BF}"/>
                  </a:ext>
                </a:extLst>
              </p:cNvPr>
              <p:cNvSpPr txBox="1"/>
              <p:nvPr/>
            </p:nvSpPr>
            <p:spPr bwMode="auto">
              <a:xfrm>
                <a:off x="1156598" y="3017300"/>
                <a:ext cx="7447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的典型表現。它會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強迫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因此，可以寫成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D0CB53-2EF3-887F-DD64-01E2D007A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598" y="3017300"/>
                <a:ext cx="7447850" cy="369332"/>
              </a:xfrm>
              <a:prstGeom prst="rect">
                <a:avLst/>
              </a:prstGeom>
              <a:blipFill>
                <a:blip r:embed="rId8"/>
                <a:stretch>
                  <a:fillRect l="-85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90F730F-8646-E14E-E2A7-B4C8C36714E2}"/>
                  </a:ext>
                </a:extLst>
              </p:cNvPr>
              <p:cNvSpPr txBox="1"/>
              <p:nvPr/>
            </p:nvSpPr>
            <p:spPr bwMode="auto">
              <a:xfrm>
                <a:off x="2733302" y="3471369"/>
                <a:ext cx="3240360" cy="8120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600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′</m:t>
                                  </m:r>
                                </m:e>
                              </m:d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/ℏ</m:t>
                              </m:r>
                            </m:sup>
                          </m:sSup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B90F730F-8646-E14E-E2A7-B4C8C3671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3302" y="3471369"/>
                <a:ext cx="3240360" cy="812017"/>
              </a:xfrm>
              <a:prstGeom prst="rect">
                <a:avLst/>
              </a:prstGeom>
              <a:blipFill>
                <a:blip r:embed="rId9"/>
                <a:stretch>
                  <a:fillRect l="-20703" t="-10769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6E136384-2FFE-34AF-E02D-3166F7F0268A}"/>
                  </a:ext>
                </a:extLst>
              </p:cNvPr>
              <p:cNvSpPr txBox="1"/>
              <p:nvPr/>
            </p:nvSpPr>
            <p:spPr bwMode="auto">
              <a:xfrm>
                <a:off x="724551" y="4860396"/>
                <a:ext cx="7447849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nary>
                        <m:naryPr>
                          <m:limLoc m:val="undOvr"/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6E136384-2FFE-34AF-E02D-3166F7F02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551" y="4860396"/>
                <a:ext cx="7447849" cy="812017"/>
              </a:xfrm>
              <a:prstGeom prst="rect">
                <a:avLst/>
              </a:prstGeom>
              <a:blipFill>
                <a:blip r:embed="rId10"/>
                <a:stretch>
                  <a:fillRect l="-8348" t="-10769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531A44-F66E-C668-9C5A-C152D6E36260}"/>
                  </a:ext>
                </a:extLst>
              </p:cNvPr>
              <p:cNvSpPr txBox="1"/>
              <p:nvPr/>
            </p:nvSpPr>
            <p:spPr bwMode="auto">
              <a:xfrm>
                <a:off x="1156598" y="4430156"/>
                <a:ext cx="78078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𝛿</m:t>
                    </m:r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的典型用法則是在積分</a:t>
                </a:r>
                <a:r>
                  <a:rPr lang="en-US" altLang="zh-CN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′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後，將值</a:t>
                </a:r>
                <a:r>
                  <a:rPr lang="en-US" altLang="zh-CN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強迫置入函數之中</a:t>
                </a:r>
                <a:r>
                  <a:rPr lang="en-US" altLang="zh-CN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′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的位置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531A44-F66E-C668-9C5A-C152D6E36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598" y="4430156"/>
                <a:ext cx="7807890" cy="369332"/>
              </a:xfrm>
              <a:prstGeom prst="rect">
                <a:avLst/>
              </a:prstGeom>
              <a:blipFill>
                <a:blip r:embed="rId11"/>
                <a:stretch>
                  <a:fillRect t="-6667" r="-162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B71205D0-0D39-3344-B6A1-C22BF698DA65}"/>
                  </a:ext>
                </a:extLst>
              </p:cNvPr>
              <p:cNvSpPr txBox="1"/>
              <p:nvPr/>
            </p:nvSpPr>
            <p:spPr bwMode="auto">
              <a:xfrm>
                <a:off x="2240978" y="5827131"/>
                <a:ext cx="2331022" cy="8120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B71205D0-0D39-3344-B6A1-C22BF698D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0978" y="5827131"/>
                <a:ext cx="2331022" cy="812017"/>
              </a:xfrm>
              <a:prstGeom prst="rect">
                <a:avLst/>
              </a:prstGeom>
              <a:blipFill>
                <a:blip r:embed="rId12"/>
                <a:stretch>
                  <a:fillRect l="-25000" t="-10615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654B39F-2B50-14F3-50EA-065B784A114D}"/>
              </a:ext>
            </a:extLst>
          </p:cNvPr>
          <p:cNvSpPr txBox="1"/>
          <p:nvPr/>
        </p:nvSpPr>
        <p:spPr bwMode="auto">
          <a:xfrm>
            <a:off x="1131223" y="5880448"/>
            <a:ext cx="1473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我用了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C5B51A4A-ADDC-92E5-7801-837378136C0A}"/>
                  </a:ext>
                </a:extLst>
              </p:cNvPr>
              <p:cNvSpPr txBox="1"/>
              <p:nvPr/>
            </p:nvSpPr>
            <p:spPr bwMode="auto">
              <a:xfrm>
                <a:off x="5654133" y="5827130"/>
                <a:ext cx="3012365" cy="8120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𝑑𝑝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′∙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C5B51A4A-ADDC-92E5-7801-837378136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4133" y="5827130"/>
                <a:ext cx="3012365" cy="812017"/>
              </a:xfrm>
              <a:prstGeom prst="rect">
                <a:avLst/>
              </a:prstGeom>
              <a:blipFill>
                <a:blip r:embed="rId13"/>
                <a:stretch>
                  <a:fillRect l="-20588" t="-10615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1A07D45-8C93-83D9-EDD9-A04E6975D34F}"/>
              </a:ext>
            </a:extLst>
          </p:cNvPr>
          <p:cNvSpPr txBox="1"/>
          <p:nvPr/>
        </p:nvSpPr>
        <p:spPr bwMode="auto">
          <a:xfrm>
            <a:off x="4616853" y="5892119"/>
            <a:ext cx="1200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得到了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7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 animBg="1"/>
      <p:bldP spid="11" grpId="0" animBg="1"/>
      <p:bldP spid="12" grpId="0"/>
      <p:bldP spid="9" grpId="0" animBg="1"/>
      <p:bldP spid="13" grpId="0"/>
      <p:bldP spid="14" grpId="0" animBg="1"/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C4E39E-3703-E6FD-0926-7FBAB92D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84" y="30565"/>
            <a:ext cx="5295900" cy="3467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783F0A69-C1AA-A0AA-E896-72A345AA0027}"/>
                  </a:ext>
                </a:extLst>
              </p:cNvPr>
              <p:cNvSpPr txBox="1"/>
              <p:nvPr/>
            </p:nvSpPr>
            <p:spPr bwMode="auto">
              <a:xfrm>
                <a:off x="3095836" y="3650479"/>
                <a:ext cx="1872208" cy="8120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783F0A69-C1AA-A0AA-E896-72A345AA0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5836" y="3650479"/>
                <a:ext cx="1872208" cy="812017"/>
              </a:xfrm>
              <a:prstGeom prst="rect">
                <a:avLst/>
              </a:prstGeom>
              <a:blipFill>
                <a:blip r:embed="rId3"/>
                <a:stretch>
                  <a:fillRect l="-30201" t="-107692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80DD33-C6D7-76BB-7543-FCDF75113F83}"/>
                  </a:ext>
                </a:extLst>
              </p:cNvPr>
              <p:cNvSpPr txBox="1"/>
              <p:nvPr/>
            </p:nvSpPr>
            <p:spPr bwMode="auto">
              <a:xfrm>
                <a:off x="1835696" y="4623688"/>
                <a:ext cx="1800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當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80DD33-C6D7-76BB-7543-FCDF75113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4623688"/>
                <a:ext cx="1800200" cy="369332"/>
              </a:xfrm>
              <a:prstGeom prst="rect">
                <a:avLst/>
              </a:prstGeom>
              <a:blipFill>
                <a:blip r:embed="rId4"/>
                <a:stretch>
                  <a:fillRect l="-279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AD74DDD-F6D3-52A4-3C7A-2A553D0EB327}"/>
                  </a:ext>
                </a:extLst>
              </p:cNvPr>
              <p:cNvSpPr txBox="1"/>
              <p:nvPr/>
            </p:nvSpPr>
            <p:spPr bwMode="auto">
              <a:xfrm>
                <a:off x="3095836" y="4632066"/>
                <a:ext cx="1584176" cy="3385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0, 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≠0</m:t>
                      </m:r>
                    </m:oMath>
                  </m:oMathPara>
                </a14:m>
                <a:endParaRPr lang="zh-CN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BAD74DDD-F6D3-52A4-3C7A-2A553D0EB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5836" y="4632066"/>
                <a:ext cx="1584176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33473CB-FC4F-94B7-6A66-940A5FCEB4C5}"/>
                  </a:ext>
                </a:extLst>
              </p:cNvPr>
              <p:cNvSpPr txBox="1"/>
              <p:nvPr/>
            </p:nvSpPr>
            <p:spPr bwMode="auto">
              <a:xfrm>
                <a:off x="5148064" y="4639077"/>
                <a:ext cx="1875520" cy="3385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=∞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33473CB-FC4F-94B7-6A66-940A5FCEB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064" y="4639077"/>
                <a:ext cx="187552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E9960A3-22D8-7ED1-5D87-83B8C64CE1CF}"/>
                  </a:ext>
                </a:extLst>
              </p:cNvPr>
              <p:cNvSpPr txBox="1"/>
              <p:nvPr/>
            </p:nvSpPr>
            <p:spPr bwMode="auto">
              <a:xfrm>
                <a:off x="1865807" y="5140190"/>
                <a:ext cx="1872208" cy="8120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E9960A3-22D8-7ED1-5D87-83B8C64C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5807" y="5140190"/>
                <a:ext cx="1872208" cy="812017"/>
              </a:xfrm>
              <a:prstGeom prst="rect">
                <a:avLst/>
              </a:prstGeom>
              <a:blipFill>
                <a:blip r:embed="rId7"/>
                <a:stretch>
                  <a:fillRect l="-30201" t="-106154" b="-16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8B10E-AA68-C85F-84D3-78C434C0AF44}"/>
                  </a:ext>
                </a:extLst>
              </p:cNvPr>
              <p:cNvSpPr txBox="1"/>
              <p:nvPr/>
            </p:nvSpPr>
            <p:spPr bwMode="auto">
              <a:xfrm>
                <a:off x="3999250" y="5361532"/>
                <a:ext cx="3777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</m:oMath>
                </a14:m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無關，當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𝜀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，依舊成立！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68B10E-AA68-C85F-84D3-78C434C0A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9250" y="5361532"/>
                <a:ext cx="3777106" cy="369332"/>
              </a:xfrm>
              <a:prstGeom prst="rect">
                <a:avLst/>
              </a:prstGeom>
              <a:blipFill>
                <a:blip r:embed="rId8"/>
                <a:stretch>
                  <a:fillRect l="-1003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469DC034-9914-252B-6153-F21E9718D511}"/>
                  </a:ext>
                </a:extLst>
              </p:cNvPr>
              <p:cNvSpPr txBox="1"/>
              <p:nvPr/>
            </p:nvSpPr>
            <p:spPr bwMode="auto">
              <a:xfrm>
                <a:off x="4034251" y="5907338"/>
                <a:ext cx="3012365" cy="81201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6">
                <a:extLst>
                  <a:ext uri="{FF2B5EF4-FFF2-40B4-BE49-F238E27FC236}">
                    <a16:creationId xmlns:a16="http://schemas.microsoft.com/office/drawing/2014/main" id="{469DC034-9914-252B-6153-F21E9718D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4251" y="5907338"/>
                <a:ext cx="3012365" cy="812017"/>
              </a:xfrm>
              <a:prstGeom prst="rect">
                <a:avLst/>
              </a:prstGeom>
              <a:blipFill>
                <a:blip r:embed="rId9"/>
                <a:stretch>
                  <a:fillRect l="-17647" t="-109375" b="-16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D16F7B6-73EA-EC36-30A0-5AAAB603EECE}"/>
              </a:ext>
            </a:extLst>
          </p:cNvPr>
          <p:cNvSpPr txBox="1"/>
          <p:nvPr/>
        </p:nvSpPr>
        <p:spPr bwMode="auto">
          <a:xfrm>
            <a:off x="1865807" y="6158453"/>
            <a:ext cx="37771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由以上可得：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5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4" descr="4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6"/>
          <a:stretch>
            <a:fillRect/>
          </a:stretch>
        </p:blipFill>
        <p:spPr bwMode="auto">
          <a:xfrm>
            <a:off x="2525541" y="2865924"/>
            <a:ext cx="36734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文字方塊 7"/>
              <p:cNvSpPr txBox="1">
                <a:spLocks noChangeArrowheads="1"/>
              </p:cNvSpPr>
              <p:nvPr/>
            </p:nvSpPr>
            <p:spPr bwMode="auto">
              <a:xfrm>
                <a:off x="2521867" y="1741250"/>
                <a:ext cx="38170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波函數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sz="18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 代表一個粒子的狀態。</a:t>
                </a:r>
              </a:p>
            </p:txBody>
          </p:sp>
        </mc:Choice>
        <mc:Fallback xmlns="">
          <p:sp>
            <p:nvSpPr>
              <p:cNvPr id="2055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1867" y="1741250"/>
                <a:ext cx="3817019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438" t="-21667" r="-799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文字方塊 8"/>
          <p:cNvSpPr txBox="1">
            <a:spLocks noChangeArrowheads="1"/>
          </p:cNvSpPr>
          <p:nvPr/>
        </p:nvSpPr>
        <p:spPr bwMode="auto">
          <a:xfrm>
            <a:off x="2411760" y="4386337"/>
            <a:ext cx="54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那如何預測對這個狀態其他物理量的測量？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025B68AE-BE18-8F33-A6E0-AD5F4895C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1867" y="2188721"/>
                <a:ext cx="63706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latin typeface="Arial" charset="0"/>
                  </a:rPr>
                  <a:t>波函數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altLang="zh-TW" sz="18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sz="1800" dirty="0">
                    <a:latin typeface="Arial" charset="0"/>
                  </a:rPr>
                  <a:t>的絕對值平方代表觀察到粒子的機率。</a:t>
                </a:r>
              </a:p>
            </p:txBody>
          </p:sp>
        </mc:Choice>
        <mc:Fallback xmlns="">
          <p:sp>
            <p:nvSpPr>
              <p:cNvPr id="2" name="文字方塊 7">
                <a:extLst>
                  <a:ext uri="{FF2B5EF4-FFF2-40B4-BE49-F238E27FC236}">
                    <a16:creationId xmlns:a16="http://schemas.microsoft.com/office/drawing/2014/main" id="{025B68AE-BE18-8F33-A6E0-AD5F4895C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1867" y="2188721"/>
                <a:ext cx="6370613" cy="369332"/>
              </a:xfrm>
              <a:prstGeom prst="rect">
                <a:avLst/>
              </a:prstGeom>
              <a:blipFill>
                <a:blip r:embed="rId4"/>
                <a:stretch>
                  <a:fillRect l="-795" t="-1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54629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3"/>
          <p:cNvSpPr txBox="1">
            <a:spLocks noChangeArrowheads="1"/>
          </p:cNvSpPr>
          <p:nvPr/>
        </p:nvSpPr>
        <p:spPr bwMode="auto">
          <a:xfrm>
            <a:off x="1097310" y="1628775"/>
            <a:ext cx="6840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此分布的平均值是可以測量及預測的</a:t>
            </a:r>
            <a:r>
              <a:rPr kumimoji="0" lang="zh-TW" altLang="en-US" sz="1800" dirty="0">
                <a:latin typeface="Calibri" pitchFamily="34" charset="0"/>
              </a:rPr>
              <a:t>：</a:t>
            </a: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期望值</a:t>
            </a:r>
            <a:r>
              <a:rPr kumimoji="0" lang="en-US" altLang="zh-TW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-Expectation Value</a:t>
            </a:r>
            <a:r>
              <a:rPr kumimoji="0" lang="zh-TW" alt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215043" name="Picture 4" descr="00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716338"/>
            <a:ext cx="180022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4" name="Picture 8" descr="Template_Oc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1"/>
          <a:stretch>
            <a:fillRect/>
          </a:stretch>
        </p:blipFill>
        <p:spPr bwMode="auto">
          <a:xfrm>
            <a:off x="4427538" y="2743200"/>
            <a:ext cx="33337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5" name="Line 9"/>
          <p:cNvSpPr>
            <a:spLocks noChangeShapeType="1"/>
          </p:cNvSpPr>
          <p:nvPr/>
        </p:nvSpPr>
        <p:spPr bwMode="auto">
          <a:xfrm>
            <a:off x="6219825" y="2065338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5046" name="矩形 6"/>
          <p:cNvSpPr>
            <a:spLocks noChangeArrowheads="1"/>
          </p:cNvSpPr>
          <p:nvPr/>
        </p:nvSpPr>
        <p:spPr bwMode="auto">
          <a:xfrm>
            <a:off x="1115616" y="1196752"/>
            <a:ext cx="7182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但多次測量後，不確定的結果形成一個可預測的分布！</a:t>
            </a:r>
            <a:endParaRPr lang="zh-TW" altLang="en-US" sz="2400" dirty="0"/>
          </a:p>
        </p:txBody>
      </p:sp>
      <p:sp>
        <p:nvSpPr>
          <p:cNvPr id="2" name="矩形 6">
            <a:extLst>
              <a:ext uri="{FF2B5EF4-FFF2-40B4-BE49-F238E27FC236}">
                <a16:creationId xmlns:a16="http://schemas.microsoft.com/office/drawing/2014/main" id="{2996D9E6-A5AE-5B5D-852B-B505AC67F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760189"/>
            <a:ext cx="7182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對單一電子的物理量，測量結果不一定確定！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2560816" y="1279701"/>
            <a:ext cx="287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位置的期望值 </a:t>
            </a:r>
            <a:r>
              <a:rPr kumimoji="0" lang="en-US" altLang="zh-TW" sz="1800" dirty="0">
                <a:solidFill>
                  <a:srgbClr val="000000"/>
                </a:solidFill>
              </a:rPr>
              <a:t>(</a:t>
            </a:r>
            <a:r>
              <a:rPr kumimoji="0" lang="zh-TW" altLang="en-US" sz="1800" dirty="0">
                <a:solidFill>
                  <a:srgbClr val="000000"/>
                </a:solidFill>
              </a:rPr>
              <a:t>平均值）</a:t>
            </a:r>
          </a:p>
        </p:txBody>
      </p:sp>
      <p:sp>
        <p:nvSpPr>
          <p:cNvPr id="216069" name="Text Box 7"/>
          <p:cNvSpPr txBox="1">
            <a:spLocks noChangeArrowheads="1"/>
          </p:cNvSpPr>
          <p:nvPr/>
        </p:nvSpPr>
        <p:spPr bwMode="auto">
          <a:xfrm>
            <a:off x="2236887" y="4284352"/>
            <a:ext cx="467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位置函數（比如位能）的期望值 </a:t>
            </a:r>
            <a:r>
              <a:rPr kumimoji="0" lang="en-US" altLang="zh-TW" sz="1800" dirty="0">
                <a:solidFill>
                  <a:srgbClr val="000000"/>
                </a:solidFill>
              </a:rPr>
              <a:t>(</a:t>
            </a:r>
            <a:r>
              <a:rPr kumimoji="0" lang="zh-TW" altLang="en-US" sz="1800" dirty="0">
                <a:solidFill>
                  <a:srgbClr val="000000"/>
                </a:solidFill>
              </a:rPr>
              <a:t>平均值）</a:t>
            </a:r>
          </a:p>
        </p:txBody>
      </p:sp>
      <p:sp>
        <p:nvSpPr>
          <p:cNvPr id="216071" name="Text Box 9"/>
          <p:cNvSpPr txBox="1">
            <a:spLocks noChangeArrowheads="1"/>
          </p:cNvSpPr>
          <p:nvPr/>
        </p:nvSpPr>
        <p:spPr bwMode="auto">
          <a:xfrm>
            <a:off x="2236886" y="5845154"/>
            <a:ext cx="6151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原來如此簡單。但動量的期望值怎麼算？</a:t>
            </a:r>
          </a:p>
        </p:txBody>
      </p:sp>
      <p:sp>
        <p:nvSpPr>
          <p:cNvPr id="216072" name="Text Box 10"/>
          <p:cNvSpPr txBox="1">
            <a:spLocks noChangeArrowheads="1"/>
          </p:cNvSpPr>
          <p:nvPr/>
        </p:nvSpPr>
        <p:spPr bwMode="auto">
          <a:xfrm>
            <a:off x="2222863" y="857528"/>
            <a:ext cx="3529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重複的物理實驗測量的期望值！</a:t>
            </a:r>
          </a:p>
        </p:txBody>
      </p:sp>
      <p:pic>
        <p:nvPicPr>
          <p:cNvPr id="216073" name="Picture 11" descr="4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49724"/>
            <a:ext cx="22320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60638" y="1728565"/>
            <a:ext cx="366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以機率為權重對位置求和：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/>
              <p:nvPr/>
            </p:nvSpPr>
            <p:spPr bwMode="auto">
              <a:xfrm>
                <a:off x="971600" y="2203579"/>
                <a:ext cx="536408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TW" i="1"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2203579"/>
                <a:ext cx="5364088" cy="901914"/>
              </a:xfrm>
              <a:prstGeom prst="rect">
                <a:avLst/>
              </a:prstGeom>
              <a:blipFill>
                <a:blip r:embed="rId3"/>
                <a:stretch>
                  <a:fillRect l="-94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D8F10237-CB91-F8BF-7667-B570255D1351}"/>
                  </a:ext>
                </a:extLst>
              </p:cNvPr>
              <p:cNvSpPr txBox="1"/>
              <p:nvPr/>
            </p:nvSpPr>
            <p:spPr bwMode="auto">
              <a:xfrm>
                <a:off x="971600" y="4797152"/>
                <a:ext cx="626955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TW" i="1"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D8F10237-CB91-F8BF-7667-B570255D1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797152"/>
                <a:ext cx="6269558" cy="901914"/>
              </a:xfrm>
              <a:prstGeom prst="rect">
                <a:avLst/>
              </a:prstGeom>
              <a:blipFill>
                <a:blip r:embed="rId4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wn Arrow 2">
            <a:extLst>
              <a:ext uri="{FF2B5EF4-FFF2-40B4-BE49-F238E27FC236}">
                <a16:creationId xmlns:a16="http://schemas.microsoft.com/office/drawing/2014/main" id="{D72857C4-1701-C4F9-66AD-4ECB27FCED1A}"/>
              </a:ext>
            </a:extLst>
          </p:cNvPr>
          <p:cNvSpPr/>
          <p:nvPr/>
        </p:nvSpPr>
        <p:spPr>
          <a:xfrm>
            <a:off x="3856782" y="3426827"/>
            <a:ext cx="249597" cy="72008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D8B5D048-C194-2DCA-B9DC-A613BEA47B3C}"/>
                  </a:ext>
                </a:extLst>
              </p:cNvPr>
              <p:cNvSpPr txBox="1"/>
              <p:nvPr/>
            </p:nvSpPr>
            <p:spPr bwMode="auto">
              <a:xfrm>
                <a:off x="1434697" y="1078946"/>
                <a:ext cx="358140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D8B5D048-C194-2DCA-B9DC-A613BEA47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4697" y="1078946"/>
                <a:ext cx="3581400" cy="901914"/>
              </a:xfrm>
              <a:prstGeom prst="rect">
                <a:avLst/>
              </a:prstGeom>
              <a:blipFill>
                <a:blip r:embed="rId2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7091" name="Text Box 5"/>
          <p:cNvSpPr txBox="1">
            <a:spLocks noChangeArrowheads="1"/>
          </p:cNvSpPr>
          <p:nvPr/>
        </p:nvSpPr>
        <p:spPr bwMode="auto">
          <a:xfrm>
            <a:off x="1896209" y="1041071"/>
            <a:ext cx="935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b="1" dirty="0">
                <a:solidFill>
                  <a:srgbClr val="FF0000"/>
                </a:solidFill>
              </a:rPr>
              <a:t>？</a:t>
            </a:r>
          </a:p>
        </p:txBody>
      </p:sp>
      <p:sp>
        <p:nvSpPr>
          <p:cNvPr id="217097" name="Line 11"/>
          <p:cNvSpPr>
            <a:spLocks noChangeShapeType="1"/>
          </p:cNvSpPr>
          <p:nvPr/>
        </p:nvSpPr>
        <p:spPr bwMode="auto">
          <a:xfrm>
            <a:off x="3435031" y="3845906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7099" name="Text Box 13"/>
          <p:cNvSpPr txBox="1">
            <a:spLocks noChangeArrowheads="1"/>
          </p:cNvSpPr>
          <p:nvPr/>
        </p:nvSpPr>
        <p:spPr bwMode="auto">
          <a:xfrm>
            <a:off x="1442516" y="545839"/>
            <a:ext cx="437098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動量的期望值怎麼算？想當然爾：</a:t>
            </a:r>
          </a:p>
        </p:txBody>
      </p:sp>
      <p:sp>
        <p:nvSpPr>
          <p:cNvPr id="217102" name="Line 16"/>
          <p:cNvSpPr>
            <a:spLocks noChangeShapeType="1"/>
          </p:cNvSpPr>
          <p:nvPr/>
        </p:nvSpPr>
        <p:spPr bwMode="auto">
          <a:xfrm flipV="1">
            <a:off x="3508453" y="4061806"/>
            <a:ext cx="223162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7103" name="Line 17"/>
          <p:cNvSpPr>
            <a:spLocks noChangeShapeType="1"/>
          </p:cNvSpPr>
          <p:nvPr/>
        </p:nvSpPr>
        <p:spPr bwMode="auto">
          <a:xfrm>
            <a:off x="5308281" y="4926993"/>
            <a:ext cx="11509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7105" name="文字方塊 18"/>
          <p:cNvSpPr txBox="1">
            <a:spLocks noChangeArrowheads="1"/>
          </p:cNvSpPr>
          <p:nvPr/>
        </p:nvSpPr>
        <p:spPr bwMode="auto">
          <a:xfrm>
            <a:off x="772149" y="5595647"/>
            <a:ext cx="72805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這樣書寫的式子對一般的波都對，因為一般的波可以寫成</a:t>
            </a:r>
            <a:r>
              <a:rPr lang="zh-TW" altLang="en-US" sz="1800" dirty="0">
                <a:solidFill>
                  <a:srgbClr val="FF0000"/>
                </a:solidFill>
                <a:latin typeface="Arial" charset="0"/>
              </a:rPr>
              <a:t>正弦波的疊加</a:t>
            </a: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！</a:t>
            </a:r>
          </a:p>
        </p:txBody>
      </p:sp>
      <p:sp>
        <p:nvSpPr>
          <p:cNvPr id="217106" name="文字方塊 18"/>
          <p:cNvSpPr txBox="1">
            <a:spLocks noChangeArrowheads="1"/>
          </p:cNvSpPr>
          <p:nvPr/>
        </p:nvSpPr>
        <p:spPr bwMode="auto">
          <a:xfrm>
            <a:off x="1442516" y="2076981"/>
            <a:ext cx="2797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但波函數不認得 </a:t>
            </a:r>
            <a:r>
              <a:rPr lang="en-US" altLang="zh-TW" sz="1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zh-TW" altLang="en-US" sz="18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！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447176" y="2374318"/>
                <a:ext cx="7093582" cy="459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有一個辦法：若是自由電子正弦波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，微分可以帶出 </a:t>
                </a:r>
                <a:r>
                  <a:rPr lang="en-US" altLang="zh-TW" sz="1800" i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zh-TW" altLang="en-US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176" y="2374318"/>
                <a:ext cx="7093582" cy="459549"/>
              </a:xfrm>
              <a:prstGeom prst="rect">
                <a:avLst/>
              </a:prstGeom>
              <a:blipFill>
                <a:blip r:embed="rId3"/>
                <a:stretch>
                  <a:fillRect l="-714" b="-157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772149" y="38771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模仿位置期望值來書寫：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1B391B62-B88C-853D-8B51-EA987E3F33D2}"/>
              </a:ext>
            </a:extLst>
          </p:cNvPr>
          <p:cNvSpPr/>
          <p:nvPr/>
        </p:nvSpPr>
        <p:spPr>
          <a:xfrm>
            <a:off x="1009475" y="2261647"/>
            <a:ext cx="249597" cy="72008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F33963F1-BC7C-38D4-6EAF-B62425932D81}"/>
                  </a:ext>
                </a:extLst>
              </p:cNvPr>
              <p:cNvSpPr txBox="1"/>
              <p:nvPr/>
            </p:nvSpPr>
            <p:spPr bwMode="auto">
              <a:xfrm>
                <a:off x="1452896" y="2928916"/>
                <a:ext cx="377751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F33963F1-BC7C-38D4-6EAF-B62425932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2896" y="2928916"/>
                <a:ext cx="3777516" cy="901914"/>
              </a:xfrm>
              <a:prstGeom prst="rect">
                <a:avLst/>
              </a:prstGeom>
              <a:blipFill>
                <a:blip r:embed="rId4"/>
                <a:stretch>
                  <a:fillRect l="-3691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3">
                <a:extLst>
                  <a:ext uri="{FF2B5EF4-FFF2-40B4-BE49-F238E27FC236}">
                    <a16:creationId xmlns:a16="http://schemas.microsoft.com/office/drawing/2014/main" id="{B3C31F9B-6AA0-C35D-EDA8-4FCB1BFAC066}"/>
                  </a:ext>
                </a:extLst>
              </p:cNvPr>
              <p:cNvSpPr txBox="1"/>
              <p:nvPr/>
            </p:nvSpPr>
            <p:spPr bwMode="auto">
              <a:xfrm>
                <a:off x="1406067" y="4467618"/>
                <a:ext cx="3777516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3" name="文字方塊 13">
                <a:extLst>
                  <a:ext uri="{FF2B5EF4-FFF2-40B4-BE49-F238E27FC236}">
                    <a16:creationId xmlns:a16="http://schemas.microsoft.com/office/drawing/2014/main" id="{B3C31F9B-6AA0-C35D-EDA8-4FCB1BFAC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6067" y="4467618"/>
                <a:ext cx="3777516" cy="901914"/>
              </a:xfrm>
              <a:prstGeom prst="rect">
                <a:avLst/>
              </a:prstGeom>
              <a:blipFill>
                <a:blip r:embed="rId5"/>
                <a:stretch>
                  <a:fillRect l="-5351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C65CA0D7-294C-5477-6469-36932DD699B5}"/>
                  </a:ext>
                </a:extLst>
              </p:cNvPr>
              <p:cNvSpPr txBox="1"/>
              <p:nvPr/>
            </p:nvSpPr>
            <p:spPr bwMode="auto">
              <a:xfrm>
                <a:off x="6583917" y="4658692"/>
                <a:ext cx="1928814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4" name="文字方塊 13">
                <a:extLst>
                  <a:ext uri="{FF2B5EF4-FFF2-40B4-BE49-F238E27FC236}">
                    <a16:creationId xmlns:a16="http://schemas.microsoft.com/office/drawing/2014/main" id="{C65CA0D7-294C-5477-6469-36932DD69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3917" y="4658692"/>
                <a:ext cx="1928814" cy="624915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3">
                <a:extLst>
                  <a:ext uri="{FF2B5EF4-FFF2-40B4-BE49-F238E27FC236}">
                    <a16:creationId xmlns:a16="http://schemas.microsoft.com/office/drawing/2014/main" id="{992C5F4C-77A3-9604-1533-F0A60E42D903}"/>
                  </a:ext>
                </a:extLst>
              </p:cNvPr>
              <p:cNvSpPr txBox="1"/>
              <p:nvPr/>
            </p:nvSpPr>
            <p:spPr bwMode="auto">
              <a:xfrm>
                <a:off x="5813502" y="3647361"/>
                <a:ext cx="3173214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5" name="文字方塊 13">
                <a:extLst>
                  <a:ext uri="{FF2B5EF4-FFF2-40B4-BE49-F238E27FC236}">
                    <a16:creationId xmlns:a16="http://schemas.microsoft.com/office/drawing/2014/main" id="{992C5F4C-77A3-9604-1533-F0A60E42D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3502" y="3647361"/>
                <a:ext cx="3173214" cy="901914"/>
              </a:xfrm>
              <a:prstGeom prst="rect">
                <a:avLst/>
              </a:prstGeom>
              <a:blipFill>
                <a:blip r:embed="rId7"/>
                <a:stretch>
                  <a:fillRect l="-5578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69623BF-35E7-E956-3B0F-1E2CDFE6379C}"/>
              </a:ext>
            </a:extLst>
          </p:cNvPr>
          <p:cNvSpPr txBox="1"/>
          <p:nvPr/>
        </p:nvSpPr>
        <p:spPr bwMode="auto">
          <a:xfrm>
            <a:off x="673430" y="6063635"/>
            <a:ext cx="7867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（課本p37有一比較嚴格的推導，有點冗長，可以直接從2-39讀起即可。）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7" grpId="0" animBg="1"/>
      <p:bldP spid="217102" grpId="0" animBg="1"/>
      <p:bldP spid="217103" grpId="0" animBg="1"/>
      <p:bldP spid="217105" grpId="0"/>
      <p:bldP spid="217106" grpId="0"/>
      <p:bldP spid="3" grpId="0"/>
      <p:bldP spid="4" grpId="0"/>
      <p:bldP spid="21" grpId="0" animBg="1"/>
      <p:bldP spid="22" grpId="0" animBg="1"/>
      <p:bldP spid="23" grpId="0" animBg="1"/>
      <p:bldP spid="24" grpId="0" animBg="1"/>
      <p:bldP spid="2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4">
                <a:extLst>
                  <a:ext uri="{FF2B5EF4-FFF2-40B4-BE49-F238E27FC236}">
                    <a16:creationId xmlns:a16="http://schemas.microsoft.com/office/drawing/2014/main" id="{E1CBC3EA-F4BD-F62E-7405-8AF28D420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907" y="764704"/>
                <a:ext cx="5832648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對任意正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，則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±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±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𝑘𝑣</m:t>
                            </m:r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zh-TW" altLang="en-US" dirty="0"/>
                  <a:t>都是波方程式的解。</a:t>
                </a:r>
              </a:p>
            </p:txBody>
          </p:sp>
        </mc:Choice>
        <mc:Fallback xmlns="">
          <p:sp>
            <p:nvSpPr>
              <p:cNvPr id="2" name="矩形 4">
                <a:extLst>
                  <a:ext uri="{FF2B5EF4-FFF2-40B4-BE49-F238E27FC236}">
                    <a16:creationId xmlns:a16="http://schemas.microsoft.com/office/drawing/2014/main" id="{E1CBC3EA-F4BD-F62E-7405-8AF28D420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4907" y="764704"/>
                <a:ext cx="5832648" cy="387927"/>
              </a:xfrm>
              <a:prstGeom prst="rect">
                <a:avLst/>
              </a:prstGeom>
              <a:blipFill>
                <a:blip r:embed="rId2"/>
                <a:stretch>
                  <a:fillRect l="-870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0A752033-974A-A0CB-44E6-AA281EF6A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6367" y="1268760"/>
                <a:ext cx="7345363" cy="387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因此可以疊加不同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角波數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的正弦波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𝐴𝑒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𝑘𝑥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±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𝑘𝑣𝑡</m:t>
                            </m:r>
                          </m:e>
                        </m:d>
                      </m:sup>
                    </m:sSup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依舊為解：</a:t>
                </a:r>
              </a:p>
            </p:txBody>
          </p:sp>
        </mc:Choice>
        <mc:Fallback xmlns="">
          <p:sp>
            <p:nvSpPr>
              <p:cNvPr id="3" name="矩形 5">
                <a:extLst>
                  <a:ext uri="{FF2B5EF4-FFF2-40B4-BE49-F238E27FC236}">
                    <a16:creationId xmlns:a16="http://schemas.microsoft.com/office/drawing/2014/main" id="{0A752033-974A-A0CB-44E6-AA281EF6A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6367" y="1268760"/>
                <a:ext cx="7345363" cy="387927"/>
              </a:xfrm>
              <a:prstGeom prst="rect">
                <a:avLst/>
              </a:prstGeom>
              <a:blipFill>
                <a:blip r:embed="rId3"/>
                <a:stretch>
                  <a:fillRect l="-691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172A4363-5EB6-1B16-DAFC-B67AF999B98A}"/>
                  </a:ext>
                </a:extLst>
              </p:cNvPr>
              <p:cNvSpPr txBox="1"/>
              <p:nvPr/>
            </p:nvSpPr>
            <p:spPr bwMode="auto">
              <a:xfrm>
                <a:off x="1475656" y="1759704"/>
                <a:ext cx="5448928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6">
                <a:extLst>
                  <a:ext uri="{FF2B5EF4-FFF2-40B4-BE49-F238E27FC236}">
                    <a16:creationId xmlns:a16="http://schemas.microsoft.com/office/drawing/2014/main" id="{172A4363-5EB6-1B16-DAFC-B67AF999B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1759704"/>
                <a:ext cx="5448928" cy="764505"/>
              </a:xfrm>
              <a:prstGeom prst="rect">
                <a:avLst/>
              </a:prstGeom>
              <a:blipFill>
                <a:blip r:embed="rId4"/>
                <a:stretch>
                  <a:fillRect l="-13256" t="-122951" b="-1704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3AF9049-85F5-A199-70F5-B1D69A569C8E}"/>
                  </a:ext>
                </a:extLst>
              </p:cNvPr>
              <p:cNvSpPr txBox="1"/>
              <p:nvPr/>
            </p:nvSpPr>
            <p:spPr bwMode="auto">
              <a:xfrm>
                <a:off x="1475656" y="2780928"/>
                <a:ext cx="5468998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63AF9049-85F5-A199-70F5-B1D69A569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2780928"/>
                <a:ext cx="5468998" cy="764505"/>
              </a:xfrm>
              <a:prstGeom prst="rect">
                <a:avLst/>
              </a:prstGeom>
              <a:blipFill>
                <a:blip r:embed="rId5"/>
                <a:stretch>
                  <a:fillRect l="-13225" t="-119355" b="-1677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6">
                <a:extLst>
                  <a:ext uri="{FF2B5EF4-FFF2-40B4-BE49-F238E27FC236}">
                    <a16:creationId xmlns:a16="http://schemas.microsoft.com/office/drawing/2014/main" id="{A0CFB0EF-37E1-F615-80AC-37DC9BEE7951}"/>
                  </a:ext>
                </a:extLst>
              </p:cNvPr>
              <p:cNvSpPr txBox="1"/>
              <p:nvPr/>
            </p:nvSpPr>
            <p:spPr bwMode="auto">
              <a:xfrm>
                <a:off x="1475656" y="4681630"/>
                <a:ext cx="342414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26">
                <a:extLst>
                  <a:ext uri="{FF2B5EF4-FFF2-40B4-BE49-F238E27FC236}">
                    <a16:creationId xmlns:a16="http://schemas.microsoft.com/office/drawing/2014/main" id="{A0CFB0EF-37E1-F615-80AC-37DC9BEE7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4681630"/>
                <a:ext cx="3424142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71C141F-6B9D-9553-3438-D6CC786A8243}"/>
              </a:ext>
            </a:extLst>
          </p:cNvPr>
          <p:cNvSpPr txBox="1"/>
          <p:nvPr/>
        </p:nvSpPr>
        <p:spPr bwMode="auto">
          <a:xfrm>
            <a:off x="1475656" y="4149080"/>
            <a:ext cx="72860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波函數的一般解即可寫成：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7E7731-995B-A2CA-32E9-282EFD2C1172}"/>
              </a:ext>
            </a:extLst>
          </p:cNvPr>
          <p:cNvSpPr txBox="1"/>
          <p:nvPr/>
        </p:nvSpPr>
        <p:spPr bwMode="auto">
          <a:xfrm>
            <a:off x="1475656" y="5219908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一個向右傳的波疊加一個向左傳的波！</a:t>
            </a:r>
          </a:p>
        </p:txBody>
      </p:sp>
    </p:spTree>
    <p:extLst>
      <p:ext uri="{BB962C8B-B14F-4D97-AF65-F5344CB8AC3E}">
        <p14:creationId xmlns:p14="http://schemas.microsoft.com/office/powerpoint/2010/main" val="15689193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983411" y="2619566"/>
            <a:ext cx="5357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終極翻譯表，直接由粒子圖像翻譯為波函數的運算！</a:t>
            </a:r>
          </a:p>
        </p:txBody>
      </p:sp>
      <p:sp>
        <p:nvSpPr>
          <p:cNvPr id="5" name="矩形 4"/>
          <p:cNvSpPr/>
          <p:nvPr/>
        </p:nvSpPr>
        <p:spPr>
          <a:xfrm>
            <a:off x="1151558" y="3356992"/>
            <a:ext cx="2357437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652120" y="3356992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387484" y="5696102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能量翻譯為時間微分運算</a:t>
            </a:r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95" y="1630694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808777" y="3595226"/>
                <a:ext cx="1055995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8777" y="3595226"/>
                <a:ext cx="1055995" cy="619016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1792127" y="4353466"/>
                <a:ext cx="1234120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2127" y="4353466"/>
                <a:ext cx="1234120" cy="61901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6054114" y="3618425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4114" y="3618425"/>
                <a:ext cx="1401538" cy="61901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6037043" y="4368530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7043" y="4368530"/>
                <a:ext cx="1217256" cy="619016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107331" y="4478308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7331" y="4478308"/>
                <a:ext cx="10114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4134370" y="3720068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4370" y="3720068"/>
                <a:ext cx="950838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3">
            <a:extLst>
              <a:ext uri="{FF2B5EF4-FFF2-40B4-BE49-F238E27FC236}">
                <a16:creationId xmlns:a16="http://schemas.microsoft.com/office/drawing/2014/main" id="{C301EC51-B4EC-2C89-F82F-EBD26B9CF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484" y="5297374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動量翻譯為空間微分運算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E9CA0469-EA84-D91C-E0A4-2148B0683CD6}"/>
                  </a:ext>
                </a:extLst>
              </p:cNvPr>
              <p:cNvSpPr txBox="1"/>
              <p:nvPr/>
            </p:nvSpPr>
            <p:spPr bwMode="auto">
              <a:xfrm>
                <a:off x="3053323" y="1238098"/>
                <a:ext cx="3777516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E9CA0469-EA84-D91C-E0A4-2148B0683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3323" y="1238098"/>
                <a:ext cx="3777516" cy="901914"/>
              </a:xfrm>
              <a:prstGeom prst="rect">
                <a:avLst/>
              </a:prstGeom>
              <a:blipFill>
                <a:blip r:embed="rId9"/>
                <a:stretch>
                  <a:fillRect l="-5351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BFB98F1-5C0B-A0D6-227E-44884E4BDCB5}"/>
              </a:ext>
            </a:extLst>
          </p:cNvPr>
          <p:cNvSpPr txBox="1"/>
          <p:nvPr/>
        </p:nvSpPr>
        <p:spPr bwMode="auto">
          <a:xfrm>
            <a:off x="2983410" y="2223019"/>
            <a:ext cx="6034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這個表示式並不意外！這就是翻譯表的自然推廣！</a:t>
            </a:r>
          </a:p>
        </p:txBody>
      </p:sp>
    </p:spTree>
    <p:extLst>
      <p:ext uri="{BB962C8B-B14F-4D97-AF65-F5344CB8AC3E}">
        <p14:creationId xmlns:p14="http://schemas.microsoft.com/office/powerpoint/2010/main" val="5314599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323" name="文字方塊 1"/>
              <p:cNvSpPr txBox="1">
                <a:spLocks noChangeArrowheads="1"/>
              </p:cNvSpPr>
              <p:nvPr/>
            </p:nvSpPr>
            <p:spPr bwMode="auto">
              <a:xfrm>
                <a:off x="899592" y="1771832"/>
                <a:ext cx="79601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我們將波函數的空間微分運算取名，定義為量子力學的動量算子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</a:t>
                </a:r>
                <a:r>
                  <a:rPr lang="en-US" altLang="zh-TW" sz="1800" b="0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e>
                    </m:acc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13323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771832"/>
                <a:ext cx="7960152" cy="369332"/>
              </a:xfrm>
              <a:prstGeom prst="rect">
                <a:avLst/>
              </a:prstGeom>
              <a:blipFill>
                <a:blip r:embed="rId2"/>
                <a:stretch>
                  <a:fillRect l="-79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938801" y="5701615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</a:t>
            </a:r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5882741" y="5731486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2645049" y="2262182"/>
                <a:ext cx="1361462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5049" y="2262182"/>
                <a:ext cx="1361462" cy="61901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487175" y="4515010"/>
                <a:ext cx="1051377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175" y="4515010"/>
                <a:ext cx="1051377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/>
              <p:nvPr/>
            </p:nvSpPr>
            <p:spPr bwMode="auto">
              <a:xfrm>
                <a:off x="4955286" y="4509120"/>
                <a:ext cx="2499787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5286" y="4509120"/>
                <a:ext cx="2499787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/>
              <p:nvPr/>
            </p:nvSpPr>
            <p:spPr bwMode="auto">
              <a:xfrm>
                <a:off x="2127503" y="5291809"/>
                <a:ext cx="3795886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/>
                  <a:t>有古典對應就用古典一樣的形式。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7503" y="5291809"/>
                <a:ext cx="3795886" cy="376770"/>
              </a:xfrm>
              <a:prstGeom prst="rect">
                <a:avLst/>
              </a:prstGeom>
              <a:blipFill>
                <a:blip r:embed="rId6"/>
                <a:stretch>
                  <a:fillRect t="-3226" r="-1000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ACD37B-2668-257E-3DE2-6FBD3145528B}"/>
              </a:ext>
            </a:extLst>
          </p:cNvPr>
          <p:cNvSpPr txBox="1"/>
          <p:nvPr/>
        </p:nvSpPr>
        <p:spPr bwMode="auto">
          <a:xfrm>
            <a:off x="899592" y="2933318"/>
            <a:ext cx="4852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大膽地假設，所有物理量都對應算子！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DDDBC-D412-A89F-A6E5-BA092E947775}"/>
              </a:ext>
            </a:extLst>
          </p:cNvPr>
          <p:cNvSpPr txBox="1"/>
          <p:nvPr/>
        </p:nvSpPr>
        <p:spPr bwMode="auto">
          <a:xfrm>
            <a:off x="899592" y="908720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當初只是幫助猜想的翻譯表，現在可以稍加修改，正式地搬上量子力學檯面，</a:t>
            </a:r>
          </a:p>
        </p:txBody>
      </p:sp>
      <p:pic>
        <p:nvPicPr>
          <p:cNvPr id="1026" name="Picture 2" descr="Free and fun birthday poster templates to customize | Canva">
            <a:extLst>
              <a:ext uri="{FF2B5EF4-FFF2-40B4-BE49-F238E27FC236}">
                <a16:creationId xmlns:a16="http://schemas.microsoft.com/office/drawing/2014/main" id="{8B0A011B-AEEA-F571-9FA8-C9723843C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714" y="2245821"/>
            <a:ext cx="1202377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9B78C-ECC2-17DA-0965-CFDF7E9639CD}"/>
              </a:ext>
            </a:extLst>
          </p:cNvPr>
          <p:cNvSpPr txBox="1"/>
          <p:nvPr/>
        </p:nvSpPr>
        <p:spPr bwMode="auto">
          <a:xfrm>
            <a:off x="899592" y="4014111"/>
            <a:ext cx="5321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有古典對應的物理量就用古典一樣的形式：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1691665-643E-6EF2-721A-216C0983961F}"/>
              </a:ext>
            </a:extLst>
          </p:cNvPr>
          <p:cNvSpPr/>
          <p:nvPr/>
        </p:nvSpPr>
        <p:spPr>
          <a:xfrm>
            <a:off x="3719423" y="4602306"/>
            <a:ext cx="576064" cy="4621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3375D-AB6E-DD80-3044-F73F433427C7}"/>
              </a:ext>
            </a:extLst>
          </p:cNvPr>
          <p:cNvSpPr txBox="1"/>
          <p:nvPr/>
        </p:nvSpPr>
        <p:spPr bwMode="auto">
          <a:xfrm>
            <a:off x="900481" y="1320765"/>
            <a:ext cx="7848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能量的處理會有點不同，不完全看成時間微分，而是如下的漢米爾頓量！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5">
                <a:extLst>
                  <a:ext uri="{FF2B5EF4-FFF2-40B4-BE49-F238E27FC236}">
                    <a16:creationId xmlns:a16="http://schemas.microsoft.com/office/drawing/2014/main" id="{6C364F8E-E194-4F64-5B75-584273DAE60D}"/>
                  </a:ext>
                </a:extLst>
              </p:cNvPr>
              <p:cNvSpPr txBox="1"/>
              <p:nvPr/>
            </p:nvSpPr>
            <p:spPr bwMode="auto">
              <a:xfrm>
                <a:off x="2645049" y="3328086"/>
                <a:ext cx="81099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25">
                <a:extLst>
                  <a:ext uri="{FF2B5EF4-FFF2-40B4-BE49-F238E27FC236}">
                    <a16:creationId xmlns:a16="http://schemas.microsoft.com/office/drawing/2014/main" id="{6C364F8E-E194-4F64-5B75-584273DAE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5049" y="3328086"/>
                <a:ext cx="81099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49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9" grpId="0" animBg="1"/>
      <p:bldP spid="2" grpId="0" animBg="1"/>
      <p:bldP spid="7" grpId="0"/>
      <p:bldP spid="5" grpId="0"/>
      <p:bldP spid="8" grpId="0"/>
      <p:bldP spid="9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Text Box 11"/>
          <p:cNvSpPr txBox="1">
            <a:spLocks noChangeArrowheads="1"/>
          </p:cNvSpPr>
          <p:nvPr/>
        </p:nvSpPr>
        <p:spPr bwMode="auto">
          <a:xfrm>
            <a:off x="1043609" y="765174"/>
            <a:ext cx="5185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大膽推想：動量的函數（比如動能）的期望值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9144" name="Text Box 18"/>
              <p:cNvSpPr txBox="1">
                <a:spLocks noChangeArrowheads="1"/>
              </p:cNvSpPr>
              <p:nvPr/>
            </p:nvSpPr>
            <p:spPr bwMode="auto">
              <a:xfrm>
                <a:off x="2893494" y="4388951"/>
                <a:ext cx="3816623" cy="402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>
                    <a:solidFill>
                      <a:srgbClr val="000000"/>
                    </a:solidFill>
                  </a:rPr>
                  <a:t>例如漢米爾頓量的期望值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：</a:t>
                </a:r>
              </a:p>
            </p:txBody>
          </p:sp>
        </mc:Choice>
        <mc:Fallback xmlns="">
          <p:sp>
            <p:nvSpPr>
              <p:cNvPr id="219144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3494" y="4388951"/>
                <a:ext cx="3816623" cy="402354"/>
              </a:xfrm>
              <a:prstGeom prst="rect">
                <a:avLst/>
              </a:prstGeom>
              <a:blipFill>
                <a:blip r:embed="rId2"/>
                <a:stretch>
                  <a:fillRect l="-1661" b="-18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17">
            <a:extLst>
              <a:ext uri="{FF2B5EF4-FFF2-40B4-BE49-F238E27FC236}">
                <a16:creationId xmlns:a16="http://schemas.microsoft.com/office/drawing/2014/main" id="{E489F950-C32B-19C0-4D2A-ACF46A6E0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1806" y="1778004"/>
            <a:ext cx="11509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403C049C-3326-5041-7F2C-C665A596C58C}"/>
                  </a:ext>
                </a:extLst>
              </p:cNvPr>
              <p:cNvSpPr txBox="1"/>
              <p:nvPr/>
            </p:nvSpPr>
            <p:spPr bwMode="auto">
              <a:xfrm>
                <a:off x="899592" y="1318629"/>
                <a:ext cx="377751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403C049C-3326-5041-7F2C-C665A596C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318629"/>
                <a:ext cx="3777516" cy="901914"/>
              </a:xfrm>
              <a:prstGeom prst="rect">
                <a:avLst/>
              </a:prstGeom>
              <a:blipFill>
                <a:blip r:embed="rId3"/>
                <a:stretch>
                  <a:fillRect l="-5705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0065B804-0D54-3443-788F-7C0656F04FFD}"/>
                  </a:ext>
                </a:extLst>
              </p:cNvPr>
              <p:cNvSpPr txBox="1"/>
              <p:nvPr/>
            </p:nvSpPr>
            <p:spPr bwMode="auto">
              <a:xfrm>
                <a:off x="6077442" y="1457128"/>
                <a:ext cx="1590902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0065B804-0D54-3443-788F-7C0656F04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7442" y="1457128"/>
                <a:ext cx="1590902" cy="624915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1A21E6A2-4A8F-54A2-4C3A-80A40DF4C4DA}"/>
                  </a:ext>
                </a:extLst>
              </p:cNvPr>
              <p:cNvSpPr txBox="1"/>
              <p:nvPr/>
            </p:nvSpPr>
            <p:spPr bwMode="auto">
              <a:xfrm>
                <a:off x="2207707" y="2946123"/>
                <a:ext cx="4440554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1A21E6A2-4A8F-54A2-4C3A-80A40DF4C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7707" y="2946123"/>
                <a:ext cx="4440554" cy="901914"/>
              </a:xfrm>
              <a:prstGeom prst="rect">
                <a:avLst/>
              </a:prstGeom>
              <a:blipFill>
                <a:blip r:embed="rId5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E07E3EB-8BDA-CDFD-A97F-C7ACF56E7122}"/>
                  </a:ext>
                </a:extLst>
              </p:cNvPr>
              <p:cNvSpPr txBox="1"/>
              <p:nvPr/>
            </p:nvSpPr>
            <p:spPr bwMode="auto">
              <a:xfrm>
                <a:off x="305594" y="4949915"/>
                <a:ext cx="8532811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CE07E3EB-8BDA-CDFD-A97F-C7ACF56E7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594" y="4949915"/>
                <a:ext cx="8532811" cy="901914"/>
              </a:xfrm>
              <a:prstGeom prst="rect">
                <a:avLst/>
              </a:prstGeom>
              <a:blipFill>
                <a:blip r:embed="rId6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own Arrow 1">
            <a:extLst>
              <a:ext uri="{FF2B5EF4-FFF2-40B4-BE49-F238E27FC236}">
                <a16:creationId xmlns:a16="http://schemas.microsoft.com/office/drawing/2014/main" id="{50E1405B-2ACD-E3D8-613C-6812856F8A0C}"/>
              </a:ext>
            </a:extLst>
          </p:cNvPr>
          <p:cNvSpPr/>
          <p:nvPr/>
        </p:nvSpPr>
        <p:spPr>
          <a:xfrm>
            <a:off x="4036588" y="2367309"/>
            <a:ext cx="432048" cy="43204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B08DE-7F14-0988-3F04-099FB7661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6752"/>
            <a:ext cx="7185147" cy="288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C6324B-F9A6-3E19-CEDE-AD46FB8761D6}"/>
                  </a:ext>
                </a:extLst>
              </p:cNvPr>
              <p:cNvSpPr txBox="1"/>
              <p:nvPr/>
            </p:nvSpPr>
            <p:spPr bwMode="auto">
              <a:xfrm>
                <a:off x="1833595" y="620688"/>
                <a:ext cx="7340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TW" dirty="0"/>
                  <a:t>真的是動量空間的波函數。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C6324B-F9A6-3E19-CEDE-AD46FB876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3595" y="620688"/>
                <a:ext cx="7340694" cy="369332"/>
              </a:xfrm>
              <a:prstGeom prst="rect">
                <a:avLst/>
              </a:prstGeom>
              <a:blipFill>
                <a:blip r:embed="rId3"/>
                <a:stretch>
                  <a:fillRect l="-1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63A59C73-3D15-FEAA-F771-541DC40ECED3}"/>
                  </a:ext>
                </a:extLst>
              </p:cNvPr>
              <p:cNvSpPr txBox="1"/>
              <p:nvPr/>
            </p:nvSpPr>
            <p:spPr bwMode="auto">
              <a:xfrm>
                <a:off x="1930255" y="4859868"/>
                <a:ext cx="338437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63A59C73-3D15-FEAA-F771-541DC40EC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0255" y="4859868"/>
                <a:ext cx="3384376" cy="901914"/>
              </a:xfrm>
              <a:prstGeom prst="rect">
                <a:avLst/>
              </a:prstGeom>
              <a:blipFill>
                <a:blip r:embed="rId4"/>
                <a:stretch>
                  <a:fillRect l="-2622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E8D7012-5A12-8EDB-5E53-72A735AEB470}"/>
              </a:ext>
            </a:extLst>
          </p:cNvPr>
          <p:cNvSpPr txBox="1"/>
          <p:nvPr/>
        </p:nvSpPr>
        <p:spPr bwMode="auto">
          <a:xfrm>
            <a:off x="1899877" y="4283804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比較位置期望值：</a:t>
            </a:r>
          </a:p>
        </p:txBody>
      </p:sp>
    </p:spTree>
    <p:extLst>
      <p:ext uri="{BB962C8B-B14F-4D97-AF65-F5344CB8AC3E}">
        <p14:creationId xmlns:p14="http://schemas.microsoft.com/office/powerpoint/2010/main" val="428074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3"/>
          <p:cNvSpPr txBox="1">
            <a:spLocks noChangeArrowheads="1"/>
          </p:cNvSpPr>
          <p:nvPr/>
        </p:nvSpPr>
        <p:spPr bwMode="auto">
          <a:xfrm>
            <a:off x="1264110" y="222179"/>
            <a:ext cx="6336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以上的對應提供一個</a:t>
            </a:r>
            <a:r>
              <a:rPr kumimoji="0" lang="zh-TW" altLang="en-US" sz="1800" dirty="0">
                <a:solidFill>
                  <a:srgbClr val="FF0000"/>
                </a:solidFill>
              </a:rPr>
              <a:t>處方</a:t>
            </a:r>
            <a:r>
              <a:rPr kumimoji="0" lang="zh-TW" altLang="en-US" sz="1800" dirty="0">
                <a:solidFill>
                  <a:srgbClr val="000000"/>
                </a:solidFill>
              </a:rPr>
              <a:t>來計算其他物理量測量的期望值。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0164" name="Text Box 10"/>
              <p:cNvSpPr txBox="1">
                <a:spLocks noChangeArrowheads="1"/>
              </p:cNvSpPr>
              <p:nvPr/>
            </p:nvSpPr>
            <p:spPr bwMode="auto">
              <a:xfrm>
                <a:off x="3018788" y="2675790"/>
                <a:ext cx="22267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>
                    <a:solidFill>
                      <a:srgbClr val="000000"/>
                    </a:solidFill>
                  </a:rPr>
                  <a:t>例如</a:t>
                </a:r>
                <a14:m>
                  <m:oMath xmlns:m="http://schemas.openxmlformats.org/officeDocument/2006/math">
                    <m:r>
                      <a:rPr kumimoji="0" lang="en-US" altLang="zh-TW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方向角動量：</a:t>
                </a:r>
              </a:p>
            </p:txBody>
          </p:sp>
        </mc:Choice>
        <mc:Fallback xmlns="">
          <p:sp>
            <p:nvSpPr>
              <p:cNvPr id="22016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8788" y="2675790"/>
                <a:ext cx="2226753" cy="369332"/>
              </a:xfrm>
              <a:prstGeom prst="rect">
                <a:avLst/>
              </a:prstGeom>
              <a:blipFill>
                <a:blip r:embed="rId2"/>
                <a:stretch>
                  <a:fillRect l="-2273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0167" name="Text Box 13"/>
          <p:cNvSpPr txBox="1">
            <a:spLocks noChangeArrowheads="1"/>
          </p:cNvSpPr>
          <p:nvPr/>
        </p:nvSpPr>
        <p:spPr bwMode="auto">
          <a:xfrm>
            <a:off x="1264110" y="4155989"/>
            <a:ext cx="732077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這給予我們很重要大膽的一個暗示：一個古典物理的數字物理量，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在量子力學中，對應一個作用在波函數上的運算動作！</a:t>
            </a:r>
          </a:p>
        </p:txBody>
      </p:sp>
      <p:sp>
        <p:nvSpPr>
          <p:cNvPr id="220168" name="文字方塊 7"/>
          <p:cNvSpPr txBox="1">
            <a:spLocks noChangeArrowheads="1"/>
          </p:cNvSpPr>
          <p:nvPr/>
        </p:nvSpPr>
        <p:spPr bwMode="auto">
          <a:xfrm>
            <a:off x="1264110" y="702844"/>
            <a:ext cx="621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所有古典物理量都可以寫成位置與動量的多項式函數：</a:t>
            </a:r>
          </a:p>
        </p:txBody>
      </p:sp>
      <p:sp>
        <p:nvSpPr>
          <p:cNvPr id="220170" name="文字方塊 9"/>
          <p:cNvSpPr txBox="1">
            <a:spLocks noChangeArrowheads="1"/>
          </p:cNvSpPr>
          <p:nvPr/>
        </p:nvSpPr>
        <p:spPr bwMode="auto">
          <a:xfrm>
            <a:off x="1264111" y="1169918"/>
            <a:ext cx="57361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因此，何不假設所有古典物理量的期望值都可以寫成</a:t>
            </a:r>
            <a:r>
              <a:rPr lang="en-US" altLang="zh-TW" sz="1800" dirty="0">
                <a:solidFill>
                  <a:srgbClr val="000000"/>
                </a:solidFill>
                <a:latin typeface="Arial" charset="0"/>
              </a:rPr>
              <a:t>…..</a:t>
            </a:r>
            <a:endParaRPr lang="zh-TW" alt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264110" y="4961108"/>
            <a:ext cx="708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此物理量的運算動作，與位置及動量的運算，保持相同的函數關係：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46721008-C019-B91F-872B-35E969DB86CD}"/>
                  </a:ext>
                </a:extLst>
              </p:cNvPr>
              <p:cNvSpPr txBox="1"/>
              <p:nvPr/>
            </p:nvSpPr>
            <p:spPr bwMode="auto">
              <a:xfrm>
                <a:off x="1801268" y="1652357"/>
                <a:ext cx="4661794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46721008-C019-B91F-872B-35E969DB8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1268" y="1652357"/>
                <a:ext cx="4661794" cy="901914"/>
              </a:xfrm>
              <a:prstGeom prst="rect">
                <a:avLst/>
              </a:prstGeom>
              <a:blipFill>
                <a:blip r:embed="rId3"/>
                <a:stretch>
                  <a:fillRect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B18951A4-163E-BD10-126A-9D12CFF36488}"/>
                  </a:ext>
                </a:extLst>
              </p:cNvPr>
              <p:cNvSpPr txBox="1"/>
              <p:nvPr/>
            </p:nvSpPr>
            <p:spPr bwMode="auto">
              <a:xfrm>
                <a:off x="6920973" y="703399"/>
                <a:ext cx="96787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B18951A4-163E-BD10-126A-9D12CFF36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0973" y="703399"/>
                <a:ext cx="967873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3A94553-B049-C91F-9D09-0E0720D1982F}"/>
                  </a:ext>
                </a:extLst>
              </p:cNvPr>
              <p:cNvSpPr txBox="1"/>
              <p:nvPr/>
            </p:nvSpPr>
            <p:spPr bwMode="auto">
              <a:xfrm>
                <a:off x="1292649" y="5486204"/>
                <a:ext cx="3630958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3A94553-B049-C91F-9D09-0E0720D19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2649" y="5486204"/>
                <a:ext cx="3630958" cy="624915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E5AA707-BD25-7F1E-F03A-6645757C08E9}"/>
                  </a:ext>
                </a:extLst>
              </p:cNvPr>
              <p:cNvSpPr txBox="1"/>
              <p:nvPr/>
            </p:nvSpPr>
            <p:spPr bwMode="auto">
              <a:xfrm>
                <a:off x="395536" y="3140968"/>
                <a:ext cx="8036346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文字方塊 13">
                <a:extLst>
                  <a:ext uri="{FF2B5EF4-FFF2-40B4-BE49-F238E27FC236}">
                    <a16:creationId xmlns:a16="http://schemas.microsoft.com/office/drawing/2014/main" id="{9E5AA707-BD25-7F1E-F03A-6645757C0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3140968"/>
                <a:ext cx="8036346" cy="901914"/>
              </a:xfrm>
              <a:prstGeom prst="rect">
                <a:avLst/>
              </a:prstGeom>
              <a:blipFill>
                <a:blip r:embed="rId6"/>
                <a:stretch>
                  <a:fillRect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05157252-F97A-7C92-FB54-E1D3CFDB187B}"/>
                  </a:ext>
                </a:extLst>
              </p:cNvPr>
              <p:cNvSpPr txBox="1"/>
              <p:nvPr/>
            </p:nvSpPr>
            <p:spPr bwMode="auto">
              <a:xfrm>
                <a:off x="5466890" y="5506475"/>
                <a:ext cx="2012282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05157252-F97A-7C92-FB54-E1D3CFDB1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6890" y="5506475"/>
                <a:ext cx="2012282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0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0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4" grpId="0"/>
      <p:bldP spid="220167" grpId="0"/>
      <p:bldP spid="2" grpId="0"/>
      <p:bldP spid="14" grpId="0" animBg="1"/>
      <p:bldP spid="15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Text Box 10"/>
          <p:cNvSpPr txBox="1">
            <a:spLocks noChangeArrowheads="1"/>
          </p:cNvSpPr>
          <p:nvPr/>
        </p:nvSpPr>
        <p:spPr bwMode="auto">
          <a:xfrm>
            <a:off x="651100" y="1556792"/>
            <a:ext cx="8280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測量一個物理量時的不確定性，由測量結果分布的</a:t>
            </a: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標準差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或稱</a:t>
            </a: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統計漲落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來描述 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BD5C51F5-C265-2A6A-1CFB-150FB52A1304}"/>
                  </a:ext>
                </a:extLst>
              </p:cNvPr>
              <p:cNvSpPr txBox="1"/>
              <p:nvPr/>
            </p:nvSpPr>
            <p:spPr bwMode="auto">
              <a:xfrm>
                <a:off x="664653" y="3429178"/>
                <a:ext cx="5832648" cy="1038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𝑑𝑥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Ψ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BD5C51F5-C265-2A6A-1CFB-150FB52A1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653" y="3429178"/>
                <a:ext cx="5832648" cy="1038746"/>
              </a:xfrm>
              <a:prstGeom prst="rect">
                <a:avLst/>
              </a:prstGeom>
              <a:blipFill>
                <a:blip r:embed="rId2"/>
                <a:stretch>
                  <a:fillRect l="-7609" t="-89024" b="-145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A70A0043-84E7-5783-E06F-990350B2E344}"/>
                  </a:ext>
                </a:extLst>
              </p:cNvPr>
              <p:cNvSpPr txBox="1"/>
              <p:nvPr/>
            </p:nvSpPr>
            <p:spPr bwMode="auto">
              <a:xfrm>
                <a:off x="662280" y="2757331"/>
                <a:ext cx="5804199" cy="57214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A70A0043-84E7-5783-E06F-990350B2E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280" y="2757331"/>
                <a:ext cx="5804199" cy="5721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2" descr="0007">
            <a:extLst>
              <a:ext uri="{FF2B5EF4-FFF2-40B4-BE49-F238E27FC236}">
                <a16:creationId xmlns:a16="http://schemas.microsoft.com/office/drawing/2014/main" id="{29AAAC5C-6E09-A8CD-0BB2-EC42F7F9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739" y="2757331"/>
            <a:ext cx="2241340" cy="185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0">
                <a:extLst>
                  <a:ext uri="{FF2B5EF4-FFF2-40B4-BE49-F238E27FC236}">
                    <a16:creationId xmlns:a16="http://schemas.microsoft.com/office/drawing/2014/main" id="{CC0CD18A-FE71-7753-5730-79E7599EDD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394" y="1115994"/>
                <a:ext cx="8280920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期望值還能讓我們計算物理量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測量的不確定性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 Box 10">
                <a:extLst>
                  <a:ext uri="{FF2B5EF4-FFF2-40B4-BE49-F238E27FC236}">
                    <a16:creationId xmlns:a16="http://schemas.microsoft.com/office/drawing/2014/main" id="{CC0CD18A-FE71-7753-5730-79E7599ED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394" y="1115994"/>
                <a:ext cx="8280920" cy="378758"/>
              </a:xfrm>
              <a:prstGeom prst="rect">
                <a:avLst/>
              </a:prstGeom>
              <a:blipFill>
                <a:blip r:embed="rId5"/>
                <a:stretch>
                  <a:fillRect l="-459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05D4923-8493-DC15-65F1-96A64C90C2B4}"/>
              </a:ext>
            </a:extLst>
          </p:cNvPr>
          <p:cNvSpPr txBox="1"/>
          <p:nvPr/>
        </p:nvSpPr>
        <p:spPr bwMode="auto">
          <a:xfrm>
            <a:off x="662281" y="1994092"/>
            <a:ext cx="60774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可定義為測量值與期望平均值的差、的期望平均值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EAFC7674-4387-CC5D-6590-EB10866E6AFE}"/>
                  </a:ext>
                </a:extLst>
              </p:cNvPr>
              <p:cNvSpPr txBox="1"/>
              <p:nvPr/>
            </p:nvSpPr>
            <p:spPr bwMode="auto">
              <a:xfrm>
                <a:off x="647395" y="5247606"/>
                <a:ext cx="212440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EAFC7674-4387-CC5D-6590-EB10866E6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395" y="5247606"/>
                <a:ext cx="21244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FF9693-367F-49F9-999B-97B32C6867EB}"/>
                  </a:ext>
                </a:extLst>
              </p:cNvPr>
              <p:cNvSpPr txBox="1"/>
              <p:nvPr/>
            </p:nvSpPr>
            <p:spPr bwMode="auto">
              <a:xfrm>
                <a:off x="3131840" y="5247606"/>
                <a:ext cx="212440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13">
                <a:extLst>
                  <a:ext uri="{FF2B5EF4-FFF2-40B4-BE49-F238E27FC236}">
                    <a16:creationId xmlns:a16="http://schemas.microsoft.com/office/drawing/2014/main" id="{6AFF9693-367F-49F9-999B-97B32C686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5247606"/>
                <a:ext cx="2124406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87F78175-6459-AF71-E342-F91791D038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394" y="4742498"/>
                <a:ext cx="6300870" cy="37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位置與動量的不確定性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，現在可以精確定義與計算了。</a:t>
                </a:r>
              </a:p>
            </p:txBody>
          </p:sp>
        </mc:Choice>
        <mc:Fallback xmlns=""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87F78175-6459-AF71-E342-F91791D0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394" y="4742498"/>
                <a:ext cx="6300870" cy="378758"/>
              </a:xfrm>
              <a:prstGeom prst="rect">
                <a:avLst/>
              </a:prstGeom>
              <a:blipFill>
                <a:blip r:embed="rId8"/>
                <a:stretch>
                  <a:fillRect l="-602" t="-6452" r="-60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26175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707236-6903-394D-F0B2-F9E48061DBA1}"/>
              </a:ext>
            </a:extLst>
          </p:cNvPr>
          <p:cNvSpPr txBox="1"/>
          <p:nvPr/>
        </p:nvSpPr>
        <p:spPr bwMode="auto">
          <a:xfrm>
            <a:off x="1187624" y="332656"/>
            <a:ext cx="5832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習題二：</a:t>
            </a:r>
            <a:r>
              <a:rPr lang="en-US" sz="18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Chapter 2  1,8,9 </a:t>
            </a:r>
            <a:r>
              <a:rPr lang="zh-TW" sz="18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en-US" sz="18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  </a:t>
            </a:r>
            <a:r>
              <a:rPr lang="zh-TW" sz="18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建議題（不交） </a:t>
            </a:r>
            <a:r>
              <a:rPr lang="en-US" sz="18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16,17,18</a:t>
            </a:r>
            <a:endParaRPr lang="en-TW" sz="18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D08FE-778A-19BE-216A-61CA70E71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21" y="770614"/>
            <a:ext cx="8626558" cy="648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3F25C-C6CB-F5B3-60D5-9C561E2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504847"/>
            <a:ext cx="7772400" cy="4020628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CAE6D72-B044-3952-9AB6-C020F41FD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92" y="5640158"/>
            <a:ext cx="3344416" cy="89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25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931E8C-2467-50C9-C7C3-EDAD5E670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332656"/>
            <a:ext cx="7885195" cy="1656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E85DC8-E045-FFCC-565C-0228149B8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3284984"/>
            <a:ext cx="7626573" cy="1839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178FF8-0F17-F300-8E65-132D80665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52" y="5282095"/>
            <a:ext cx="8579896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49111808-2F14-8C99-DC79-9B6A3BE57444}"/>
                  </a:ext>
                </a:extLst>
              </p:cNvPr>
              <p:cNvSpPr txBox="1"/>
              <p:nvPr/>
            </p:nvSpPr>
            <p:spPr bwMode="auto">
              <a:xfrm>
                <a:off x="1514070" y="2707955"/>
                <a:ext cx="5623141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6">
                <a:extLst>
                  <a:ext uri="{FF2B5EF4-FFF2-40B4-BE49-F238E27FC236}">
                    <a16:creationId xmlns:a16="http://schemas.microsoft.com/office/drawing/2014/main" id="{49111808-2F14-8C99-DC79-9B6A3BE57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4070" y="2707955"/>
                <a:ext cx="5623141" cy="764505"/>
              </a:xfrm>
              <a:prstGeom prst="rect">
                <a:avLst/>
              </a:prstGeom>
              <a:blipFill>
                <a:blip r:embed="rId2"/>
                <a:stretch>
                  <a:fillRect t="-122951" b="-1704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70F0998-2CF9-B74A-3563-505B34AD73F5}"/>
              </a:ext>
            </a:extLst>
          </p:cNvPr>
          <p:cNvSpPr txBox="1"/>
          <p:nvPr/>
        </p:nvSpPr>
        <p:spPr bwMode="auto">
          <a:xfrm>
            <a:off x="1241757" y="950544"/>
            <a:ext cx="4519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但別忘了很重要的條件：波函數是實數：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1A6F270E-1F0D-578F-1772-59F7AD2F9F1B}"/>
                  </a:ext>
                </a:extLst>
              </p:cNvPr>
              <p:cNvSpPr txBox="1"/>
              <p:nvPr/>
            </p:nvSpPr>
            <p:spPr bwMode="auto">
              <a:xfrm>
                <a:off x="5436096" y="944804"/>
                <a:ext cx="254864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6">
                <a:extLst>
                  <a:ext uri="{FF2B5EF4-FFF2-40B4-BE49-F238E27FC236}">
                    <a16:creationId xmlns:a16="http://schemas.microsoft.com/office/drawing/2014/main" id="{1A6F270E-1F0D-578F-1772-59F7AD2F9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6096" y="944804"/>
                <a:ext cx="254864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9A75C66-D243-8BD9-97CE-26FD3D27046F}"/>
                  </a:ext>
                </a:extLst>
              </p:cNvPr>
              <p:cNvSpPr txBox="1"/>
              <p:nvPr/>
            </p:nvSpPr>
            <p:spPr bwMode="auto">
              <a:xfrm>
                <a:off x="197216" y="1427168"/>
                <a:ext cx="8867556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6">
                <a:extLst>
                  <a:ext uri="{FF2B5EF4-FFF2-40B4-BE49-F238E27FC236}">
                    <a16:creationId xmlns:a16="http://schemas.microsoft.com/office/drawing/2014/main" id="{49A75C66-D243-8BD9-97CE-26FD3D270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216" y="1427168"/>
                <a:ext cx="8867556" cy="764505"/>
              </a:xfrm>
              <a:prstGeom prst="rect">
                <a:avLst/>
              </a:prstGeom>
              <a:blipFill>
                <a:blip r:embed="rId4"/>
                <a:stretch>
                  <a:fillRect l="-7582" t="-122951" b="-168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rved Up Arrow 7">
            <a:extLst>
              <a:ext uri="{FF2B5EF4-FFF2-40B4-BE49-F238E27FC236}">
                <a16:creationId xmlns:a16="http://schemas.microsoft.com/office/drawing/2014/main" id="{ED1022CF-E079-9C3D-EFBA-21444F04222D}"/>
              </a:ext>
            </a:extLst>
          </p:cNvPr>
          <p:cNvSpPr/>
          <p:nvPr/>
        </p:nvSpPr>
        <p:spPr>
          <a:xfrm>
            <a:off x="3864620" y="1879773"/>
            <a:ext cx="2448272" cy="76895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1F0B8-3DF4-41AC-BD76-CD2B18C1C372}"/>
                  </a:ext>
                </a:extLst>
              </p:cNvPr>
              <p:cNvSpPr txBox="1"/>
              <p:nvPr/>
            </p:nvSpPr>
            <p:spPr bwMode="auto">
              <a:xfrm>
                <a:off x="2046029" y="2274946"/>
                <a:ext cx="1848803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31F0B8-3DF4-41AC-BD76-CD2B18C1C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6029" y="2274946"/>
                <a:ext cx="184880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E373131-9231-D87D-8084-21F791FDFD39}"/>
              </a:ext>
            </a:extLst>
          </p:cNvPr>
          <p:cNvSpPr txBox="1"/>
          <p:nvPr/>
        </p:nvSpPr>
        <p:spPr bwMode="auto">
          <a:xfrm>
            <a:off x="805265" y="5968331"/>
            <a:ext cx="7533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所以我們使用複數指數函數作為方便的數學工具，來研究實數的波函數！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84A3A344-9F19-3881-9365-A915832D8EA2}"/>
                  </a:ext>
                </a:extLst>
              </p:cNvPr>
              <p:cNvSpPr txBox="1"/>
              <p:nvPr/>
            </p:nvSpPr>
            <p:spPr bwMode="auto">
              <a:xfrm>
                <a:off x="1241757" y="109015"/>
                <a:ext cx="5448928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6">
                <a:extLst>
                  <a:ext uri="{FF2B5EF4-FFF2-40B4-BE49-F238E27FC236}">
                    <a16:creationId xmlns:a16="http://schemas.microsoft.com/office/drawing/2014/main" id="{84A3A344-9F19-3881-9365-A915832D8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1757" y="109015"/>
                <a:ext cx="5448928" cy="764505"/>
              </a:xfrm>
              <a:prstGeom prst="rect">
                <a:avLst/>
              </a:prstGeom>
              <a:blipFill>
                <a:blip r:embed="rId6"/>
                <a:stretch>
                  <a:fillRect l="-12993" t="-122951" b="-1704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A376A8A-7333-4421-9E7D-5ADEE73DC570}"/>
                  </a:ext>
                </a:extLst>
              </p:cNvPr>
              <p:cNvSpPr txBox="1"/>
              <p:nvPr/>
            </p:nvSpPr>
            <p:spPr bwMode="auto">
              <a:xfrm>
                <a:off x="1509857" y="4375752"/>
                <a:ext cx="5677131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6">
                <a:extLst>
                  <a:ext uri="{FF2B5EF4-FFF2-40B4-BE49-F238E27FC236}">
                    <a16:creationId xmlns:a16="http://schemas.microsoft.com/office/drawing/2014/main" id="{1A376A8A-7333-4421-9E7D-5ADEE73DC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9857" y="4375752"/>
                <a:ext cx="5677131" cy="764505"/>
              </a:xfrm>
              <a:prstGeom prst="rect">
                <a:avLst/>
              </a:prstGeom>
              <a:blipFill>
                <a:blip r:embed="rId7"/>
                <a:stretch>
                  <a:fillRect t="-122951" b="-1704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6206236F-EE7B-F4FF-E76B-8A01DDA8E812}"/>
                  </a:ext>
                </a:extLst>
              </p:cNvPr>
              <p:cNvSpPr txBox="1"/>
              <p:nvPr/>
            </p:nvSpPr>
            <p:spPr bwMode="auto">
              <a:xfrm>
                <a:off x="1535249" y="5181205"/>
                <a:ext cx="5356723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6">
                <a:extLst>
                  <a:ext uri="{FF2B5EF4-FFF2-40B4-BE49-F238E27FC236}">
                    <a16:creationId xmlns:a16="http://schemas.microsoft.com/office/drawing/2014/main" id="{6206236F-EE7B-F4FF-E76B-8A01DDA8E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5249" y="5181205"/>
                <a:ext cx="5356723" cy="764505"/>
              </a:xfrm>
              <a:prstGeom prst="rect">
                <a:avLst/>
              </a:prstGeom>
              <a:blipFill>
                <a:blip r:embed="rId8"/>
                <a:stretch>
                  <a:fillRect t="-122951" b="-168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F51B25F-D681-7B85-C787-603F2EC1462F}"/>
              </a:ext>
            </a:extLst>
          </p:cNvPr>
          <p:cNvSpPr txBox="1"/>
          <p:nvPr/>
        </p:nvSpPr>
        <p:spPr bwMode="auto">
          <a:xfrm>
            <a:off x="7356365" y="4296996"/>
            <a:ext cx="1368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Marion 13.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7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283F75-485A-399A-1A43-DA504021853F}"/>
              </a:ext>
            </a:extLst>
          </p:cNvPr>
          <p:cNvSpPr txBox="1"/>
          <p:nvPr/>
        </p:nvSpPr>
        <p:spPr bwMode="auto">
          <a:xfrm>
            <a:off x="805265" y="6361737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疊加係數得遵守條件！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51C97A5-68DC-C1BA-0417-D50CA8FD79A8}"/>
                  </a:ext>
                </a:extLst>
              </p:cNvPr>
              <p:cNvSpPr txBox="1"/>
              <p:nvPr/>
            </p:nvSpPr>
            <p:spPr bwMode="auto">
              <a:xfrm>
                <a:off x="419483" y="3561513"/>
                <a:ext cx="5468998" cy="76450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𝑘𝑣𝑡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𝑘𝑣𝑡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551C97A5-68DC-C1BA-0417-D50CA8FD7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483" y="3561513"/>
                <a:ext cx="5468998" cy="764505"/>
              </a:xfrm>
              <a:prstGeom prst="rect">
                <a:avLst/>
              </a:prstGeom>
              <a:blipFill>
                <a:blip r:embed="rId9"/>
                <a:stretch>
                  <a:fillRect l="-13225" t="-122951" b="-1704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3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3" grpId="0"/>
      <p:bldP spid="11" grpId="0" animBg="1"/>
      <p:bldP spid="14" grpId="0" animBg="1"/>
      <p:bldP spid="15" grpId="0"/>
      <p:bldP spid="16" grpId="0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36D6B5C3-5A1F-9649-AC5D-4F57DD77D9B2}"/>
                  </a:ext>
                </a:extLst>
              </p:cNvPr>
              <p:cNvSpPr txBox="1"/>
              <p:nvPr/>
            </p:nvSpPr>
            <p:spPr bwMode="auto">
              <a:xfrm>
                <a:off x="3156460" y="2062845"/>
                <a:ext cx="2308324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b="0" i="1" smtClean="0"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7">
                <a:extLst>
                  <a:ext uri="{FF2B5EF4-FFF2-40B4-BE49-F238E27FC236}">
                    <a16:creationId xmlns:a16="http://schemas.microsoft.com/office/drawing/2014/main" id="{36D6B5C3-5A1F-9649-AC5D-4F57DD77D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6460" y="2062845"/>
                <a:ext cx="2308324" cy="625556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12">
            <a:extLst>
              <a:ext uri="{FF2B5EF4-FFF2-40B4-BE49-F238E27FC236}">
                <a16:creationId xmlns:a16="http://schemas.microsoft.com/office/drawing/2014/main" id="{456EACAD-1713-0341-AC08-8B9992AFC8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9057" y="3097701"/>
            <a:ext cx="2488742" cy="1721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24E896B5-8BB7-E34E-8D16-53C6E35B1FDB}"/>
                  </a:ext>
                </a:extLst>
              </p:cNvPr>
              <p:cNvSpPr txBox="1"/>
              <p:nvPr/>
            </p:nvSpPr>
            <p:spPr bwMode="auto">
              <a:xfrm>
                <a:off x="989349" y="2780559"/>
                <a:ext cx="1739835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24E896B5-8BB7-E34E-8D16-53C6E35B1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9349" y="2780559"/>
                <a:ext cx="1739835" cy="665118"/>
              </a:xfrm>
              <a:prstGeom prst="rect">
                <a:avLst/>
              </a:prstGeom>
              <a:blipFill>
                <a:blip r:embed="rId3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1">
                <a:extLst>
                  <a:ext uri="{FF2B5EF4-FFF2-40B4-BE49-F238E27FC236}">
                    <a16:creationId xmlns:a16="http://schemas.microsoft.com/office/drawing/2014/main" id="{BD284E67-A3C7-9044-B72B-A89592D98A6C}"/>
                  </a:ext>
                </a:extLst>
              </p:cNvPr>
              <p:cNvSpPr txBox="1"/>
              <p:nvPr/>
            </p:nvSpPr>
            <p:spPr bwMode="auto">
              <a:xfrm>
                <a:off x="7641828" y="2780559"/>
                <a:ext cx="1352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31">
                <a:extLst>
                  <a:ext uri="{FF2B5EF4-FFF2-40B4-BE49-F238E27FC236}">
                    <a16:creationId xmlns:a16="http://schemas.microsoft.com/office/drawing/2014/main" id="{BD284E67-A3C7-9044-B72B-A89592D98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1828" y="2780559"/>
                <a:ext cx="1352357" cy="6128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0">
                <a:extLst>
                  <a:ext uri="{FF2B5EF4-FFF2-40B4-BE49-F238E27FC236}">
                    <a16:creationId xmlns:a16="http://schemas.microsoft.com/office/drawing/2014/main" id="{B80D5176-0590-1143-A341-7C17885169DA}"/>
                  </a:ext>
                </a:extLst>
              </p:cNvPr>
              <p:cNvSpPr txBox="1"/>
              <p:nvPr/>
            </p:nvSpPr>
            <p:spPr bwMode="auto">
              <a:xfrm>
                <a:off x="5464784" y="2784797"/>
                <a:ext cx="2099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30">
                <a:extLst>
                  <a:ext uri="{FF2B5EF4-FFF2-40B4-BE49-F238E27FC236}">
                    <a16:creationId xmlns:a16="http://schemas.microsoft.com/office/drawing/2014/main" id="{B80D5176-0590-1143-A341-7C1788516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4784" y="2784797"/>
                <a:ext cx="2099357" cy="6128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8">
            <a:extLst>
              <a:ext uri="{FF2B5EF4-FFF2-40B4-BE49-F238E27FC236}">
                <a16:creationId xmlns:a16="http://schemas.microsoft.com/office/drawing/2014/main" id="{46D09DBC-E49E-6304-0A49-906DF395F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084" y="1643832"/>
            <a:ext cx="7875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一般正弦波的複數指數函數表示法，可以很簡單看出色散與波方程式的關係！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3">
                <a:extLst>
                  <a:ext uri="{FF2B5EF4-FFF2-40B4-BE49-F238E27FC236}">
                    <a16:creationId xmlns:a16="http://schemas.microsoft.com/office/drawing/2014/main" id="{2A426351-47C9-127A-70D7-66A4B3298F63}"/>
                  </a:ext>
                </a:extLst>
              </p:cNvPr>
              <p:cNvSpPr txBox="1"/>
              <p:nvPr/>
            </p:nvSpPr>
            <p:spPr bwMode="auto">
              <a:xfrm>
                <a:off x="6544748" y="279135"/>
                <a:ext cx="1754263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23">
                <a:extLst>
                  <a:ext uri="{FF2B5EF4-FFF2-40B4-BE49-F238E27FC236}">
                    <a16:creationId xmlns:a16="http://schemas.microsoft.com/office/drawing/2014/main" id="{2A426351-47C9-127A-70D7-66A4B3298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4748" y="279135"/>
                <a:ext cx="1754263" cy="3879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7A86D11-A5A5-3DB3-0543-AE7E24492849}"/>
              </a:ext>
            </a:extLst>
          </p:cNvPr>
          <p:cNvSpPr txBox="1"/>
          <p:nvPr/>
        </p:nvSpPr>
        <p:spPr bwMode="auto">
          <a:xfrm>
            <a:off x="945084" y="279135"/>
            <a:ext cx="6120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很自然的，物理學家就猜想自由電子波函數可以寫成：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B7893-1520-A70F-CC31-7CB92B913D1A}"/>
              </a:ext>
            </a:extLst>
          </p:cNvPr>
          <p:cNvSpPr txBox="1"/>
          <p:nvPr/>
        </p:nvSpPr>
        <p:spPr bwMode="auto">
          <a:xfrm>
            <a:off x="945084" y="742358"/>
            <a:ext cx="6696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儘管他們可能還以為電子波函數可以被要求是實數！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8">
                <a:extLst>
                  <a:ext uri="{FF2B5EF4-FFF2-40B4-BE49-F238E27FC236}">
                    <a16:creationId xmlns:a16="http://schemas.microsoft.com/office/drawing/2014/main" id="{23715F6D-493A-9839-B804-AAA765F6CFB4}"/>
                  </a:ext>
                </a:extLst>
              </p:cNvPr>
              <p:cNvSpPr txBox="1"/>
              <p:nvPr/>
            </p:nvSpPr>
            <p:spPr bwMode="auto">
              <a:xfrm>
                <a:off x="7287516" y="757986"/>
                <a:ext cx="101149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8">
                <a:extLst>
                  <a:ext uri="{FF2B5EF4-FFF2-40B4-BE49-F238E27FC236}">
                    <a16:creationId xmlns:a16="http://schemas.microsoft.com/office/drawing/2014/main" id="{23715F6D-493A-9839-B804-AAA765F6C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7516" y="757986"/>
                <a:ext cx="10114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65A75AB8-CCB5-92E1-6965-7AEDFDC38770}"/>
                  </a:ext>
                </a:extLst>
              </p:cNvPr>
              <p:cNvSpPr txBox="1"/>
              <p:nvPr/>
            </p:nvSpPr>
            <p:spPr bwMode="auto">
              <a:xfrm>
                <a:off x="7317845" y="1200944"/>
                <a:ext cx="9508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9">
                <a:extLst>
                  <a:ext uri="{FF2B5EF4-FFF2-40B4-BE49-F238E27FC236}">
                    <a16:creationId xmlns:a16="http://schemas.microsoft.com/office/drawing/2014/main" id="{65A75AB8-CCB5-92E1-6965-7AEDFDC38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7845" y="1200944"/>
                <a:ext cx="950838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ine 18">
            <a:extLst>
              <a:ext uri="{FF2B5EF4-FFF2-40B4-BE49-F238E27FC236}">
                <a16:creationId xmlns:a16="http://schemas.microsoft.com/office/drawing/2014/main" id="{321E2209-941F-700A-2D70-F7D36480E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8845" y="4653225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Line 19">
            <a:extLst>
              <a:ext uri="{FF2B5EF4-FFF2-40B4-BE49-F238E27FC236}">
                <a16:creationId xmlns:a16="http://schemas.microsoft.com/office/drawing/2014/main" id="{61F0BB82-D9A9-9C85-EA26-637150D0C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8845" y="5439038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3">
                <a:extLst>
                  <a:ext uri="{FF2B5EF4-FFF2-40B4-BE49-F238E27FC236}">
                    <a16:creationId xmlns:a16="http://schemas.microsoft.com/office/drawing/2014/main" id="{C6F4FE56-684B-B039-3D7E-43DDFED468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5084" y="5964062"/>
                <a:ext cx="65564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這暗示我們：時間微分對應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，位置微分對應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23">
                <a:extLst>
                  <a:ext uri="{FF2B5EF4-FFF2-40B4-BE49-F238E27FC236}">
                    <a16:creationId xmlns:a16="http://schemas.microsoft.com/office/drawing/2014/main" id="{C6F4FE56-684B-B039-3D7E-43DDFED46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084" y="5964062"/>
                <a:ext cx="6556407" cy="369332"/>
              </a:xfrm>
              <a:prstGeom prst="rect">
                <a:avLst/>
              </a:prstGeom>
              <a:blipFill>
                <a:blip r:embed="rId9"/>
                <a:stretch>
                  <a:fillRect l="-77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20">
            <a:extLst>
              <a:ext uri="{FF2B5EF4-FFF2-40B4-BE49-F238E27FC236}">
                <a16:creationId xmlns:a16="http://schemas.microsoft.com/office/drawing/2014/main" id="{D10AA24A-EB4D-50B3-3467-C2C3A0F4F03D}"/>
              </a:ext>
            </a:extLst>
          </p:cNvPr>
          <p:cNvSpPr/>
          <p:nvPr/>
        </p:nvSpPr>
        <p:spPr>
          <a:xfrm>
            <a:off x="4960407" y="4081725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5">
                <a:extLst>
                  <a:ext uri="{FF2B5EF4-FFF2-40B4-BE49-F238E27FC236}">
                    <a16:creationId xmlns:a16="http://schemas.microsoft.com/office/drawing/2014/main" id="{8BF3F96D-86E6-6DA1-5D69-D266879898B7}"/>
                  </a:ext>
                </a:extLst>
              </p:cNvPr>
              <p:cNvSpPr txBox="1"/>
              <p:nvPr/>
            </p:nvSpPr>
            <p:spPr bwMode="auto">
              <a:xfrm>
                <a:off x="1792055" y="4214331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5">
                <a:extLst>
                  <a:ext uri="{FF2B5EF4-FFF2-40B4-BE49-F238E27FC236}">
                    <a16:creationId xmlns:a16="http://schemas.microsoft.com/office/drawing/2014/main" id="{8BF3F96D-86E6-6DA1-5D69-D26687989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2055" y="4214331"/>
                <a:ext cx="1852879" cy="642420"/>
              </a:xfrm>
              <a:prstGeom prst="rect">
                <a:avLst/>
              </a:prstGeom>
              <a:blipFill>
                <a:blip r:embed="rId10"/>
                <a:stretch>
                  <a:fillRect b="-1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6">
                <a:extLst>
                  <a:ext uri="{FF2B5EF4-FFF2-40B4-BE49-F238E27FC236}">
                    <a16:creationId xmlns:a16="http://schemas.microsoft.com/office/drawing/2014/main" id="{DC25F8F1-7699-1530-750C-EC0118D7337C}"/>
                  </a:ext>
                </a:extLst>
              </p:cNvPr>
              <p:cNvSpPr txBox="1"/>
              <p:nvPr/>
            </p:nvSpPr>
            <p:spPr bwMode="auto">
              <a:xfrm>
                <a:off x="1563873" y="5114975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26">
                <a:extLst>
                  <a:ext uri="{FF2B5EF4-FFF2-40B4-BE49-F238E27FC236}">
                    <a16:creationId xmlns:a16="http://schemas.microsoft.com/office/drawing/2014/main" id="{DC25F8F1-7699-1530-750C-EC0118D73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3873" y="5114975"/>
                <a:ext cx="2064411" cy="625556"/>
              </a:xfrm>
              <a:prstGeom prst="rect">
                <a:avLst/>
              </a:prstGeom>
              <a:blipFill>
                <a:blip r:embed="rId11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09B28EB0-00B1-6D69-F230-565AECC2E086}"/>
                  </a:ext>
                </a:extLst>
              </p:cNvPr>
              <p:cNvSpPr txBox="1"/>
              <p:nvPr/>
            </p:nvSpPr>
            <p:spPr bwMode="auto">
              <a:xfrm>
                <a:off x="5571670" y="4343717"/>
                <a:ext cx="1055995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28">
                <a:extLst>
                  <a:ext uri="{FF2B5EF4-FFF2-40B4-BE49-F238E27FC236}">
                    <a16:creationId xmlns:a16="http://schemas.microsoft.com/office/drawing/2014/main" id="{09B28EB0-00B1-6D69-F230-565AECC2E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1670" y="4343717"/>
                <a:ext cx="1055995" cy="619016"/>
              </a:xfrm>
              <a:prstGeom prst="rect">
                <a:avLst/>
              </a:prstGeom>
              <a:blipFill>
                <a:blip r:embed="rId12"/>
                <a:stretch>
                  <a:fillRect b="-61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733A6426-4751-2A9C-B550-CDE50DE01123}"/>
                  </a:ext>
                </a:extLst>
              </p:cNvPr>
              <p:cNvSpPr txBox="1"/>
              <p:nvPr/>
            </p:nvSpPr>
            <p:spPr bwMode="auto">
              <a:xfrm>
                <a:off x="5555020" y="5101957"/>
                <a:ext cx="1234120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733A6426-4751-2A9C-B550-CDE50DE01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5020" y="5101957"/>
                <a:ext cx="1234120" cy="619016"/>
              </a:xfrm>
              <a:prstGeom prst="rect">
                <a:avLst/>
              </a:prstGeom>
              <a:blipFill>
                <a:blip r:embed="rId1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31">
            <a:extLst>
              <a:ext uri="{FF2B5EF4-FFF2-40B4-BE49-F238E27FC236}">
                <a16:creationId xmlns:a16="http://schemas.microsoft.com/office/drawing/2014/main" id="{D7C5783D-291D-3189-C9E7-E07CE5715A61}"/>
              </a:ext>
            </a:extLst>
          </p:cNvPr>
          <p:cNvSpPr txBox="1"/>
          <p:nvPr/>
        </p:nvSpPr>
        <p:spPr bwMode="auto">
          <a:xfrm>
            <a:off x="945084" y="3655215"/>
            <a:ext cx="7056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原因是複數指數函數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，所有的微分都與自己成正比！</a:t>
            </a:r>
          </a:p>
        </p:txBody>
      </p:sp>
    </p:spTree>
    <p:extLst>
      <p:ext uri="{BB962C8B-B14F-4D97-AF65-F5344CB8AC3E}">
        <p14:creationId xmlns:p14="http://schemas.microsoft.com/office/powerpoint/2010/main" val="2330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2" grpId="0" animBg="1"/>
      <p:bldP spid="3" grpId="0" animBg="1"/>
      <p:bldP spid="5" grpId="0"/>
      <p:bldP spid="15" grpId="0" animBg="1"/>
      <p:bldP spid="17" grpId="0" animBg="1"/>
      <p:bldP spid="19" grpId="0" animBg="1"/>
      <p:bldP spid="20" grpId="0" animBg="1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8116</TotalTime>
  <Words>3929</Words>
  <Application>Microsoft Macintosh PowerPoint</Application>
  <PresentationFormat>On-screen Show (4:3)</PresentationFormat>
  <Paragraphs>510</Paragraphs>
  <Slides>77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PMingLiU</vt:lpstr>
      <vt:lpstr>Arial</vt:lpstr>
      <vt:lpstr>Calibri</vt:lpstr>
      <vt:lpstr>Cambria Math</vt:lpstr>
      <vt:lpstr>Tahoma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575</cp:revision>
  <dcterms:created xsi:type="dcterms:W3CDTF">2008-03-17T12:32:20Z</dcterms:created>
  <dcterms:modified xsi:type="dcterms:W3CDTF">2022-10-09T02:35:11Z</dcterms:modified>
</cp:coreProperties>
</file>