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1727" r:id="rId2"/>
    <p:sldId id="1873" r:id="rId3"/>
    <p:sldId id="1721" r:id="rId4"/>
    <p:sldId id="889" r:id="rId5"/>
    <p:sldId id="1728" r:id="rId6"/>
    <p:sldId id="1725" r:id="rId7"/>
    <p:sldId id="1717" r:id="rId8"/>
    <p:sldId id="1724" r:id="rId9"/>
    <p:sldId id="1726" r:id="rId10"/>
    <p:sldId id="1880" r:id="rId11"/>
    <p:sldId id="1875" r:id="rId12"/>
    <p:sldId id="1876" r:id="rId13"/>
    <p:sldId id="1877" r:id="rId14"/>
    <p:sldId id="1878" r:id="rId15"/>
    <p:sldId id="1879" r:id="rId16"/>
    <p:sldId id="1874" r:id="rId17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3399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0"/>
    <p:restoredTop sz="96197" autoAdjust="0"/>
  </p:normalViewPr>
  <p:slideViewPr>
    <p:cSldViewPr>
      <p:cViewPr varScale="1">
        <p:scale>
          <a:sx n="124" d="100"/>
          <a:sy n="124" d="100"/>
        </p:scale>
        <p:origin x="121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2F0E8003-1474-4B8E-940D-84CB7D9A8EA3}" type="datetimeFigureOut">
              <a:rPr lang="zh-TW" altLang="en-US"/>
              <a:pPr>
                <a:defRPr/>
              </a:pPr>
              <a:t>2023/5/20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8799E8D5-88C0-4892-BDA7-B863EB08935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1426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6B0C9555-E961-4F69-ACA4-79C5FA72A480}" type="datetimeFigureOut">
              <a:rPr lang="zh-TW" altLang="en-US"/>
              <a:pPr>
                <a:defRPr/>
              </a:pPr>
              <a:t>2023/5/20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2D7E969D-132A-4D59-8EC3-AD32CABFE40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86058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44C2-06D8-43FF-A9AF-440150451A37}" type="datetimeFigureOut">
              <a:rPr lang="zh-TW" altLang="en-US"/>
              <a:pPr>
                <a:defRPr/>
              </a:pPr>
              <a:t>2023/5/20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53DD8-5C54-42B9-A2D9-B349CC4D3FE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2925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070E7-AD48-4024-954A-7A0ECBB641BF}" type="datetimeFigureOut">
              <a:rPr lang="zh-TW" altLang="en-US"/>
              <a:pPr>
                <a:defRPr/>
              </a:pPr>
              <a:t>2023/5/20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28289-0223-4D07-939A-CE42C3A4862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194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ED59D-86BC-49FD-B825-082C079FB64A}" type="datetimeFigureOut">
              <a:rPr lang="zh-TW" altLang="en-US"/>
              <a:pPr>
                <a:defRPr/>
              </a:pPr>
              <a:t>2023/5/20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E6B9A-1CD7-41FE-9B0E-446E3ABAC7D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2193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973E9-25B0-4E2E-BAAE-455E95DB67F0}" type="datetimeFigureOut">
              <a:rPr lang="zh-TW" altLang="en-US"/>
              <a:pPr>
                <a:defRPr/>
              </a:pPr>
              <a:t>2023/5/20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817C8-31D5-4801-B1B3-1FAA39DF877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299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E8E49-37CB-46EF-BCAC-1DE3216CA0BA}" type="datetimeFigureOut">
              <a:rPr lang="zh-TW" altLang="en-US"/>
              <a:pPr>
                <a:defRPr/>
              </a:pPr>
              <a:t>2023/5/20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D286A-F7CE-4EE9-A765-A1A1E196A5F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6060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23B38-7037-466F-BA37-D70B43316A1B}" type="datetimeFigureOut">
              <a:rPr lang="zh-TW" altLang="en-US"/>
              <a:pPr>
                <a:defRPr/>
              </a:pPr>
              <a:t>2023/5/20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B93C2-0A05-4449-AC77-ED2FD2FD8B7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9558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288EF-1A6C-4C60-BE16-DB4D13EFD62F}" type="datetimeFigureOut">
              <a:rPr lang="zh-TW" altLang="en-US"/>
              <a:pPr>
                <a:defRPr/>
              </a:pPr>
              <a:t>2023/5/20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4AB37-46D5-4BE7-98B8-3D0D1B44491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4268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FC559-E49E-430C-ABDB-882723C7652E}" type="datetimeFigureOut">
              <a:rPr lang="zh-TW" altLang="en-US"/>
              <a:pPr>
                <a:defRPr/>
              </a:pPr>
              <a:t>2023/5/20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FE616-3A23-4736-9A25-AA16EC042EC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8171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4B77B-672B-4CED-BCF5-76CABB2838E2}" type="datetimeFigureOut">
              <a:rPr lang="zh-TW" altLang="en-US"/>
              <a:pPr>
                <a:defRPr/>
              </a:pPr>
              <a:t>2023/5/20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938FE-B7F1-42AD-84A7-8EC19675893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470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8D129-AD7D-4A40-8870-A15309344601}" type="datetimeFigureOut">
              <a:rPr lang="zh-TW" altLang="en-US"/>
              <a:pPr>
                <a:defRPr/>
              </a:pPr>
              <a:t>2023/5/20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7C6B6-7C11-4490-898D-6B0026F096D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5805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9D379-BB0B-4744-9F53-F9DDD81DA4CA}" type="datetimeFigureOut">
              <a:rPr lang="zh-TW" altLang="en-US"/>
              <a:pPr>
                <a:defRPr/>
              </a:pPr>
              <a:t>2023/5/20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98C23-9545-49C0-8E05-4AEB2895C44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10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5632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993EFFD-7999-46F0-AAF6-7765E241E78C}" type="datetimeFigureOut">
              <a:rPr lang="zh-TW" altLang="en-US"/>
              <a:pPr>
                <a:defRPr/>
              </a:pPr>
              <a:t>2023/5/20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F4AAA8D-E2ED-435B-928D-B0FC0F5210B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11" Type="http://schemas.openxmlformats.org/officeDocument/2006/relationships/image" Target="../media/image46.jpe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NULL"/><Relationship Id="rId10" Type="http://schemas.openxmlformats.org/officeDocument/2006/relationships/image" Target="../media/image14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2.png"/><Relationship Id="rId7" Type="http://schemas.openxmlformats.org/officeDocument/2006/relationships/image" Target="../media/image60.png"/><Relationship Id="rId12" Type="http://schemas.openxmlformats.org/officeDocument/2006/relationships/image" Target="../media/image1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100.png"/><Relationship Id="rId5" Type="http://schemas.openxmlformats.org/officeDocument/2006/relationships/image" Target="../media/image410.png"/><Relationship Id="rId10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NULL"/><Relationship Id="rId4" Type="http://schemas.openxmlformats.org/officeDocument/2006/relationships/image" Target="../media/image2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39_18">
            <a:extLst>
              <a:ext uri="{FF2B5EF4-FFF2-40B4-BE49-F238E27FC236}">
                <a16:creationId xmlns:a16="http://schemas.microsoft.com/office/drawing/2014/main" id="{9ACE67F3-6A96-0294-43A8-275B63ED0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203" y="836712"/>
            <a:ext cx="4247082" cy="541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CE92F8-7061-EBB4-58F4-F4E2313116AA}"/>
              </a:ext>
            </a:extLst>
          </p:cNvPr>
          <p:cNvSpPr/>
          <p:nvPr/>
        </p:nvSpPr>
        <p:spPr>
          <a:xfrm>
            <a:off x="5472291" y="2348880"/>
            <a:ext cx="216024" cy="33843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pic>
        <p:nvPicPr>
          <p:cNvPr id="4" name="Picture 5" descr="D:\Dropbox\Documents\課程\YoungTextBook\Images\Chapter39\A_Images\A_Figures_and_Photos\39_16_Figure.jpg">
            <a:extLst>
              <a:ext uri="{FF2B5EF4-FFF2-40B4-BE49-F238E27FC236}">
                <a16:creationId xmlns:a16="http://schemas.microsoft.com/office/drawing/2014/main" id="{59B2E8FD-A417-59EB-B6CE-266991B11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014"/>
          <a:stretch/>
        </p:blipFill>
        <p:spPr bwMode="auto">
          <a:xfrm>
            <a:off x="87917" y="4180729"/>
            <a:ext cx="4475941" cy="20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">
            <a:extLst>
              <a:ext uri="{FF2B5EF4-FFF2-40B4-BE49-F238E27FC236}">
                <a16:creationId xmlns:a16="http://schemas.microsoft.com/office/drawing/2014/main" id="{BAF20D4D-E2F0-94BA-D19B-0EAECD940851}"/>
              </a:ext>
            </a:extLst>
          </p:cNvPr>
          <p:cNvSpPr/>
          <p:nvPr/>
        </p:nvSpPr>
        <p:spPr>
          <a:xfrm>
            <a:off x="87919" y="4540347"/>
            <a:ext cx="2368938" cy="13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51EF8-1842-F470-B60F-AEDBBFCBA5F7}"/>
                  </a:ext>
                </a:extLst>
              </p:cNvPr>
              <p:cNvSpPr txBox="1"/>
              <p:nvPr/>
            </p:nvSpPr>
            <p:spPr bwMode="auto">
              <a:xfrm>
                <a:off x="4052763" y="4197580"/>
                <a:ext cx="511096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51EF8-1842-F470-B60F-AEDBBFCBA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52763" y="4197580"/>
                <a:ext cx="51109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EAE8C12-559D-DB15-71B2-E55C6F2B3B20}"/>
                  </a:ext>
                </a:extLst>
              </p:cNvPr>
              <p:cNvSpPr txBox="1"/>
              <p:nvPr/>
            </p:nvSpPr>
            <p:spPr bwMode="auto">
              <a:xfrm>
                <a:off x="4070289" y="5836913"/>
                <a:ext cx="511096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EAE8C12-559D-DB15-71B2-E55C6F2B3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70289" y="5836913"/>
                <a:ext cx="511096" cy="369332"/>
              </a:xfrm>
              <a:prstGeom prst="rect">
                <a:avLst/>
              </a:prstGeom>
              <a:blipFill>
                <a:blip r:embed="rId5"/>
                <a:stretch>
                  <a:fillRect b="-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E1F6A74-030E-BBB0-8A9C-7693EF30C5CB}"/>
                  </a:ext>
                </a:extLst>
              </p:cNvPr>
              <p:cNvSpPr txBox="1"/>
              <p:nvPr/>
            </p:nvSpPr>
            <p:spPr bwMode="auto">
              <a:xfrm>
                <a:off x="2887603" y="5404865"/>
                <a:ext cx="1325876" cy="2769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ℏ</m:t>
                    </m:r>
                    <m:sSub>
                      <m:sSubPr>
                        <m:ctrlPr>
                          <a:rPr lang="en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E1F6A74-030E-BBB0-8A9C-7693EF30C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87603" y="5404865"/>
                <a:ext cx="1325876" cy="276999"/>
              </a:xfrm>
              <a:prstGeom prst="rect">
                <a:avLst/>
              </a:prstGeom>
              <a:blipFill>
                <a:blip r:embed="rId6"/>
                <a:stretch>
                  <a:fillRect l="-6667" t="-21739" r="-2857" b="-4347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636BA2A-2E4C-0C07-E3E0-B0599CFB8ADE}"/>
              </a:ext>
            </a:extLst>
          </p:cNvPr>
          <p:cNvSpPr txBox="1"/>
          <p:nvPr/>
        </p:nvSpPr>
        <p:spPr bwMode="auto">
          <a:xfrm>
            <a:off x="771827" y="1570829"/>
            <a:ext cx="3817943" cy="3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我只考慮躍遷前後的兩個定態，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0AAB999-9A64-01AD-1DD5-6770A3A87EDA}"/>
                  </a:ext>
                </a:extLst>
              </p:cNvPr>
              <p:cNvSpPr txBox="1"/>
              <p:nvPr/>
            </p:nvSpPr>
            <p:spPr bwMode="auto">
              <a:xfrm>
                <a:off x="798167" y="2427535"/>
                <a:ext cx="255508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/>
                  <a:t>讓我把它們寫成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</m:oMath>
                </a14:m>
                <a:endParaRPr lang="en-TW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0AAB999-9A64-01AD-1DD5-6770A3A87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8167" y="2427535"/>
                <a:ext cx="2555085" cy="369332"/>
              </a:xfrm>
              <a:prstGeom prst="rect">
                <a:avLst/>
              </a:prstGeom>
              <a:blipFill>
                <a:blip r:embed="rId7"/>
                <a:stretch>
                  <a:fillRect l="-1485" t="-113333" r="-4950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6935492-3C45-B0D9-AF43-8C1FA2A464C0}"/>
                  </a:ext>
                </a:extLst>
              </p:cNvPr>
              <p:cNvSpPr txBox="1"/>
              <p:nvPr/>
            </p:nvSpPr>
            <p:spPr bwMode="auto">
              <a:xfrm>
                <a:off x="798167" y="2951894"/>
                <a:ext cx="2261665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6935492-3C45-B0D9-AF43-8C1FA2A46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8167" y="2951894"/>
                <a:ext cx="2261665" cy="369332"/>
              </a:xfrm>
              <a:prstGeom prst="rect">
                <a:avLst/>
              </a:prstGeom>
              <a:blipFill>
                <a:blip r:embed="rId8"/>
                <a:stretch>
                  <a:fillRect l="-13408" t="-106667" r="-10056" b="-17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9B8FA2AE-2FAE-20B6-ECAC-F85C6DF0B61D}"/>
              </a:ext>
            </a:extLst>
          </p:cNvPr>
          <p:cNvSpPr txBox="1"/>
          <p:nvPr/>
        </p:nvSpPr>
        <p:spPr bwMode="auto">
          <a:xfrm>
            <a:off x="763442" y="1968556"/>
            <a:ext cx="3817943" cy="3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躍遷前後，其他定態只是旁觀者！</a:t>
            </a:r>
          </a:p>
        </p:txBody>
      </p:sp>
    </p:spTree>
    <p:extLst>
      <p:ext uri="{BB962C8B-B14F-4D97-AF65-F5344CB8AC3E}">
        <p14:creationId xmlns:p14="http://schemas.microsoft.com/office/powerpoint/2010/main" val="3311305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6549B4-EDDF-1681-A949-DCD6686644CC}"/>
                  </a:ext>
                </a:extLst>
              </p:cNvPr>
              <p:cNvSpPr txBox="1"/>
              <p:nvPr/>
            </p:nvSpPr>
            <p:spPr bwMode="auto">
              <a:xfrm>
                <a:off x="1907704" y="692696"/>
                <a:ext cx="1399679" cy="61824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(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)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6549B4-EDDF-1681-A949-DCD668664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7704" y="692696"/>
                <a:ext cx="1399679" cy="618246"/>
              </a:xfrm>
              <a:prstGeom prst="rect">
                <a:avLst/>
              </a:prstGeom>
              <a:blipFill>
                <a:blip r:embed="rId2"/>
                <a:stretch>
                  <a:fillRect b="-6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ADB6E9-13A9-8520-93CB-DC4E64B3A320}"/>
                  </a:ext>
                </a:extLst>
              </p:cNvPr>
              <p:cNvSpPr txBox="1"/>
              <p:nvPr/>
            </p:nvSpPr>
            <p:spPr bwMode="auto">
              <a:xfrm>
                <a:off x="1886978" y="1412776"/>
                <a:ext cx="3824506" cy="621260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(1)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TW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ADB6E9-13A9-8520-93CB-DC4E64B3A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6978" y="1412776"/>
                <a:ext cx="3824506" cy="621260"/>
              </a:xfrm>
              <a:prstGeom prst="rect">
                <a:avLst/>
              </a:prstGeom>
              <a:blipFill>
                <a:blip r:embed="rId3"/>
                <a:stretch>
                  <a:fillRect b="-4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FC6178-0AE3-99AE-314F-653ADCFFC9CA}"/>
                  </a:ext>
                </a:extLst>
              </p:cNvPr>
              <p:cNvSpPr txBox="1"/>
              <p:nvPr/>
            </p:nvSpPr>
            <p:spPr bwMode="auto">
              <a:xfrm>
                <a:off x="3137563" y="2813299"/>
                <a:ext cx="1008111" cy="43826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(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)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FC6178-0AE3-99AE-314F-653ADCFFC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7563" y="2813299"/>
                <a:ext cx="1008111" cy="438262"/>
              </a:xfrm>
              <a:prstGeom prst="rect">
                <a:avLst/>
              </a:prstGeom>
              <a:blipFill>
                <a:blip r:embed="rId4"/>
                <a:stretch>
                  <a:fillRect b="-571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E78C4DE-7C5E-9A62-9C7D-70089731B1E8}"/>
                  </a:ext>
                </a:extLst>
              </p:cNvPr>
              <p:cNvSpPr txBox="1"/>
              <p:nvPr/>
            </p:nvSpPr>
            <p:spPr bwMode="auto">
              <a:xfrm>
                <a:off x="1907704" y="3355807"/>
                <a:ext cx="2736304" cy="92371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(1)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TW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E78C4DE-7C5E-9A62-9C7D-70089731B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7704" y="3355807"/>
                <a:ext cx="2736304" cy="923714"/>
              </a:xfrm>
              <a:prstGeom prst="rect">
                <a:avLst/>
              </a:prstGeom>
              <a:blipFill>
                <a:blip r:embed="rId5"/>
                <a:stretch>
                  <a:fillRect l="-8796" t="-106849" b="-16849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5" descr="D:\Dropbox\Documents\課程\YoungTextBook\Images\Chapter39\A_Images\A_Figures_and_Photos\39_16_Figure.jpg">
            <a:extLst>
              <a:ext uri="{FF2B5EF4-FFF2-40B4-BE49-F238E27FC236}">
                <a16:creationId xmlns:a16="http://schemas.microsoft.com/office/drawing/2014/main" id="{485503F5-1E7F-BE21-B5E5-A8098AA922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014"/>
          <a:stretch/>
        </p:blipFill>
        <p:spPr bwMode="auto">
          <a:xfrm>
            <a:off x="1907704" y="4410224"/>
            <a:ext cx="4475941" cy="20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1">
            <a:extLst>
              <a:ext uri="{FF2B5EF4-FFF2-40B4-BE49-F238E27FC236}">
                <a16:creationId xmlns:a16="http://schemas.microsoft.com/office/drawing/2014/main" id="{25F80D96-DE87-2A73-C3A6-AE315A9B597F}"/>
              </a:ext>
            </a:extLst>
          </p:cNvPr>
          <p:cNvSpPr/>
          <p:nvPr/>
        </p:nvSpPr>
        <p:spPr>
          <a:xfrm>
            <a:off x="1907706" y="4769842"/>
            <a:ext cx="2368938" cy="13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33F8AE1-432F-E07A-DDDE-7DD251875365}"/>
                  </a:ext>
                </a:extLst>
              </p:cNvPr>
              <p:cNvSpPr txBox="1"/>
              <p:nvPr/>
            </p:nvSpPr>
            <p:spPr bwMode="auto">
              <a:xfrm>
                <a:off x="5872550" y="4427075"/>
                <a:ext cx="511096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TW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33F8AE1-432F-E07A-DDDE-7DD251875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72550" y="4427075"/>
                <a:ext cx="511096" cy="369332"/>
              </a:xfrm>
              <a:prstGeom prst="rect">
                <a:avLst/>
              </a:prstGeom>
              <a:blipFill>
                <a:blip r:embed="rId7"/>
                <a:stretch>
                  <a:fillRect b="-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7DC992-B5A3-F7F1-57C1-4C3562B313AD}"/>
                  </a:ext>
                </a:extLst>
              </p:cNvPr>
              <p:cNvSpPr txBox="1"/>
              <p:nvPr/>
            </p:nvSpPr>
            <p:spPr bwMode="auto">
              <a:xfrm>
                <a:off x="5890076" y="6066408"/>
                <a:ext cx="511096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TW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7DC992-B5A3-F7F1-57C1-4C3562B31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90076" y="6066408"/>
                <a:ext cx="511096" cy="369332"/>
              </a:xfrm>
              <a:prstGeom prst="rect">
                <a:avLst/>
              </a:prstGeom>
              <a:blipFill>
                <a:blip r:embed="rId8"/>
                <a:stretch>
                  <a:fillRect b="-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31BEC1F-428F-9D25-2CEC-E3077F9CC634}"/>
                  </a:ext>
                </a:extLst>
              </p:cNvPr>
              <p:cNvSpPr txBox="1"/>
              <p:nvPr/>
            </p:nvSpPr>
            <p:spPr bwMode="auto">
              <a:xfrm>
                <a:off x="4707390" y="5634360"/>
                <a:ext cx="1325876" cy="2769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ℏ</m:t>
                    </m:r>
                    <m:sSub>
                      <m:sSubPr>
                        <m:ctrlPr>
                          <a:rPr lang="en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31BEC1F-428F-9D25-2CEC-E3077F9CC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07390" y="5634360"/>
                <a:ext cx="1325876" cy="276999"/>
              </a:xfrm>
              <a:prstGeom prst="rect">
                <a:avLst/>
              </a:prstGeom>
              <a:blipFill>
                <a:blip r:embed="rId9"/>
                <a:stretch>
                  <a:fillRect l="-6604" t="-26087" r="-1887" b="-4347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4F38800D-9363-F23F-44B2-7D02B5516217}"/>
              </a:ext>
            </a:extLst>
          </p:cNvPr>
          <p:cNvSpPr txBox="1"/>
          <p:nvPr/>
        </p:nvSpPr>
        <p:spPr bwMode="auto">
          <a:xfrm>
            <a:off x="4788024" y="3635930"/>
            <a:ext cx="36724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電磁波帶動了電子躍遷的機率！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50BC5A8-0EEB-1704-E1A5-BFF74C83AB61}"/>
                  </a:ext>
                </a:extLst>
              </p:cNvPr>
              <p:cNvSpPr txBox="1"/>
              <p:nvPr/>
            </p:nvSpPr>
            <p:spPr bwMode="auto">
              <a:xfrm>
                <a:off x="1907704" y="2794294"/>
                <a:ext cx="1008111" cy="43826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(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)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50BC5A8-0EEB-1704-E1A5-BFF74C83A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7704" y="2794294"/>
                <a:ext cx="1008111" cy="438262"/>
              </a:xfrm>
              <a:prstGeom prst="rect">
                <a:avLst/>
              </a:prstGeom>
              <a:blipFill>
                <a:blip r:embed="rId10"/>
                <a:stretch>
                  <a:fillRect b="-277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4" descr="D:\Dropbox\Documents\課程\YoungTextBook\Images\Chapter39\A_Images\A_Figures_and_Photos\39_17_Figure.jpg">
            <a:extLst>
              <a:ext uri="{FF2B5EF4-FFF2-40B4-BE49-F238E27FC236}">
                <a16:creationId xmlns:a16="http://schemas.microsoft.com/office/drawing/2014/main" id="{9E5968D6-032C-DC85-AA8A-A7054A57C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622" y="514369"/>
            <a:ext cx="4092156" cy="212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1">
            <a:extLst>
              <a:ext uri="{FF2B5EF4-FFF2-40B4-BE49-F238E27FC236}">
                <a16:creationId xmlns:a16="http://schemas.microsoft.com/office/drawing/2014/main" id="{DE1067CF-648C-1CEE-ED05-E04F8F3C5297}"/>
              </a:ext>
            </a:extLst>
          </p:cNvPr>
          <p:cNvSpPr/>
          <p:nvPr/>
        </p:nvSpPr>
        <p:spPr>
          <a:xfrm>
            <a:off x="6804248" y="943689"/>
            <a:ext cx="2328530" cy="1261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86FFDB5-CA12-E4BD-E3A6-3622C8092757}"/>
                  </a:ext>
                </a:extLst>
              </p:cNvPr>
              <p:cNvSpPr txBox="1"/>
              <p:nvPr/>
            </p:nvSpPr>
            <p:spPr bwMode="auto">
              <a:xfrm>
                <a:off x="8100392" y="566750"/>
                <a:ext cx="511096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TW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86FFDB5-CA12-E4BD-E3A6-3622C8092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00392" y="566750"/>
                <a:ext cx="51109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5FD885-9FCE-CA62-2F9E-DCA008FA7203}"/>
                  </a:ext>
                </a:extLst>
              </p:cNvPr>
              <p:cNvSpPr txBox="1"/>
              <p:nvPr/>
            </p:nvSpPr>
            <p:spPr bwMode="auto">
              <a:xfrm>
                <a:off x="8204884" y="2099665"/>
                <a:ext cx="511096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TW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5FD885-9FCE-CA62-2F9E-DCA008FA7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04884" y="2099665"/>
                <a:ext cx="51109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2DD707C-D69B-4181-A39A-93E01C424254}"/>
                  </a:ext>
                </a:extLst>
              </p:cNvPr>
              <p:cNvSpPr txBox="1"/>
              <p:nvPr/>
            </p:nvSpPr>
            <p:spPr bwMode="auto">
              <a:xfrm>
                <a:off x="5101850" y="1786572"/>
                <a:ext cx="1325876" cy="2769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ℏ</m:t>
                    </m:r>
                    <m:sSub>
                      <m:sSubPr>
                        <m:ctrlPr>
                          <a:rPr lang="en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2DD707C-D69B-4181-A39A-93E01C4242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1850" y="1786572"/>
                <a:ext cx="1325876" cy="276999"/>
              </a:xfrm>
              <a:prstGeom prst="rect">
                <a:avLst/>
              </a:prstGeom>
              <a:blipFill>
                <a:blip r:embed="rId14"/>
                <a:stretch>
                  <a:fillRect l="-5714" t="-26087" r="-2857" b="-4347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7961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34CE5A-7FED-2404-C8D1-58C2624110FD}"/>
                  </a:ext>
                </a:extLst>
              </p:cNvPr>
              <p:cNvSpPr txBox="1"/>
              <p:nvPr/>
            </p:nvSpPr>
            <p:spPr bwMode="auto">
              <a:xfrm>
                <a:off x="1691680" y="764704"/>
                <a:ext cx="4104456" cy="175509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(1)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𝑞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′</m:t>
                              </m:r>
                            </m:e>
                          </m:func>
                          <m:d>
                            <m:dPr>
                              <m:begChr m:val="⟨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  <m:r>
                            <m:rPr>
                              <m:nor/>
                            </m:rPr>
                            <a:rPr lang="en-TW" dirty="0"/>
                            <m:t> </m:t>
                          </m:r>
                        </m:e>
                      </m:d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34CE5A-7FED-2404-C8D1-58C262411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1680" y="764704"/>
                <a:ext cx="4104456" cy="1755096"/>
              </a:xfrm>
              <a:prstGeom prst="rect">
                <a:avLst/>
              </a:prstGeom>
              <a:blipFill>
                <a:blip r:embed="rId2"/>
                <a:stretch>
                  <a:fillRect l="-11420" t="-56115" b="-8777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F2A17E-D84D-FBC1-3C36-F7DED6B00808}"/>
                  </a:ext>
                </a:extLst>
              </p:cNvPr>
              <p:cNvSpPr txBox="1"/>
              <p:nvPr/>
            </p:nvSpPr>
            <p:spPr bwMode="auto">
              <a:xfrm>
                <a:off x="1691680" y="2636912"/>
                <a:ext cx="4104456" cy="92371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𝑞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′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TW" dirty="0"/>
                            <m:t> </m:t>
                          </m:r>
                        </m:e>
                      </m:d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F2A17E-D84D-FBC1-3C36-F7DED6B00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1680" y="2636912"/>
                <a:ext cx="4104456" cy="923714"/>
              </a:xfrm>
              <a:prstGeom prst="rect">
                <a:avLst/>
              </a:prstGeom>
              <a:blipFill>
                <a:blip r:embed="rId3"/>
                <a:stretch>
                  <a:fillRect t="-104054" b="-16621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5240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E8620B-9ADB-D818-C681-CEC1558DA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28278"/>
            <a:ext cx="7350492" cy="542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2FC098-1FF3-F41B-868F-65E51D8AB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4699202"/>
            <a:ext cx="3312368" cy="202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69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A1A04C-5600-49E3-8E89-9941B70156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3"/>
          <a:stretch/>
        </p:blipFill>
        <p:spPr>
          <a:xfrm>
            <a:off x="1691680" y="1052736"/>
            <a:ext cx="5549900" cy="521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38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851CAF-6AB3-F2FF-5C9D-666ADD731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38" y="1196752"/>
            <a:ext cx="8039723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55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594421-8342-DCEC-60A2-89AFBF024E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751" b="90114"/>
          <a:stretch/>
        </p:blipFill>
        <p:spPr>
          <a:xfrm>
            <a:off x="827583" y="1484784"/>
            <a:ext cx="6650283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85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36E06-D020-D83B-3678-5E0511D89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0CE30-A09E-0D9B-955E-3826D1BCA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502998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D52A9C9-1F55-B8A8-38B0-89DD799C178D}"/>
                  </a:ext>
                </a:extLst>
              </p:cNvPr>
              <p:cNvSpPr txBox="1"/>
              <p:nvPr/>
            </p:nvSpPr>
            <p:spPr bwMode="auto">
              <a:xfrm>
                <a:off x="1290404" y="899773"/>
                <a:ext cx="2777540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D52A9C9-1F55-B8A8-38B0-89DD799C1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0404" y="899773"/>
                <a:ext cx="2777540" cy="369332"/>
              </a:xfrm>
              <a:prstGeom prst="rect">
                <a:avLst/>
              </a:prstGeom>
              <a:blipFill>
                <a:blip r:embed="rId2"/>
                <a:stretch>
                  <a:fillRect l="-10909" t="-113793" r="-7727" b="-17586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05CD40-A646-E113-6A9B-4D4407BB54FA}"/>
                  </a:ext>
                </a:extLst>
              </p:cNvPr>
              <p:cNvSpPr txBox="1"/>
              <p:nvPr/>
            </p:nvSpPr>
            <p:spPr bwMode="auto">
              <a:xfrm>
                <a:off x="1291703" y="1647238"/>
                <a:ext cx="3928369" cy="61824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05CD40-A646-E113-6A9B-4D4407BB5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1703" y="1647238"/>
                <a:ext cx="3928369" cy="618246"/>
              </a:xfrm>
              <a:prstGeom prst="rect">
                <a:avLst/>
              </a:prstGeom>
              <a:blipFill>
                <a:blip r:embed="rId3"/>
                <a:stretch>
                  <a:fillRect t="-42000" r="-5484" b="-84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490E39-1772-5639-E0DA-09071C824DBF}"/>
                  </a:ext>
                </a:extLst>
              </p:cNvPr>
              <p:cNvSpPr txBox="1"/>
              <p:nvPr/>
            </p:nvSpPr>
            <p:spPr bwMode="auto">
              <a:xfrm>
                <a:off x="1325831" y="2394057"/>
                <a:ext cx="54006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取此式與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"/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的內積，已知可得：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490E39-1772-5639-E0DA-09071C824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25831" y="2394057"/>
                <a:ext cx="5400600" cy="369332"/>
              </a:xfrm>
              <a:prstGeom prst="rect">
                <a:avLst/>
              </a:prstGeom>
              <a:blipFill>
                <a:blip r:embed="rId5"/>
                <a:stretch>
                  <a:fillRect l="-939" t="-110000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29">
                <a:extLst>
                  <a:ext uri="{FF2B5EF4-FFF2-40B4-BE49-F238E27FC236}">
                    <a16:creationId xmlns:a16="http://schemas.microsoft.com/office/drawing/2014/main" id="{B3C8F174-7569-986B-29D3-558A0AAB6BB0}"/>
                  </a:ext>
                </a:extLst>
              </p:cNvPr>
              <p:cNvSpPr txBox="1"/>
              <p:nvPr/>
            </p:nvSpPr>
            <p:spPr bwMode="auto">
              <a:xfrm>
                <a:off x="1321226" y="2787121"/>
                <a:ext cx="3174160" cy="61824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</a:rPr>
                        <m:t>𝑏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𝑑𝑎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29">
                <a:extLst>
                  <a:ext uri="{FF2B5EF4-FFF2-40B4-BE49-F238E27FC236}">
                    <a16:creationId xmlns:a16="http://schemas.microsoft.com/office/drawing/2014/main" id="{B3C8F174-7569-986B-29D3-558A0AAB6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21226" y="2787121"/>
                <a:ext cx="3174160" cy="618246"/>
              </a:xfrm>
              <a:prstGeom prst="rect">
                <a:avLst/>
              </a:prstGeom>
              <a:blipFill>
                <a:blip r:embed="rId6"/>
                <a:stretch>
                  <a:fillRect l="-3200" t="-42000" b="-8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4FD360-ABFC-3AD2-5562-9101700D5A38}"/>
                  </a:ext>
                </a:extLst>
              </p:cNvPr>
              <p:cNvSpPr txBox="1"/>
              <p:nvPr/>
            </p:nvSpPr>
            <p:spPr bwMode="auto">
              <a:xfrm>
                <a:off x="1321670" y="3472214"/>
                <a:ext cx="54006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取此式與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"/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的內積，已知可得：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4FD360-ABFC-3AD2-5562-9101700D5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21670" y="3472214"/>
                <a:ext cx="5400600" cy="369332"/>
              </a:xfrm>
              <a:prstGeom prst="rect">
                <a:avLst/>
              </a:prstGeom>
              <a:blipFill>
                <a:blip r:embed="rId7"/>
                <a:stretch>
                  <a:fillRect l="-1174" t="-110000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29">
                <a:extLst>
                  <a:ext uri="{FF2B5EF4-FFF2-40B4-BE49-F238E27FC236}">
                    <a16:creationId xmlns:a16="http://schemas.microsoft.com/office/drawing/2014/main" id="{32DB46DC-8470-E0F1-A336-0A695C18DBD5}"/>
                  </a:ext>
                </a:extLst>
              </p:cNvPr>
              <p:cNvSpPr txBox="1"/>
              <p:nvPr/>
            </p:nvSpPr>
            <p:spPr bwMode="auto">
              <a:xfrm>
                <a:off x="1290848" y="3814799"/>
                <a:ext cx="3204982" cy="61824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</a:rPr>
                        <m:t>𝑏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文字方塊 29">
                <a:extLst>
                  <a:ext uri="{FF2B5EF4-FFF2-40B4-BE49-F238E27FC236}">
                    <a16:creationId xmlns:a16="http://schemas.microsoft.com/office/drawing/2014/main" id="{32DB46DC-8470-E0F1-A336-0A695C18DB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0848" y="3814799"/>
                <a:ext cx="3204982" cy="618246"/>
              </a:xfrm>
              <a:prstGeom prst="rect">
                <a:avLst/>
              </a:prstGeom>
              <a:blipFill>
                <a:blip r:embed="rId8"/>
                <a:stretch>
                  <a:fillRect l="-2362" t="-44898" b="-877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8DF361-ABF6-1C67-1C38-BF715394E041}"/>
                  </a:ext>
                </a:extLst>
              </p:cNvPr>
              <p:cNvSpPr txBox="1"/>
              <p:nvPr/>
            </p:nvSpPr>
            <p:spPr bwMode="auto">
              <a:xfrm>
                <a:off x="1322162" y="4998036"/>
                <a:ext cx="5696175" cy="551498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begChr m:val="⟨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𝐻</m:t>
                                </m:r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e>
                                <m:d>
                                  <m:dPr>
                                    <m:begChr m:val="⟨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mr>
                            <m:mr>
                              <m:e>
                                <m:d>
                                  <m:dPr>
                                    <m:begChr m:val="⟨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e>
                                <m:d>
                                  <m:dPr>
                                    <m:begChr m:val="⟨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TW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TW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TW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TW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8DF361-ABF6-1C67-1C38-BF715394E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22162" y="4998036"/>
                <a:ext cx="5696175" cy="551498"/>
              </a:xfrm>
              <a:prstGeom prst="rect">
                <a:avLst/>
              </a:prstGeom>
              <a:blipFill>
                <a:blip r:embed="rId9"/>
                <a:stretch>
                  <a:fillRect l="-4454" t="-81818" b="-12727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88091A2-BA18-5B38-49E4-20381181B945}"/>
              </a:ext>
            </a:extLst>
          </p:cNvPr>
          <p:cNvSpPr txBox="1"/>
          <p:nvPr/>
        </p:nvSpPr>
        <p:spPr bwMode="auto">
          <a:xfrm>
            <a:off x="1302595" y="4592517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這兩式可以以一個矩陣方程式表示：</a:t>
            </a:r>
            <a:endParaRPr lang="en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74318BD-37BE-9616-245D-1B53E48A4CE3}"/>
                  </a:ext>
                </a:extLst>
              </p:cNvPr>
              <p:cNvSpPr txBox="1"/>
              <p:nvPr/>
            </p:nvSpPr>
            <p:spPr bwMode="auto">
              <a:xfrm>
                <a:off x="1303217" y="5712464"/>
                <a:ext cx="6768753" cy="616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代表能量的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×2</m:t>
                    </m:r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矩陣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給出</m:t>
                    </m:r>
                    <m:d>
                      <m:dPr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的變化率。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74318BD-37BE-9616-245D-1B53E48A4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03217" y="5712464"/>
                <a:ext cx="6768753" cy="616387"/>
              </a:xfrm>
              <a:prstGeom prst="rect">
                <a:avLst/>
              </a:prstGeom>
              <a:blipFill>
                <a:blip r:embed="rId10"/>
                <a:stretch>
                  <a:fillRect l="-74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20">
                <a:extLst>
                  <a:ext uri="{FF2B5EF4-FFF2-40B4-BE49-F238E27FC236}">
                    <a16:creationId xmlns:a16="http://schemas.microsoft.com/office/drawing/2014/main" id="{FD2F7010-BF29-7C2C-5E50-5747A4744917}"/>
                  </a:ext>
                </a:extLst>
              </p:cNvPr>
              <p:cNvSpPr txBox="1"/>
              <p:nvPr/>
            </p:nvSpPr>
            <p:spPr bwMode="auto">
              <a:xfrm>
                <a:off x="4392727" y="758042"/>
                <a:ext cx="2329099" cy="62837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  <m:t>𝐻</m:t>
                          </m:r>
                        </m:e>
                      </m:acc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kumimoji="0" lang="zh-TW" alt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𝜓</m:t>
                              </m:r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kumimoji="0" lang="zh-TW" alt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𝜓</m:t>
                                  </m:r>
                                  <m: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2" name="文字方塊 20">
                <a:extLst>
                  <a:ext uri="{FF2B5EF4-FFF2-40B4-BE49-F238E27FC236}">
                    <a16:creationId xmlns:a16="http://schemas.microsoft.com/office/drawing/2014/main" id="{FD2F7010-BF29-7C2C-5E50-5747A4744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92727" y="758042"/>
                <a:ext cx="2329099" cy="628377"/>
              </a:xfrm>
              <a:prstGeom prst="rect">
                <a:avLst/>
              </a:prstGeom>
              <a:blipFill>
                <a:blip r:embed="rId11"/>
                <a:stretch>
                  <a:fillRect l="-4891" t="-68000" r="-8152" b="-8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8115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7">
                <a:extLst>
                  <a:ext uri="{FF2B5EF4-FFF2-40B4-BE49-F238E27FC236}">
                    <a16:creationId xmlns:a16="http://schemas.microsoft.com/office/drawing/2014/main" id="{FEFB3C8A-50FD-DE6A-F09C-F4C45D1393D9}"/>
                  </a:ext>
                </a:extLst>
              </p:cNvPr>
              <p:cNvSpPr txBox="1"/>
              <p:nvPr/>
            </p:nvSpPr>
            <p:spPr>
              <a:xfrm>
                <a:off x="877734" y="389622"/>
                <a:ext cx="1744387" cy="60535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2" name="文字方塊 7">
                <a:extLst>
                  <a:ext uri="{FF2B5EF4-FFF2-40B4-BE49-F238E27FC236}">
                    <a16:creationId xmlns:a16="http://schemas.microsoft.com/office/drawing/2014/main" id="{FEFB3C8A-50FD-DE6A-F09C-F4C45D139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34" y="389622"/>
                <a:ext cx="1744387" cy="6053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13">
                <a:extLst>
                  <a:ext uri="{FF2B5EF4-FFF2-40B4-BE49-F238E27FC236}">
                    <a16:creationId xmlns:a16="http://schemas.microsoft.com/office/drawing/2014/main" id="{1662F891-1570-BA30-EDF2-54FDD7F531D8}"/>
                  </a:ext>
                </a:extLst>
              </p:cNvPr>
              <p:cNvSpPr txBox="1"/>
              <p:nvPr/>
            </p:nvSpPr>
            <p:spPr bwMode="auto">
              <a:xfrm>
                <a:off x="755576" y="3861048"/>
                <a:ext cx="8179470" cy="379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/>
                  <a:t>如果能量就是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TW" altLang="en-US" dirty="0"/>
                  <a:t>，其本徵態，即定態，隨時間演化就是乘上一個數：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𝑖𝐸𝑡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/ℏ</m:t>
                        </m:r>
                      </m:sup>
                    </m:sSup>
                  </m:oMath>
                </a14:m>
                <a:r>
                  <a:rPr lang="zh-TW" altLang="en-US" sz="1800" dirty="0"/>
                  <a:t>。</a:t>
                </a:r>
              </a:p>
            </p:txBody>
          </p:sp>
        </mc:Choice>
        <mc:Fallback xmlns="">
          <p:sp>
            <p:nvSpPr>
              <p:cNvPr id="3" name="文字方塊 13">
                <a:extLst>
                  <a:ext uri="{FF2B5EF4-FFF2-40B4-BE49-F238E27FC236}">
                    <a16:creationId xmlns:a16="http://schemas.microsoft.com/office/drawing/2014/main" id="{1662F891-1570-BA30-EDF2-54FDD7F53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3861048"/>
                <a:ext cx="8179470" cy="379656"/>
              </a:xfrm>
              <a:prstGeom prst="rect">
                <a:avLst/>
              </a:prstGeom>
              <a:blipFill>
                <a:blip r:embed="rId3"/>
                <a:stretch>
                  <a:fillRect l="-620" t="-3125" b="-187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EA6C719-8404-231C-FB43-3AA478E0A2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56" r="15525" b="34897"/>
          <a:stretch/>
        </p:blipFill>
        <p:spPr>
          <a:xfrm>
            <a:off x="848063" y="1723321"/>
            <a:ext cx="2743816" cy="21307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58B480-94D0-065A-B154-B5539C105399}"/>
                  </a:ext>
                </a:extLst>
              </p:cNvPr>
              <p:cNvSpPr txBox="1"/>
              <p:nvPr/>
            </p:nvSpPr>
            <p:spPr bwMode="auto">
              <a:xfrm>
                <a:off x="1697368" y="2032121"/>
                <a:ext cx="511096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58B480-94D0-065A-B154-B5539C105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7368" y="2032121"/>
                <a:ext cx="51109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BD04E8-A072-F102-0AFB-E6323DE3D101}"/>
                  </a:ext>
                </a:extLst>
              </p:cNvPr>
              <p:cNvSpPr txBox="1"/>
              <p:nvPr/>
            </p:nvSpPr>
            <p:spPr bwMode="auto">
              <a:xfrm>
                <a:off x="1612632" y="2808263"/>
                <a:ext cx="680568" cy="5013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400" i="1">
                              <a:latin typeface="Cambria Math"/>
                            </a:rPr>
                            <m:t>𝑒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sz="1400" i="1">
                              <a:latin typeface="Cambria Math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TW" sz="1400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400" i="1">
                              <a:latin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TW" sz="1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BD04E8-A072-F102-0AFB-E6323DE3D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2632" y="2808263"/>
                <a:ext cx="680568" cy="501356"/>
              </a:xfrm>
              <a:prstGeom prst="rect">
                <a:avLst/>
              </a:prstGeom>
              <a:blipFill>
                <a:blip r:embed="rId6"/>
                <a:stretch>
                  <a:fillRect b="-25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13">
                <a:extLst>
                  <a:ext uri="{FF2B5EF4-FFF2-40B4-BE49-F238E27FC236}">
                    <a16:creationId xmlns:a16="http://schemas.microsoft.com/office/drawing/2014/main" id="{201F8147-89D3-CD55-4F55-9363A41C1392}"/>
                  </a:ext>
                </a:extLst>
              </p:cNvPr>
              <p:cNvSpPr txBox="1"/>
              <p:nvPr/>
            </p:nvSpPr>
            <p:spPr bwMode="auto">
              <a:xfrm>
                <a:off x="858172" y="1025967"/>
                <a:ext cx="7112344" cy="554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b="0" i="0" smtClean="0">
                        <a:latin typeface="Cambria Math" panose="02040503050406030204" pitchFamily="18" charset="0"/>
                        <a:ea typeface="Cambria Math"/>
                      </a:rPr>
                      <m:t>,</m:t>
                    </m:r>
                    <m:r>
                      <a:rPr lang="en-US" altLang="zh-TW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TW" altLang="en-US" sz="1800" dirty="0"/>
                  <a:t>就是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TW" altLang="en-US" dirty="0"/>
                  <a:t>的本徵態</a:t>
                </a:r>
                <a:r>
                  <a:rPr lang="zh-TW" altLang="en-US" sz="1800" dirty="0"/>
                  <a:t>！本徵值就是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TW" altLang="en-US" sz="1800" dirty="0"/>
                  <a:t>。</a:t>
                </a:r>
              </a:p>
            </p:txBody>
          </p:sp>
        </mc:Choice>
        <mc:Fallback xmlns="">
          <p:sp>
            <p:nvSpPr>
              <p:cNvPr id="5" name="文字方塊 13">
                <a:extLst>
                  <a:ext uri="{FF2B5EF4-FFF2-40B4-BE49-F238E27FC236}">
                    <a16:creationId xmlns:a16="http://schemas.microsoft.com/office/drawing/2014/main" id="{201F8147-89D3-CD55-4F55-9363A41C1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8172" y="1025967"/>
                <a:ext cx="7112344" cy="554254"/>
              </a:xfrm>
              <a:prstGeom prst="rect">
                <a:avLst/>
              </a:prstGeom>
              <a:blipFill>
                <a:blip r:embed="rId7"/>
                <a:stretch>
                  <a:fillRect b="-444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7FAFB68-D193-31F8-2492-28D97AEEB0E1}"/>
                  </a:ext>
                </a:extLst>
              </p:cNvPr>
              <p:cNvSpPr txBox="1"/>
              <p:nvPr/>
            </p:nvSpPr>
            <p:spPr bwMode="auto">
              <a:xfrm>
                <a:off x="1697368" y="2874275"/>
                <a:ext cx="511096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7FAFB68-D193-31F8-2492-28D97AEEB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7368" y="2874275"/>
                <a:ext cx="51109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7176780-4D58-B722-3C2B-B8572EDFFA55}"/>
              </a:ext>
            </a:extLst>
          </p:cNvPr>
          <p:cNvSpPr txBox="1"/>
          <p:nvPr/>
        </p:nvSpPr>
        <p:spPr bwMode="auto">
          <a:xfrm>
            <a:off x="1807525" y="3223232"/>
            <a:ext cx="68056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TW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77ECFE-89AE-B8F4-2CA1-BC37E05674AB}"/>
              </a:ext>
            </a:extLst>
          </p:cNvPr>
          <p:cNvSpPr/>
          <p:nvPr/>
        </p:nvSpPr>
        <p:spPr>
          <a:xfrm>
            <a:off x="2928937" y="2808263"/>
            <a:ext cx="418927" cy="784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43BD8F-77A8-1539-856F-3E9400E3C268}"/>
              </a:ext>
            </a:extLst>
          </p:cNvPr>
          <p:cNvSpPr/>
          <p:nvPr/>
        </p:nvSpPr>
        <p:spPr>
          <a:xfrm>
            <a:off x="2377936" y="1718196"/>
            <a:ext cx="418927" cy="784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4D955E-4F94-7EA2-D19A-F3E803000794}"/>
              </a:ext>
            </a:extLst>
          </p:cNvPr>
          <p:cNvSpPr txBox="1"/>
          <p:nvPr/>
        </p:nvSpPr>
        <p:spPr bwMode="auto">
          <a:xfrm>
            <a:off x="740709" y="4249184"/>
            <a:ext cx="24998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狀態不會改變。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B6D2FA4-C19D-3565-76EF-FE8D03056BEB}"/>
                  </a:ext>
                </a:extLst>
              </p:cNvPr>
              <p:cNvSpPr txBox="1"/>
              <p:nvPr/>
            </p:nvSpPr>
            <p:spPr bwMode="auto">
              <a:xfrm>
                <a:off x="740709" y="4686762"/>
                <a:ext cx="722980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現在打入一道角頻率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的電磁波，此原子會多一個能量：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B6D2FA4-C19D-3565-76EF-FE8D03056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0709" y="4686762"/>
                <a:ext cx="7229807" cy="369332"/>
              </a:xfrm>
              <a:prstGeom prst="rect">
                <a:avLst/>
              </a:prstGeom>
              <a:blipFill>
                <a:blip r:embed="rId9"/>
                <a:stretch>
                  <a:fillRect l="-702" t="-10345" b="-241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7">
                <a:extLst>
                  <a:ext uri="{FF2B5EF4-FFF2-40B4-BE49-F238E27FC236}">
                    <a16:creationId xmlns:a16="http://schemas.microsoft.com/office/drawing/2014/main" id="{4D5427A7-77FA-EA8D-2B8E-F4650DFAFB5A}"/>
                  </a:ext>
                </a:extLst>
              </p:cNvPr>
              <p:cNvSpPr txBox="1"/>
              <p:nvPr/>
            </p:nvSpPr>
            <p:spPr>
              <a:xfrm>
                <a:off x="6588224" y="4698841"/>
                <a:ext cx="1957267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𝑞</m:t>
                      </m:r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𝑧</m:t>
                      </m:r>
                      <m:func>
                        <m:func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1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7" name="文字方塊 7">
                <a:extLst>
                  <a:ext uri="{FF2B5EF4-FFF2-40B4-BE49-F238E27FC236}">
                    <a16:creationId xmlns:a16="http://schemas.microsoft.com/office/drawing/2014/main" id="{4D5427A7-77FA-EA8D-2B8E-F4650DFAF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4698841"/>
                <a:ext cx="1957267" cy="369332"/>
              </a:xfrm>
              <a:prstGeom prst="rect">
                <a:avLst/>
              </a:prstGeom>
              <a:blipFill>
                <a:blip r:embed="rId10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9C2D8B3-9F35-58F0-1BC9-B39D2303EA08}"/>
                  </a:ext>
                </a:extLst>
              </p:cNvPr>
              <p:cNvSpPr txBox="1"/>
              <p:nvPr/>
            </p:nvSpPr>
            <p:spPr bwMode="auto">
              <a:xfrm>
                <a:off x="749036" y="5132820"/>
                <a:ext cx="799942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此能量將視為微擾，與時間有關，因此原本的定態會隨時間演化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kumimoji="0" lang="zh-TW" altLang="en-US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𝜓</m:t>
                            </m:r>
                            <m:r>
                              <a:rPr kumimoji="0" lang="en-US" altLang="zh-TW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kumimoji="0" lang="en-US" altLang="zh-TW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kumimoji="0" lang="en-US" altLang="zh-TW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d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！</a:t>
                </a:r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9C2D8B3-9F35-58F0-1BC9-B39D2303E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9036" y="5132820"/>
                <a:ext cx="7999428" cy="369332"/>
              </a:xfrm>
              <a:prstGeom prst="rect">
                <a:avLst/>
              </a:prstGeom>
              <a:blipFill>
                <a:blip r:embed="rId11"/>
                <a:stretch>
                  <a:fillRect l="-794" t="-113333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BC4ABAC-5E11-2602-280C-4E60681D588A}"/>
                  </a:ext>
                </a:extLst>
              </p:cNvPr>
              <p:cNvSpPr txBox="1"/>
              <p:nvPr/>
            </p:nvSpPr>
            <p:spPr bwMode="auto">
              <a:xfrm>
                <a:off x="749036" y="5501624"/>
                <a:ext cx="8177781" cy="554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我們可以計算一段時間後，一個定態例如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有多少機率演化為其他定態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BC4ABAC-5E11-2602-280C-4E60681D5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9036" y="5501624"/>
                <a:ext cx="8177781" cy="554254"/>
              </a:xfrm>
              <a:prstGeom prst="rect">
                <a:avLst/>
              </a:prstGeom>
              <a:blipFill>
                <a:blip r:embed="rId12"/>
                <a:stretch>
                  <a:fillRect l="-776" b="-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56B4F9CE-15ED-F7EC-06AA-8F3C85DB927C}"/>
              </a:ext>
            </a:extLst>
          </p:cNvPr>
          <p:cNvSpPr txBox="1"/>
          <p:nvPr/>
        </p:nvSpPr>
        <p:spPr bwMode="auto">
          <a:xfrm>
            <a:off x="755576" y="6024936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這稱為與時間有關的微擾計算。</a:t>
            </a:r>
            <a:endParaRPr lang="en-TW" dirty="0"/>
          </a:p>
        </p:txBody>
      </p:sp>
    </p:spTree>
    <p:extLst>
      <p:ext uri="{BB962C8B-B14F-4D97-AF65-F5344CB8AC3E}">
        <p14:creationId xmlns:p14="http://schemas.microsoft.com/office/powerpoint/2010/main" val="142705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4"/>
          <p:cNvSpPr/>
          <p:nvPr/>
        </p:nvSpPr>
        <p:spPr>
          <a:xfrm>
            <a:off x="4571999" y="2315186"/>
            <a:ext cx="642938" cy="64293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" name="閃電 2"/>
          <p:cNvSpPr/>
          <p:nvPr/>
        </p:nvSpPr>
        <p:spPr>
          <a:xfrm rot="19532690">
            <a:off x="3689349" y="2100873"/>
            <a:ext cx="787400" cy="912813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860" name="文字方塊 25"/>
              <p:cNvSpPr txBox="1">
                <a:spLocks noChangeArrowheads="1"/>
              </p:cNvSpPr>
              <p:nvPr/>
            </p:nvSpPr>
            <p:spPr bwMode="auto">
              <a:xfrm>
                <a:off x="2218589" y="2180996"/>
                <a:ext cx="134139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TW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1800" i="1" dirty="0" smtClean="0">
                          <a:latin typeface="Cambria Math" panose="02040503050406030204" pitchFamily="18" charset="0"/>
                        </a:rPr>
                        <m:t>), </m:t>
                      </m:r>
                      <m:r>
                        <a:rPr lang="en-US" altLang="zh-TW" sz="180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1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21860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18589" y="2180996"/>
                <a:ext cx="1341395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861" name="文字方塊 20"/>
          <p:cNvSpPr txBox="1">
            <a:spLocks noChangeArrowheads="1"/>
          </p:cNvSpPr>
          <p:nvPr/>
        </p:nvSpPr>
        <p:spPr bwMode="auto">
          <a:xfrm>
            <a:off x="857249" y="5704771"/>
            <a:ext cx="728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原子躍遷發出的電磁波強度即是電子</a:t>
            </a:r>
            <a:r>
              <a:rPr lang="zh-TW" altLang="en-US" sz="1800" dirty="0">
                <a:solidFill>
                  <a:srgbClr val="FF0000"/>
                </a:solidFill>
              </a:rPr>
              <a:t>量子位置</a:t>
            </a:r>
            <a:r>
              <a:rPr lang="zh-TW" altLang="en-US" sz="1800" dirty="0"/>
              <a:t>的表現：</a:t>
            </a:r>
          </a:p>
        </p:txBody>
      </p:sp>
      <p:sp>
        <p:nvSpPr>
          <p:cNvPr id="27" name="閃電 26"/>
          <p:cNvSpPr/>
          <p:nvPr/>
        </p:nvSpPr>
        <p:spPr>
          <a:xfrm rot="6384544">
            <a:off x="5298281" y="2079441"/>
            <a:ext cx="787400" cy="912813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1863" name="文字方塊 29"/>
          <p:cNvSpPr txBox="1">
            <a:spLocks noChangeArrowheads="1"/>
          </p:cNvSpPr>
          <p:nvPr/>
        </p:nvSpPr>
        <p:spPr bwMode="auto">
          <a:xfrm>
            <a:off x="857249" y="1386498"/>
            <a:ext cx="7143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對原子中電子唯一的觀察，就是以電磁波的吸收與放射來探測電子</a:t>
            </a:r>
          </a:p>
        </p:txBody>
      </p:sp>
      <p:sp>
        <p:nvSpPr>
          <p:cNvPr id="121864" name="文字方塊 30"/>
          <p:cNvSpPr txBox="1">
            <a:spLocks noChangeArrowheads="1"/>
          </p:cNvSpPr>
          <p:nvPr/>
        </p:nvSpPr>
        <p:spPr bwMode="auto">
          <a:xfrm>
            <a:off x="857249" y="3100998"/>
            <a:ext cx="7143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電磁場探測的是電子的電偶極，也就是電子的</a:t>
            </a:r>
            <a:r>
              <a:rPr lang="en-US" altLang="zh-TW" sz="1800"/>
              <a:t>”</a:t>
            </a:r>
            <a:r>
              <a:rPr lang="zh-TW" altLang="en-US" sz="1800">
                <a:solidFill>
                  <a:srgbClr val="FF0000"/>
                </a:solidFill>
              </a:rPr>
              <a:t>位置</a:t>
            </a:r>
            <a:r>
              <a:rPr lang="en-US" altLang="zh-TW" sz="1800"/>
              <a:t>”</a:t>
            </a:r>
          </a:p>
        </p:txBody>
      </p:sp>
      <p:sp>
        <p:nvSpPr>
          <p:cNvPr id="121868" name="文字方塊 20"/>
          <p:cNvSpPr txBox="1">
            <a:spLocks noChangeArrowheads="1"/>
          </p:cNvSpPr>
          <p:nvPr/>
        </p:nvSpPr>
        <p:spPr bwMode="auto">
          <a:xfrm>
            <a:off x="857249" y="936194"/>
            <a:ext cx="4357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原子內的電子軌跡是無法觀察的。</a:t>
            </a:r>
          </a:p>
        </p:txBody>
      </p:sp>
      <p:pic>
        <p:nvPicPr>
          <p:cNvPr id="121869" name="Picture 3" descr="f40_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1985333"/>
            <a:ext cx="2522165" cy="105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42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8" t="30794" r="4884" b="32162"/>
          <a:stretch>
            <a:fillRect/>
          </a:stretch>
        </p:blipFill>
        <p:spPr bwMode="auto">
          <a:xfrm>
            <a:off x="2790090" y="3501008"/>
            <a:ext cx="185737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線單箭頭接點 14"/>
          <p:cNvCxnSpPr/>
          <p:nvPr/>
        </p:nvCxnSpPr>
        <p:spPr>
          <a:xfrm flipH="1">
            <a:off x="3559985" y="4553627"/>
            <a:ext cx="142876" cy="5506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3846572" y="4742937"/>
          <a:ext cx="42862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6" imgW="393529" imgH="203112" progId="Equation.3">
                  <p:embed/>
                </p:oleObj>
              </mc:Choice>
              <mc:Fallback>
                <p:oleObj name="方程式" r:id="rId6" imgW="393529" imgH="203112" progId="Equation.3">
                  <p:embed/>
                  <p:pic>
                    <p:nvPicPr>
                      <p:cNvPr id="1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6572" y="4742937"/>
                        <a:ext cx="428625" cy="2206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矩形 16"/>
          <p:cNvSpPr/>
          <p:nvPr/>
        </p:nvSpPr>
        <p:spPr>
          <a:xfrm>
            <a:off x="4275197" y="3501008"/>
            <a:ext cx="372268" cy="130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4275197" y="5295983"/>
            <a:ext cx="372268" cy="130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2790090" y="5282309"/>
            <a:ext cx="372268" cy="130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2790090" y="3501007"/>
            <a:ext cx="372268" cy="130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1">
            <a:extLst>
              <a:ext uri="{FF2B5EF4-FFF2-40B4-BE49-F238E27FC236}">
                <a16:creationId xmlns:a16="http://schemas.microsoft.com/office/drawing/2014/main" id="{E82DA0A3-443C-4B46-A263-83C680FBB893}"/>
              </a:ext>
            </a:extLst>
          </p:cNvPr>
          <p:cNvSpPr txBox="1"/>
          <p:nvPr/>
        </p:nvSpPr>
        <p:spPr bwMode="auto">
          <a:xfrm>
            <a:off x="857249" y="6133213"/>
            <a:ext cx="67687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因此我們可以由一個可觀測量來定義原子中電子的位置。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02EE8F4-E9FF-AD4C-BCCF-9F4CFB6DCB63}"/>
                  </a:ext>
                </a:extLst>
              </p:cNvPr>
              <p:cNvSpPr/>
              <p:nvPr/>
            </p:nvSpPr>
            <p:spPr>
              <a:xfrm>
                <a:off x="6516216" y="5704771"/>
                <a:ext cx="78047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TW" sz="18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02EE8F4-E9FF-AD4C-BCCF-9F4CFB6DCB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5704771"/>
                <a:ext cx="78047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F33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06" b="14272"/>
          <a:stretch>
            <a:fillRect/>
          </a:stretch>
        </p:blipFill>
        <p:spPr bwMode="auto">
          <a:xfrm>
            <a:off x="755650" y="1395413"/>
            <a:ext cx="5435600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" name="Picture 3" descr="F33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2"/>
          <a:stretch>
            <a:fillRect/>
          </a:stretch>
        </p:blipFill>
        <p:spPr bwMode="auto">
          <a:xfrm>
            <a:off x="6372225" y="1395413"/>
            <a:ext cx="23876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3203575" y="836613"/>
            <a:ext cx="295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1800" dirty="0">
                <a:latin typeface="Times New Roman" charset="0"/>
                <a:ea typeface="新細明體" charset="0"/>
                <a:cs typeface="新細明體" charset="0"/>
              </a:rPr>
              <a:t>電磁波打在一個點電荷上</a:t>
            </a:r>
          </a:p>
        </p:txBody>
      </p:sp>
      <p:sp>
        <p:nvSpPr>
          <p:cNvPr id="37893" name="文字方塊 1"/>
          <p:cNvSpPr txBox="1">
            <a:spLocks noChangeArrowheads="1"/>
          </p:cNvSpPr>
          <p:nvPr/>
        </p:nvSpPr>
        <p:spPr bwMode="auto">
          <a:xfrm>
            <a:off x="3347864" y="3693189"/>
            <a:ext cx="2376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800" dirty="0">
                <a:latin typeface="Arial" pitchFamily="34" charset="0"/>
              </a:rPr>
              <a:t>點電荷處的電場</a:t>
            </a:r>
          </a:p>
        </p:txBody>
      </p:sp>
      <p:sp>
        <p:nvSpPr>
          <p:cNvPr id="37894" name="文字方塊 7"/>
          <p:cNvSpPr txBox="1">
            <a:spLocks noChangeArrowheads="1"/>
          </p:cNvSpPr>
          <p:nvPr/>
        </p:nvSpPr>
        <p:spPr bwMode="auto">
          <a:xfrm>
            <a:off x="3366562" y="4772176"/>
            <a:ext cx="2376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800" dirty="0">
                <a:latin typeface="Arial" pitchFamily="34" charset="0"/>
              </a:rPr>
              <a:t>點電荷受的電力</a:t>
            </a:r>
          </a:p>
        </p:txBody>
      </p:sp>
      <p:cxnSp>
        <p:nvCxnSpPr>
          <p:cNvPr id="3" name="直線單箭頭接點 2"/>
          <p:cNvCxnSpPr/>
          <p:nvPr/>
        </p:nvCxnSpPr>
        <p:spPr>
          <a:xfrm flipH="1">
            <a:off x="3203575" y="1203325"/>
            <a:ext cx="432321" cy="3534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"/>
          <p:cNvSpPr txBox="1">
            <a:spLocks noChangeArrowheads="1"/>
          </p:cNvSpPr>
          <p:nvPr/>
        </p:nvSpPr>
        <p:spPr bwMode="auto">
          <a:xfrm>
            <a:off x="6588224" y="836613"/>
            <a:ext cx="2376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800" dirty="0">
                <a:latin typeface="Arial" pitchFamily="34" charset="0"/>
              </a:rPr>
              <a:t>點電荷處的電磁場</a:t>
            </a:r>
          </a:p>
        </p:txBody>
      </p:sp>
      <p:sp>
        <p:nvSpPr>
          <p:cNvPr id="2" name="矩形 1"/>
          <p:cNvSpPr/>
          <p:nvPr/>
        </p:nvSpPr>
        <p:spPr>
          <a:xfrm>
            <a:off x="5148263" y="1556792"/>
            <a:ext cx="935905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單箭頭接點 4"/>
          <p:cNvCxnSpPr/>
          <p:nvPr/>
        </p:nvCxnSpPr>
        <p:spPr>
          <a:xfrm>
            <a:off x="5076825" y="1203325"/>
            <a:ext cx="431279" cy="10735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橢圓 3"/>
          <p:cNvSpPr/>
          <p:nvPr/>
        </p:nvSpPr>
        <p:spPr>
          <a:xfrm>
            <a:off x="5508104" y="2276872"/>
            <a:ext cx="144016" cy="15120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Picture 3" descr="\\Mac\Home\Downloads\Electromagneticwave3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97403"/>
            <a:ext cx="2365262" cy="234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2BC6C828-BA1F-8A47-A6A5-25E685A364D2}"/>
                  </a:ext>
                </a:extLst>
              </p:cNvPr>
              <p:cNvSpPr txBox="1"/>
              <p:nvPr/>
            </p:nvSpPr>
            <p:spPr bwMode="auto">
              <a:xfrm>
                <a:off x="3412202" y="4169850"/>
                <a:ext cx="1703094" cy="276999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2BC6C828-BA1F-8A47-A6A5-25E685A36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12202" y="4169850"/>
                <a:ext cx="1703094" cy="276999"/>
              </a:xfrm>
              <a:prstGeom prst="rect">
                <a:avLst/>
              </a:prstGeom>
              <a:blipFill>
                <a:blip r:embed="rId5"/>
                <a:stretch>
                  <a:fillRect l="-2222" r="-2222" b="-1818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69D2CC67-7868-E144-B64A-57424EC66863}"/>
                  </a:ext>
                </a:extLst>
              </p:cNvPr>
              <p:cNvSpPr txBox="1"/>
              <p:nvPr/>
            </p:nvSpPr>
            <p:spPr bwMode="auto">
              <a:xfrm>
                <a:off x="3382044" y="5236002"/>
                <a:ext cx="2630116" cy="276999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𝑝𝐸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𝑞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𝑧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69D2CC67-7868-E144-B64A-57424EC66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2044" y="5236002"/>
                <a:ext cx="2630116" cy="276999"/>
              </a:xfrm>
              <a:prstGeom prst="rect">
                <a:avLst/>
              </a:prstGeom>
              <a:blipFill>
                <a:blip r:embed="rId6"/>
                <a:stretch>
                  <a:fillRect b="-4090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43C297D-229C-4AE4-1E6A-23A374EC906C}"/>
                  </a:ext>
                </a:extLst>
              </p:cNvPr>
              <p:cNvSpPr txBox="1"/>
              <p:nvPr/>
            </p:nvSpPr>
            <p:spPr bwMode="auto">
              <a:xfrm>
                <a:off x="1713649" y="3763529"/>
                <a:ext cx="2448272" cy="6395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43C297D-229C-4AE4-1E6A-23A374EC9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13649" y="3763529"/>
                <a:ext cx="2448272" cy="639599"/>
              </a:xfrm>
              <a:prstGeom prst="rect">
                <a:avLst/>
              </a:prstGeom>
              <a:blipFill>
                <a:blip r:embed="rId2"/>
                <a:stretch>
                  <a:fillRect b="-196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4A58EC-2450-A29D-8C52-998D06B06A2A}"/>
                  </a:ext>
                </a:extLst>
              </p:cNvPr>
              <p:cNvSpPr txBox="1"/>
              <p:nvPr/>
            </p:nvSpPr>
            <p:spPr bwMode="auto">
              <a:xfrm>
                <a:off x="1713649" y="4472017"/>
                <a:ext cx="5234615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𝑞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e>
                      </m:func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4A58EC-2450-A29D-8C52-998D06B06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13649" y="4472017"/>
                <a:ext cx="5234615" cy="369332"/>
              </a:xfrm>
              <a:prstGeom prst="rect">
                <a:avLst/>
              </a:prstGeom>
              <a:blipFill>
                <a:blip r:embed="rId3"/>
                <a:stretch>
                  <a:fillRect l="-4106" t="-110000" r="-2657" b="-17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6AA56F-BBA6-D0BE-006B-289644792B15}"/>
                  </a:ext>
                </a:extLst>
              </p:cNvPr>
              <p:cNvSpPr txBox="1"/>
              <p:nvPr/>
            </p:nvSpPr>
            <p:spPr bwMode="auto">
              <a:xfrm>
                <a:off x="1690967" y="2640133"/>
                <a:ext cx="2664296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6AA56F-BBA6-D0BE-006B-289644792B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0967" y="2640133"/>
                <a:ext cx="2664296" cy="369332"/>
              </a:xfrm>
              <a:prstGeom prst="rect">
                <a:avLst/>
              </a:prstGeom>
              <a:blipFill>
                <a:blip r:embed="rId4"/>
                <a:stretch>
                  <a:fillRect l="-9479" t="-103226" b="-16129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4B07F2E-BC1A-9493-3686-84DEE88D30F8}"/>
                  </a:ext>
                </a:extLst>
              </p:cNvPr>
              <p:cNvSpPr txBox="1"/>
              <p:nvPr/>
            </p:nvSpPr>
            <p:spPr bwMode="auto">
              <a:xfrm>
                <a:off x="1670508" y="764704"/>
                <a:ext cx="3189524" cy="376770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𝑞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e>
                      </m:func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4B07F2E-BC1A-9493-3686-84DEE88D3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0508" y="764704"/>
                <a:ext cx="3189524" cy="376770"/>
              </a:xfrm>
              <a:prstGeom prst="rect">
                <a:avLst/>
              </a:prstGeom>
              <a:blipFill>
                <a:blip r:embed="rId5"/>
                <a:stretch>
                  <a:fillRect l="-7540" t="-110000" r="-5159" b="-17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0C8149-CB90-6920-7A6F-6C7087241DE9}"/>
                  </a:ext>
                </a:extLst>
              </p:cNvPr>
              <p:cNvSpPr txBox="1"/>
              <p:nvPr/>
            </p:nvSpPr>
            <p:spPr bwMode="auto">
              <a:xfrm>
                <a:off x="1690967" y="1876469"/>
                <a:ext cx="1916062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0C8149-CB90-6920-7A6F-6C7087241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0967" y="1876469"/>
                <a:ext cx="1916062" cy="369332"/>
              </a:xfrm>
              <a:prstGeom prst="rect">
                <a:avLst/>
              </a:prstGeom>
              <a:blipFill>
                <a:blip r:embed="rId6"/>
                <a:stretch>
                  <a:fillRect l="-15033" t="-106667" b="-17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33257A53-1047-2ED6-DDA3-0DC6EEEF07A1}"/>
              </a:ext>
            </a:extLst>
          </p:cNvPr>
          <p:cNvSpPr txBox="1"/>
          <p:nvPr/>
        </p:nvSpPr>
        <p:spPr bwMode="auto">
          <a:xfrm>
            <a:off x="1690967" y="2290422"/>
            <a:ext cx="19160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因此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：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271BF36-3478-C613-72BB-2A08BF23A43C}"/>
                  </a:ext>
                </a:extLst>
              </p:cNvPr>
              <p:cNvSpPr txBox="1"/>
              <p:nvPr/>
            </p:nvSpPr>
            <p:spPr bwMode="auto">
              <a:xfrm>
                <a:off x="1723038" y="1367359"/>
                <a:ext cx="551325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d>
                      <m:dPr>
                        <m:begChr m:val="⟨"/>
                        <m:endChr m:val="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r>
                  <a:rPr lang="en-TW" dirty="0"/>
                  <a:t>就是在狀態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r>
                  <a:rPr lang="en-TW" dirty="0"/>
                  <a:t>時，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TW" dirty="0"/>
                  <a:t>的平均值，一般都是零。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271BF36-3478-C613-72BB-2A08BF23A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3038" y="1367359"/>
                <a:ext cx="5513258" cy="369332"/>
              </a:xfrm>
              <a:prstGeom prst="rect">
                <a:avLst/>
              </a:prstGeom>
              <a:blipFill>
                <a:blip r:embed="rId7"/>
                <a:stretch>
                  <a:fillRect l="-5747" t="-110000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F47F77A-AC7C-DD22-34BE-435F3136846C}"/>
                  </a:ext>
                </a:extLst>
              </p:cNvPr>
              <p:cNvSpPr txBox="1"/>
              <p:nvPr/>
            </p:nvSpPr>
            <p:spPr bwMode="auto">
              <a:xfrm>
                <a:off x="1601789" y="3266576"/>
                <a:ext cx="513045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代表微擾項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的矩陣是Off-Diagonal Matrix。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F47F77A-AC7C-DD22-34BE-435F31368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1789" y="3266576"/>
                <a:ext cx="5130451" cy="369332"/>
              </a:xfrm>
              <a:prstGeom prst="rect">
                <a:avLst/>
              </a:prstGeom>
              <a:blipFill>
                <a:blip r:embed="rId8"/>
                <a:stretch>
                  <a:fillRect l="-1238" t="-10000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021561E6-15F0-8418-A193-C3AAC0D9D038}"/>
              </a:ext>
            </a:extLst>
          </p:cNvPr>
          <p:cNvSpPr txBox="1"/>
          <p:nvPr/>
        </p:nvSpPr>
        <p:spPr bwMode="auto">
          <a:xfrm>
            <a:off x="1723038" y="5157192"/>
            <a:ext cx="3641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我們可以開始微擾計算了！</a:t>
            </a:r>
          </a:p>
        </p:txBody>
      </p:sp>
    </p:spTree>
    <p:extLst>
      <p:ext uri="{BB962C8B-B14F-4D97-AF65-F5344CB8AC3E}">
        <p14:creationId xmlns:p14="http://schemas.microsoft.com/office/powerpoint/2010/main" val="632980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20">
                <a:extLst>
                  <a:ext uri="{FF2B5EF4-FFF2-40B4-BE49-F238E27FC236}">
                    <a16:creationId xmlns:a16="http://schemas.microsoft.com/office/drawing/2014/main" id="{F1935507-F68A-979B-B04B-32A6E109B4F4}"/>
                  </a:ext>
                </a:extLst>
              </p:cNvPr>
              <p:cNvSpPr txBox="1"/>
              <p:nvPr/>
            </p:nvSpPr>
            <p:spPr bwMode="auto">
              <a:xfrm>
                <a:off x="1156834" y="798860"/>
                <a:ext cx="4550476" cy="64678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𝐻</m:t>
                          </m:r>
                        </m:e>
                      </m:acc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𝑏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en-US" altLang="zh-TW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𝑏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文字方塊 20">
                <a:extLst>
                  <a:ext uri="{FF2B5EF4-FFF2-40B4-BE49-F238E27FC236}">
                    <a16:creationId xmlns:a16="http://schemas.microsoft.com/office/drawing/2014/main" id="{F1935507-F68A-979B-B04B-32A6E109B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6834" y="798860"/>
                <a:ext cx="4550476" cy="646780"/>
              </a:xfrm>
              <a:prstGeom prst="rect">
                <a:avLst/>
              </a:prstGeom>
              <a:blipFill>
                <a:blip r:embed="rId2"/>
                <a:stretch>
                  <a:fillRect b="-96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DD08C60-8E7C-D594-65DF-5342C1D8A158}"/>
              </a:ext>
            </a:extLst>
          </p:cNvPr>
          <p:cNvSpPr txBox="1"/>
          <p:nvPr/>
        </p:nvSpPr>
        <p:spPr bwMode="auto">
          <a:xfrm>
            <a:off x="6084168" y="976459"/>
            <a:ext cx="23724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薛丁格方程式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。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20">
                <a:extLst>
                  <a:ext uri="{FF2B5EF4-FFF2-40B4-BE49-F238E27FC236}">
                    <a16:creationId xmlns:a16="http://schemas.microsoft.com/office/drawing/2014/main" id="{F245E040-B919-A187-3A5E-5AC8099889FB}"/>
                  </a:ext>
                </a:extLst>
              </p:cNvPr>
              <p:cNvSpPr txBox="1"/>
              <p:nvPr/>
            </p:nvSpPr>
            <p:spPr bwMode="auto">
              <a:xfrm>
                <a:off x="1133974" y="1800256"/>
                <a:ext cx="7121308" cy="84260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𝑎</m:t>
                                </m:r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𝑏</m:t>
                                </m:r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kumimoji="0" lang="en-US" altLang="zh-TW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𝑖</m:t>
                                    </m:r>
                                    <m:f>
                                      <m:f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altLang="zh-TW" i="1">
                                            <a:latin typeface="Cambria Math"/>
                                            <a:ea typeface="Cambria Math"/>
                                          </a:rPr>
                                          <m:t>ℏ</m:t>
                                        </m:r>
                                      </m:den>
                                    </m:f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kumimoji="0" lang="en-US" altLang="zh-TW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𝑖</m:t>
                                    </m:r>
                                    <m:f>
                                      <m:f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altLang="zh-TW" i="1">
                                            <a:latin typeface="Cambria Math"/>
                                            <a:ea typeface="Cambria Math"/>
                                          </a:rPr>
                                          <m:t>ℏ</m:t>
                                        </m:r>
                                      </m:den>
                                    </m:f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𝑖</m:t>
                                    </m:r>
                                    <m:f>
                                      <m:f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altLang="zh-TW" i="1">
                                            <a:latin typeface="Cambria Math"/>
                                            <a:ea typeface="Cambria Math"/>
                                          </a:rPr>
                                          <m:t>ℏ</m:t>
                                        </m:r>
                                      </m:den>
                                    </m:f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kumimoji="0" lang="en-US" altLang="zh-TW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𝑖</m:t>
                                    </m:r>
                                    <m:f>
                                      <m:f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altLang="zh-TW" i="1">
                                            <a:latin typeface="Cambria Math"/>
                                            <a:ea typeface="Cambria Math"/>
                                          </a:rPr>
                                          <m:t>ℏ</m:t>
                                        </m:r>
                                      </m:den>
                                    </m:f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(0)</m:t>
                                    </m:r>
                                  </m:sup>
                                </m:sSub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(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(0)</m:t>
                                    </m:r>
                                  </m:sup>
                                </m:sSub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(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文字方塊 20">
                <a:extLst>
                  <a:ext uri="{FF2B5EF4-FFF2-40B4-BE49-F238E27FC236}">
                    <a16:creationId xmlns:a16="http://schemas.microsoft.com/office/drawing/2014/main" id="{F245E040-B919-A187-3A5E-5AC809988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3974" y="1800256"/>
                <a:ext cx="7121308" cy="842603"/>
              </a:xfrm>
              <a:prstGeom prst="rect">
                <a:avLst/>
              </a:prstGeom>
              <a:blipFill>
                <a:blip r:embed="rId3"/>
                <a:stretch>
                  <a:fillRect b="-29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FAABF41-263A-A349-99A4-DEA998620BB1}"/>
                  </a:ext>
                </a:extLst>
              </p:cNvPr>
              <p:cNvSpPr txBox="1"/>
              <p:nvPr/>
            </p:nvSpPr>
            <p:spPr bwMode="auto">
              <a:xfrm>
                <a:off x="1133974" y="4293096"/>
                <a:ext cx="6459784" cy="84260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𝑖</m:t>
                                    </m:r>
                                    <m:f>
                                      <m:f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altLang="zh-TW" i="1">
                                            <a:latin typeface="Cambria Math"/>
                                            <a:ea typeface="Cambria Math"/>
                                          </a:rPr>
                                          <m:t>ℏ</m:t>
                                        </m:r>
                                      </m:den>
                                    </m:f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kumimoji="0" lang="en-US" altLang="zh-TW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𝑖</m:t>
                                    </m:r>
                                    <m:f>
                                      <m:f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altLang="zh-TW" i="1">
                                            <a:latin typeface="Cambria Math"/>
                                            <a:ea typeface="Cambria Math"/>
                                          </a:rPr>
                                          <m:t>ℏ</m:t>
                                        </m:r>
                                      </m:den>
                                    </m:f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/>
                                            <a:ea typeface="Cambria Math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(0)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/>
                                            <a:ea typeface="Cambria Math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(0)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FAABF41-263A-A349-99A4-DEA998620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3974" y="4293096"/>
                <a:ext cx="6459784" cy="842603"/>
              </a:xfrm>
              <a:prstGeom prst="rect">
                <a:avLst/>
              </a:prstGeom>
              <a:blipFill>
                <a:blip r:embed="rId4"/>
                <a:stretch>
                  <a:fillRect b="-294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8E2642C0-0030-DE07-9901-2258B063F7DE}"/>
              </a:ext>
            </a:extLst>
          </p:cNvPr>
          <p:cNvSpPr txBox="1"/>
          <p:nvPr/>
        </p:nvSpPr>
        <p:spPr bwMode="auto">
          <a:xfrm>
            <a:off x="1041030" y="3842275"/>
            <a:ext cx="22821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取到第零階：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C413D0-4B68-D18F-FCF4-A0F70FB9A7F8}"/>
              </a:ext>
            </a:extLst>
          </p:cNvPr>
          <p:cNvSpPr txBox="1"/>
          <p:nvPr/>
        </p:nvSpPr>
        <p:spPr bwMode="auto">
          <a:xfrm>
            <a:off x="1060100" y="5227205"/>
            <a:ext cx="22630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自動成立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！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119A341-10F2-4E6F-6952-5FDDAC91009A}"/>
                  </a:ext>
                </a:extLst>
              </p:cNvPr>
              <p:cNvSpPr txBox="1"/>
              <p:nvPr/>
            </p:nvSpPr>
            <p:spPr bwMode="auto">
              <a:xfrm>
                <a:off x="1041030" y="2972257"/>
                <a:ext cx="3846368" cy="824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(0)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(0)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r>
                  <a:rPr lang="en-TW" dirty="0"/>
                  <a:t>就會是原子的起始條件！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119A341-10F2-4E6F-6952-5FDDAC910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1030" y="2972257"/>
                <a:ext cx="3846368" cy="8242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0556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DD08C60-8E7C-D594-65DF-5342C1D8A158}"/>
              </a:ext>
            </a:extLst>
          </p:cNvPr>
          <p:cNvSpPr txBox="1"/>
          <p:nvPr/>
        </p:nvSpPr>
        <p:spPr bwMode="auto">
          <a:xfrm>
            <a:off x="5093883" y="315596"/>
            <a:ext cx="23724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薛丁格方程式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。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FAABF41-263A-A349-99A4-DEA998620BB1}"/>
                  </a:ext>
                </a:extLst>
              </p:cNvPr>
              <p:cNvSpPr txBox="1"/>
              <p:nvPr/>
            </p:nvSpPr>
            <p:spPr bwMode="auto">
              <a:xfrm>
                <a:off x="683567" y="3083030"/>
                <a:ext cx="7056784" cy="159287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𝑖</m:t>
                                    </m:r>
                                    <m:f>
                                      <m:f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altLang="zh-TW" i="1">
                                            <a:latin typeface="Cambria Math"/>
                                            <a:ea typeface="Cambria Math"/>
                                          </a:rPr>
                                          <m:t>ℏ</m:t>
                                        </m:r>
                                      </m:den>
                                    </m:f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kumimoji="0" lang="en-US" altLang="zh-TW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𝑖</m:t>
                                    </m:r>
                                    <m:f>
                                      <m:f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altLang="zh-TW" i="1">
                                            <a:latin typeface="Cambria Math"/>
                                            <a:ea typeface="Cambria Math"/>
                                          </a:rPr>
                                          <m:t>ℏ</m:t>
                                        </m:r>
                                      </m:den>
                                    </m:f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(1)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(1)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𝑖</m:t>
                                    </m:r>
                                    <m:f>
                                      <m:f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altLang="zh-TW" i="1">
                                            <a:latin typeface="Cambria Math"/>
                                            <a:ea typeface="Cambria Math"/>
                                          </a:rPr>
                                          <m:t>ℏ</m:t>
                                        </m:r>
                                      </m:den>
                                    </m:f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kumimoji="0" lang="en-US" altLang="zh-TW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𝑖</m:t>
                                    </m:r>
                                    <m:f>
                                      <m:f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altLang="zh-TW" i="1">
                                            <a:latin typeface="Cambria Math"/>
                                            <a:ea typeface="Cambria Math"/>
                                          </a:rPr>
                                          <m:t>ℏ</m:t>
                                        </m:r>
                                      </m:den>
                                    </m:f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(1)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(1)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d>
                        <m:dPr>
                          <m:ctrlP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𝑖</m:t>
                                    </m:r>
                                    <m:f>
                                      <m:f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altLang="zh-TW" i="1">
                                            <a:latin typeface="Cambria Math"/>
                                            <a:ea typeface="Cambria Math"/>
                                          </a:rPr>
                                          <m:t>ℏ</m:t>
                                        </m:r>
                                      </m:den>
                                    </m:f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kumimoji="0" lang="en-US" altLang="zh-TW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𝑖</m:t>
                                    </m:r>
                                    <m:f>
                                      <m:f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altLang="zh-TW" i="1">
                                            <a:latin typeface="Cambria Math"/>
                                            <a:ea typeface="Cambria Math"/>
                                          </a:rPr>
                                          <m:t>ℏ</m:t>
                                        </m:r>
                                      </m:den>
                                    </m:f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(1)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(1)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FAABF41-263A-A349-99A4-DEA998620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7" y="3083030"/>
                <a:ext cx="7056784" cy="1592872"/>
              </a:xfrm>
              <a:prstGeom prst="rect">
                <a:avLst/>
              </a:prstGeom>
              <a:blipFill>
                <a:blip r:embed="rId2"/>
                <a:stretch>
                  <a:fillRect b="-78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8F6A739-3C7B-ADC9-8B1E-A04E99076829}"/>
              </a:ext>
            </a:extLst>
          </p:cNvPr>
          <p:cNvSpPr txBox="1"/>
          <p:nvPr/>
        </p:nvSpPr>
        <p:spPr bwMode="auto">
          <a:xfrm>
            <a:off x="627314" y="1827435"/>
            <a:ext cx="22821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取到第一階：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字方塊 20">
                <a:extLst>
                  <a:ext uri="{FF2B5EF4-FFF2-40B4-BE49-F238E27FC236}">
                    <a16:creationId xmlns:a16="http://schemas.microsoft.com/office/drawing/2014/main" id="{432CD62E-286D-616D-92C7-768C83CAD6EE}"/>
                  </a:ext>
                </a:extLst>
              </p:cNvPr>
              <p:cNvSpPr txBox="1"/>
              <p:nvPr/>
            </p:nvSpPr>
            <p:spPr bwMode="auto">
              <a:xfrm>
                <a:off x="683566" y="2171128"/>
                <a:ext cx="8280921" cy="84260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𝑖</m:t>
                                    </m:r>
                                    <m:f>
                                      <m:f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altLang="zh-TW" i="1">
                                            <a:latin typeface="Cambria Math"/>
                                            <a:ea typeface="Cambria Math"/>
                                          </a:rPr>
                                          <m:t>ℏ</m:t>
                                        </m:r>
                                      </m:den>
                                    </m:f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kumimoji="0" lang="en-US" altLang="zh-TW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𝑖</m:t>
                                    </m:r>
                                    <m:f>
                                      <m:f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altLang="zh-TW" i="1">
                                            <a:latin typeface="Cambria Math"/>
                                            <a:ea typeface="Cambria Math"/>
                                          </a:rPr>
                                          <m:t>ℏ</m:t>
                                        </m:r>
                                      </m:den>
                                    </m:f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(1)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(1)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𝑖</m:t>
                                    </m:r>
                                    <m:f>
                                      <m:f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altLang="zh-TW" i="1">
                                            <a:latin typeface="Cambria Math"/>
                                            <a:ea typeface="Cambria Math"/>
                                          </a:rPr>
                                          <m:t>ℏ</m:t>
                                        </m:r>
                                      </m:den>
                                    </m:f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𝑖</m:t>
                                    </m:r>
                                    <m:f>
                                      <m:f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altLang="zh-TW" i="1">
                                            <a:latin typeface="Cambria Math"/>
                                            <a:ea typeface="Cambria Math"/>
                                          </a:rPr>
                                          <m:t>ℏ</m:t>
                                        </m:r>
                                      </m:den>
                                    </m:f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kumimoji="0" lang="en-US" altLang="zh-TW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𝑖</m:t>
                                    </m:r>
                                    <m:f>
                                      <m:f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altLang="zh-TW" i="1">
                                            <a:latin typeface="Cambria Math"/>
                                            <a:ea typeface="Cambria Math"/>
                                          </a:rPr>
                                          <m:t>ℏ</m:t>
                                        </m:r>
                                      </m:den>
                                    </m:f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(1)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(1)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>
          <p:sp>
            <p:nvSpPr>
              <p:cNvPr id="3" name="文字方塊 20">
                <a:extLst>
                  <a:ext uri="{FF2B5EF4-FFF2-40B4-BE49-F238E27FC236}">
                    <a16:creationId xmlns:a16="http://schemas.microsoft.com/office/drawing/2014/main" id="{432CD62E-286D-616D-92C7-768C83CAD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6" y="2171128"/>
                <a:ext cx="8280921" cy="842603"/>
              </a:xfrm>
              <a:prstGeom prst="rect">
                <a:avLst/>
              </a:prstGeom>
              <a:blipFill>
                <a:blip r:embed="rId3"/>
                <a:stretch>
                  <a:fillRect b="-29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878C952-3811-7531-7D7E-156D0AA488EE}"/>
              </a:ext>
            </a:extLst>
          </p:cNvPr>
          <p:cNvCxnSpPr>
            <a:endCxn id="2" idx="3"/>
          </p:cNvCxnSpPr>
          <p:nvPr/>
        </p:nvCxnSpPr>
        <p:spPr>
          <a:xfrm flipV="1">
            <a:off x="1685286" y="2012101"/>
            <a:ext cx="1224136" cy="10655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C47C02B-D8DE-59AF-C78E-BFA9051D6008}"/>
              </a:ext>
            </a:extLst>
          </p:cNvPr>
          <p:cNvCxnSpPr/>
          <p:nvPr/>
        </p:nvCxnSpPr>
        <p:spPr>
          <a:xfrm flipV="1">
            <a:off x="2763115" y="3897801"/>
            <a:ext cx="1224136" cy="10655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B56BF7E1-1A44-4841-8833-EE962C48BC0E}"/>
              </a:ext>
            </a:extLst>
          </p:cNvPr>
          <p:cNvSpPr/>
          <p:nvPr/>
        </p:nvSpPr>
        <p:spPr>
          <a:xfrm>
            <a:off x="3987251" y="2132884"/>
            <a:ext cx="1312264" cy="10655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2F88907-C82C-A854-1489-7A1349BAA364}"/>
                  </a:ext>
                </a:extLst>
              </p:cNvPr>
              <p:cNvSpPr txBox="1"/>
              <p:nvPr/>
            </p:nvSpPr>
            <p:spPr bwMode="auto">
              <a:xfrm>
                <a:off x="683567" y="4783317"/>
                <a:ext cx="8072332" cy="1183978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ℏ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𝑖</m:t>
                                    </m:r>
                                    <m:f>
                                      <m:f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altLang="zh-TW" i="1">
                                            <a:latin typeface="Cambria Math"/>
                                            <a:ea typeface="Cambria Math"/>
                                          </a:rPr>
                                          <m:t>ℏ</m:t>
                                        </m:r>
                                      </m:den>
                                    </m:f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𝑑</m:t>
                                    </m:r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𝑡</m:t>
                                    </m:r>
                                  </m:den>
                                </m:f>
                                <m:sSubSup>
                                  <m:sSub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(1)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𝑖</m:t>
                                    </m:r>
                                    <m:f>
                                      <m:f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altLang="zh-TW" i="1">
                                            <a:latin typeface="Cambria Math"/>
                                            <a:ea typeface="Cambria Math"/>
                                          </a:rPr>
                                          <m:t>ℏ</m:t>
                                        </m:r>
                                      </m:den>
                                    </m:f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𝑑</m:t>
                                    </m:r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𝑡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(1)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𝑖</m:t>
                                    </m:r>
                                    <m:f>
                                      <m:f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altLang="zh-TW" i="1">
                                            <a:latin typeface="Cambria Math"/>
                                            <a:ea typeface="Cambria Math"/>
                                          </a:rPr>
                                          <m:t>ℏ</m:t>
                                        </m:r>
                                      </m:den>
                                    </m:f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𝑖</m:t>
                                    </m:r>
                                    <m:f>
                                      <m:f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altLang="zh-TW" i="1">
                                            <a:latin typeface="Cambria Math"/>
                                            <a:ea typeface="Cambria Math"/>
                                          </a:rPr>
                                          <m:t>ℏ</m:t>
                                        </m:r>
                                      </m:den>
                                    </m:f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𝑖</m:t>
                                    </m:r>
                                    <m:f>
                                      <m:f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altLang="zh-TW" i="1">
                                            <a:latin typeface="Cambria Math"/>
                                            <a:ea typeface="Cambria Math"/>
                                          </a:rPr>
                                          <m:t>ℏ</m:t>
                                        </m:r>
                                      </m:den>
                                    </m:f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2F88907-C82C-A854-1489-7A1349BAA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7" y="4783317"/>
                <a:ext cx="8072332" cy="1183978"/>
              </a:xfrm>
              <a:prstGeom prst="rect">
                <a:avLst/>
              </a:prstGeom>
              <a:blipFill>
                <a:blip r:embed="rId4"/>
                <a:stretch>
                  <a:fillRect b="-212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144EF826-E5E7-0622-CD59-B033D3D456B3}"/>
              </a:ext>
            </a:extLst>
          </p:cNvPr>
          <p:cNvSpPr/>
          <p:nvPr/>
        </p:nvSpPr>
        <p:spPr>
          <a:xfrm>
            <a:off x="4461740" y="3421307"/>
            <a:ext cx="3452666" cy="15928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A56436F-0801-953C-64B7-56C4B8EECD28}"/>
                  </a:ext>
                </a:extLst>
              </p:cNvPr>
              <p:cNvSpPr txBox="1"/>
              <p:nvPr/>
            </p:nvSpPr>
            <p:spPr bwMode="auto">
              <a:xfrm>
                <a:off x="683567" y="6136365"/>
                <a:ext cx="1399679" cy="61824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(1)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A56436F-0801-953C-64B7-56C4B8EEC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7" y="6136365"/>
                <a:ext cx="1399679" cy="618246"/>
              </a:xfrm>
              <a:prstGeom prst="rect">
                <a:avLst/>
              </a:prstGeom>
              <a:blipFill>
                <a:blip r:embed="rId5"/>
                <a:stretch>
                  <a:fillRect b="-612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7B02979-F41A-228A-71B4-A2D81D59C3FC}"/>
                  </a:ext>
                </a:extLst>
              </p:cNvPr>
              <p:cNvSpPr txBox="1"/>
              <p:nvPr/>
            </p:nvSpPr>
            <p:spPr bwMode="auto">
              <a:xfrm>
                <a:off x="2403678" y="6096799"/>
                <a:ext cx="3752498" cy="62126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(1)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TW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7B02979-F41A-228A-71B4-A2D81D59C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03678" y="6096799"/>
                <a:ext cx="3752498" cy="621260"/>
              </a:xfrm>
              <a:prstGeom prst="rect">
                <a:avLst/>
              </a:prstGeom>
              <a:blipFill>
                <a:blip r:embed="rId6"/>
                <a:stretch>
                  <a:fillRect b="-612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57FB6D6-9081-5B6C-E458-02A1F3F4DA37}"/>
                  </a:ext>
                </a:extLst>
              </p:cNvPr>
              <p:cNvSpPr txBox="1"/>
              <p:nvPr/>
            </p:nvSpPr>
            <p:spPr bwMode="auto">
              <a:xfrm>
                <a:off x="6586434" y="1010547"/>
                <a:ext cx="1759702" cy="824265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(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(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57FB6D6-9081-5B6C-E458-02A1F3F4D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86434" y="1010547"/>
                <a:ext cx="1759702" cy="8242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2A4FC239-62F2-481E-6EC5-70C07B150C13}"/>
              </a:ext>
            </a:extLst>
          </p:cNvPr>
          <p:cNvSpPr txBox="1"/>
          <p:nvPr/>
        </p:nvSpPr>
        <p:spPr bwMode="auto">
          <a:xfrm>
            <a:off x="4932040" y="1218012"/>
            <a:ext cx="16561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設起始條件：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20">
                <a:extLst>
                  <a:ext uri="{FF2B5EF4-FFF2-40B4-BE49-F238E27FC236}">
                    <a16:creationId xmlns:a16="http://schemas.microsoft.com/office/drawing/2014/main" id="{AE094F68-D9D9-C6A7-6811-8339CAC8EF3D}"/>
                  </a:ext>
                </a:extLst>
              </p:cNvPr>
              <p:cNvSpPr txBox="1"/>
              <p:nvPr/>
            </p:nvSpPr>
            <p:spPr bwMode="auto">
              <a:xfrm>
                <a:off x="641233" y="241491"/>
                <a:ext cx="4550476" cy="64678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𝐻</m:t>
                          </m:r>
                        </m:e>
                      </m:acc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𝑏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en-US" altLang="zh-TW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𝑏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0" name="文字方塊 20">
                <a:extLst>
                  <a:ext uri="{FF2B5EF4-FFF2-40B4-BE49-F238E27FC236}">
                    <a16:creationId xmlns:a16="http://schemas.microsoft.com/office/drawing/2014/main" id="{AE094F68-D9D9-C6A7-6811-8339CAC8E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1233" y="241491"/>
                <a:ext cx="4550476" cy="646780"/>
              </a:xfrm>
              <a:prstGeom prst="rect">
                <a:avLst/>
              </a:prstGeom>
              <a:blipFill>
                <a:blip r:embed="rId8"/>
                <a:stretch>
                  <a:fillRect b="-76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9E5E616B-16FA-902E-F562-513820C06B82}"/>
                  </a:ext>
                </a:extLst>
              </p:cNvPr>
              <p:cNvSpPr txBox="1"/>
              <p:nvPr/>
            </p:nvSpPr>
            <p:spPr bwMode="auto">
              <a:xfrm>
                <a:off x="616773" y="946588"/>
                <a:ext cx="3961661" cy="84260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𝑎</m:t>
                                </m:r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𝑏</m:t>
                                </m:r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kumimoji="0" lang="en-US" altLang="zh-TW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𝑖</m:t>
                                    </m:r>
                                    <m:f>
                                      <m:f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altLang="zh-TW" i="1">
                                            <a:latin typeface="Cambria Math"/>
                                            <a:ea typeface="Cambria Math"/>
                                          </a:rPr>
                                          <m:t>ℏ</m:t>
                                        </m:r>
                                      </m:den>
                                    </m:f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kumimoji="0" lang="en-US" altLang="zh-TW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𝑖</m:t>
                                    </m:r>
                                    <m:f>
                                      <m:f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altLang="zh-TW" i="1">
                                            <a:latin typeface="Cambria Math"/>
                                            <a:ea typeface="Cambria Math"/>
                                          </a:rPr>
                                          <m:t>ℏ</m:t>
                                        </m:r>
                                      </m:den>
                                    </m:f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(1)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1+</m:t>
                                </m:r>
                                <m:sSubSup>
                                  <m:sSub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(1)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9E5E616B-16FA-902E-F562-513820C06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6773" y="946588"/>
                <a:ext cx="3961661" cy="842603"/>
              </a:xfrm>
              <a:prstGeom prst="rect">
                <a:avLst/>
              </a:prstGeom>
              <a:blipFill>
                <a:blip r:embed="rId9"/>
                <a:stretch>
                  <a:fillRect b="-29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4994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6549B4-EDDF-1681-A949-DCD6686644CC}"/>
                  </a:ext>
                </a:extLst>
              </p:cNvPr>
              <p:cNvSpPr txBox="1"/>
              <p:nvPr/>
            </p:nvSpPr>
            <p:spPr bwMode="auto">
              <a:xfrm>
                <a:off x="1907704" y="692696"/>
                <a:ext cx="1399679" cy="61824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(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)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6549B4-EDDF-1681-A949-DCD668664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7704" y="692696"/>
                <a:ext cx="1399679" cy="618246"/>
              </a:xfrm>
              <a:prstGeom prst="rect">
                <a:avLst/>
              </a:prstGeom>
              <a:blipFill>
                <a:blip r:embed="rId2"/>
                <a:stretch>
                  <a:fillRect b="-6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ADB6E9-13A9-8520-93CB-DC4E64B3A320}"/>
                  </a:ext>
                </a:extLst>
              </p:cNvPr>
              <p:cNvSpPr txBox="1"/>
              <p:nvPr/>
            </p:nvSpPr>
            <p:spPr bwMode="auto">
              <a:xfrm>
                <a:off x="1886978" y="1412776"/>
                <a:ext cx="3824506" cy="621260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(1)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TW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ADB6E9-13A9-8520-93CB-DC4E64B3A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6978" y="1412776"/>
                <a:ext cx="3824506" cy="621260"/>
              </a:xfrm>
              <a:prstGeom prst="rect">
                <a:avLst/>
              </a:prstGeom>
              <a:blipFill>
                <a:blip r:embed="rId3"/>
                <a:stretch>
                  <a:fillRect b="-4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FC6178-0AE3-99AE-314F-653ADCFFC9CA}"/>
                  </a:ext>
                </a:extLst>
              </p:cNvPr>
              <p:cNvSpPr txBox="1"/>
              <p:nvPr/>
            </p:nvSpPr>
            <p:spPr bwMode="auto">
              <a:xfrm>
                <a:off x="3137563" y="2813299"/>
                <a:ext cx="1008111" cy="45076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(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)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FC6178-0AE3-99AE-314F-653ADCFFC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7563" y="2813299"/>
                <a:ext cx="1008111" cy="450764"/>
              </a:xfrm>
              <a:prstGeom prst="rect">
                <a:avLst/>
              </a:prstGeom>
              <a:blipFill>
                <a:blip r:embed="rId4"/>
                <a:stretch>
                  <a:fillRect b="-277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E78C4DE-7C5E-9A62-9C7D-70089731B1E8}"/>
                  </a:ext>
                </a:extLst>
              </p:cNvPr>
              <p:cNvSpPr txBox="1"/>
              <p:nvPr/>
            </p:nvSpPr>
            <p:spPr bwMode="auto">
              <a:xfrm>
                <a:off x="1907704" y="3355807"/>
                <a:ext cx="2736304" cy="92371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(1)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TW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E78C4DE-7C5E-9A62-9C7D-70089731B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7704" y="3355807"/>
                <a:ext cx="2736304" cy="923714"/>
              </a:xfrm>
              <a:prstGeom prst="rect">
                <a:avLst/>
              </a:prstGeom>
              <a:blipFill>
                <a:blip r:embed="rId5"/>
                <a:stretch>
                  <a:fillRect l="-8796" t="-106849" b="-16849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4F38800D-9363-F23F-44B2-7D02B5516217}"/>
              </a:ext>
            </a:extLst>
          </p:cNvPr>
          <p:cNvSpPr txBox="1"/>
          <p:nvPr/>
        </p:nvSpPr>
        <p:spPr bwMode="auto">
          <a:xfrm>
            <a:off x="4788024" y="3635930"/>
            <a:ext cx="36724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電磁波帶動了電子躍遷的機率！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50BC5A8-0EEB-1704-E1A5-BFF74C83AB61}"/>
                  </a:ext>
                </a:extLst>
              </p:cNvPr>
              <p:cNvSpPr txBox="1"/>
              <p:nvPr/>
            </p:nvSpPr>
            <p:spPr bwMode="auto">
              <a:xfrm>
                <a:off x="1907704" y="2794294"/>
                <a:ext cx="1008111" cy="45076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(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)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50BC5A8-0EEB-1704-E1A5-BFF74C83A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7704" y="2794294"/>
                <a:ext cx="1008111" cy="4507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4" descr="D:\Dropbox\Documents\課程\YoungTextBook\Images\Chapter39\A_Images\A_Figures_and_Photos\39_17_Figure.jpg">
            <a:extLst>
              <a:ext uri="{FF2B5EF4-FFF2-40B4-BE49-F238E27FC236}">
                <a16:creationId xmlns:a16="http://schemas.microsoft.com/office/drawing/2014/main" id="{9E5968D6-032C-DC85-AA8A-A7054A57C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49" y="4394645"/>
            <a:ext cx="4092156" cy="212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1">
            <a:extLst>
              <a:ext uri="{FF2B5EF4-FFF2-40B4-BE49-F238E27FC236}">
                <a16:creationId xmlns:a16="http://schemas.microsoft.com/office/drawing/2014/main" id="{DE1067CF-648C-1CEE-ED05-E04F8F3C5297}"/>
              </a:ext>
            </a:extLst>
          </p:cNvPr>
          <p:cNvSpPr/>
          <p:nvPr/>
        </p:nvSpPr>
        <p:spPr>
          <a:xfrm>
            <a:off x="3674975" y="4823965"/>
            <a:ext cx="2328530" cy="1261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86FFDB5-CA12-E4BD-E3A6-3622C8092757}"/>
                  </a:ext>
                </a:extLst>
              </p:cNvPr>
              <p:cNvSpPr txBox="1"/>
              <p:nvPr/>
            </p:nvSpPr>
            <p:spPr bwMode="auto">
              <a:xfrm>
                <a:off x="4971119" y="4447026"/>
                <a:ext cx="511096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TW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86FFDB5-CA12-E4BD-E3A6-3622C8092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71119" y="4447026"/>
                <a:ext cx="51109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5FD885-9FCE-CA62-2F9E-DCA008FA7203}"/>
                  </a:ext>
                </a:extLst>
              </p:cNvPr>
              <p:cNvSpPr txBox="1"/>
              <p:nvPr/>
            </p:nvSpPr>
            <p:spPr bwMode="auto">
              <a:xfrm>
                <a:off x="5075611" y="5979941"/>
                <a:ext cx="511096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TW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5FD885-9FCE-CA62-2F9E-DCA008FA7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75611" y="5979941"/>
                <a:ext cx="51109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2DD707C-D69B-4181-A39A-93E01C424254}"/>
                  </a:ext>
                </a:extLst>
              </p:cNvPr>
              <p:cNvSpPr txBox="1"/>
              <p:nvPr/>
            </p:nvSpPr>
            <p:spPr bwMode="auto">
              <a:xfrm>
                <a:off x="1972577" y="5666848"/>
                <a:ext cx="1325876" cy="2769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ℏ</m:t>
                    </m:r>
                    <m:sSub>
                      <m:sSubPr>
                        <m:ctrlPr>
                          <a:rPr lang="en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2DD707C-D69B-4181-A39A-93E01C4242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2577" y="5666848"/>
                <a:ext cx="1325876" cy="276999"/>
              </a:xfrm>
              <a:prstGeom prst="rect">
                <a:avLst/>
              </a:prstGeom>
              <a:blipFill>
                <a:blip r:embed="rId10"/>
                <a:stretch>
                  <a:fillRect l="-6667" t="-26087" r="-2857" b="-4347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1241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 rtlCol="0">
        <a:spAutoFit/>
      </a:bodyPr>
      <a:lstStyle>
        <a:defPPr>
          <a:defRPr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17493</TotalTime>
  <Words>609</Words>
  <Application>Microsoft Macintosh PowerPoint</Application>
  <PresentationFormat>On-screen Show (4:3)</PresentationFormat>
  <Paragraphs>92</Paragraphs>
  <Slides>16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 Math</vt:lpstr>
      <vt:lpstr>Times New Roman</vt:lpstr>
      <vt:lpstr>Office 佈景主題</vt:lpstr>
      <vt:lpstr>方程式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Chia-Hung Chang</dc:creator>
  <cp:lastModifiedBy>Chia-Hung Vincent Chang</cp:lastModifiedBy>
  <cp:revision>818</cp:revision>
  <dcterms:created xsi:type="dcterms:W3CDTF">2008-03-17T12:32:20Z</dcterms:created>
  <dcterms:modified xsi:type="dcterms:W3CDTF">2023-05-20T10:21:31Z</dcterms:modified>
</cp:coreProperties>
</file>