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1876" r:id="rId2"/>
    <p:sldId id="392" r:id="rId3"/>
    <p:sldId id="559" r:id="rId4"/>
    <p:sldId id="1852" r:id="rId5"/>
    <p:sldId id="1853" r:id="rId6"/>
    <p:sldId id="1871" r:id="rId7"/>
    <p:sldId id="1866" r:id="rId8"/>
    <p:sldId id="1872" r:id="rId9"/>
    <p:sldId id="1877" r:id="rId10"/>
    <p:sldId id="1867" r:id="rId11"/>
    <p:sldId id="1818" r:id="rId12"/>
    <p:sldId id="1817" r:id="rId13"/>
    <p:sldId id="1879" r:id="rId14"/>
    <p:sldId id="1855" r:id="rId15"/>
    <p:sldId id="1880" r:id="rId16"/>
    <p:sldId id="1868" r:id="rId17"/>
    <p:sldId id="1856" r:id="rId18"/>
    <p:sldId id="1865" r:id="rId19"/>
    <p:sldId id="1869" r:id="rId20"/>
    <p:sldId id="1870" r:id="rId21"/>
    <p:sldId id="1858" r:id="rId22"/>
    <p:sldId id="1859" r:id="rId23"/>
    <p:sldId id="1864" r:id="rId24"/>
    <p:sldId id="460" r:id="rId25"/>
    <p:sldId id="462" r:id="rId26"/>
    <p:sldId id="463" r:id="rId27"/>
    <p:sldId id="464" r:id="rId28"/>
    <p:sldId id="465" r:id="rId29"/>
    <p:sldId id="1875" r:id="rId30"/>
    <p:sldId id="1873" r:id="rId31"/>
    <p:sldId id="1874" r:id="rId32"/>
    <p:sldId id="1881" r:id="rId33"/>
    <p:sldId id="1882" r:id="rId34"/>
    <p:sldId id="466" r:id="rId35"/>
    <p:sldId id="468" r:id="rId36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3399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68"/>
    <p:restoredTop sz="96197" autoAdjust="0"/>
  </p:normalViewPr>
  <p:slideViewPr>
    <p:cSldViewPr>
      <p:cViewPr varScale="1">
        <p:scale>
          <a:sx n="124" d="100"/>
          <a:sy n="124" d="100"/>
        </p:scale>
        <p:origin x="107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2F0E8003-1474-4B8E-940D-84CB7D9A8EA3}" type="datetimeFigureOut">
              <a:rPr lang="zh-TW" altLang="en-US"/>
              <a:pPr>
                <a:defRPr/>
              </a:pPr>
              <a:t>2023/5/16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8799E8D5-88C0-4892-BDA7-B863EB08935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14264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6B0C9555-E961-4F69-ACA4-79C5FA72A480}" type="datetimeFigureOut">
              <a:rPr lang="zh-TW" altLang="en-US"/>
              <a:pPr>
                <a:defRPr/>
              </a:pPr>
              <a:t>2023/5/16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2D7E969D-132A-4D59-8EC3-AD32CABFE40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86058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A44C2-06D8-43FF-A9AF-440150451A37}" type="datetimeFigureOut">
              <a:rPr lang="zh-TW" altLang="en-US"/>
              <a:pPr>
                <a:defRPr/>
              </a:pPr>
              <a:t>2023/5/16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53DD8-5C54-42B9-A2D9-B349CC4D3FE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2925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070E7-AD48-4024-954A-7A0ECBB641BF}" type="datetimeFigureOut">
              <a:rPr lang="zh-TW" altLang="en-US"/>
              <a:pPr>
                <a:defRPr/>
              </a:pPr>
              <a:t>2023/5/16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28289-0223-4D07-939A-CE42C3A4862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1949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ED59D-86BC-49FD-B825-082C079FB64A}" type="datetimeFigureOut">
              <a:rPr lang="zh-TW" altLang="en-US"/>
              <a:pPr>
                <a:defRPr/>
              </a:pPr>
              <a:t>2023/5/16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E6B9A-1CD7-41FE-9B0E-446E3ABAC7D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2193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37097-57E1-4A5D-B50D-14B2C1C3514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0062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973E9-25B0-4E2E-BAAE-455E95DB67F0}" type="datetimeFigureOut">
              <a:rPr lang="zh-TW" altLang="en-US"/>
              <a:pPr>
                <a:defRPr/>
              </a:pPr>
              <a:t>2023/5/16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817C8-31D5-4801-B1B3-1FAA39DF877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2999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E8E49-37CB-46EF-BCAC-1DE3216CA0BA}" type="datetimeFigureOut">
              <a:rPr lang="zh-TW" altLang="en-US"/>
              <a:pPr>
                <a:defRPr/>
              </a:pPr>
              <a:t>2023/5/16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D286A-F7CE-4EE9-A765-A1A1E196A5F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6060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23B38-7037-466F-BA37-D70B43316A1B}" type="datetimeFigureOut">
              <a:rPr lang="zh-TW" altLang="en-US"/>
              <a:pPr>
                <a:defRPr/>
              </a:pPr>
              <a:t>2023/5/16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B93C2-0A05-4449-AC77-ED2FD2FD8B7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9558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288EF-1A6C-4C60-BE16-DB4D13EFD62F}" type="datetimeFigureOut">
              <a:rPr lang="zh-TW" altLang="en-US"/>
              <a:pPr>
                <a:defRPr/>
              </a:pPr>
              <a:t>2023/5/16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4AB37-46D5-4BE7-98B8-3D0D1B44491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4268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FC559-E49E-430C-ABDB-882723C7652E}" type="datetimeFigureOut">
              <a:rPr lang="zh-TW" altLang="en-US"/>
              <a:pPr>
                <a:defRPr/>
              </a:pPr>
              <a:t>2023/5/16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FE616-3A23-4736-9A25-AA16EC042EC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8171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4B77B-672B-4CED-BCF5-76CABB2838E2}" type="datetimeFigureOut">
              <a:rPr lang="zh-TW" altLang="en-US"/>
              <a:pPr>
                <a:defRPr/>
              </a:pPr>
              <a:t>2023/5/16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938FE-B7F1-42AD-84A7-8EC19675893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4709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8D129-AD7D-4A40-8870-A15309344601}" type="datetimeFigureOut">
              <a:rPr lang="zh-TW" altLang="en-US"/>
              <a:pPr>
                <a:defRPr/>
              </a:pPr>
              <a:t>2023/5/16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7C6B6-7C11-4490-898D-6B0026F096D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5805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9D379-BB0B-4744-9F53-F9DDD81DA4CA}" type="datetimeFigureOut">
              <a:rPr lang="zh-TW" altLang="en-US"/>
              <a:pPr>
                <a:defRPr/>
              </a:pPr>
              <a:t>2023/5/16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98C23-9545-49C0-8E05-4AEB2895C44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1105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56323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993EFFD-7999-46F0-AAF6-7765E241E78C}" type="datetimeFigureOut">
              <a:rPr lang="zh-TW" altLang="en-US"/>
              <a:pPr>
                <a:defRPr/>
              </a:pPr>
              <a:t>2023/5/16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F4AAA8D-E2ED-435B-928D-B0FC0F5210B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0.png"/><Relationship Id="rId7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49.png"/><Relationship Id="rId5" Type="http://schemas.openxmlformats.org/officeDocument/2006/relationships/image" Target="../media/image44.png"/><Relationship Id="rId10" Type="http://schemas.openxmlformats.org/officeDocument/2006/relationships/image" Target="../media/image15.jpeg"/><Relationship Id="rId4" Type="http://schemas.openxmlformats.org/officeDocument/2006/relationships/image" Target="../media/image240.png"/><Relationship Id="rId9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43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" Type="http://schemas.openxmlformats.org/officeDocument/2006/relationships/image" Target="../media/image42.png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png"/><Relationship Id="rId4" Type="http://schemas.openxmlformats.org/officeDocument/2006/relationships/image" Target="../media/image78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0.png"/><Relationship Id="rId13" Type="http://schemas.openxmlformats.org/officeDocument/2006/relationships/image" Target="../media/image86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550.png"/><Relationship Id="rId12" Type="http://schemas.openxmlformats.org/officeDocument/2006/relationships/image" Target="../media/image93.pn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12.xml"/><Relationship Id="rId11" Type="http://schemas.openxmlformats.org/officeDocument/2006/relationships/image" Target="../media/image590.png"/><Relationship Id="rId15" Type="http://schemas.openxmlformats.org/officeDocument/2006/relationships/image" Target="../media/image94.png"/><Relationship Id="rId10" Type="http://schemas.openxmlformats.org/officeDocument/2006/relationships/image" Target="../media/image91.png"/><Relationship Id="rId4" Type="http://schemas.openxmlformats.org/officeDocument/2006/relationships/image" Target="../media/image89.wmf"/><Relationship Id="rId9" Type="http://schemas.openxmlformats.org/officeDocument/2006/relationships/image" Target="../media/image90.png"/><Relationship Id="rId14" Type="http://schemas.openxmlformats.org/officeDocument/2006/relationships/image" Target="../media/image9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02.png"/><Relationship Id="rId3" Type="http://schemas.openxmlformats.org/officeDocument/2006/relationships/image" Target="../media/image95.png"/><Relationship Id="rId7" Type="http://schemas.openxmlformats.org/officeDocument/2006/relationships/image" Target="../media/image88.jpeg"/><Relationship Id="rId12" Type="http://schemas.openxmlformats.org/officeDocument/2006/relationships/image" Target="../media/image92.png"/><Relationship Id="rId2" Type="http://schemas.openxmlformats.org/officeDocument/2006/relationships/image" Target="../media/image9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11" Type="http://schemas.openxmlformats.org/officeDocument/2006/relationships/image" Target="../media/image101.png"/><Relationship Id="rId5" Type="http://schemas.openxmlformats.org/officeDocument/2006/relationships/image" Target="../media/image97.png"/><Relationship Id="rId10" Type="http://schemas.openxmlformats.org/officeDocument/2006/relationships/image" Target="../media/image100.png"/><Relationship Id="rId4" Type="http://schemas.openxmlformats.org/officeDocument/2006/relationships/image" Target="../media/image96.png"/><Relationship Id="rId9" Type="http://schemas.openxmlformats.org/officeDocument/2006/relationships/image" Target="../media/image8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2" Type="http://schemas.openxmlformats.org/officeDocument/2006/relationships/image" Target="../media/image10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Relationship Id="rId9" Type="http://schemas.openxmlformats.org/officeDocument/2006/relationships/image" Target="../media/image8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8.jpeg"/><Relationship Id="rId7" Type="http://schemas.openxmlformats.org/officeDocument/2006/relationships/image" Target="../media/image111.pn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0.png"/><Relationship Id="rId5" Type="http://schemas.openxmlformats.org/officeDocument/2006/relationships/image" Target="../media/image94.jpeg"/><Relationship Id="rId4" Type="http://schemas.openxmlformats.org/officeDocument/2006/relationships/image" Target="../media/image109.png"/><Relationship Id="rId9" Type="http://schemas.openxmlformats.org/officeDocument/2006/relationships/image" Target="../media/image1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940.png"/><Relationship Id="rId2" Type="http://schemas.openxmlformats.org/officeDocument/2006/relationships/image" Target="../media/image9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30.png"/><Relationship Id="rId5" Type="http://schemas.openxmlformats.org/officeDocument/2006/relationships/image" Target="../media/image920.png"/><Relationship Id="rId4" Type="http://schemas.openxmlformats.org/officeDocument/2006/relationships/image" Target="../media/image8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2" Type="http://schemas.openxmlformats.org/officeDocument/2006/relationships/image" Target="../media/image11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10" Type="http://schemas.openxmlformats.org/officeDocument/2006/relationships/image" Target="../media/image121.png"/><Relationship Id="rId4" Type="http://schemas.openxmlformats.org/officeDocument/2006/relationships/image" Target="../media/image115.png"/><Relationship Id="rId9" Type="http://schemas.openxmlformats.org/officeDocument/2006/relationships/image" Target="../media/image12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122.png"/><Relationship Id="rId7" Type="http://schemas.openxmlformats.org/officeDocument/2006/relationships/image" Target="../media/image1080.png"/><Relationship Id="rId12" Type="http://schemas.openxmlformats.org/officeDocument/2006/relationships/image" Target="../media/image128.png"/><Relationship Id="rId2" Type="http://schemas.openxmlformats.org/officeDocument/2006/relationships/image" Target="../media/image10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5.png"/><Relationship Id="rId11" Type="http://schemas.openxmlformats.org/officeDocument/2006/relationships/image" Target="../media/image127.png"/><Relationship Id="rId5" Type="http://schemas.openxmlformats.org/officeDocument/2006/relationships/image" Target="../media/image124.png"/><Relationship Id="rId10" Type="http://schemas.openxmlformats.org/officeDocument/2006/relationships/image" Target="../media/image1110.png"/><Relationship Id="rId4" Type="http://schemas.openxmlformats.org/officeDocument/2006/relationships/image" Target="../media/image123.png"/><Relationship Id="rId9" Type="http://schemas.openxmlformats.org/officeDocument/2006/relationships/image" Target="../media/image110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7" Type="http://schemas.openxmlformats.org/officeDocument/2006/relationships/image" Target="../media/image11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eg"/><Relationship Id="rId2" Type="http://schemas.openxmlformats.org/officeDocument/2006/relationships/image" Target="../media/image1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1.jpeg"/><Relationship Id="rId4" Type="http://schemas.openxmlformats.org/officeDocument/2006/relationships/image" Target="../media/image14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6FA9B6A-CE7A-BF88-E32B-1A8D036E8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345952"/>
            <a:ext cx="4222178" cy="416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808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9A4BFD-2535-37D5-1EB2-C2DDA19A5C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88" t="13150" r="21082" b="50766"/>
          <a:stretch/>
        </p:blipFill>
        <p:spPr>
          <a:xfrm>
            <a:off x="2239331" y="2106683"/>
            <a:ext cx="4868203" cy="165825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0C42A1D-C6AA-8D28-AB0D-F8FB837074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817"/>
          <a:stretch/>
        </p:blipFill>
        <p:spPr>
          <a:xfrm>
            <a:off x="25199" y="44624"/>
            <a:ext cx="1944216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531EA33-64CA-5727-3863-2F2340D853B3}"/>
              </a:ext>
            </a:extLst>
          </p:cNvPr>
          <p:cNvSpPr txBox="1"/>
          <p:nvPr/>
        </p:nvSpPr>
        <p:spPr bwMode="auto">
          <a:xfrm>
            <a:off x="4362078" y="321519"/>
            <a:ext cx="21602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Excited State 1,2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9">
                <a:extLst>
                  <a:ext uri="{FF2B5EF4-FFF2-40B4-BE49-F238E27FC236}">
                    <a16:creationId xmlns:a16="http://schemas.microsoft.com/office/drawing/2014/main" id="{C54DC59B-CC11-BFDE-CD0C-FCC63DFAF85D}"/>
                  </a:ext>
                </a:extLst>
              </p:cNvPr>
              <p:cNvSpPr txBox="1"/>
              <p:nvPr/>
            </p:nvSpPr>
            <p:spPr bwMode="auto">
              <a:xfrm>
                <a:off x="7098613" y="2100766"/>
                <a:ext cx="1944216" cy="66460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↑↓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↓↑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3" name="文字方塊 29">
                <a:extLst>
                  <a:ext uri="{FF2B5EF4-FFF2-40B4-BE49-F238E27FC236}">
                    <a16:creationId xmlns:a16="http://schemas.microsoft.com/office/drawing/2014/main" id="{C54DC59B-CC11-BFDE-CD0C-FCC63DFAF8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98613" y="2100766"/>
                <a:ext cx="1944216" cy="664606"/>
              </a:xfrm>
              <a:prstGeom prst="rect">
                <a:avLst/>
              </a:prstGeom>
              <a:blipFill>
                <a:blip r:embed="rId4"/>
                <a:stretch>
                  <a:fillRect t="-41509" r="-1299" b="-7169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98FAF772-2310-0004-2026-112F79C37961}"/>
              </a:ext>
            </a:extLst>
          </p:cNvPr>
          <p:cNvSpPr txBox="1"/>
          <p:nvPr/>
        </p:nvSpPr>
        <p:spPr bwMode="auto">
          <a:xfrm>
            <a:off x="2199270" y="5425176"/>
            <a:ext cx="63551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這三個對稱化的自旋態，事實上是總自旋為1的狀態！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29">
                <a:extLst>
                  <a:ext uri="{FF2B5EF4-FFF2-40B4-BE49-F238E27FC236}">
                    <a16:creationId xmlns:a16="http://schemas.microsoft.com/office/drawing/2014/main" id="{F34CDD09-B2BD-E292-BFD9-3CF549BDD748}"/>
                  </a:ext>
                </a:extLst>
              </p:cNvPr>
              <p:cNvSpPr txBox="1"/>
              <p:nvPr/>
            </p:nvSpPr>
            <p:spPr bwMode="auto">
              <a:xfrm>
                <a:off x="6576892" y="3782280"/>
                <a:ext cx="1379484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1,1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文字方塊 29">
                <a:extLst>
                  <a:ext uri="{FF2B5EF4-FFF2-40B4-BE49-F238E27FC236}">
                    <a16:creationId xmlns:a16="http://schemas.microsoft.com/office/drawing/2014/main" id="{F34CDD09-B2BD-E292-BFD9-3CF549BDD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76892" y="3782280"/>
                <a:ext cx="1379484" cy="369332"/>
              </a:xfrm>
              <a:prstGeom prst="rect">
                <a:avLst/>
              </a:prstGeom>
              <a:blipFill>
                <a:blip r:embed="rId5"/>
                <a:stretch>
                  <a:fillRect l="-20000" t="-106667" r="-14545" b="-17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29">
                <a:extLst>
                  <a:ext uri="{FF2B5EF4-FFF2-40B4-BE49-F238E27FC236}">
                    <a16:creationId xmlns:a16="http://schemas.microsoft.com/office/drawing/2014/main" id="{0A9B924C-B9FC-66F1-7290-32AFD9B9BDEA}"/>
                  </a:ext>
                </a:extLst>
              </p:cNvPr>
              <p:cNvSpPr txBox="1"/>
              <p:nvPr/>
            </p:nvSpPr>
            <p:spPr bwMode="auto">
              <a:xfrm>
                <a:off x="6558322" y="4925066"/>
                <a:ext cx="1656184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1,−1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↓↓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文字方塊 29">
                <a:extLst>
                  <a:ext uri="{FF2B5EF4-FFF2-40B4-BE49-F238E27FC236}">
                    <a16:creationId xmlns:a16="http://schemas.microsoft.com/office/drawing/2014/main" id="{0A9B924C-B9FC-66F1-7290-32AFD9B9BD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58322" y="4925066"/>
                <a:ext cx="1656184" cy="369332"/>
              </a:xfrm>
              <a:prstGeom prst="rect">
                <a:avLst/>
              </a:prstGeom>
              <a:blipFill>
                <a:blip r:embed="rId6"/>
                <a:stretch>
                  <a:fillRect l="-15152" t="-103226" r="-9091" b="-1645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29">
                <a:extLst>
                  <a:ext uri="{FF2B5EF4-FFF2-40B4-BE49-F238E27FC236}">
                    <a16:creationId xmlns:a16="http://schemas.microsoft.com/office/drawing/2014/main" id="{3A36F320-2E82-5A03-A5E8-8B008327210F}"/>
                  </a:ext>
                </a:extLst>
              </p:cNvPr>
              <p:cNvSpPr txBox="1"/>
              <p:nvPr/>
            </p:nvSpPr>
            <p:spPr bwMode="auto">
              <a:xfrm>
                <a:off x="6547461" y="4209102"/>
                <a:ext cx="2512018" cy="66460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↓↑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↑↓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" name="文字方塊 29">
                <a:extLst>
                  <a:ext uri="{FF2B5EF4-FFF2-40B4-BE49-F238E27FC236}">
                    <a16:creationId xmlns:a16="http://schemas.microsoft.com/office/drawing/2014/main" id="{3A36F320-2E82-5A03-A5E8-8B00832721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47461" y="4209102"/>
                <a:ext cx="2512018" cy="664606"/>
              </a:xfrm>
              <a:prstGeom prst="rect">
                <a:avLst/>
              </a:prstGeom>
              <a:blipFill>
                <a:blip r:embed="rId7"/>
                <a:stretch>
                  <a:fillRect l="-9548" t="-41509" r="-4523" b="-7169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0CF811F3-5696-D1F4-E69A-329F22F6B1C6}"/>
              </a:ext>
            </a:extLst>
          </p:cNvPr>
          <p:cNvSpPr txBox="1"/>
          <p:nvPr/>
        </p:nvSpPr>
        <p:spPr bwMode="auto">
          <a:xfrm>
            <a:off x="2203091" y="1028181"/>
            <a:ext cx="68234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但總波函數還需要滿足反對稱性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。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B89BDA-BA6F-2963-6CA7-AF0FBD8BE771}"/>
              </a:ext>
            </a:extLst>
          </p:cNvPr>
          <p:cNvSpPr txBox="1"/>
          <p:nvPr/>
        </p:nvSpPr>
        <p:spPr bwMode="auto">
          <a:xfrm>
            <a:off x="2225303" y="1379133"/>
            <a:ext cx="63913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空間波函數與自旋波函數，必須一個是對稱，一個是反對稱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！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3700A3-8D6D-13E2-7564-D5B7B3E3E297}"/>
              </a:ext>
            </a:extLst>
          </p:cNvPr>
          <p:cNvSpPr txBox="1"/>
          <p:nvPr/>
        </p:nvSpPr>
        <p:spPr bwMode="auto">
          <a:xfrm>
            <a:off x="2157489" y="5959188"/>
            <a:ext cx="64718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令人驚訝的：自旋與軌道運動無作用，但卻連鎖在一起！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CBA893E-C606-A492-E252-C485E5E4A0DD}"/>
              </a:ext>
            </a:extLst>
          </p:cNvPr>
          <p:cNvSpPr/>
          <p:nvPr/>
        </p:nvSpPr>
        <p:spPr>
          <a:xfrm>
            <a:off x="4673432" y="2174773"/>
            <a:ext cx="288032" cy="6646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6F94AE1-66CE-2B6E-7DF4-37377E9576BF}"/>
              </a:ext>
            </a:extLst>
          </p:cNvPr>
          <p:cNvSpPr/>
          <p:nvPr/>
        </p:nvSpPr>
        <p:spPr>
          <a:xfrm>
            <a:off x="4688750" y="3050260"/>
            <a:ext cx="288032" cy="6646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E290FD-4C68-DD90-A628-B4ADC3B202AD}"/>
              </a:ext>
            </a:extLst>
          </p:cNvPr>
          <p:cNvSpPr txBox="1"/>
          <p:nvPr/>
        </p:nvSpPr>
        <p:spPr bwMode="auto">
          <a:xfrm>
            <a:off x="2239331" y="670409"/>
            <a:ext cx="69293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現在空間波函數是兩個不同波函數的乘積，可以是對稱或反對稱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！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3C176B-C338-2510-BFA2-7111192FC6B5}"/>
              </a:ext>
            </a:extLst>
          </p:cNvPr>
          <p:cNvSpPr txBox="1"/>
          <p:nvPr/>
        </p:nvSpPr>
        <p:spPr bwMode="auto">
          <a:xfrm>
            <a:off x="2199270" y="1724936"/>
            <a:ext cx="58857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因為空間波函數不同，電子可以選擇一樣的自旋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。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29">
                <a:extLst>
                  <a:ext uri="{FF2B5EF4-FFF2-40B4-BE49-F238E27FC236}">
                    <a16:creationId xmlns:a16="http://schemas.microsoft.com/office/drawing/2014/main" id="{E24A3BAF-3D75-7038-6ABE-1756D9603CFE}"/>
                  </a:ext>
                </a:extLst>
              </p:cNvPr>
              <p:cNvSpPr txBox="1"/>
              <p:nvPr/>
            </p:nvSpPr>
            <p:spPr bwMode="auto">
              <a:xfrm>
                <a:off x="1969415" y="4191243"/>
                <a:ext cx="3472783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反對稱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zh-TW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空間</m:t>
                      </m:r>
                      <m:r>
                        <a:rPr lang="zh-TW" alt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對稱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zh-TW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自旋反對稱</m:t>
                      </m:r>
                    </m:oMath>
                  </m:oMathPara>
                </a14:m>
                <a:endParaRPr lang="zh-TW" altLang="en-US" dirty="0">
                  <a:latin typeface="PMingLiU" panose="02020500000000000000" pitchFamily="18" charset="-120"/>
                  <a:ea typeface="PMingLiU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16" name="文字方塊 29">
                <a:extLst>
                  <a:ext uri="{FF2B5EF4-FFF2-40B4-BE49-F238E27FC236}">
                    <a16:creationId xmlns:a16="http://schemas.microsoft.com/office/drawing/2014/main" id="{E24A3BAF-3D75-7038-6ABE-1756D9603C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69415" y="4191243"/>
                <a:ext cx="3472783" cy="369332"/>
              </a:xfrm>
              <a:prstGeom prst="rect">
                <a:avLst/>
              </a:prstGeom>
              <a:blipFill>
                <a:blip r:embed="rId8"/>
                <a:stretch>
                  <a:fillRect b="-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29">
                <a:extLst>
                  <a:ext uri="{FF2B5EF4-FFF2-40B4-BE49-F238E27FC236}">
                    <a16:creationId xmlns:a16="http://schemas.microsoft.com/office/drawing/2014/main" id="{22784DD5-69DD-1A21-43DF-2D6D4310E31F}"/>
                  </a:ext>
                </a:extLst>
              </p:cNvPr>
              <p:cNvSpPr txBox="1"/>
              <p:nvPr/>
            </p:nvSpPr>
            <p:spPr bwMode="auto">
              <a:xfrm>
                <a:off x="1969415" y="4577748"/>
                <a:ext cx="3472783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反對稱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zh-TW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空間</m:t>
                      </m:r>
                      <m:r>
                        <a:rPr lang="zh-TW" alt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反對稱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zh-TW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自旋對稱</m:t>
                      </m:r>
                    </m:oMath>
                  </m:oMathPara>
                </a14:m>
                <a:endParaRPr lang="zh-TW" altLang="en-US" dirty="0">
                  <a:latin typeface="PMingLiU" panose="02020500000000000000" pitchFamily="18" charset="-120"/>
                  <a:ea typeface="PMingLiU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17" name="文字方塊 29">
                <a:extLst>
                  <a:ext uri="{FF2B5EF4-FFF2-40B4-BE49-F238E27FC236}">
                    <a16:creationId xmlns:a16="http://schemas.microsoft.com/office/drawing/2014/main" id="{22784DD5-69DD-1A21-43DF-2D6D4310E3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69415" y="4577748"/>
                <a:ext cx="3472783" cy="369332"/>
              </a:xfrm>
              <a:prstGeom prst="rect">
                <a:avLst/>
              </a:prstGeom>
              <a:blipFill>
                <a:blip r:embed="rId9"/>
                <a:stretch>
                  <a:fillRect b="-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ight Arrow 17">
            <a:extLst>
              <a:ext uri="{FF2B5EF4-FFF2-40B4-BE49-F238E27FC236}">
                <a16:creationId xmlns:a16="http://schemas.microsoft.com/office/drawing/2014/main" id="{A3788AB6-43E0-E2C6-D1ED-8E5413690861}"/>
              </a:ext>
            </a:extLst>
          </p:cNvPr>
          <p:cNvSpPr/>
          <p:nvPr/>
        </p:nvSpPr>
        <p:spPr>
          <a:xfrm>
            <a:off x="539552" y="3699940"/>
            <a:ext cx="216024" cy="224297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355353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6" grpId="0" animBg="1"/>
      <p:bldP spid="7" grpId="0" animBg="1"/>
      <p:bldP spid="8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AF796F-FC7F-1263-B4BA-857AC2919F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9" r="35333"/>
          <a:stretch/>
        </p:blipFill>
        <p:spPr>
          <a:xfrm>
            <a:off x="1308100" y="960589"/>
            <a:ext cx="3888432" cy="723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6BF485F-86A4-F9F4-511E-3B429C5D49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88" t="46077" r="72062" b="43071"/>
          <a:stretch/>
        </p:blipFill>
        <p:spPr>
          <a:xfrm>
            <a:off x="2276266" y="1848528"/>
            <a:ext cx="1431637" cy="7706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F0457CD-CAE6-5AFC-8ADB-164583CED56B}"/>
                  </a:ext>
                </a:extLst>
              </p:cNvPr>
              <p:cNvSpPr txBox="1"/>
              <p:nvPr/>
            </p:nvSpPr>
            <p:spPr bwMode="auto">
              <a:xfrm>
                <a:off x="5379230" y="971728"/>
                <a:ext cx="1193852" cy="312458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𝑆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𝑆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𝑆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F0457CD-CAE6-5AFC-8ADB-164583CED5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79230" y="971728"/>
                <a:ext cx="1193852" cy="312458"/>
              </a:xfrm>
              <a:prstGeom prst="rect">
                <a:avLst/>
              </a:prstGeom>
              <a:blipFill>
                <a:blip r:embed="rId4"/>
                <a:stretch>
                  <a:fillRect l="-3158" t="-30769" r="-1053" b="-1153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6A744264-D609-2E92-DC0F-ED39E95079C8}"/>
              </a:ext>
            </a:extLst>
          </p:cNvPr>
          <p:cNvSpPr txBox="1"/>
          <p:nvPr/>
        </p:nvSpPr>
        <p:spPr bwMode="auto">
          <a:xfrm>
            <a:off x="1209118" y="2704709"/>
            <a:ext cx="7200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兩個電子的自旋狀態是一個四維空間。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B8E5EB7-2544-355D-185E-1939C6814AFD}"/>
                  </a:ext>
                </a:extLst>
              </p:cNvPr>
              <p:cNvSpPr txBox="1"/>
              <p:nvPr/>
            </p:nvSpPr>
            <p:spPr bwMode="auto">
              <a:xfrm>
                <a:off x="1209118" y="3971249"/>
                <a:ext cx="606983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4正好等於3(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=1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的態的維度)加1(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=0</m:t>
                    </m:r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的態的維度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)。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B8E5EB7-2544-355D-185E-1939C6814A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09118" y="3971249"/>
                <a:ext cx="6069833" cy="369332"/>
              </a:xfrm>
              <a:prstGeom prst="rect">
                <a:avLst/>
              </a:prstGeom>
              <a:blipFill>
                <a:blip r:embed="rId5"/>
                <a:stretch>
                  <a:fillRect l="-835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258C4BA-349D-1957-073A-CA87CCF89405}"/>
                  </a:ext>
                </a:extLst>
              </p:cNvPr>
              <p:cNvSpPr txBox="1"/>
              <p:nvPr/>
            </p:nvSpPr>
            <p:spPr bwMode="auto">
              <a:xfrm>
                <a:off x="1209118" y="5026097"/>
                <a:ext cx="741682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儘管自旋未出現在能量中，能量定態竟是以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sSub>
                      <m:sSubPr>
                        <m:ctrlPr>
                          <a:rPr lang="en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的本徵態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出現，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258C4BA-349D-1957-073A-CA87CCF894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09118" y="5026097"/>
                <a:ext cx="7416824" cy="369332"/>
              </a:xfrm>
              <a:prstGeom prst="rect">
                <a:avLst/>
              </a:prstGeom>
              <a:blipFill>
                <a:blip r:embed="rId6"/>
                <a:stretch>
                  <a:fillRect l="-684" t="-110000" b="-16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9199C6E-A6B8-4CBD-24E6-C1E4FC4B6A94}"/>
                  </a:ext>
                </a:extLst>
              </p:cNvPr>
              <p:cNvSpPr txBox="1"/>
              <p:nvPr/>
            </p:nvSpPr>
            <p:spPr bwMode="auto">
              <a:xfrm>
                <a:off x="1209118" y="3542340"/>
                <a:ext cx="45720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我們也可以總自旋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TW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sSub>
                      <m:sSubPr>
                        <m:ctrlPr>
                          <a:rPr lang="en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的本徵態做基底</a:t>
                </a:r>
                <a:endParaRPr lang="en-TW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9199C6E-A6B8-4CBD-24E6-C1E4FC4B6A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09118" y="3542340"/>
                <a:ext cx="4572000" cy="369332"/>
              </a:xfrm>
              <a:prstGeom prst="rect">
                <a:avLst/>
              </a:prstGeom>
              <a:blipFill>
                <a:blip r:embed="rId7"/>
                <a:stretch>
                  <a:fillRect l="-1108" t="-6452" b="-193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52ADC95-8694-028B-6F0A-B3A7AA661B89}"/>
                  </a:ext>
                </a:extLst>
              </p:cNvPr>
              <p:cNvSpPr txBox="1"/>
              <p:nvPr/>
            </p:nvSpPr>
            <p:spPr bwMode="auto">
              <a:xfrm>
                <a:off x="1206896" y="5475919"/>
                <a:ext cx="45720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總自旋的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=0 </m:t>
                    </m:r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</m:d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，這是反對稱化的態。</a:t>
                </a:r>
                <a:endParaRPr lang="en-TW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52ADC95-8694-028B-6F0A-B3A7AA661B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06896" y="5475919"/>
                <a:ext cx="4572000" cy="369332"/>
              </a:xfrm>
              <a:prstGeom prst="rect">
                <a:avLst/>
              </a:prstGeom>
              <a:blipFill>
                <a:blip r:embed="rId8"/>
                <a:stretch>
                  <a:fillRect l="-1108" t="-113333" b="-16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2D5F4E9-CF48-0A8B-8706-EF82C4EEA482}"/>
                  </a:ext>
                </a:extLst>
              </p:cNvPr>
              <p:cNvSpPr txBox="1"/>
              <p:nvPr/>
            </p:nvSpPr>
            <p:spPr bwMode="auto">
              <a:xfrm>
                <a:off x="1192030" y="5897411"/>
                <a:ext cx="542144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 err="1">
                    <a:cs typeface="Times New Roman" pitchFamily="18" charset="0"/>
                  </a:rPr>
                  <a:t>或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=1</m:t>
                    </m:r>
                    <m:r>
                      <a:rPr lang="en-US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±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</m:oMath>
                </a14:m>
                <a:r>
                  <a:rPr lang="en-TW" dirty="0"/>
                  <a:t>，</a:t>
                </a:r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這是對稱化的態。</a:t>
                </a:r>
                <a:endParaRPr lang="en-TW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2D5F4E9-CF48-0A8B-8706-EF82C4EEA4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2030" y="5897411"/>
                <a:ext cx="5421440" cy="369332"/>
              </a:xfrm>
              <a:prstGeom prst="rect">
                <a:avLst/>
              </a:prstGeom>
              <a:blipFill>
                <a:blip r:embed="rId9"/>
                <a:stretch>
                  <a:fillRect l="-1171" t="-110000" b="-16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5592EC6-E4E6-4A95-1B7A-DFCD9F354418}"/>
              </a:ext>
            </a:extLst>
          </p:cNvPr>
          <p:cNvSpPr txBox="1"/>
          <p:nvPr/>
        </p:nvSpPr>
        <p:spPr bwMode="auto">
          <a:xfrm>
            <a:off x="1334340" y="476672"/>
            <a:ext cx="38884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這是兩個自旋角動量的相加。</a:t>
            </a:r>
          </a:p>
        </p:txBody>
      </p:sp>
      <p:pic>
        <p:nvPicPr>
          <p:cNvPr id="7" name="Picture 2" descr="http://homework.uoregon.edu/pub/class/155/trap02a.jpg">
            <a:extLst>
              <a:ext uri="{FF2B5EF4-FFF2-40B4-BE49-F238E27FC236}">
                <a16:creationId xmlns:a16="http://schemas.microsoft.com/office/drawing/2014/main" id="{6F44706A-9D75-FBAD-3BBD-1DA894E2D3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30" t="80502" r="1724" b="436"/>
          <a:stretch/>
        </p:blipFill>
        <p:spPr bwMode="auto">
          <a:xfrm>
            <a:off x="6850226" y="1004568"/>
            <a:ext cx="1252647" cy="992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ACBFAE8-D6FB-5B2A-4A0F-B3CEE3E78281}"/>
              </a:ext>
            </a:extLst>
          </p:cNvPr>
          <p:cNvSpPr/>
          <p:nvPr/>
        </p:nvSpPr>
        <p:spPr>
          <a:xfrm>
            <a:off x="7278951" y="1456080"/>
            <a:ext cx="793223" cy="540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DFB12B2-5904-9C4D-4893-F4BE7779F89E}"/>
                  </a:ext>
                </a:extLst>
              </p:cNvPr>
              <p:cNvSpPr txBox="1"/>
              <p:nvPr/>
            </p:nvSpPr>
            <p:spPr bwMode="auto">
              <a:xfrm>
                <a:off x="1209119" y="3113431"/>
                <a:ext cx="782737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很明顯可以以個別電子的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dirty="0" err="1"/>
                  <a:t>的本徵態為基底</a:t>
                </a:r>
                <a:r>
                  <a:rPr lang="en-US" dirty="0"/>
                  <a:t>：</a:t>
                </a: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↑↑</m:t>
                            </m:r>
                          </m:e>
                        </m:d>
                      </m:e>
                    </m:d>
                    <m:r>
                      <a:rPr lang="zh-TW" altLang="en-US" i="1" smtClean="0">
                        <a:latin typeface="Cambria Math" panose="02040503050406030204" pitchFamily="18" charset="0"/>
                        <a:ea typeface="+mj-ea"/>
                      </a:rPr>
                      <m:t>、</m:t>
                    </m:r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↓</m:t>
                            </m:r>
                            <m:r>
                              <a:rPr lang="en-US" altLang="zh-TW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↑</m:t>
                            </m:r>
                          </m:e>
                        </m:d>
                      </m:e>
                    </m:d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、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↑↓</m:t>
                            </m:r>
                          </m:e>
                        </m:d>
                      </m:e>
                    </m:d>
                    <m:r>
                      <a:rPr lang="zh-TW" altLang="en-US" i="1">
                        <a:latin typeface="Cambria Math" panose="02040503050406030204" pitchFamily="18" charset="0"/>
                        <a:ea typeface="+mj-ea"/>
                      </a:rPr>
                      <m:t>、</m:t>
                    </m:r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↓</m:t>
                            </m:r>
                            <m:r>
                              <a:rPr lang="en-US" altLang="zh-TW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↓</m:t>
                            </m:r>
                          </m:e>
                        </m:d>
                      </m:e>
                    </m:d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  <a:endParaRPr lang="en-TW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DFB12B2-5904-9C4D-4893-F4BE7779F8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09119" y="3113431"/>
                <a:ext cx="7827377" cy="369332"/>
              </a:xfrm>
              <a:prstGeom prst="rect">
                <a:avLst/>
              </a:prstGeom>
              <a:blipFill>
                <a:blip r:embed="rId11"/>
                <a:stretch>
                  <a:fillRect l="-648" t="-113333" b="-16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86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" grpId="0"/>
      <p:bldP spid="18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29">
                <a:extLst>
                  <a:ext uri="{FF2B5EF4-FFF2-40B4-BE49-F238E27FC236}">
                    <a16:creationId xmlns:a16="http://schemas.microsoft.com/office/drawing/2014/main" id="{921EC4FB-C4C9-BC84-F44D-480FAEF3D050}"/>
                  </a:ext>
                </a:extLst>
              </p:cNvPr>
              <p:cNvSpPr txBox="1"/>
              <p:nvPr/>
            </p:nvSpPr>
            <p:spPr bwMode="auto">
              <a:xfrm>
                <a:off x="767602" y="5724113"/>
                <a:ext cx="3168352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=1,</m:t>
                              </m:r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1,1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文字方塊 29">
                <a:extLst>
                  <a:ext uri="{FF2B5EF4-FFF2-40B4-BE49-F238E27FC236}">
                    <a16:creationId xmlns:a16="http://schemas.microsoft.com/office/drawing/2014/main" id="{921EC4FB-C4C9-BC84-F44D-480FAEF3D0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7602" y="5724113"/>
                <a:ext cx="3168352" cy="369332"/>
              </a:xfrm>
              <a:prstGeom prst="rect">
                <a:avLst/>
              </a:prstGeom>
              <a:blipFill>
                <a:blip r:embed="rId2"/>
                <a:stretch>
                  <a:fillRect l="-8765" t="-103226" r="-5976" b="-1612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3708E87-EA7F-515E-D537-82639391C8E7}"/>
                  </a:ext>
                </a:extLst>
              </p:cNvPr>
              <p:cNvSpPr txBox="1"/>
              <p:nvPr/>
            </p:nvSpPr>
            <p:spPr bwMode="auto">
              <a:xfrm>
                <a:off x="844107" y="1259901"/>
                <a:ext cx="1193852" cy="312458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𝑆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𝑆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𝑆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3708E87-EA7F-515E-D537-82639391C8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4107" y="1259901"/>
                <a:ext cx="1193852" cy="312458"/>
              </a:xfrm>
              <a:prstGeom prst="rect">
                <a:avLst/>
              </a:prstGeom>
              <a:blipFill>
                <a:blip r:embed="rId3"/>
                <a:stretch>
                  <a:fillRect l="-4211" t="-32000" r="-1053" b="-16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29">
                <a:extLst>
                  <a:ext uri="{FF2B5EF4-FFF2-40B4-BE49-F238E27FC236}">
                    <a16:creationId xmlns:a16="http://schemas.microsoft.com/office/drawing/2014/main" id="{1B85B776-F878-1894-38B4-994B85CF385C}"/>
                  </a:ext>
                </a:extLst>
              </p:cNvPr>
              <p:cNvSpPr txBox="1"/>
              <p:nvPr/>
            </p:nvSpPr>
            <p:spPr bwMode="auto">
              <a:xfrm>
                <a:off x="759340" y="6204151"/>
                <a:ext cx="3528392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=1,</m:t>
                              </m:r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=−1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1,−1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↓↓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9" name="文字方塊 29">
                <a:extLst>
                  <a:ext uri="{FF2B5EF4-FFF2-40B4-BE49-F238E27FC236}">
                    <a16:creationId xmlns:a16="http://schemas.microsoft.com/office/drawing/2014/main" id="{1B85B776-F878-1894-38B4-994B85CF38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9340" y="6204151"/>
                <a:ext cx="3528392" cy="369332"/>
              </a:xfrm>
              <a:prstGeom prst="rect">
                <a:avLst/>
              </a:prstGeom>
              <a:blipFill>
                <a:blip r:embed="rId4"/>
                <a:stretch>
                  <a:fillRect l="-8633" t="-106667" r="-6115" b="-17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F72FC36-57E1-8DB0-CE03-A273176ABB79}"/>
                  </a:ext>
                </a:extLst>
              </p:cNvPr>
              <p:cNvSpPr txBox="1"/>
              <p:nvPr/>
            </p:nvSpPr>
            <p:spPr bwMode="auto">
              <a:xfrm>
                <a:off x="755576" y="1826073"/>
                <a:ext cx="2664296" cy="3815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總自旋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最大的態是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↑↑</m:t>
                            </m:r>
                          </m:e>
                        </m:d>
                      </m:e>
                    </m:d>
                  </m:oMath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F72FC36-57E1-8DB0-CE03-A273176ABB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576" y="1826073"/>
                <a:ext cx="2664296" cy="381515"/>
              </a:xfrm>
              <a:prstGeom prst="rect">
                <a:avLst/>
              </a:prstGeom>
              <a:blipFill>
                <a:blip r:embed="rId5"/>
                <a:stretch>
                  <a:fillRect l="-1896" t="-113333" r="-6161" b="-16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6718013-F3D0-64B7-0CA7-4EB75B988A78}"/>
                  </a:ext>
                </a:extLst>
              </p:cNvPr>
              <p:cNvSpPr txBox="1"/>
              <p:nvPr/>
            </p:nvSpPr>
            <p:spPr bwMode="auto">
              <a:xfrm>
                <a:off x="755576" y="3235897"/>
                <a:ext cx="596840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TW" altLang="en-US" b="0" dirty="0"/>
                  <a:t>這樣無法再以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zh-TW" altLang="en-US" b="0" dirty="0"/>
                  <a:t>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zh-TW" altLang="en-US" b="0" dirty="0"/>
                  <a:t>的態，若它的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，則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6718013-F3D0-64B7-0CA7-4EB75B988A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576" y="3235897"/>
                <a:ext cx="5968402" cy="369332"/>
              </a:xfrm>
              <a:prstGeom prst="rect">
                <a:avLst/>
              </a:prstGeom>
              <a:blipFill>
                <a:blip r:embed="rId6"/>
                <a:stretch>
                  <a:fillRect l="-849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A2ED539-90AD-35C8-7AB4-6AAB5AF39A6E}"/>
                  </a:ext>
                </a:extLst>
              </p:cNvPr>
              <p:cNvSpPr txBox="1"/>
              <p:nvPr/>
            </p:nvSpPr>
            <p:spPr bwMode="auto">
              <a:xfrm>
                <a:off x="2541257" y="1226975"/>
                <a:ext cx="1656451" cy="381515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sSub>
                        <m:sSub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A2ED539-90AD-35C8-7AB4-6AAB5AF39A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41257" y="1226975"/>
                <a:ext cx="1656451" cy="3815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465D725-D4D0-5235-551B-3D36DD244AD9}"/>
                  </a:ext>
                </a:extLst>
              </p:cNvPr>
              <p:cNvSpPr txBox="1"/>
              <p:nvPr/>
            </p:nvSpPr>
            <p:spPr bwMode="auto">
              <a:xfrm>
                <a:off x="3330999" y="1703441"/>
                <a:ext cx="1833930" cy="61093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f>
                        <m:f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=1</m:t>
                      </m:r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465D725-D4D0-5235-551B-3D36DD244A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30999" y="1703441"/>
                <a:ext cx="1833930" cy="610936"/>
              </a:xfrm>
              <a:prstGeom prst="rect">
                <a:avLst/>
              </a:prstGeom>
              <a:blipFill>
                <a:blip r:embed="rId8"/>
                <a:stretch>
                  <a:fillRect b="-2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4CFF081-F762-CE8D-A4B7-23F9AD217D59}"/>
                  </a:ext>
                </a:extLst>
              </p:cNvPr>
              <p:cNvSpPr txBox="1"/>
              <p:nvPr/>
            </p:nvSpPr>
            <p:spPr bwMode="auto">
              <a:xfrm>
                <a:off x="746311" y="748852"/>
                <a:ext cx="763284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TW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sSub>
                      <m:sSubPr>
                        <m:ctrlPr>
                          <a:rPr lang="en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的本徵態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是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↑↑</m:t>
                            </m:r>
                          </m:e>
                        </m:d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↑↓</m:t>
                            </m:r>
                          </m:e>
                        </m:d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↓↑</m:t>
                            </m:r>
                          </m:e>
                        </m:d>
                      </m:e>
                    </m:d>
                    <m:r>
                      <m:rPr>
                        <m:nor/>
                      </m:rPr>
                      <a:rPr lang="en-US" altLang="zh-TW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↓↓</m:t>
                            </m:r>
                          </m:e>
                        </m:d>
                      </m:e>
                    </m:d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的線性組合：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4CFF081-F762-CE8D-A4B7-23F9AD217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6311" y="748852"/>
                <a:ext cx="7632848" cy="369332"/>
              </a:xfrm>
              <a:prstGeom prst="rect">
                <a:avLst/>
              </a:prstGeom>
              <a:blipFill>
                <a:blip r:embed="rId9"/>
                <a:stretch>
                  <a:fillRect t="-117241" b="-17586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3FA41AF-B966-E255-6CA6-0DA2A2686F67}"/>
                  </a:ext>
                </a:extLst>
              </p:cNvPr>
              <p:cNvSpPr txBox="1"/>
              <p:nvPr/>
            </p:nvSpPr>
            <p:spPr bwMode="auto">
              <a:xfrm>
                <a:off x="755576" y="2389112"/>
                <a:ext cx="532859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Raising operators</a:t>
                </a:r>
                <a:r>
                  <a:rPr lang="en-US" altLang="zh-TW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TW" dirty="0"/>
                  <a:t>作用於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↑↑</m:t>
                            </m:r>
                          </m:e>
                        </m:d>
                      </m:e>
                    </m:d>
                  </m:oMath>
                </a14:m>
                <a:r>
                  <a:rPr lang="en-TW" dirty="0"/>
                  <a:t>應該無法再增加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TW" dirty="0"/>
                  <a:t>。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3FA41AF-B966-E255-6CA6-0DA2A2686F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576" y="2389112"/>
                <a:ext cx="5328592" cy="369332"/>
              </a:xfrm>
              <a:prstGeom prst="rect">
                <a:avLst/>
              </a:prstGeom>
              <a:blipFill>
                <a:blip r:embed="rId10"/>
                <a:stretch>
                  <a:fillRect l="-950" t="-113333" b="-16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29">
                <a:extLst>
                  <a:ext uri="{FF2B5EF4-FFF2-40B4-BE49-F238E27FC236}">
                    <a16:creationId xmlns:a16="http://schemas.microsoft.com/office/drawing/2014/main" id="{06FA39E6-A865-7101-51CA-974A1CF32414}"/>
                  </a:ext>
                </a:extLst>
              </p:cNvPr>
              <p:cNvSpPr txBox="1"/>
              <p:nvPr/>
            </p:nvSpPr>
            <p:spPr bwMode="auto">
              <a:xfrm>
                <a:off x="830900" y="2812504"/>
                <a:ext cx="1220267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↑↑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9" name="文字方塊 29">
                <a:extLst>
                  <a:ext uri="{FF2B5EF4-FFF2-40B4-BE49-F238E27FC236}">
                    <a16:creationId xmlns:a16="http://schemas.microsoft.com/office/drawing/2014/main" id="{06FA39E6-A865-7101-51CA-974A1CF324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0900" y="2812504"/>
                <a:ext cx="1220267" cy="369332"/>
              </a:xfrm>
              <a:prstGeom prst="rect">
                <a:avLst/>
              </a:prstGeom>
              <a:blipFill>
                <a:blip r:embed="rId11"/>
                <a:stretch>
                  <a:fillRect l="-6186" t="-106667" b="-17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75B21C46-41B1-C338-1E75-DB5D4E72C64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75964" y="493230"/>
            <a:ext cx="2384961" cy="33728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3">
                <a:extLst>
                  <a:ext uri="{FF2B5EF4-FFF2-40B4-BE49-F238E27FC236}">
                    <a16:creationId xmlns:a16="http://schemas.microsoft.com/office/drawing/2014/main" id="{7E8690E3-8FB0-1F95-A92E-0D8CDF4C55C2}"/>
                  </a:ext>
                </a:extLst>
              </p:cNvPr>
              <p:cNvSpPr/>
              <p:nvPr/>
            </p:nvSpPr>
            <p:spPr>
              <a:xfrm>
                <a:off x="755576" y="4077072"/>
                <a:ext cx="6990439" cy="41101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</m:sub>
                      </m:sSub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TW" i="1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i="1">
                          <a:latin typeface="Cambria Math"/>
                        </a:rPr>
                        <m:t>−</m:t>
                      </m:r>
                      <m:sSubSup>
                        <m:sSub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TW" i="1">
                          <a:latin typeface="Cambria Math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ℏ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1" name="矩形 3">
                <a:extLst>
                  <a:ext uri="{FF2B5EF4-FFF2-40B4-BE49-F238E27FC236}">
                    <a16:creationId xmlns:a16="http://schemas.microsoft.com/office/drawing/2014/main" id="{7E8690E3-8FB0-1F95-A92E-0D8CDF4C55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077072"/>
                <a:ext cx="6990439" cy="411010"/>
              </a:xfrm>
              <a:prstGeom prst="rect">
                <a:avLst/>
              </a:prstGeom>
              <a:blipFill>
                <a:blip r:embed="rId13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ABE00C7-B2F4-CB31-2323-CABF19A7C641}"/>
                  </a:ext>
                </a:extLst>
              </p:cNvPr>
              <p:cNvSpPr txBox="1"/>
              <p:nvPr/>
            </p:nvSpPr>
            <p:spPr bwMode="auto">
              <a:xfrm>
                <a:off x="692717" y="4572664"/>
                <a:ext cx="369841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dirty="0"/>
                  <a:t>左手邊作用於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↑↑</m:t>
                            </m:r>
                          </m:e>
                        </m:d>
                      </m:e>
                    </m:d>
                  </m:oMath>
                </a14:m>
                <a:r>
                  <a:rPr lang="en-TW" dirty="0"/>
                  <a:t>為零，因此：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ABE00C7-B2F4-CB31-2323-CABF19A7C6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2717" y="4572664"/>
                <a:ext cx="3698418" cy="369332"/>
              </a:xfrm>
              <a:prstGeom prst="rect">
                <a:avLst/>
              </a:prstGeom>
              <a:blipFill>
                <a:blip r:embed="rId14"/>
                <a:stretch>
                  <a:fillRect l="-1370" t="-113333" b="-16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9">
                <a:extLst>
                  <a:ext uri="{FF2B5EF4-FFF2-40B4-BE49-F238E27FC236}">
                    <a16:creationId xmlns:a16="http://schemas.microsoft.com/office/drawing/2014/main" id="{7B300911-4DAE-9FC7-DC7D-3E88AC159F64}"/>
                  </a:ext>
                </a:extLst>
              </p:cNvPr>
              <p:cNvSpPr txBox="1"/>
              <p:nvPr/>
            </p:nvSpPr>
            <p:spPr bwMode="auto">
              <a:xfrm>
                <a:off x="767602" y="5018066"/>
                <a:ext cx="4222863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↑↑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ℏ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↑↑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1+1</m:t>
                          </m:r>
                        </m:e>
                      </m:d>
                      <m:r>
                        <a:rPr lang="en-US" altLang="zh-TW" i="1">
                          <a:latin typeface="Cambria Math"/>
                          <a:ea typeface="Cambria Math"/>
                        </a:rPr>
                        <m:t>ℏ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4" name="文字方塊 29">
                <a:extLst>
                  <a:ext uri="{FF2B5EF4-FFF2-40B4-BE49-F238E27FC236}">
                    <a16:creationId xmlns:a16="http://schemas.microsoft.com/office/drawing/2014/main" id="{7B300911-4DAE-9FC7-DC7D-3E88AC159F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7602" y="5018066"/>
                <a:ext cx="4222863" cy="369332"/>
              </a:xfrm>
              <a:prstGeom prst="rect">
                <a:avLst/>
              </a:prstGeom>
              <a:blipFill>
                <a:blip r:embed="rId15"/>
                <a:stretch>
                  <a:fillRect l="-898" t="-110000" r="-4491" b="-17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C5009BB-455B-808A-E8D7-370418308568}"/>
                  </a:ext>
                </a:extLst>
              </p:cNvPr>
              <p:cNvSpPr txBox="1"/>
              <p:nvPr/>
            </p:nvSpPr>
            <p:spPr bwMode="auto">
              <a:xfrm>
                <a:off x="767602" y="3685830"/>
                <a:ext cx="45720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TW" dirty="0"/>
                  <a:t>也可以直接算：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C5009BB-455B-808A-E8D7-3704183085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7602" y="3685830"/>
                <a:ext cx="4572000" cy="369332"/>
              </a:xfrm>
              <a:prstGeom prst="rect">
                <a:avLst/>
              </a:prstGeom>
              <a:blipFill>
                <a:blip r:embed="rId16"/>
                <a:stretch>
                  <a:fillRect t="-6667" b="-2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F8AE6BC-2241-D837-BCCE-FF6F9BE5A7FB}"/>
                  </a:ext>
                </a:extLst>
              </p:cNvPr>
              <p:cNvSpPr txBox="1"/>
              <p:nvPr/>
            </p:nvSpPr>
            <p:spPr bwMode="auto">
              <a:xfrm>
                <a:off x="5156463" y="5018066"/>
                <a:ext cx="859461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F8AE6BC-2241-D837-BCCE-FF6F9BE5A7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56463" y="5018066"/>
                <a:ext cx="859461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91ECBF3A-D29C-6138-5CEA-CF0F746C3E78}"/>
              </a:ext>
            </a:extLst>
          </p:cNvPr>
          <p:cNvSpPr txBox="1"/>
          <p:nvPr/>
        </p:nvSpPr>
        <p:spPr bwMode="auto">
          <a:xfrm>
            <a:off x="755576" y="379520"/>
            <a:ext cx="20764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補充推導：</a:t>
            </a:r>
          </a:p>
        </p:txBody>
      </p:sp>
    </p:spTree>
    <p:extLst>
      <p:ext uri="{BB962C8B-B14F-4D97-AF65-F5344CB8AC3E}">
        <p14:creationId xmlns:p14="http://schemas.microsoft.com/office/powerpoint/2010/main" val="23671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1" grpId="0"/>
      <p:bldP spid="18" grpId="0"/>
      <p:bldP spid="19" grpId="0" animBg="1"/>
      <p:bldP spid="21" grpId="0" animBg="1"/>
      <p:bldP spid="23" grpId="0"/>
      <p:bldP spid="24" grpId="0" animBg="1"/>
      <p:bldP spid="26" grpId="0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9">
                <a:extLst>
                  <a:ext uri="{FF2B5EF4-FFF2-40B4-BE49-F238E27FC236}">
                    <a16:creationId xmlns:a16="http://schemas.microsoft.com/office/drawing/2014/main" id="{C8C3903F-11BA-3015-A53A-DA0C3443625E}"/>
                  </a:ext>
                </a:extLst>
              </p:cNvPr>
              <p:cNvSpPr txBox="1"/>
              <p:nvPr/>
            </p:nvSpPr>
            <p:spPr bwMode="auto">
              <a:xfrm>
                <a:off x="1015957" y="1438553"/>
                <a:ext cx="3456384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1,0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文字方塊 29">
                <a:extLst>
                  <a:ext uri="{FF2B5EF4-FFF2-40B4-BE49-F238E27FC236}">
                    <a16:creationId xmlns:a16="http://schemas.microsoft.com/office/drawing/2014/main" id="{C8C3903F-11BA-3015-A53A-DA0C344362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5957" y="1438553"/>
                <a:ext cx="3456384" cy="369332"/>
              </a:xfrm>
              <a:prstGeom prst="rect">
                <a:avLst/>
              </a:prstGeom>
              <a:blipFill>
                <a:blip r:embed="rId2"/>
                <a:stretch>
                  <a:fillRect l="-9158" t="-106667" r="-6593" b="-17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29">
                <a:extLst>
                  <a:ext uri="{FF2B5EF4-FFF2-40B4-BE49-F238E27FC236}">
                    <a16:creationId xmlns:a16="http://schemas.microsoft.com/office/drawing/2014/main" id="{967B0977-CBBB-EC7A-40A8-1297B6227683}"/>
                  </a:ext>
                </a:extLst>
              </p:cNvPr>
              <p:cNvSpPr txBox="1"/>
              <p:nvPr/>
            </p:nvSpPr>
            <p:spPr bwMode="auto">
              <a:xfrm>
                <a:off x="1024219" y="1898839"/>
                <a:ext cx="4553028" cy="66460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       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↑↑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↑↑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↓↑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↑↓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文字方塊 29">
                <a:extLst>
                  <a:ext uri="{FF2B5EF4-FFF2-40B4-BE49-F238E27FC236}">
                    <a16:creationId xmlns:a16="http://schemas.microsoft.com/office/drawing/2014/main" id="{967B0977-CBBB-EC7A-40A8-1297B62276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24219" y="1898839"/>
                <a:ext cx="4553028" cy="664606"/>
              </a:xfrm>
              <a:prstGeom prst="rect">
                <a:avLst/>
              </a:prstGeom>
              <a:blipFill>
                <a:blip r:embed="rId3"/>
                <a:stretch>
                  <a:fillRect t="-40741" r="-1111" b="-6851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F663F0-0FE8-A9C0-3294-93736C2EBAE5}"/>
                  </a:ext>
                </a:extLst>
              </p:cNvPr>
              <p:cNvSpPr txBox="1"/>
              <p:nvPr/>
            </p:nvSpPr>
            <p:spPr bwMode="auto">
              <a:xfrm>
                <a:off x="951176" y="2677435"/>
                <a:ext cx="394391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而與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1,0</m:t>
                            </m:r>
                          </m:e>
                        </m:d>
                      </m:e>
                    </m:d>
                  </m:oMath>
                </a14:m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正交的狀態即是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0,0</m:t>
                            </m:r>
                          </m:e>
                        </m:d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：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F663F0-0FE8-A9C0-3294-93736C2EBA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1176" y="2677435"/>
                <a:ext cx="3943916" cy="369332"/>
              </a:xfrm>
              <a:prstGeom prst="rect">
                <a:avLst/>
              </a:prstGeom>
              <a:blipFill>
                <a:blip r:embed="rId4"/>
                <a:stretch>
                  <a:fillRect l="-962" t="-106452" b="-15806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29">
                <a:extLst>
                  <a:ext uri="{FF2B5EF4-FFF2-40B4-BE49-F238E27FC236}">
                    <a16:creationId xmlns:a16="http://schemas.microsoft.com/office/drawing/2014/main" id="{777B5679-55BB-C919-E543-5310E673C74B}"/>
                  </a:ext>
                </a:extLst>
              </p:cNvPr>
              <p:cNvSpPr txBox="1"/>
              <p:nvPr/>
            </p:nvSpPr>
            <p:spPr bwMode="auto">
              <a:xfrm>
                <a:off x="1039708" y="3088473"/>
                <a:ext cx="2531885" cy="66460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0,0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↓↑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↑↓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文字方塊 29">
                <a:extLst>
                  <a:ext uri="{FF2B5EF4-FFF2-40B4-BE49-F238E27FC236}">
                    <a16:creationId xmlns:a16="http://schemas.microsoft.com/office/drawing/2014/main" id="{777B5679-55BB-C919-E543-5310E673C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9708" y="3088473"/>
                <a:ext cx="2531885" cy="664606"/>
              </a:xfrm>
              <a:prstGeom prst="rect">
                <a:avLst/>
              </a:prstGeom>
              <a:blipFill>
                <a:blip r:embed="rId5"/>
                <a:stretch>
                  <a:fillRect l="-11000" t="-43396" r="-3500" b="-7169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92B4B20-06C3-76CE-A092-A94C132C4830}"/>
                  </a:ext>
                </a:extLst>
              </p:cNvPr>
              <p:cNvSpPr txBox="1"/>
              <p:nvPr/>
            </p:nvSpPr>
            <p:spPr bwMode="auto">
              <a:xfrm>
                <a:off x="943949" y="901303"/>
                <a:ext cx="6984776" cy="3756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接著</a:t>
                </a:r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可以用Lowering, Raising operators</a:t>
                </a:r>
                <a:r>
                  <a:rPr lang="en-US" altLang="zh-TW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b>
                    </m:sSub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，來從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1,1</m:t>
                            </m:r>
                          </m:e>
                        </m:d>
                      </m:e>
                    </m:d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得到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92B4B20-06C3-76CE-A092-A94C132C48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3949" y="901303"/>
                <a:ext cx="6984776" cy="375616"/>
              </a:xfrm>
              <a:prstGeom prst="rect">
                <a:avLst/>
              </a:prstGeom>
              <a:blipFill>
                <a:blip r:embed="rId6"/>
                <a:stretch>
                  <a:fillRect l="-726" t="-113333" b="-16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29">
                <a:extLst>
                  <a:ext uri="{FF2B5EF4-FFF2-40B4-BE49-F238E27FC236}">
                    <a16:creationId xmlns:a16="http://schemas.microsoft.com/office/drawing/2014/main" id="{E3353A33-7278-2970-9DB6-8A04445CA445}"/>
                  </a:ext>
                </a:extLst>
              </p:cNvPr>
              <p:cNvSpPr txBox="1"/>
              <p:nvPr/>
            </p:nvSpPr>
            <p:spPr bwMode="auto">
              <a:xfrm>
                <a:off x="1043608" y="4365104"/>
                <a:ext cx="3456384" cy="66460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0,0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↓↑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↑↓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7" name="文字方塊 29">
                <a:extLst>
                  <a:ext uri="{FF2B5EF4-FFF2-40B4-BE49-F238E27FC236}">
                    <a16:creationId xmlns:a16="http://schemas.microsoft.com/office/drawing/2014/main" id="{E3353A33-7278-2970-9DB6-8A04445CA4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4365104"/>
                <a:ext cx="3456384" cy="664606"/>
              </a:xfrm>
              <a:prstGeom prst="rect">
                <a:avLst/>
              </a:prstGeom>
              <a:blipFill>
                <a:blip r:embed="rId7"/>
                <a:stretch>
                  <a:fillRect l="-733" t="-41509" b="-7169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29">
                <a:extLst>
                  <a:ext uri="{FF2B5EF4-FFF2-40B4-BE49-F238E27FC236}">
                    <a16:creationId xmlns:a16="http://schemas.microsoft.com/office/drawing/2014/main" id="{00B66337-1857-F93A-B19D-FA7C651AE395}"/>
                  </a:ext>
                </a:extLst>
              </p:cNvPr>
              <p:cNvSpPr txBox="1"/>
              <p:nvPr/>
            </p:nvSpPr>
            <p:spPr bwMode="auto">
              <a:xfrm>
                <a:off x="1039708" y="5204865"/>
                <a:ext cx="3456384" cy="66460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0,0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↓↑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↑↓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0" name="文字方塊 29">
                <a:extLst>
                  <a:ext uri="{FF2B5EF4-FFF2-40B4-BE49-F238E27FC236}">
                    <a16:creationId xmlns:a16="http://schemas.microsoft.com/office/drawing/2014/main" id="{00B66337-1857-F93A-B19D-FA7C651AE3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9708" y="5204865"/>
                <a:ext cx="3456384" cy="664606"/>
              </a:xfrm>
              <a:prstGeom prst="rect">
                <a:avLst/>
              </a:prstGeom>
              <a:blipFill>
                <a:blip r:embed="rId8"/>
                <a:stretch>
                  <a:fillRect l="-1099" t="-40741" b="-7037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3B67F065-18CF-B336-8CA0-398F88A3CE77}"/>
              </a:ext>
            </a:extLst>
          </p:cNvPr>
          <p:cNvSpPr txBox="1"/>
          <p:nvPr/>
        </p:nvSpPr>
        <p:spPr bwMode="auto">
          <a:xfrm>
            <a:off x="1039708" y="3933056"/>
            <a:ext cx="16600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可以驗證：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BB22A84-F4FB-22DA-8C09-931CDFD6AE2F}"/>
                  </a:ext>
                </a:extLst>
              </p:cNvPr>
              <p:cNvSpPr txBox="1"/>
              <p:nvPr/>
            </p:nvSpPr>
            <p:spPr bwMode="auto">
              <a:xfrm>
                <a:off x="1039707" y="6044626"/>
                <a:ext cx="455302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唯一無法昇也無法降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的態即是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0,0</m:t>
                            </m:r>
                          </m:e>
                        </m:d>
                      </m:e>
                    </m:d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BB22A84-F4FB-22DA-8C09-931CDFD6AE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9707" y="6044626"/>
                <a:ext cx="4553027" cy="369332"/>
              </a:xfrm>
              <a:prstGeom prst="rect">
                <a:avLst/>
              </a:prstGeom>
              <a:blipFill>
                <a:blip r:embed="rId9"/>
                <a:stretch>
                  <a:fillRect l="-1393" t="-117241" b="-17241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9393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4B30EE-5C5C-FB88-74FA-E1D079D51F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9167"/>
          <a:stretch/>
        </p:blipFill>
        <p:spPr>
          <a:xfrm>
            <a:off x="611560" y="1484784"/>
            <a:ext cx="8055668" cy="36724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804BD4-F447-8AF9-A766-B3965CE43C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384" b="21718"/>
          <a:stretch/>
        </p:blipFill>
        <p:spPr>
          <a:xfrm>
            <a:off x="611560" y="5171013"/>
            <a:ext cx="8055668" cy="5705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607171-B075-85DF-CE3B-2E0E507F6E9E}"/>
              </a:ext>
            </a:extLst>
          </p:cNvPr>
          <p:cNvSpPr txBox="1"/>
          <p:nvPr/>
        </p:nvSpPr>
        <p:spPr bwMode="auto">
          <a:xfrm>
            <a:off x="2807804" y="476672"/>
            <a:ext cx="35283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一階能量修正Ground State 1,1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29">
                <a:extLst>
                  <a:ext uri="{FF2B5EF4-FFF2-40B4-BE49-F238E27FC236}">
                    <a16:creationId xmlns:a16="http://schemas.microsoft.com/office/drawing/2014/main" id="{7707E2C0-C420-CB4C-444C-67E99F4E718E}"/>
                  </a:ext>
                </a:extLst>
              </p:cNvPr>
              <p:cNvSpPr txBox="1"/>
              <p:nvPr/>
            </p:nvSpPr>
            <p:spPr bwMode="auto">
              <a:xfrm>
                <a:off x="2987824" y="859825"/>
                <a:ext cx="2520280" cy="45736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  <m:sup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d>
                        <m:dPr>
                          <m:begChr m:val="⟨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1,1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1,1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文字方塊 29">
                <a:extLst>
                  <a:ext uri="{FF2B5EF4-FFF2-40B4-BE49-F238E27FC236}">
                    <a16:creationId xmlns:a16="http://schemas.microsoft.com/office/drawing/2014/main" id="{7707E2C0-C420-CB4C-444C-67E99F4E71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87824" y="859825"/>
                <a:ext cx="2520280" cy="457369"/>
              </a:xfrm>
              <a:prstGeom prst="rect">
                <a:avLst/>
              </a:prstGeom>
              <a:blipFill>
                <a:blip r:embed="rId3"/>
                <a:stretch>
                  <a:fillRect t="-121622" r="-10553" b="-1972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0079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4B30EE-5C5C-FB88-74FA-E1D079D51F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86" t="70384"/>
          <a:stretch/>
        </p:blipFill>
        <p:spPr>
          <a:xfrm>
            <a:off x="931376" y="1463248"/>
            <a:ext cx="7320667" cy="20882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1843B2F-596F-22AB-5F0C-1C77D9118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193" y="3573016"/>
            <a:ext cx="7279613" cy="156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168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6C0A9D-22BE-F8EE-DF76-5F31746B7B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000"/>
          <a:stretch/>
        </p:blipFill>
        <p:spPr>
          <a:xfrm>
            <a:off x="1331640" y="188640"/>
            <a:ext cx="6352611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935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EA4102-306F-C0FA-7392-1CB70CB60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022" y="1268760"/>
            <a:ext cx="5999956" cy="50308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01A98D-3323-FC8C-3EB0-55E26F9E29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8849"/>
          <a:stretch/>
        </p:blipFill>
        <p:spPr>
          <a:xfrm>
            <a:off x="1571666" y="328823"/>
            <a:ext cx="5999956" cy="93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8142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BFD3FA-E7AE-F150-ED56-892CE14F22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00" t="42173"/>
          <a:stretch/>
        </p:blipFill>
        <p:spPr>
          <a:xfrm>
            <a:off x="611560" y="908485"/>
            <a:ext cx="7591600" cy="19932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72FB81-43B9-9594-613D-8B28EA0D39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108" y="2919745"/>
            <a:ext cx="7717532" cy="36147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DBDCC4-9773-54C3-77B2-4AEABDCC7564}"/>
              </a:ext>
            </a:extLst>
          </p:cNvPr>
          <p:cNvSpPr txBox="1"/>
          <p:nvPr/>
        </p:nvSpPr>
        <p:spPr bwMode="auto">
          <a:xfrm>
            <a:off x="5273234" y="3424370"/>
            <a:ext cx="12241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triplet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4D21552-7C6D-B39B-A7E4-428F3005081D}"/>
                  </a:ext>
                </a:extLst>
              </p:cNvPr>
              <p:cNvSpPr txBox="1"/>
              <p:nvPr/>
            </p:nvSpPr>
            <p:spPr bwMode="auto">
              <a:xfrm>
                <a:off x="7351788" y="2065778"/>
                <a:ext cx="1512168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or triplet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or singlet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4D21552-7C6D-B39B-A7E4-428F300508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51788" y="2065778"/>
                <a:ext cx="1512168" cy="646331"/>
              </a:xfrm>
              <a:prstGeom prst="rect">
                <a:avLst/>
              </a:prstGeom>
              <a:blipFill>
                <a:blip r:embed="rId4"/>
                <a:stretch>
                  <a:fillRect t="-3846" b="-1346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119E740-B5F1-5C8E-2CCC-9DD4834E9F20}"/>
              </a:ext>
            </a:extLst>
          </p:cNvPr>
          <p:cNvSpPr txBox="1"/>
          <p:nvPr/>
        </p:nvSpPr>
        <p:spPr bwMode="auto">
          <a:xfrm>
            <a:off x="5273234" y="3718142"/>
            <a:ext cx="12241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singlet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F6B549-47BC-B9BB-6E92-34C356667156}"/>
              </a:ext>
            </a:extLst>
          </p:cNvPr>
          <p:cNvSpPr txBox="1"/>
          <p:nvPr/>
        </p:nvSpPr>
        <p:spPr bwMode="auto">
          <a:xfrm>
            <a:off x="1763688" y="407914"/>
            <a:ext cx="35283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一階能量修正Excited  State 2,1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29">
                <a:extLst>
                  <a:ext uri="{FF2B5EF4-FFF2-40B4-BE49-F238E27FC236}">
                    <a16:creationId xmlns:a16="http://schemas.microsoft.com/office/drawing/2014/main" id="{0EE4BE35-34CB-8303-4711-1DFECE314F1E}"/>
                  </a:ext>
                </a:extLst>
              </p:cNvPr>
              <p:cNvSpPr txBox="1"/>
              <p:nvPr/>
            </p:nvSpPr>
            <p:spPr bwMode="auto">
              <a:xfrm>
                <a:off x="5292080" y="311989"/>
                <a:ext cx="2520280" cy="45736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  <m:sup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d>
                        <m:dPr>
                          <m:begChr m:val="⟨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1,1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1,2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9" name="文字方塊 29">
                <a:extLst>
                  <a:ext uri="{FF2B5EF4-FFF2-40B4-BE49-F238E27FC236}">
                    <a16:creationId xmlns:a16="http://schemas.microsoft.com/office/drawing/2014/main" id="{0EE4BE35-34CB-8303-4711-1DFECE314F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92080" y="311989"/>
                <a:ext cx="2520280" cy="457369"/>
              </a:xfrm>
              <a:prstGeom prst="rect">
                <a:avLst/>
              </a:prstGeom>
              <a:blipFill>
                <a:blip r:embed="rId5"/>
                <a:stretch>
                  <a:fillRect t="-124324" r="-10000" b="-1972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13156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9FA730-B922-BAA9-3E7F-8FDEA246A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030" y="472026"/>
            <a:ext cx="4690910" cy="3767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F1FCBE9-19F5-6BAC-1A21-7D8FEAEF68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642"/>
          <a:stretch/>
        </p:blipFill>
        <p:spPr>
          <a:xfrm>
            <a:off x="329012" y="4626424"/>
            <a:ext cx="8485976" cy="10801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7DD84B-F1DA-98B8-9EF0-EA954479F922}"/>
              </a:ext>
            </a:extLst>
          </p:cNvPr>
          <p:cNvSpPr txBox="1"/>
          <p:nvPr/>
        </p:nvSpPr>
        <p:spPr bwMode="auto">
          <a:xfrm>
            <a:off x="6156176" y="795259"/>
            <a:ext cx="15121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triplet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F04B5E-1517-0602-D4C3-2882652DD788}"/>
              </a:ext>
            </a:extLst>
          </p:cNvPr>
          <p:cNvSpPr txBox="1"/>
          <p:nvPr/>
        </p:nvSpPr>
        <p:spPr bwMode="auto">
          <a:xfrm>
            <a:off x="6160238" y="472026"/>
            <a:ext cx="9898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singlet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321BF3-2462-CB94-CDF8-FA1731AAEF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568" t="51506" r="5931" b="35003"/>
          <a:stretch/>
        </p:blipFill>
        <p:spPr>
          <a:xfrm>
            <a:off x="6514393" y="1420216"/>
            <a:ext cx="795734" cy="50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177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F39_18">
            <a:extLst>
              <a:ext uri="{FF2B5EF4-FFF2-40B4-BE49-F238E27FC236}">
                <a16:creationId xmlns:a16="http://schemas.microsoft.com/office/drawing/2014/main" id="{D65FCB2A-ADE9-EF4A-9BE8-A02F589FD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205" y="2721474"/>
            <a:ext cx="2342508" cy="2986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 Box 8">
            <a:extLst>
              <a:ext uri="{FF2B5EF4-FFF2-40B4-BE49-F238E27FC236}">
                <a16:creationId xmlns:a16="http://schemas.microsoft.com/office/drawing/2014/main" id="{732F4D89-0EE4-4643-B9B0-F7DCB7013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284" y="1322691"/>
            <a:ext cx="63579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800" dirty="0"/>
              <a:t>氦的原子核就完全如同氫的原子核，只是原子核電量加大！</a:t>
            </a:r>
          </a:p>
        </p:txBody>
      </p:sp>
      <p:pic>
        <p:nvPicPr>
          <p:cNvPr id="26632" name="Picture 10" descr="atom1">
            <a:extLst>
              <a:ext uri="{FF2B5EF4-FFF2-40B4-BE49-F238E27FC236}">
                <a16:creationId xmlns:a16="http://schemas.microsoft.com/office/drawing/2014/main" id="{C8EDB135-ABC2-BA41-8FA0-E43DD19460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2" r="61297" b="48364"/>
          <a:stretch/>
        </p:blipFill>
        <p:spPr bwMode="auto">
          <a:xfrm>
            <a:off x="692662" y="3279019"/>
            <a:ext cx="4012733" cy="242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D31119-FCBC-8876-141A-140DBC218027}"/>
              </a:ext>
            </a:extLst>
          </p:cNvPr>
          <p:cNvSpPr txBox="1"/>
          <p:nvPr/>
        </p:nvSpPr>
        <p:spPr bwMode="auto">
          <a:xfrm>
            <a:off x="662284" y="2212257"/>
            <a:ext cx="67900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sz="1800" dirty="0"/>
              <a:t>因此，電子能態就完全如同氫原子，只要代入新的原子核電量。</a:t>
            </a:r>
            <a:endParaRPr lang="en-TW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811FBE-E3AB-C113-E271-1F7A89976E55}"/>
              </a:ext>
            </a:extLst>
          </p:cNvPr>
          <p:cNvSpPr txBox="1"/>
          <p:nvPr/>
        </p:nvSpPr>
        <p:spPr bwMode="auto">
          <a:xfrm>
            <a:off x="655300" y="1767474"/>
            <a:ext cx="8309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氦</a:t>
            </a:r>
            <a:r>
              <a:rPr lang="en-TW" dirty="0">
                <a:latin typeface="Times New Roman" pitchFamily="18" charset="0"/>
                <a:cs typeface="Times New Roman" pitchFamily="18" charset="0"/>
              </a:rPr>
              <a:t>原子核，將給周圍的電子</a:t>
            </a:r>
            <a:r>
              <a:rPr lang="zh-TW" altLang="en-US" sz="1800" dirty="0"/>
              <a:t>如同氫原子核</a:t>
            </a:r>
            <a:r>
              <a:rPr lang="en-TW" dirty="0">
                <a:latin typeface="Times New Roman" pitchFamily="18" charset="0"/>
                <a:cs typeface="Times New Roman" pitchFamily="18" charset="0"/>
              </a:rPr>
              <a:t>一樣的庫倫位能。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87FB77E-86E8-A22B-58F6-F09EB378840D}"/>
                  </a:ext>
                </a:extLst>
              </p:cNvPr>
              <p:cNvSpPr txBox="1"/>
              <p:nvPr/>
            </p:nvSpPr>
            <p:spPr bwMode="auto">
              <a:xfrm>
                <a:off x="640581" y="2690293"/>
                <a:ext cx="470180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可以用同樣的量子數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𝑛𝑙𝑚</m:t>
                    </m:r>
                  </m:oMath>
                </a14:m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來標記！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87FB77E-86E8-A22B-58F6-F09EB37884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0581" y="2690293"/>
                <a:ext cx="4701804" cy="369332"/>
              </a:xfrm>
              <a:prstGeom prst="rect">
                <a:avLst/>
              </a:prstGeom>
              <a:blipFill>
                <a:blip r:embed="rId4"/>
                <a:stretch>
                  <a:fillRect l="-1078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20792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532F4D-1E12-6FF3-7B99-C41EDD24A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0"/>
            <a:ext cx="4176464" cy="44337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618F206-E43F-F142-BE06-65AFA8A6B3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4318375"/>
            <a:ext cx="6336704" cy="250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0452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1123950" y="1340768"/>
            <a:ext cx="6896100" cy="37893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3244850" y="824778"/>
            <a:ext cx="16557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>
                <a:solidFill>
                  <a:srgbClr val="FF0000"/>
                </a:solidFill>
                <a:latin typeface="Tahoma" pitchFamily="34" charset="0"/>
              </a:rPr>
              <a:t>共價鍵束縛態</a:t>
            </a:r>
          </a:p>
        </p:txBody>
      </p:sp>
      <p:sp>
        <p:nvSpPr>
          <p:cNvPr id="67587" name="Oval 3"/>
          <p:cNvSpPr>
            <a:spLocks noChangeArrowheads="1"/>
          </p:cNvSpPr>
          <p:nvPr/>
        </p:nvSpPr>
        <p:spPr bwMode="auto">
          <a:xfrm>
            <a:off x="2281238" y="3533053"/>
            <a:ext cx="792162" cy="7921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7588" name="Oval 4"/>
          <p:cNvSpPr>
            <a:spLocks noChangeArrowheads="1"/>
          </p:cNvSpPr>
          <p:nvPr/>
        </p:nvSpPr>
        <p:spPr bwMode="auto">
          <a:xfrm>
            <a:off x="4514850" y="3606078"/>
            <a:ext cx="790575" cy="7921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7589" name="Line 5"/>
          <p:cNvSpPr>
            <a:spLocks noChangeShapeType="1"/>
          </p:cNvSpPr>
          <p:nvPr/>
        </p:nvSpPr>
        <p:spPr bwMode="auto">
          <a:xfrm>
            <a:off x="3722688" y="3317153"/>
            <a:ext cx="57467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7590" name="Line 6"/>
          <p:cNvSpPr>
            <a:spLocks noChangeShapeType="1"/>
          </p:cNvSpPr>
          <p:nvPr/>
        </p:nvSpPr>
        <p:spPr bwMode="auto">
          <a:xfrm flipH="1" flipV="1">
            <a:off x="3938588" y="3606078"/>
            <a:ext cx="576262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7591" name="Oval 7"/>
          <p:cNvSpPr>
            <a:spLocks noChangeArrowheads="1"/>
          </p:cNvSpPr>
          <p:nvPr/>
        </p:nvSpPr>
        <p:spPr bwMode="auto">
          <a:xfrm>
            <a:off x="2281238" y="1894753"/>
            <a:ext cx="792162" cy="7921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7592" name="Oval 8"/>
          <p:cNvSpPr>
            <a:spLocks noChangeArrowheads="1"/>
          </p:cNvSpPr>
          <p:nvPr/>
        </p:nvSpPr>
        <p:spPr bwMode="auto">
          <a:xfrm>
            <a:off x="6530975" y="1894753"/>
            <a:ext cx="792163" cy="7921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7593" name="Oval 9"/>
          <p:cNvSpPr>
            <a:spLocks noChangeArrowheads="1"/>
          </p:cNvSpPr>
          <p:nvPr/>
        </p:nvSpPr>
        <p:spPr bwMode="auto">
          <a:xfrm>
            <a:off x="3217863" y="1534391"/>
            <a:ext cx="287337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7594" name="Text Box 10"/>
          <p:cNvSpPr txBox="1">
            <a:spLocks noChangeArrowheads="1"/>
          </p:cNvSpPr>
          <p:nvPr/>
        </p:nvSpPr>
        <p:spPr bwMode="auto">
          <a:xfrm>
            <a:off x="3146425" y="1461366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>
                <a:latin typeface="Times New Roman" pitchFamily="18" charset="0"/>
              </a:rPr>
              <a:t> -</a:t>
            </a:r>
          </a:p>
        </p:txBody>
      </p:sp>
      <p:sp>
        <p:nvSpPr>
          <p:cNvPr id="67595" name="Text Box 11"/>
          <p:cNvSpPr txBox="1">
            <a:spLocks noChangeArrowheads="1"/>
          </p:cNvSpPr>
          <p:nvPr/>
        </p:nvSpPr>
        <p:spPr bwMode="auto">
          <a:xfrm>
            <a:off x="6673850" y="2110653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latin typeface="Tahoma" pitchFamily="34" charset="0"/>
              </a:rPr>
              <a:t>H</a:t>
            </a:r>
            <a:r>
              <a:rPr lang="en-US" altLang="zh-TW" baseline="30000">
                <a:latin typeface="Tahoma" pitchFamily="34" charset="0"/>
              </a:rPr>
              <a:t>+</a:t>
            </a:r>
            <a:endParaRPr lang="en-US" altLang="zh-TW">
              <a:latin typeface="Tahoma" pitchFamily="34" charset="0"/>
            </a:endParaRPr>
          </a:p>
        </p:txBody>
      </p:sp>
      <p:sp>
        <p:nvSpPr>
          <p:cNvPr id="67596" name="Line 12"/>
          <p:cNvSpPr>
            <a:spLocks noChangeShapeType="1"/>
          </p:cNvSpPr>
          <p:nvPr/>
        </p:nvSpPr>
        <p:spPr bwMode="auto">
          <a:xfrm>
            <a:off x="2614613" y="4739553"/>
            <a:ext cx="2303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7597" name="Text Box 13"/>
          <p:cNvSpPr txBox="1">
            <a:spLocks noChangeArrowheads="1"/>
          </p:cNvSpPr>
          <p:nvPr/>
        </p:nvSpPr>
        <p:spPr bwMode="auto">
          <a:xfrm>
            <a:off x="3605213" y="4830041"/>
            <a:ext cx="503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latin typeface="Tahoma" pitchFamily="34" charset="0"/>
              </a:rPr>
              <a:t>R</a:t>
            </a:r>
          </a:p>
        </p:txBody>
      </p:sp>
      <p:sp>
        <p:nvSpPr>
          <p:cNvPr id="67598" name="Text Box 14"/>
          <p:cNvSpPr txBox="1">
            <a:spLocks noChangeArrowheads="1"/>
          </p:cNvSpPr>
          <p:nvPr/>
        </p:nvSpPr>
        <p:spPr bwMode="auto">
          <a:xfrm>
            <a:off x="2425700" y="2110653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latin typeface="Tahoma" pitchFamily="34" charset="0"/>
              </a:rPr>
              <a:t>H</a:t>
            </a:r>
            <a:r>
              <a:rPr lang="en-US" altLang="zh-TW" baseline="30000">
                <a:latin typeface="Tahoma" pitchFamily="34" charset="0"/>
              </a:rPr>
              <a:t>+</a:t>
            </a:r>
            <a:endParaRPr lang="en-US" altLang="zh-TW">
              <a:latin typeface="Tahoma" pitchFamily="34" charset="0"/>
            </a:endParaRPr>
          </a:p>
        </p:txBody>
      </p:sp>
      <p:sp>
        <p:nvSpPr>
          <p:cNvPr id="67599" name="Oval 15"/>
          <p:cNvSpPr>
            <a:spLocks noChangeArrowheads="1"/>
          </p:cNvSpPr>
          <p:nvPr/>
        </p:nvSpPr>
        <p:spPr bwMode="auto">
          <a:xfrm>
            <a:off x="6242050" y="1462953"/>
            <a:ext cx="287338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7600" name="Text Box 16"/>
          <p:cNvSpPr txBox="1">
            <a:spLocks noChangeArrowheads="1"/>
          </p:cNvSpPr>
          <p:nvPr/>
        </p:nvSpPr>
        <p:spPr bwMode="auto">
          <a:xfrm>
            <a:off x="6170613" y="1389928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>
                <a:latin typeface="Times New Roman" pitchFamily="18" charset="0"/>
              </a:rPr>
              <a:t> -</a:t>
            </a:r>
          </a:p>
        </p:txBody>
      </p:sp>
      <p:sp>
        <p:nvSpPr>
          <p:cNvPr id="67601" name="Text Box 17"/>
          <p:cNvSpPr txBox="1">
            <a:spLocks noChangeArrowheads="1"/>
          </p:cNvSpPr>
          <p:nvPr/>
        </p:nvSpPr>
        <p:spPr bwMode="auto">
          <a:xfrm>
            <a:off x="2425700" y="3748953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latin typeface="Tahoma" pitchFamily="34" charset="0"/>
              </a:rPr>
              <a:t>H</a:t>
            </a:r>
            <a:r>
              <a:rPr lang="en-US" altLang="zh-TW" baseline="30000">
                <a:latin typeface="Tahoma" pitchFamily="34" charset="0"/>
              </a:rPr>
              <a:t>+</a:t>
            </a:r>
            <a:endParaRPr lang="en-US" altLang="zh-TW">
              <a:latin typeface="Tahoma" pitchFamily="34" charset="0"/>
            </a:endParaRPr>
          </a:p>
        </p:txBody>
      </p:sp>
      <p:sp>
        <p:nvSpPr>
          <p:cNvPr id="67602" name="Text Box 18"/>
          <p:cNvSpPr txBox="1">
            <a:spLocks noChangeArrowheads="1"/>
          </p:cNvSpPr>
          <p:nvPr/>
        </p:nvSpPr>
        <p:spPr bwMode="auto">
          <a:xfrm>
            <a:off x="4657725" y="3748953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latin typeface="Tahoma" pitchFamily="34" charset="0"/>
              </a:rPr>
              <a:t>H</a:t>
            </a:r>
            <a:r>
              <a:rPr lang="en-US" altLang="zh-TW" baseline="30000">
                <a:latin typeface="Tahoma" pitchFamily="34" charset="0"/>
              </a:rPr>
              <a:t>+</a:t>
            </a:r>
            <a:endParaRPr lang="en-US" altLang="zh-TW">
              <a:latin typeface="Tahoma" pitchFamily="34" charset="0"/>
            </a:endParaRPr>
          </a:p>
        </p:txBody>
      </p:sp>
      <p:sp>
        <p:nvSpPr>
          <p:cNvPr id="67603" name="Oval 19"/>
          <p:cNvSpPr>
            <a:spLocks noChangeArrowheads="1"/>
          </p:cNvSpPr>
          <p:nvPr/>
        </p:nvSpPr>
        <p:spPr bwMode="auto">
          <a:xfrm>
            <a:off x="3433763" y="3174278"/>
            <a:ext cx="287337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7604" name="Text Box 20"/>
          <p:cNvSpPr txBox="1">
            <a:spLocks noChangeArrowheads="1"/>
          </p:cNvSpPr>
          <p:nvPr/>
        </p:nvSpPr>
        <p:spPr bwMode="auto">
          <a:xfrm>
            <a:off x="3362325" y="3101253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>
                <a:latin typeface="Times New Roman" pitchFamily="18" charset="0"/>
              </a:rPr>
              <a:t> -</a:t>
            </a:r>
          </a:p>
        </p:txBody>
      </p:sp>
      <p:sp>
        <p:nvSpPr>
          <p:cNvPr id="67605" name="Oval 21"/>
          <p:cNvSpPr>
            <a:spLocks noChangeArrowheads="1"/>
          </p:cNvSpPr>
          <p:nvPr/>
        </p:nvSpPr>
        <p:spPr bwMode="auto">
          <a:xfrm>
            <a:off x="3217863" y="4182341"/>
            <a:ext cx="287337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7606" name="Text Box 22"/>
          <p:cNvSpPr txBox="1">
            <a:spLocks noChangeArrowheads="1"/>
          </p:cNvSpPr>
          <p:nvPr/>
        </p:nvSpPr>
        <p:spPr bwMode="auto">
          <a:xfrm>
            <a:off x="3146425" y="4109316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>
                <a:latin typeface="Times New Roman" pitchFamily="18" charset="0"/>
              </a:rPr>
              <a:t> -</a:t>
            </a:r>
          </a:p>
        </p:txBody>
      </p:sp>
      <p:sp>
        <p:nvSpPr>
          <p:cNvPr id="67607" name="Line 23"/>
          <p:cNvSpPr>
            <a:spLocks noChangeShapeType="1"/>
          </p:cNvSpPr>
          <p:nvPr/>
        </p:nvSpPr>
        <p:spPr bwMode="auto">
          <a:xfrm flipH="1">
            <a:off x="3073400" y="3317153"/>
            <a:ext cx="360363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7608" name="Line 24"/>
          <p:cNvSpPr>
            <a:spLocks noChangeShapeType="1"/>
          </p:cNvSpPr>
          <p:nvPr/>
        </p:nvSpPr>
        <p:spPr bwMode="auto">
          <a:xfrm flipV="1">
            <a:off x="3065463" y="3525116"/>
            <a:ext cx="358775" cy="269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7609" name="Line 25"/>
          <p:cNvSpPr>
            <a:spLocks noChangeShapeType="1"/>
          </p:cNvSpPr>
          <p:nvPr/>
        </p:nvSpPr>
        <p:spPr bwMode="auto">
          <a:xfrm flipH="1" flipV="1">
            <a:off x="3109913" y="4064866"/>
            <a:ext cx="179387" cy="134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7610" name="Line 26"/>
          <p:cNvSpPr>
            <a:spLocks noChangeShapeType="1"/>
          </p:cNvSpPr>
          <p:nvPr/>
        </p:nvSpPr>
        <p:spPr bwMode="auto">
          <a:xfrm>
            <a:off x="2974975" y="4199803"/>
            <a:ext cx="179388" cy="134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7611" name="Line 27"/>
          <p:cNvSpPr>
            <a:spLocks noChangeShapeType="1"/>
          </p:cNvSpPr>
          <p:nvPr/>
        </p:nvSpPr>
        <p:spPr bwMode="auto">
          <a:xfrm flipH="1">
            <a:off x="4235450" y="4199803"/>
            <a:ext cx="360363" cy="90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7612" name="Line 28"/>
          <p:cNvSpPr>
            <a:spLocks noChangeShapeType="1"/>
          </p:cNvSpPr>
          <p:nvPr/>
        </p:nvSpPr>
        <p:spPr bwMode="auto">
          <a:xfrm flipV="1">
            <a:off x="3470275" y="4155353"/>
            <a:ext cx="314325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7613" name="Line 29"/>
          <p:cNvSpPr>
            <a:spLocks noChangeShapeType="1"/>
          </p:cNvSpPr>
          <p:nvPr/>
        </p:nvSpPr>
        <p:spPr bwMode="auto">
          <a:xfrm flipV="1">
            <a:off x="2974975" y="1804266"/>
            <a:ext cx="179388" cy="179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7614" name="Line 30"/>
          <p:cNvSpPr>
            <a:spLocks noChangeShapeType="1"/>
          </p:cNvSpPr>
          <p:nvPr/>
        </p:nvSpPr>
        <p:spPr bwMode="auto">
          <a:xfrm flipH="1">
            <a:off x="3200400" y="1848716"/>
            <a:ext cx="134938" cy="134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7615" name="Line 31"/>
          <p:cNvSpPr>
            <a:spLocks noChangeShapeType="1"/>
          </p:cNvSpPr>
          <p:nvPr/>
        </p:nvSpPr>
        <p:spPr bwMode="auto">
          <a:xfrm>
            <a:off x="6440488" y="1759816"/>
            <a:ext cx="179387" cy="179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7616" name="Line 32"/>
          <p:cNvSpPr>
            <a:spLocks noChangeShapeType="1"/>
          </p:cNvSpPr>
          <p:nvPr/>
        </p:nvSpPr>
        <p:spPr bwMode="auto">
          <a:xfrm flipH="1" flipV="1">
            <a:off x="6619875" y="1713778"/>
            <a:ext cx="180975" cy="180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1473" name="Text Box 33"/>
          <p:cNvSpPr txBox="1">
            <a:spLocks noChangeArrowheads="1"/>
          </p:cNvSpPr>
          <p:nvPr/>
        </p:nvSpPr>
        <p:spPr bwMode="auto">
          <a:xfrm>
            <a:off x="1835912" y="5455346"/>
            <a:ext cx="533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>
                <a:latin typeface="Tahoma" pitchFamily="34" charset="0"/>
              </a:rPr>
              <a:t>電子共享也可使能量降低，因此形成束縛態。</a:t>
            </a:r>
          </a:p>
        </p:txBody>
      </p:sp>
      <p:sp>
        <p:nvSpPr>
          <p:cNvPr id="95266" name="文字方塊 33"/>
          <p:cNvSpPr txBox="1">
            <a:spLocks noChangeArrowheads="1"/>
          </p:cNvSpPr>
          <p:nvPr/>
        </p:nvSpPr>
        <p:spPr bwMode="auto">
          <a:xfrm>
            <a:off x="1835912" y="5912546"/>
            <a:ext cx="5257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所降低的能量與原子核的距離及電子軌道有關</a:t>
            </a:r>
          </a:p>
        </p:txBody>
      </p:sp>
    </p:spTree>
    <p:extLst>
      <p:ext uri="{BB962C8B-B14F-4D97-AF65-F5344CB8AC3E}">
        <p14:creationId xmlns:p14="http://schemas.microsoft.com/office/powerpoint/2010/main" val="24261222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9" name="Text Box 12"/>
          <p:cNvSpPr txBox="1">
            <a:spLocks noChangeArrowheads="1"/>
          </p:cNvSpPr>
          <p:nvPr/>
        </p:nvSpPr>
        <p:spPr bwMode="auto">
          <a:xfrm>
            <a:off x="2254820" y="3461187"/>
            <a:ext cx="58455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>
                <a:latin typeface="Tahoma" pitchFamily="34" charset="0"/>
              </a:rPr>
              <a:t>解兩個氫原子核，即氫分子的電子定態與能階：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478" name="Text Box 14"/>
              <p:cNvSpPr txBox="1">
                <a:spLocks noChangeArrowheads="1"/>
              </p:cNvSpPr>
              <p:nvPr/>
            </p:nvSpPr>
            <p:spPr bwMode="auto">
              <a:xfrm>
                <a:off x="2254820" y="3904100"/>
                <a:ext cx="477837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TW" altLang="en-US" dirty="0">
                    <a:latin typeface="Tahoma" pitchFamily="34" charset="0"/>
                  </a:rPr>
                  <a:t>找到電子能態的能階與距離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𝑅</m:t>
                    </m:r>
                  </m:oMath>
                </a14:m>
                <a:r>
                  <a:rPr lang="zh-TW" altLang="en-US" dirty="0">
                    <a:latin typeface="Tahoma" pitchFamily="34" charset="0"/>
                  </a:rPr>
                  <a:t>的關係。</a:t>
                </a:r>
              </a:p>
            </p:txBody>
          </p:sp>
        </mc:Choice>
        <mc:Fallback xmlns="">
          <p:sp>
            <p:nvSpPr>
              <p:cNvPr id="62478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54820" y="3904100"/>
                <a:ext cx="4778375" cy="369332"/>
              </a:xfrm>
              <a:prstGeom prst="rect">
                <a:avLst/>
              </a:prstGeom>
              <a:blipFill>
                <a:blip r:embed="rId2"/>
                <a:stretch>
                  <a:fillRect l="-1061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A6E6A4E-FF7A-2120-8371-F879B3E0D7E6}"/>
                  </a:ext>
                </a:extLst>
              </p:cNvPr>
              <p:cNvSpPr txBox="1"/>
              <p:nvPr/>
            </p:nvSpPr>
            <p:spPr bwMode="auto">
              <a:xfrm>
                <a:off x="7236296" y="3509928"/>
                <a:ext cx="769441" cy="276999"/>
              </a:xfrm>
              <a:prstGeom prst="rect">
                <a:avLst/>
              </a:prstGeom>
              <a:solidFill>
                <a:srgbClr val="FAFAA4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𝜓</m:t>
                      </m:r>
                      <m:d>
                        <m:dPr>
                          <m:ctrlPr>
                            <a:rPr lang="en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</m:d>
                    </m:oMath>
                  </m:oMathPara>
                </a14:m>
                <a:endParaRPr lang="en-TW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A6E6A4E-FF7A-2120-8371-F879B3E0D7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36296" y="3509928"/>
                <a:ext cx="769441" cy="276999"/>
              </a:xfrm>
              <a:prstGeom prst="rect">
                <a:avLst/>
              </a:prstGeom>
              <a:blipFill>
                <a:blip r:embed="rId3"/>
                <a:stretch>
                  <a:fillRect l="-8065" t="-30435" b="-3043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F0E2E60A-4E28-5F4C-D6D0-5AFB748232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109"/>
          <a:stretch/>
        </p:blipFill>
        <p:spPr>
          <a:xfrm>
            <a:off x="2987824" y="1112978"/>
            <a:ext cx="2448272" cy="23160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2BB15D-56E8-C5FB-AD06-7F8FD62567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8916" y="4273432"/>
            <a:ext cx="2390345" cy="734043"/>
          </a:xfrm>
          <a:prstGeom prst="rect">
            <a:avLst/>
          </a:prstGeom>
        </p:spPr>
      </p:pic>
      <p:sp>
        <p:nvSpPr>
          <p:cNvPr id="2" name="Text Box 14">
            <a:extLst>
              <a:ext uri="{FF2B5EF4-FFF2-40B4-BE49-F238E27FC236}">
                <a16:creationId xmlns:a16="http://schemas.microsoft.com/office/drawing/2014/main" id="{F1063CFD-572B-67AD-8AB7-33DC81CE2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2101" y="3078589"/>
            <a:ext cx="1079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>
                <a:latin typeface="Tahoma" pitchFamily="34" charset="0"/>
              </a:rPr>
              <a:t>互換</a:t>
            </a:r>
          </a:p>
        </p:txBody>
      </p:sp>
      <p:sp>
        <p:nvSpPr>
          <p:cNvPr id="6" name="Left-right Arrow 5">
            <a:extLst>
              <a:ext uri="{FF2B5EF4-FFF2-40B4-BE49-F238E27FC236}">
                <a16:creationId xmlns:a16="http://schemas.microsoft.com/office/drawing/2014/main" id="{1A6A7C91-895E-7040-B05F-66E5D6617E34}"/>
              </a:ext>
            </a:extLst>
          </p:cNvPr>
          <p:cNvSpPr/>
          <p:nvPr/>
        </p:nvSpPr>
        <p:spPr>
          <a:xfrm>
            <a:off x="3923928" y="2863833"/>
            <a:ext cx="487923" cy="233677"/>
          </a:xfrm>
          <a:prstGeom prst="left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E38F2ED-0AA9-C4D7-6C3B-E52A7EA3D1AC}"/>
                  </a:ext>
                </a:extLst>
              </p:cNvPr>
              <p:cNvSpPr txBox="1"/>
              <p:nvPr/>
            </p:nvSpPr>
            <p:spPr bwMode="auto">
              <a:xfrm>
                <a:off x="2254820" y="5353855"/>
                <a:ext cx="510016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在兩個氫原子核互換下是不變的！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E38F2ED-0AA9-C4D7-6C3B-E52A7EA3D1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54820" y="5353855"/>
                <a:ext cx="5100164" cy="369332"/>
              </a:xfrm>
              <a:prstGeom prst="rect">
                <a:avLst/>
              </a:prstGeom>
              <a:blipFill>
                <a:blip r:embed="rId6"/>
                <a:stretch>
                  <a:fillRect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urved Up Arrow 7">
            <a:extLst>
              <a:ext uri="{FF2B5EF4-FFF2-40B4-BE49-F238E27FC236}">
                <a16:creationId xmlns:a16="http://schemas.microsoft.com/office/drawing/2014/main" id="{5EFDFACD-156B-E4CD-A033-456177B218CB}"/>
              </a:ext>
            </a:extLst>
          </p:cNvPr>
          <p:cNvSpPr/>
          <p:nvPr/>
        </p:nvSpPr>
        <p:spPr>
          <a:xfrm>
            <a:off x="4314088" y="5007475"/>
            <a:ext cx="637513" cy="208800"/>
          </a:xfrm>
          <a:prstGeom prst="curved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63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2" descr="430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00" b="49330"/>
          <a:stretch/>
        </p:blipFill>
        <p:spPr bwMode="auto">
          <a:xfrm>
            <a:off x="1044573" y="2588607"/>
            <a:ext cx="2009903" cy="1769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7" name="Text Box 9"/>
          <p:cNvSpPr txBox="1">
            <a:spLocks noChangeArrowheads="1"/>
          </p:cNvSpPr>
          <p:nvPr/>
        </p:nvSpPr>
        <p:spPr bwMode="auto">
          <a:xfrm>
            <a:off x="522288" y="5171529"/>
            <a:ext cx="494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endParaRPr lang="zh-TW" altLang="zh-TW">
              <a:latin typeface="Tahoma" pitchFamily="34" charset="0"/>
            </a:endParaRPr>
          </a:p>
        </p:txBody>
      </p:sp>
      <p:sp>
        <p:nvSpPr>
          <p:cNvPr id="73738" name="Text Box 10"/>
          <p:cNvSpPr txBox="1">
            <a:spLocks noChangeArrowheads="1"/>
          </p:cNvSpPr>
          <p:nvPr/>
        </p:nvSpPr>
        <p:spPr bwMode="auto">
          <a:xfrm>
            <a:off x="990948" y="4441810"/>
            <a:ext cx="7696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zh-TW" altLang="en-US" dirty="0">
                <a:latin typeface="Tahoma" pitchFamily="34" charset="0"/>
              </a:rPr>
              <a:t>當兩原子距離</a:t>
            </a:r>
            <a:r>
              <a:rPr lang="en-US" altLang="zh-TW" i="1" dirty="0">
                <a:latin typeface="Times New Roman" pitchFamily="18" charset="0"/>
              </a:rPr>
              <a:t>R</a:t>
            </a:r>
            <a:r>
              <a:rPr lang="zh-TW" altLang="en-US" dirty="0">
                <a:latin typeface="Tahoma" pitchFamily="34" charset="0"/>
              </a:rPr>
              <a:t>很遠時，彼此影響很小，</a:t>
            </a:r>
          </a:p>
        </p:txBody>
      </p:sp>
      <p:pic>
        <p:nvPicPr>
          <p:cNvPr id="73740" name="Picture 12" descr="4303"/>
          <p:cNvPicPr>
            <a:picLocks noGrp="1" noChangeAspect="1" noChangeArrowheads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14" t="13064" r="46629" b="81134"/>
          <a:stretch/>
        </p:blipFill>
        <p:spPr>
          <a:xfrm>
            <a:off x="1985962" y="3113172"/>
            <a:ext cx="471055" cy="189603"/>
          </a:xfrm>
          <a:noFill/>
        </p:spPr>
      </p:pic>
      <p:pic>
        <p:nvPicPr>
          <p:cNvPr id="18" name="Picture 12" descr="430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00" b="49330"/>
          <a:stretch/>
        </p:blipFill>
        <p:spPr bwMode="auto">
          <a:xfrm>
            <a:off x="3500687" y="2636328"/>
            <a:ext cx="1971426" cy="1735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4628008"/>
              </p:ext>
            </p:extLst>
          </p:nvPr>
        </p:nvGraphicFramePr>
        <p:xfrm>
          <a:off x="3123469" y="3543632"/>
          <a:ext cx="398462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3" imgW="215640" imgH="139680" progId="Equation.3">
                  <p:embed/>
                </p:oleObj>
              </mc:Choice>
              <mc:Fallback>
                <p:oleObj name="方程式" r:id="rId3" imgW="215640" imgH="139680" progId="Equation.3">
                  <p:embed/>
                  <p:pic>
                    <p:nvPicPr>
                      <p:cNvPr id="2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3469" y="3543632"/>
                        <a:ext cx="398462" cy="25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990948" y="6169873"/>
                <a:ext cx="79042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/>
                  <a:t>你可能預期氫分子的電子能態會近似</a:t>
                </a:r>
                <a14:m>
                  <m:oMath xmlns:m="http://schemas.openxmlformats.org/officeDocument/2006/math">
                    <m:r>
                      <a:rPr lang="zh-TW" altLang="en-US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zh-TW" altLang="en-US" b="0" i="1" smtClean="0">
                        <a:latin typeface="Cambria Math"/>
                      </a:rPr>
                      <m:t>及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TW" altLang="en-US" dirty="0"/>
                  <a:t>，但簡單論證顯示答案並不是。</a:t>
                </a:r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948" y="6169873"/>
                <a:ext cx="7904220" cy="369332"/>
              </a:xfrm>
              <a:prstGeom prst="rect">
                <a:avLst/>
              </a:prstGeom>
              <a:blipFill>
                <a:blip r:embed="rId7"/>
                <a:stretch>
                  <a:fillRect l="-803" t="-6452" b="-19355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1018106" y="4845351"/>
                <a:ext cx="576369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TW" altLang="en-US" dirty="0">
                    <a:latin typeface="Tahoma" pitchFamily="34" charset="0"/>
                  </a:rPr>
                  <a:t>能態自然會趨近於單一原子的能態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zh-TW" altLang="en-US" i="1">
                        <a:latin typeface="Cambria Math"/>
                      </a:rPr>
                      <m:t>及</m:t>
                    </m:r>
                    <m:r>
                      <a:rPr lang="zh-TW" altLang="en-US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TW" altLang="en-US" dirty="0"/>
                  <a:t>，</a:t>
                </a: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106" y="4845351"/>
                <a:ext cx="5763694" cy="369332"/>
              </a:xfrm>
              <a:prstGeom prst="rect">
                <a:avLst/>
              </a:prstGeom>
              <a:blipFill>
                <a:blip r:embed="rId8"/>
                <a:stretch>
                  <a:fillRect l="-879" t="-6667" b="-23333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420DC50-D3F1-AF49-7C06-C43F2771CB73}"/>
                  </a:ext>
                </a:extLst>
              </p:cNvPr>
              <p:cNvSpPr txBox="1"/>
              <p:nvPr/>
            </p:nvSpPr>
            <p:spPr bwMode="auto">
              <a:xfrm>
                <a:off x="1969029" y="2960712"/>
                <a:ext cx="805996" cy="33855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1600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sz="1600" i="1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en-TW" sz="1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420DC50-D3F1-AF49-7C06-C43F2771CB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69029" y="2960712"/>
                <a:ext cx="805996" cy="338554"/>
              </a:xfrm>
              <a:prstGeom prst="rect">
                <a:avLst/>
              </a:prstGeom>
              <a:blipFill>
                <a:blip r:embed="rId9"/>
                <a:stretch>
                  <a:fillRect b="-1481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7330420-BFCF-F4B0-F1A0-0DA68C293189}"/>
                  </a:ext>
                </a:extLst>
              </p:cNvPr>
              <p:cNvSpPr txBox="1"/>
              <p:nvPr/>
            </p:nvSpPr>
            <p:spPr bwMode="auto">
              <a:xfrm>
                <a:off x="4487938" y="2989031"/>
                <a:ext cx="805996" cy="33855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1600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en-TW" sz="1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7330420-BFCF-F4B0-F1A0-0DA68C2931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87938" y="2989031"/>
                <a:ext cx="805996" cy="338554"/>
              </a:xfrm>
              <a:prstGeom prst="rect">
                <a:avLst/>
              </a:prstGeom>
              <a:blipFill>
                <a:blip r:embed="rId10"/>
                <a:stretch>
                  <a:fillRect b="-714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D8B5A6A-E5D0-652B-82A7-216C6428E9AB}"/>
                  </a:ext>
                </a:extLst>
              </p:cNvPr>
              <p:cNvSpPr txBox="1"/>
              <p:nvPr/>
            </p:nvSpPr>
            <p:spPr bwMode="auto">
              <a:xfrm>
                <a:off x="1018106" y="5251361"/>
                <a:ext cx="595840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dirty="0"/>
                  <a:t>這是以第一個及第二個氫原子核為中心的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zh-TW" altLang="en-US" dirty="0"/>
                  <a:t>波函數！</a:t>
                </a:r>
                <a:endParaRPr lang="en-TW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D8B5A6A-E5D0-652B-82A7-216C6428E9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8106" y="5251361"/>
                <a:ext cx="5958408" cy="369332"/>
              </a:xfrm>
              <a:prstGeom prst="rect">
                <a:avLst/>
              </a:prstGeom>
              <a:blipFill>
                <a:blip r:embed="rId11"/>
                <a:stretch>
                  <a:fillRect l="-851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3893228-0C1A-AAAA-411F-EBD640A471DC}"/>
                  </a:ext>
                </a:extLst>
              </p:cNvPr>
              <p:cNvSpPr txBox="1"/>
              <p:nvPr/>
            </p:nvSpPr>
            <p:spPr bwMode="auto">
              <a:xfrm>
                <a:off x="990948" y="5764139"/>
                <a:ext cx="729831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以之前Tight Binding Model的符號，我們會寫成：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3893228-0C1A-AAAA-411F-EBD640A47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0948" y="5764139"/>
                <a:ext cx="7298310" cy="369332"/>
              </a:xfrm>
              <a:prstGeom prst="rect">
                <a:avLst/>
              </a:prstGeom>
              <a:blipFill>
                <a:blip r:embed="rId12"/>
                <a:stretch>
                  <a:fillRect l="-870" t="-117241" b="-17241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870434FC-EB7F-E597-F1AB-0F7B74FD2ABF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r="8109"/>
          <a:stretch/>
        </p:blipFill>
        <p:spPr>
          <a:xfrm>
            <a:off x="2180304" y="386062"/>
            <a:ext cx="2307634" cy="21829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9111E7-269D-9AD0-3B69-4189BAE0AF77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r="8401" b="24961"/>
          <a:stretch/>
        </p:blipFill>
        <p:spPr>
          <a:xfrm>
            <a:off x="5878836" y="2255150"/>
            <a:ext cx="2808312" cy="2088232"/>
          </a:xfrm>
          <a:prstGeom prst="rect">
            <a:avLst/>
          </a:prstGeom>
          <a:solidFill>
            <a:schemeClr val="bg1"/>
          </a:solidFill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571932E-A0CE-92E3-4A45-526AFC4A3058}"/>
                  </a:ext>
                </a:extLst>
              </p:cNvPr>
              <p:cNvSpPr txBox="1"/>
              <p:nvPr/>
            </p:nvSpPr>
            <p:spPr bwMode="auto">
              <a:xfrm>
                <a:off x="8118294" y="2945323"/>
                <a:ext cx="407594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𝑅</m:t>
                      </m:r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571932E-A0CE-92E3-4A45-526AFC4A30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18294" y="2945323"/>
                <a:ext cx="407594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344919E9-03D1-8539-2556-F159B76CB60D}"/>
              </a:ext>
            </a:extLst>
          </p:cNvPr>
          <p:cNvSpPr txBox="1"/>
          <p:nvPr/>
        </p:nvSpPr>
        <p:spPr bwMode="auto">
          <a:xfrm>
            <a:off x="6541431" y="2638349"/>
            <a:ext cx="108012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TW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C87A9D-9C56-8376-C7CD-31DF8877D63A}"/>
              </a:ext>
            </a:extLst>
          </p:cNvPr>
          <p:cNvSpPr txBox="1"/>
          <p:nvPr/>
        </p:nvSpPr>
        <p:spPr bwMode="auto">
          <a:xfrm>
            <a:off x="6546698" y="3654659"/>
            <a:ext cx="936104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TW" dirty="0"/>
          </a:p>
        </p:txBody>
      </p:sp>
    </p:spTree>
    <p:extLst>
      <p:ext uri="{BB962C8B-B14F-4D97-AF65-F5344CB8AC3E}">
        <p14:creationId xmlns:p14="http://schemas.microsoft.com/office/powerpoint/2010/main" val="178517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61" name="Text Box 12"/>
          <p:cNvSpPr txBox="1">
            <a:spLocks noChangeArrowheads="1"/>
          </p:cNvSpPr>
          <p:nvPr/>
        </p:nvSpPr>
        <p:spPr bwMode="auto">
          <a:xfrm>
            <a:off x="939243" y="3102513"/>
            <a:ext cx="7696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>
                <a:latin typeface="Tahoma" pitchFamily="34" charset="0"/>
              </a:rPr>
              <a:t>所以電子定態波函數的機率分布在兩原子核互換下也必須不變</a:t>
            </a:r>
            <a:r>
              <a:rPr lang="en-US" altLang="zh-TW" dirty="0">
                <a:latin typeface="Tahoma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767" name="Text Box 18"/>
              <p:cNvSpPr txBox="1">
                <a:spLocks noChangeArrowheads="1"/>
              </p:cNvSpPr>
              <p:nvPr/>
            </p:nvSpPr>
            <p:spPr bwMode="auto">
              <a:xfrm>
                <a:off x="996199" y="6194045"/>
                <a:ext cx="608159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TW" altLang="en-US" dirty="0">
                    <a:latin typeface="Tahoma" pitchFamily="34" charset="0"/>
                  </a:rPr>
                  <a:t>因此分子的電子能態不能近似於單純的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zh-TW" altLang="en-US" i="1">
                        <a:latin typeface="Cambria Math"/>
                      </a:rPr>
                      <m:t>及</m:t>
                    </m:r>
                    <m:r>
                      <a:rPr lang="zh-TW" altLang="en-US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TW" altLang="en-US" dirty="0">
                    <a:latin typeface="Tahoma" pitchFamily="34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74767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6199" y="6194045"/>
                <a:ext cx="6081595" cy="369332"/>
              </a:xfrm>
              <a:prstGeom prst="rect">
                <a:avLst/>
              </a:prstGeom>
              <a:blipFill>
                <a:blip r:embed="rId2"/>
                <a:stretch>
                  <a:fillRect l="-833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769" name="Text Box 21"/>
              <p:cNvSpPr txBox="1">
                <a:spLocks noChangeArrowheads="1"/>
              </p:cNvSpPr>
              <p:nvPr/>
            </p:nvSpPr>
            <p:spPr bwMode="auto">
              <a:xfrm>
                <a:off x="948809" y="3501586"/>
                <a:ext cx="470331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TW" altLang="en-US" dirty="0">
                    <a:latin typeface="Tahoma" pitchFamily="34" charset="0"/>
                  </a:rPr>
                  <a:t>注意在兩原子核互換後，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zh-TW" altLang="en-US" b="0" i="1" smtClean="0">
                        <a:latin typeface="Cambria Math"/>
                      </a:rPr>
                      <m:t>及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TW" altLang="en-US" dirty="0">
                    <a:latin typeface="Tahoma" pitchFamily="34" charset="0"/>
                  </a:rPr>
                  <a:t>會互換：</a:t>
                </a:r>
              </a:p>
            </p:txBody>
          </p:sp>
        </mc:Choice>
        <mc:Fallback xmlns="">
          <p:sp>
            <p:nvSpPr>
              <p:cNvPr id="74769" name="Text 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8809" y="3501586"/>
                <a:ext cx="4703311" cy="369332"/>
              </a:xfrm>
              <a:prstGeom prst="rect">
                <a:avLst/>
              </a:prstGeom>
              <a:blipFill>
                <a:blip r:embed="rId3"/>
                <a:stretch>
                  <a:fillRect l="-1078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960059" y="2688239"/>
                <a:ext cx="76962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TW" altLang="en-US" dirty="0">
                    <a:latin typeface="Tahoma" pitchFamily="34" charset="0"/>
                  </a:rPr>
                  <a:t>對任意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zh-TW" altLang="en-US" dirty="0">
                    <a:latin typeface="Tahoma" pitchFamily="34" charset="0"/>
                  </a:rPr>
                  <a:t>，兩原子核互換後，物理情境沒有任何改變，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TW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是不變的：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059" y="2688239"/>
                <a:ext cx="7696200" cy="369332"/>
              </a:xfrm>
              <a:prstGeom prst="rect">
                <a:avLst/>
              </a:prstGeom>
              <a:blipFill>
                <a:blip r:embed="rId4"/>
                <a:stretch>
                  <a:fillRect l="-659" t="-6667" b="-23333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996199" y="5757060"/>
                <a:ext cx="2429639" cy="369332"/>
              </a:xfrm>
              <a:prstGeom prst="rect">
                <a:avLst/>
              </a:prstGeom>
              <a:solidFill>
                <a:srgbClr val="FAFAA4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→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≠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199" y="5757060"/>
                <a:ext cx="2429639" cy="369332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7418403" y="3102513"/>
                <a:ext cx="1429072" cy="369332"/>
              </a:xfrm>
              <a:prstGeom prst="rect">
                <a:avLst/>
              </a:prstGeom>
              <a:solidFill>
                <a:srgbClr val="FAFAA4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i="1" smtClean="0">
                                  <a:latin typeface="Cambria Math"/>
                                </a:rPr>
                                <m:t>𝜓</m:t>
                              </m:r>
                            </m:e>
                          </m:d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→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𝜓</m:t>
                              </m:r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403" y="3102513"/>
                <a:ext cx="1429072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12" descr="430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00" b="49330"/>
          <a:stretch/>
        </p:blipFill>
        <p:spPr bwMode="auto">
          <a:xfrm>
            <a:off x="2385691" y="3991209"/>
            <a:ext cx="188119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2" descr="430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14" t="13064" r="46629" b="81134"/>
          <a:stretch/>
        </p:blipFill>
        <p:spPr>
          <a:xfrm>
            <a:off x="3327079" y="4402485"/>
            <a:ext cx="471055" cy="189603"/>
          </a:xfrm>
          <a:prstGeom prst="rect">
            <a:avLst/>
          </a:prstGeom>
          <a:noFill/>
        </p:spPr>
      </p:pic>
      <p:pic>
        <p:nvPicPr>
          <p:cNvPr id="27" name="Picture 12" descr="430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00" b="49330"/>
          <a:stretch/>
        </p:blipFill>
        <p:spPr bwMode="auto">
          <a:xfrm>
            <a:off x="4932040" y="4005064"/>
            <a:ext cx="188119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eft-right Arrow 9">
            <a:extLst>
              <a:ext uri="{FF2B5EF4-FFF2-40B4-BE49-F238E27FC236}">
                <a16:creationId xmlns:a16="http://schemas.microsoft.com/office/drawing/2014/main" id="{98F1B4A1-8F68-1BA2-961E-500B36FBC82A}"/>
              </a:ext>
            </a:extLst>
          </p:cNvPr>
          <p:cNvSpPr/>
          <p:nvPr/>
        </p:nvSpPr>
        <p:spPr>
          <a:xfrm>
            <a:off x="4317380" y="4562380"/>
            <a:ext cx="487923" cy="233677"/>
          </a:xfrm>
          <a:prstGeom prst="left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AEF0C2C-CA7C-B02F-C763-44EC1CA2B8A8}"/>
                  </a:ext>
                </a:extLst>
              </p:cNvPr>
              <p:cNvSpPr txBox="1"/>
              <p:nvPr/>
            </p:nvSpPr>
            <p:spPr bwMode="auto">
              <a:xfrm>
                <a:off x="5400187" y="3506392"/>
                <a:ext cx="1134258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AEF0C2C-CA7C-B02F-C763-44EC1CA2B8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00187" y="3506392"/>
                <a:ext cx="1134258" cy="369332"/>
              </a:xfrm>
              <a:prstGeom prst="rect">
                <a:avLst/>
              </a:prstGeom>
              <a:blipFill>
                <a:blip r:embed="rId8"/>
                <a:stretch>
                  <a:fillRect l="-25556" t="-110000" r="-18889" b="-17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389D9553-DF9C-F136-72AE-1BC767C2285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8109"/>
          <a:stretch/>
        </p:blipFill>
        <p:spPr>
          <a:xfrm>
            <a:off x="977566" y="294623"/>
            <a:ext cx="2448272" cy="2316022"/>
          </a:xfrm>
          <a:prstGeom prst="rect">
            <a:avLst/>
          </a:prstGeom>
        </p:spPr>
      </p:pic>
      <p:sp>
        <p:nvSpPr>
          <p:cNvPr id="13" name="Text Box 14">
            <a:extLst>
              <a:ext uri="{FF2B5EF4-FFF2-40B4-BE49-F238E27FC236}">
                <a16:creationId xmlns:a16="http://schemas.microsoft.com/office/drawing/2014/main" id="{7A417551-B5D1-A0D6-E01B-1324A98BC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1843" y="2260234"/>
            <a:ext cx="1079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>
                <a:latin typeface="Tahoma" pitchFamily="34" charset="0"/>
              </a:rPr>
              <a:t>互換</a:t>
            </a:r>
          </a:p>
        </p:txBody>
      </p:sp>
      <p:sp>
        <p:nvSpPr>
          <p:cNvPr id="14" name="Left-right Arrow 13">
            <a:extLst>
              <a:ext uri="{FF2B5EF4-FFF2-40B4-BE49-F238E27FC236}">
                <a16:creationId xmlns:a16="http://schemas.microsoft.com/office/drawing/2014/main" id="{DEAA8B35-BEE2-09F1-43B9-F3F3306D5900}"/>
              </a:ext>
            </a:extLst>
          </p:cNvPr>
          <p:cNvSpPr/>
          <p:nvPr/>
        </p:nvSpPr>
        <p:spPr>
          <a:xfrm>
            <a:off x="1913670" y="2045478"/>
            <a:ext cx="487923" cy="233677"/>
          </a:xfrm>
          <a:prstGeom prst="left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195C15F-B078-82F9-E71A-77C825C410C1}"/>
                  </a:ext>
                </a:extLst>
              </p:cNvPr>
              <p:cNvSpPr txBox="1"/>
              <p:nvPr/>
            </p:nvSpPr>
            <p:spPr bwMode="auto">
              <a:xfrm>
                <a:off x="3327079" y="4292396"/>
                <a:ext cx="471055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195C15F-B078-82F9-E71A-77C825C410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27079" y="4292396"/>
                <a:ext cx="471055" cy="369332"/>
              </a:xfrm>
              <a:prstGeom prst="rect">
                <a:avLst/>
              </a:prstGeom>
              <a:blipFill>
                <a:blip r:embed="rId10"/>
                <a:stretch>
                  <a:fillRect l="-65789" t="-103226" r="-47368" b="-16451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4D75A61-631E-5BA0-6FA2-A7F8BBC7C8EA}"/>
                  </a:ext>
                </a:extLst>
              </p:cNvPr>
              <p:cNvSpPr txBox="1"/>
              <p:nvPr/>
            </p:nvSpPr>
            <p:spPr bwMode="auto">
              <a:xfrm>
                <a:off x="5859695" y="4320614"/>
                <a:ext cx="433845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4D75A61-631E-5BA0-6FA2-A7F8BBC7C8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59695" y="4320614"/>
                <a:ext cx="433845" cy="369332"/>
              </a:xfrm>
              <a:prstGeom prst="rect">
                <a:avLst/>
              </a:prstGeom>
              <a:blipFill>
                <a:blip r:embed="rId11"/>
                <a:stretch>
                  <a:fillRect l="-71429" t="-110000" r="-60000" b="-17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D5672D10-5BFC-1EE9-91C0-60FBCA6BEEA1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8401" b="24961"/>
          <a:stretch/>
        </p:blipFill>
        <p:spPr>
          <a:xfrm>
            <a:off x="4625442" y="482560"/>
            <a:ext cx="2808312" cy="2088232"/>
          </a:xfrm>
          <a:prstGeom prst="rect">
            <a:avLst/>
          </a:prstGeom>
          <a:solidFill>
            <a:schemeClr val="bg1"/>
          </a:solidFill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9A8F7C1-9440-46C5-2EB0-D74618711CF7}"/>
                  </a:ext>
                </a:extLst>
              </p:cNvPr>
              <p:cNvSpPr txBox="1"/>
              <p:nvPr/>
            </p:nvSpPr>
            <p:spPr bwMode="auto">
              <a:xfrm>
                <a:off x="6864900" y="1172733"/>
                <a:ext cx="407594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𝑅</m:t>
                      </m:r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9A8F7C1-9440-46C5-2EB0-D74618711C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64900" y="1172733"/>
                <a:ext cx="407594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4C360858-95F4-069A-0C3A-1E0B396BF015}"/>
              </a:ext>
            </a:extLst>
          </p:cNvPr>
          <p:cNvSpPr txBox="1"/>
          <p:nvPr/>
        </p:nvSpPr>
        <p:spPr bwMode="auto">
          <a:xfrm>
            <a:off x="5288037" y="865759"/>
            <a:ext cx="108012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TW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733313-50F1-2934-ACA4-C408522C9028}"/>
              </a:ext>
            </a:extLst>
          </p:cNvPr>
          <p:cNvSpPr txBox="1"/>
          <p:nvPr/>
        </p:nvSpPr>
        <p:spPr bwMode="auto">
          <a:xfrm>
            <a:off x="5293304" y="1882069"/>
            <a:ext cx="936104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TW" dirty="0"/>
          </a:p>
        </p:txBody>
      </p:sp>
    </p:spTree>
    <p:extLst>
      <p:ext uri="{BB962C8B-B14F-4D97-AF65-F5344CB8AC3E}">
        <p14:creationId xmlns:p14="http://schemas.microsoft.com/office/powerpoint/2010/main" val="37105939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4761" name="Text Box 12"/>
              <p:cNvSpPr txBox="1">
                <a:spLocks noChangeArrowheads="1"/>
              </p:cNvSpPr>
              <p:nvPr/>
            </p:nvSpPr>
            <p:spPr bwMode="auto">
              <a:xfrm>
                <a:off x="971600" y="5805264"/>
                <a:ext cx="7696200" cy="3756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 smtClean="0"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en-US" altLang="zh-TW" i="1" smtClean="0">
                            <a:latin typeface="Cambria Math"/>
                            <a:ea typeface="Cambria Math"/>
                          </a:rPr>
                          <m:t>±</m:t>
                        </m:r>
                      </m:sub>
                    </m:sSub>
                  </m:oMath>
                </a14:m>
                <a:r>
                  <a:rPr lang="zh-TW" altLang="en-US" dirty="0">
                    <a:latin typeface="Tahoma" pitchFamily="34" charset="0"/>
                  </a:rPr>
                  <a:t>電子能態波函數的機率分布在兩原子核互換下是不變的</a:t>
                </a:r>
                <a:r>
                  <a:rPr lang="en-US" altLang="zh-TW" dirty="0">
                    <a:latin typeface="Tahoma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74761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1600" y="5805264"/>
                <a:ext cx="7696200" cy="375616"/>
              </a:xfrm>
              <a:prstGeom prst="rect">
                <a:avLst/>
              </a:prstGeom>
              <a:blipFill>
                <a:blip r:embed="rId2"/>
                <a:stretch>
                  <a:fillRect l="-165" t="-6452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769" name="Text Box 21"/>
          <p:cNvSpPr txBox="1">
            <a:spLocks noChangeArrowheads="1"/>
          </p:cNvSpPr>
          <p:nvPr/>
        </p:nvSpPr>
        <p:spPr bwMode="auto">
          <a:xfrm>
            <a:off x="923121" y="3519264"/>
            <a:ext cx="146544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>
                <a:latin typeface="Tahoma" pitchFamily="34" charset="0"/>
              </a:rPr>
              <a:t>在互換下：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916556" y="3073663"/>
                <a:ext cx="577761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TW" altLang="en-US" dirty="0">
                    <a:latin typeface="Tahoma" pitchFamily="34" charset="0"/>
                  </a:rPr>
                  <a:t>但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zh-TW" altLang="en-US" i="1">
                        <a:latin typeface="Cambria Math"/>
                      </a:rPr>
                      <m:t>及</m:t>
                    </m:r>
                    <m:r>
                      <a:rPr lang="zh-TW" altLang="en-US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TW" altLang="en-US" dirty="0">
                    <a:latin typeface="Tahoma" pitchFamily="34" charset="0"/>
                  </a:rPr>
                  <a:t>能態的疊加就可以製造出很好的互換關係：</a:t>
                </a:r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556" y="3073663"/>
                <a:ext cx="5777614" cy="369332"/>
              </a:xfrm>
              <a:prstGeom prst="rect">
                <a:avLst/>
              </a:prstGeom>
              <a:blipFill>
                <a:blip r:embed="rId3"/>
                <a:stretch>
                  <a:fillRect l="-877" t="-3226" b="-19355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7021526" y="5763233"/>
                <a:ext cx="1673983" cy="459678"/>
              </a:xfrm>
              <a:prstGeom prst="rect">
                <a:avLst/>
              </a:prstGeom>
              <a:solidFill>
                <a:srgbClr val="FAFAA4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zh-TW" i="1" smtClean="0">
                                      <a:latin typeface="Cambria Math"/>
                                      <a:ea typeface="Cambria Math"/>
                                    </a:rPr>
                                    <m:t>±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→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</a:rPr>
                                    <m:t>±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1526" y="5763233"/>
                <a:ext cx="1673983" cy="459678"/>
              </a:xfrm>
              <a:prstGeom prst="rect">
                <a:avLst/>
              </a:prstGeom>
              <a:blipFill>
                <a:blip r:embed="rId4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6587138" y="3067379"/>
                <a:ext cx="1657120" cy="375616"/>
              </a:xfrm>
              <a:prstGeom prst="rect">
                <a:avLst/>
              </a:prstGeom>
              <a:solidFill>
                <a:srgbClr val="FAFAA4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±</m:t>
                          </m:r>
                        </m:sub>
                      </m:sSub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≡</m:t>
                      </m:r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zh-TW" altLang="en-US" i="1">
                          <a:latin typeface="Cambria Math"/>
                        </a:rPr>
                        <m:t>±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7138" y="3067379"/>
                <a:ext cx="1657120" cy="375616"/>
              </a:xfrm>
              <a:prstGeom prst="rect">
                <a:avLst/>
              </a:prstGeom>
              <a:blipFill>
                <a:blip r:embed="rId5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4DA7E40-0DC3-1C3E-BDC7-49BA2B296FE9}"/>
                  </a:ext>
                </a:extLst>
              </p:cNvPr>
              <p:cNvSpPr txBox="1"/>
              <p:nvPr/>
            </p:nvSpPr>
            <p:spPr bwMode="auto">
              <a:xfrm>
                <a:off x="2286243" y="3539651"/>
                <a:ext cx="1134258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4DA7E40-0DC3-1C3E-BDC7-49BA2B296F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243" y="3539651"/>
                <a:ext cx="1134258" cy="369332"/>
              </a:xfrm>
              <a:prstGeom prst="rect">
                <a:avLst/>
              </a:prstGeom>
              <a:blipFill>
                <a:blip r:embed="rId6"/>
                <a:stretch>
                  <a:fillRect l="-26667" t="-106667" r="-18889" b="-17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A594612-225A-35A7-7F74-1BE780FCD5A6}"/>
                  </a:ext>
                </a:extLst>
              </p:cNvPr>
              <p:cNvSpPr txBox="1"/>
              <p:nvPr/>
            </p:nvSpPr>
            <p:spPr bwMode="auto">
              <a:xfrm>
                <a:off x="2286243" y="4093635"/>
                <a:ext cx="4638829" cy="500393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"/>
                                <m:endChr m:val="⟩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</m:d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"/>
                                <m:endChr m:val="⟩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"/>
                                <m:endChr m:val="⟩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e>
                        </m:d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"/>
                                <m:endChr m:val="⟩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TW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A594612-225A-35A7-7F74-1BE780FCD5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243" y="4093635"/>
                <a:ext cx="4638829" cy="500393"/>
              </a:xfrm>
              <a:prstGeom prst="rect">
                <a:avLst/>
              </a:prstGeom>
              <a:blipFill>
                <a:blip r:embed="rId7"/>
                <a:stretch>
                  <a:fillRect l="-6831" t="-75000" r="-3825" b="-11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0ABEEC2-4685-AD94-C90F-74B14A3F9C0B}"/>
                  </a:ext>
                </a:extLst>
              </p:cNvPr>
              <p:cNvSpPr txBox="1"/>
              <p:nvPr/>
            </p:nvSpPr>
            <p:spPr bwMode="auto">
              <a:xfrm>
                <a:off x="2286243" y="4787340"/>
                <a:ext cx="5011907" cy="66460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0ABEEC2-4685-AD94-C90F-74B14A3F9C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243" y="4787340"/>
                <a:ext cx="5011907" cy="664606"/>
              </a:xfrm>
              <a:prstGeom prst="rect">
                <a:avLst/>
              </a:prstGeom>
              <a:blipFill>
                <a:blip r:embed="rId8"/>
                <a:stretch>
                  <a:fillRect l="-5063" t="-40741" r="-3291" b="-7037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469BFF74-BF64-8F35-9C88-D5748A16EC9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8109"/>
          <a:stretch/>
        </p:blipFill>
        <p:spPr>
          <a:xfrm>
            <a:off x="3036640" y="623520"/>
            <a:ext cx="2448272" cy="2316022"/>
          </a:xfrm>
          <a:prstGeom prst="rect">
            <a:avLst/>
          </a:prstGeom>
        </p:spPr>
      </p:pic>
      <p:sp>
        <p:nvSpPr>
          <p:cNvPr id="5" name="Text Box 14">
            <a:extLst>
              <a:ext uri="{FF2B5EF4-FFF2-40B4-BE49-F238E27FC236}">
                <a16:creationId xmlns:a16="http://schemas.microsoft.com/office/drawing/2014/main" id="{C7491843-04CA-A727-9B3B-A5297E52FB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0917" y="2589131"/>
            <a:ext cx="1079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>
                <a:latin typeface="Tahoma" pitchFamily="34" charset="0"/>
              </a:rPr>
              <a:t>互換</a:t>
            </a:r>
          </a:p>
        </p:txBody>
      </p:sp>
      <p:sp>
        <p:nvSpPr>
          <p:cNvPr id="14" name="Left-right Arrow 13">
            <a:extLst>
              <a:ext uri="{FF2B5EF4-FFF2-40B4-BE49-F238E27FC236}">
                <a16:creationId xmlns:a16="http://schemas.microsoft.com/office/drawing/2014/main" id="{DFE69229-3576-2385-D20B-B6DA38C38F30}"/>
              </a:ext>
            </a:extLst>
          </p:cNvPr>
          <p:cNvSpPr/>
          <p:nvPr/>
        </p:nvSpPr>
        <p:spPr>
          <a:xfrm>
            <a:off x="3972744" y="2374375"/>
            <a:ext cx="487923" cy="233677"/>
          </a:xfrm>
          <a:prstGeom prst="left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5483537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4318b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3" r="3151" b="16892"/>
          <a:stretch/>
        </p:blipFill>
        <p:spPr bwMode="auto">
          <a:xfrm>
            <a:off x="1371600" y="3494578"/>
            <a:ext cx="3290092" cy="2223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79" name="Picture 3" descr="430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6" t="56347" r="40316" b="2370"/>
          <a:stretch/>
        </p:blipFill>
        <p:spPr bwMode="auto">
          <a:xfrm>
            <a:off x="1080654" y="1109515"/>
            <a:ext cx="3997036" cy="1539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5770418" y="2115197"/>
            <a:ext cx="1079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>
                <a:latin typeface="Tahoma" pitchFamily="34" charset="0"/>
              </a:rPr>
              <a:t>對稱 </a:t>
            </a:r>
            <a:r>
              <a:rPr lang="en-US" altLang="zh-TW" dirty="0">
                <a:latin typeface="Tahoma" pitchFamily="34" charset="0"/>
              </a:rPr>
              <a:t>S</a:t>
            </a:r>
          </a:p>
        </p:txBody>
      </p:sp>
      <p:sp>
        <p:nvSpPr>
          <p:cNvPr id="75785" name="Text Box 9"/>
          <p:cNvSpPr txBox="1">
            <a:spLocks noChangeArrowheads="1"/>
          </p:cNvSpPr>
          <p:nvPr/>
        </p:nvSpPr>
        <p:spPr bwMode="auto">
          <a:xfrm>
            <a:off x="5703408" y="4220754"/>
            <a:ext cx="1079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>
                <a:latin typeface="Tahoma" pitchFamily="34" charset="0"/>
              </a:rPr>
              <a:t>反對稱 </a:t>
            </a:r>
            <a:r>
              <a:rPr lang="en-US" altLang="zh-TW" dirty="0">
                <a:latin typeface="Tahoma" pitchFamily="34" charset="0"/>
              </a:rPr>
              <a:t>A</a:t>
            </a:r>
          </a:p>
        </p:txBody>
      </p:sp>
      <p:sp>
        <p:nvSpPr>
          <p:cNvPr id="75788" name="Line 12"/>
          <p:cNvSpPr>
            <a:spLocks noChangeShapeType="1"/>
          </p:cNvSpPr>
          <p:nvPr/>
        </p:nvSpPr>
        <p:spPr bwMode="auto">
          <a:xfrm>
            <a:off x="3602181" y="1109515"/>
            <a:ext cx="0" cy="1295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1080654" y="661330"/>
                <a:ext cx="6858000" cy="3756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/>
                  <a:t>因此猜測分子的電子能態是近似於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±</m:t>
                        </m:r>
                      </m:sub>
                    </m:sSub>
                    <m:r>
                      <a:rPr lang="en-US" altLang="zh-TW" i="1">
                        <a:latin typeface="Cambria Math"/>
                        <a:ea typeface="Cambria Math"/>
                      </a:rPr>
                      <m:t>≡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zh-TW" altLang="en-US" i="1">
                        <a:latin typeface="Cambria Math"/>
                      </a:rPr>
                      <m:t>±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TW" altLang="en-US" dirty="0"/>
                  <a:t>，而不是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zh-TW" altLang="en-US" i="1">
                        <a:latin typeface="Cambria Math"/>
                      </a:rPr>
                      <m:t>及</m:t>
                    </m:r>
                    <m:r>
                      <a:rPr lang="zh-TW" altLang="en-US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654" y="661330"/>
                <a:ext cx="6858000" cy="375616"/>
              </a:xfrm>
              <a:prstGeom prst="rect">
                <a:avLst/>
              </a:prstGeom>
              <a:blipFill>
                <a:blip r:embed="rId4"/>
                <a:stretch>
                  <a:fillRect l="-555" t="-6452" b="-19355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圓角矩形 1"/>
          <p:cNvSpPr/>
          <p:nvPr/>
        </p:nvSpPr>
        <p:spPr>
          <a:xfrm>
            <a:off x="2604292" y="3494578"/>
            <a:ext cx="1143000" cy="304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圓角矩形 13"/>
          <p:cNvSpPr/>
          <p:nvPr/>
        </p:nvSpPr>
        <p:spPr>
          <a:xfrm>
            <a:off x="2403581" y="2439191"/>
            <a:ext cx="284200" cy="20962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3518692" y="3536861"/>
            <a:ext cx="0" cy="2181371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16" name="Picture 7" descr="covalent1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3" r="7484" b="81544"/>
          <a:stretch/>
        </p:blipFill>
        <p:spPr bwMode="auto">
          <a:xfrm>
            <a:off x="1763688" y="2754984"/>
            <a:ext cx="2790993" cy="609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 descr="covalent1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41" b="90772"/>
          <a:stretch/>
        </p:blipFill>
        <p:spPr bwMode="auto">
          <a:xfrm>
            <a:off x="1763688" y="5891804"/>
            <a:ext cx="2752313" cy="672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1A95E85-A862-97C5-22F4-F3FC7693DA7F}"/>
                  </a:ext>
                </a:extLst>
              </p:cNvPr>
              <p:cNvSpPr txBox="1"/>
              <p:nvPr/>
            </p:nvSpPr>
            <p:spPr bwMode="auto">
              <a:xfrm>
                <a:off x="5728855" y="1419545"/>
                <a:ext cx="2334491" cy="66460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1A95E85-A862-97C5-22F4-F3FC7693DA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28855" y="1419545"/>
                <a:ext cx="2334491" cy="664606"/>
              </a:xfrm>
              <a:prstGeom prst="rect">
                <a:avLst/>
              </a:prstGeom>
              <a:blipFill>
                <a:blip r:embed="rId6"/>
                <a:stretch>
                  <a:fillRect l="-13514" t="-40741" r="-5405" b="-7037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785F6BE-E138-A63C-A613-AA358E24DBCE}"/>
                  </a:ext>
                </a:extLst>
              </p:cNvPr>
              <p:cNvSpPr txBox="1"/>
              <p:nvPr/>
            </p:nvSpPr>
            <p:spPr bwMode="auto">
              <a:xfrm>
                <a:off x="5770418" y="3494578"/>
                <a:ext cx="2438882" cy="66460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785F6BE-E138-A63C-A613-AA358E24DB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70418" y="3494578"/>
                <a:ext cx="2438882" cy="664606"/>
              </a:xfrm>
              <a:prstGeom prst="rect">
                <a:avLst/>
              </a:prstGeom>
              <a:blipFill>
                <a:blip r:embed="rId7"/>
                <a:stretch>
                  <a:fillRect l="-10363" t="-43396" r="-3109" b="-7169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1C438E00-49D2-DF11-4EF7-C62646DD37B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8401" b="24961"/>
          <a:stretch/>
        </p:blipFill>
        <p:spPr>
          <a:xfrm>
            <a:off x="5770418" y="4635838"/>
            <a:ext cx="2808312" cy="2088232"/>
          </a:xfrm>
          <a:prstGeom prst="rect">
            <a:avLst/>
          </a:prstGeom>
          <a:solidFill>
            <a:schemeClr val="bg1"/>
          </a:solidFill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FAC163A-7E9E-2761-2E61-D373404E877A}"/>
                  </a:ext>
                </a:extLst>
              </p:cNvPr>
              <p:cNvSpPr txBox="1"/>
              <p:nvPr/>
            </p:nvSpPr>
            <p:spPr bwMode="auto">
              <a:xfrm>
                <a:off x="8009876" y="5326011"/>
                <a:ext cx="407594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𝑅</m:t>
                      </m:r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FAC163A-7E9E-2761-2E61-D373404E87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09876" y="5326011"/>
                <a:ext cx="40759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857B74B9-AEB5-889D-6185-40B23E318E0E}"/>
              </a:ext>
            </a:extLst>
          </p:cNvPr>
          <p:cNvSpPr txBox="1"/>
          <p:nvPr/>
        </p:nvSpPr>
        <p:spPr bwMode="auto">
          <a:xfrm>
            <a:off x="6433013" y="5019037"/>
            <a:ext cx="108012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TW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8824E9-2CC3-1F93-EA74-C4D618E6C2F9}"/>
              </a:ext>
            </a:extLst>
          </p:cNvPr>
          <p:cNvSpPr txBox="1"/>
          <p:nvPr/>
        </p:nvSpPr>
        <p:spPr bwMode="auto">
          <a:xfrm>
            <a:off x="6438280" y="6035347"/>
            <a:ext cx="936104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TW" dirty="0"/>
          </a:p>
        </p:txBody>
      </p:sp>
    </p:spTree>
    <p:extLst>
      <p:ext uri="{BB962C8B-B14F-4D97-AF65-F5344CB8AC3E}">
        <p14:creationId xmlns:p14="http://schemas.microsoft.com/office/powerpoint/2010/main" val="22183862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B4B101-EBD7-8F7D-9DE2-934B1C77D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937" y="1253351"/>
            <a:ext cx="4902200" cy="2501900"/>
          </a:xfrm>
          <a:prstGeom prst="rect">
            <a:avLst/>
          </a:prstGeom>
        </p:spPr>
      </p:pic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2264191" y="1229530"/>
            <a:ext cx="1079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>
                <a:latin typeface="Tahoma" pitchFamily="34" charset="0"/>
              </a:rPr>
              <a:t>對稱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4364370" y="1276518"/>
            <a:ext cx="1143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>
                <a:latin typeface="Tahoma" pitchFamily="34" charset="0"/>
              </a:rPr>
              <a:t>反對稱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76805" name="Picture 6" descr="covalent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60" r="7484" b="34306"/>
          <a:stretch>
            <a:fillRect/>
          </a:stretch>
        </p:blipFill>
        <p:spPr bwMode="auto">
          <a:xfrm>
            <a:off x="6052132" y="4061927"/>
            <a:ext cx="3041650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7" name="Text Box 8"/>
          <p:cNvSpPr txBox="1">
            <a:spLocks noChangeArrowheads="1"/>
          </p:cNvSpPr>
          <p:nvPr/>
        </p:nvSpPr>
        <p:spPr bwMode="auto">
          <a:xfrm>
            <a:off x="694537" y="3934399"/>
            <a:ext cx="49575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>
                <a:latin typeface="Tahoma" pitchFamily="34" charset="0"/>
              </a:rPr>
              <a:t>對稱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TW" altLang="en-US" dirty="0">
                <a:latin typeface="Tahoma" pitchFamily="34" charset="0"/>
              </a:rPr>
              <a:t>態電子有較大機率存在於兩原子核之間，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144450" y="4748871"/>
            <a:ext cx="12327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>
                <a:latin typeface="Tahoma" pitchFamily="34" charset="0"/>
              </a:rPr>
              <a:t>反對稱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297726" y="5714162"/>
            <a:ext cx="1079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>
                <a:latin typeface="Tahoma" pitchFamily="34" charset="0"/>
              </a:rPr>
              <a:t>對稱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709252" y="413802"/>
            <a:ext cx="61094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>
                <a:latin typeface="Tahoma" pitchFamily="34" charset="0"/>
              </a:rPr>
              <a:t>這兩個能態在原子距離無限遠處，原來能量一樣，</a:t>
            </a:r>
          </a:p>
        </p:txBody>
      </p:sp>
      <p:sp>
        <p:nvSpPr>
          <p:cNvPr id="11" name="矩形 10"/>
          <p:cNvSpPr/>
          <p:nvPr/>
        </p:nvSpPr>
        <p:spPr>
          <a:xfrm>
            <a:off x="690020" y="841149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Tahoma" pitchFamily="34" charset="0"/>
              </a:rPr>
              <a:t>但兩原子靠近後，能量就不一樣了：</a:t>
            </a:r>
            <a:endParaRPr lang="zh-TW" altLang="en-US" dirty="0"/>
          </a:p>
        </p:txBody>
      </p:sp>
      <p:sp>
        <p:nvSpPr>
          <p:cNvPr id="2" name="矩形 1"/>
          <p:cNvSpPr/>
          <p:nvPr/>
        </p:nvSpPr>
        <p:spPr>
          <a:xfrm>
            <a:off x="694538" y="4369768"/>
            <a:ext cx="4570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Tahoma" pitchFamily="34" charset="0"/>
              </a:rPr>
              <a:t>距兩帶正電的原子核較近，負的電能較大！</a:t>
            </a:r>
            <a:endParaRPr lang="zh-TW" altLang="en-US" dirty="0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708910" y="4890810"/>
            <a:ext cx="53432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>
                <a:latin typeface="Tahoma" pitchFamily="34" charset="0"/>
              </a:rPr>
              <a:t>反對稱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TW" altLang="en-US" dirty="0">
                <a:latin typeface="Tahoma" pitchFamily="34" charset="0"/>
              </a:rPr>
              <a:t>態電子有較小機率存在於兩原子核之間，</a:t>
            </a:r>
          </a:p>
        </p:txBody>
      </p:sp>
      <p:sp>
        <p:nvSpPr>
          <p:cNvPr id="14" name="矩形 13"/>
          <p:cNvSpPr/>
          <p:nvPr/>
        </p:nvSpPr>
        <p:spPr>
          <a:xfrm>
            <a:off x="708911" y="5326179"/>
            <a:ext cx="4570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Tahoma" pitchFamily="34" charset="0"/>
              </a:rPr>
              <a:t>距兩帶正電的原子核較遠，負的電能較小！</a:t>
            </a: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708392" y="5826843"/>
            <a:ext cx="36559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TW" altLang="en-US" dirty="0">
                <a:latin typeface="Tahoma" pitchFamily="34" charset="0"/>
              </a:rPr>
              <a:t>態電子能量小於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TW" altLang="en-US" dirty="0">
                <a:latin typeface="Tahoma" pitchFamily="34" charset="0"/>
              </a:rPr>
              <a:t>態電子</a:t>
            </a:r>
            <a:r>
              <a:rPr lang="zh-TW" altLang="en-US" dirty="0"/>
              <a:t>！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708911" y="6266964"/>
            <a:ext cx="4413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兩個能態的能量與原子核距離有關。</a:t>
            </a:r>
          </a:p>
        </p:txBody>
      </p:sp>
      <p:pic>
        <p:nvPicPr>
          <p:cNvPr id="6" name="Picture 7" descr="covalent14">
            <a:extLst>
              <a:ext uri="{FF2B5EF4-FFF2-40B4-BE49-F238E27FC236}">
                <a16:creationId xmlns:a16="http://schemas.microsoft.com/office/drawing/2014/main" id="{623916CC-AAB7-ABB8-8067-0D6FDA01BA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04" t="11515" r="12935" b="81422"/>
          <a:stretch/>
        </p:blipFill>
        <p:spPr bwMode="auto">
          <a:xfrm>
            <a:off x="2547731" y="3282025"/>
            <a:ext cx="864096" cy="457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covalent14">
            <a:extLst>
              <a:ext uri="{FF2B5EF4-FFF2-40B4-BE49-F238E27FC236}">
                <a16:creationId xmlns:a16="http://schemas.microsoft.com/office/drawing/2014/main" id="{0D642947-F6C9-630C-4A8D-F9CF8701CA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55" t="575" r="10241" b="90772"/>
          <a:stretch/>
        </p:blipFill>
        <p:spPr bwMode="auto">
          <a:xfrm>
            <a:off x="5209621" y="3264690"/>
            <a:ext cx="864097" cy="494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65309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covalent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7" b="13190"/>
          <a:stretch>
            <a:fillRect/>
          </a:stretch>
        </p:blipFill>
        <p:spPr bwMode="auto">
          <a:xfrm>
            <a:off x="1219200" y="838200"/>
            <a:ext cx="6553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4675188" y="3259138"/>
            <a:ext cx="2520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>
                <a:latin typeface="Tahoma" pitchFamily="34" charset="0"/>
              </a:rPr>
              <a:t>對稱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Bonding</a:t>
            </a:r>
          </a:p>
        </p:txBody>
      </p:sp>
      <p:sp>
        <p:nvSpPr>
          <p:cNvPr id="77828" name="Line 4"/>
          <p:cNvSpPr>
            <a:spLocks noChangeShapeType="1"/>
          </p:cNvSpPr>
          <p:nvPr/>
        </p:nvSpPr>
        <p:spPr bwMode="auto">
          <a:xfrm flipV="1">
            <a:off x="4891088" y="31162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4891088" y="1963738"/>
            <a:ext cx="26654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>
                <a:latin typeface="Tahoma" pitchFamily="34" charset="0"/>
              </a:rPr>
              <a:t>反對稱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TW" altLang="en-US" dirty="0">
                <a:latin typeface="Tahoma" pitchFamily="34" charset="0"/>
              </a:rPr>
              <a:t>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Anti-Bonding</a:t>
            </a:r>
          </a:p>
        </p:txBody>
      </p:sp>
      <p:sp>
        <p:nvSpPr>
          <p:cNvPr id="77830" name="Line 6"/>
          <p:cNvSpPr>
            <a:spLocks noChangeShapeType="1"/>
          </p:cNvSpPr>
          <p:nvPr/>
        </p:nvSpPr>
        <p:spPr bwMode="auto">
          <a:xfrm flipH="1">
            <a:off x="5251450" y="2395538"/>
            <a:ext cx="71438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7831" name="Text Box 5"/>
          <p:cNvSpPr txBox="1">
            <a:spLocks noChangeArrowheads="1"/>
          </p:cNvSpPr>
          <p:nvPr/>
        </p:nvSpPr>
        <p:spPr bwMode="auto">
          <a:xfrm>
            <a:off x="2001982" y="6248400"/>
            <a:ext cx="3962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>
                <a:solidFill>
                  <a:srgbClr val="FF0000"/>
                </a:solidFill>
                <a:latin typeface="Tahoma" pitchFamily="34" charset="0"/>
              </a:rPr>
              <a:t>分子軌道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Molecule Orbits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zh-TW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-bond</a:t>
            </a:r>
            <a:endParaRPr lang="zh-TW" altLang="el-G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832" name="文字方塊 7"/>
          <p:cNvSpPr txBox="1">
            <a:spLocks noChangeArrowheads="1"/>
          </p:cNvSpPr>
          <p:nvPr/>
        </p:nvSpPr>
        <p:spPr bwMode="auto">
          <a:xfrm>
            <a:off x="2001982" y="5791200"/>
            <a:ext cx="3124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dirty="0"/>
              <a:t>對稱態的確可以形成束縛態</a:t>
            </a:r>
          </a:p>
        </p:txBody>
      </p:sp>
      <p:sp>
        <p:nvSpPr>
          <p:cNvPr id="77833" name="Text Box 14"/>
          <p:cNvSpPr txBox="1">
            <a:spLocks noChangeArrowheads="1"/>
          </p:cNvSpPr>
          <p:nvPr/>
        </p:nvSpPr>
        <p:spPr bwMode="auto">
          <a:xfrm>
            <a:off x="1981200" y="381000"/>
            <a:ext cx="586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>
                <a:latin typeface="Tahoma" pitchFamily="34" charset="0"/>
              </a:rPr>
              <a:t>分子中電子能態的能量與距離 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zh-TW" altLang="en-US" dirty="0">
                <a:latin typeface="Tahoma" pitchFamily="34" charset="0"/>
              </a:rPr>
              <a:t> 的關係：</a:t>
            </a:r>
          </a:p>
        </p:txBody>
      </p:sp>
      <p:sp>
        <p:nvSpPr>
          <p:cNvPr id="77834" name="文字方塊 9"/>
          <p:cNvSpPr txBox="1">
            <a:spLocks noChangeArrowheads="1"/>
          </p:cNvSpPr>
          <p:nvPr/>
        </p:nvSpPr>
        <p:spPr bwMode="auto">
          <a:xfrm>
            <a:off x="1981200" y="4876800"/>
            <a:ext cx="6477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電子因為由兩個原子核共享而增加了負的庫倫位能，</a:t>
            </a:r>
          </a:p>
        </p:txBody>
      </p:sp>
      <p:sp>
        <p:nvSpPr>
          <p:cNvPr id="77835" name="矩形 10"/>
          <p:cNvSpPr>
            <a:spLocks noChangeArrowheads="1"/>
          </p:cNvSpPr>
          <p:nvPr/>
        </p:nvSpPr>
        <p:spPr bwMode="auto">
          <a:xfrm>
            <a:off x="1981200" y="5334000"/>
            <a:ext cx="4108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使能量會因原子核距離的靠近而減少。</a:t>
            </a:r>
          </a:p>
        </p:txBody>
      </p:sp>
    </p:spTree>
    <p:extLst>
      <p:ext uri="{BB962C8B-B14F-4D97-AF65-F5344CB8AC3E}">
        <p14:creationId xmlns:p14="http://schemas.microsoft.com/office/powerpoint/2010/main" val="21628835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2478" name="Text Box 14"/>
              <p:cNvSpPr txBox="1">
                <a:spLocks noChangeArrowheads="1"/>
              </p:cNvSpPr>
              <p:nvPr/>
            </p:nvSpPr>
            <p:spPr bwMode="auto">
              <a:xfrm>
                <a:off x="1691680" y="3726864"/>
                <a:ext cx="477837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TW" altLang="en-US" dirty="0">
                    <a:latin typeface="Tahoma" pitchFamily="34" charset="0"/>
                  </a:rPr>
                  <a:t>找到電子能態的能階與距離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𝑅</m:t>
                    </m:r>
                  </m:oMath>
                </a14:m>
                <a:r>
                  <a:rPr lang="zh-TW" altLang="en-US" dirty="0">
                    <a:latin typeface="Tahoma" pitchFamily="34" charset="0"/>
                  </a:rPr>
                  <a:t>的關係。</a:t>
                </a:r>
              </a:p>
            </p:txBody>
          </p:sp>
        </mc:Choice>
        <mc:Fallback xmlns="">
          <p:sp>
            <p:nvSpPr>
              <p:cNvPr id="62478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1680" y="3726864"/>
                <a:ext cx="4778375" cy="369332"/>
              </a:xfrm>
              <a:prstGeom prst="rect">
                <a:avLst/>
              </a:prstGeom>
              <a:blipFill>
                <a:blip r:embed="rId2"/>
                <a:stretch>
                  <a:fillRect l="-1061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F0E2E60A-4E28-5F4C-D6D0-5AFB748232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109"/>
          <a:stretch/>
        </p:blipFill>
        <p:spPr>
          <a:xfrm>
            <a:off x="2352676" y="1357958"/>
            <a:ext cx="2448272" cy="23160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2BB15D-56E8-C5FB-AD06-7F8FD62567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064" y="2852936"/>
            <a:ext cx="2390345" cy="7340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C62B1A9-389A-C5AF-4905-855E2E252C60}"/>
                  </a:ext>
                </a:extLst>
              </p:cNvPr>
              <p:cNvSpPr txBox="1"/>
              <p:nvPr/>
            </p:nvSpPr>
            <p:spPr bwMode="auto">
              <a:xfrm>
                <a:off x="1691680" y="4149080"/>
                <a:ext cx="554461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假設能量定態為上述的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疊加：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C62B1A9-389A-C5AF-4905-855E2E252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1680" y="4149080"/>
                <a:ext cx="5544616" cy="369332"/>
              </a:xfrm>
              <a:prstGeom prst="rect">
                <a:avLst/>
              </a:prstGeom>
              <a:blipFill>
                <a:blip r:embed="rId5"/>
                <a:stretch>
                  <a:fillRect l="-915" t="-110000" b="-16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2F22751-B668-45F0-8B65-5845DDB76F9E}"/>
                  </a:ext>
                </a:extLst>
              </p:cNvPr>
              <p:cNvSpPr txBox="1"/>
              <p:nvPr/>
            </p:nvSpPr>
            <p:spPr bwMode="auto">
              <a:xfrm>
                <a:off x="1775425" y="4571296"/>
                <a:ext cx="1911159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e>
                      </m:d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2F22751-B668-45F0-8B65-5845DDB76F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75425" y="4571296"/>
                <a:ext cx="1911159" cy="369332"/>
              </a:xfrm>
              <a:prstGeom prst="rect">
                <a:avLst/>
              </a:prstGeom>
              <a:blipFill>
                <a:blip r:embed="rId6"/>
                <a:stretch>
                  <a:fillRect l="-15789" t="-113793" r="-11842" b="-17931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219B55D-AC0D-4EF5-2D1B-D822BE18C7C0}"/>
                  </a:ext>
                </a:extLst>
              </p:cNvPr>
              <p:cNvSpPr txBox="1"/>
              <p:nvPr/>
            </p:nvSpPr>
            <p:spPr bwMode="auto">
              <a:xfrm>
                <a:off x="1775425" y="5086012"/>
                <a:ext cx="1551119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219B55D-AC0D-4EF5-2D1B-D822BE18C7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75425" y="5086012"/>
                <a:ext cx="1551119" cy="369332"/>
              </a:xfrm>
              <a:prstGeom prst="rect">
                <a:avLst/>
              </a:prstGeom>
              <a:blipFill>
                <a:blip r:embed="rId7"/>
                <a:stretch>
                  <a:fillRect l="-5645" t="-106667" r="-11290" b="-17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203F0D3A-45C4-69B8-B979-6A3468CF7F2C}"/>
              </a:ext>
            </a:extLst>
          </p:cNvPr>
          <p:cNvSpPr txBox="1"/>
          <p:nvPr/>
        </p:nvSpPr>
        <p:spPr bwMode="auto">
          <a:xfrm>
            <a:off x="1775425" y="764704"/>
            <a:ext cx="20764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補充推導：</a:t>
            </a:r>
          </a:p>
        </p:txBody>
      </p:sp>
    </p:spTree>
    <p:extLst>
      <p:ext uri="{BB962C8B-B14F-4D97-AF65-F5344CB8AC3E}">
        <p14:creationId xmlns:p14="http://schemas.microsoft.com/office/powerpoint/2010/main" val="567467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Chia-Hung Chang\Downloads\Data\Knight\Media\Chapter42\Images\42_17Figurea-F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11" y="2764085"/>
            <a:ext cx="3482975" cy="1996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3" descr="C:\Users\Chia-Hung Chang\Downloads\Data\Knight\Media\Chapter42\Images\42_18Figurea-F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046" y="2778693"/>
            <a:ext cx="3019946" cy="1982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文字方塊 5"/>
          <p:cNvSpPr txBox="1">
            <a:spLocks noChangeArrowheads="1"/>
          </p:cNvSpPr>
          <p:nvPr/>
        </p:nvSpPr>
        <p:spPr bwMode="auto">
          <a:xfrm>
            <a:off x="899592" y="1184889"/>
            <a:ext cx="75608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/>
            <a:r>
              <a:rPr lang="zh-TW" altLang="en-US" sz="1800" dirty="0">
                <a:latin typeface="Times New Roman" charset="0"/>
                <a:cs typeface="Times New Roman" charset="0"/>
              </a:rPr>
              <a:t>基態時，兩電子在同一個軌道</a:t>
            </a:r>
            <a:r>
              <a:rPr lang="zh-TW" altLang="en-US" dirty="0">
                <a:latin typeface="Times New Roman" charset="0"/>
                <a:cs typeface="Times New Roman" charset="0"/>
              </a:rPr>
              <a:t>基</a:t>
            </a:r>
            <a:r>
              <a:rPr lang="zh-TW" altLang="en-US" sz="1800" dirty="0">
                <a:latin typeface="Times New Roman" charset="0"/>
                <a:cs typeface="Times New Roman" charset="0"/>
              </a:rPr>
              <a:t>態上，自旋必須一個向上、一個向下。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B26AC5-2DAF-4CD9-CA57-F9126B48B0D3}"/>
              </a:ext>
            </a:extLst>
          </p:cNvPr>
          <p:cNvSpPr txBox="1"/>
          <p:nvPr/>
        </p:nvSpPr>
        <p:spPr bwMode="auto">
          <a:xfrm>
            <a:off x="899592" y="721449"/>
            <a:ext cx="81303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TW" sz="1800" dirty="0"/>
              <a:t>原子中的電子，會一個一個由下往上填。</a:t>
            </a:r>
            <a:r>
              <a:rPr lang="zh-TW" altLang="en-US" sz="1800" dirty="0">
                <a:latin typeface="Times New Roman" pitchFamily="18" charset="0"/>
                <a:cs typeface="Times New Roman" pitchFamily="18" charset="0"/>
              </a:rPr>
              <a:t>電子就由最低的能階向上一一配置！</a:t>
            </a:r>
            <a:endParaRPr lang="zh-CN" alt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38861E-FF2C-D2DE-339D-E4A61C23547D}"/>
              </a:ext>
            </a:extLst>
          </p:cNvPr>
          <p:cNvSpPr txBox="1"/>
          <p:nvPr/>
        </p:nvSpPr>
        <p:spPr bwMode="auto">
          <a:xfrm>
            <a:off x="3265870" y="2778693"/>
            <a:ext cx="11590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兩個電子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6289D1-EB89-3E47-5F8C-E0EDBE84AFCE}"/>
              </a:ext>
            </a:extLst>
          </p:cNvPr>
          <p:cNvSpPr txBox="1"/>
          <p:nvPr/>
        </p:nvSpPr>
        <p:spPr bwMode="auto">
          <a:xfrm>
            <a:off x="6557067" y="2738932"/>
            <a:ext cx="11590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三個電子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EAA3B452-7699-686E-802F-5F7DFB71A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5013176"/>
            <a:ext cx="79108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800" dirty="0"/>
              <a:t>以上圖像的前提是忽略電子與電子之間的庫倫力！電子的狀態沒看到彼此。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EBCBFA-8230-2E50-62DC-91D9B62ACBD5}"/>
              </a:ext>
            </a:extLst>
          </p:cNvPr>
          <p:cNvSpPr txBox="1"/>
          <p:nvPr/>
        </p:nvSpPr>
        <p:spPr bwMode="auto">
          <a:xfrm>
            <a:off x="899592" y="1621940"/>
            <a:ext cx="51422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氦原子可以說是最簡單的多電子系統！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4042AF3-C1F4-46BB-53EA-C9375F5059BA}"/>
              </a:ext>
            </a:extLst>
          </p:cNvPr>
          <p:cNvCxnSpPr/>
          <p:nvPr/>
        </p:nvCxnSpPr>
        <p:spPr>
          <a:xfrm flipV="1">
            <a:off x="3707904" y="3148025"/>
            <a:ext cx="0" cy="35298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521DDC4C-EC2F-7874-5449-93CCF3FEE777}"/>
              </a:ext>
            </a:extLst>
          </p:cNvPr>
          <p:cNvSpPr/>
          <p:nvPr/>
        </p:nvSpPr>
        <p:spPr>
          <a:xfrm>
            <a:off x="3635896" y="3284984"/>
            <a:ext cx="144016" cy="14401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6A30E3-9980-15D7-9925-92F4C6F9D28C}"/>
              </a:ext>
            </a:extLst>
          </p:cNvPr>
          <p:cNvSpPr/>
          <p:nvPr/>
        </p:nvSpPr>
        <p:spPr>
          <a:xfrm>
            <a:off x="3635896" y="4077072"/>
            <a:ext cx="14401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C61038-A603-B52F-C9F6-5CAAF9347FC6}"/>
              </a:ext>
            </a:extLst>
          </p:cNvPr>
          <p:cNvSpPr txBox="1"/>
          <p:nvPr/>
        </p:nvSpPr>
        <p:spPr bwMode="auto">
          <a:xfrm>
            <a:off x="894900" y="2058742"/>
            <a:ext cx="61503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激發態就是電子跳到較高的能態。</a:t>
            </a:r>
          </a:p>
        </p:txBody>
      </p:sp>
    </p:spTree>
    <p:extLst>
      <p:ext uri="{BB962C8B-B14F-4D97-AF65-F5344CB8AC3E}">
        <p14:creationId xmlns:p14="http://schemas.microsoft.com/office/powerpoint/2010/main" val="126402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D52A9C9-1F55-B8A8-38B0-89DD799C178D}"/>
                  </a:ext>
                </a:extLst>
              </p:cNvPr>
              <p:cNvSpPr txBox="1"/>
              <p:nvPr/>
            </p:nvSpPr>
            <p:spPr bwMode="auto">
              <a:xfrm>
                <a:off x="1325831" y="695409"/>
                <a:ext cx="1911159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e>
                      </m:d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D52A9C9-1F55-B8A8-38B0-89DD799C17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25831" y="695409"/>
                <a:ext cx="1911159" cy="369332"/>
              </a:xfrm>
              <a:prstGeom prst="rect">
                <a:avLst/>
              </a:prstGeom>
              <a:blipFill>
                <a:blip r:embed="rId2"/>
                <a:stretch>
                  <a:fillRect l="-16556" t="-106667" r="-12583" b="-17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E05CD40-A646-E113-6A9B-4D4407BB54FA}"/>
                  </a:ext>
                </a:extLst>
              </p:cNvPr>
              <p:cNvSpPr txBox="1"/>
              <p:nvPr/>
            </p:nvSpPr>
            <p:spPr bwMode="auto">
              <a:xfrm>
                <a:off x="1325831" y="1271473"/>
                <a:ext cx="3312368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𝑏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𝐸𝑎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E05CD40-A646-E113-6A9B-4D4407BB54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25831" y="1271473"/>
                <a:ext cx="3312368" cy="369332"/>
              </a:xfrm>
              <a:prstGeom prst="rect">
                <a:avLst/>
              </a:prstGeom>
              <a:blipFill>
                <a:blip r:embed="rId3"/>
                <a:stretch>
                  <a:fillRect t="-110000" r="-4962" b="-16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758FB37-70C1-6354-EA3D-003970A18DED}"/>
                  </a:ext>
                </a:extLst>
              </p:cNvPr>
              <p:cNvSpPr txBox="1"/>
              <p:nvPr/>
            </p:nvSpPr>
            <p:spPr bwMode="auto">
              <a:xfrm>
                <a:off x="1331641" y="1832765"/>
                <a:ext cx="3312368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𝑏𝐻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𝑎𝐸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𝑏𝐸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758FB37-70C1-6354-EA3D-003970A18D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1641" y="1832765"/>
                <a:ext cx="3312368" cy="369332"/>
              </a:xfrm>
              <a:prstGeom prst="rect">
                <a:avLst/>
              </a:prstGeom>
              <a:blipFill>
                <a:blip r:embed="rId4"/>
                <a:stretch>
                  <a:fillRect l="-382" t="-110000" r="-6870" b="-17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490E39-1772-5639-E0DA-09071C824DBF}"/>
                  </a:ext>
                </a:extLst>
              </p:cNvPr>
              <p:cNvSpPr txBox="1"/>
              <p:nvPr/>
            </p:nvSpPr>
            <p:spPr bwMode="auto">
              <a:xfrm>
                <a:off x="1325831" y="2394057"/>
                <a:ext cx="54006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取此式與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"/>
                        <m:ctrlPr>
                          <a:rPr lang="en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TW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的內積，已知可得：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490E39-1772-5639-E0DA-09071C824D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25831" y="2394057"/>
                <a:ext cx="5400600" cy="369332"/>
              </a:xfrm>
              <a:prstGeom prst="rect">
                <a:avLst/>
              </a:prstGeom>
              <a:blipFill>
                <a:blip r:embed="rId5"/>
                <a:stretch>
                  <a:fillRect l="-939" t="-110000" b="-16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29">
                <a:extLst>
                  <a:ext uri="{FF2B5EF4-FFF2-40B4-BE49-F238E27FC236}">
                    <a16:creationId xmlns:a16="http://schemas.microsoft.com/office/drawing/2014/main" id="{B3C8F174-7569-986B-29D3-558A0AAB6BB0}"/>
                  </a:ext>
                </a:extLst>
              </p:cNvPr>
              <p:cNvSpPr txBox="1"/>
              <p:nvPr/>
            </p:nvSpPr>
            <p:spPr bwMode="auto">
              <a:xfrm>
                <a:off x="1325832" y="2859082"/>
                <a:ext cx="2958137" cy="376770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⟨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/>
                        </a:rPr>
                        <m:t>𝑏</m:t>
                      </m:r>
                      <m:d>
                        <m:dPr>
                          <m:begChr m:val="⟨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文字方塊 29">
                <a:extLst>
                  <a:ext uri="{FF2B5EF4-FFF2-40B4-BE49-F238E27FC236}">
                    <a16:creationId xmlns:a16="http://schemas.microsoft.com/office/drawing/2014/main" id="{B3C8F174-7569-986B-29D3-558A0AAB6B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25832" y="2859082"/>
                <a:ext cx="2958137" cy="376770"/>
              </a:xfrm>
              <a:prstGeom prst="rect">
                <a:avLst/>
              </a:prstGeom>
              <a:blipFill>
                <a:blip r:embed="rId6"/>
                <a:stretch>
                  <a:fillRect l="-2991" t="-110000" b="-17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34FD360-ABFC-3AD2-5562-9101700D5A38}"/>
                  </a:ext>
                </a:extLst>
              </p:cNvPr>
              <p:cNvSpPr txBox="1"/>
              <p:nvPr/>
            </p:nvSpPr>
            <p:spPr bwMode="auto">
              <a:xfrm>
                <a:off x="1321226" y="3380621"/>
                <a:ext cx="54006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取此式與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"/>
                        <m:ctrlPr>
                          <a:rPr lang="en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TW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e>
                        </m:d>
                      </m:e>
                    </m:d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的內積，已知可得：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34FD360-ABFC-3AD2-5562-9101700D5A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21226" y="3380621"/>
                <a:ext cx="5400600" cy="369332"/>
              </a:xfrm>
              <a:prstGeom prst="rect">
                <a:avLst/>
              </a:prstGeom>
              <a:blipFill>
                <a:blip r:embed="rId7"/>
                <a:stretch>
                  <a:fillRect l="-1174" t="-113333" b="-16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29">
                <a:extLst>
                  <a:ext uri="{FF2B5EF4-FFF2-40B4-BE49-F238E27FC236}">
                    <a16:creationId xmlns:a16="http://schemas.microsoft.com/office/drawing/2014/main" id="{32DB46DC-8470-E0F1-A336-0A695C18DBD5}"/>
                  </a:ext>
                </a:extLst>
              </p:cNvPr>
              <p:cNvSpPr txBox="1"/>
              <p:nvPr/>
            </p:nvSpPr>
            <p:spPr bwMode="auto">
              <a:xfrm>
                <a:off x="1321228" y="3845646"/>
                <a:ext cx="2962742" cy="376770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⟨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/>
                        </a:rPr>
                        <m:t>𝑏</m:t>
                      </m:r>
                      <m:d>
                        <m:dPr>
                          <m:begChr m:val="⟨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" name="文字方塊 29">
                <a:extLst>
                  <a:ext uri="{FF2B5EF4-FFF2-40B4-BE49-F238E27FC236}">
                    <a16:creationId xmlns:a16="http://schemas.microsoft.com/office/drawing/2014/main" id="{32DB46DC-8470-E0F1-A336-0A695C18DB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21228" y="3845646"/>
                <a:ext cx="2962742" cy="376770"/>
              </a:xfrm>
              <a:prstGeom prst="rect">
                <a:avLst/>
              </a:prstGeom>
              <a:blipFill>
                <a:blip r:embed="rId8"/>
                <a:stretch>
                  <a:fillRect l="-2991" t="-103226" b="-1645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D8DF361-ABF6-1C67-1C38-BF715394E041}"/>
                  </a:ext>
                </a:extLst>
              </p:cNvPr>
              <p:cNvSpPr txBox="1"/>
              <p:nvPr/>
            </p:nvSpPr>
            <p:spPr bwMode="auto">
              <a:xfrm>
                <a:off x="1331641" y="4725144"/>
                <a:ext cx="5081584" cy="529184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TW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mPr>
                            <m:mr>
                              <m:e>
                                <m:d>
                                  <m:dPr>
                                    <m:begChr m:val="⟨"/>
                                    <m:endChr m:val="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|"/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𝐻</m:t>
                                </m:r>
                                <m:d>
                                  <m:dPr>
                                    <m:begChr m:val="|"/>
                                    <m:endChr m:val="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⟩"/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e>
                                <m:d>
                                  <m:dPr>
                                    <m:begChr m:val="⟨"/>
                                    <m:endChr m:val="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|"/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d>
                                  <m:dPr>
                                    <m:begChr m:val="|"/>
                                    <m:endChr m:val="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⟩"/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mr>
                            <m:mr>
                              <m:e>
                                <m:d>
                                  <m:dPr>
                                    <m:begChr m:val="⟨"/>
                                    <m:endChr m:val="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|"/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d>
                                  <m:dPr>
                                    <m:begChr m:val="|"/>
                                    <m:endChr m:val="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⟩"/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e>
                                <m:d>
                                  <m:dPr>
                                    <m:begChr m:val="⟨"/>
                                    <m:endChr m:val="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|"/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d>
                                  <m:dPr>
                                    <m:begChr m:val="|"/>
                                    <m:endChr m:val="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⟩"/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TW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TW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TW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TW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2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TW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D8DF361-ABF6-1C67-1C38-BF715394E0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1641" y="4725144"/>
                <a:ext cx="5081584" cy="529184"/>
              </a:xfrm>
              <a:prstGeom prst="rect">
                <a:avLst/>
              </a:prstGeom>
              <a:blipFill>
                <a:blip r:embed="rId9"/>
                <a:stretch>
                  <a:fillRect l="-4738" t="-90476" b="-13095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488091A2-BA18-5B38-49E4-20381181B945}"/>
              </a:ext>
            </a:extLst>
          </p:cNvPr>
          <p:cNvSpPr txBox="1"/>
          <p:nvPr/>
        </p:nvSpPr>
        <p:spPr bwMode="auto">
          <a:xfrm>
            <a:off x="1312074" y="4319625"/>
            <a:ext cx="457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這兩式可以以一個矩陣方程式表示：</a:t>
            </a:r>
            <a:endParaRPr lang="en-TW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74318BD-37BE-9616-245D-1B53E48A4CE3}"/>
                  </a:ext>
                </a:extLst>
              </p:cNvPr>
              <p:cNvSpPr txBox="1"/>
              <p:nvPr/>
            </p:nvSpPr>
            <p:spPr bwMode="auto">
              <a:xfrm>
                <a:off x="1331640" y="5445224"/>
                <a:ext cx="6768753" cy="6163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定態的解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d>
                  </m:oMath>
                </a14:m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就對應此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2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×2</m:t>
                    </m:r>
                  </m:oMath>
                </a14:m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矩陣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TW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的本徵態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TW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74318BD-37BE-9616-245D-1B53E48A4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1640" y="5445224"/>
                <a:ext cx="6768753" cy="616387"/>
              </a:xfrm>
              <a:prstGeom prst="rect">
                <a:avLst/>
              </a:prstGeom>
              <a:blipFill>
                <a:blip r:embed="rId10"/>
                <a:stretch>
                  <a:fillRect l="-749" t="-46000" b="-8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81153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93D60D9-0896-FBD3-5A1A-C021D9B25CAC}"/>
                  </a:ext>
                </a:extLst>
              </p:cNvPr>
              <p:cNvSpPr txBox="1"/>
              <p:nvPr/>
            </p:nvSpPr>
            <p:spPr bwMode="auto">
              <a:xfrm>
                <a:off x="1366665" y="4769605"/>
                <a:ext cx="4097084" cy="48891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TW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𝑡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𝐸</m:t>
                      </m:r>
                      <m:d>
                        <m:d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93D60D9-0896-FBD3-5A1A-C021D9B25C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66665" y="4769605"/>
                <a:ext cx="4097084" cy="488916"/>
              </a:xfrm>
              <a:prstGeom prst="rect">
                <a:avLst/>
              </a:prstGeom>
              <a:blipFill>
                <a:blip r:embed="rId2"/>
                <a:stretch>
                  <a:fillRect b="-125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>
            <a:extLst>
              <a:ext uri="{FF2B5EF4-FFF2-40B4-BE49-F238E27FC236}">
                <a16:creationId xmlns:a16="http://schemas.microsoft.com/office/drawing/2014/main" id="{2C6F176F-EAC5-4877-59F4-9E5C5B1D822E}"/>
              </a:ext>
            </a:extLst>
          </p:cNvPr>
          <p:cNvSpPr/>
          <p:nvPr/>
        </p:nvSpPr>
        <p:spPr>
          <a:xfrm>
            <a:off x="1349673" y="1274117"/>
            <a:ext cx="3307542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Text Box 14">
            <a:extLst>
              <a:ext uri="{FF2B5EF4-FFF2-40B4-BE49-F238E27FC236}">
                <a16:creationId xmlns:a16="http://schemas.microsoft.com/office/drawing/2014/main" id="{A0C1DA96-CFBC-8D1B-F65F-8FCC29145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8233" y="2041054"/>
            <a:ext cx="1079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000" b="1" dirty="0">
                <a:latin typeface="Tahoma" pitchFamily="34" charset="0"/>
              </a:rPr>
              <a:t>互換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D15B666-68ED-5FA4-CEBE-C187B8EFAD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2014" y="1585621"/>
            <a:ext cx="790575" cy="7921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7">
                <a:extLst>
                  <a:ext uri="{FF2B5EF4-FFF2-40B4-BE49-F238E27FC236}">
                    <a16:creationId xmlns:a16="http://schemas.microsoft.com/office/drawing/2014/main" id="{675383C9-89AE-2A53-1A20-08C6F648A6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63451" y="1783320"/>
                <a:ext cx="6477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 dirty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altLang="zh-TW" dirty="0"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6" name="Text Box 7">
                <a:extLst>
                  <a:ext uri="{FF2B5EF4-FFF2-40B4-BE49-F238E27FC236}">
                    <a16:creationId xmlns:a16="http://schemas.microsoft.com/office/drawing/2014/main" id="{675383C9-89AE-2A53-1A20-08C6F648A6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63451" y="1783320"/>
                <a:ext cx="64770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4">
            <a:extLst>
              <a:ext uri="{FF2B5EF4-FFF2-40B4-BE49-F238E27FC236}">
                <a16:creationId xmlns:a16="http://schemas.microsoft.com/office/drawing/2014/main" id="{1D417F88-6222-3E3E-5F23-39D2FBA133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8207" y="1584135"/>
            <a:ext cx="790575" cy="7921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7">
                <a:extLst>
                  <a:ext uri="{FF2B5EF4-FFF2-40B4-BE49-F238E27FC236}">
                    <a16:creationId xmlns:a16="http://schemas.microsoft.com/office/drawing/2014/main" id="{F7175CC7-F892-669C-A63E-7F183D28C7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6445" y="1792475"/>
                <a:ext cx="6477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 dirty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altLang="zh-TW" dirty="0"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8" name="Text Box 7">
                <a:extLst>
                  <a:ext uri="{FF2B5EF4-FFF2-40B4-BE49-F238E27FC236}">
                    <a16:creationId xmlns:a16="http://schemas.microsoft.com/office/drawing/2014/main" id="{F7175CC7-F892-669C-A63E-7F183D28C7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6445" y="1792475"/>
                <a:ext cx="64770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eft-right Arrow 8">
            <a:extLst>
              <a:ext uri="{FF2B5EF4-FFF2-40B4-BE49-F238E27FC236}">
                <a16:creationId xmlns:a16="http://schemas.microsoft.com/office/drawing/2014/main" id="{561638FF-6135-2BDF-65A2-9C67D4CAF89C}"/>
              </a:ext>
            </a:extLst>
          </p:cNvPr>
          <p:cNvSpPr/>
          <p:nvPr/>
        </p:nvSpPr>
        <p:spPr>
          <a:xfrm>
            <a:off x="2700060" y="1743464"/>
            <a:ext cx="487923" cy="233677"/>
          </a:xfrm>
          <a:prstGeom prst="left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29">
                <a:extLst>
                  <a:ext uri="{FF2B5EF4-FFF2-40B4-BE49-F238E27FC236}">
                    <a16:creationId xmlns:a16="http://schemas.microsoft.com/office/drawing/2014/main" id="{9356B687-78B2-6A01-A045-1CFE917509FD}"/>
                  </a:ext>
                </a:extLst>
              </p:cNvPr>
              <p:cNvSpPr txBox="1"/>
              <p:nvPr/>
            </p:nvSpPr>
            <p:spPr bwMode="auto">
              <a:xfrm>
                <a:off x="1349675" y="3213177"/>
                <a:ext cx="2502246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0" name="文字方塊 29">
                <a:extLst>
                  <a:ext uri="{FF2B5EF4-FFF2-40B4-BE49-F238E27FC236}">
                    <a16:creationId xmlns:a16="http://schemas.microsoft.com/office/drawing/2014/main" id="{9356B687-78B2-6A01-A045-1CFE917509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49675" y="3213177"/>
                <a:ext cx="2502246" cy="369332"/>
              </a:xfrm>
              <a:prstGeom prst="rect">
                <a:avLst/>
              </a:prstGeom>
              <a:blipFill>
                <a:blip r:embed="rId5"/>
                <a:stretch>
                  <a:fillRect l="-11616" t="-103226" b="-1645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29">
                <a:extLst>
                  <a:ext uri="{FF2B5EF4-FFF2-40B4-BE49-F238E27FC236}">
                    <a16:creationId xmlns:a16="http://schemas.microsoft.com/office/drawing/2014/main" id="{5F97548D-7B28-3766-2DA5-A788186C1003}"/>
                  </a:ext>
                </a:extLst>
              </p:cNvPr>
              <p:cNvSpPr txBox="1"/>
              <p:nvPr/>
            </p:nvSpPr>
            <p:spPr bwMode="auto">
              <a:xfrm>
                <a:off x="1349673" y="3665741"/>
                <a:ext cx="2589947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1" name="文字方塊 29">
                <a:extLst>
                  <a:ext uri="{FF2B5EF4-FFF2-40B4-BE49-F238E27FC236}">
                    <a16:creationId xmlns:a16="http://schemas.microsoft.com/office/drawing/2014/main" id="{5F97548D-7B28-3766-2DA5-A788186C10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49673" y="3665741"/>
                <a:ext cx="2589947" cy="369332"/>
              </a:xfrm>
              <a:prstGeom prst="rect">
                <a:avLst/>
              </a:prstGeom>
              <a:blipFill>
                <a:blip r:embed="rId6"/>
                <a:stretch>
                  <a:fillRect l="-10732" t="-106667" b="-17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8E6F3B2-0270-4C52-A03A-FA86C5973629}"/>
                  </a:ext>
                </a:extLst>
              </p:cNvPr>
              <p:cNvSpPr txBox="1"/>
              <p:nvPr/>
            </p:nvSpPr>
            <p:spPr bwMode="auto">
              <a:xfrm>
                <a:off x="1354790" y="5353521"/>
                <a:ext cx="5793326" cy="5524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TW" dirty="0"/>
                  <a:t>的本徵態即是：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TW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TW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ctrlPr>
                          <a:rPr lang="en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TW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TW" dirty="0"/>
                  <a:t>及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TW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ctrlPr>
                          <a:rPr lang="en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TW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TW" dirty="0"/>
                  <a:t>，本徵值為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1,−1</m:t>
                    </m:r>
                  </m:oMath>
                </a14:m>
                <a:r>
                  <a:rPr lang="en-TW" dirty="0"/>
                  <a:t>。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8E6F3B2-0270-4C52-A03A-FA86C59736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54790" y="5353521"/>
                <a:ext cx="5793326" cy="552459"/>
              </a:xfrm>
              <a:prstGeom prst="rect">
                <a:avLst/>
              </a:prstGeom>
              <a:blipFill>
                <a:blip r:embed="rId7"/>
                <a:stretch>
                  <a:fillRect b="-444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1BFFD46-2420-E766-520E-24F6427E5435}"/>
                  </a:ext>
                </a:extLst>
              </p:cNvPr>
              <p:cNvSpPr txBox="1"/>
              <p:nvPr/>
            </p:nvSpPr>
            <p:spPr bwMode="auto">
              <a:xfrm>
                <a:off x="1366665" y="4130073"/>
                <a:ext cx="735976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與兩個氫原子核的距離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𝑅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有關，距離越近，波函數重疊越多，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越大。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1BFFD46-2420-E766-520E-24F6427E54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66665" y="4130073"/>
                <a:ext cx="7359764" cy="369332"/>
              </a:xfrm>
              <a:prstGeom prst="rect">
                <a:avLst/>
              </a:prstGeom>
              <a:blipFill>
                <a:blip r:embed="rId8"/>
                <a:stretch>
                  <a:fillRect t="-6667" b="-2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B97B1105-8C22-A2DA-8CAA-352823E750A6}"/>
              </a:ext>
            </a:extLst>
          </p:cNvPr>
          <p:cNvSpPr txBox="1"/>
          <p:nvPr/>
        </p:nvSpPr>
        <p:spPr bwMode="auto">
          <a:xfrm>
            <a:off x="1354790" y="5914432"/>
            <a:ext cx="57933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TW" dirty="0"/>
              <a:t>因此能量本徵值即為：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823D212-C7C4-D4F3-45B3-B99019E8A3EE}"/>
                  </a:ext>
                </a:extLst>
              </p:cNvPr>
              <p:cNvSpPr txBox="1"/>
              <p:nvPr/>
            </p:nvSpPr>
            <p:spPr bwMode="auto">
              <a:xfrm>
                <a:off x="6068973" y="5889358"/>
                <a:ext cx="2334491" cy="66460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±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823D212-C7C4-D4F3-45B3-B99019E8A3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68973" y="5889358"/>
                <a:ext cx="2334491" cy="664606"/>
              </a:xfrm>
              <a:prstGeom prst="rect">
                <a:avLst/>
              </a:prstGeom>
              <a:blipFill>
                <a:blip r:embed="rId9"/>
                <a:stretch>
                  <a:fillRect l="-20109" t="-73585" r="-5978" b="-11886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29">
                <a:extLst>
                  <a:ext uri="{FF2B5EF4-FFF2-40B4-BE49-F238E27FC236}">
                    <a16:creationId xmlns:a16="http://schemas.microsoft.com/office/drawing/2014/main" id="{67613912-424B-4ED7-CE9B-0BADD574568C}"/>
                  </a:ext>
                </a:extLst>
              </p:cNvPr>
              <p:cNvSpPr txBox="1"/>
              <p:nvPr/>
            </p:nvSpPr>
            <p:spPr bwMode="auto">
              <a:xfrm>
                <a:off x="3744725" y="5940034"/>
                <a:ext cx="892693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17" name="文字方塊 29">
                <a:extLst>
                  <a:ext uri="{FF2B5EF4-FFF2-40B4-BE49-F238E27FC236}">
                    <a16:creationId xmlns:a16="http://schemas.microsoft.com/office/drawing/2014/main" id="{67613912-424B-4ED7-CE9B-0BADD5745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44725" y="5940034"/>
                <a:ext cx="892693" cy="369332"/>
              </a:xfrm>
              <a:prstGeom prst="rect">
                <a:avLst/>
              </a:prstGeom>
              <a:blipFill>
                <a:blip r:embed="rId10"/>
                <a:stretch>
                  <a:fillRect b="-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FC1B9329-32DF-D474-8D6D-1FA13B1BB24C}"/>
              </a:ext>
            </a:extLst>
          </p:cNvPr>
          <p:cNvSpPr txBox="1"/>
          <p:nvPr/>
        </p:nvSpPr>
        <p:spPr bwMode="auto">
          <a:xfrm>
            <a:off x="5046546" y="5904273"/>
            <a:ext cx="9189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TW" dirty="0"/>
              <a:t>本徵態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42142A4-CF4F-97FD-6130-2F5949C82A8F}"/>
                  </a:ext>
                </a:extLst>
              </p:cNvPr>
              <p:cNvSpPr txBox="1"/>
              <p:nvPr/>
            </p:nvSpPr>
            <p:spPr bwMode="auto">
              <a:xfrm>
                <a:off x="1337798" y="2804015"/>
                <a:ext cx="459885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在兩個氫原子核互換下是不變的，因此：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42142A4-CF4F-97FD-6130-2F5949C82A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7798" y="2804015"/>
                <a:ext cx="4598857" cy="369332"/>
              </a:xfrm>
              <a:prstGeom prst="rect">
                <a:avLst/>
              </a:prstGeom>
              <a:blipFill>
                <a:blip r:embed="rId11"/>
                <a:stretch>
                  <a:fillRect t="-6452" b="-193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77EC301-1A00-8253-4B12-B96E80340C51}"/>
                  </a:ext>
                </a:extLst>
              </p:cNvPr>
              <p:cNvSpPr txBox="1"/>
              <p:nvPr/>
            </p:nvSpPr>
            <p:spPr bwMode="auto">
              <a:xfrm>
                <a:off x="1259631" y="538866"/>
                <a:ext cx="6534695" cy="6163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此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2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×2</m:t>
                    </m:r>
                  </m:oMath>
                </a14:m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矩陣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TW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TW" dirty="0"/>
                  <a:t>，因互換的對稱，竟可以簡化：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77EC301-1A00-8253-4B12-B96E80340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9631" y="538866"/>
                <a:ext cx="6534695" cy="616387"/>
              </a:xfrm>
              <a:prstGeom prst="rect">
                <a:avLst/>
              </a:prstGeom>
              <a:blipFill>
                <a:blip r:embed="rId12"/>
                <a:stretch>
                  <a:fillRect l="-77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02137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1D53F6-AB06-E2F7-4C0D-B18AA2E61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303" y="664767"/>
            <a:ext cx="3065877" cy="27828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CD93E6B-B3EC-6518-7494-887F32BC62D1}"/>
                  </a:ext>
                </a:extLst>
              </p:cNvPr>
              <p:cNvSpPr txBox="1"/>
              <p:nvPr/>
            </p:nvSpPr>
            <p:spPr bwMode="auto">
              <a:xfrm>
                <a:off x="4705539" y="1997722"/>
                <a:ext cx="93610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𝑅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↓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↑</m:t>
                      </m:r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CD93E6B-B3EC-6518-7494-887F32BC62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05539" y="1997722"/>
                <a:ext cx="93610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ft Arrow 3">
            <a:extLst>
              <a:ext uri="{FF2B5EF4-FFF2-40B4-BE49-F238E27FC236}">
                <a16:creationId xmlns:a16="http://schemas.microsoft.com/office/drawing/2014/main" id="{091CF65A-CD89-9E38-245B-347CE8DC39E0}"/>
              </a:ext>
            </a:extLst>
          </p:cNvPr>
          <p:cNvSpPr/>
          <p:nvPr/>
        </p:nvSpPr>
        <p:spPr>
          <a:xfrm>
            <a:off x="5239580" y="2361601"/>
            <a:ext cx="282495" cy="144016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4575837-773A-47F1-0454-3FACBFA4BC89}"/>
                  </a:ext>
                </a:extLst>
              </p:cNvPr>
              <p:cNvSpPr txBox="1"/>
              <p:nvPr/>
            </p:nvSpPr>
            <p:spPr bwMode="auto">
              <a:xfrm>
                <a:off x="3503899" y="808783"/>
                <a:ext cx="1080120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4575837-773A-47F1-0454-3FACBFA4BC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03899" y="808783"/>
                <a:ext cx="1080120" cy="369332"/>
              </a:xfrm>
              <a:prstGeom prst="rect">
                <a:avLst/>
              </a:prstGeom>
              <a:blipFill>
                <a:blip r:embed="rId4"/>
                <a:stretch>
                  <a:fillRect b="-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D3B88D0-F21F-03C9-08B7-1FFE65A57F65}"/>
                  </a:ext>
                </a:extLst>
              </p:cNvPr>
              <p:cNvSpPr txBox="1"/>
              <p:nvPr/>
            </p:nvSpPr>
            <p:spPr bwMode="auto">
              <a:xfrm>
                <a:off x="3503899" y="2248943"/>
                <a:ext cx="936104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D3B88D0-F21F-03C9-08B7-1FFE65A57F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03899" y="2248943"/>
                <a:ext cx="93610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3594E90-276E-86FB-4A14-E4358A2B0213}"/>
                  </a:ext>
                </a:extLst>
              </p:cNvPr>
              <p:cNvSpPr txBox="1"/>
              <p:nvPr/>
            </p:nvSpPr>
            <p:spPr bwMode="auto">
              <a:xfrm>
                <a:off x="5456420" y="1531316"/>
                <a:ext cx="282495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3594E90-276E-86FB-4A14-E4358A2B02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56420" y="1531316"/>
                <a:ext cx="282495" cy="369332"/>
              </a:xfrm>
              <a:prstGeom prst="rect">
                <a:avLst/>
              </a:prstGeom>
              <a:blipFill>
                <a:blip r:embed="rId6"/>
                <a:stretch>
                  <a:fillRect r="-21739" b="-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ABE84865-F521-29D5-823B-C7A17FE508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3808" y="3573016"/>
            <a:ext cx="3187653" cy="278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6029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ovalent14">
            <a:extLst>
              <a:ext uri="{FF2B5EF4-FFF2-40B4-BE49-F238E27FC236}">
                <a16:creationId xmlns:a16="http://schemas.microsoft.com/office/drawing/2014/main" id="{7B2AFA81-53F7-956A-8A6F-8B56598083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3" r="7484" b="81544"/>
          <a:stretch/>
        </p:blipFill>
        <p:spPr bwMode="auto">
          <a:xfrm>
            <a:off x="1762888" y="2826725"/>
            <a:ext cx="2790993" cy="609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covalent14">
            <a:extLst>
              <a:ext uri="{FF2B5EF4-FFF2-40B4-BE49-F238E27FC236}">
                <a16:creationId xmlns:a16="http://schemas.microsoft.com/office/drawing/2014/main" id="{8466BA41-C0D4-A796-B3F8-C8E51D94A7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41" b="90772"/>
          <a:stretch/>
        </p:blipFill>
        <p:spPr bwMode="auto">
          <a:xfrm>
            <a:off x="1762888" y="1268760"/>
            <a:ext cx="2752313" cy="672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F2D0696-9FA9-73DF-3715-D10B21AF597E}"/>
              </a:ext>
            </a:extLst>
          </p:cNvPr>
          <p:cNvSpPr txBox="1"/>
          <p:nvPr/>
        </p:nvSpPr>
        <p:spPr bwMode="auto">
          <a:xfrm>
            <a:off x="1762888" y="3645024"/>
            <a:ext cx="61934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這個bonding的能態放入氫分子的兩個電子，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EB1BF4-016D-8A2F-4F64-8E5BD26D168E}"/>
              </a:ext>
            </a:extLst>
          </p:cNvPr>
          <p:cNvSpPr txBox="1"/>
          <p:nvPr/>
        </p:nvSpPr>
        <p:spPr bwMode="auto">
          <a:xfrm>
            <a:off x="1762888" y="4038631"/>
            <a:ext cx="61934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氫分子共享這兩個電子而使能態能量降低，就形成束縛態。</a:t>
            </a:r>
          </a:p>
        </p:txBody>
      </p:sp>
      <p:pic>
        <p:nvPicPr>
          <p:cNvPr id="1026" name="Picture 2" descr="Hydrogen Gas (H2) - Structure, Properties and Uses">
            <a:extLst>
              <a:ext uri="{FF2B5EF4-FFF2-40B4-BE49-F238E27FC236}">
                <a16:creationId xmlns:a16="http://schemas.microsoft.com/office/drawing/2014/main" id="{DE3AB492-C44E-EF7B-D896-6B6D85D87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509120"/>
            <a:ext cx="3384376" cy="157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125B9E-D11D-0147-7575-5E5C37145840}"/>
              </a:ext>
            </a:extLst>
          </p:cNvPr>
          <p:cNvSpPr txBox="1"/>
          <p:nvPr/>
        </p:nvSpPr>
        <p:spPr bwMode="auto">
          <a:xfrm>
            <a:off x="1762888" y="2060848"/>
            <a:ext cx="28811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TW" dirty="0">
                <a:latin typeface="Times New Roman" pitchFamily="18" charset="0"/>
                <a:cs typeface="Times New Roman" pitchFamily="18" charset="0"/>
              </a:rPr>
              <a:t>nti-Bonding能量較高。</a:t>
            </a:r>
          </a:p>
        </p:txBody>
      </p:sp>
    </p:spTree>
    <p:extLst>
      <p:ext uri="{BB962C8B-B14F-4D97-AF65-F5344CB8AC3E}">
        <p14:creationId xmlns:p14="http://schemas.microsoft.com/office/powerpoint/2010/main" val="7634780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covalent0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" t="2654" r="48766" b="76274"/>
          <a:stretch/>
        </p:blipFill>
        <p:spPr bwMode="auto">
          <a:xfrm>
            <a:off x="1298080" y="425318"/>
            <a:ext cx="2739661" cy="1274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1" name="Picture 3" descr="covalent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6" t="50323" r="2071" b="1968"/>
          <a:stretch>
            <a:fillRect/>
          </a:stretch>
        </p:blipFill>
        <p:spPr bwMode="auto">
          <a:xfrm>
            <a:off x="1243460" y="3140968"/>
            <a:ext cx="4697264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8852" name="Text Box 4"/>
              <p:cNvSpPr txBox="1">
                <a:spLocks noChangeArrowheads="1"/>
              </p:cNvSpPr>
              <p:nvPr/>
            </p:nvSpPr>
            <p:spPr bwMode="auto">
              <a:xfrm>
                <a:off x="4209901" y="1315710"/>
                <a:ext cx="207495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l-GR" altLang="zh-TW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</m:oMath>
                </a14:m>
                <a:r>
                  <a:rPr lang="zh-TW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altLang="zh-TW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bond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l-GR" altLang="zh-TW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𝜋</m:t>
                    </m:r>
                  </m:oMath>
                </a14:m>
                <a:r>
                  <a:rPr lang="zh-TW" altLang="en-US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bond </a:t>
                </a:r>
                <a:endParaRPr lang="zh-TW" altLang="el-G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885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09901" y="1315710"/>
                <a:ext cx="2074958" cy="369332"/>
              </a:xfrm>
              <a:prstGeom prst="rect">
                <a:avLst/>
              </a:prstGeom>
              <a:blipFill>
                <a:blip r:embed="rId3"/>
                <a:stretch>
                  <a:fillRect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6046291" y="5623083"/>
            <a:ext cx="1800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 Bonding</a:t>
            </a:r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6012195" y="3954510"/>
            <a:ext cx="1800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 Bonding</a:t>
            </a:r>
          </a:p>
        </p:txBody>
      </p:sp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6046291" y="4907950"/>
            <a:ext cx="21240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 Anti-Bonding</a:t>
            </a:r>
          </a:p>
        </p:txBody>
      </p:sp>
      <p:sp>
        <p:nvSpPr>
          <p:cNvPr id="78856" name="Text Box 8"/>
          <p:cNvSpPr txBox="1">
            <a:spLocks noChangeArrowheads="1"/>
          </p:cNvSpPr>
          <p:nvPr/>
        </p:nvSpPr>
        <p:spPr bwMode="auto">
          <a:xfrm>
            <a:off x="6013676" y="3239377"/>
            <a:ext cx="21240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 Anti-Bonding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8857" name="Text Box 9"/>
              <p:cNvSpPr txBox="1">
                <a:spLocks noChangeArrowheads="1"/>
              </p:cNvSpPr>
              <p:nvPr/>
            </p:nvSpPr>
            <p:spPr bwMode="auto">
              <a:xfrm>
                <a:off x="2177665" y="4544032"/>
                <a:ext cx="1024074" cy="379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l-GR" altLang="zh-TW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𝜋</m:t>
                    </m:r>
                  </m:oMath>
                </a14:m>
                <a:r>
                  <a:rPr lang="zh-TW" altLang="en-US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bond</a:t>
                </a:r>
                <a:endParaRPr lang="zh-TW" altLang="el-GR" b="1" dirty="0">
                  <a:solidFill>
                    <a:schemeClr val="hlink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78857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77665" y="4544032"/>
                <a:ext cx="1024074" cy="379660"/>
              </a:xfrm>
              <a:prstGeom prst="rect">
                <a:avLst/>
              </a:prstGeom>
              <a:blipFill>
                <a:blip r:embed="rId4"/>
                <a:stretch>
                  <a:fillRect t="-6452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8858" name="Text Box 10"/>
              <p:cNvSpPr txBox="1">
                <a:spLocks noChangeArrowheads="1"/>
              </p:cNvSpPr>
              <p:nvPr/>
            </p:nvSpPr>
            <p:spPr bwMode="auto">
              <a:xfrm>
                <a:off x="2176530" y="3227043"/>
                <a:ext cx="1096647" cy="379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l-GR" altLang="zh-TW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</m:oMath>
                </a14:m>
                <a:r>
                  <a:rPr lang="zh-TW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altLang="zh-TW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bond</a:t>
                </a:r>
                <a:endParaRPr lang="zh-TW" altLang="el-GR" b="1" dirty="0">
                  <a:solidFill>
                    <a:schemeClr val="hlink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78858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76530" y="3227043"/>
                <a:ext cx="1096647" cy="379660"/>
              </a:xfrm>
              <a:prstGeom prst="rect">
                <a:avLst/>
              </a:prstGeom>
              <a:blipFill>
                <a:blip r:embed="rId5"/>
                <a:stretch>
                  <a:fillRect t="-3125" b="-1562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2" descr="covalent01">
            <a:extLst>
              <a:ext uri="{FF2B5EF4-FFF2-40B4-BE49-F238E27FC236}">
                <a16:creationId xmlns:a16="http://schemas.microsoft.com/office/drawing/2014/main" id="{AE6A15C4-A853-D4B1-C59F-7EECD104C0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" t="27691" r="2070" b="51079"/>
          <a:stretch/>
        </p:blipFill>
        <p:spPr bwMode="auto">
          <a:xfrm>
            <a:off x="1473597" y="1916833"/>
            <a:ext cx="4471394" cy="1079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ovalent01">
            <a:extLst>
              <a:ext uri="{FF2B5EF4-FFF2-40B4-BE49-F238E27FC236}">
                <a16:creationId xmlns:a16="http://schemas.microsoft.com/office/drawing/2014/main" id="{63F27CD9-CDEC-A5A6-220F-D0BFDD26EB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91" t="75929" r="48511" b="7783"/>
          <a:stretch/>
        </p:blipFill>
        <p:spPr bwMode="auto">
          <a:xfrm>
            <a:off x="1298080" y="1912351"/>
            <a:ext cx="940132" cy="1062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93E814-6464-DBFF-8927-8378409E436C}"/>
              </a:ext>
            </a:extLst>
          </p:cNvPr>
          <p:cNvSpPr txBox="1"/>
          <p:nvPr/>
        </p:nvSpPr>
        <p:spPr bwMode="auto">
          <a:xfrm>
            <a:off x="4209901" y="940787"/>
            <a:ext cx="38602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兩個原子的p態也能形成共價鍵：</a:t>
            </a:r>
          </a:p>
        </p:txBody>
      </p:sp>
    </p:spTree>
    <p:extLst>
      <p:ext uri="{BB962C8B-B14F-4D97-AF65-F5344CB8AC3E}">
        <p14:creationId xmlns:p14="http://schemas.microsoft.com/office/powerpoint/2010/main" val="39894401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covalent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1" r="25368" b="43616"/>
          <a:stretch>
            <a:fillRect/>
          </a:stretch>
        </p:blipFill>
        <p:spPr bwMode="auto">
          <a:xfrm>
            <a:off x="1547813" y="908050"/>
            <a:ext cx="4824412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899" name="Picture 3" descr="covalent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32" t="45149" b="11609"/>
          <a:stretch>
            <a:fillRect/>
          </a:stretch>
        </p:blipFill>
        <p:spPr bwMode="auto">
          <a:xfrm>
            <a:off x="6372225" y="1196975"/>
            <a:ext cx="1639888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0" name="Picture 4" descr="covalent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" r="60023"/>
          <a:stretch>
            <a:fillRect/>
          </a:stretch>
        </p:blipFill>
        <p:spPr bwMode="auto">
          <a:xfrm>
            <a:off x="611188" y="3141663"/>
            <a:ext cx="208915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1" name="Picture 5" descr="covalent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141663"/>
            <a:ext cx="1746250" cy="16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2" name="Picture 6" descr="covalent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20"/>
          <a:stretch>
            <a:fillRect/>
          </a:stretch>
        </p:blipFill>
        <p:spPr bwMode="auto">
          <a:xfrm>
            <a:off x="2987675" y="3068638"/>
            <a:ext cx="2198688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3" name="Picture 7" descr="covalent0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4"/>
          <a:stretch>
            <a:fillRect/>
          </a:stretch>
        </p:blipFill>
        <p:spPr bwMode="auto">
          <a:xfrm>
            <a:off x="611188" y="4652963"/>
            <a:ext cx="5256212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611188" y="2276475"/>
            <a:ext cx="10080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SP2</a:t>
            </a:r>
          </a:p>
        </p:txBody>
      </p:sp>
    </p:spTree>
    <p:extLst>
      <p:ext uri="{BB962C8B-B14F-4D97-AF65-F5344CB8AC3E}">
        <p14:creationId xmlns:p14="http://schemas.microsoft.com/office/powerpoint/2010/main" val="2263265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964E85-FC42-E73E-87CD-402688685A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1781" b="46910"/>
          <a:stretch/>
        </p:blipFill>
        <p:spPr>
          <a:xfrm>
            <a:off x="273805" y="4250571"/>
            <a:ext cx="3758915" cy="17202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7E3A27-BE9A-B6EC-DAB9-00E0113820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34" t="78356" r="29603" b="591"/>
          <a:stretch/>
        </p:blipFill>
        <p:spPr>
          <a:xfrm>
            <a:off x="4783024" y="4452334"/>
            <a:ext cx="2520280" cy="9007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3944D62-4A6B-C3AF-4FB2-BD057AF0C1E3}"/>
                  </a:ext>
                </a:extLst>
              </p:cNvPr>
              <p:cNvSpPr txBox="1"/>
              <p:nvPr/>
            </p:nvSpPr>
            <p:spPr bwMode="auto">
              <a:xfrm>
                <a:off x="4536775" y="5438338"/>
                <a:ext cx="432048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將電子彼此靜電位能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TW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視為微擾處理。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3944D62-4A6B-C3AF-4FB2-BD057AF0C1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36775" y="5438338"/>
                <a:ext cx="4320480" cy="369332"/>
              </a:xfrm>
              <a:prstGeom prst="rect">
                <a:avLst/>
              </a:prstGeom>
              <a:blipFill>
                <a:blip r:embed="rId3"/>
                <a:stretch>
                  <a:fillRect l="-1173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D24E9AF-E499-8911-CFDF-DF1CA8443CE0}"/>
              </a:ext>
            </a:extLst>
          </p:cNvPr>
          <p:cNvSpPr txBox="1"/>
          <p:nvPr/>
        </p:nvSpPr>
        <p:spPr bwMode="auto">
          <a:xfrm>
            <a:off x="4500830" y="5807670"/>
            <a:ext cx="43204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在微擾的第零階，電子的確沒看到彼此。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372E12-389A-D2B9-5F76-6B629F2753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7784"/>
          <a:stretch/>
        </p:blipFill>
        <p:spPr>
          <a:xfrm>
            <a:off x="273805" y="620688"/>
            <a:ext cx="8596390" cy="354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75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B6BEB2-A2FF-EE90-F675-F37FA0FC87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865" r="5700" b="35935"/>
          <a:stretch/>
        </p:blipFill>
        <p:spPr>
          <a:xfrm>
            <a:off x="32067" y="1484784"/>
            <a:ext cx="7533624" cy="44077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537E01-7DF1-F72E-86FE-B5517F5D7106}"/>
              </a:ext>
            </a:extLst>
          </p:cNvPr>
          <p:cNvSpPr txBox="1"/>
          <p:nvPr/>
        </p:nvSpPr>
        <p:spPr bwMode="auto">
          <a:xfrm>
            <a:off x="1656280" y="1070482"/>
            <a:ext cx="33477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於是可以分離變數處理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：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21E97B-2D44-AA4A-D0AA-447ACB8D27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817" b="5900"/>
          <a:stretch/>
        </p:blipFill>
        <p:spPr>
          <a:xfrm>
            <a:off x="7020272" y="116286"/>
            <a:ext cx="1944216" cy="64533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7FC95E-B911-0A9D-0266-B9F511EBEA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5628" b="87755"/>
          <a:stretch/>
        </p:blipFill>
        <p:spPr>
          <a:xfrm>
            <a:off x="1748021" y="106333"/>
            <a:ext cx="4101716" cy="6127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661539-28BF-7EB1-7CBA-35D7A08DD950}"/>
              </a:ext>
            </a:extLst>
          </p:cNvPr>
          <p:cNvSpPr txBox="1"/>
          <p:nvPr/>
        </p:nvSpPr>
        <p:spPr bwMode="auto">
          <a:xfrm>
            <a:off x="1638639" y="731926"/>
            <a:ext cx="43204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在微擾的第零階，電子的確沒看到彼此。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412B65C7-AA0F-F0F4-08D6-62B6CDFC9166}"/>
              </a:ext>
            </a:extLst>
          </p:cNvPr>
          <p:cNvSpPr/>
          <p:nvPr/>
        </p:nvSpPr>
        <p:spPr>
          <a:xfrm>
            <a:off x="6804248" y="6126703"/>
            <a:ext cx="216024" cy="24516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47BA2D21-048E-1353-CBA1-142AD6362AFC}"/>
              </a:ext>
            </a:extLst>
          </p:cNvPr>
          <p:cNvSpPr/>
          <p:nvPr/>
        </p:nvSpPr>
        <p:spPr>
          <a:xfrm>
            <a:off x="6804248" y="3789040"/>
            <a:ext cx="216024" cy="24516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1086447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62005E-BEA0-0D58-0E29-E5EB4D157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3347030"/>
            <a:ext cx="5981700" cy="3073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38024A-F1DF-A15C-7040-CF1995143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262980"/>
            <a:ext cx="1316728" cy="2958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A75A60-197A-5F7B-351A-AF33ED53B9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3770" y="3573016"/>
            <a:ext cx="2475967" cy="4320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4D7974-01E3-70D6-D113-C542CF989A7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8817" b="5900"/>
          <a:stretch/>
        </p:blipFill>
        <p:spPr>
          <a:xfrm>
            <a:off x="7199174" y="222411"/>
            <a:ext cx="1928367" cy="64007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4701E4-3273-1700-E433-1399540C6C3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5040" r="4516"/>
          <a:stretch/>
        </p:blipFill>
        <p:spPr>
          <a:xfrm>
            <a:off x="-36428" y="581018"/>
            <a:ext cx="7062622" cy="2733106"/>
          </a:xfrm>
          <a:prstGeom prst="rect">
            <a:avLst/>
          </a:prstGeom>
        </p:spPr>
      </p:pic>
      <p:sp>
        <p:nvSpPr>
          <p:cNvPr id="7" name="Right Arrow 6">
            <a:extLst>
              <a:ext uri="{FF2B5EF4-FFF2-40B4-BE49-F238E27FC236}">
                <a16:creationId xmlns:a16="http://schemas.microsoft.com/office/drawing/2014/main" id="{90B0D982-E51E-80B3-70D7-E3883C49472E}"/>
              </a:ext>
            </a:extLst>
          </p:cNvPr>
          <p:cNvSpPr/>
          <p:nvPr/>
        </p:nvSpPr>
        <p:spPr>
          <a:xfrm>
            <a:off x="7236296" y="3068960"/>
            <a:ext cx="216024" cy="24516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6BB504F0-82C3-85A2-01A7-EE39D7253907}"/>
              </a:ext>
            </a:extLst>
          </p:cNvPr>
          <p:cNvSpPr/>
          <p:nvPr/>
        </p:nvSpPr>
        <p:spPr>
          <a:xfrm>
            <a:off x="6983150" y="1556792"/>
            <a:ext cx="216024" cy="24516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3723596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C42A1D-C6AA-8D28-AB0D-F8FB837074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00" r="18817" b="5989"/>
          <a:stretch/>
        </p:blipFill>
        <p:spPr>
          <a:xfrm>
            <a:off x="62513" y="188640"/>
            <a:ext cx="1944216" cy="61593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531EA33-64CA-5727-3863-2F2340D853B3}"/>
              </a:ext>
            </a:extLst>
          </p:cNvPr>
          <p:cNvSpPr txBox="1"/>
          <p:nvPr/>
        </p:nvSpPr>
        <p:spPr bwMode="auto">
          <a:xfrm>
            <a:off x="3640815" y="353183"/>
            <a:ext cx="21602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Ground State 1,1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117D81C-D5F1-4EF4-BCCC-F4599F049495}"/>
                  </a:ext>
                </a:extLst>
              </p:cNvPr>
              <p:cNvSpPr txBox="1"/>
              <p:nvPr/>
            </p:nvSpPr>
            <p:spPr bwMode="auto">
              <a:xfrm>
                <a:off x="2488687" y="1216951"/>
                <a:ext cx="504056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空間波函數就是兩個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1,0,0</m:t>
                    </m:r>
                  </m:oMath>
                </a14:m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波函數的乘積：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117D81C-D5F1-4EF4-BCCC-F4599F0494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88687" y="1216951"/>
                <a:ext cx="5040560" cy="369332"/>
              </a:xfrm>
              <a:prstGeom prst="rect">
                <a:avLst/>
              </a:prstGeom>
              <a:blipFill>
                <a:blip r:embed="rId3"/>
                <a:stretch>
                  <a:fillRect l="-754" t="-10345" b="-2413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C2F4B063-E503-B425-7BCC-21AEC55CFDC8}"/>
              </a:ext>
            </a:extLst>
          </p:cNvPr>
          <p:cNvSpPr txBox="1"/>
          <p:nvPr/>
        </p:nvSpPr>
        <p:spPr bwMode="auto">
          <a:xfrm>
            <a:off x="2488687" y="1613214"/>
            <a:ext cx="52205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電子應該一個自旋向上、一個自旋向下：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C8A422-B208-9E92-5088-30F1796E40CB}"/>
              </a:ext>
            </a:extLst>
          </p:cNvPr>
          <p:cNvSpPr txBox="1"/>
          <p:nvPr/>
        </p:nvSpPr>
        <p:spPr bwMode="auto">
          <a:xfrm>
            <a:off x="2509220" y="3665457"/>
            <a:ext cx="54098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電子是全同費米子，波函數必須是反對稱化的！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29">
                <a:extLst>
                  <a:ext uri="{FF2B5EF4-FFF2-40B4-BE49-F238E27FC236}">
                    <a16:creationId xmlns:a16="http://schemas.microsoft.com/office/drawing/2014/main" id="{24C58FE4-CCAD-1AC8-C791-DB4C19055556}"/>
                  </a:ext>
                </a:extLst>
              </p:cNvPr>
              <p:cNvSpPr txBox="1"/>
              <p:nvPr/>
            </p:nvSpPr>
            <p:spPr bwMode="auto">
              <a:xfrm>
                <a:off x="6741598" y="1603376"/>
                <a:ext cx="576064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↑↓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6" name="文字方塊 29">
                <a:extLst>
                  <a:ext uri="{FF2B5EF4-FFF2-40B4-BE49-F238E27FC236}">
                    <a16:creationId xmlns:a16="http://schemas.microsoft.com/office/drawing/2014/main" id="{24C58FE4-CCAD-1AC8-C791-DB4C190555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41598" y="1603376"/>
                <a:ext cx="576064" cy="369332"/>
              </a:xfrm>
              <a:prstGeom prst="rect">
                <a:avLst/>
              </a:prstGeom>
              <a:blipFill>
                <a:blip r:embed="rId4"/>
                <a:stretch>
                  <a:fillRect l="-52174" t="-106667" r="-39130" b="-17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84974D21-C962-EA81-8F27-52398BCDE3D4}"/>
              </a:ext>
            </a:extLst>
          </p:cNvPr>
          <p:cNvSpPr txBox="1"/>
          <p:nvPr/>
        </p:nvSpPr>
        <p:spPr bwMode="auto">
          <a:xfrm>
            <a:off x="3139361" y="2413507"/>
            <a:ext cx="61206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第一個電子在自旋向上，第二個電子在自旋向下的狀態。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9">
                <a:extLst>
                  <a:ext uri="{FF2B5EF4-FFF2-40B4-BE49-F238E27FC236}">
                    <a16:creationId xmlns:a16="http://schemas.microsoft.com/office/drawing/2014/main" id="{B07B5A6B-C8D8-0AB3-7316-592B90F175B0}"/>
                  </a:ext>
                </a:extLst>
              </p:cNvPr>
              <p:cNvSpPr txBox="1"/>
              <p:nvPr/>
            </p:nvSpPr>
            <p:spPr bwMode="auto">
              <a:xfrm>
                <a:off x="2535740" y="2421693"/>
                <a:ext cx="576064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↑↓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1" name="文字方塊 29">
                <a:extLst>
                  <a:ext uri="{FF2B5EF4-FFF2-40B4-BE49-F238E27FC236}">
                    <a16:creationId xmlns:a16="http://schemas.microsoft.com/office/drawing/2014/main" id="{B07B5A6B-C8D8-0AB3-7316-592B90F175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35740" y="2421693"/>
                <a:ext cx="576064" cy="369332"/>
              </a:xfrm>
              <a:prstGeom prst="rect">
                <a:avLst/>
              </a:prstGeom>
              <a:blipFill>
                <a:blip r:embed="rId5"/>
                <a:stretch>
                  <a:fillRect l="-52174" t="-106667" r="-39130" b="-17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34">
                <a:extLst>
                  <a:ext uri="{FF2B5EF4-FFF2-40B4-BE49-F238E27FC236}">
                    <a16:creationId xmlns:a16="http://schemas.microsoft.com/office/drawing/2014/main" id="{C3D06DC1-1664-A0F0-1CC7-E1AB996D548A}"/>
                  </a:ext>
                </a:extLst>
              </p:cNvPr>
              <p:cNvSpPr txBox="1"/>
              <p:nvPr/>
            </p:nvSpPr>
            <p:spPr bwMode="auto">
              <a:xfrm>
                <a:off x="2546636" y="4076451"/>
                <a:ext cx="4397517" cy="66460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2" name="文字方塊 34">
                <a:extLst>
                  <a:ext uri="{FF2B5EF4-FFF2-40B4-BE49-F238E27FC236}">
                    <a16:creationId xmlns:a16="http://schemas.microsoft.com/office/drawing/2014/main" id="{C3D06DC1-1664-A0F0-1CC7-E1AB996D54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46636" y="4076451"/>
                <a:ext cx="4397517" cy="66460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C:\Users\Chia-Hung Chang\Downloads\Data\Knight\Media\Chapter42\Images\42_17Figurea-F.jpg">
            <a:extLst>
              <a:ext uri="{FF2B5EF4-FFF2-40B4-BE49-F238E27FC236}">
                <a16:creationId xmlns:a16="http://schemas.microsoft.com/office/drawing/2014/main" id="{E82D3FD4-A3A4-9D18-FBB0-F3577E16B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6" y="4558507"/>
            <a:ext cx="1918924" cy="1100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5D5E6DF-6E14-5A5D-523D-4F06055B8A0D}"/>
                  </a:ext>
                </a:extLst>
              </p:cNvPr>
              <p:cNvSpPr txBox="1"/>
              <p:nvPr/>
            </p:nvSpPr>
            <p:spPr bwMode="auto">
              <a:xfrm>
                <a:off x="2488687" y="812921"/>
                <a:ext cx="548889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兩個電子都處於最低能量的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𝑛</m:t>
                    </m:r>
                    <m:r>
                      <a:rPr lang="en-GB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=1,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𝑙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=0,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𝑚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=0</m:t>
                    </m:r>
                  </m:oMath>
                </a14:m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態。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5D5E6DF-6E14-5A5D-523D-4F06055B8A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88687" y="812921"/>
                <a:ext cx="5488890" cy="369332"/>
              </a:xfrm>
              <a:prstGeom prst="rect">
                <a:avLst/>
              </a:prstGeom>
              <a:blipFill>
                <a:blip r:embed="rId8"/>
                <a:stretch>
                  <a:fillRect l="-691" t="-6452" b="-193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7F087F-9C11-15AC-D188-FEA22D53C75A}"/>
                  </a:ext>
                </a:extLst>
              </p:cNvPr>
              <p:cNvSpPr txBox="1"/>
              <p:nvPr/>
            </p:nvSpPr>
            <p:spPr bwMode="auto">
              <a:xfrm>
                <a:off x="3624381" y="2029075"/>
                <a:ext cx="2575320" cy="28918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1,0,0</m:t>
                          </m:r>
                        </m:sub>
                      </m:sSub>
                      <m:d>
                        <m:d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TW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TW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1,0,0</m:t>
                          </m:r>
                        </m:sub>
                      </m:sSub>
                      <m:d>
                        <m:d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↑↓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7F087F-9C11-15AC-D188-FEA22D53C7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24381" y="2029075"/>
                <a:ext cx="2575320" cy="289182"/>
              </a:xfrm>
              <a:prstGeom prst="rect">
                <a:avLst/>
              </a:prstGeom>
              <a:blipFill>
                <a:blip r:embed="rId9"/>
                <a:stretch>
                  <a:fillRect l="-2451" t="-154167" r="-10784" b="-2208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0863D492-41B3-06CA-7EF2-9F02B2401DA2}"/>
              </a:ext>
            </a:extLst>
          </p:cNvPr>
          <p:cNvSpPr txBox="1"/>
          <p:nvPr/>
        </p:nvSpPr>
        <p:spPr bwMode="auto">
          <a:xfrm>
            <a:off x="2479657" y="3244334"/>
            <a:ext cx="44644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但這個波函數顯然不是反對稱的！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C0088C-881B-FE1D-2DCB-71EAF88C31F5}"/>
              </a:ext>
            </a:extLst>
          </p:cNvPr>
          <p:cNvSpPr txBox="1"/>
          <p:nvPr/>
        </p:nvSpPr>
        <p:spPr bwMode="auto">
          <a:xfrm>
            <a:off x="2509220" y="4924587"/>
            <a:ext cx="56166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這裏空間波函數是對稱的，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7DF23C-6A65-E5BB-23A5-183C0BAD67AC}"/>
              </a:ext>
            </a:extLst>
          </p:cNvPr>
          <p:cNvSpPr txBox="1"/>
          <p:nvPr/>
        </p:nvSpPr>
        <p:spPr bwMode="auto">
          <a:xfrm>
            <a:off x="2500205" y="5298422"/>
            <a:ext cx="47283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我們只要反對稱化自旋的部分即可！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9">
                <a:extLst>
                  <a:ext uri="{FF2B5EF4-FFF2-40B4-BE49-F238E27FC236}">
                    <a16:creationId xmlns:a16="http://schemas.microsoft.com/office/drawing/2014/main" id="{C1444FFF-F457-5F25-8FF3-2049BE339934}"/>
                  </a:ext>
                </a:extLst>
              </p:cNvPr>
              <p:cNvSpPr txBox="1"/>
              <p:nvPr/>
            </p:nvSpPr>
            <p:spPr bwMode="auto">
              <a:xfrm>
                <a:off x="2546636" y="5683334"/>
                <a:ext cx="2592288" cy="66460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↑↓</m:t>
                              </m:r>
                            </m:e>
                          </m:d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↑↓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↓↑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文字方塊 29">
                <a:extLst>
                  <a:ext uri="{FF2B5EF4-FFF2-40B4-BE49-F238E27FC236}">
                    <a16:creationId xmlns:a16="http://schemas.microsoft.com/office/drawing/2014/main" id="{C1444FFF-F457-5F25-8FF3-2049BE339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46636" y="5683334"/>
                <a:ext cx="2592288" cy="664606"/>
              </a:xfrm>
              <a:prstGeom prst="rect">
                <a:avLst/>
              </a:prstGeom>
              <a:blipFill>
                <a:blip r:embed="rId10"/>
                <a:stretch>
                  <a:fillRect l="-8293" t="-41509" r="-1463" b="-7169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>
            <a:extLst>
              <a:ext uri="{FF2B5EF4-FFF2-40B4-BE49-F238E27FC236}">
                <a16:creationId xmlns:a16="http://schemas.microsoft.com/office/drawing/2014/main" id="{C99C3962-4DB0-A7E6-4128-2D9EF733F303}"/>
              </a:ext>
            </a:extLst>
          </p:cNvPr>
          <p:cNvSpPr/>
          <p:nvPr/>
        </p:nvSpPr>
        <p:spPr>
          <a:xfrm>
            <a:off x="539552" y="5906263"/>
            <a:ext cx="216024" cy="224297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138007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 animBg="1"/>
      <p:bldP spid="8" grpId="0"/>
      <p:bldP spid="9" grpId="0"/>
      <p:bldP spid="10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Chia-Hung Chang\Downloads\Data\Knight\Media\Chapter42\Images\42_17Figurea-F.jpg">
            <a:extLst>
              <a:ext uri="{FF2B5EF4-FFF2-40B4-BE49-F238E27FC236}">
                <a16:creationId xmlns:a16="http://schemas.microsoft.com/office/drawing/2014/main" id="{E82D3FD4-A3A4-9D18-FBB0-F3577E16B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64" y="1064233"/>
            <a:ext cx="2782998" cy="1595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458D804-C7F2-8379-56E3-CA2F160D1536}"/>
                  </a:ext>
                </a:extLst>
              </p:cNvPr>
              <p:cNvSpPr txBox="1"/>
              <p:nvPr/>
            </p:nvSpPr>
            <p:spPr bwMode="auto">
              <a:xfrm>
                <a:off x="3277306" y="3504886"/>
                <a:ext cx="3731727" cy="572273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1,0,0</m:t>
                          </m:r>
                        </m:sub>
                      </m:sSub>
                      <m:d>
                        <m:d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TW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TW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1,0,0</m:t>
                          </m:r>
                        </m:sub>
                      </m:sSub>
                      <m:d>
                        <m:d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↑↓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↓↑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458D804-C7F2-8379-56E3-CA2F160D15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77306" y="3504886"/>
                <a:ext cx="3731727" cy="572273"/>
              </a:xfrm>
              <a:prstGeom prst="rect">
                <a:avLst/>
              </a:prstGeom>
              <a:blipFill>
                <a:blip r:embed="rId3"/>
                <a:stretch>
                  <a:fillRect l="-1701" t="-56522" r="-5102" b="-8913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61F53423-393D-3732-7F79-0D44772C7F78}"/>
              </a:ext>
            </a:extLst>
          </p:cNvPr>
          <p:cNvSpPr txBox="1"/>
          <p:nvPr/>
        </p:nvSpPr>
        <p:spPr bwMode="auto">
          <a:xfrm>
            <a:off x="3248795" y="3103625"/>
            <a:ext cx="35460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基態總波函數應該寫成：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F8BA09-A2A9-7D1D-CCCE-7C7B4B62FF7C}"/>
              </a:ext>
            </a:extLst>
          </p:cNvPr>
          <p:cNvSpPr txBox="1"/>
          <p:nvPr/>
        </p:nvSpPr>
        <p:spPr bwMode="auto">
          <a:xfrm>
            <a:off x="3277306" y="4190739"/>
            <a:ext cx="57617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注意這適用於之前提過，一個態填入兩個電子的情況。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BBD26D-68C6-C609-8FFF-A807DF610FF9}"/>
              </a:ext>
            </a:extLst>
          </p:cNvPr>
          <p:cNvSpPr txBox="1"/>
          <p:nvPr/>
        </p:nvSpPr>
        <p:spPr bwMode="auto">
          <a:xfrm>
            <a:off x="3255958" y="4605167"/>
            <a:ext cx="60121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這兩個電子不只要自旋一上一下，波函數得是反對稱的！</a:t>
            </a:r>
          </a:p>
        </p:txBody>
      </p:sp>
      <p:pic>
        <p:nvPicPr>
          <p:cNvPr id="28" name="Picture 4" descr="C:\Users\Chia-Hung Chang\Downloads\Data\Knight\Media\Chapter42\Images\42_21Figure-F.jpg">
            <a:extLst>
              <a:ext uri="{FF2B5EF4-FFF2-40B4-BE49-F238E27FC236}">
                <a16:creationId xmlns:a16="http://schemas.microsoft.com/office/drawing/2014/main" id="{E6474308-7853-F312-8507-3DF2D6379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69" y="2986913"/>
            <a:ext cx="2672589" cy="1988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 descr="http://homework.uoregon.edu/pub/class/155/trap02a.jpg">
            <a:extLst>
              <a:ext uri="{FF2B5EF4-FFF2-40B4-BE49-F238E27FC236}">
                <a16:creationId xmlns:a16="http://schemas.microsoft.com/office/drawing/2014/main" id="{A2BF73BD-9DEF-6187-AEEE-D54011627B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30" t="80502" r="1724" b="436"/>
          <a:stretch/>
        </p:blipFill>
        <p:spPr bwMode="auto">
          <a:xfrm>
            <a:off x="3707424" y="1647612"/>
            <a:ext cx="1252647" cy="992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C454E74C-CB71-5DAB-A7F6-9871487B938A}"/>
              </a:ext>
            </a:extLst>
          </p:cNvPr>
          <p:cNvSpPr/>
          <p:nvPr/>
        </p:nvSpPr>
        <p:spPr>
          <a:xfrm>
            <a:off x="4136149" y="2099124"/>
            <a:ext cx="793223" cy="540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29">
                <a:extLst>
                  <a:ext uri="{FF2B5EF4-FFF2-40B4-BE49-F238E27FC236}">
                    <a16:creationId xmlns:a16="http://schemas.microsoft.com/office/drawing/2014/main" id="{7F8E345B-BEB2-E578-421E-538C781EF74C}"/>
                  </a:ext>
                </a:extLst>
              </p:cNvPr>
              <p:cNvSpPr txBox="1"/>
              <p:nvPr/>
            </p:nvSpPr>
            <p:spPr bwMode="auto">
              <a:xfrm>
                <a:off x="5158162" y="1779821"/>
                <a:ext cx="1879815" cy="66460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↑↓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↓↑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文字方塊 29">
                <a:extLst>
                  <a:ext uri="{FF2B5EF4-FFF2-40B4-BE49-F238E27FC236}">
                    <a16:creationId xmlns:a16="http://schemas.microsoft.com/office/drawing/2014/main" id="{7F8E345B-BEB2-E578-421E-538C781EF7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58162" y="1779821"/>
                <a:ext cx="1879815" cy="664606"/>
              </a:xfrm>
              <a:prstGeom prst="rect">
                <a:avLst/>
              </a:prstGeom>
              <a:blipFill>
                <a:blip r:embed="rId6"/>
                <a:stretch>
                  <a:fillRect t="-43396" r="-2685" b="-7169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191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7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29">
                <a:extLst>
                  <a:ext uri="{FF2B5EF4-FFF2-40B4-BE49-F238E27FC236}">
                    <a16:creationId xmlns:a16="http://schemas.microsoft.com/office/drawing/2014/main" id="{EB420436-91F2-6041-DDA4-89E249C9BAF6}"/>
                  </a:ext>
                </a:extLst>
              </p:cNvPr>
              <p:cNvSpPr txBox="1"/>
              <p:nvPr/>
            </p:nvSpPr>
            <p:spPr bwMode="auto">
              <a:xfrm>
                <a:off x="1187624" y="1950668"/>
                <a:ext cx="3525193" cy="688458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=0,</m:t>
                              </m:r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↑↓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↓↑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文字方塊 29">
                <a:extLst>
                  <a:ext uri="{FF2B5EF4-FFF2-40B4-BE49-F238E27FC236}">
                    <a16:creationId xmlns:a16="http://schemas.microsoft.com/office/drawing/2014/main" id="{EB420436-91F2-6041-DDA4-89E249C9B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7624" y="1950668"/>
                <a:ext cx="3525193" cy="688458"/>
              </a:xfrm>
              <a:prstGeom prst="rect">
                <a:avLst/>
              </a:prstGeom>
              <a:blipFill>
                <a:blip r:embed="rId2"/>
                <a:stretch>
                  <a:fillRect l="-8244" t="-40000" r="-3226" b="-654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9">
                <a:extLst>
                  <a:ext uri="{FF2B5EF4-FFF2-40B4-BE49-F238E27FC236}">
                    <a16:creationId xmlns:a16="http://schemas.microsoft.com/office/drawing/2014/main" id="{C54DC59B-CC11-BFDE-CD0C-FCC63DFAF85D}"/>
                  </a:ext>
                </a:extLst>
              </p:cNvPr>
              <p:cNvSpPr txBox="1"/>
              <p:nvPr/>
            </p:nvSpPr>
            <p:spPr bwMode="auto">
              <a:xfrm>
                <a:off x="1177274" y="613228"/>
                <a:ext cx="2592288" cy="66460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↑↓</m:t>
                              </m:r>
                            </m:e>
                          </m:d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↑↓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↓↑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3" name="文字方塊 29">
                <a:extLst>
                  <a:ext uri="{FF2B5EF4-FFF2-40B4-BE49-F238E27FC236}">
                    <a16:creationId xmlns:a16="http://schemas.microsoft.com/office/drawing/2014/main" id="{C54DC59B-CC11-BFDE-CD0C-FCC63DFAF8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77274" y="613228"/>
                <a:ext cx="2592288" cy="664606"/>
              </a:xfrm>
              <a:prstGeom prst="rect">
                <a:avLst/>
              </a:prstGeom>
              <a:blipFill>
                <a:blip r:embed="rId3"/>
                <a:stretch>
                  <a:fillRect l="-8293" t="-43396" r="-1463" b="-7169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98FAF772-2310-0004-2026-112F79C37961}"/>
              </a:ext>
            </a:extLst>
          </p:cNvPr>
          <p:cNvSpPr txBox="1"/>
          <p:nvPr/>
        </p:nvSpPr>
        <p:spPr bwMode="auto">
          <a:xfrm>
            <a:off x="1125357" y="1383397"/>
            <a:ext cx="34419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這事實上是總自旋為零的狀態！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06A90F6-31F2-13C2-2D8E-F86A2507DCA2}"/>
                  </a:ext>
                </a:extLst>
              </p:cNvPr>
              <p:cNvSpPr txBox="1"/>
              <p:nvPr/>
            </p:nvSpPr>
            <p:spPr bwMode="auto">
              <a:xfrm>
                <a:off x="4440117" y="1393127"/>
                <a:ext cx="1193852" cy="312458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𝑆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𝑆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𝑆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06A90F6-31F2-13C2-2D8E-F86A2507DC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40117" y="1393127"/>
                <a:ext cx="1193852" cy="312458"/>
              </a:xfrm>
              <a:prstGeom prst="rect">
                <a:avLst/>
              </a:prstGeom>
              <a:blipFill>
                <a:blip r:embed="rId4"/>
                <a:stretch>
                  <a:fillRect l="-3158" t="-30769" r="-1053" b="-1153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B6FE84D-EC88-4EF0-F5CC-50EFD6134526}"/>
                  </a:ext>
                </a:extLst>
              </p:cNvPr>
              <p:cNvSpPr txBox="1"/>
              <p:nvPr/>
            </p:nvSpPr>
            <p:spPr bwMode="auto">
              <a:xfrm>
                <a:off x="1159113" y="2663261"/>
                <a:ext cx="453763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顯然這反對稱化的疊加態是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B6FE84D-EC88-4EF0-F5CC-50EFD61345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59113" y="2663261"/>
                <a:ext cx="4537639" cy="369332"/>
              </a:xfrm>
              <a:prstGeom prst="rect">
                <a:avLst/>
              </a:prstGeom>
              <a:blipFill>
                <a:blip r:embed="rId5"/>
                <a:stretch>
                  <a:fillRect l="-1117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9499968-EB8F-BC9D-31C4-36E85AF5D21C}"/>
                  </a:ext>
                </a:extLst>
              </p:cNvPr>
              <p:cNvSpPr txBox="1"/>
              <p:nvPr/>
            </p:nvSpPr>
            <p:spPr bwMode="auto">
              <a:xfrm>
                <a:off x="1158224" y="3060157"/>
                <a:ext cx="72302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但特別的是此特定疊加是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。這個空間只有一個態。</a:t>
                </a:r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稱為</a:t>
                </a:r>
                <a:r>
                  <a:rPr lang="en-GB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inglet。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9499968-EB8F-BC9D-31C4-36E85AF5D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58224" y="3060157"/>
                <a:ext cx="7230200" cy="369332"/>
              </a:xfrm>
              <a:prstGeom prst="rect">
                <a:avLst/>
              </a:prstGeom>
              <a:blipFill>
                <a:blip r:embed="rId6"/>
                <a:stretch>
                  <a:fillRect l="-702" t="-3226" b="-193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7339EF0E-8C84-5EDA-C491-41632AEA92F1}"/>
              </a:ext>
            </a:extLst>
          </p:cNvPr>
          <p:cNvSpPr txBox="1"/>
          <p:nvPr/>
        </p:nvSpPr>
        <p:spPr bwMode="auto">
          <a:xfrm>
            <a:off x="1158224" y="3967004"/>
            <a:ext cx="36724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與它正交的是對稱化的態：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9">
                <a:extLst>
                  <a:ext uri="{FF2B5EF4-FFF2-40B4-BE49-F238E27FC236}">
                    <a16:creationId xmlns:a16="http://schemas.microsoft.com/office/drawing/2014/main" id="{7374AC28-53F2-B4C8-82A8-F43A64B7BBE1}"/>
                  </a:ext>
                </a:extLst>
              </p:cNvPr>
              <p:cNvSpPr txBox="1"/>
              <p:nvPr/>
            </p:nvSpPr>
            <p:spPr bwMode="auto">
              <a:xfrm>
                <a:off x="3985586" y="3785257"/>
                <a:ext cx="2512018" cy="66460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↑↓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↓↑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zh-TW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＝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6" name="文字方塊 29">
                <a:extLst>
                  <a:ext uri="{FF2B5EF4-FFF2-40B4-BE49-F238E27FC236}">
                    <a16:creationId xmlns:a16="http://schemas.microsoft.com/office/drawing/2014/main" id="{7374AC28-53F2-B4C8-82A8-F43A64B7BB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85586" y="3785257"/>
                <a:ext cx="2512018" cy="664606"/>
              </a:xfrm>
              <a:prstGeom prst="rect">
                <a:avLst/>
              </a:prstGeom>
              <a:blipFill>
                <a:blip r:embed="rId7"/>
                <a:stretch>
                  <a:fillRect t="-43396" r="-6030" b="-7169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877DFC8-05B6-AAAB-3388-7B115D378670}"/>
                  </a:ext>
                </a:extLst>
              </p:cNvPr>
              <p:cNvSpPr txBox="1"/>
              <p:nvPr/>
            </p:nvSpPr>
            <p:spPr bwMode="auto">
              <a:xfrm>
                <a:off x="1177274" y="4487000"/>
                <a:ext cx="561215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這個的態是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zh-TW" altLang="en-US" i="1">
                        <a:latin typeface="Cambria Math" panose="02040503050406030204" pitchFamily="18" charset="0"/>
                      </a:rPr>
                      <m:t>，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877DFC8-05B6-AAAB-3388-7B115D3786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77274" y="4487000"/>
                <a:ext cx="5612158" cy="369332"/>
              </a:xfrm>
              <a:prstGeom prst="rect">
                <a:avLst/>
              </a:prstGeom>
              <a:blipFill>
                <a:blip r:embed="rId8"/>
                <a:stretch>
                  <a:fillRect l="-903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" descr="http://homework.uoregon.edu/pub/class/155/trap02a.jpg">
            <a:extLst>
              <a:ext uri="{FF2B5EF4-FFF2-40B4-BE49-F238E27FC236}">
                <a16:creationId xmlns:a16="http://schemas.microsoft.com/office/drawing/2014/main" id="{A2BF73BD-9DEF-6187-AEEE-D54011627B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30" t="80502" r="1724" b="436"/>
          <a:stretch/>
        </p:blipFill>
        <p:spPr bwMode="auto">
          <a:xfrm>
            <a:off x="5727451" y="2008963"/>
            <a:ext cx="1252647" cy="992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C454E74C-CB71-5DAB-A7F6-9871487B938A}"/>
              </a:ext>
            </a:extLst>
          </p:cNvPr>
          <p:cNvSpPr/>
          <p:nvPr/>
        </p:nvSpPr>
        <p:spPr>
          <a:xfrm>
            <a:off x="6156176" y="2460475"/>
            <a:ext cx="793223" cy="540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29">
                <a:extLst>
                  <a:ext uri="{FF2B5EF4-FFF2-40B4-BE49-F238E27FC236}">
                    <a16:creationId xmlns:a16="http://schemas.microsoft.com/office/drawing/2014/main" id="{AA418600-2F14-382B-3DD9-0E747AAE56E3}"/>
                  </a:ext>
                </a:extLst>
              </p:cNvPr>
              <p:cNvSpPr txBox="1"/>
              <p:nvPr/>
            </p:nvSpPr>
            <p:spPr bwMode="auto">
              <a:xfrm>
                <a:off x="1271765" y="5282484"/>
                <a:ext cx="3168352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=1,</m:t>
                              </m:r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1,1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文字方塊 29">
                <a:extLst>
                  <a:ext uri="{FF2B5EF4-FFF2-40B4-BE49-F238E27FC236}">
                    <a16:creationId xmlns:a16="http://schemas.microsoft.com/office/drawing/2014/main" id="{AA418600-2F14-382B-3DD9-0E747AAE56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71765" y="5282484"/>
                <a:ext cx="3168352" cy="369332"/>
              </a:xfrm>
              <a:prstGeom prst="rect">
                <a:avLst/>
              </a:prstGeom>
              <a:blipFill>
                <a:blip r:embed="rId10"/>
                <a:stretch>
                  <a:fillRect l="-8800" t="-113793" r="-6400" b="-17586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9">
                <a:extLst>
                  <a:ext uri="{FF2B5EF4-FFF2-40B4-BE49-F238E27FC236}">
                    <a16:creationId xmlns:a16="http://schemas.microsoft.com/office/drawing/2014/main" id="{B41FEA5E-B7F9-F6AC-4EF3-ACA78EF2D5B9}"/>
                  </a:ext>
                </a:extLst>
              </p:cNvPr>
              <p:cNvSpPr txBox="1"/>
              <p:nvPr/>
            </p:nvSpPr>
            <p:spPr bwMode="auto">
              <a:xfrm>
                <a:off x="4742128" y="5282484"/>
                <a:ext cx="1656184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1,−1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↓↓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文字方塊 29">
                <a:extLst>
                  <a:ext uri="{FF2B5EF4-FFF2-40B4-BE49-F238E27FC236}">
                    <a16:creationId xmlns:a16="http://schemas.microsoft.com/office/drawing/2014/main" id="{B41FEA5E-B7F9-F6AC-4EF3-ACA78EF2D5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42128" y="5282484"/>
                <a:ext cx="1656184" cy="369332"/>
              </a:xfrm>
              <a:prstGeom prst="rect">
                <a:avLst/>
              </a:prstGeom>
              <a:blipFill>
                <a:blip r:embed="rId11"/>
                <a:stretch>
                  <a:fillRect l="-15152" t="-113793" r="-9091" b="-17586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322C15B3-37C0-8A3C-CA26-227E00AB1BA1}"/>
              </a:ext>
            </a:extLst>
          </p:cNvPr>
          <p:cNvSpPr txBox="1"/>
          <p:nvPr/>
        </p:nvSpPr>
        <p:spPr bwMode="auto">
          <a:xfrm>
            <a:off x="1168142" y="4876015"/>
            <a:ext cx="45091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另外還有兩個很明顯的自旋對稱態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：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3B076DF-9B29-9616-A40F-F2CA051D6B63}"/>
                  </a:ext>
                </a:extLst>
              </p:cNvPr>
              <p:cNvSpPr txBox="1"/>
              <p:nvPr/>
            </p:nvSpPr>
            <p:spPr bwMode="auto">
              <a:xfrm>
                <a:off x="1187624" y="6045350"/>
                <a:ext cx="705678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對稱態共有三個，剛好是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的本徵態數目！</a:t>
                </a:r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稱為Tr</a:t>
                </a:r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iplet。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3B076DF-9B29-9616-A40F-F2CA051D6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7624" y="6045350"/>
                <a:ext cx="7056784" cy="369332"/>
              </a:xfrm>
              <a:prstGeom prst="rect">
                <a:avLst/>
              </a:prstGeom>
              <a:blipFill>
                <a:blip r:embed="rId12"/>
                <a:stretch>
                  <a:fillRect l="-719" t="-10345" b="-2413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homework.uoregon.edu/pub/class/155/trap02a.jpg">
            <a:extLst>
              <a:ext uri="{FF2B5EF4-FFF2-40B4-BE49-F238E27FC236}">
                <a16:creationId xmlns:a16="http://schemas.microsoft.com/office/drawing/2014/main" id="{846FDE59-44EE-0F94-6262-B1064DBDC5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9" t="42508" r="80814" b="41772"/>
          <a:stretch/>
        </p:blipFill>
        <p:spPr bwMode="auto">
          <a:xfrm>
            <a:off x="6731794" y="5024976"/>
            <a:ext cx="793166" cy="928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103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7" grpId="0"/>
      <p:bldP spid="2" grpId="0" animBg="1"/>
      <p:bldP spid="3" grpId="0" animBg="1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 rtlCol="0">
        <a:spAutoFit/>
      </a:bodyPr>
      <a:lstStyle>
        <a:defPPr>
          <a:defRPr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23683</TotalTime>
  <Words>1410</Words>
  <Application>Microsoft Macintosh PowerPoint</Application>
  <PresentationFormat>On-screen Show (4:3)</PresentationFormat>
  <Paragraphs>219</Paragraphs>
  <Slides>35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PMingLiU</vt:lpstr>
      <vt:lpstr>Arial</vt:lpstr>
      <vt:lpstr>Calibri</vt:lpstr>
      <vt:lpstr>Cambria Math</vt:lpstr>
      <vt:lpstr>Tahoma</vt:lpstr>
      <vt:lpstr>Times New Roman</vt:lpstr>
      <vt:lpstr>Office 佈景主題</vt:lpstr>
      <vt:lpstr>方程式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Chia-Hung Chang</dc:creator>
  <cp:lastModifiedBy>Chia-Hung Vincent Chang</cp:lastModifiedBy>
  <cp:revision>1048</cp:revision>
  <dcterms:created xsi:type="dcterms:W3CDTF">2008-03-17T12:32:20Z</dcterms:created>
  <dcterms:modified xsi:type="dcterms:W3CDTF">2023-05-16T08:04:51Z</dcterms:modified>
</cp:coreProperties>
</file>