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31" r:id="rId2"/>
    <p:sldId id="477" r:id="rId3"/>
    <p:sldId id="475" r:id="rId4"/>
    <p:sldId id="476" r:id="rId5"/>
    <p:sldId id="436" r:id="rId6"/>
    <p:sldId id="1111" r:id="rId7"/>
    <p:sldId id="1018" r:id="rId8"/>
    <p:sldId id="433" r:id="rId9"/>
    <p:sldId id="1110" r:id="rId10"/>
    <p:sldId id="1116" r:id="rId11"/>
    <p:sldId id="1117" r:id="rId12"/>
    <p:sldId id="1082" r:id="rId13"/>
    <p:sldId id="1109" r:id="rId14"/>
    <p:sldId id="1084" r:id="rId15"/>
    <p:sldId id="1108" r:id="rId16"/>
    <p:sldId id="435" r:id="rId17"/>
    <p:sldId id="746" r:id="rId18"/>
    <p:sldId id="759" r:id="rId19"/>
    <p:sldId id="1112" r:id="rId20"/>
    <p:sldId id="1113" r:id="rId21"/>
    <p:sldId id="1114" r:id="rId22"/>
    <p:sldId id="778" r:id="rId23"/>
    <p:sldId id="785" r:id="rId24"/>
    <p:sldId id="787" r:id="rId25"/>
    <p:sldId id="430" r:id="rId26"/>
    <p:sldId id="1115" r:id="rId27"/>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0000FF"/>
    <a:srgbClr val="FF3300"/>
    <a:srgbClr val="33CC33"/>
    <a:srgbClr val="FFFF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45"/>
    <p:restoredTop sz="94660"/>
  </p:normalViewPr>
  <p:slideViewPr>
    <p:cSldViewPr>
      <p:cViewPr varScale="1">
        <p:scale>
          <a:sx n="124" d="100"/>
          <a:sy n="124" d="100"/>
        </p:scale>
        <p:origin x="184"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新細明體" pitchFamily="18" charset="-120"/>
                <a:cs typeface="+mn-cs"/>
              </a:defRPr>
            </a:lvl1pPr>
          </a:lstStyle>
          <a:p>
            <a:pPr>
              <a:defRPr/>
            </a:pPr>
            <a:endParaRPr lang="en-US" altLang="zh-TW"/>
          </a:p>
        </p:txBody>
      </p:sp>
      <p:sp>
        <p:nvSpPr>
          <p:cNvPr id="315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E6D94F1-40E0-4B2C-A682-0C538A41D910}" type="slidenum">
              <a:rPr lang="en-US" altLang="zh-TW"/>
              <a:pPr>
                <a:defRPr/>
              </a:pPr>
              <a:t>‹#›</a:t>
            </a:fld>
            <a:endParaRPr lang="en-US" altLang="zh-TW"/>
          </a:p>
        </p:txBody>
      </p:sp>
    </p:spTree>
    <p:extLst>
      <p:ext uri="{BB962C8B-B14F-4D97-AF65-F5344CB8AC3E}">
        <p14:creationId xmlns:p14="http://schemas.microsoft.com/office/powerpoint/2010/main" val="1502452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0"/>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62CC227-A06E-4045-969E-8215EA5DAFBC}" type="slidenum">
              <a:rPr lang="en-US" altLang="zh-TW"/>
              <a:pPr>
                <a:defRPr/>
              </a:pPr>
              <a:t>‹#›</a:t>
            </a:fld>
            <a:endParaRPr lang="en-US" altLang="zh-TW"/>
          </a:p>
        </p:txBody>
      </p:sp>
    </p:spTree>
    <p:extLst>
      <p:ext uri="{BB962C8B-B14F-4D97-AF65-F5344CB8AC3E}">
        <p14:creationId xmlns:p14="http://schemas.microsoft.com/office/powerpoint/2010/main" val="112574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DF18888-5E35-4699-940E-B2FE5F12B40D}" type="slidenum">
              <a:rPr lang="en-US" altLang="zh-TW"/>
              <a:pPr>
                <a:defRPr/>
              </a:pPr>
              <a:t>‹#›</a:t>
            </a:fld>
            <a:endParaRPr lang="en-US" altLang="zh-TW"/>
          </a:p>
        </p:txBody>
      </p:sp>
    </p:spTree>
    <p:extLst>
      <p:ext uri="{BB962C8B-B14F-4D97-AF65-F5344CB8AC3E}">
        <p14:creationId xmlns:p14="http://schemas.microsoft.com/office/powerpoint/2010/main" val="99676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DBB1832-6C3B-4051-BE9D-61CFC95E101B}" type="slidenum">
              <a:rPr lang="en-US" altLang="zh-TW"/>
              <a:pPr>
                <a:defRPr/>
              </a:pPr>
              <a:t>‹#›</a:t>
            </a:fld>
            <a:endParaRPr lang="en-US" altLang="zh-TW"/>
          </a:p>
        </p:txBody>
      </p:sp>
    </p:spTree>
    <p:extLst>
      <p:ext uri="{BB962C8B-B14F-4D97-AF65-F5344CB8AC3E}">
        <p14:creationId xmlns:p14="http://schemas.microsoft.com/office/powerpoint/2010/main" val="421942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7C5346E-6623-4D8D-928F-7E41E3AC2585}" type="slidenum">
              <a:rPr lang="en-US" altLang="zh-TW"/>
              <a:pPr>
                <a:defRPr/>
              </a:pPr>
              <a:t>‹#›</a:t>
            </a:fld>
            <a:endParaRPr lang="en-US" altLang="zh-TW"/>
          </a:p>
        </p:txBody>
      </p:sp>
    </p:spTree>
    <p:extLst>
      <p:ext uri="{BB962C8B-B14F-4D97-AF65-F5344CB8AC3E}">
        <p14:creationId xmlns:p14="http://schemas.microsoft.com/office/powerpoint/2010/main" val="148611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8E2388AF-86EB-4D3D-A2EF-E8C94E07D137}" type="slidenum">
              <a:rPr lang="en-US" altLang="zh-TW"/>
              <a:pPr>
                <a:defRPr/>
              </a:pPr>
              <a:t>‹#›</a:t>
            </a:fld>
            <a:endParaRPr lang="en-US" altLang="zh-TW"/>
          </a:p>
        </p:txBody>
      </p:sp>
    </p:spTree>
    <p:extLst>
      <p:ext uri="{BB962C8B-B14F-4D97-AF65-F5344CB8AC3E}">
        <p14:creationId xmlns:p14="http://schemas.microsoft.com/office/powerpoint/2010/main" val="3850106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reserve="1">
  <p:cSld name="標題， 2 個小物件與1 個大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57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half" idx="3"/>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C9547F68-513E-4E10-A163-7FE3D86DB110}" type="slidenum">
              <a:rPr lang="en-US" altLang="zh-TW"/>
              <a:pPr>
                <a:defRPr/>
              </a:pPr>
              <a:t>‹#›</a:t>
            </a:fld>
            <a:endParaRPr lang="en-US" altLang="zh-TW"/>
          </a:p>
        </p:txBody>
      </p:sp>
    </p:spTree>
    <p:extLst>
      <p:ext uri="{BB962C8B-B14F-4D97-AF65-F5344CB8AC3E}">
        <p14:creationId xmlns:p14="http://schemas.microsoft.com/office/powerpoint/2010/main" val="269452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7367F72-01CE-4BE7-8D01-AF6BC60BC137}" type="slidenum">
              <a:rPr lang="en-US" altLang="zh-TW"/>
              <a:pPr>
                <a:defRPr/>
              </a:pPr>
              <a:t>‹#›</a:t>
            </a:fld>
            <a:endParaRPr lang="en-US" altLang="zh-TW"/>
          </a:p>
        </p:txBody>
      </p:sp>
    </p:spTree>
    <p:extLst>
      <p:ext uri="{BB962C8B-B14F-4D97-AF65-F5344CB8AC3E}">
        <p14:creationId xmlns:p14="http://schemas.microsoft.com/office/powerpoint/2010/main" val="331557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342D01E-C4B5-4106-9B03-7D4C4EAE784A}" type="slidenum">
              <a:rPr lang="en-US" altLang="zh-TW"/>
              <a:pPr>
                <a:defRPr/>
              </a:pPr>
              <a:t>‹#›</a:t>
            </a:fld>
            <a:endParaRPr lang="en-US" altLang="zh-TW"/>
          </a:p>
        </p:txBody>
      </p:sp>
    </p:spTree>
    <p:extLst>
      <p:ext uri="{BB962C8B-B14F-4D97-AF65-F5344CB8AC3E}">
        <p14:creationId xmlns:p14="http://schemas.microsoft.com/office/powerpoint/2010/main" val="112058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6370B03-B977-4CA5-9F41-744F78FE493E}" type="slidenum">
              <a:rPr lang="en-US" altLang="zh-TW"/>
              <a:pPr>
                <a:defRPr/>
              </a:pPr>
              <a:t>‹#›</a:t>
            </a:fld>
            <a:endParaRPr lang="en-US" altLang="zh-TW"/>
          </a:p>
        </p:txBody>
      </p:sp>
    </p:spTree>
    <p:extLst>
      <p:ext uri="{BB962C8B-B14F-4D97-AF65-F5344CB8AC3E}">
        <p14:creationId xmlns:p14="http://schemas.microsoft.com/office/powerpoint/2010/main" val="1451177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7946330-8267-4AAB-BAF7-62CB9E7857F0}" type="slidenum">
              <a:rPr lang="en-US" altLang="zh-TW"/>
              <a:pPr>
                <a:defRPr/>
              </a:pPr>
              <a:t>‹#›</a:t>
            </a:fld>
            <a:endParaRPr lang="en-US" altLang="zh-TW"/>
          </a:p>
        </p:txBody>
      </p:sp>
    </p:spTree>
    <p:extLst>
      <p:ext uri="{BB962C8B-B14F-4D97-AF65-F5344CB8AC3E}">
        <p14:creationId xmlns:p14="http://schemas.microsoft.com/office/powerpoint/2010/main" val="2011074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097A26CB-7821-4E54-A076-9E08975941CB}" type="slidenum">
              <a:rPr lang="en-US" altLang="zh-TW"/>
              <a:pPr>
                <a:defRPr/>
              </a:pPr>
              <a:t>‹#›</a:t>
            </a:fld>
            <a:endParaRPr lang="en-US" altLang="zh-TW"/>
          </a:p>
        </p:txBody>
      </p:sp>
    </p:spTree>
    <p:extLst>
      <p:ext uri="{BB962C8B-B14F-4D97-AF65-F5344CB8AC3E}">
        <p14:creationId xmlns:p14="http://schemas.microsoft.com/office/powerpoint/2010/main" val="184776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277C40E-B24E-4909-BF50-5D68274CE46E}" type="slidenum">
              <a:rPr lang="en-US" altLang="zh-TW"/>
              <a:pPr>
                <a:defRPr/>
              </a:pPr>
              <a:t>‹#›</a:t>
            </a:fld>
            <a:endParaRPr lang="en-US" altLang="zh-TW"/>
          </a:p>
        </p:txBody>
      </p:sp>
    </p:spTree>
    <p:extLst>
      <p:ext uri="{BB962C8B-B14F-4D97-AF65-F5344CB8AC3E}">
        <p14:creationId xmlns:p14="http://schemas.microsoft.com/office/powerpoint/2010/main" val="332535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2937FEF-2984-4CA0-97AF-B5C1C09031FB}" type="slidenum">
              <a:rPr lang="en-US" altLang="zh-TW"/>
              <a:pPr>
                <a:defRPr/>
              </a:pPr>
              <a:t>‹#›</a:t>
            </a:fld>
            <a:endParaRPr lang="en-US" altLang="zh-TW"/>
          </a:p>
        </p:txBody>
      </p:sp>
    </p:spTree>
    <p:extLst>
      <p:ext uri="{BB962C8B-B14F-4D97-AF65-F5344CB8AC3E}">
        <p14:creationId xmlns:p14="http://schemas.microsoft.com/office/powerpoint/2010/main" val="3694841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48EC982-535D-49AB-881E-9636999D972F}" type="slidenum">
              <a:rPr lang="en-US" altLang="zh-TW"/>
              <a:pPr>
                <a:defRPr/>
              </a:pPr>
              <a:t>‹#›</a:t>
            </a:fld>
            <a:endParaRPr lang="en-US" altLang="zh-TW"/>
          </a:p>
        </p:txBody>
      </p:sp>
    </p:spTree>
    <p:extLst>
      <p:ext uri="{BB962C8B-B14F-4D97-AF65-F5344CB8AC3E}">
        <p14:creationId xmlns:p14="http://schemas.microsoft.com/office/powerpoint/2010/main" val="2668185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9C453A1-616E-492E-9FEF-F56A93BB67D4}" type="slidenum">
              <a:rPr lang="en-US" altLang="zh-TW"/>
              <a:pPr>
                <a:defRPr/>
              </a:pPr>
              <a:t>‹#›</a:t>
            </a:fld>
            <a:endParaRPr lang="en-US" altLang="zh-TW"/>
          </a:p>
        </p:txBody>
      </p:sp>
    </p:spTree>
    <p:extLst>
      <p:ext uri="{BB962C8B-B14F-4D97-AF65-F5344CB8AC3E}">
        <p14:creationId xmlns:p14="http://schemas.microsoft.com/office/powerpoint/2010/main" val="3698204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BF38E31F-2BA2-4AD8-9169-E98D49DB396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 id="2147484477" r:id="rId13"/>
    <p:sldLayoutId id="2147484478" r:id="rId14"/>
    <p:sldLayoutId id="2147484479" r:id="rId15"/>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CHVincentChang" TargetMode="External"/><Relationship Id="rId2" Type="http://schemas.openxmlformats.org/officeDocument/2006/relationships/hyperlink" Target="mailto:chvchang@hotmail.com" TargetMode="External"/><Relationship Id="rId1" Type="http://schemas.openxmlformats.org/officeDocument/2006/relationships/slideLayout" Target="../slideLayouts/slideLayout7.xml"/><Relationship Id="rId5" Type="http://schemas.openxmlformats.org/officeDocument/2006/relationships/hyperlink" Target="http://phy.ntnu.edu.tw/~chchang/MP.htm" TargetMode="External"/><Relationship Id="rId4" Type="http://schemas.openxmlformats.org/officeDocument/2006/relationships/hyperlink" Target="http://phy.ntnu.edu.tw/~chcha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ocw.mit.edu/courses/8-04-quantum-physics-i-spring-2016/"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ocw.mit.edu/courses/8-04-quantum-physics-i-spring-2016/resources/quantum-mechanics-as-a-framework/"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mirrorvoice.com.tw/podcasts/140"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mirrorvoice.com.tw/podcasts/140/2967"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as.wiley.com/WileyCDA/WileyTitle/productCd-1118230744.html" TargetMode="Externa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1850357" y="1268760"/>
            <a:ext cx="546284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1800" dirty="0"/>
              <a:t>老師：張嘉泓                 物理系</a:t>
            </a:r>
            <a:endParaRPr lang="en-US" altLang="zh-TW" sz="1800" dirty="0"/>
          </a:p>
          <a:p>
            <a:pPr algn="ctr" eaLnBrk="1" hangingPunct="1">
              <a:spcBef>
                <a:spcPct val="0"/>
              </a:spcBef>
              <a:buFontTx/>
              <a:buNone/>
            </a:pPr>
            <a:r>
              <a:rPr lang="en-US" altLang="zh-TW" sz="1800" dirty="0"/>
              <a:t>                                                               </a:t>
            </a:r>
          </a:p>
          <a:p>
            <a:pPr algn="ctr" eaLnBrk="1" hangingPunct="1">
              <a:spcBef>
                <a:spcPct val="0"/>
              </a:spcBef>
              <a:buFontTx/>
              <a:buNone/>
            </a:pPr>
            <a:r>
              <a:rPr lang="en-US" altLang="zh-TW" sz="1800" dirty="0">
                <a:latin typeface="Times New Roman" pitchFamily="18" charset="0"/>
                <a:cs typeface="Times New Roman" pitchFamily="18" charset="0"/>
              </a:rPr>
              <a:t>Office:   A213     Phone #: 7749-6038</a:t>
            </a:r>
          </a:p>
          <a:p>
            <a:pPr algn="ctr" eaLnBrk="1" hangingPunct="1">
              <a:spcBef>
                <a:spcPct val="0"/>
              </a:spcBef>
              <a:buFontTx/>
              <a:buNone/>
            </a:pPr>
            <a:endParaRPr lang="en-US" altLang="zh-TW" sz="1800" dirty="0">
              <a:latin typeface="Times New Roman" pitchFamily="18" charset="0"/>
              <a:cs typeface="Times New Roman" pitchFamily="18" charset="0"/>
            </a:endParaRPr>
          </a:p>
          <a:p>
            <a:pPr algn="ctr" eaLnBrk="1" hangingPunct="1">
              <a:spcBef>
                <a:spcPct val="0"/>
              </a:spcBef>
              <a:buFontTx/>
              <a:buNone/>
            </a:pPr>
            <a:r>
              <a:rPr lang="zh-TW" altLang="en-US" sz="1800" dirty="0">
                <a:latin typeface="Times New Roman" pitchFamily="18" charset="0"/>
                <a:cs typeface="Times New Roman" pitchFamily="18" charset="0"/>
              </a:rPr>
              <a:t>手機：</a:t>
            </a:r>
            <a:r>
              <a:rPr lang="en-US" altLang="zh-TW" sz="1800" dirty="0">
                <a:latin typeface="Times New Roman" pitchFamily="18" charset="0"/>
                <a:cs typeface="Times New Roman" pitchFamily="18" charset="0"/>
              </a:rPr>
              <a:t>0922-492150</a:t>
            </a:r>
          </a:p>
          <a:p>
            <a:pPr algn="ctr" eaLnBrk="1" hangingPunct="1">
              <a:spcBef>
                <a:spcPct val="0"/>
              </a:spcBef>
              <a:buFontTx/>
              <a:buNone/>
            </a:pPr>
            <a:endParaRPr lang="en-US" altLang="zh-TW" sz="1800" dirty="0">
              <a:latin typeface="Times New Roman" pitchFamily="18" charset="0"/>
              <a:cs typeface="Times New Roman" pitchFamily="18" charset="0"/>
            </a:endParaRPr>
          </a:p>
          <a:p>
            <a:pPr algn="ctr" eaLnBrk="1" hangingPunct="1">
              <a:spcBef>
                <a:spcPct val="0"/>
              </a:spcBef>
              <a:buFontTx/>
              <a:buNone/>
            </a:pPr>
            <a:r>
              <a:rPr lang="en-US" altLang="zh-TW" sz="1800" dirty="0">
                <a:latin typeface="Times New Roman" pitchFamily="18" charset="0"/>
                <a:cs typeface="Times New Roman" pitchFamily="18" charset="0"/>
              </a:rPr>
              <a:t>E-mail:   </a:t>
            </a:r>
            <a:r>
              <a:rPr lang="en-US" altLang="zh-TW" sz="1800" dirty="0">
                <a:latin typeface="Times New Roman" pitchFamily="18" charset="0"/>
                <a:cs typeface="Times New Roman" pitchFamily="18" charset="0"/>
                <a:hlinkClick r:id="rId2"/>
              </a:rPr>
              <a:t>chvchang@hotmail.com</a:t>
            </a:r>
            <a:endParaRPr lang="en-US" altLang="zh-TW" sz="1800" dirty="0">
              <a:latin typeface="Times New Roman" pitchFamily="18" charset="0"/>
              <a:cs typeface="Times New Roman" pitchFamily="18" charset="0"/>
            </a:endParaRPr>
          </a:p>
          <a:p>
            <a:pPr algn="ctr" eaLnBrk="1" hangingPunct="1">
              <a:spcBef>
                <a:spcPct val="0"/>
              </a:spcBef>
              <a:buFontTx/>
              <a:buNone/>
            </a:pPr>
            <a:endParaRPr lang="en-US" altLang="zh-TW" sz="1800" dirty="0">
              <a:latin typeface="Times New Roman" pitchFamily="18" charset="0"/>
              <a:cs typeface="Times New Roman" pitchFamily="18" charset="0"/>
            </a:endParaRPr>
          </a:p>
          <a:p>
            <a:pPr algn="ctr" eaLnBrk="1" hangingPunct="1">
              <a:spcBef>
                <a:spcPct val="0"/>
              </a:spcBef>
              <a:buFontTx/>
              <a:buNone/>
            </a:pPr>
            <a:r>
              <a:rPr lang="en-US" altLang="zh-TW" sz="1800" dirty="0">
                <a:latin typeface="Times New Roman" pitchFamily="18" charset="0"/>
                <a:cs typeface="Times New Roman" pitchFamily="18" charset="0"/>
              </a:rPr>
              <a:t>FB:</a:t>
            </a:r>
            <a:r>
              <a:rPr lang="zh-TW" altLang="en-US" sz="1800" dirty="0">
                <a:latin typeface="Times New Roman" pitchFamily="18" charset="0"/>
                <a:cs typeface="Times New Roman" pitchFamily="18" charset="0"/>
              </a:rPr>
              <a:t>   </a:t>
            </a:r>
            <a:r>
              <a:rPr lang="en-US" altLang="zh-TW" sz="1800" dirty="0">
                <a:latin typeface="Times New Roman" pitchFamily="18" charset="0"/>
                <a:cs typeface="Times New Roman" pitchFamily="18" charset="0"/>
                <a:hlinkClick r:id="rId3"/>
              </a:rPr>
              <a:t>https://www.facebook.com/CHVincentChang</a:t>
            </a:r>
            <a:endParaRPr lang="en-US" altLang="zh-TW" sz="1800" dirty="0">
              <a:latin typeface="Times New Roman" pitchFamily="18" charset="0"/>
              <a:cs typeface="Times New Roman" pitchFamily="18" charset="0"/>
            </a:endParaRPr>
          </a:p>
          <a:p>
            <a:pPr algn="ctr" eaLnBrk="1" hangingPunct="1">
              <a:spcBef>
                <a:spcPct val="0"/>
              </a:spcBef>
              <a:buFontTx/>
              <a:buNone/>
            </a:pPr>
            <a:endParaRPr lang="en-US" altLang="zh-TW" sz="1800" dirty="0">
              <a:latin typeface="Times New Roman" pitchFamily="18" charset="0"/>
              <a:cs typeface="Times New Roman" pitchFamily="18" charset="0"/>
            </a:endParaRPr>
          </a:p>
          <a:p>
            <a:pPr algn="ctr" eaLnBrk="1" hangingPunct="1">
              <a:spcBef>
                <a:spcPct val="0"/>
              </a:spcBef>
              <a:buFontTx/>
              <a:buNone/>
            </a:pPr>
            <a:r>
              <a:rPr lang="zh-TW" altLang="en-US" sz="1800" dirty="0">
                <a:cs typeface="Times New Roman" pitchFamily="18" charset="0"/>
              </a:rPr>
              <a:t>個人網址</a:t>
            </a:r>
            <a:r>
              <a:rPr lang="zh-TW" altLang="en-US" sz="1800" dirty="0">
                <a:latin typeface="Times New Roman" pitchFamily="18" charset="0"/>
                <a:cs typeface="Times New Roman" pitchFamily="18" charset="0"/>
              </a:rPr>
              <a:t>：</a:t>
            </a:r>
            <a:r>
              <a:rPr lang="en-US" altLang="zh-TW" sz="1800" dirty="0">
                <a:latin typeface="Times New Roman" pitchFamily="18" charset="0"/>
                <a:cs typeface="Times New Roman" pitchFamily="18" charset="0"/>
                <a:hlinkClick r:id="rId4"/>
              </a:rPr>
              <a:t>http://phy.ntnu.edu.tw/~chchang</a:t>
            </a:r>
            <a:endParaRPr lang="en-US" altLang="zh-TW" sz="1800" dirty="0">
              <a:latin typeface="Times New Roman" pitchFamily="18" charset="0"/>
              <a:cs typeface="Times New Roman" pitchFamily="18" charset="0"/>
            </a:endParaRPr>
          </a:p>
          <a:p>
            <a:pPr algn="ctr" eaLnBrk="1" hangingPunct="1">
              <a:spcBef>
                <a:spcPct val="0"/>
              </a:spcBef>
              <a:buFontTx/>
              <a:buNone/>
            </a:pPr>
            <a:endParaRPr lang="en-US" altLang="zh-TW" sz="1800" dirty="0">
              <a:latin typeface="Times New Roman" pitchFamily="18" charset="0"/>
              <a:cs typeface="Times New Roman" pitchFamily="18" charset="0"/>
            </a:endParaRPr>
          </a:p>
          <a:p>
            <a:pPr algn="ctr" eaLnBrk="1" hangingPunct="1">
              <a:spcBef>
                <a:spcPct val="0"/>
              </a:spcBef>
              <a:buFontTx/>
              <a:buNone/>
            </a:pPr>
            <a:r>
              <a:rPr lang="zh-TW" altLang="en-US" sz="1800" dirty="0">
                <a:latin typeface="Times New Roman" pitchFamily="18" charset="0"/>
                <a:cs typeface="Times New Roman" pitchFamily="18" charset="0"/>
              </a:rPr>
              <a:t>      課程網址：</a:t>
            </a:r>
            <a:r>
              <a:rPr lang="en-US" altLang="zh-TW" sz="1800" dirty="0">
                <a:latin typeface="Times New Roman" pitchFamily="18" charset="0"/>
                <a:cs typeface="Times New Roman" pitchFamily="18" charset="0"/>
                <a:hlinkClick r:id="rId5"/>
              </a:rPr>
              <a:t>http://phy.ntnu.edu.tw/~chchang/MP.htm</a:t>
            </a:r>
            <a:endParaRPr lang="en-US" altLang="zh-TW" sz="1800" dirty="0">
              <a:latin typeface="Times New Roman" pitchFamily="18" charset="0"/>
              <a:cs typeface="Times New Roman" pitchFamily="18" charset="0"/>
            </a:endParaRPr>
          </a:p>
        </p:txBody>
      </p:sp>
    </p:spTree>
    <p:extLst>
      <p:ext uri="{BB962C8B-B14F-4D97-AF65-F5344CB8AC3E}">
        <p14:creationId xmlns:p14="http://schemas.microsoft.com/office/powerpoint/2010/main" val="248761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hlinkClick r:id="rId2"/>
            <a:extLst>
              <a:ext uri="{FF2B5EF4-FFF2-40B4-BE49-F238E27FC236}">
                <a16:creationId xmlns:a16="http://schemas.microsoft.com/office/drawing/2014/main" id="{110484F4-0E66-E802-560C-1751CD31A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268760"/>
            <a:ext cx="7772400" cy="3929996"/>
          </a:xfrm>
          <a:prstGeom prst="rect">
            <a:avLst/>
          </a:prstGeom>
        </p:spPr>
      </p:pic>
    </p:spTree>
    <p:extLst>
      <p:ext uri="{BB962C8B-B14F-4D97-AF65-F5344CB8AC3E}">
        <p14:creationId xmlns:p14="http://schemas.microsoft.com/office/powerpoint/2010/main" val="2453398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hlinkClick r:id="rId2"/>
            <a:extLst>
              <a:ext uri="{FF2B5EF4-FFF2-40B4-BE49-F238E27FC236}">
                <a16:creationId xmlns:a16="http://schemas.microsoft.com/office/drawing/2014/main" id="{6473264E-164A-4925-104E-0F7AA684E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21790"/>
            <a:ext cx="7772400" cy="4814420"/>
          </a:xfrm>
          <a:prstGeom prst="rect">
            <a:avLst/>
          </a:prstGeom>
        </p:spPr>
      </p:pic>
    </p:spTree>
    <p:extLst>
      <p:ext uri="{BB962C8B-B14F-4D97-AF65-F5344CB8AC3E}">
        <p14:creationId xmlns:p14="http://schemas.microsoft.com/office/powerpoint/2010/main" val="279526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258" r="15935"/>
          <a:stretch/>
        </p:blipFill>
        <p:spPr bwMode="auto">
          <a:xfrm>
            <a:off x="2411760" y="404664"/>
            <a:ext cx="3744416" cy="569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6A6602A-DA38-17A2-CEFA-DD462738EFE5}"/>
              </a:ext>
            </a:extLst>
          </p:cNvPr>
          <p:cNvSpPr txBox="1"/>
          <p:nvPr/>
        </p:nvSpPr>
        <p:spPr>
          <a:xfrm>
            <a:off x="3131840" y="6309320"/>
            <a:ext cx="3312368" cy="369332"/>
          </a:xfrm>
          <a:prstGeom prst="rect">
            <a:avLst/>
          </a:prstGeom>
          <a:noFill/>
        </p:spPr>
        <p:txBody>
          <a:bodyPr wrap="square" rtlCol="0">
            <a:spAutoFit/>
          </a:bodyPr>
          <a:lstStyle/>
          <a:p>
            <a:r>
              <a:rPr lang="en-TW" dirty="0"/>
              <a:t>標準教科書，可以參考。</a:t>
            </a:r>
          </a:p>
        </p:txBody>
      </p:sp>
    </p:spTree>
    <p:extLst>
      <p:ext uri="{BB962C8B-B14F-4D97-AF65-F5344CB8AC3E}">
        <p14:creationId xmlns:p14="http://schemas.microsoft.com/office/powerpoint/2010/main" val="3297060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 website&#10;&#10;Description automatically generated">
            <a:extLst>
              <a:ext uri="{FF2B5EF4-FFF2-40B4-BE49-F238E27FC236}">
                <a16:creationId xmlns:a16="http://schemas.microsoft.com/office/drawing/2014/main" id="{EDF7791E-BC69-5C16-D801-2B18EDF4347F}"/>
              </a:ext>
            </a:extLst>
          </p:cNvPr>
          <p:cNvPicPr>
            <a:picLocks noChangeAspect="1"/>
          </p:cNvPicPr>
          <p:nvPr/>
        </p:nvPicPr>
        <p:blipFill rotWithShape="1">
          <a:blip r:embed="rId2">
            <a:extLst>
              <a:ext uri="{28A0092B-C50C-407E-A947-70E740481C1C}">
                <a14:useLocalDpi xmlns:a14="http://schemas.microsoft.com/office/drawing/2010/main" val="0"/>
              </a:ext>
            </a:extLst>
          </a:blip>
          <a:srcRect r="4326"/>
          <a:stretch/>
        </p:blipFill>
        <p:spPr>
          <a:xfrm>
            <a:off x="848305" y="53916"/>
            <a:ext cx="7447389" cy="2952328"/>
          </a:xfrm>
          <a:prstGeom prst="rect">
            <a:avLst/>
          </a:prstGeom>
        </p:spPr>
      </p:pic>
      <p:sp>
        <p:nvSpPr>
          <p:cNvPr id="4" name="TextBox 3">
            <a:extLst>
              <a:ext uri="{FF2B5EF4-FFF2-40B4-BE49-F238E27FC236}">
                <a16:creationId xmlns:a16="http://schemas.microsoft.com/office/drawing/2014/main" id="{A71B6E33-B500-9FDA-C082-01A716D36B44}"/>
              </a:ext>
            </a:extLst>
          </p:cNvPr>
          <p:cNvSpPr txBox="1"/>
          <p:nvPr/>
        </p:nvSpPr>
        <p:spPr>
          <a:xfrm>
            <a:off x="3347864" y="3059668"/>
            <a:ext cx="2088232" cy="369332"/>
          </a:xfrm>
          <a:prstGeom prst="rect">
            <a:avLst/>
          </a:prstGeom>
          <a:noFill/>
        </p:spPr>
        <p:txBody>
          <a:bodyPr wrap="square" rtlCol="0">
            <a:spAutoFit/>
          </a:bodyPr>
          <a:lstStyle/>
          <a:p>
            <a:r>
              <a:rPr lang="en-TW" dirty="0"/>
              <a:t>大四</a:t>
            </a:r>
            <a:r>
              <a:rPr lang="zh-TW" altLang="en-US" dirty="0"/>
              <a:t> 量子力學導論</a:t>
            </a:r>
            <a:endParaRPr lang="en-TW" dirty="0"/>
          </a:p>
        </p:txBody>
      </p:sp>
      <p:pic>
        <p:nvPicPr>
          <p:cNvPr id="6" name="Picture 5" descr="A picture containing text, cat, black, sitting&#10;&#10;Description automatically generated">
            <a:extLst>
              <a:ext uri="{FF2B5EF4-FFF2-40B4-BE49-F238E27FC236}">
                <a16:creationId xmlns:a16="http://schemas.microsoft.com/office/drawing/2014/main" id="{450D51D6-D81D-C125-7661-B031C83D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8" y="2636912"/>
            <a:ext cx="3097666" cy="4005064"/>
          </a:xfrm>
          <a:prstGeom prst="rect">
            <a:avLst/>
          </a:prstGeom>
        </p:spPr>
      </p:pic>
      <p:pic>
        <p:nvPicPr>
          <p:cNvPr id="8" name="Picture 7" descr="Text&#10;&#10;Description automatically generated">
            <a:extLst>
              <a:ext uri="{FF2B5EF4-FFF2-40B4-BE49-F238E27FC236}">
                <a16:creationId xmlns:a16="http://schemas.microsoft.com/office/drawing/2014/main" id="{51867A24-C4F3-36FC-CEA3-372B5A080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2786177"/>
            <a:ext cx="3082022" cy="4005064"/>
          </a:xfrm>
          <a:prstGeom prst="rect">
            <a:avLst/>
          </a:prstGeom>
        </p:spPr>
      </p:pic>
      <p:sp>
        <p:nvSpPr>
          <p:cNvPr id="2" name="TextBox 1">
            <a:extLst>
              <a:ext uri="{FF2B5EF4-FFF2-40B4-BE49-F238E27FC236}">
                <a16:creationId xmlns:a16="http://schemas.microsoft.com/office/drawing/2014/main" id="{5A241DA2-0C29-2427-7C08-9A10AE70170D}"/>
              </a:ext>
            </a:extLst>
          </p:cNvPr>
          <p:cNvSpPr txBox="1"/>
          <p:nvPr/>
        </p:nvSpPr>
        <p:spPr>
          <a:xfrm>
            <a:off x="3347864" y="3573016"/>
            <a:ext cx="1872208" cy="369332"/>
          </a:xfrm>
          <a:prstGeom prst="rect">
            <a:avLst/>
          </a:prstGeom>
          <a:noFill/>
        </p:spPr>
        <p:txBody>
          <a:bodyPr wrap="square" rtlCol="0">
            <a:spAutoFit/>
          </a:bodyPr>
          <a:lstStyle/>
          <a:p>
            <a:r>
              <a:rPr lang="en-GB" dirty="0" err="1"/>
              <a:t>清晰好懂</a:t>
            </a:r>
            <a:r>
              <a:rPr lang="en-GB" dirty="0"/>
              <a:t>，</a:t>
            </a:r>
            <a:endParaRPr lang="en-TW" dirty="0"/>
          </a:p>
        </p:txBody>
      </p:sp>
      <p:sp>
        <p:nvSpPr>
          <p:cNvPr id="5" name="TextBox 4">
            <a:extLst>
              <a:ext uri="{FF2B5EF4-FFF2-40B4-BE49-F238E27FC236}">
                <a16:creationId xmlns:a16="http://schemas.microsoft.com/office/drawing/2014/main" id="{B7FF8F40-C793-72E2-434C-BC98FA7FA647}"/>
              </a:ext>
            </a:extLst>
          </p:cNvPr>
          <p:cNvSpPr txBox="1"/>
          <p:nvPr/>
        </p:nvSpPr>
        <p:spPr>
          <a:xfrm>
            <a:off x="3367612" y="4086364"/>
            <a:ext cx="1584176" cy="369332"/>
          </a:xfrm>
          <a:prstGeom prst="rect">
            <a:avLst/>
          </a:prstGeom>
          <a:noFill/>
        </p:spPr>
        <p:txBody>
          <a:bodyPr wrap="square" rtlCol="0">
            <a:spAutoFit/>
          </a:bodyPr>
          <a:lstStyle/>
          <a:p>
            <a:r>
              <a:rPr lang="en-TW" dirty="0"/>
              <a:t>又有貓…….</a:t>
            </a:r>
          </a:p>
        </p:txBody>
      </p:sp>
      <p:sp>
        <p:nvSpPr>
          <p:cNvPr id="7" name="TextBox 6">
            <a:extLst>
              <a:ext uri="{FF2B5EF4-FFF2-40B4-BE49-F238E27FC236}">
                <a16:creationId xmlns:a16="http://schemas.microsoft.com/office/drawing/2014/main" id="{1DF66CC1-D778-EC44-FC99-42A6099FC69B}"/>
              </a:ext>
            </a:extLst>
          </p:cNvPr>
          <p:cNvSpPr txBox="1"/>
          <p:nvPr/>
        </p:nvSpPr>
        <p:spPr>
          <a:xfrm>
            <a:off x="3367612" y="4614421"/>
            <a:ext cx="1459908" cy="369332"/>
          </a:xfrm>
          <a:prstGeom prst="rect">
            <a:avLst/>
          </a:prstGeom>
          <a:noFill/>
        </p:spPr>
        <p:txBody>
          <a:bodyPr wrap="square" rtlCol="0">
            <a:spAutoFit/>
          </a:bodyPr>
          <a:lstStyle/>
          <a:p>
            <a:r>
              <a:rPr lang="en-GB" dirty="0" err="1"/>
              <a:t>大推</a:t>
            </a:r>
            <a:r>
              <a:rPr lang="en-GB" dirty="0"/>
              <a:t>……</a:t>
            </a:r>
            <a:endParaRPr lang="en-TW" dirty="0"/>
          </a:p>
        </p:txBody>
      </p:sp>
    </p:spTree>
    <p:extLst>
      <p:ext uri="{BB962C8B-B14F-4D97-AF65-F5344CB8AC3E}">
        <p14:creationId xmlns:p14="http://schemas.microsoft.com/office/powerpoint/2010/main" val="3748072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2513"/>
            <a:ext cx="333375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Text&#10;&#10;Description automatically generated">
            <a:extLst>
              <a:ext uri="{FF2B5EF4-FFF2-40B4-BE49-F238E27FC236}">
                <a16:creationId xmlns:a16="http://schemas.microsoft.com/office/drawing/2014/main" id="{14B1307B-F51A-05A9-06CE-11439490F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069337"/>
            <a:ext cx="3650284" cy="4752974"/>
          </a:xfrm>
          <a:prstGeom prst="rect">
            <a:avLst/>
          </a:prstGeom>
        </p:spPr>
      </p:pic>
      <p:sp>
        <p:nvSpPr>
          <p:cNvPr id="4" name="TextBox 3">
            <a:extLst>
              <a:ext uri="{FF2B5EF4-FFF2-40B4-BE49-F238E27FC236}">
                <a16:creationId xmlns:a16="http://schemas.microsoft.com/office/drawing/2014/main" id="{25A75946-8A99-0569-0C40-A277B777292B}"/>
              </a:ext>
            </a:extLst>
          </p:cNvPr>
          <p:cNvSpPr txBox="1"/>
          <p:nvPr/>
        </p:nvSpPr>
        <p:spPr>
          <a:xfrm>
            <a:off x="2915816" y="6021288"/>
            <a:ext cx="4320480" cy="369332"/>
          </a:xfrm>
          <a:prstGeom prst="rect">
            <a:avLst/>
          </a:prstGeom>
          <a:noFill/>
        </p:spPr>
        <p:txBody>
          <a:bodyPr wrap="square" rtlCol="0">
            <a:spAutoFit/>
          </a:bodyPr>
          <a:lstStyle/>
          <a:p>
            <a:r>
              <a:rPr lang="en-TW" dirty="0"/>
              <a:t>研一量子力學，很棒，但再說吧…..</a:t>
            </a:r>
          </a:p>
        </p:txBody>
      </p:sp>
    </p:spTree>
    <p:extLst>
      <p:ext uri="{BB962C8B-B14F-4D97-AF65-F5344CB8AC3E}">
        <p14:creationId xmlns:p14="http://schemas.microsoft.com/office/powerpoint/2010/main" val="414569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1C76A87F-AA73-481D-9362-2DF661C57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404664"/>
            <a:ext cx="4820772" cy="5445224"/>
          </a:xfrm>
          <a:prstGeom prst="rect">
            <a:avLst/>
          </a:prstGeom>
        </p:spPr>
      </p:pic>
      <p:sp>
        <p:nvSpPr>
          <p:cNvPr id="2" name="TextBox 1">
            <a:extLst>
              <a:ext uri="{FF2B5EF4-FFF2-40B4-BE49-F238E27FC236}">
                <a16:creationId xmlns:a16="http://schemas.microsoft.com/office/drawing/2014/main" id="{23A70A6E-1314-8404-65FC-A5D0AE2B75B4}"/>
              </a:ext>
            </a:extLst>
          </p:cNvPr>
          <p:cNvSpPr txBox="1"/>
          <p:nvPr/>
        </p:nvSpPr>
        <p:spPr>
          <a:xfrm>
            <a:off x="3059832" y="6084725"/>
            <a:ext cx="4100692" cy="369332"/>
          </a:xfrm>
          <a:prstGeom prst="rect">
            <a:avLst/>
          </a:prstGeom>
          <a:noFill/>
        </p:spPr>
        <p:txBody>
          <a:bodyPr wrap="square" rtlCol="0">
            <a:spAutoFit/>
          </a:bodyPr>
          <a:lstStyle/>
          <a:p>
            <a:r>
              <a:rPr lang="en-TW" dirty="0"/>
              <a:t>電機系用的，實驗很多，太簡單了！</a:t>
            </a:r>
          </a:p>
        </p:txBody>
      </p:sp>
    </p:spTree>
    <p:extLst>
      <p:ext uri="{BB962C8B-B14F-4D97-AF65-F5344CB8AC3E}">
        <p14:creationId xmlns:p14="http://schemas.microsoft.com/office/powerpoint/2010/main" val="516959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0"/>
            <a:ext cx="9144000" cy="1384995"/>
          </a:xfrm>
          <a:prstGeom prst="rect">
            <a:avLst/>
          </a:prstGeom>
          <a:solidFill>
            <a:schemeClr val="accent1"/>
          </a:solidFill>
        </p:spPr>
        <p:txBody>
          <a:bodyPr wrap="square" rtlCol="0">
            <a:spAutoFit/>
          </a:bodyPr>
          <a:lstStyle/>
          <a:p>
            <a:pPr algn="ctr"/>
            <a:endParaRPr lang="en-US" altLang="zh-TW" sz="2800" b="1" dirty="0">
              <a:solidFill>
                <a:schemeClr val="bg2">
                  <a:lumMod val="60000"/>
                  <a:lumOff val="40000"/>
                </a:schemeClr>
              </a:solidFill>
              <a:latin typeface="Cambria Math" panose="02040503050406030204" pitchFamily="18" charset="0"/>
              <a:ea typeface="Cambria Math" panose="02040503050406030204" pitchFamily="18" charset="0"/>
              <a:cs typeface="Times New Roman" panose="02020603050405020304" pitchFamily="18" charset="0"/>
            </a:endParaRPr>
          </a:p>
          <a:p>
            <a:pPr algn="ctr"/>
            <a:r>
              <a:rPr lang="en-US" altLang="zh-TW" sz="2800" b="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It is an exciting time to be a scientist!</a:t>
            </a:r>
          </a:p>
          <a:p>
            <a:endParaRPr lang="zh-TW" altLang="en-US" sz="2800" b="1" dirty="0">
              <a:solidFill>
                <a:srgbClr val="0000FF"/>
              </a:solidFill>
              <a:latin typeface="Cambria Math" panose="02040503050406030204" pitchFamily="18" charset="0"/>
              <a:cs typeface="Times New Roman" panose="02020603050405020304" pitchFamily="18" charset="0"/>
            </a:endParaRPr>
          </a:p>
        </p:txBody>
      </p:sp>
      <p:sp>
        <p:nvSpPr>
          <p:cNvPr id="3" name="文字方塊 2"/>
          <p:cNvSpPr txBox="1"/>
          <p:nvPr/>
        </p:nvSpPr>
        <p:spPr>
          <a:xfrm>
            <a:off x="2339752" y="899428"/>
            <a:ext cx="4608512" cy="369332"/>
          </a:xfrm>
          <a:prstGeom prst="rect">
            <a:avLst/>
          </a:prstGeom>
          <a:noFill/>
        </p:spPr>
        <p:txBody>
          <a:bodyPr wrap="square" rtlCol="0">
            <a:spAutoFit/>
          </a:bodyPr>
          <a:lstStyle/>
          <a:p>
            <a:pPr algn="ctr"/>
            <a:r>
              <a:rPr lang="zh-TW" altLang="en-US" b="1" dirty="0">
                <a:latin typeface="+mn-lt"/>
              </a:rPr>
              <a:t>做科學很令人興奮</a:t>
            </a:r>
            <a:r>
              <a:rPr lang="en-US" altLang="zh-TW" b="1" dirty="0">
                <a:latin typeface="+mn-lt"/>
              </a:rPr>
              <a:t>!</a:t>
            </a:r>
          </a:p>
        </p:txBody>
      </p:sp>
      <p:pic>
        <p:nvPicPr>
          <p:cNvPr id="5" name="Picture 4" descr="A picture containing indoor&#10;&#10;Description automatically generated">
            <a:extLst>
              <a:ext uri="{FF2B5EF4-FFF2-40B4-BE49-F238E27FC236}">
                <a16:creationId xmlns:a16="http://schemas.microsoft.com/office/drawing/2014/main" id="{F08D3014-A8A4-BAB1-D0EE-07491118C854}"/>
              </a:ext>
            </a:extLst>
          </p:cNvPr>
          <p:cNvPicPr>
            <a:picLocks noChangeAspect="1"/>
          </p:cNvPicPr>
          <p:nvPr/>
        </p:nvPicPr>
        <p:blipFill rotWithShape="1">
          <a:blip r:embed="rId2">
            <a:extLst>
              <a:ext uri="{28A0092B-C50C-407E-A947-70E740481C1C}">
                <a14:useLocalDpi xmlns:a14="http://schemas.microsoft.com/office/drawing/2010/main" val="0"/>
              </a:ext>
            </a:extLst>
          </a:blip>
          <a:srcRect b="4604"/>
          <a:stretch/>
        </p:blipFill>
        <p:spPr>
          <a:xfrm>
            <a:off x="1919284" y="1831092"/>
            <a:ext cx="5305431" cy="4680520"/>
          </a:xfrm>
          <a:prstGeom prst="rect">
            <a:avLst/>
          </a:prstGeom>
        </p:spPr>
      </p:pic>
      <p:sp>
        <p:nvSpPr>
          <p:cNvPr id="6" name="TextBox 5">
            <a:extLst>
              <a:ext uri="{FF2B5EF4-FFF2-40B4-BE49-F238E27FC236}">
                <a16:creationId xmlns:a16="http://schemas.microsoft.com/office/drawing/2014/main" id="{F0AD71CD-8D83-615C-ED4F-E65B5628C8FE}"/>
              </a:ext>
            </a:extLst>
          </p:cNvPr>
          <p:cNvSpPr txBox="1"/>
          <p:nvPr/>
        </p:nvSpPr>
        <p:spPr>
          <a:xfrm>
            <a:off x="2411760" y="1255028"/>
            <a:ext cx="4104456" cy="369332"/>
          </a:xfrm>
          <a:prstGeom prst="rect">
            <a:avLst/>
          </a:prstGeom>
          <a:noFill/>
        </p:spPr>
        <p:txBody>
          <a:bodyPr wrap="square" rtlCol="0">
            <a:spAutoFit/>
          </a:bodyPr>
          <a:lstStyle/>
          <a:p>
            <a:r>
              <a:rPr lang="en-TW" dirty="0">
                <a:latin typeface="Times New Roman" panose="02020603050405020304" pitchFamily="18" charset="0"/>
                <a:cs typeface="Times New Roman" panose="02020603050405020304" pitchFamily="18" charset="0"/>
              </a:rPr>
              <a:t>Webb Space Telescope</a:t>
            </a:r>
            <a:r>
              <a:rPr lang="zh-TW" altLang="en-US" dirty="0">
                <a:latin typeface="Times New Roman" panose="02020603050405020304" pitchFamily="18" charset="0"/>
                <a:cs typeface="Times New Roman" panose="02020603050405020304" pitchFamily="18" charset="0"/>
              </a:rPr>
              <a:t> 韋伯太空望遠鏡</a:t>
            </a:r>
            <a:endParaRPr lang="en-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3486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C712EED5-C2A8-6143-AE34-0E86CC2B5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013" y="1313146"/>
            <a:ext cx="6149973" cy="5157192"/>
          </a:xfrm>
          <a:prstGeom prst="rect">
            <a:avLst/>
          </a:prstGeom>
        </p:spPr>
      </p:pic>
      <p:sp>
        <p:nvSpPr>
          <p:cNvPr id="4" name="TextBox 3">
            <a:extLst>
              <a:ext uri="{FF2B5EF4-FFF2-40B4-BE49-F238E27FC236}">
                <a16:creationId xmlns:a16="http://schemas.microsoft.com/office/drawing/2014/main" id="{08CC4A97-511F-E04F-AEDF-E39C232FB383}"/>
              </a:ext>
            </a:extLst>
          </p:cNvPr>
          <p:cNvSpPr txBox="1"/>
          <p:nvPr/>
        </p:nvSpPr>
        <p:spPr>
          <a:xfrm>
            <a:off x="2411760" y="426003"/>
            <a:ext cx="6149972" cy="369332"/>
          </a:xfrm>
          <a:prstGeom prst="rect">
            <a:avLst/>
          </a:prstGeom>
          <a:noFill/>
        </p:spPr>
        <p:txBody>
          <a:bodyPr wrap="square" rtlCol="0">
            <a:spAutoFit/>
          </a:bodyPr>
          <a:lstStyle/>
          <a:p>
            <a:r>
              <a:rPr lang="en-TW" dirty="0"/>
              <a:t>韋伯是一個紅外線望遠鏡！不像哈伯是可見光望遠鏡。</a:t>
            </a:r>
          </a:p>
        </p:txBody>
      </p:sp>
      <p:sp>
        <p:nvSpPr>
          <p:cNvPr id="2" name="TextBox 1">
            <a:extLst>
              <a:ext uri="{FF2B5EF4-FFF2-40B4-BE49-F238E27FC236}">
                <a16:creationId xmlns:a16="http://schemas.microsoft.com/office/drawing/2014/main" id="{81498D18-21C5-6846-3383-310C7BA74E4E}"/>
              </a:ext>
            </a:extLst>
          </p:cNvPr>
          <p:cNvSpPr txBox="1"/>
          <p:nvPr/>
        </p:nvSpPr>
        <p:spPr>
          <a:xfrm>
            <a:off x="2411760" y="799840"/>
            <a:ext cx="5040560" cy="369332"/>
          </a:xfrm>
          <a:prstGeom prst="rect">
            <a:avLst/>
          </a:prstGeom>
          <a:noFill/>
        </p:spPr>
        <p:txBody>
          <a:bodyPr wrap="square" rtlCol="0">
            <a:spAutoFit/>
          </a:bodyPr>
          <a:lstStyle/>
          <a:p>
            <a:r>
              <a:rPr lang="en-TW" dirty="0"/>
              <a:t>與其說是望遠鏡，不如說是天線！</a:t>
            </a:r>
          </a:p>
        </p:txBody>
      </p:sp>
    </p:spTree>
    <p:extLst>
      <p:ext uri="{BB962C8B-B14F-4D97-AF65-F5344CB8AC3E}">
        <p14:creationId xmlns:p14="http://schemas.microsoft.com/office/powerpoint/2010/main" val="64144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SYJW1021_01">
            <a:extLst>
              <a:ext uri="{FF2B5EF4-FFF2-40B4-BE49-F238E27FC236}">
                <a16:creationId xmlns:a16="http://schemas.microsoft.com/office/drawing/2014/main" id="{CBB271E5-DD4F-A84B-B65B-45F79DC853E1}"/>
              </a:ext>
            </a:extLst>
          </p:cNvPr>
          <p:cNvSpPr>
            <a:spLocks noChangeAspect="1" noChangeArrowheads="1"/>
          </p:cNvSpPr>
          <p:nvPr/>
        </p:nvSpPr>
        <p:spPr bwMode="auto">
          <a:xfrm>
            <a:off x="762000" y="1377950"/>
            <a:ext cx="7620000" cy="4102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a:p>
        </p:txBody>
      </p:sp>
      <p:sp>
        <p:nvSpPr>
          <p:cNvPr id="3" name="AutoShape 4" descr="ASYJW1021_01">
            <a:extLst>
              <a:ext uri="{FF2B5EF4-FFF2-40B4-BE49-F238E27FC236}">
                <a16:creationId xmlns:a16="http://schemas.microsoft.com/office/drawing/2014/main" id="{6DF51904-05E2-6C4F-857B-0A6DC7E906CF}"/>
              </a:ext>
            </a:extLst>
          </p:cNvPr>
          <p:cNvSpPr>
            <a:spLocks noChangeAspect="1" noChangeArrowheads="1"/>
          </p:cNvSpPr>
          <p:nvPr/>
        </p:nvSpPr>
        <p:spPr bwMode="auto">
          <a:xfrm>
            <a:off x="914400" y="1530350"/>
            <a:ext cx="7620000" cy="4102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a:p>
        </p:txBody>
      </p:sp>
      <p:pic>
        <p:nvPicPr>
          <p:cNvPr id="83974" name="Picture 6" descr="This is a &amp;quot;Lissajous orbit trajectory&amp;quot;, it is used to reach the L2 point  (Lagrange point 2). The JWST will use … | Orbit, James webb space  telescope, Lagrange point">
            <a:extLst>
              <a:ext uri="{FF2B5EF4-FFF2-40B4-BE49-F238E27FC236}">
                <a16:creationId xmlns:a16="http://schemas.microsoft.com/office/drawing/2014/main" id="{AA2C9A73-6CE0-EE46-AC1C-C0E862471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 y="1174750"/>
            <a:ext cx="7569200" cy="45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759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716BF28-2295-8B04-237E-CC0DF0A50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304" y="0"/>
            <a:ext cx="7047392" cy="6858000"/>
          </a:xfrm>
          <a:prstGeom prst="rect">
            <a:avLst/>
          </a:prstGeom>
        </p:spPr>
      </p:pic>
    </p:spTree>
    <p:extLst>
      <p:ext uri="{BB962C8B-B14F-4D97-AF65-F5344CB8AC3E}">
        <p14:creationId xmlns:p14="http://schemas.microsoft.com/office/powerpoint/2010/main" val="3479229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529E34FD-D3D1-4BF6-D3EF-A4E5DCB7E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12776"/>
            <a:ext cx="9144000" cy="3785381"/>
          </a:xfrm>
          <a:prstGeom prst="rect">
            <a:avLst/>
          </a:prstGeom>
        </p:spPr>
      </p:pic>
      <p:sp>
        <p:nvSpPr>
          <p:cNvPr id="7" name="TextBox 6">
            <a:extLst>
              <a:ext uri="{FF2B5EF4-FFF2-40B4-BE49-F238E27FC236}">
                <a16:creationId xmlns:a16="http://schemas.microsoft.com/office/drawing/2014/main" id="{44F3B295-00D6-6191-241E-8CD29BA010F3}"/>
              </a:ext>
            </a:extLst>
          </p:cNvPr>
          <p:cNvSpPr txBox="1"/>
          <p:nvPr/>
        </p:nvSpPr>
        <p:spPr>
          <a:xfrm>
            <a:off x="2195736" y="5373216"/>
            <a:ext cx="4536504" cy="369332"/>
          </a:xfrm>
          <a:prstGeom prst="rect">
            <a:avLst/>
          </a:prstGeom>
          <a:noFill/>
        </p:spPr>
        <p:txBody>
          <a:bodyPr wrap="square">
            <a:spAutoFit/>
          </a:bodyPr>
          <a:lstStyle/>
          <a:p>
            <a:r>
              <a:rPr lang="en-TW"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https://www.mirrorvoice.com.tw/podcasts/140</a:t>
            </a:r>
            <a:endParaRPr lang="en-TW"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334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ident Biden Previews Image from Webb Space Telescope">
            <a:extLst>
              <a:ext uri="{FF2B5EF4-FFF2-40B4-BE49-F238E27FC236}">
                <a16:creationId xmlns:a16="http://schemas.microsoft.com/office/drawing/2014/main" id="{DC80AB12-049E-A6F4-4483-44C47D29A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0"/>
            <a:ext cx="9144000" cy="476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65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2EFEE5D1-5BB8-4BFE-F5BD-234583DC84E2}"/>
              </a:ext>
            </a:extLst>
          </p:cNvPr>
          <p:cNvPicPr>
            <a:picLocks noChangeAspect="1"/>
          </p:cNvPicPr>
          <p:nvPr/>
        </p:nvPicPr>
        <p:blipFill rotWithShape="1">
          <a:blip r:embed="rId2">
            <a:extLst>
              <a:ext uri="{28A0092B-C50C-407E-A947-70E740481C1C}">
                <a14:useLocalDpi xmlns:a14="http://schemas.microsoft.com/office/drawing/2010/main" val="0"/>
              </a:ext>
            </a:extLst>
          </a:blip>
          <a:srcRect l="4623" t="8302" r="6013" b="3450"/>
          <a:stretch/>
        </p:blipFill>
        <p:spPr>
          <a:xfrm>
            <a:off x="2051720" y="548680"/>
            <a:ext cx="4176464" cy="5832648"/>
          </a:xfrm>
          <a:prstGeom prst="rect">
            <a:avLst/>
          </a:prstGeom>
        </p:spPr>
      </p:pic>
    </p:spTree>
    <p:extLst>
      <p:ext uri="{BB962C8B-B14F-4D97-AF65-F5344CB8AC3E}">
        <p14:creationId xmlns:p14="http://schemas.microsoft.com/office/powerpoint/2010/main" val="3838746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C4442D-F62B-7DB2-2887-6F0BE5AEA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398" y="548680"/>
            <a:ext cx="5761204" cy="5877272"/>
          </a:xfrm>
          <a:prstGeom prst="rect">
            <a:avLst/>
          </a:prstGeom>
        </p:spPr>
      </p:pic>
    </p:spTree>
    <p:extLst>
      <p:ext uri="{BB962C8B-B14F-4D97-AF65-F5344CB8AC3E}">
        <p14:creationId xmlns:p14="http://schemas.microsoft.com/office/powerpoint/2010/main" val="1659994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D4CCC9-6B50-4B05-872A-20193D5EEDFF}"/>
              </a:ext>
            </a:extLst>
          </p:cNvPr>
          <p:cNvSpPr txBox="1"/>
          <p:nvPr/>
        </p:nvSpPr>
        <p:spPr>
          <a:xfrm>
            <a:off x="1115616" y="273725"/>
            <a:ext cx="6912768" cy="3139321"/>
          </a:xfrm>
          <a:prstGeom prst="rect">
            <a:avLst/>
          </a:prstGeom>
          <a:noFill/>
        </p:spPr>
        <p:txBody>
          <a:bodyPr wrap="square">
            <a:spAutoFit/>
          </a:bodyPr>
          <a:lstStyle/>
          <a:p>
            <a:r>
              <a:rPr lang="zh-TW" sz="1800" dirty="0">
                <a:effectLst/>
                <a:latin typeface="Calibri" panose="020F0502020204030204" pitchFamily="34" charset="0"/>
                <a:ea typeface="PMingLiU" panose="02020500000000000000" pitchFamily="18" charset="-120"/>
                <a:cs typeface="Times New Roman" panose="02020603050405020304" pitchFamily="18" charset="0"/>
              </a:rPr>
              <a:t>第一張韋伯深空區照片，包含上千個星系，每個星系又有上億顆恆星，是宇宙至今最深、最清晰的紅外線影像。照片前景中，大部分星系是屬於星系團</a:t>
            </a:r>
            <a:r>
              <a:rPr lang="en-TW" sz="1800" dirty="0">
                <a:effectLst/>
                <a:latin typeface="Calibri" panose="020F0502020204030204" pitchFamily="34" charset="0"/>
                <a:ea typeface="PMingLiU" panose="02020500000000000000" pitchFamily="18" charset="-120"/>
                <a:cs typeface="Times New Roman" panose="02020603050405020304" pitchFamily="18" charset="0"/>
              </a:rPr>
              <a:t>SMACS 0723</a:t>
            </a:r>
            <a:r>
              <a:rPr lang="zh-TW" sz="1800" dirty="0">
                <a:effectLst/>
                <a:latin typeface="Calibri" panose="020F0502020204030204" pitchFamily="34" charset="0"/>
                <a:ea typeface="PMingLiU" panose="02020500000000000000" pitchFamily="18" charset="-120"/>
                <a:cs typeface="Times New Roman" panose="02020603050405020304" pitchFamily="18" charset="0"/>
              </a:rPr>
              <a:t>，距離我們大約</a:t>
            </a:r>
            <a:r>
              <a:rPr lang="en-US" sz="1800" dirty="0">
                <a:effectLst/>
                <a:latin typeface="Calibri" panose="020F0502020204030204" pitchFamily="34" charset="0"/>
                <a:ea typeface="PMingLiU" panose="02020500000000000000" pitchFamily="18" charset="-120"/>
                <a:cs typeface="Times New Roman" panose="02020603050405020304" pitchFamily="18" charset="0"/>
              </a:rPr>
              <a:t>50</a:t>
            </a:r>
            <a:r>
              <a:rPr lang="zh-TW" sz="1800" dirty="0">
                <a:effectLst/>
                <a:latin typeface="Calibri" panose="020F0502020204030204" pitchFamily="34" charset="0"/>
                <a:ea typeface="PMingLiU" panose="02020500000000000000" pitchFamily="18" charset="-120"/>
                <a:cs typeface="Times New Roman" panose="02020603050405020304" pitchFamily="18" charset="0"/>
              </a:rPr>
              <a:t>億光年。</a:t>
            </a:r>
            <a:r>
              <a:rPr lang="zh-TW" sz="1800" dirty="0">
                <a:effectLst/>
                <a:latin typeface="AppleSystemUIFont"/>
                <a:ea typeface="PMingLiU" panose="02020500000000000000" pitchFamily="18" charset="-120"/>
                <a:cs typeface="AppleSystemUIFont"/>
              </a:rPr>
              <a:t>而更顯眼、正要緊的是許多後方更加極度遙遠的星系，它們發出的光先經過</a:t>
            </a:r>
            <a:r>
              <a:rPr lang="en-TW" sz="1800" dirty="0">
                <a:effectLst/>
                <a:latin typeface="Calibri" panose="020F0502020204030204" pitchFamily="34" charset="0"/>
                <a:ea typeface="PMingLiU" panose="02020500000000000000" pitchFamily="18" charset="-120"/>
                <a:cs typeface="Times New Roman" panose="02020603050405020304" pitchFamily="18" charset="0"/>
              </a:rPr>
              <a:t>SMACS 0723</a:t>
            </a:r>
            <a:r>
              <a:rPr lang="zh-TW" sz="1800" dirty="0">
                <a:effectLst/>
                <a:latin typeface="Calibri" panose="020F0502020204030204" pitchFamily="34" charset="0"/>
                <a:ea typeface="PMingLiU" panose="02020500000000000000" pitchFamily="18" charset="-120"/>
                <a:cs typeface="Times New Roman" panose="02020603050405020304" pitchFamily="18" charset="0"/>
              </a:rPr>
              <a:t>才到地球。被</a:t>
            </a:r>
            <a:r>
              <a:rPr lang="en-TW" sz="1800" dirty="0">
                <a:effectLst/>
                <a:latin typeface="Calibri" panose="020F0502020204030204" pitchFamily="34" charset="0"/>
                <a:ea typeface="PMingLiU" panose="02020500000000000000" pitchFamily="18" charset="-120"/>
                <a:cs typeface="Times New Roman" panose="02020603050405020304" pitchFamily="18" charset="0"/>
              </a:rPr>
              <a:t>SMACS 0723</a:t>
            </a:r>
            <a:r>
              <a:rPr lang="zh-TW" sz="1800" dirty="0">
                <a:effectLst/>
                <a:latin typeface="Calibri" panose="020F0502020204030204" pitchFamily="34" charset="0"/>
                <a:ea typeface="PMingLiU" panose="02020500000000000000" pitchFamily="18" charset="-120"/>
                <a:cs typeface="Times New Roman" panose="02020603050405020304" pitchFamily="18" charset="0"/>
              </a:rPr>
              <a:t>極大的重力影響，光</a:t>
            </a:r>
            <a:r>
              <a:rPr lang="zh-TW" sz="1800" dirty="0">
                <a:effectLst/>
                <a:latin typeface="AppleSystemUIFont"/>
                <a:ea typeface="PMingLiU" panose="02020500000000000000" pitchFamily="18" charset="-120"/>
                <a:cs typeface="AppleSystemUIFont"/>
              </a:rPr>
              <a:t>是彎著走的，</a:t>
            </a:r>
            <a:r>
              <a:rPr lang="zh-TW" altLang="en-US" dirty="0"/>
              <a:t>所以它們影像好像經過了透鏡，被扭曲、放大成奇怪的形狀，有的看似毛筆隨意的一筆，有的像一段圓弧，有的甚至像是被壓扁了的麵疙瘩。這是典型的重力透鏡效應，韋伯望遠鏡使他們細微結構清晰可見。因為距離極遠，這些光多半來自宇宙誕生初期，所以韋伯不只是一個望遠鏡，還是一個時間機器呢，對這些光仔細研究，將讓我們可以看透整個宇宙的歷史。</a:t>
            </a:r>
            <a:endParaRPr lang="en-TW" dirty="0"/>
          </a:p>
        </p:txBody>
      </p:sp>
      <p:pic>
        <p:nvPicPr>
          <p:cNvPr id="5" name="Picture 4">
            <a:hlinkClick r:id="rId2"/>
            <a:extLst>
              <a:ext uri="{FF2B5EF4-FFF2-40B4-BE49-F238E27FC236}">
                <a16:creationId xmlns:a16="http://schemas.microsoft.com/office/drawing/2014/main" id="{32930700-553F-8BDC-F056-820C4F6ED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977" y="3573016"/>
            <a:ext cx="5350045" cy="3139321"/>
          </a:xfrm>
          <a:prstGeom prst="rect">
            <a:avLst/>
          </a:prstGeom>
        </p:spPr>
      </p:pic>
    </p:spTree>
    <p:extLst>
      <p:ext uri="{BB962C8B-B14F-4D97-AF65-F5344CB8AC3E}">
        <p14:creationId xmlns:p14="http://schemas.microsoft.com/office/powerpoint/2010/main" val="1233498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695B6-E609-210E-31D9-CE0618B7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60648"/>
            <a:ext cx="4719960" cy="2383580"/>
          </a:xfrm>
          <a:prstGeom prst="rect">
            <a:avLst/>
          </a:prstGeom>
        </p:spPr>
      </p:pic>
      <p:sp>
        <p:nvSpPr>
          <p:cNvPr id="5" name="TextBox 4">
            <a:extLst>
              <a:ext uri="{FF2B5EF4-FFF2-40B4-BE49-F238E27FC236}">
                <a16:creationId xmlns:a16="http://schemas.microsoft.com/office/drawing/2014/main" id="{0D8EB629-1CED-FBAC-4C18-BBF26D527B81}"/>
              </a:ext>
            </a:extLst>
          </p:cNvPr>
          <p:cNvSpPr txBox="1"/>
          <p:nvPr/>
        </p:nvSpPr>
        <p:spPr>
          <a:xfrm>
            <a:off x="575556" y="2749278"/>
            <a:ext cx="7992888" cy="646331"/>
          </a:xfrm>
          <a:prstGeom prst="rect">
            <a:avLst/>
          </a:prstGeom>
          <a:noFill/>
        </p:spPr>
        <p:txBody>
          <a:bodyPr wrap="square">
            <a:spAutoFit/>
          </a:bodyPr>
          <a:lstStyle/>
          <a:p>
            <a:r>
              <a:rPr lang="en-TW" dirty="0">
                <a:latin typeface="Times New Roman" panose="02020603050405020304" pitchFamily="18" charset="0"/>
                <a:cs typeface="Times New Roman" panose="02020603050405020304" pitchFamily="18" charset="0"/>
              </a:rPr>
              <a:t>Astronomers found these two distant galaxies in the same small part of the sky. They estimate that the one on the right is from 300 million years after the Big Bang.</a:t>
            </a:r>
          </a:p>
        </p:txBody>
      </p:sp>
      <p:sp>
        <p:nvSpPr>
          <p:cNvPr id="9" name="TextBox 8">
            <a:extLst>
              <a:ext uri="{FF2B5EF4-FFF2-40B4-BE49-F238E27FC236}">
                <a16:creationId xmlns:a16="http://schemas.microsoft.com/office/drawing/2014/main" id="{013462DA-9CD0-DC94-65B8-4F750E17C6A8}"/>
              </a:ext>
            </a:extLst>
          </p:cNvPr>
          <p:cNvSpPr txBox="1"/>
          <p:nvPr/>
        </p:nvSpPr>
        <p:spPr>
          <a:xfrm>
            <a:off x="575556" y="5941488"/>
            <a:ext cx="8129589" cy="646331"/>
          </a:xfrm>
          <a:prstGeom prst="rect">
            <a:avLst/>
          </a:prstGeom>
          <a:noFill/>
        </p:spPr>
        <p:txBody>
          <a:bodyPr wrap="square">
            <a:spAutoFit/>
          </a:bodyPr>
          <a:lstStyle/>
          <a:p>
            <a:r>
              <a:rPr lang="en-TW" dirty="0">
                <a:latin typeface="Times New Roman" panose="02020603050405020304" pitchFamily="18" charset="0"/>
                <a:cs typeface="Times New Roman" panose="02020603050405020304" pitchFamily="18" charset="0"/>
              </a:rPr>
              <a:t>Maisie’s Galaxy: Astronomer Steven Finkelstein nicknamed this distant galaxy after his daughter. He estimates that it is from 280 million years after the Big Bang.</a:t>
            </a:r>
          </a:p>
        </p:txBody>
      </p:sp>
      <p:pic>
        <p:nvPicPr>
          <p:cNvPr id="11" name="Picture 10">
            <a:extLst>
              <a:ext uri="{FF2B5EF4-FFF2-40B4-BE49-F238E27FC236}">
                <a16:creationId xmlns:a16="http://schemas.microsoft.com/office/drawing/2014/main" id="{AF895C0A-198F-C28C-9C9C-33E7E6CCF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712" y="3470720"/>
            <a:ext cx="2323976" cy="2323976"/>
          </a:xfrm>
          <a:prstGeom prst="rect">
            <a:avLst/>
          </a:prstGeom>
        </p:spPr>
      </p:pic>
    </p:spTree>
    <p:extLst>
      <p:ext uri="{BB962C8B-B14F-4D97-AF65-F5344CB8AC3E}">
        <p14:creationId xmlns:p14="http://schemas.microsoft.com/office/powerpoint/2010/main" val="798794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ABF406-B4EC-0F13-EA41-974EA7028FFE}"/>
              </a:ext>
            </a:extLst>
          </p:cNvPr>
          <p:cNvSpPr txBox="1"/>
          <p:nvPr/>
        </p:nvSpPr>
        <p:spPr>
          <a:xfrm>
            <a:off x="323528" y="81064"/>
            <a:ext cx="8712968" cy="6697346"/>
          </a:xfrm>
          <a:prstGeom prst="rect">
            <a:avLst/>
          </a:prstGeom>
          <a:noFill/>
        </p:spPr>
        <p:txBody>
          <a:bodyPr wrap="square">
            <a:spAutoFit/>
          </a:bodyPr>
          <a:lstStyle>
            <a:defPPr>
              <a:defRPr lang="zh-TW"/>
            </a:defPPr>
            <a:lvl1pPr>
              <a:lnSpc>
                <a:spcPct val="150000"/>
              </a:lnSpc>
              <a:defRPr sz="1800">
                <a:solidFill>
                  <a:srgbClr val="000000"/>
                </a:solidFill>
                <a:effectLst/>
                <a:latin typeface="-webkit-standard"/>
                <a:ea typeface="Times New Roman" panose="02020603050405020304" pitchFamily="18" charset="0"/>
              </a:defRPr>
            </a:lvl1pPr>
          </a:lstStyle>
          <a:p>
            <a:r>
              <a:rPr lang="en-TW" dirty="0"/>
              <a:t>week 1</a:t>
            </a:r>
            <a:r>
              <a:rPr lang="zh-TW" altLang="en-US" dirty="0"/>
              <a:t> </a:t>
            </a:r>
            <a:r>
              <a:rPr lang="en-US" altLang="zh-TW" dirty="0"/>
              <a:t>Particle and Waves, </a:t>
            </a:r>
            <a:r>
              <a:rPr lang="en-US" dirty="0"/>
              <a:t>Probability interpretation, Quantum Mechanics</a:t>
            </a:r>
            <a:endParaRPr lang="en-TW" dirty="0"/>
          </a:p>
          <a:p>
            <a:r>
              <a:rPr lang="en-TW" dirty="0"/>
              <a:t>week 2 </a:t>
            </a:r>
            <a:r>
              <a:rPr lang="en-US" dirty="0"/>
              <a:t>Blackbody</a:t>
            </a:r>
            <a:r>
              <a:rPr lang="en-TW" dirty="0"/>
              <a:t> Radiation</a:t>
            </a:r>
            <a:r>
              <a:rPr lang="en-US" dirty="0"/>
              <a:t>, Photoelectric Effects,</a:t>
            </a:r>
            <a:r>
              <a:rPr lang="en-TW" dirty="0"/>
              <a:t> Photons </a:t>
            </a:r>
          </a:p>
          <a:p>
            <a:r>
              <a:rPr lang="en-TW" dirty="0"/>
              <a:t>week 3 Borh’s Model of The Atom</a:t>
            </a:r>
            <a:r>
              <a:rPr lang="en-US" dirty="0"/>
              <a:t>, Matter Wave (Where Quantum Mechanics was from)</a:t>
            </a:r>
            <a:endParaRPr lang="en-TW" dirty="0"/>
          </a:p>
          <a:p>
            <a:r>
              <a:rPr lang="en-TW" dirty="0">
                <a:solidFill>
                  <a:srgbClr val="00B050"/>
                </a:solidFill>
              </a:rPr>
              <a:t>week 4</a:t>
            </a:r>
            <a:r>
              <a:rPr lang="en-US" dirty="0">
                <a:solidFill>
                  <a:srgbClr val="00B050"/>
                </a:solidFill>
              </a:rPr>
              <a:t> Wave function and </a:t>
            </a:r>
            <a:r>
              <a:rPr lang="en-TW" dirty="0">
                <a:solidFill>
                  <a:srgbClr val="00B050"/>
                </a:solidFill>
              </a:rPr>
              <a:t>Schrodinger's equations</a:t>
            </a:r>
          </a:p>
          <a:p>
            <a:r>
              <a:rPr lang="en-TW" dirty="0">
                <a:solidFill>
                  <a:srgbClr val="00B050"/>
                </a:solidFill>
              </a:rPr>
              <a:t>week 5 </a:t>
            </a:r>
            <a:r>
              <a:rPr lang="en-US" dirty="0">
                <a:solidFill>
                  <a:srgbClr val="00B050"/>
                </a:solidFill>
              </a:rPr>
              <a:t>Wave Packet, Expectation Values </a:t>
            </a:r>
            <a:endParaRPr lang="en-TW" dirty="0">
              <a:solidFill>
                <a:srgbClr val="00B050"/>
              </a:solidFill>
            </a:endParaRPr>
          </a:p>
          <a:p>
            <a:r>
              <a:rPr lang="en-TW" dirty="0">
                <a:solidFill>
                  <a:srgbClr val="00B050"/>
                </a:solidFill>
              </a:rPr>
              <a:t>week 6</a:t>
            </a:r>
            <a:r>
              <a:rPr lang="en-US" dirty="0">
                <a:solidFill>
                  <a:srgbClr val="00B050"/>
                </a:solidFill>
              </a:rPr>
              <a:t> Stationary State, Eigenvalues, Eigenfunctions (QM as Wave Mechanics)</a:t>
            </a:r>
            <a:endParaRPr lang="en-TW" dirty="0">
              <a:solidFill>
                <a:srgbClr val="00B050"/>
              </a:solidFill>
            </a:endParaRPr>
          </a:p>
          <a:p>
            <a:r>
              <a:rPr lang="en-TW" dirty="0">
                <a:solidFill>
                  <a:srgbClr val="FF0000"/>
                </a:solidFill>
              </a:rPr>
              <a:t>week </a:t>
            </a:r>
            <a:r>
              <a:rPr lang="en-US" dirty="0">
                <a:solidFill>
                  <a:srgbClr val="FF0000"/>
                </a:solidFill>
              </a:rPr>
              <a:t>7 One-dimensional Potentials</a:t>
            </a:r>
            <a:endParaRPr lang="en-TW" dirty="0">
              <a:solidFill>
                <a:srgbClr val="FF0000"/>
              </a:solidFill>
            </a:endParaRPr>
          </a:p>
          <a:p>
            <a:r>
              <a:rPr lang="en-TW" dirty="0"/>
              <a:t>week 8 Mid-term exam</a:t>
            </a:r>
          </a:p>
          <a:p>
            <a:r>
              <a:rPr lang="en-TW" dirty="0">
                <a:solidFill>
                  <a:srgbClr val="FF0000"/>
                </a:solidFill>
              </a:rPr>
              <a:t>week 9</a:t>
            </a:r>
            <a:r>
              <a:rPr lang="en-US" dirty="0">
                <a:solidFill>
                  <a:srgbClr val="FF0000"/>
                </a:solidFill>
              </a:rPr>
              <a:t> General Structures of Wave Mechanics</a:t>
            </a:r>
            <a:r>
              <a:rPr lang="en-TW" dirty="0">
                <a:solidFill>
                  <a:srgbClr val="FF0000"/>
                </a:solidFill>
              </a:rPr>
              <a:t>   </a:t>
            </a:r>
            <a:r>
              <a:rPr lang="en-US" dirty="0">
                <a:solidFill>
                  <a:srgbClr val="FF0000"/>
                </a:solidFill>
              </a:rPr>
              <a:t>(Examples of Wave Mechanics)</a:t>
            </a:r>
            <a:endParaRPr lang="en-TW" dirty="0">
              <a:solidFill>
                <a:srgbClr val="FF0000"/>
              </a:solidFill>
            </a:endParaRPr>
          </a:p>
          <a:p>
            <a:r>
              <a:rPr lang="en-TW" dirty="0">
                <a:solidFill>
                  <a:srgbClr val="00B0F0"/>
                </a:solidFill>
              </a:rPr>
              <a:t>week 10</a:t>
            </a:r>
            <a:r>
              <a:rPr lang="en-US" dirty="0">
                <a:solidFill>
                  <a:srgbClr val="00B0F0"/>
                </a:solidFill>
              </a:rPr>
              <a:t> Operator Methods</a:t>
            </a:r>
            <a:endParaRPr lang="en-TW" dirty="0">
              <a:solidFill>
                <a:srgbClr val="00B0F0"/>
              </a:solidFill>
            </a:endParaRPr>
          </a:p>
          <a:p>
            <a:r>
              <a:rPr lang="en-TW" dirty="0">
                <a:solidFill>
                  <a:srgbClr val="990099"/>
                </a:solidFill>
              </a:rPr>
              <a:t>week 1</a:t>
            </a:r>
            <a:r>
              <a:rPr lang="en-US" dirty="0">
                <a:solidFill>
                  <a:srgbClr val="990099"/>
                </a:solidFill>
              </a:rPr>
              <a:t>1 Angular Momentum</a:t>
            </a:r>
            <a:endParaRPr lang="en-TW" dirty="0">
              <a:solidFill>
                <a:srgbClr val="990099"/>
              </a:solidFill>
            </a:endParaRPr>
          </a:p>
          <a:p>
            <a:r>
              <a:rPr lang="en-TW" dirty="0">
                <a:solidFill>
                  <a:srgbClr val="990099"/>
                </a:solidFill>
              </a:rPr>
              <a:t>week </a:t>
            </a:r>
            <a:r>
              <a:rPr lang="en-US" dirty="0">
                <a:solidFill>
                  <a:srgbClr val="990099"/>
                </a:solidFill>
              </a:rPr>
              <a:t>12</a:t>
            </a:r>
            <a:r>
              <a:rPr lang="en-TW" dirty="0">
                <a:solidFill>
                  <a:srgbClr val="990099"/>
                </a:solidFill>
              </a:rPr>
              <a:t> Schrodinger's equations</a:t>
            </a:r>
            <a:r>
              <a:rPr lang="en-US" dirty="0">
                <a:solidFill>
                  <a:srgbClr val="990099"/>
                </a:solidFill>
              </a:rPr>
              <a:t> in 3D, Hydrogen (</a:t>
            </a:r>
            <a:r>
              <a:rPr lang="en-TW" dirty="0">
                <a:solidFill>
                  <a:srgbClr val="7030A0"/>
                </a:solidFill>
              </a:rPr>
              <a:t>Schrodinger's equations in </a:t>
            </a:r>
            <a:r>
              <a:rPr lang="en-US" dirty="0">
                <a:solidFill>
                  <a:srgbClr val="990099"/>
                </a:solidFill>
              </a:rPr>
              <a:t>3D) </a:t>
            </a:r>
            <a:endParaRPr lang="en-TW" dirty="0">
              <a:solidFill>
                <a:srgbClr val="990099"/>
              </a:solidFill>
            </a:endParaRPr>
          </a:p>
          <a:p>
            <a:r>
              <a:rPr lang="en-TW" dirty="0">
                <a:solidFill>
                  <a:schemeClr val="accent5">
                    <a:lumMod val="50000"/>
                  </a:schemeClr>
                </a:solidFill>
              </a:rPr>
              <a:t>week 1</a:t>
            </a:r>
            <a:r>
              <a:rPr lang="en-US" dirty="0">
                <a:solidFill>
                  <a:schemeClr val="accent5">
                    <a:lumMod val="50000"/>
                  </a:schemeClr>
                </a:solidFill>
              </a:rPr>
              <a:t>3 Spin, Identical Particles</a:t>
            </a:r>
            <a:endParaRPr lang="en-TW" dirty="0">
              <a:solidFill>
                <a:schemeClr val="accent5">
                  <a:lumMod val="50000"/>
                </a:schemeClr>
              </a:solidFill>
            </a:endParaRPr>
          </a:p>
          <a:p>
            <a:r>
              <a:rPr lang="en-TW" dirty="0">
                <a:solidFill>
                  <a:schemeClr val="accent5">
                    <a:lumMod val="50000"/>
                  </a:schemeClr>
                </a:solidFill>
              </a:rPr>
              <a:t>week 1</a:t>
            </a:r>
            <a:r>
              <a:rPr lang="en-US">
                <a:solidFill>
                  <a:schemeClr val="accent5">
                    <a:lumMod val="50000"/>
                  </a:schemeClr>
                </a:solidFill>
              </a:rPr>
              <a:t>4-15 Bloch </a:t>
            </a:r>
            <a:r>
              <a:rPr lang="en-US" dirty="0">
                <a:solidFill>
                  <a:schemeClr val="accent5">
                    <a:lumMod val="50000"/>
                  </a:schemeClr>
                </a:solidFill>
              </a:rPr>
              <a:t>Equation, Solid State Physics, Semiconductor (Application of QM)</a:t>
            </a:r>
            <a:endParaRPr lang="en-TW" dirty="0">
              <a:solidFill>
                <a:schemeClr val="accent5">
                  <a:lumMod val="50000"/>
                </a:schemeClr>
              </a:solidFill>
            </a:endParaRPr>
          </a:p>
          <a:p>
            <a:r>
              <a:rPr lang="en-TW" dirty="0">
                <a:solidFill>
                  <a:srgbClr val="00B0F0"/>
                </a:solidFill>
              </a:rPr>
              <a:t>week 1</a:t>
            </a:r>
            <a:r>
              <a:rPr lang="en-US" dirty="0">
                <a:solidFill>
                  <a:srgbClr val="00B0F0"/>
                </a:solidFill>
              </a:rPr>
              <a:t>6 Matrix Formulation (Ready to upgrade)</a:t>
            </a:r>
            <a:endParaRPr lang="en-TW" dirty="0">
              <a:solidFill>
                <a:srgbClr val="00B0F0"/>
              </a:solidFill>
            </a:endParaRPr>
          </a:p>
          <a:p>
            <a:r>
              <a:rPr lang="en-TW" dirty="0"/>
              <a:t>week 1</a:t>
            </a:r>
            <a:r>
              <a:rPr lang="en-US" dirty="0"/>
              <a:t>7</a:t>
            </a:r>
            <a:r>
              <a:rPr lang="en-TW" dirty="0"/>
              <a:t> Final exam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ABF406-B4EC-0F13-EA41-974EA7028FFE}"/>
              </a:ext>
            </a:extLst>
          </p:cNvPr>
          <p:cNvSpPr txBox="1"/>
          <p:nvPr/>
        </p:nvSpPr>
        <p:spPr>
          <a:xfrm>
            <a:off x="1529662" y="1052736"/>
            <a:ext cx="6084676" cy="4619854"/>
          </a:xfrm>
          <a:prstGeom prst="rect">
            <a:avLst/>
          </a:prstGeom>
          <a:noFill/>
        </p:spPr>
        <p:txBody>
          <a:bodyPr wrap="square">
            <a:spAutoFit/>
          </a:bodyPr>
          <a:lstStyle>
            <a:defPPr>
              <a:defRPr lang="zh-TW"/>
            </a:defPPr>
            <a:lvl1pPr>
              <a:lnSpc>
                <a:spcPct val="150000"/>
              </a:lnSpc>
              <a:defRPr sz="1800">
                <a:solidFill>
                  <a:srgbClr val="000000"/>
                </a:solidFill>
                <a:effectLst/>
                <a:latin typeface="-webkit-standard"/>
                <a:ea typeface="Times New Roman" panose="02020603050405020304" pitchFamily="18" charset="0"/>
              </a:defRPr>
            </a:lvl1pPr>
          </a:lstStyle>
          <a:p>
            <a:r>
              <a:rPr lang="en-US" dirty="0"/>
              <a:t>2</a:t>
            </a:r>
            <a:r>
              <a:rPr lang="en-US" baseline="30000" dirty="0"/>
              <a:t>nd</a:t>
            </a:r>
            <a:r>
              <a:rPr lang="en-US" dirty="0"/>
              <a:t> Semester</a:t>
            </a:r>
          </a:p>
          <a:p>
            <a:r>
              <a:rPr lang="en-US" dirty="0"/>
              <a:t>Special Relativity</a:t>
            </a:r>
          </a:p>
          <a:p>
            <a:r>
              <a:rPr lang="en-US" dirty="0"/>
              <a:t>Real Hydrogen Atom</a:t>
            </a:r>
          </a:p>
          <a:p>
            <a:r>
              <a:rPr lang="en-US" dirty="0"/>
              <a:t>Many Particle System</a:t>
            </a:r>
          </a:p>
          <a:p>
            <a:r>
              <a:rPr lang="en-US" dirty="0"/>
              <a:t>Molecules</a:t>
            </a:r>
          </a:p>
          <a:p>
            <a:r>
              <a:rPr lang="en-US" dirty="0">
                <a:solidFill>
                  <a:srgbClr val="FF0000"/>
                </a:solidFill>
              </a:rPr>
              <a:t>Time-Independent Perturbation</a:t>
            </a:r>
          </a:p>
          <a:p>
            <a:r>
              <a:rPr lang="en-US" dirty="0">
                <a:solidFill>
                  <a:srgbClr val="FF0000"/>
                </a:solidFill>
              </a:rPr>
              <a:t>Time-dependent Perturbation</a:t>
            </a:r>
          </a:p>
          <a:p>
            <a:r>
              <a:rPr lang="en-US" dirty="0">
                <a:solidFill>
                  <a:srgbClr val="FF0000"/>
                </a:solidFill>
              </a:rPr>
              <a:t>Interaction of electron with Electromagnetic Field</a:t>
            </a:r>
          </a:p>
          <a:p>
            <a:r>
              <a:rPr lang="en-US" dirty="0">
                <a:solidFill>
                  <a:srgbClr val="FF0000"/>
                </a:solidFill>
              </a:rPr>
              <a:t>Radiation (Laser)</a:t>
            </a:r>
          </a:p>
          <a:p>
            <a:r>
              <a:rPr lang="en-US" dirty="0"/>
              <a:t>Semiconductor again</a:t>
            </a:r>
          </a:p>
          <a:p>
            <a:r>
              <a:rPr lang="en-US" dirty="0"/>
              <a:t>Nuclear Physics  </a:t>
            </a:r>
            <a:endParaRPr lang="en-TW" dirty="0"/>
          </a:p>
        </p:txBody>
      </p:sp>
    </p:spTree>
    <p:extLst>
      <p:ext uri="{BB962C8B-B14F-4D97-AF65-F5344CB8AC3E}">
        <p14:creationId xmlns:p14="http://schemas.microsoft.com/office/powerpoint/2010/main" val="2860623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547664" y="1315912"/>
            <a:ext cx="5832648" cy="961770"/>
            <a:chOff x="443932" y="838200"/>
            <a:chExt cx="7776864" cy="1282360"/>
          </a:xfrm>
        </p:grpSpPr>
        <p:sp>
          <p:nvSpPr>
            <p:cNvPr id="3" name="矩形 2"/>
            <p:cNvSpPr/>
            <p:nvPr/>
          </p:nvSpPr>
          <p:spPr>
            <a:xfrm>
              <a:off x="489488" y="1474272"/>
              <a:ext cx="4404015" cy="646288"/>
            </a:xfrm>
            <a:prstGeom prst="rect">
              <a:avLst/>
            </a:prstGeom>
            <a:noFill/>
          </p:spPr>
          <p:txBody>
            <a:bodyPr wrap="square" lIns="68547" tIns="34274" rIns="68547" bIns="34274">
              <a:spAutoFit/>
            </a:bodyPr>
            <a:lstStyle/>
            <a:p>
              <a:pPr defTabSz="685800"/>
              <a:r>
                <a:rPr lang="zh-TW" altLang="en-US" sz="1350" b="1" dirty="0">
                  <a:solidFill>
                    <a:srgbClr val="000000"/>
                  </a:solidFill>
                  <a:latin typeface="微軟正黑體"/>
                  <a:ea typeface="微軟正黑體"/>
                  <a:cs typeface="Arial"/>
                </a:rPr>
                <a:t>知識已經太過複雜，但容易取得，</a:t>
              </a:r>
              <a:endParaRPr lang="en-US" altLang="zh-TW" sz="1350" b="1" dirty="0">
                <a:solidFill>
                  <a:srgbClr val="000000"/>
                </a:solidFill>
                <a:latin typeface="微軟正黑體"/>
                <a:ea typeface="微軟正黑體"/>
                <a:cs typeface="Arial"/>
              </a:endParaRPr>
            </a:p>
            <a:p>
              <a:pPr defTabSz="685800"/>
              <a:r>
                <a:rPr lang="zh-TW" altLang="en-US" sz="1350" b="1" dirty="0">
                  <a:solidFill>
                    <a:srgbClr val="000000"/>
                  </a:solidFill>
                  <a:latin typeface="微軟正黑體"/>
                  <a:ea typeface="微軟正黑體"/>
                  <a:cs typeface="Arial"/>
                </a:rPr>
                <a:t>而且許多人未來的發展還有各式的可能！</a:t>
              </a:r>
              <a:endParaRPr lang="en-US" altLang="zh-TW" sz="1350" b="1" dirty="0">
                <a:solidFill>
                  <a:srgbClr val="000000"/>
                </a:solidFill>
                <a:latin typeface="微軟正黑體"/>
                <a:ea typeface="微軟正黑體"/>
                <a:cs typeface="Arial"/>
              </a:endParaRPr>
            </a:p>
          </p:txBody>
        </p:sp>
        <p:sp>
          <p:nvSpPr>
            <p:cNvPr id="4" name="矩形 3"/>
            <p:cNvSpPr/>
            <p:nvPr/>
          </p:nvSpPr>
          <p:spPr>
            <a:xfrm>
              <a:off x="443932" y="838200"/>
              <a:ext cx="7776864" cy="636072"/>
            </a:xfrm>
            <a:prstGeom prst="rect">
              <a:avLst/>
            </a:prstGeom>
          </p:spPr>
          <p:txBody>
            <a:bodyPr wrap="square">
              <a:spAutoFit/>
            </a:bodyPr>
            <a:lstStyle/>
            <a:p>
              <a:pPr defTabSz="685800">
                <a:lnSpc>
                  <a:spcPts val="3000"/>
                </a:lnSpc>
                <a:defRPr/>
              </a:pPr>
              <a:r>
                <a:rPr lang="zh-TW" altLang="en-US" sz="3000" b="1" spc="-225" dirty="0">
                  <a:ln w="3175">
                    <a:noFill/>
                  </a:ln>
                  <a:solidFill>
                    <a:srgbClr val="000000"/>
                  </a:solidFill>
                  <a:latin typeface="Agency FB" panose="020B0503020202020204" pitchFamily="34" charset="0"/>
                  <a:ea typeface="微軟正黑體"/>
                  <a:cs typeface="Arial"/>
                </a:rPr>
                <a:t>大學學習的重點是能力，不是知識</a:t>
              </a:r>
              <a:endParaRPr lang="en-US" altLang="zh-TW" sz="3000" b="1" spc="-225" dirty="0">
                <a:ln w="3175">
                  <a:noFill/>
                </a:ln>
                <a:solidFill>
                  <a:srgbClr val="000000"/>
                </a:solidFill>
                <a:latin typeface="Agency FB" panose="020B0503020202020204" pitchFamily="34" charset="0"/>
                <a:ea typeface="微軟正黑體"/>
                <a:cs typeface="Arial"/>
              </a:endParaRPr>
            </a:p>
          </p:txBody>
        </p:sp>
      </p:grpSp>
      <p:sp>
        <p:nvSpPr>
          <p:cNvPr id="5" name="手繪多邊形 4"/>
          <p:cNvSpPr/>
          <p:nvPr/>
        </p:nvSpPr>
        <p:spPr>
          <a:xfrm>
            <a:off x="1996478" y="630112"/>
            <a:ext cx="34289" cy="571500"/>
          </a:xfrm>
          <a:custGeom>
            <a:avLst/>
            <a:gdLst>
              <a:gd name="connsiteX0" fmla="*/ 0 w 0"/>
              <a:gd name="connsiteY0" fmla="*/ 0 h 1850572"/>
              <a:gd name="connsiteX1" fmla="*/ 0 w 0"/>
              <a:gd name="connsiteY1" fmla="*/ 1850572 h 1850572"/>
            </a:gdLst>
            <a:ahLst/>
            <a:cxnLst>
              <a:cxn ang="0">
                <a:pos x="connsiteX0" y="connsiteY0"/>
              </a:cxn>
              <a:cxn ang="0">
                <a:pos x="connsiteX1" y="connsiteY1"/>
              </a:cxn>
            </a:cxnLst>
            <a:rect l="l" t="t" r="r" b="b"/>
            <a:pathLst>
              <a:path h="1850572">
                <a:moveTo>
                  <a:pt x="0" y="0"/>
                </a:moveTo>
                <a:lnTo>
                  <a:pt x="0" y="1850572"/>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TW" altLang="en-US" sz="1350">
              <a:solidFill>
                <a:srgbClr val="FFFFFF"/>
              </a:solidFill>
              <a:latin typeface="Arial"/>
              <a:ea typeface="微軟正黑體"/>
              <a:cs typeface="Arial"/>
            </a:endParaRPr>
          </a:p>
        </p:txBody>
      </p:sp>
      <p:grpSp>
        <p:nvGrpSpPr>
          <p:cNvPr id="6" name="群組 5"/>
          <p:cNvGrpSpPr/>
          <p:nvPr/>
        </p:nvGrpSpPr>
        <p:grpSpPr>
          <a:xfrm>
            <a:off x="5624900" y="323053"/>
            <a:ext cx="778513" cy="778511"/>
            <a:chOff x="1675607" y="1096631"/>
            <a:chExt cx="732170" cy="732170"/>
          </a:xfrm>
        </p:grpSpPr>
        <p:sp>
          <p:nvSpPr>
            <p:cNvPr id="7" name="文字方塊 6"/>
            <p:cNvSpPr txBox="1"/>
            <p:nvPr/>
          </p:nvSpPr>
          <p:spPr>
            <a:xfrm>
              <a:off x="1698792" y="1251872"/>
              <a:ext cx="685798" cy="318402"/>
            </a:xfrm>
            <a:prstGeom prst="rect">
              <a:avLst/>
            </a:prstGeom>
            <a:noFill/>
          </p:spPr>
          <p:txBody>
            <a:bodyPr wrap="square" rtlCol="0">
              <a:spAutoFit/>
            </a:bodyPr>
            <a:lstStyle/>
            <a:p>
              <a:pPr lvl="0" algn="ctr" defTabSz="685800"/>
              <a:r>
                <a:rPr lang="zh-TW" altLang="en-US" sz="1600" b="1" dirty="0">
                  <a:solidFill>
                    <a:srgbClr val="FF0000"/>
                  </a:solidFill>
                  <a:latin typeface="微軟正黑體" panose="020B0604030504040204" pitchFamily="34" charset="-120"/>
                  <a:ea typeface="微軟正黑體" panose="020B0604030504040204" pitchFamily="34" charset="-120"/>
                </a:rPr>
                <a:t>能力</a:t>
              </a:r>
              <a:endParaRPr lang="en-US" altLang="zh-TW" sz="1600" b="1" dirty="0">
                <a:solidFill>
                  <a:srgbClr val="FF0000"/>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1675607" y="1096631"/>
              <a:ext cx="732170" cy="732170"/>
              <a:chOff x="1746269" y="879893"/>
              <a:chExt cx="892247" cy="892247"/>
            </a:xfrm>
          </p:grpSpPr>
          <p:sp>
            <p:nvSpPr>
              <p:cNvPr id="9" name="弧形 8"/>
              <p:cNvSpPr/>
              <p:nvPr/>
            </p:nvSpPr>
            <p:spPr>
              <a:xfrm>
                <a:off x="1746269" y="879893"/>
                <a:ext cx="892247" cy="892247"/>
              </a:xfrm>
              <a:prstGeom prst="arc">
                <a:avLst>
                  <a:gd name="adj1" fmla="val 14592305"/>
                  <a:gd name="adj2" fmla="val 12875246"/>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zh-TW" altLang="en-US" sz="2000">
                  <a:solidFill>
                    <a:srgbClr val="FFFFFF"/>
                  </a:solidFill>
                  <a:latin typeface="Arial"/>
                  <a:ea typeface="微軟正黑體"/>
                  <a:cs typeface="Arial"/>
                </a:endParaRPr>
              </a:p>
            </p:txBody>
          </p:sp>
          <p:sp>
            <p:nvSpPr>
              <p:cNvPr id="10" name="橢圓 9"/>
              <p:cNvSpPr/>
              <p:nvPr/>
            </p:nvSpPr>
            <p:spPr>
              <a:xfrm>
                <a:off x="1887365" y="972304"/>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TW" altLang="en-US" sz="2000">
                  <a:solidFill>
                    <a:srgbClr val="FFFFFF"/>
                  </a:solidFill>
                  <a:latin typeface="Arial"/>
                  <a:ea typeface="微軟正黑體"/>
                  <a:cs typeface="Arial"/>
                </a:endParaRPr>
              </a:p>
            </p:txBody>
          </p:sp>
        </p:grpSp>
      </p:grpSp>
      <p:grpSp>
        <p:nvGrpSpPr>
          <p:cNvPr id="11" name="群組 10"/>
          <p:cNvGrpSpPr/>
          <p:nvPr/>
        </p:nvGrpSpPr>
        <p:grpSpPr>
          <a:xfrm>
            <a:off x="1519266" y="3837993"/>
            <a:ext cx="6234628" cy="1071636"/>
            <a:chOff x="443932" y="838200"/>
            <a:chExt cx="8312836" cy="1428848"/>
          </a:xfrm>
        </p:grpSpPr>
        <p:sp>
          <p:nvSpPr>
            <p:cNvPr id="12" name="矩形 11"/>
            <p:cNvSpPr/>
            <p:nvPr/>
          </p:nvSpPr>
          <p:spPr>
            <a:xfrm>
              <a:off x="481609" y="1620760"/>
              <a:ext cx="5088751" cy="646288"/>
            </a:xfrm>
            <a:prstGeom prst="rect">
              <a:avLst/>
            </a:prstGeom>
            <a:noFill/>
          </p:spPr>
          <p:txBody>
            <a:bodyPr wrap="square" lIns="68547" tIns="34274" rIns="68547" bIns="34274">
              <a:spAutoFit/>
            </a:bodyPr>
            <a:lstStyle/>
            <a:p>
              <a:pPr defTabSz="685800"/>
              <a:r>
                <a:rPr lang="zh-TW" altLang="en-US" sz="1350" b="1" dirty="0">
                  <a:solidFill>
                    <a:srgbClr val="000000"/>
                  </a:solidFill>
                  <a:latin typeface="微軟正黑體"/>
                  <a:ea typeface="微軟正黑體"/>
                  <a:cs typeface="Arial"/>
                </a:rPr>
                <a:t>只有透過知識的學習、思考、討論、掙扎、挫折，才能培養思考與解決問題的能力！</a:t>
              </a:r>
              <a:endParaRPr lang="en-US" altLang="zh-TW" sz="1350" b="1" dirty="0">
                <a:solidFill>
                  <a:srgbClr val="000000"/>
                </a:solidFill>
                <a:latin typeface="微軟正黑體"/>
                <a:ea typeface="微軟正黑體"/>
                <a:cs typeface="Arial"/>
              </a:endParaRPr>
            </a:p>
          </p:txBody>
        </p:sp>
        <p:sp>
          <p:nvSpPr>
            <p:cNvPr id="13" name="矩形 12"/>
            <p:cNvSpPr/>
            <p:nvPr/>
          </p:nvSpPr>
          <p:spPr>
            <a:xfrm>
              <a:off x="443932" y="838200"/>
              <a:ext cx="8312836" cy="636072"/>
            </a:xfrm>
            <a:prstGeom prst="rect">
              <a:avLst/>
            </a:prstGeom>
          </p:spPr>
          <p:txBody>
            <a:bodyPr wrap="square">
              <a:spAutoFit/>
            </a:bodyPr>
            <a:lstStyle/>
            <a:p>
              <a:pPr defTabSz="685800">
                <a:lnSpc>
                  <a:spcPts val="3000"/>
                </a:lnSpc>
                <a:defRPr/>
              </a:pPr>
              <a:r>
                <a:rPr lang="zh-TW" altLang="en-US" sz="3000" b="1" spc="-225" dirty="0">
                  <a:ln w="3175">
                    <a:noFill/>
                  </a:ln>
                  <a:solidFill>
                    <a:srgbClr val="000000"/>
                  </a:solidFill>
                  <a:latin typeface="Agency FB" panose="020B0503020202020204" pitchFamily="34" charset="0"/>
                  <a:ea typeface="微軟正黑體"/>
                  <a:cs typeface="Arial"/>
                </a:rPr>
                <a:t>但培養能力，必須透過知識的學習</a:t>
              </a:r>
              <a:endParaRPr lang="en-US" altLang="zh-TW" sz="3000" b="1" spc="-225" dirty="0">
                <a:ln w="3175">
                  <a:noFill/>
                </a:ln>
                <a:solidFill>
                  <a:srgbClr val="000000"/>
                </a:solidFill>
                <a:latin typeface="Agency FB" panose="020B0503020202020204" pitchFamily="34" charset="0"/>
                <a:ea typeface="微軟正黑體"/>
                <a:cs typeface="Arial"/>
              </a:endParaRPr>
            </a:p>
          </p:txBody>
        </p:sp>
      </p:grpSp>
      <p:sp>
        <p:nvSpPr>
          <p:cNvPr id="14" name="手繪多邊形 13"/>
          <p:cNvSpPr/>
          <p:nvPr/>
        </p:nvSpPr>
        <p:spPr>
          <a:xfrm>
            <a:off x="1968080" y="3152193"/>
            <a:ext cx="34289" cy="571500"/>
          </a:xfrm>
          <a:custGeom>
            <a:avLst/>
            <a:gdLst>
              <a:gd name="connsiteX0" fmla="*/ 0 w 0"/>
              <a:gd name="connsiteY0" fmla="*/ 0 h 1850572"/>
              <a:gd name="connsiteX1" fmla="*/ 0 w 0"/>
              <a:gd name="connsiteY1" fmla="*/ 1850572 h 1850572"/>
            </a:gdLst>
            <a:ahLst/>
            <a:cxnLst>
              <a:cxn ang="0">
                <a:pos x="connsiteX0" y="connsiteY0"/>
              </a:cxn>
              <a:cxn ang="0">
                <a:pos x="connsiteX1" y="connsiteY1"/>
              </a:cxn>
            </a:cxnLst>
            <a:rect l="l" t="t" r="r" b="b"/>
            <a:pathLst>
              <a:path h="1850572">
                <a:moveTo>
                  <a:pt x="0" y="0"/>
                </a:moveTo>
                <a:lnTo>
                  <a:pt x="0" y="1850572"/>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TW" altLang="en-US" sz="1350">
              <a:solidFill>
                <a:srgbClr val="FFFFFF"/>
              </a:solidFill>
              <a:latin typeface="Arial"/>
              <a:ea typeface="微軟正黑體"/>
              <a:cs typeface="Arial"/>
            </a:endParaRPr>
          </a:p>
        </p:txBody>
      </p:sp>
      <p:sp>
        <p:nvSpPr>
          <p:cNvPr id="20" name="文字方塊 19"/>
          <p:cNvSpPr txBox="1"/>
          <p:nvPr/>
        </p:nvSpPr>
        <p:spPr>
          <a:xfrm>
            <a:off x="5617778" y="6381328"/>
            <a:ext cx="2030341" cy="369332"/>
          </a:xfrm>
          <a:prstGeom prst="rect">
            <a:avLst/>
          </a:prstGeom>
          <a:noFill/>
        </p:spPr>
        <p:txBody>
          <a:bodyPr wrap="square" rtlCol="0">
            <a:spAutoFit/>
          </a:bodyPr>
          <a:lstStyle/>
          <a:p>
            <a:r>
              <a:rPr lang="zh-TW" altLang="en-US" dirty="0"/>
              <a:t>思考力的重訓！</a:t>
            </a:r>
          </a:p>
        </p:txBody>
      </p:sp>
      <p:pic>
        <p:nvPicPr>
          <p:cNvPr id="21" name="圖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4411143"/>
            <a:ext cx="2971059" cy="1898177"/>
          </a:xfrm>
          <a:prstGeom prst="rect">
            <a:avLst/>
          </a:prstGeom>
        </p:spPr>
      </p:pic>
      <p:grpSp>
        <p:nvGrpSpPr>
          <p:cNvPr id="22" name="群組 21"/>
          <p:cNvGrpSpPr/>
          <p:nvPr/>
        </p:nvGrpSpPr>
        <p:grpSpPr>
          <a:xfrm>
            <a:off x="5649553" y="2726708"/>
            <a:ext cx="778513" cy="778511"/>
            <a:chOff x="1675607" y="1096631"/>
            <a:chExt cx="732170" cy="732170"/>
          </a:xfrm>
        </p:grpSpPr>
        <p:sp>
          <p:nvSpPr>
            <p:cNvPr id="23" name="文字方塊 22"/>
            <p:cNvSpPr txBox="1"/>
            <p:nvPr/>
          </p:nvSpPr>
          <p:spPr>
            <a:xfrm>
              <a:off x="1698792" y="1251872"/>
              <a:ext cx="685798" cy="318402"/>
            </a:xfrm>
            <a:prstGeom prst="rect">
              <a:avLst/>
            </a:prstGeom>
            <a:noFill/>
          </p:spPr>
          <p:txBody>
            <a:bodyPr wrap="square" rtlCol="0">
              <a:spAutoFit/>
            </a:bodyPr>
            <a:lstStyle/>
            <a:p>
              <a:pPr lvl="0" algn="ctr" defTabSz="685800"/>
              <a:r>
                <a:rPr lang="zh-TW" altLang="en-US" sz="1600" b="1" dirty="0">
                  <a:solidFill>
                    <a:srgbClr val="FF0000"/>
                  </a:solidFill>
                  <a:latin typeface="微軟正黑體" panose="020B0604030504040204" pitchFamily="34" charset="-120"/>
                  <a:ea typeface="微軟正黑體" panose="020B0604030504040204" pitchFamily="34" charset="-120"/>
                </a:rPr>
                <a:t>知識</a:t>
              </a:r>
              <a:endParaRPr lang="en-US" altLang="zh-TW" sz="1600" b="1" dirty="0">
                <a:solidFill>
                  <a:srgbClr val="FF0000"/>
                </a:solidFill>
                <a:latin typeface="微軟正黑體" panose="020B0604030504040204" pitchFamily="34" charset="-120"/>
                <a:ea typeface="微軟正黑體" panose="020B0604030504040204" pitchFamily="34" charset="-120"/>
              </a:endParaRPr>
            </a:p>
          </p:txBody>
        </p:sp>
        <p:grpSp>
          <p:nvGrpSpPr>
            <p:cNvPr id="24" name="群組 23"/>
            <p:cNvGrpSpPr/>
            <p:nvPr/>
          </p:nvGrpSpPr>
          <p:grpSpPr>
            <a:xfrm>
              <a:off x="1675607" y="1096631"/>
              <a:ext cx="732170" cy="732170"/>
              <a:chOff x="1746269" y="879893"/>
              <a:chExt cx="892247" cy="892247"/>
            </a:xfrm>
          </p:grpSpPr>
          <p:sp>
            <p:nvSpPr>
              <p:cNvPr id="25" name="弧形 24"/>
              <p:cNvSpPr/>
              <p:nvPr/>
            </p:nvSpPr>
            <p:spPr>
              <a:xfrm>
                <a:off x="1746269" y="879893"/>
                <a:ext cx="892247" cy="892247"/>
              </a:xfrm>
              <a:prstGeom prst="arc">
                <a:avLst>
                  <a:gd name="adj1" fmla="val 14592305"/>
                  <a:gd name="adj2" fmla="val 12875246"/>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zh-TW" altLang="en-US" sz="2000">
                  <a:solidFill>
                    <a:srgbClr val="FFFFFF"/>
                  </a:solidFill>
                  <a:latin typeface="Arial"/>
                  <a:ea typeface="微軟正黑體"/>
                  <a:cs typeface="Arial"/>
                </a:endParaRPr>
              </a:p>
            </p:txBody>
          </p:sp>
          <p:sp>
            <p:nvSpPr>
              <p:cNvPr id="26" name="橢圓 25"/>
              <p:cNvSpPr/>
              <p:nvPr/>
            </p:nvSpPr>
            <p:spPr>
              <a:xfrm>
                <a:off x="1887365" y="972304"/>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TW" altLang="en-US" sz="2000">
                  <a:solidFill>
                    <a:srgbClr val="FFFFFF"/>
                  </a:solidFill>
                  <a:latin typeface="Arial"/>
                  <a:ea typeface="微軟正黑體"/>
                  <a:cs typeface="Arial"/>
                </a:endParaRPr>
              </a:p>
            </p:txBody>
          </p:sp>
        </p:grpSp>
      </p:grpSp>
    </p:spTree>
    <p:extLst>
      <p:ext uri="{BB962C8B-B14F-4D97-AF65-F5344CB8AC3E}">
        <p14:creationId xmlns:p14="http://schemas.microsoft.com/office/powerpoint/2010/main" val="124874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750"/>
                                        <p:tgtEl>
                                          <p:spTgt spid="2"/>
                                        </p:tgtEl>
                                      </p:cBhvr>
                                    </p:animEffect>
                                  </p:childTnLst>
                                </p:cTn>
                              </p:par>
                            </p:childTnLst>
                          </p:cTn>
                        </p:par>
                        <p:par>
                          <p:cTn id="12" fill="hold">
                            <p:stCondLst>
                              <p:cond delay="1250"/>
                            </p:stCondLst>
                            <p:childTnLst>
                              <p:par>
                                <p:cTn id="13" presetID="21"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7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750"/>
                                        <p:tgtEl>
                                          <p:spTgt spid="11"/>
                                        </p:tgtEl>
                                      </p:cBhvr>
                                    </p:animEffect>
                                  </p:childTnLst>
                                </p:cTn>
                              </p:par>
                            </p:childTnLst>
                          </p:cTn>
                        </p:par>
                        <p:par>
                          <p:cTn id="24" fill="hold">
                            <p:stCondLst>
                              <p:cond delay="750"/>
                            </p:stCondLst>
                            <p:childTnLst>
                              <p:par>
                                <p:cTn id="25" presetID="21"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75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400"/>
                                        <p:tgtEl>
                                          <p:spTgt spid="20"/>
                                        </p:tgtEl>
                                      </p:cBhvr>
                                    </p:animEffect>
                                    <p:anim calcmode="lin" valueType="num">
                                      <p:cBhvr>
                                        <p:cTn id="37" dur="400" fill="hold"/>
                                        <p:tgtEl>
                                          <p:spTgt spid="20"/>
                                        </p:tgtEl>
                                        <p:attrNameLst>
                                          <p:attrName>ppt_x</p:attrName>
                                        </p:attrNameLst>
                                      </p:cBhvr>
                                      <p:tavLst>
                                        <p:tav tm="0">
                                          <p:val>
                                            <p:strVal val="#ppt_x"/>
                                          </p:val>
                                        </p:tav>
                                        <p:tav tm="100000">
                                          <p:val>
                                            <p:strVal val="#ppt_x"/>
                                          </p:val>
                                        </p:tav>
                                      </p:tavLst>
                                    </p:anim>
                                    <p:anim calcmode="lin" valueType="num">
                                      <p:cBhvr>
                                        <p:cTn id="38" dur="4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E95F75-A590-FA46-BAB5-418170788470}"/>
              </a:ext>
            </a:extLst>
          </p:cNvPr>
          <p:cNvPicPr>
            <a:picLocks noChangeAspect="1"/>
          </p:cNvPicPr>
          <p:nvPr/>
        </p:nvPicPr>
        <p:blipFill>
          <a:blip r:embed="rId2"/>
          <a:stretch>
            <a:fillRect/>
          </a:stretch>
        </p:blipFill>
        <p:spPr>
          <a:xfrm>
            <a:off x="1435100" y="578196"/>
            <a:ext cx="6273800" cy="3378200"/>
          </a:xfrm>
          <a:prstGeom prst="rect">
            <a:avLst/>
          </a:prstGeom>
        </p:spPr>
      </p:pic>
      <p:sp>
        <p:nvSpPr>
          <p:cNvPr id="3" name="TextBox 2">
            <a:extLst>
              <a:ext uri="{FF2B5EF4-FFF2-40B4-BE49-F238E27FC236}">
                <a16:creationId xmlns:a16="http://schemas.microsoft.com/office/drawing/2014/main" id="{523A9223-2E64-5D43-BD9A-0FF6374ECA42}"/>
              </a:ext>
            </a:extLst>
          </p:cNvPr>
          <p:cNvSpPr txBox="1"/>
          <p:nvPr/>
        </p:nvSpPr>
        <p:spPr>
          <a:xfrm>
            <a:off x="2027456" y="4590704"/>
            <a:ext cx="5832648" cy="369332"/>
          </a:xfrm>
          <a:prstGeom prst="rect">
            <a:avLst/>
          </a:prstGeom>
          <a:noFill/>
        </p:spPr>
        <p:txBody>
          <a:bodyPr wrap="square" rtlCol="0">
            <a:spAutoFit/>
          </a:bodyPr>
          <a:lstStyle/>
          <a:p>
            <a:r>
              <a:rPr lang="en-TW" dirty="0"/>
              <a:t>競爭是殘酷的！ 你競爭的利基是什麼？</a:t>
            </a:r>
          </a:p>
        </p:txBody>
      </p:sp>
      <p:sp>
        <p:nvSpPr>
          <p:cNvPr id="4" name="TextBox 3">
            <a:extLst>
              <a:ext uri="{FF2B5EF4-FFF2-40B4-BE49-F238E27FC236}">
                <a16:creationId xmlns:a16="http://schemas.microsoft.com/office/drawing/2014/main" id="{9C1B3B68-02C3-274A-AA3B-CD0B3AD72D49}"/>
              </a:ext>
            </a:extLst>
          </p:cNvPr>
          <p:cNvSpPr txBox="1"/>
          <p:nvPr/>
        </p:nvSpPr>
        <p:spPr>
          <a:xfrm>
            <a:off x="2027456" y="4149080"/>
            <a:ext cx="5832648" cy="369332"/>
          </a:xfrm>
          <a:prstGeom prst="rect">
            <a:avLst/>
          </a:prstGeom>
          <a:noFill/>
        </p:spPr>
        <p:txBody>
          <a:bodyPr wrap="square" rtlCol="0">
            <a:spAutoFit/>
          </a:bodyPr>
          <a:lstStyle/>
          <a:p>
            <a:r>
              <a:rPr lang="en-TW" dirty="0"/>
              <a:t>收入的分配是越來越不平均，報酬集中在頂端。</a:t>
            </a:r>
          </a:p>
        </p:txBody>
      </p:sp>
      <p:sp>
        <p:nvSpPr>
          <p:cNvPr id="5" name="TextBox 4">
            <a:extLst>
              <a:ext uri="{FF2B5EF4-FFF2-40B4-BE49-F238E27FC236}">
                <a16:creationId xmlns:a16="http://schemas.microsoft.com/office/drawing/2014/main" id="{7F9322CB-F1BF-D54B-8E31-7C869DAA4BC8}"/>
              </a:ext>
            </a:extLst>
          </p:cNvPr>
          <p:cNvSpPr txBox="1"/>
          <p:nvPr/>
        </p:nvSpPr>
        <p:spPr>
          <a:xfrm>
            <a:off x="2027456" y="5038786"/>
            <a:ext cx="6432976" cy="369332"/>
          </a:xfrm>
          <a:prstGeom prst="rect">
            <a:avLst/>
          </a:prstGeom>
          <a:noFill/>
        </p:spPr>
        <p:txBody>
          <a:bodyPr wrap="square" rtlCol="0">
            <a:spAutoFit/>
          </a:bodyPr>
          <a:lstStyle/>
          <a:p>
            <a:r>
              <a:rPr lang="en-TW" dirty="0"/>
              <a:t>如果你的志向就是尋找臉書上評分最高，</a:t>
            </a:r>
            <a:r>
              <a:rPr lang="en-TW" dirty="0">
                <a:latin typeface="Times New Roman" panose="02020603050405020304" pitchFamily="18" charset="0"/>
                <a:cs typeface="Times New Roman" panose="02020603050405020304" pitchFamily="18" charset="0"/>
              </a:rPr>
              <a:t>IG</a:t>
            </a:r>
            <a:r>
              <a:rPr lang="en-TW" dirty="0"/>
              <a:t>上追隨者最多的，</a:t>
            </a:r>
          </a:p>
        </p:txBody>
      </p:sp>
      <p:sp>
        <p:nvSpPr>
          <p:cNvPr id="6" name="Rectangle 5">
            <a:extLst>
              <a:ext uri="{FF2B5EF4-FFF2-40B4-BE49-F238E27FC236}">
                <a16:creationId xmlns:a16="http://schemas.microsoft.com/office/drawing/2014/main" id="{70DF51D7-A548-9E44-8952-9954860A1837}"/>
              </a:ext>
            </a:extLst>
          </p:cNvPr>
          <p:cNvSpPr/>
          <p:nvPr/>
        </p:nvSpPr>
        <p:spPr>
          <a:xfrm>
            <a:off x="2027456" y="5475364"/>
            <a:ext cx="3840688" cy="369332"/>
          </a:xfrm>
          <a:prstGeom prst="rect">
            <a:avLst/>
          </a:prstGeom>
        </p:spPr>
        <p:txBody>
          <a:bodyPr wrap="square">
            <a:spAutoFit/>
          </a:bodyPr>
          <a:lstStyle/>
          <a:p>
            <a:r>
              <a:rPr lang="en-TW" dirty="0"/>
              <a:t>你註定就是與平均值對齊。</a:t>
            </a:r>
          </a:p>
        </p:txBody>
      </p:sp>
    </p:spTree>
    <p:extLst>
      <p:ext uri="{BB962C8B-B14F-4D97-AF65-F5344CB8AC3E}">
        <p14:creationId xmlns:p14="http://schemas.microsoft.com/office/powerpoint/2010/main" val="27850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346019" y="2260322"/>
            <a:ext cx="6118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b="1" dirty="0">
                <a:solidFill>
                  <a:srgbClr val="FF0000"/>
                </a:solidFill>
              </a:rPr>
              <a:t>希望能在這個課程中，讓你感覺到物理思考的 </a:t>
            </a:r>
            <a:r>
              <a:rPr lang="en-US" altLang="zh-TW" sz="1800" b="1" dirty="0">
                <a:solidFill>
                  <a:srgbClr val="FF0000"/>
                </a:solidFill>
                <a:latin typeface="Times New Roman" panose="02020603050405020304" pitchFamily="18" charset="0"/>
                <a:cs typeface="Times New Roman" panose="02020603050405020304" pitchFamily="18" charset="0"/>
              </a:rPr>
              <a:t>fun</a:t>
            </a:r>
            <a:r>
              <a:rPr lang="en-US" altLang="zh-TW" sz="1800" b="1" dirty="0">
                <a:solidFill>
                  <a:srgbClr val="FF0000"/>
                </a:solidFill>
              </a:rPr>
              <a:t>─</a:t>
            </a:r>
            <a:r>
              <a:rPr lang="zh-TW" altLang="en-US" sz="1800" b="1" dirty="0">
                <a:solidFill>
                  <a:srgbClr val="FF0000"/>
                </a:solidFill>
              </a:rPr>
              <a:t>樂趣。 </a:t>
            </a:r>
          </a:p>
        </p:txBody>
      </p:sp>
      <p:sp>
        <p:nvSpPr>
          <p:cNvPr id="3" name="文字方塊 2"/>
          <p:cNvSpPr txBox="1">
            <a:spLocks noChangeArrowheads="1"/>
          </p:cNvSpPr>
          <p:nvPr/>
        </p:nvSpPr>
        <p:spPr bwMode="auto">
          <a:xfrm>
            <a:off x="1346019" y="2908394"/>
            <a:ext cx="68405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lnSpc>
                <a:spcPct val="150000"/>
              </a:lnSpc>
              <a:spcBef>
                <a:spcPct val="0"/>
              </a:spcBef>
              <a:buFontTx/>
              <a:buNone/>
            </a:pPr>
            <a:r>
              <a:rPr lang="zh-TW" altLang="en-US" sz="1800" b="1" dirty="0">
                <a:solidFill>
                  <a:srgbClr val="FF0000"/>
                </a:solidFill>
              </a:rPr>
              <a:t>了解物理是一種有系統而且理性的思考方式</a:t>
            </a:r>
            <a:endParaRPr lang="en-US" altLang="zh-TW" sz="1800" b="1" dirty="0">
              <a:solidFill>
                <a:srgbClr val="FF0000"/>
              </a:solidFill>
            </a:endParaRPr>
          </a:p>
          <a:p>
            <a:pPr eaLnBrk="1" hangingPunct="1">
              <a:spcBef>
                <a:spcPct val="0"/>
              </a:spcBef>
              <a:buFontTx/>
              <a:buNone/>
            </a:pPr>
            <a:r>
              <a:rPr lang="zh-TW" altLang="en-US" sz="1800" b="1" dirty="0">
                <a:solidFill>
                  <a:srgbClr val="FF0000"/>
                </a:solidFill>
              </a:rPr>
              <a:t>提供了我們面對自然世界，一個珍貴而不可或缺的觀點。</a:t>
            </a:r>
          </a:p>
        </p:txBody>
      </p:sp>
      <p:sp>
        <p:nvSpPr>
          <p:cNvPr id="4" name="文字方塊 3"/>
          <p:cNvSpPr txBox="1">
            <a:spLocks noChangeArrowheads="1"/>
          </p:cNvSpPr>
          <p:nvPr/>
        </p:nvSpPr>
        <p:spPr bwMode="auto">
          <a:xfrm>
            <a:off x="1346019" y="3988514"/>
            <a:ext cx="5040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b="1" dirty="0">
                <a:solidFill>
                  <a:srgbClr val="FF0000"/>
                </a:solidFill>
              </a:rPr>
              <a:t>以這個觀點來了解自然，是充滿了 </a:t>
            </a:r>
            <a:r>
              <a:rPr lang="en-US" altLang="zh-TW" sz="1800" b="1" dirty="0">
                <a:solidFill>
                  <a:srgbClr val="FF0000"/>
                </a:solidFill>
                <a:latin typeface="Times New Roman" panose="02020603050405020304" pitchFamily="18" charset="0"/>
                <a:cs typeface="Times New Roman" panose="02020603050405020304" pitchFamily="18" charset="0"/>
              </a:rPr>
              <a:t>fun</a:t>
            </a:r>
            <a:r>
              <a:rPr lang="zh-TW" altLang="en-US" sz="1800" b="1" dirty="0">
                <a:solidFill>
                  <a:srgbClr val="FF0000"/>
                </a:solidFill>
              </a:rPr>
              <a:t> 樂趣。</a:t>
            </a:r>
          </a:p>
        </p:txBody>
      </p:sp>
    </p:spTree>
    <p:extLst>
      <p:ext uri="{BB962C8B-B14F-4D97-AF65-F5344CB8AC3E}">
        <p14:creationId xmlns:p14="http://schemas.microsoft.com/office/powerpoint/2010/main" val="260687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4A4949-C38B-5939-BA04-8CD76B04E808}"/>
              </a:ext>
            </a:extLst>
          </p:cNvPr>
          <p:cNvSpPr txBox="1"/>
          <p:nvPr/>
        </p:nvSpPr>
        <p:spPr>
          <a:xfrm>
            <a:off x="3347864" y="76111"/>
            <a:ext cx="2808312" cy="369332"/>
          </a:xfrm>
          <a:prstGeom prst="rect">
            <a:avLst/>
          </a:prstGeom>
          <a:noFill/>
        </p:spPr>
        <p:txBody>
          <a:bodyPr wrap="square" rtlCol="0">
            <a:spAutoFit/>
          </a:bodyPr>
          <a:lstStyle/>
          <a:p>
            <a:r>
              <a:rPr lang="en-TW" dirty="0"/>
              <a:t>這是一個補習班！</a:t>
            </a:r>
          </a:p>
        </p:txBody>
      </p:sp>
      <p:pic>
        <p:nvPicPr>
          <p:cNvPr id="4" name="Picture 3">
            <a:extLst>
              <a:ext uri="{FF2B5EF4-FFF2-40B4-BE49-F238E27FC236}">
                <a16:creationId xmlns:a16="http://schemas.microsoft.com/office/drawing/2014/main" id="{8CD5099E-FC15-8FD1-85B5-DC4B29C3D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22892"/>
            <a:ext cx="7772400" cy="6283250"/>
          </a:xfrm>
          <a:prstGeom prst="rect">
            <a:avLst/>
          </a:prstGeom>
        </p:spPr>
      </p:pic>
    </p:spTree>
    <p:extLst>
      <p:ext uri="{BB962C8B-B14F-4D97-AF65-F5344CB8AC3E}">
        <p14:creationId xmlns:p14="http://schemas.microsoft.com/office/powerpoint/2010/main" val="2619981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home.vicnet.net.au/~richard/raczr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823" y="858161"/>
            <a:ext cx="36433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http://images2.layoutsparks.com/1/3094/Alice-wonderland-paradise-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553" y="858161"/>
            <a:ext cx="3513457"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文字方塊 5"/>
          <p:cNvSpPr txBox="1">
            <a:spLocks noChangeArrowheads="1"/>
          </p:cNvSpPr>
          <p:nvPr/>
        </p:nvSpPr>
        <p:spPr bwMode="auto">
          <a:xfrm>
            <a:off x="1269551" y="3699879"/>
            <a:ext cx="7532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微觀的世界的物理定律竟然與巨觀世界有截然的差異！</a:t>
            </a:r>
          </a:p>
        </p:txBody>
      </p:sp>
      <p:sp>
        <p:nvSpPr>
          <p:cNvPr id="75781" name="文字方塊 6"/>
          <p:cNvSpPr txBox="1">
            <a:spLocks noChangeArrowheads="1"/>
          </p:cNvSpPr>
          <p:nvPr/>
        </p:nvSpPr>
        <p:spPr bwMode="auto">
          <a:xfrm>
            <a:off x="1259632" y="4797152"/>
            <a:ext cx="63813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這個微觀的世界是物理學家的私人後花園。</a:t>
            </a:r>
          </a:p>
        </p:txBody>
      </p:sp>
      <p:sp>
        <p:nvSpPr>
          <p:cNvPr id="75782" name="文字方塊 7"/>
          <p:cNvSpPr txBox="1">
            <a:spLocks noChangeArrowheads="1"/>
          </p:cNvSpPr>
          <p:nvPr/>
        </p:nvSpPr>
        <p:spPr bwMode="auto">
          <a:xfrm>
            <a:off x="1269551" y="4099710"/>
            <a:ext cx="6668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在近代物理學課，我們將幾乎從</a:t>
            </a:r>
            <a:r>
              <a:rPr lang="zh-TW" altLang="en-US" sz="1800" dirty="0">
                <a:solidFill>
                  <a:srgbClr val="FF0000"/>
                </a:solidFill>
              </a:rPr>
              <a:t>基礎開始重新學習物理</a:t>
            </a:r>
            <a:r>
              <a:rPr lang="zh-TW" altLang="en-US" sz="1800" dirty="0"/>
              <a:t>！</a:t>
            </a:r>
          </a:p>
        </p:txBody>
      </p:sp>
      <p:sp>
        <p:nvSpPr>
          <p:cNvPr id="2" name="TextBox 1">
            <a:extLst>
              <a:ext uri="{FF2B5EF4-FFF2-40B4-BE49-F238E27FC236}">
                <a16:creationId xmlns:a16="http://schemas.microsoft.com/office/drawing/2014/main" id="{460D1240-6B0A-565B-C6E0-E5457277B2BB}"/>
              </a:ext>
            </a:extLst>
          </p:cNvPr>
          <p:cNvSpPr txBox="1"/>
          <p:nvPr/>
        </p:nvSpPr>
        <p:spPr>
          <a:xfrm>
            <a:off x="1259631" y="5589705"/>
            <a:ext cx="7711809" cy="369332"/>
          </a:xfrm>
          <a:prstGeom prst="rect">
            <a:avLst/>
          </a:prstGeom>
          <a:noFill/>
        </p:spPr>
        <p:txBody>
          <a:bodyPr wrap="square" rtlCol="0">
            <a:spAutoFit/>
          </a:bodyPr>
          <a:lstStyle/>
          <a:p>
            <a:r>
              <a:rPr lang="en-TW" dirty="0"/>
              <a:t>拋棄牛頓力學，</a:t>
            </a:r>
            <a:r>
              <a:rPr lang="en-TW" dirty="0">
                <a:solidFill>
                  <a:srgbClr val="FF0000"/>
                </a:solidFill>
              </a:rPr>
              <a:t>粒子竟然要用波來了解</a:t>
            </a:r>
            <a:r>
              <a:rPr lang="en-TW" dirty="0"/>
              <a:t>！簡言之這是波動力學。不只…..</a:t>
            </a:r>
          </a:p>
        </p:txBody>
      </p:sp>
    </p:spTree>
    <p:extLst>
      <p:ext uri="{BB962C8B-B14F-4D97-AF65-F5344CB8AC3E}">
        <p14:creationId xmlns:p14="http://schemas.microsoft.com/office/powerpoint/2010/main" val="313675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 calcmode="lin" valueType="num">
                                      <p:cBhvr additive="base">
                                        <p:cTn id="7" dur="500" fill="hold"/>
                                        <p:tgtEl>
                                          <p:spTgt spid="75781"/>
                                        </p:tgtEl>
                                        <p:attrNameLst>
                                          <p:attrName>ppt_x</p:attrName>
                                        </p:attrNameLst>
                                      </p:cBhvr>
                                      <p:tavLst>
                                        <p:tav tm="0">
                                          <p:val>
                                            <p:strVal val="#ppt_x"/>
                                          </p:val>
                                        </p:tav>
                                        <p:tav tm="100000">
                                          <p:val>
                                            <p:strVal val="#ppt_x"/>
                                          </p:val>
                                        </p:tav>
                                      </p:tavLst>
                                    </p:anim>
                                    <p:anim calcmode="lin" valueType="num">
                                      <p:cBhvr additive="base">
                                        <p:cTn id="8" dur="500" fill="hold"/>
                                        <p:tgtEl>
                                          <p:spTgt spid="757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063599" y="5877272"/>
            <a:ext cx="5016801" cy="369332"/>
          </a:xfrm>
          <a:prstGeom prst="rect">
            <a:avLst/>
          </a:prstGeom>
          <a:noFill/>
        </p:spPr>
        <p:txBody>
          <a:bodyPr wrap="square" rtlCol="0">
            <a:spAutoFit/>
          </a:bodyPr>
          <a:lstStyle/>
          <a:p>
            <a:r>
              <a:rPr lang="zh-TW" altLang="en-US" b="1" dirty="0">
                <a:latin typeface="Times New Roman" panose="02020603050405020304" pitchFamily="18" charset="0"/>
                <a:cs typeface="Times New Roman" panose="02020603050405020304" pitchFamily="18" charset="0"/>
              </a:rPr>
              <a:t>課本：</a:t>
            </a:r>
            <a:r>
              <a:rPr lang="en-US" altLang="zh-TW" b="1" dirty="0">
                <a:latin typeface="Times New Roman" panose="02020603050405020304" pitchFamily="18" charset="0"/>
                <a:cs typeface="Times New Roman" panose="02020603050405020304" pitchFamily="18" charset="0"/>
              </a:rPr>
              <a:t>Quantum Physics</a:t>
            </a:r>
            <a:r>
              <a:rPr lang="zh-TW" altLang="en-US" b="1" dirty="0">
                <a:latin typeface="Times New Roman" panose="02020603050405020304" pitchFamily="18" charset="0"/>
                <a:cs typeface="Times New Roman" panose="02020603050405020304" pitchFamily="18" charset="0"/>
              </a:rPr>
              <a:t> </a:t>
            </a:r>
            <a:r>
              <a:rPr lang="en-US" altLang="zh-TW" b="1" dirty="0">
                <a:latin typeface="Times New Roman" panose="02020603050405020304" pitchFamily="18" charset="0"/>
                <a:cs typeface="Times New Roman" panose="02020603050405020304" pitchFamily="18" charset="0"/>
              </a:rPr>
              <a:t>3/E, S. </a:t>
            </a:r>
            <a:r>
              <a:rPr lang="en-US" altLang="zh-TW" b="1" dirty="0" err="1">
                <a:latin typeface="Times New Roman" panose="02020603050405020304" pitchFamily="18" charset="0"/>
                <a:cs typeface="Times New Roman" panose="02020603050405020304" pitchFamily="18" charset="0"/>
              </a:rPr>
              <a:t>Gasiorowicz</a:t>
            </a:r>
            <a:endParaRPr lang="en-US" altLang="zh-TW" b="1" dirty="0">
              <a:latin typeface="Times New Roman" panose="02020603050405020304" pitchFamily="18" charset="0"/>
              <a:cs typeface="Times New Roman" panose="02020603050405020304" pitchFamily="18" charset="0"/>
            </a:endParaRPr>
          </a:p>
        </p:txBody>
      </p:sp>
      <p:pic>
        <p:nvPicPr>
          <p:cNvPr id="1026" name="Picture 2" descr="http://media.wiley.com/product_data/coverImage300/44/11182307/111823074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1975" y="-26008013"/>
            <a:ext cx="28575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hart&#10;&#10;Description automatically generated">
            <a:extLst>
              <a:ext uri="{FF2B5EF4-FFF2-40B4-BE49-F238E27FC236}">
                <a16:creationId xmlns:a16="http://schemas.microsoft.com/office/drawing/2014/main" id="{20041473-71C5-A4E5-886F-DB112DDFE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6672"/>
            <a:ext cx="6564465" cy="5205958"/>
          </a:xfrm>
          <a:prstGeom prst="rect">
            <a:avLst/>
          </a:prstGeom>
        </p:spPr>
      </p:pic>
      <p:pic>
        <p:nvPicPr>
          <p:cNvPr id="7" name="Picture 2">
            <a:extLst>
              <a:ext uri="{FF2B5EF4-FFF2-40B4-BE49-F238E27FC236}">
                <a16:creationId xmlns:a16="http://schemas.microsoft.com/office/drawing/2014/main" id="{C5EC486B-5453-2EF3-92F1-44AB0E12F4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476671"/>
            <a:ext cx="3432385" cy="520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4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quare&#10;&#10;Description automatically generated">
            <a:extLst>
              <a:ext uri="{FF2B5EF4-FFF2-40B4-BE49-F238E27FC236}">
                <a16:creationId xmlns:a16="http://schemas.microsoft.com/office/drawing/2014/main" id="{074B8F6F-CC83-D810-FBD8-9D4BF2748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476672"/>
            <a:ext cx="4400035" cy="5517232"/>
          </a:xfrm>
          <a:prstGeom prst="rect">
            <a:avLst/>
          </a:prstGeom>
        </p:spPr>
      </p:pic>
      <p:sp>
        <p:nvSpPr>
          <p:cNvPr id="2" name="TextBox 1">
            <a:extLst>
              <a:ext uri="{FF2B5EF4-FFF2-40B4-BE49-F238E27FC236}">
                <a16:creationId xmlns:a16="http://schemas.microsoft.com/office/drawing/2014/main" id="{CC75EA40-C350-902E-F3BD-3055C422C73C}"/>
              </a:ext>
            </a:extLst>
          </p:cNvPr>
          <p:cNvSpPr txBox="1"/>
          <p:nvPr/>
        </p:nvSpPr>
        <p:spPr>
          <a:xfrm>
            <a:off x="3203848" y="6093296"/>
            <a:ext cx="2808312" cy="369332"/>
          </a:xfrm>
          <a:prstGeom prst="rect">
            <a:avLst/>
          </a:prstGeom>
          <a:noFill/>
        </p:spPr>
        <p:txBody>
          <a:bodyPr wrap="square" rtlCol="0">
            <a:spAutoFit/>
          </a:bodyPr>
          <a:lstStyle/>
          <a:p>
            <a:r>
              <a:rPr lang="en-TW" dirty="0"/>
              <a:t>我會偷偷置入…….</a:t>
            </a:r>
          </a:p>
        </p:txBody>
      </p:sp>
    </p:spTree>
    <p:extLst>
      <p:ext uri="{BB962C8B-B14F-4D97-AF65-F5344CB8AC3E}">
        <p14:creationId xmlns:p14="http://schemas.microsoft.com/office/powerpoint/2010/main" val="2559866087"/>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44450">
          <a:solidFill>
            <a:srgbClr val="00B050"/>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8828</TotalTime>
  <Words>789</Words>
  <Application>Microsoft Macintosh PowerPoint</Application>
  <PresentationFormat>On-screen Show (4:3)</PresentationFormat>
  <Paragraphs>80</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-webkit-standard</vt:lpstr>
      <vt:lpstr>AppleSystemUIFont</vt:lpstr>
      <vt:lpstr>微軟正黑體</vt:lpstr>
      <vt:lpstr>Agency FB</vt:lpstr>
      <vt:lpstr>Arial</vt:lpstr>
      <vt:lpstr>Calibri</vt:lpstr>
      <vt:lpstr>Cambria Math</vt:lpstr>
      <vt:lpstr>Times New Roman</vt:lpstr>
      <vt:lpstr>預設簡報設計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698</cp:revision>
  <dcterms:created xsi:type="dcterms:W3CDTF">2005-09-09T06:37:29Z</dcterms:created>
  <dcterms:modified xsi:type="dcterms:W3CDTF">2022-10-10T08:50:41Z</dcterms:modified>
</cp:coreProperties>
</file>