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451" r:id="rId2"/>
    <p:sldId id="500" r:id="rId3"/>
    <p:sldId id="501" r:id="rId4"/>
    <p:sldId id="502" r:id="rId5"/>
    <p:sldId id="503" r:id="rId6"/>
    <p:sldId id="504" r:id="rId7"/>
    <p:sldId id="505" r:id="rId8"/>
    <p:sldId id="506" r:id="rId9"/>
    <p:sldId id="507" r:id="rId10"/>
    <p:sldId id="508" r:id="rId11"/>
    <p:sldId id="509" r:id="rId12"/>
    <p:sldId id="510" r:id="rId13"/>
    <p:sldId id="511" r:id="rId14"/>
    <p:sldId id="518" r:id="rId15"/>
    <p:sldId id="513" r:id="rId16"/>
    <p:sldId id="514" r:id="rId17"/>
    <p:sldId id="515" r:id="rId18"/>
    <p:sldId id="516" r:id="rId19"/>
    <p:sldId id="409" r:id="rId20"/>
    <p:sldId id="411" r:id="rId21"/>
    <p:sldId id="412" r:id="rId22"/>
    <p:sldId id="413" r:id="rId23"/>
    <p:sldId id="473" r:id="rId24"/>
    <p:sldId id="410" r:id="rId25"/>
    <p:sldId id="450" r:id="rId26"/>
    <p:sldId id="358" r:id="rId27"/>
    <p:sldId id="359" r:id="rId28"/>
    <p:sldId id="452" r:id="rId29"/>
    <p:sldId id="360" r:id="rId30"/>
    <p:sldId id="470" r:id="rId31"/>
    <p:sldId id="453" r:id="rId32"/>
    <p:sldId id="487" r:id="rId33"/>
    <p:sldId id="493" r:id="rId34"/>
    <p:sldId id="402" r:id="rId35"/>
    <p:sldId id="471" r:id="rId36"/>
    <p:sldId id="486" r:id="rId37"/>
    <p:sldId id="434" r:id="rId38"/>
    <p:sldId id="436" r:id="rId39"/>
    <p:sldId id="488" r:id="rId40"/>
    <p:sldId id="335" r:id="rId41"/>
    <p:sldId id="455" r:id="rId42"/>
    <p:sldId id="456" r:id="rId43"/>
    <p:sldId id="457" r:id="rId44"/>
    <p:sldId id="403" r:id="rId45"/>
    <p:sldId id="438" r:id="rId46"/>
    <p:sldId id="440" r:id="rId47"/>
    <p:sldId id="441" r:id="rId48"/>
    <p:sldId id="458" r:id="rId49"/>
    <p:sldId id="406" r:id="rId50"/>
    <p:sldId id="459" r:id="rId51"/>
    <p:sldId id="460" r:id="rId52"/>
    <p:sldId id="407" r:id="rId53"/>
    <p:sldId id="364" r:id="rId54"/>
    <p:sldId id="365" r:id="rId55"/>
    <p:sldId id="461" r:id="rId56"/>
    <p:sldId id="399" r:id="rId57"/>
    <p:sldId id="476" r:id="rId58"/>
    <p:sldId id="472" r:id="rId59"/>
    <p:sldId id="462" r:id="rId60"/>
    <p:sldId id="372" r:id="rId61"/>
    <p:sldId id="404" r:id="rId62"/>
    <p:sldId id="491" r:id="rId63"/>
    <p:sldId id="492" r:id="rId64"/>
    <p:sldId id="489" r:id="rId65"/>
    <p:sldId id="494" r:id="rId66"/>
    <p:sldId id="405" r:id="rId67"/>
    <p:sldId id="424" r:id="rId68"/>
    <p:sldId id="463" r:id="rId69"/>
    <p:sldId id="520" r:id="rId70"/>
    <p:sldId id="521" r:id="rId71"/>
    <p:sldId id="522" r:id="rId72"/>
    <p:sldId id="523" r:id="rId73"/>
    <p:sldId id="524" r:id="rId74"/>
    <p:sldId id="525" r:id="rId75"/>
    <p:sldId id="526" r:id="rId76"/>
    <p:sldId id="477" r:id="rId77"/>
    <p:sldId id="478" r:id="rId78"/>
    <p:sldId id="479" r:id="rId79"/>
    <p:sldId id="480" r:id="rId8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FF0000"/>
    <a:srgbClr val="CC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1"/>
    <p:restoredTop sz="94660"/>
  </p:normalViewPr>
  <p:slideViewPr>
    <p:cSldViewPr>
      <p:cViewPr varScale="1">
        <p:scale>
          <a:sx n="124" d="100"/>
          <a:sy n="124" d="100"/>
        </p:scale>
        <p:origin x="97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7" d="100"/>
          <a:sy n="57" d="100"/>
        </p:scale>
        <p:origin x="-25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9.wmf"/><Relationship Id="rId7" Type="http://schemas.openxmlformats.org/officeDocument/2006/relationships/image" Target="../media/image86.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85.wmf"/><Relationship Id="rId5" Type="http://schemas.openxmlformats.org/officeDocument/2006/relationships/image" Target="../media/image91.wmf"/><Relationship Id="rId4" Type="http://schemas.openxmlformats.org/officeDocument/2006/relationships/image" Target="../media/image9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8CF7D3-95F9-0D49-AFE2-22B4D65D6A1B}" type="datetimeFigureOut">
              <a:rPr lang="en-US" altLang="zh-TW" smtClean="0"/>
              <a:t>11/1/21</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FC3CF5-FAB1-A144-8940-478CB640B590}" type="slidenum">
              <a:rPr lang="en-US" altLang="zh-TW" smtClean="0"/>
              <a:t>‹#›</a:t>
            </a:fld>
            <a:endParaRPr lang="zh-TW" altLang="en-US"/>
          </a:p>
        </p:txBody>
      </p:sp>
    </p:spTree>
    <p:extLst>
      <p:ext uri="{BB962C8B-B14F-4D97-AF65-F5344CB8AC3E}">
        <p14:creationId xmlns:p14="http://schemas.microsoft.com/office/powerpoint/2010/main" val="1044721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177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77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177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6855004-1619-4DF3-B02E-95AB72FAAEB9}" type="slidenum">
              <a:rPr lang="en-US" altLang="zh-TW"/>
              <a:pPr/>
              <a:t>‹#›</a:t>
            </a:fld>
            <a:endParaRPr lang="en-US" altLang="zh-TW"/>
          </a:p>
        </p:txBody>
      </p:sp>
    </p:spTree>
    <p:extLst>
      <p:ext uri="{BB962C8B-B14F-4D97-AF65-F5344CB8AC3E}">
        <p14:creationId xmlns:p14="http://schemas.microsoft.com/office/powerpoint/2010/main" val="3434296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4F936CB6-51C5-43C1-83D9-BFAE64F19315}" type="slidenum">
              <a:rPr lang="en-US" altLang="zh-TW"/>
              <a:pPr/>
              <a:t>‹#›</a:t>
            </a:fld>
            <a:endParaRPr lang="en-US" altLang="zh-TW"/>
          </a:p>
        </p:txBody>
      </p:sp>
    </p:spTree>
    <p:extLst>
      <p:ext uri="{BB962C8B-B14F-4D97-AF65-F5344CB8AC3E}">
        <p14:creationId xmlns:p14="http://schemas.microsoft.com/office/powerpoint/2010/main" val="324939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0E47B2FE-3BAF-4590-A8DE-95BC5AFAD63B}" type="slidenum">
              <a:rPr lang="en-US" altLang="zh-TW"/>
              <a:pPr/>
              <a:t>‹#›</a:t>
            </a:fld>
            <a:endParaRPr lang="en-US" altLang="zh-TW"/>
          </a:p>
        </p:txBody>
      </p:sp>
    </p:spTree>
    <p:extLst>
      <p:ext uri="{BB962C8B-B14F-4D97-AF65-F5344CB8AC3E}">
        <p14:creationId xmlns:p14="http://schemas.microsoft.com/office/powerpoint/2010/main" val="2875827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BD02504-FD27-426C-8AD9-11D9E4EC8127}" type="slidenum">
              <a:rPr lang="en-US" altLang="zh-TW"/>
              <a:pPr/>
              <a:t>‹#›</a:t>
            </a:fld>
            <a:endParaRPr lang="en-US" altLang="zh-TW"/>
          </a:p>
        </p:txBody>
      </p:sp>
    </p:spTree>
    <p:extLst>
      <p:ext uri="{BB962C8B-B14F-4D97-AF65-F5344CB8AC3E}">
        <p14:creationId xmlns:p14="http://schemas.microsoft.com/office/powerpoint/2010/main" val="3456569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fld id="{28E00A45-274C-48CE-B3A0-47848AC66F5C}" type="slidenum">
              <a:rPr lang="en-US" altLang="zh-TW"/>
              <a:pPr/>
              <a:t>‹#›</a:t>
            </a:fld>
            <a:endParaRPr lang="en-US" altLang="zh-TW"/>
          </a:p>
        </p:txBody>
      </p:sp>
    </p:spTree>
    <p:extLst>
      <p:ext uri="{BB962C8B-B14F-4D97-AF65-F5344CB8AC3E}">
        <p14:creationId xmlns:p14="http://schemas.microsoft.com/office/powerpoint/2010/main" val="249112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A3963EA6-8D94-46F8-98D6-F7DBC05AAB9B}" type="slidenum">
              <a:rPr lang="en-US" altLang="zh-TW"/>
              <a:pPr/>
              <a:t>‹#›</a:t>
            </a:fld>
            <a:endParaRPr lang="en-US" altLang="zh-TW"/>
          </a:p>
        </p:txBody>
      </p:sp>
    </p:spTree>
    <p:extLst>
      <p:ext uri="{BB962C8B-B14F-4D97-AF65-F5344CB8AC3E}">
        <p14:creationId xmlns:p14="http://schemas.microsoft.com/office/powerpoint/2010/main" val="270006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5EDC6659-9F52-4855-B612-CEAE653192D0}" type="slidenum">
              <a:rPr lang="en-US" altLang="zh-TW"/>
              <a:pPr/>
              <a:t>‹#›</a:t>
            </a:fld>
            <a:endParaRPr lang="en-US" altLang="zh-TW"/>
          </a:p>
        </p:txBody>
      </p:sp>
    </p:spTree>
    <p:extLst>
      <p:ext uri="{BB962C8B-B14F-4D97-AF65-F5344CB8AC3E}">
        <p14:creationId xmlns:p14="http://schemas.microsoft.com/office/powerpoint/2010/main" val="2431084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502BE527-244D-493C-8901-4969225FBFA7}" type="slidenum">
              <a:rPr lang="en-US" altLang="zh-TW"/>
              <a:pPr/>
              <a:t>‹#›</a:t>
            </a:fld>
            <a:endParaRPr lang="en-US" altLang="zh-TW"/>
          </a:p>
        </p:txBody>
      </p:sp>
    </p:spTree>
    <p:extLst>
      <p:ext uri="{BB962C8B-B14F-4D97-AF65-F5344CB8AC3E}">
        <p14:creationId xmlns:p14="http://schemas.microsoft.com/office/powerpoint/2010/main" val="105575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CB668CEB-AC0C-4428-A728-DAB6166EC675}" type="slidenum">
              <a:rPr lang="en-US" altLang="zh-TW"/>
              <a:pPr/>
              <a:t>‹#›</a:t>
            </a:fld>
            <a:endParaRPr lang="en-US" altLang="zh-TW"/>
          </a:p>
        </p:txBody>
      </p:sp>
    </p:spTree>
    <p:extLst>
      <p:ext uri="{BB962C8B-B14F-4D97-AF65-F5344CB8AC3E}">
        <p14:creationId xmlns:p14="http://schemas.microsoft.com/office/powerpoint/2010/main" val="22216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A16CD5C4-C45A-4C2C-8F84-E336EB0196AC}" type="slidenum">
              <a:rPr lang="en-US" altLang="zh-TW"/>
              <a:pPr/>
              <a:t>‹#›</a:t>
            </a:fld>
            <a:endParaRPr lang="en-US" altLang="zh-TW"/>
          </a:p>
        </p:txBody>
      </p:sp>
    </p:spTree>
    <p:extLst>
      <p:ext uri="{BB962C8B-B14F-4D97-AF65-F5344CB8AC3E}">
        <p14:creationId xmlns:p14="http://schemas.microsoft.com/office/powerpoint/2010/main" val="331917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994DBD04-28B2-4030-842B-437930226CE8}" type="slidenum">
              <a:rPr lang="en-US" altLang="zh-TW"/>
              <a:pPr/>
              <a:t>‹#›</a:t>
            </a:fld>
            <a:endParaRPr lang="en-US" altLang="zh-TW"/>
          </a:p>
        </p:txBody>
      </p:sp>
    </p:spTree>
    <p:extLst>
      <p:ext uri="{BB962C8B-B14F-4D97-AF65-F5344CB8AC3E}">
        <p14:creationId xmlns:p14="http://schemas.microsoft.com/office/powerpoint/2010/main" val="1743019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35F2A75F-D350-42EF-88A7-E45283A9EEA7}" type="slidenum">
              <a:rPr lang="en-US" altLang="zh-TW"/>
              <a:pPr/>
              <a:t>‹#›</a:t>
            </a:fld>
            <a:endParaRPr lang="en-US" altLang="zh-TW"/>
          </a:p>
        </p:txBody>
      </p:sp>
    </p:spTree>
    <p:extLst>
      <p:ext uri="{BB962C8B-B14F-4D97-AF65-F5344CB8AC3E}">
        <p14:creationId xmlns:p14="http://schemas.microsoft.com/office/powerpoint/2010/main" val="207657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1B812F8A-1658-44EA-A64F-172DAA757D5E}" type="slidenum">
              <a:rPr lang="en-US" altLang="zh-TW"/>
              <a:pPr/>
              <a:t>‹#›</a:t>
            </a:fld>
            <a:endParaRPr lang="en-US" altLang="zh-TW"/>
          </a:p>
        </p:txBody>
      </p:sp>
    </p:spTree>
    <p:extLst>
      <p:ext uri="{BB962C8B-B14F-4D97-AF65-F5344CB8AC3E}">
        <p14:creationId xmlns:p14="http://schemas.microsoft.com/office/powerpoint/2010/main" val="157476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5B9A52-878B-4C6F-8F05-3AE63A90C635}"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techtv.mit.edu/collections/physicsdemos/videos/831-strobe-of-a-falling-bal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hyperlink" Target="file:///upload.wikimedia.org/wikipedia/commons/2/24/Galileo_Galilei_Signature_2.svg"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7.jpeg"/><Relationship Id="rId7" Type="http://schemas.openxmlformats.org/officeDocument/2006/relationships/image" Target="../media/image30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0.png"/><Relationship Id="rId5" Type="http://schemas.openxmlformats.org/officeDocument/2006/relationships/image" Target="../media/image50.wmf"/><Relationship Id="rId4" Type="http://schemas.openxmlformats.org/officeDocument/2006/relationships/oleObject" Target="../embeddings/oleObject1.bin"/><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52.jpeg"/><Relationship Id="rId12" Type="http://schemas.openxmlformats.org/officeDocument/2006/relationships/image" Target="../media/image340.png"/><Relationship Id="rId2" Type="http://schemas.openxmlformats.org/officeDocument/2006/relationships/image" Target="../media/image51.jpeg"/><Relationship Id="rId1" Type="http://schemas.openxmlformats.org/officeDocument/2006/relationships/slideLayout" Target="../slideLayouts/slideLayout7.xml"/><Relationship Id="rId11" Type="http://schemas.openxmlformats.org/officeDocument/2006/relationships/image" Target="../media/image360.png"/><Relationship Id="rId15" Type="http://schemas.openxmlformats.org/officeDocument/2006/relationships/image" Target="../media/image60.png"/><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7.emf"/><Relationship Id="rId5" Type="http://schemas.openxmlformats.org/officeDocument/2006/relationships/oleObject" Target="../embeddings/oleObject2.bin"/><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63.jpe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1.emf"/><Relationship Id="rId5" Type="http://schemas.openxmlformats.org/officeDocument/2006/relationships/oleObject" Target="../embeddings/oleObject3.bin"/><Relationship Id="rId4" Type="http://schemas.openxmlformats.org/officeDocument/2006/relationships/image" Target="../media/image59.jpe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5.png"/><Relationship Id="rId7"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file:///upload.wikimedia.org/wikipedia/commons/8/87/Galileo.script.arp.600pix.jpg.jp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8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7.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8.bin"/><Relationship Id="rId14" Type="http://schemas.openxmlformats.org/officeDocument/2006/relationships/image" Target="../media/image81.wmf"/></Relationships>
</file>

<file path=ppt/slides/_rels/slide46.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oleObject" Target="../embeddings/oleObject16.bin"/><Relationship Id="rId18" Type="http://schemas.openxmlformats.org/officeDocument/2006/relationships/image" Target="../media/image89.w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86.wmf"/><Relationship Id="rId17" Type="http://schemas.openxmlformats.org/officeDocument/2006/relationships/oleObject" Target="../embeddings/oleObject18.bin"/><Relationship Id="rId2" Type="http://schemas.openxmlformats.org/officeDocument/2006/relationships/slideLayout" Target="../slideLayouts/slideLayout7.xml"/><Relationship Id="rId16" Type="http://schemas.openxmlformats.org/officeDocument/2006/relationships/image" Target="../media/image88.wmf"/><Relationship Id="rId1" Type="http://schemas.openxmlformats.org/officeDocument/2006/relationships/vmlDrawing" Target="../drawings/vmlDrawing5.vml"/><Relationship Id="rId6" Type="http://schemas.openxmlformats.org/officeDocument/2006/relationships/image" Target="../media/image83.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7.bin"/><Relationship Id="rId10" Type="http://schemas.openxmlformats.org/officeDocument/2006/relationships/image" Target="../media/image85.wmf"/><Relationship Id="rId4" Type="http://schemas.openxmlformats.org/officeDocument/2006/relationships/image" Target="../media/image82.wmf"/><Relationship Id="rId9" Type="http://schemas.openxmlformats.org/officeDocument/2006/relationships/oleObject" Target="../embeddings/oleObject14.bin"/><Relationship Id="rId14" Type="http://schemas.openxmlformats.org/officeDocument/2006/relationships/image" Target="../media/image87.wmf"/></Relationships>
</file>

<file path=ppt/slides/_rels/slide47.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91.wmf"/><Relationship Id="rId2" Type="http://schemas.openxmlformats.org/officeDocument/2006/relationships/slideLayout" Target="../slideLayouts/slideLayout7.xml"/><Relationship Id="rId16" Type="http://schemas.openxmlformats.org/officeDocument/2006/relationships/image" Target="../media/image86.wmf"/><Relationship Id="rId1" Type="http://schemas.openxmlformats.org/officeDocument/2006/relationships/vmlDrawing" Target="../drawings/vmlDrawing6.vml"/><Relationship Id="rId6" Type="http://schemas.openxmlformats.org/officeDocument/2006/relationships/image" Target="../media/image88.wmf"/><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22.bin"/><Relationship Id="rId14" Type="http://schemas.openxmlformats.org/officeDocument/2006/relationships/image" Target="../media/image85.wmf"/></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phys.ncku.edu.tw/~astrolab/mirrors/apod/image/0212/jupiterIo_cassini_full.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42.png"/><Relationship Id="rId2" Type="http://schemas.openxmlformats.org/officeDocument/2006/relationships/image" Target="../media/image93.jpeg"/><Relationship Id="rId1" Type="http://schemas.openxmlformats.org/officeDocument/2006/relationships/slideLayout" Target="../slideLayouts/slideLayout7.xml"/><Relationship Id="rId10" Type="http://schemas.openxmlformats.org/officeDocument/2006/relationships/image" Target="../media/image107.png"/><Relationship Id="rId9"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8" Type="http://schemas.openxmlformats.org/officeDocument/2006/relationships/image" Target="../media/image96.jpeg"/><Relationship Id="rId18" Type="http://schemas.openxmlformats.org/officeDocument/2006/relationships/image" Target="../media/image150.png"/><Relationship Id="rId21" Type="http://schemas.openxmlformats.org/officeDocument/2006/relationships/image" Target="../media/image153.png"/><Relationship Id="rId7" Type="http://schemas.openxmlformats.org/officeDocument/2006/relationships/image" Target="../media/image157.png"/><Relationship Id="rId17" Type="http://schemas.openxmlformats.org/officeDocument/2006/relationships/image" Target="../media/image149.png"/><Relationship Id="rId20" Type="http://schemas.openxmlformats.org/officeDocument/2006/relationships/image" Target="../media/image152.png"/><Relationship Id="rId1" Type="http://schemas.openxmlformats.org/officeDocument/2006/relationships/slideLayout" Target="../slideLayouts/slideLayout7.xml"/><Relationship Id="rId15" Type="http://schemas.openxmlformats.org/officeDocument/2006/relationships/image" Target="../media/image147.png"/><Relationship Id="rId19" Type="http://schemas.openxmlformats.org/officeDocument/2006/relationships/image" Target="../media/image151.png"/><Relationship Id="rId9" Type="http://schemas.openxmlformats.org/officeDocument/2006/relationships/image" Target="../media/image97.jpeg"/><Relationship Id="rId14" Type="http://schemas.openxmlformats.org/officeDocument/2006/relationships/image" Target="../media/image160.png"/><Relationship Id="rId22"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7" Type="http://schemas.openxmlformats.org/officeDocument/2006/relationships/image" Target="../media/image163.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00.jpeg"/><Relationship Id="rId7" Type="http://schemas.openxmlformats.org/officeDocument/2006/relationships/image" Target="../media/image1140.png"/><Relationship Id="rId12" Type="http://schemas.openxmlformats.org/officeDocument/2006/relationships/image" Target="../media/image119.pn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130.png"/><Relationship Id="rId11" Type="http://schemas.openxmlformats.org/officeDocument/2006/relationships/image" Target="../media/image1181.png"/><Relationship Id="rId5" Type="http://schemas.openxmlformats.org/officeDocument/2006/relationships/image" Target="../media/image1100.png"/><Relationship Id="rId10" Type="http://schemas.openxmlformats.org/officeDocument/2006/relationships/image" Target="../media/image1171.png"/><Relationship Id="rId4" Type="http://schemas.openxmlformats.org/officeDocument/2006/relationships/image" Target="../media/image1090.png"/><Relationship Id="rId9" Type="http://schemas.openxmlformats.org/officeDocument/2006/relationships/image" Target="../media/image1161.png"/><Relationship Id="rId14" Type="http://schemas.openxmlformats.org/officeDocument/2006/relationships/image" Target="../media/image121.png"/></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6.jpeg"/><Relationship Id="rId7" Type="http://schemas.openxmlformats.org/officeDocument/2006/relationships/image" Target="../media/image125.wmf"/><Relationship Id="rId12"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129.png"/><Relationship Id="rId5" Type="http://schemas.openxmlformats.org/officeDocument/2006/relationships/image" Target="../media/image124.wmf"/><Relationship Id="rId10" Type="http://schemas.openxmlformats.org/officeDocument/2006/relationships/image" Target="../media/image128.png"/><Relationship Id="rId4" Type="http://schemas.openxmlformats.org/officeDocument/2006/relationships/oleObject" Target="../embeddings/oleObject26.bin"/><Relationship Id="rId9" Type="http://schemas.openxmlformats.org/officeDocument/2006/relationships/image" Target="../media/image1271.png"/></Relationships>
</file>

<file path=ppt/slides/_rels/slide61.xml.rels><?xml version="1.0" encoding="UTF-8" standalone="yes"?>
<Relationships xmlns="http://schemas.openxmlformats.org/package/2006/relationships"><Relationship Id="rId26" Type="http://schemas.openxmlformats.org/officeDocument/2006/relationships/image" Target="../media/image1210.png"/><Relationship Id="rId21" Type="http://schemas.openxmlformats.org/officeDocument/2006/relationships/image" Target="../media/image1160.png"/><Relationship Id="rId17" Type="http://schemas.openxmlformats.org/officeDocument/2006/relationships/image" Target="../media/image155.png"/><Relationship Id="rId25" Type="http://schemas.openxmlformats.org/officeDocument/2006/relationships/image" Target="../media/image1200.png"/><Relationship Id="rId2" Type="http://schemas.openxmlformats.org/officeDocument/2006/relationships/image" Target="../media/image1150.png"/><Relationship Id="rId20" Type="http://schemas.openxmlformats.org/officeDocument/2006/relationships/image" Target="../media/image1560.png"/><Relationship Id="rId1" Type="http://schemas.openxmlformats.org/officeDocument/2006/relationships/slideLayout" Target="../slideLayouts/slideLayout7.xml"/><Relationship Id="rId6" Type="http://schemas.openxmlformats.org/officeDocument/2006/relationships/image" Target="../media/image1540.png"/><Relationship Id="rId24" Type="http://schemas.openxmlformats.org/officeDocument/2006/relationships/image" Target="../media/image1190.png"/><Relationship Id="rId5" Type="http://schemas.openxmlformats.org/officeDocument/2006/relationships/image" Target="../media/image1530.png"/><Relationship Id="rId23" Type="http://schemas.openxmlformats.org/officeDocument/2006/relationships/image" Target="../media/image1180.png"/><Relationship Id="rId22" Type="http://schemas.openxmlformats.org/officeDocument/2006/relationships/image" Target="../media/image1170.png"/></Relationships>
</file>

<file path=ppt/slides/_rels/slide62.xml.rels><?xml version="1.0" encoding="UTF-8" standalone="yes"?>
<Relationships xmlns="http://schemas.openxmlformats.org/package/2006/relationships"><Relationship Id="rId7" Type="http://schemas.openxmlformats.org/officeDocument/2006/relationships/image" Target="../media/image1630.png"/><Relationship Id="rId16" Type="http://schemas.openxmlformats.org/officeDocument/2006/relationships/image" Target="../media/image1240.png"/><Relationship Id="rId1" Type="http://schemas.openxmlformats.org/officeDocument/2006/relationships/slideLayout" Target="../slideLayouts/slideLayout7.xml"/><Relationship Id="rId6" Type="http://schemas.openxmlformats.org/officeDocument/2006/relationships/image" Target="../media/image1620.png"/><Relationship Id="rId11" Type="http://schemas.openxmlformats.org/officeDocument/2006/relationships/image" Target="../media/image1281.png"/><Relationship Id="rId5" Type="http://schemas.openxmlformats.org/officeDocument/2006/relationships/image" Target="../media/image1610.png"/><Relationship Id="rId15" Type="http://schemas.openxmlformats.org/officeDocument/2006/relationships/image" Target="../media/image1230.png"/><Relationship Id="rId10" Type="http://schemas.openxmlformats.org/officeDocument/2006/relationships/image" Target="../media/image1640.png"/><Relationship Id="rId14" Type="http://schemas.openxmlformats.org/officeDocument/2006/relationships/image" Target="../media/image12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image" Target="../media/image1270.png"/><Relationship Id="rId1" Type="http://schemas.openxmlformats.org/officeDocument/2006/relationships/slideLayout" Target="../slideLayouts/slideLayout7.xml"/><Relationship Id="rId5" Type="http://schemas.openxmlformats.org/officeDocument/2006/relationships/image" Target="../media/image1300.png"/><Relationship Id="rId4" Type="http://schemas.openxmlformats.org/officeDocument/2006/relationships/image" Target="../media/image1290.png"/></Relationships>
</file>

<file path=ppt/slides/_rels/slide65.xml.rels><?xml version="1.0" encoding="UTF-8" standalone="yes"?>
<Relationships xmlns="http://schemas.openxmlformats.org/package/2006/relationships"><Relationship Id="rId8" Type="http://schemas.openxmlformats.org/officeDocument/2006/relationships/image" Target="../media/image1710.png"/><Relationship Id="rId3" Type="http://schemas.openxmlformats.org/officeDocument/2006/relationships/image" Target="../media/image1660.png"/><Relationship Id="rId7" Type="http://schemas.openxmlformats.org/officeDocument/2006/relationships/image" Target="../media/image1700.png"/><Relationship Id="rId2" Type="http://schemas.openxmlformats.org/officeDocument/2006/relationships/image" Target="../media/image1650.png"/><Relationship Id="rId1" Type="http://schemas.openxmlformats.org/officeDocument/2006/relationships/slideLayout" Target="../slideLayouts/slideLayout7.xml"/><Relationship Id="rId6" Type="http://schemas.openxmlformats.org/officeDocument/2006/relationships/image" Target="../media/image1690.png"/><Relationship Id="rId5" Type="http://schemas.openxmlformats.org/officeDocument/2006/relationships/image" Target="../media/image1680.png"/><Relationship Id="rId10" Type="http://schemas.openxmlformats.org/officeDocument/2006/relationships/image" Target="../media/image1730.png"/><Relationship Id="rId4" Type="http://schemas.openxmlformats.org/officeDocument/2006/relationships/image" Target="../media/image1670.png"/><Relationship Id="rId9" Type="http://schemas.openxmlformats.org/officeDocument/2006/relationships/image" Target="../media/image1720.png"/></Relationships>
</file>

<file path=ppt/slides/_rels/slide6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3" Type="http://schemas.openxmlformats.org/officeDocument/2006/relationships/image" Target="../media/image126.jpeg"/><Relationship Id="rId7" Type="http://schemas.openxmlformats.org/officeDocument/2006/relationships/image" Target="../media/image125.wmf"/><Relationship Id="rId12" Type="http://schemas.openxmlformats.org/officeDocument/2006/relationships/image" Target="../media/image134.png"/><Relationship Id="rId17" Type="http://schemas.openxmlformats.org/officeDocument/2006/relationships/image" Target="../media/image140.png"/><Relationship Id="rId2" Type="http://schemas.openxmlformats.org/officeDocument/2006/relationships/slideLayout" Target="../slideLayouts/slideLayout7.xml"/><Relationship Id="rId16" Type="http://schemas.openxmlformats.org/officeDocument/2006/relationships/image" Target="../media/image138.png"/><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133.png"/><Relationship Id="rId5" Type="http://schemas.openxmlformats.org/officeDocument/2006/relationships/image" Target="../media/image124.wmf"/><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oleObject" Target="../embeddings/oleObject28.bin"/><Relationship Id="rId9" Type="http://schemas.openxmlformats.org/officeDocument/2006/relationships/image" Target="../media/image1310.png"/><Relationship Id="rId14" Type="http://schemas.openxmlformats.org/officeDocument/2006/relationships/image" Target="../media/image136.png"/></Relationships>
</file>

<file path=ppt/slides/_rels/slide6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8.png"/><Relationship Id="rId3" Type="http://schemas.openxmlformats.org/officeDocument/2006/relationships/image" Target="../media/image126.jpeg"/><Relationship Id="rId7" Type="http://schemas.openxmlformats.org/officeDocument/2006/relationships/image" Target="../media/image125.wmf"/><Relationship Id="rId12"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image" Target="../media/image145.png"/><Relationship Id="rId5" Type="http://schemas.openxmlformats.org/officeDocument/2006/relationships/image" Target="../media/image124.wmf"/><Relationship Id="rId10" Type="http://schemas.openxmlformats.org/officeDocument/2006/relationships/image" Target="../media/image144.png"/><Relationship Id="rId4" Type="http://schemas.openxmlformats.org/officeDocument/2006/relationships/oleObject" Target="../embeddings/oleObject30.bin"/><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hyperlink" Target="file:///upload.wikimedia.org/wikipedia/commons/f/f2/Leaning_Tower_of_Pisa.jp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48.jpeg"/><Relationship Id="rId1" Type="http://schemas.openxmlformats.org/officeDocument/2006/relationships/slideLayout" Target="../slideLayouts/slideLayout12.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hyperlink" Target="file:///upload.wikimedia.org/wikipedia/commons/9/92/Isaac_Newton_signature.sv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7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photo.com/media/433790/enlarge"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upload.wikimedia.org/wikipedia/commons/c/ca/Galileos_Dialogue_Title_Page.png" TargetMode="Externa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標題 1"/>
          <p:cNvSpPr>
            <a:spLocks noGrp="1"/>
          </p:cNvSpPr>
          <p:nvPr>
            <p:ph type="ctrTitle"/>
          </p:nvPr>
        </p:nvSpPr>
        <p:spPr/>
        <p:txBody>
          <a:bodyPr/>
          <a:lstStyle/>
          <a:p>
            <a:endParaRPr lang="zh-TW" altLang="en-US"/>
          </a:p>
        </p:txBody>
      </p:sp>
      <p:sp>
        <p:nvSpPr>
          <p:cNvPr id="15362" name="副標題 2"/>
          <p:cNvSpPr>
            <a:spLocks noGrp="1"/>
          </p:cNvSpPr>
          <p:nvPr>
            <p:ph type="subTitle" idx="1"/>
          </p:nvPr>
        </p:nvSpPr>
        <p:spPr/>
        <p:txBody>
          <a:bodyPr/>
          <a:lstStyle/>
          <a:p>
            <a:endParaRPr lang="zh-TW" altLang="en-US"/>
          </a:p>
        </p:txBody>
      </p:sp>
      <p:pic>
        <p:nvPicPr>
          <p:cNvPr id="15363" name="Picture 2" descr="D:\Dropbox\Documents\課程\YoungTextBook\Images\Chapter02\A_Images\A_Figures_and_Photos\02_0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4" y="645179"/>
            <a:ext cx="7681912"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rot="10800000" flipH="1" flipV="1">
            <a:off x="3860296" y="5888692"/>
            <a:ext cx="19993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2000" dirty="0">
                <a:solidFill>
                  <a:srgbClr val="FF0000"/>
                </a:solidFill>
              </a:rPr>
              <a:t>運動的物理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8" descr="A-1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r="995"/>
          <a:stretch>
            <a:fillRect/>
          </a:stretch>
        </p:blipFill>
        <p:spPr>
          <a:xfrm>
            <a:off x="1331913" y="333375"/>
            <a:ext cx="3373437" cy="4175125"/>
          </a:xfrm>
          <a:noFill/>
        </p:spPr>
      </p:pic>
      <p:sp>
        <p:nvSpPr>
          <p:cNvPr id="235523" name="矩形 5"/>
          <p:cNvSpPr>
            <a:spLocks noChangeArrowheads="1"/>
          </p:cNvSpPr>
          <p:nvPr/>
        </p:nvSpPr>
        <p:spPr bwMode="auto">
          <a:xfrm>
            <a:off x="1187450" y="4581525"/>
            <a:ext cx="691356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a:latin typeface="Times New Roman" pitchFamily="18" charset="0"/>
                <a:cs typeface="Times New Roman" pitchFamily="18" charset="0"/>
              </a:rPr>
              <a:t>Actually, whether or not Galileo ever performed his famous experiment on the leaning tower hardly seems to matter -- a similar experiment- demonstration had already been published by Benedetti Giambattista in 1553, and the test had also been made and published by the Flemish engineer Simon Stevin in 1586. </a:t>
            </a:r>
            <a:endParaRPr lang="zh-TW" altLang="en-US" sz="1800">
              <a:latin typeface="Times New Roman" pitchFamily="18" charset="0"/>
              <a:cs typeface="Times New Roman" pitchFamily="18" charset="0"/>
            </a:endParaRPr>
          </a:p>
        </p:txBody>
      </p:sp>
      <p:pic>
        <p:nvPicPr>
          <p:cNvPr id="235524" name="Picture 5" descr="http://www.google.com/url?source=imglanding&amp;ct=img&amp;q=http://www.stkate.edu/physics/phys111/Galileo-FallingRocks.gif&amp;sa=X&amp;ei=q4teUM-GJuSJmQWrxIDQDQ&amp;ved=0CAwQ8wc4mAQ&amp;usg=AFQjCNEN0PKn6uqqL2oZlobASZlsAqJO2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484313"/>
            <a:ext cx="2286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4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327716" y="5343516"/>
            <a:ext cx="6553200" cy="357187"/>
          </a:xfrm>
        </p:spPr>
        <p:txBody>
          <a:bodyPr/>
          <a:lstStyle/>
          <a:p>
            <a:pPr algn="l" eaLnBrk="1" hangingPunct="1"/>
            <a:r>
              <a:rPr lang="zh-TW" altLang="en-US" sz="1800" dirty="0">
                <a:solidFill>
                  <a:schemeClr val="tx1"/>
                </a:solidFill>
              </a:rPr>
              <a:t>將介質阻力逐漸變小，物體的行為會往相反方向演進，</a:t>
            </a:r>
          </a:p>
        </p:txBody>
      </p:sp>
      <p:pic>
        <p:nvPicPr>
          <p:cNvPr id="163843" name="Picture 4" descr="A-08"/>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660804" y="1493741"/>
            <a:ext cx="2478087" cy="3357562"/>
          </a:xfrm>
          <a:noFill/>
        </p:spPr>
      </p:pic>
      <p:sp>
        <p:nvSpPr>
          <p:cNvPr id="163844" name="文字方塊 8"/>
          <p:cNvSpPr txBox="1">
            <a:spLocks noChangeArrowheads="1"/>
          </p:cNvSpPr>
          <p:nvPr/>
        </p:nvSpPr>
        <p:spPr bwMode="auto">
          <a:xfrm>
            <a:off x="1332260" y="4939814"/>
            <a:ext cx="684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若介質極度稠密，重的物體不受影響，但輕的物體將幾乎不會下落！</a:t>
            </a:r>
          </a:p>
        </p:txBody>
      </p:sp>
      <p:sp>
        <p:nvSpPr>
          <p:cNvPr id="236549" name="Rectangle 10"/>
          <p:cNvSpPr txBox="1">
            <a:spLocks noChangeArrowheads="1"/>
          </p:cNvSpPr>
          <p:nvPr/>
        </p:nvSpPr>
        <p:spPr bwMode="auto">
          <a:xfrm>
            <a:off x="1332260" y="503238"/>
            <a:ext cx="57610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如果沒有空氣，所有物體，無論輕重落地時間相同 </a:t>
            </a:r>
          </a:p>
        </p:txBody>
      </p:sp>
      <p:sp>
        <p:nvSpPr>
          <p:cNvPr id="6" name="文字方塊 5"/>
          <p:cNvSpPr txBox="1">
            <a:spLocks noChangeArrowheads="1"/>
          </p:cNvSpPr>
          <p:nvPr/>
        </p:nvSpPr>
        <p:spPr bwMode="auto">
          <a:xfrm>
            <a:off x="1332260" y="1008063"/>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但伽利略並無法製造出無空氣的環境來作觀察</a:t>
            </a:r>
          </a:p>
        </p:txBody>
      </p:sp>
      <p:sp>
        <p:nvSpPr>
          <p:cNvPr id="7" name="文字方塊 6"/>
          <p:cNvSpPr txBox="1">
            <a:spLocks noChangeArrowheads="1"/>
          </p:cNvSpPr>
          <p:nvPr/>
        </p:nvSpPr>
        <p:spPr bwMode="auto">
          <a:xfrm>
            <a:off x="5335935" y="3108278"/>
            <a:ext cx="3241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他作了一個理論的想像實驗：</a:t>
            </a:r>
          </a:p>
        </p:txBody>
      </p:sp>
      <p:sp>
        <p:nvSpPr>
          <p:cNvPr id="8" name="矩形 7"/>
          <p:cNvSpPr>
            <a:spLocks noChangeArrowheads="1"/>
          </p:cNvSpPr>
          <p:nvPr/>
        </p:nvSpPr>
        <p:spPr bwMode="auto">
          <a:xfrm>
            <a:off x="1332260" y="6236801"/>
            <a:ext cx="717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在沒有介質阻力下，所有物體運動的差距消失，將以同樣的方法下落 </a:t>
            </a:r>
          </a:p>
        </p:txBody>
      </p:sp>
      <p:sp>
        <p:nvSpPr>
          <p:cNvPr id="9" name="文字方塊 8"/>
          <p:cNvSpPr txBox="1">
            <a:spLocks noChangeArrowheads="1"/>
          </p:cNvSpPr>
          <p:nvPr/>
        </p:nvSpPr>
        <p:spPr bwMode="auto">
          <a:xfrm>
            <a:off x="1332260" y="5803414"/>
            <a:ext cx="684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輕的物體開始下落，與重的物體的差距越來越小。</a:t>
            </a:r>
          </a:p>
        </p:txBody>
      </p:sp>
      <p:pic>
        <p:nvPicPr>
          <p:cNvPr id="10" name="Picture 4" descr="A-08"/>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6494"/>
          <a:stretch>
            <a:fillRect/>
          </a:stretch>
        </p:blipFill>
        <p:spPr>
          <a:xfrm>
            <a:off x="1365404" y="1493741"/>
            <a:ext cx="1325562" cy="3357562"/>
          </a:xfrm>
          <a:solidFill>
            <a:schemeClr val="accent1"/>
          </a:solidFill>
        </p:spPr>
      </p:pic>
      <p:sp>
        <p:nvSpPr>
          <p:cNvPr id="11" name="矩形 10"/>
          <p:cNvSpPr/>
          <p:nvPr/>
        </p:nvSpPr>
        <p:spPr>
          <a:xfrm>
            <a:off x="1617816" y="2214466"/>
            <a:ext cx="647700" cy="1800225"/>
          </a:xfrm>
          <a:prstGeom prst="rect">
            <a:avLst/>
          </a:prstGeom>
          <a:solidFill>
            <a:srgbClr val="00B0F0"/>
          </a:solidFill>
          <a:ln w="44450">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pic>
        <p:nvPicPr>
          <p:cNvPr id="12" name="Picture 4" descr="A-08"/>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57777" t="55511" r="30600" b="35910"/>
          <a:stretch>
            <a:fillRect/>
          </a:stretch>
        </p:blipFill>
        <p:spPr>
          <a:xfrm>
            <a:off x="1581304" y="3293966"/>
            <a:ext cx="287337" cy="288925"/>
          </a:xfrm>
          <a:noFill/>
        </p:spPr>
      </p:pic>
      <p:pic>
        <p:nvPicPr>
          <p:cNvPr id="13" name="Picture 4" descr="A-08"/>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69061" t="55263" r="19315" b="36160"/>
          <a:stretch>
            <a:fillRect/>
          </a:stretch>
        </p:blipFill>
        <p:spPr>
          <a:xfrm>
            <a:off x="1941666" y="2214466"/>
            <a:ext cx="287338" cy="287337"/>
          </a:xfrm>
          <a:noFill/>
        </p:spPr>
      </p:pic>
      <p:sp>
        <p:nvSpPr>
          <p:cNvPr id="14" name="矩形 13"/>
          <p:cNvSpPr/>
          <p:nvPr/>
        </p:nvSpPr>
        <p:spPr>
          <a:xfrm>
            <a:off x="1652741" y="4590953"/>
            <a:ext cx="792163" cy="215900"/>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defRPr/>
            </a:pPr>
            <a:r>
              <a:rPr lang="en-US" altLang="zh-TW" sz="1200"/>
              <a:t>Water</a:t>
            </a:r>
            <a:endParaRPr lang="zh-TW" altLang="en-US" sz="1200"/>
          </a:p>
        </p:txBody>
      </p:sp>
      <p:sp>
        <p:nvSpPr>
          <p:cNvPr id="15" name="矩形 9"/>
          <p:cNvSpPr>
            <a:spLocks noChangeArrowheads="1"/>
          </p:cNvSpPr>
          <p:nvPr/>
        </p:nvSpPr>
        <p:spPr bwMode="auto">
          <a:xfrm>
            <a:off x="1332260" y="131958"/>
            <a:ext cx="5383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dirty="0">
                <a:latin typeface="Times New Roman" pitchFamily="18" charset="0"/>
                <a:cs typeface="Times New Roman" pitchFamily="18" charset="0"/>
              </a:rPr>
              <a:t>"the most beautiful thought experiment ever devised."</a:t>
            </a:r>
            <a:endParaRPr lang="zh-TW"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97990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gtEl>
                                        <p:attrNameLst>
                                          <p:attrName>style.visibility</p:attrName>
                                        </p:attrNameLst>
                                      </p:cBhvr>
                                      <p:to>
                                        <p:strVal val="visible"/>
                                      </p:to>
                                    </p:set>
                                    <p:anim calcmode="lin" valueType="num">
                                      <p:cBhvr additive="base">
                                        <p:cTn id="13" dur="500" fill="hold"/>
                                        <p:tgtEl>
                                          <p:spTgt spid="163843"/>
                                        </p:tgtEl>
                                        <p:attrNameLst>
                                          <p:attrName>ppt_x</p:attrName>
                                        </p:attrNameLst>
                                      </p:cBhvr>
                                      <p:tavLst>
                                        <p:tav tm="0">
                                          <p:val>
                                            <p:strVal val="#ppt_x"/>
                                          </p:val>
                                        </p:tav>
                                        <p:tav tm="100000">
                                          <p:val>
                                            <p:strVal val="#ppt_x"/>
                                          </p:val>
                                        </p:tav>
                                      </p:tavLst>
                                    </p:anim>
                                    <p:anim calcmode="lin" valueType="num">
                                      <p:cBhvr additive="base">
                                        <p:cTn id="14" dur="500" fill="hold"/>
                                        <p:tgtEl>
                                          <p:spTgt spid="16384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3844"/>
                                        </p:tgtEl>
                                        <p:attrNameLst>
                                          <p:attrName>style.visibility</p:attrName>
                                        </p:attrNameLst>
                                      </p:cBhvr>
                                      <p:to>
                                        <p:strVal val="visible"/>
                                      </p:to>
                                    </p:set>
                                    <p:anim calcmode="lin" valueType="num">
                                      <p:cBhvr additive="base">
                                        <p:cTn id="51" dur="500" fill="hold"/>
                                        <p:tgtEl>
                                          <p:spTgt spid="163844"/>
                                        </p:tgtEl>
                                        <p:attrNameLst>
                                          <p:attrName>ppt_x</p:attrName>
                                        </p:attrNameLst>
                                      </p:cBhvr>
                                      <p:tavLst>
                                        <p:tav tm="0">
                                          <p:val>
                                            <p:strVal val="#ppt_x"/>
                                          </p:val>
                                        </p:tav>
                                        <p:tav tm="100000">
                                          <p:val>
                                            <p:strVal val="#ppt_x"/>
                                          </p:val>
                                        </p:tav>
                                      </p:tavLst>
                                    </p:anim>
                                    <p:anim calcmode="lin" valueType="num">
                                      <p:cBhvr additive="base">
                                        <p:cTn id="52" dur="500" fill="hold"/>
                                        <p:tgtEl>
                                          <p:spTgt spid="16384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3842"/>
                                        </p:tgtEl>
                                        <p:attrNameLst>
                                          <p:attrName>style.visibility</p:attrName>
                                        </p:attrNameLst>
                                      </p:cBhvr>
                                      <p:to>
                                        <p:strVal val="visible"/>
                                      </p:to>
                                    </p:set>
                                    <p:anim calcmode="lin" valueType="num">
                                      <p:cBhvr additive="base">
                                        <p:cTn id="57" dur="500" fill="hold"/>
                                        <p:tgtEl>
                                          <p:spTgt spid="163842"/>
                                        </p:tgtEl>
                                        <p:attrNameLst>
                                          <p:attrName>ppt_x</p:attrName>
                                        </p:attrNameLst>
                                      </p:cBhvr>
                                      <p:tavLst>
                                        <p:tav tm="0">
                                          <p:val>
                                            <p:strVal val="#ppt_x"/>
                                          </p:val>
                                        </p:tav>
                                        <p:tav tm="100000">
                                          <p:val>
                                            <p:strVal val="#ppt_x"/>
                                          </p:val>
                                        </p:tav>
                                      </p:tavLst>
                                    </p:anim>
                                    <p:anim calcmode="lin" valueType="num">
                                      <p:cBhvr additive="base">
                                        <p:cTn id="58"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44" grpId="0"/>
      <p:bldP spid="6" grpId="0"/>
      <p:bldP spid="7" grpId="0"/>
      <p:bldP spid="8" grpId="0"/>
      <p:bldP spid="9" grpId="0"/>
      <p:bldP spid="11"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619672" y="630534"/>
            <a:ext cx="5083175" cy="500063"/>
          </a:xfrm>
        </p:spPr>
        <p:txBody>
          <a:bodyPr/>
          <a:lstStyle/>
          <a:p>
            <a:pPr algn="l" eaLnBrk="1" hangingPunct="1"/>
            <a:r>
              <a:rPr lang="zh-TW" altLang="en-US" sz="1800" dirty="0">
                <a:solidFill>
                  <a:schemeClr val="tx1"/>
                </a:solidFill>
              </a:rPr>
              <a:t>沒有介質阻力下，所有物體將以同樣的方法下落。 </a:t>
            </a:r>
          </a:p>
        </p:txBody>
      </p:sp>
      <p:pic>
        <p:nvPicPr>
          <p:cNvPr id="237571" name="Picture 3" descr="fig02_0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59832" y="1710654"/>
            <a:ext cx="2664296" cy="4537072"/>
          </a:xfrm>
          <a:noFill/>
        </p:spPr>
      </p:pic>
      <p:sp>
        <p:nvSpPr>
          <p:cNvPr id="77830" name="文字方塊 5"/>
          <p:cNvSpPr txBox="1">
            <a:spLocks noChangeArrowheads="1"/>
          </p:cNvSpPr>
          <p:nvPr/>
        </p:nvSpPr>
        <p:spPr bwMode="auto">
          <a:xfrm>
            <a:off x="1619672" y="1206597"/>
            <a:ext cx="532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地表上物體的下落運動是普遍的，因此非常特別。</a:t>
            </a:r>
          </a:p>
        </p:txBody>
      </p:sp>
    </p:spTree>
    <p:extLst>
      <p:ext uri="{BB962C8B-B14F-4D97-AF65-F5344CB8AC3E}">
        <p14:creationId xmlns:p14="http://schemas.microsoft.com/office/powerpoint/2010/main" val="1527901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500" fill="hold"/>
                                        <p:tgtEl>
                                          <p:spTgt spid="77830"/>
                                        </p:tgtEl>
                                        <p:attrNameLst>
                                          <p:attrName>ppt_x</p:attrName>
                                        </p:attrNameLst>
                                      </p:cBhvr>
                                      <p:tavLst>
                                        <p:tav tm="0">
                                          <p:val>
                                            <p:strVal val="#ppt_x"/>
                                          </p:val>
                                        </p:tav>
                                        <p:tav tm="100000">
                                          <p:val>
                                            <p:strVal val="#ppt_x"/>
                                          </p:val>
                                        </p:tav>
                                      </p:tavLst>
                                    </p:anim>
                                    <p:anim calcmode="lin" valueType="num">
                                      <p:cBhvr additive="base">
                                        <p:cTn id="8"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187624" y="1186791"/>
            <a:ext cx="3887788" cy="384175"/>
          </a:xfrm>
        </p:spPr>
        <p:txBody>
          <a:bodyPr/>
          <a:lstStyle/>
          <a:p>
            <a:pPr algn="l" eaLnBrk="1" hangingPunct="1"/>
            <a:r>
              <a:rPr lang="zh-TW" altLang="en-US" sz="1800" dirty="0">
                <a:solidFill>
                  <a:schemeClr val="tx1"/>
                </a:solidFill>
              </a:rPr>
              <a:t>測量物體下落的距離與時間的關係！</a:t>
            </a:r>
          </a:p>
        </p:txBody>
      </p:sp>
      <p:pic>
        <p:nvPicPr>
          <p:cNvPr id="165891" name="Picture 3" descr="A-07"/>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571500" y="1714500"/>
            <a:ext cx="3948113" cy="3443288"/>
          </a:xfrm>
          <a:noFill/>
        </p:spPr>
      </p:pic>
      <p:pic>
        <p:nvPicPr>
          <p:cNvPr id="165892" name="Picture 4" descr="A-0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714500"/>
            <a:ext cx="4104456" cy="1828944"/>
          </a:xfrm>
          <a:noFill/>
        </p:spPr>
      </p:pic>
      <p:sp>
        <p:nvSpPr>
          <p:cNvPr id="238597" name="文字方塊 4"/>
          <p:cNvSpPr txBox="1">
            <a:spLocks noChangeArrowheads="1"/>
          </p:cNvSpPr>
          <p:nvPr/>
        </p:nvSpPr>
        <p:spPr bwMode="auto">
          <a:xfrm>
            <a:off x="1204424" y="345169"/>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地表上物體的下落運動是普遍的，因此非常特別。</a:t>
            </a:r>
          </a:p>
        </p:txBody>
      </p:sp>
      <p:sp>
        <p:nvSpPr>
          <p:cNvPr id="9" name="Rectangle 4"/>
          <p:cNvSpPr txBox="1">
            <a:spLocks noChangeArrowheads="1"/>
          </p:cNvSpPr>
          <p:nvPr/>
        </p:nvSpPr>
        <p:spPr bwMode="auto">
          <a:xfrm>
            <a:off x="1227094" y="754661"/>
            <a:ext cx="3816350" cy="360363"/>
          </a:xfrm>
          <a:prstGeom prst="rect">
            <a:avLst/>
          </a:prstGeom>
          <a:noFill/>
          <a:ln w="9525">
            <a:noFill/>
            <a:miter lim="800000"/>
            <a:headEnd/>
            <a:tailEnd/>
          </a:ln>
        </p:spPr>
        <p:txBody>
          <a:bodyPr anchor="ctr"/>
          <a:lstStyle/>
          <a:p>
            <a:pPr>
              <a:defRPr/>
            </a:pPr>
            <a:r>
              <a:rPr lang="zh-TW" altLang="en-US" kern="0" dirty="0">
                <a:latin typeface="+mj-lt"/>
                <a:ea typeface="+mj-ea"/>
                <a:cs typeface="+mj-cs"/>
              </a:rPr>
              <a:t>觀察這個特別的現象就很重要！</a:t>
            </a:r>
            <a:endParaRPr lang="zh-TW" altLang="en-US" sz="2000" kern="0" dirty="0">
              <a:latin typeface="+mj-lt"/>
              <a:ea typeface="+mj-ea"/>
              <a:cs typeface="+mj-cs"/>
            </a:endParaRPr>
          </a:p>
        </p:txBody>
      </p:sp>
      <p:pic>
        <p:nvPicPr>
          <p:cNvPr id="199692" name="Picture 12" descr="http://www.google.com/url?source=imglanding&amp;ct=img&amp;q=http://www.ifa.hawaii.edu/~barnes/ast110_06/rots/pftim19_01.png&amp;sa=X&amp;ei=soNeUMj6A_GOmQX0ioDgBQ&amp;ved=0CAsQ8wc&amp;usg=AFQjCNFRZwXcGfBfS163XueZKnNn77pr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847" y="3583049"/>
            <a:ext cx="34099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5"/>
          <p:cNvSpPr txBox="1">
            <a:spLocks noChangeArrowheads="1"/>
          </p:cNvSpPr>
          <p:nvPr/>
        </p:nvSpPr>
        <p:spPr bwMode="auto">
          <a:xfrm>
            <a:off x="1115616" y="5193164"/>
            <a:ext cx="676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伽利略透過實驗觀察，發現物體下</a:t>
            </a:r>
            <a:r>
              <a:rPr lang="zh-Hant" altLang="en-US" sz="1800" dirty="0"/>
              <a:t>落的距離與時間的平方成正比。</a:t>
            </a:r>
            <a:endParaRPr lang="zh-TW" altLang="en-US" sz="1800" dirty="0"/>
          </a:p>
        </p:txBody>
      </p:sp>
      <p:sp>
        <p:nvSpPr>
          <p:cNvPr id="13" name="文字方塊 6"/>
          <p:cNvSpPr txBox="1">
            <a:spLocks noChangeArrowheads="1"/>
          </p:cNvSpPr>
          <p:nvPr/>
        </p:nvSpPr>
        <p:spPr bwMode="auto">
          <a:xfrm>
            <a:off x="1115616" y="6165304"/>
            <a:ext cx="54292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對物體運動的研究應該由</a:t>
            </a:r>
            <a:r>
              <a:rPr lang="zh-TW" altLang="en-US" sz="1800" dirty="0">
                <a:solidFill>
                  <a:srgbClr val="FF0000"/>
                </a:solidFill>
              </a:rPr>
              <a:t>速度</a:t>
            </a:r>
            <a:r>
              <a:rPr lang="zh-TW" altLang="en-US" sz="1800" dirty="0"/>
              <a:t>轉移到</a:t>
            </a:r>
            <a:r>
              <a:rPr lang="zh-TW" altLang="en-US" sz="1800" dirty="0">
                <a:solidFill>
                  <a:srgbClr val="FF0000"/>
                </a:solidFill>
              </a:rPr>
              <a:t>加速度</a:t>
            </a:r>
            <a:r>
              <a:rPr lang="zh-TW" altLang="en-US" sz="1800" dirty="0"/>
              <a:t>！</a:t>
            </a:r>
          </a:p>
        </p:txBody>
      </p:sp>
      <p:sp>
        <p:nvSpPr>
          <p:cNvPr id="14" name="文字方塊 5">
            <a:extLst>
              <a:ext uri="{FF2B5EF4-FFF2-40B4-BE49-F238E27FC236}">
                <a16:creationId xmlns:a16="http://schemas.microsoft.com/office/drawing/2014/main" id="{EE7A32D7-91BD-534C-9681-A6BF1C5DE577}"/>
              </a:ext>
            </a:extLst>
          </p:cNvPr>
          <p:cNvSpPr txBox="1">
            <a:spLocks noChangeArrowheads="1"/>
          </p:cNvSpPr>
          <p:nvPr/>
        </p:nvSpPr>
        <p:spPr bwMode="auto">
          <a:xfrm>
            <a:off x="1115616" y="5677890"/>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伽利略聲稱</a:t>
            </a:r>
            <a:r>
              <a:rPr lang="zh-Hant" altLang="en-US" sz="1800" dirty="0"/>
              <a:t>，這表示</a:t>
            </a:r>
            <a:r>
              <a:rPr lang="zh-TW" altLang="en-US" sz="1800" dirty="0"/>
              <a:t>物體下落的加速度是定值！</a:t>
            </a:r>
          </a:p>
        </p:txBody>
      </p:sp>
      <mc:AlternateContent xmlns:mc="http://schemas.openxmlformats.org/markup-compatibility/2006" xmlns:a14="http://schemas.microsoft.com/office/drawing/2010/main">
        <mc:Choice Requires="a14">
          <p:sp>
            <p:nvSpPr>
              <p:cNvPr id="16" name="文字方塊 24">
                <a:extLst>
                  <a:ext uri="{FF2B5EF4-FFF2-40B4-BE49-F238E27FC236}">
                    <a16:creationId xmlns:a16="http://schemas.microsoft.com/office/drawing/2014/main" id="{D5C12081-244F-AD44-A1C5-547A1AE111AC}"/>
                  </a:ext>
                </a:extLst>
              </p:cNvPr>
              <p:cNvSpPr txBox="1"/>
              <p:nvPr/>
            </p:nvSpPr>
            <p:spPr bwMode="auto">
              <a:xfrm>
                <a:off x="6473840" y="5587659"/>
                <a:ext cx="1520288"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oMath>
                  </m:oMathPara>
                </a14:m>
                <a:endParaRPr kumimoji="1" lang="zh-TW" altLang="en-US" sz="1800" dirty="0"/>
              </a:p>
            </p:txBody>
          </p:sp>
        </mc:Choice>
        <mc:Fallback xmlns="">
          <p:sp>
            <p:nvSpPr>
              <p:cNvPr id="16" name="文字方塊 24">
                <a:extLst>
                  <a:ext uri="{FF2B5EF4-FFF2-40B4-BE49-F238E27FC236}">
                    <a16:creationId xmlns:a16="http://schemas.microsoft.com/office/drawing/2014/main" id="{D5C12081-244F-AD44-A1C5-547A1AE111AC}"/>
                  </a:ext>
                </a:extLst>
              </p:cNvPr>
              <p:cNvSpPr txBox="1">
                <a:spLocks noRot="1" noChangeAspect="1" noMove="1" noResize="1" noEditPoints="1" noAdjustHandles="1" noChangeArrowheads="1" noChangeShapeType="1" noTextEdit="1"/>
              </p:cNvSpPr>
              <p:nvPr/>
            </p:nvSpPr>
            <p:spPr bwMode="auto">
              <a:xfrm>
                <a:off x="6473840" y="5587659"/>
                <a:ext cx="1520288" cy="518604"/>
              </a:xfrm>
              <a:prstGeom prst="rect">
                <a:avLst/>
              </a:prstGeom>
              <a:blipFill>
                <a:blip r:embed="rId5"/>
                <a:stretch>
                  <a:fillRect l="-1653" t="-7317" r="-826" b="-14634"/>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388882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5890"/>
                                        </p:tgtEl>
                                        <p:attrNameLst>
                                          <p:attrName>style.visibility</p:attrName>
                                        </p:attrNameLst>
                                      </p:cBhvr>
                                      <p:to>
                                        <p:strVal val="visible"/>
                                      </p:to>
                                    </p:set>
                                    <p:anim calcmode="lin" valueType="num">
                                      <p:cBhvr additive="base">
                                        <p:cTn id="13" dur="500" fill="hold"/>
                                        <p:tgtEl>
                                          <p:spTgt spid="165890"/>
                                        </p:tgtEl>
                                        <p:attrNameLst>
                                          <p:attrName>ppt_x</p:attrName>
                                        </p:attrNameLst>
                                      </p:cBhvr>
                                      <p:tavLst>
                                        <p:tav tm="0">
                                          <p:val>
                                            <p:strVal val="#ppt_x"/>
                                          </p:val>
                                        </p:tav>
                                        <p:tav tm="100000">
                                          <p:val>
                                            <p:strVal val="#ppt_x"/>
                                          </p:val>
                                        </p:tav>
                                      </p:tavLst>
                                    </p:anim>
                                    <p:anim calcmode="lin" valueType="num">
                                      <p:cBhvr additive="base">
                                        <p:cTn id="14" dur="500" fill="hold"/>
                                        <p:tgtEl>
                                          <p:spTgt spid="165890"/>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165891"/>
                                        </p:tgtEl>
                                        <p:attrNameLst>
                                          <p:attrName>style.visibility</p:attrName>
                                        </p:attrNameLst>
                                      </p:cBhvr>
                                      <p:to>
                                        <p:strVal val="visible"/>
                                      </p:to>
                                    </p:set>
                                    <p:anim calcmode="lin" valueType="num">
                                      <p:cBhvr additive="base">
                                        <p:cTn id="18" dur="500" fill="hold"/>
                                        <p:tgtEl>
                                          <p:spTgt spid="165891"/>
                                        </p:tgtEl>
                                        <p:attrNameLst>
                                          <p:attrName>ppt_x</p:attrName>
                                        </p:attrNameLst>
                                      </p:cBhvr>
                                      <p:tavLst>
                                        <p:tav tm="0">
                                          <p:val>
                                            <p:strVal val="#ppt_x"/>
                                          </p:val>
                                        </p:tav>
                                        <p:tav tm="100000">
                                          <p:val>
                                            <p:strVal val="#ppt_x"/>
                                          </p:val>
                                        </p:tav>
                                      </p:tavLst>
                                    </p:anim>
                                    <p:anim calcmode="lin" valueType="num">
                                      <p:cBhvr additive="base">
                                        <p:cTn id="19" dur="500" fill="hold"/>
                                        <p:tgtEl>
                                          <p:spTgt spid="165891"/>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165892"/>
                                        </p:tgtEl>
                                        <p:attrNameLst>
                                          <p:attrName>style.visibility</p:attrName>
                                        </p:attrNameLst>
                                      </p:cBhvr>
                                      <p:to>
                                        <p:strVal val="visible"/>
                                      </p:to>
                                    </p:set>
                                    <p:anim calcmode="lin" valueType="num">
                                      <p:cBhvr additive="base">
                                        <p:cTn id="23" dur="500" fill="hold"/>
                                        <p:tgtEl>
                                          <p:spTgt spid="165892"/>
                                        </p:tgtEl>
                                        <p:attrNameLst>
                                          <p:attrName>ppt_x</p:attrName>
                                        </p:attrNameLst>
                                      </p:cBhvr>
                                      <p:tavLst>
                                        <p:tav tm="0">
                                          <p:val>
                                            <p:strVal val="#ppt_x"/>
                                          </p:val>
                                        </p:tav>
                                        <p:tav tm="100000">
                                          <p:val>
                                            <p:strVal val="#ppt_x"/>
                                          </p:val>
                                        </p:tav>
                                      </p:tavLst>
                                    </p:anim>
                                    <p:anim calcmode="lin" valueType="num">
                                      <p:cBhvr additive="base">
                                        <p:cTn id="24" dur="500" fill="hold"/>
                                        <p:tgtEl>
                                          <p:spTgt spid="16589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99692"/>
                                        </p:tgtEl>
                                        <p:attrNameLst>
                                          <p:attrName>style.visibility</p:attrName>
                                        </p:attrNameLst>
                                      </p:cBhvr>
                                      <p:to>
                                        <p:strVal val="visible"/>
                                      </p:to>
                                    </p:set>
                                    <p:anim calcmode="lin" valueType="num">
                                      <p:cBhvr additive="base">
                                        <p:cTn id="29" dur="500" fill="hold"/>
                                        <p:tgtEl>
                                          <p:spTgt spid="199692"/>
                                        </p:tgtEl>
                                        <p:attrNameLst>
                                          <p:attrName>ppt_x</p:attrName>
                                        </p:attrNameLst>
                                      </p:cBhvr>
                                      <p:tavLst>
                                        <p:tav tm="0">
                                          <p:val>
                                            <p:strVal val="#ppt_x"/>
                                          </p:val>
                                        </p:tav>
                                        <p:tav tm="100000">
                                          <p:val>
                                            <p:strVal val="#ppt_x"/>
                                          </p:val>
                                        </p:tav>
                                      </p:tavLst>
                                    </p:anim>
                                    <p:anim calcmode="lin" valueType="num">
                                      <p:cBhvr additive="base">
                                        <p:cTn id="30" dur="500" fill="hold"/>
                                        <p:tgtEl>
                                          <p:spTgt spid="19969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9" grpId="0" autoUpdateAnimBg="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l="2032" t="16315" r="44608" b="22645"/>
          <a:stretch/>
        </p:blipFill>
        <p:spPr>
          <a:xfrm>
            <a:off x="2051720" y="1340768"/>
            <a:ext cx="4879181" cy="3650455"/>
          </a:xfrm>
          <a:prstGeom prst="rect">
            <a:avLst/>
          </a:prstGeom>
        </p:spPr>
      </p:pic>
    </p:spTree>
    <p:extLst>
      <p:ext uri="{BB962C8B-B14F-4D97-AF65-F5344CB8AC3E}">
        <p14:creationId xmlns:p14="http://schemas.microsoft.com/office/powerpoint/2010/main" val="320890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10"/>
          <p:cNvSpPr txBox="1">
            <a:spLocks noChangeArrowheads="1"/>
          </p:cNvSpPr>
          <p:nvPr/>
        </p:nvSpPr>
        <p:spPr bwMode="auto">
          <a:xfrm>
            <a:off x="538163" y="5084763"/>
            <a:ext cx="7345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endParaRPr lang="zh-TW" altLang="en-US" sz="1800"/>
          </a:p>
        </p:txBody>
      </p:sp>
      <p:sp>
        <p:nvSpPr>
          <p:cNvPr id="32779" name="Text Box 11"/>
          <p:cNvSpPr txBox="1">
            <a:spLocks noChangeArrowheads="1"/>
          </p:cNvSpPr>
          <p:nvPr/>
        </p:nvSpPr>
        <p:spPr bwMode="auto">
          <a:xfrm>
            <a:off x="1042988" y="4076700"/>
            <a:ext cx="727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t>一門廣博精深的新科學已經誕生，我的工作只是一個開端，其他更聰明的心靈將可以利用其中的方法與手段，來探索新科學以致最遙遠的角落</a:t>
            </a:r>
          </a:p>
        </p:txBody>
      </p:sp>
      <p:sp>
        <p:nvSpPr>
          <p:cNvPr id="32781" name="Text Box 13"/>
          <p:cNvSpPr txBox="1">
            <a:spLocks noChangeArrowheads="1"/>
          </p:cNvSpPr>
          <p:nvPr/>
        </p:nvSpPr>
        <p:spPr bwMode="auto">
          <a:xfrm>
            <a:off x="1114425" y="4940300"/>
            <a:ext cx="7345363"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3300"/>
                </a:solidFill>
                <a:latin typeface="新細明體" pitchFamily="18" charset="-120"/>
              </a:rPr>
              <a:t>物理定律是以數學描述的，因此是抽象的（</a:t>
            </a:r>
            <a:r>
              <a:rPr lang="en-US" altLang="zh-TW" sz="1800">
                <a:solidFill>
                  <a:srgbClr val="FF3300"/>
                </a:solidFill>
                <a:latin typeface="Times New Roman" pitchFamily="18" charset="0"/>
                <a:cs typeface="Times New Roman" pitchFamily="18" charset="0"/>
              </a:rPr>
              <a:t>mathematical and abstract</a:t>
            </a:r>
            <a:r>
              <a:rPr lang="zh-TW" altLang="en-US" sz="1800">
                <a:solidFill>
                  <a:srgbClr val="FF3300"/>
                </a:solidFill>
                <a:latin typeface="新細明體" pitchFamily="18" charset="-120"/>
                <a:cs typeface="Times New Roman" pitchFamily="18" charset="0"/>
              </a:rPr>
              <a:t>） </a:t>
            </a:r>
          </a:p>
        </p:txBody>
      </p:sp>
      <p:sp>
        <p:nvSpPr>
          <p:cNvPr id="32782" name="Text Box 14"/>
          <p:cNvSpPr txBox="1">
            <a:spLocks noChangeArrowheads="1"/>
          </p:cNvSpPr>
          <p:nvPr/>
        </p:nvSpPr>
        <p:spPr bwMode="auto">
          <a:xfrm>
            <a:off x="1042988" y="5805488"/>
            <a:ext cx="6265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要了解宇宙就得了解上帝的語言，而上帝的語言是數學</a:t>
            </a:r>
          </a:p>
        </p:txBody>
      </p:sp>
      <p:pic>
        <p:nvPicPr>
          <p:cNvPr id="240646" name="Picture 9" descr="A-0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8333" t="6732" r="11050" b="5005"/>
          <a:stretch>
            <a:fillRect/>
          </a:stretch>
        </p:blipFill>
        <p:spPr>
          <a:xfrm>
            <a:off x="6804025" y="1700213"/>
            <a:ext cx="1539875" cy="2022475"/>
          </a:xfrm>
          <a:noFill/>
        </p:spPr>
      </p:pic>
      <p:pic>
        <p:nvPicPr>
          <p:cNvPr id="240647" name="Picture 11" descr="http://www.google.com/url?source=imglanding&amp;ct=img&amp;q=http://einstein.stanford.edu/Library/images/Galileo-incline-expt.jpg&amp;sa=X&amp;ei=U4VeUI_HLueImQXk5oDQCg&amp;ved=0CAwQ8wc4lwE&amp;usg=AFQjCNESGBNThPyGNIjw4NkNtSzIE-QN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49275"/>
            <a:ext cx="57308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645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9"/>
                                        </p:tgtEl>
                                        <p:attrNameLst>
                                          <p:attrName>style.visibility</p:attrName>
                                        </p:attrNameLst>
                                      </p:cBhvr>
                                      <p:to>
                                        <p:strVal val="visible"/>
                                      </p:to>
                                    </p:set>
                                    <p:anim calcmode="lin" valueType="num">
                                      <p:cBhvr additive="base">
                                        <p:cTn id="7" dur="500" fill="hold"/>
                                        <p:tgtEl>
                                          <p:spTgt spid="32779"/>
                                        </p:tgtEl>
                                        <p:attrNameLst>
                                          <p:attrName>ppt_x</p:attrName>
                                        </p:attrNameLst>
                                      </p:cBhvr>
                                      <p:tavLst>
                                        <p:tav tm="0">
                                          <p:val>
                                            <p:strVal val="#ppt_x"/>
                                          </p:val>
                                        </p:tav>
                                        <p:tav tm="100000">
                                          <p:val>
                                            <p:strVal val="#ppt_x"/>
                                          </p:val>
                                        </p:tav>
                                      </p:tavLst>
                                    </p:anim>
                                    <p:anim calcmode="lin" valueType="num">
                                      <p:cBhvr additive="base">
                                        <p:cTn id="8" dur="500" fill="hold"/>
                                        <p:tgtEl>
                                          <p:spTgt spid="327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81"/>
                                        </p:tgtEl>
                                        <p:attrNameLst>
                                          <p:attrName>style.visibility</p:attrName>
                                        </p:attrNameLst>
                                      </p:cBhvr>
                                      <p:to>
                                        <p:strVal val="visible"/>
                                      </p:to>
                                    </p:set>
                                    <p:anim calcmode="lin" valueType="num">
                                      <p:cBhvr additive="base">
                                        <p:cTn id="13" dur="500" fill="hold"/>
                                        <p:tgtEl>
                                          <p:spTgt spid="32781"/>
                                        </p:tgtEl>
                                        <p:attrNameLst>
                                          <p:attrName>ppt_x</p:attrName>
                                        </p:attrNameLst>
                                      </p:cBhvr>
                                      <p:tavLst>
                                        <p:tav tm="0">
                                          <p:val>
                                            <p:strVal val="1+#ppt_w/2"/>
                                          </p:val>
                                        </p:tav>
                                        <p:tav tm="100000">
                                          <p:val>
                                            <p:strVal val="#ppt_x"/>
                                          </p:val>
                                        </p:tav>
                                      </p:tavLst>
                                    </p:anim>
                                    <p:anim calcmode="lin" valueType="num">
                                      <p:cBhvr additive="base">
                                        <p:cTn id="14" dur="500" fill="hold"/>
                                        <p:tgtEl>
                                          <p:spTgt spid="327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2782"/>
                                        </p:tgtEl>
                                        <p:attrNameLst>
                                          <p:attrName>style.visibility</p:attrName>
                                        </p:attrNameLst>
                                      </p:cBhvr>
                                      <p:to>
                                        <p:strVal val="visible"/>
                                      </p:to>
                                    </p:set>
                                    <p:animEffect transition="in" filter="blinds(horizontal)">
                                      <p:cBhvr>
                                        <p:cTn id="19" dur="500"/>
                                        <p:tgtEl>
                                          <p:spTgt spid="32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utoUpdateAnimBg="0"/>
      <p:bldP spid="32781" grpId="0" animBg="1" autoUpdateAnimBg="0"/>
      <p:bldP spid="3278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395288" y="333375"/>
            <a:ext cx="8229600" cy="777875"/>
          </a:xfrm>
        </p:spPr>
        <p:txBody>
          <a:bodyPr/>
          <a:lstStyle/>
          <a:p>
            <a:pPr eaLnBrk="1" hangingPunct="1">
              <a:defRPr/>
            </a:pPr>
            <a:r>
              <a:rPr lang="zh-TW" altLang="en-US" sz="2000" dirty="0">
                <a:solidFill>
                  <a:srgbClr val="FF3300"/>
                </a:solidFill>
                <a:latin typeface="+mn-ea"/>
                <a:ea typeface="+mn-ea"/>
                <a:cs typeface="Times New Roman" pitchFamily="18" charset="0"/>
              </a:rPr>
              <a:t>古典物理定律全部由數學寫成</a:t>
            </a:r>
          </a:p>
        </p:txBody>
      </p:sp>
      <p:pic>
        <p:nvPicPr>
          <p:cNvPr id="241667" name="Picture 3" descr="A-1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5508" t="1923" r="64833" b="1190"/>
          <a:stretch>
            <a:fillRect/>
          </a:stretch>
        </p:blipFill>
        <p:spPr>
          <a:xfrm>
            <a:off x="3492500" y="981075"/>
            <a:ext cx="2159000" cy="5602288"/>
          </a:xfrm>
          <a:noFill/>
        </p:spPr>
      </p:pic>
    </p:spTree>
    <p:extLst>
      <p:ext uri="{BB962C8B-B14F-4D97-AF65-F5344CB8AC3E}">
        <p14:creationId xmlns:p14="http://schemas.microsoft.com/office/powerpoint/2010/main" val="251620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2411413" y="260350"/>
            <a:ext cx="5040312" cy="500063"/>
          </a:xfrm>
        </p:spPr>
        <p:txBody>
          <a:bodyPr/>
          <a:lstStyle/>
          <a:p>
            <a:pPr algn="l" eaLnBrk="1" hangingPunct="1"/>
            <a:r>
              <a:rPr lang="zh-TW" altLang="en-US" sz="1800">
                <a:solidFill>
                  <a:schemeClr val="tx1"/>
                </a:solidFill>
              </a:rPr>
              <a:t>所有物體將以同樣的方法下落，等效原則 </a:t>
            </a:r>
          </a:p>
        </p:txBody>
      </p:sp>
      <p:pic>
        <p:nvPicPr>
          <p:cNvPr id="242691" name="Picture 3" descr="fig02_0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95513" y="908050"/>
            <a:ext cx="1776412" cy="3025775"/>
          </a:xfrm>
          <a:noFill/>
        </p:spPr>
      </p:pic>
      <p:sp>
        <p:nvSpPr>
          <p:cNvPr id="242692" name="文字方塊 7"/>
          <p:cNvSpPr txBox="1">
            <a:spLocks noChangeArrowheads="1"/>
          </p:cNvSpPr>
          <p:nvPr/>
        </p:nvSpPr>
        <p:spPr bwMode="auto">
          <a:xfrm>
            <a:off x="2124075" y="4149725"/>
            <a:ext cx="611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這個落下的方式與物體性質無關，看來更像是時空的特性</a:t>
            </a:r>
          </a:p>
        </p:txBody>
      </p:sp>
      <p:sp>
        <p:nvSpPr>
          <p:cNvPr id="242693" name="文字方塊 5"/>
          <p:cNvSpPr txBox="1">
            <a:spLocks noChangeArrowheads="1"/>
          </p:cNvSpPr>
          <p:nvPr/>
        </p:nvSpPr>
        <p:spPr bwMode="auto">
          <a:xfrm>
            <a:off x="2124075" y="5156200"/>
            <a:ext cx="611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在彎曲的空間中粒子走的是外界看來向一條曲線的直線！</a:t>
            </a:r>
          </a:p>
        </p:txBody>
      </p:sp>
      <p:pic>
        <p:nvPicPr>
          <p:cNvPr id="242694" name="Picture 2" descr="D:\Dropbox\Documents\課程\YoungTextBook\Images\Chapter37\A_Images\A_Figures_and_Photos\37_24_Figure.jpg"/>
          <p:cNvPicPr>
            <a:picLocks noChangeAspect="1" noChangeArrowheads="1"/>
          </p:cNvPicPr>
          <p:nvPr/>
        </p:nvPicPr>
        <p:blipFill>
          <a:blip r:embed="rId3">
            <a:extLst>
              <a:ext uri="{28A0092B-C50C-407E-A947-70E740481C1C}">
                <a14:useLocalDpi xmlns:a14="http://schemas.microsoft.com/office/drawing/2010/main" val="0"/>
              </a:ext>
            </a:extLst>
          </a:blip>
          <a:srcRect b="6235"/>
          <a:stretch>
            <a:fillRect/>
          </a:stretch>
        </p:blipFill>
        <p:spPr bwMode="auto">
          <a:xfrm>
            <a:off x="4067175" y="1628775"/>
            <a:ext cx="40465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文字方塊 4"/>
          <p:cNvSpPr txBox="1">
            <a:spLocks noChangeArrowheads="1"/>
          </p:cNvSpPr>
          <p:nvPr/>
        </p:nvSpPr>
        <p:spPr bwMode="auto">
          <a:xfrm>
            <a:off x="2124075" y="4724400"/>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廣義相對論主張重力是質量造成周圍時空彎曲</a:t>
            </a:r>
          </a:p>
        </p:txBody>
      </p:sp>
      <p:sp>
        <p:nvSpPr>
          <p:cNvPr id="242696" name="文字方塊 12"/>
          <p:cNvSpPr txBox="1">
            <a:spLocks noChangeArrowheads="1"/>
          </p:cNvSpPr>
          <p:nvPr/>
        </p:nvSpPr>
        <p:spPr bwMode="auto">
          <a:xfrm>
            <a:off x="2124075" y="6092825"/>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廣義相對論已潛藏在伽列略的發現之中</a:t>
            </a:r>
          </a:p>
        </p:txBody>
      </p:sp>
      <p:sp>
        <p:nvSpPr>
          <p:cNvPr id="242697" name="矩形 8"/>
          <p:cNvSpPr>
            <a:spLocks noChangeArrowheads="1"/>
          </p:cNvSpPr>
          <p:nvPr/>
        </p:nvSpPr>
        <p:spPr bwMode="auto">
          <a:xfrm>
            <a:off x="2124075" y="5589588"/>
            <a:ext cx="5761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所有物體以同樣的方法下落，就是因為大家都走直線！</a:t>
            </a:r>
          </a:p>
        </p:txBody>
      </p:sp>
    </p:spTree>
    <p:extLst>
      <p:ext uri="{BB962C8B-B14F-4D97-AF65-F5344CB8AC3E}">
        <p14:creationId xmlns:p14="http://schemas.microsoft.com/office/powerpoint/2010/main" val="176697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4"/>
          <p:cNvSpPr>
            <a:spLocks noGrp="1" noChangeArrowheads="1"/>
          </p:cNvSpPr>
          <p:nvPr>
            <p:ph type="title"/>
          </p:nvPr>
        </p:nvSpPr>
        <p:spPr>
          <a:xfrm>
            <a:off x="2586243" y="228600"/>
            <a:ext cx="3673475" cy="360363"/>
          </a:xfrm>
        </p:spPr>
        <p:txBody>
          <a:bodyPr/>
          <a:lstStyle/>
          <a:p>
            <a:pPr algn="l" eaLnBrk="1" hangingPunct="1"/>
            <a:r>
              <a:rPr lang="zh-TW" altLang="en-US" sz="1800" dirty="0">
                <a:solidFill>
                  <a:schemeClr val="tx1"/>
                </a:solidFill>
              </a:rPr>
              <a:t>落體距離及速度與時間的關係</a:t>
            </a:r>
          </a:p>
        </p:txBody>
      </p:sp>
      <p:pic>
        <p:nvPicPr>
          <p:cNvPr id="243715" name="Picture 6" descr="fig02_0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71775" y="765175"/>
            <a:ext cx="4710113" cy="3022600"/>
          </a:xfrm>
          <a:noFill/>
        </p:spPr>
      </p:pic>
      <p:sp>
        <p:nvSpPr>
          <p:cNvPr id="167940" name="文字方塊 3"/>
          <p:cNvSpPr txBox="1">
            <a:spLocks noChangeArrowheads="1"/>
          </p:cNvSpPr>
          <p:nvPr/>
        </p:nvSpPr>
        <p:spPr bwMode="auto">
          <a:xfrm>
            <a:off x="2554288" y="4292600"/>
            <a:ext cx="421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自由落體是等</a:t>
            </a:r>
            <a:r>
              <a:rPr lang="zh-TW" altLang="en-US" sz="1800">
                <a:solidFill>
                  <a:srgbClr val="FF0000"/>
                </a:solidFill>
              </a:rPr>
              <a:t>加速度</a:t>
            </a:r>
            <a:r>
              <a:rPr lang="zh-TW" altLang="en-US" sz="1800"/>
              <a:t>運動！</a:t>
            </a:r>
          </a:p>
        </p:txBody>
      </p:sp>
      <p:pic>
        <p:nvPicPr>
          <p:cNvPr id="5" name="Picture 7" descr="fig02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068638"/>
            <a:ext cx="1852613"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news.cctv.com/20080912/images/1221193530261_1221193530261_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3068638"/>
            <a:ext cx="207645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a:spLocks noChangeArrowheads="1"/>
          </p:cNvSpPr>
          <p:nvPr/>
        </p:nvSpPr>
        <p:spPr bwMode="auto">
          <a:xfrm>
            <a:off x="2554288" y="4868863"/>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地表物體運動都是等</a:t>
            </a:r>
            <a:r>
              <a:rPr lang="zh-TW" altLang="en-US" sz="1800">
                <a:solidFill>
                  <a:srgbClr val="FF0000"/>
                </a:solidFill>
              </a:rPr>
              <a:t>加速度</a:t>
            </a:r>
            <a:r>
              <a:rPr lang="zh-TW" altLang="en-US" sz="1800"/>
              <a:t>運動！</a:t>
            </a:r>
          </a:p>
        </p:txBody>
      </p:sp>
      <p:sp>
        <p:nvSpPr>
          <p:cNvPr id="167944" name="文字方塊 6"/>
          <p:cNvSpPr txBox="1">
            <a:spLocks noChangeArrowheads="1"/>
          </p:cNvSpPr>
          <p:nvPr/>
        </p:nvSpPr>
        <p:spPr bwMode="auto">
          <a:xfrm>
            <a:off x="2554288" y="5876925"/>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對物體運動研究的焦點必須由</a:t>
            </a:r>
            <a:r>
              <a:rPr lang="zh-TW" altLang="en-US" sz="1800">
                <a:solidFill>
                  <a:srgbClr val="FF0000"/>
                </a:solidFill>
              </a:rPr>
              <a:t>速度</a:t>
            </a:r>
            <a:r>
              <a:rPr lang="zh-TW" altLang="en-US" sz="1800"/>
              <a:t>轉移到</a:t>
            </a:r>
            <a:r>
              <a:rPr lang="zh-TW" altLang="en-US" sz="1800">
                <a:solidFill>
                  <a:srgbClr val="FF0000"/>
                </a:solidFill>
              </a:rPr>
              <a:t>加速度</a:t>
            </a:r>
            <a:r>
              <a:rPr lang="zh-TW" altLang="en-US" sz="1800"/>
              <a:t>！</a:t>
            </a:r>
          </a:p>
        </p:txBody>
      </p:sp>
      <p:sp>
        <p:nvSpPr>
          <p:cNvPr id="9" name="文字方塊 8"/>
          <p:cNvSpPr txBox="1">
            <a:spLocks noChangeArrowheads="1"/>
          </p:cNvSpPr>
          <p:nvPr/>
        </p:nvSpPr>
        <p:spPr bwMode="auto">
          <a:xfrm>
            <a:off x="2554288" y="5373688"/>
            <a:ext cx="4862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對於運動研究來說，</a:t>
            </a:r>
            <a:r>
              <a:rPr lang="zh-TW" altLang="en-US" sz="1800" b="1">
                <a:solidFill>
                  <a:srgbClr val="FF0000"/>
                </a:solidFill>
              </a:rPr>
              <a:t>加速度</a:t>
            </a:r>
            <a:r>
              <a:rPr lang="zh-TW" altLang="en-US" sz="1800"/>
              <a:t>比速度重要！</a:t>
            </a:r>
          </a:p>
        </p:txBody>
      </p:sp>
      <p:pic>
        <p:nvPicPr>
          <p:cNvPr id="243722" name="Picture 4" descr="A-09"/>
          <p:cNvPicPr>
            <a:picLocks noChangeAspect="1" noChangeArrowheads="1"/>
          </p:cNvPicPr>
          <p:nvPr/>
        </p:nvPicPr>
        <p:blipFill>
          <a:blip r:embed="rId5" cstate="print">
            <a:extLst>
              <a:ext uri="{28A0092B-C50C-407E-A947-70E740481C1C}">
                <a14:useLocalDpi xmlns:a14="http://schemas.microsoft.com/office/drawing/2010/main" val="0"/>
              </a:ext>
            </a:extLst>
          </a:blip>
          <a:srcRect l="4573" t="18445" r="5997"/>
          <a:stretch>
            <a:fillRect/>
          </a:stretch>
        </p:blipFill>
        <p:spPr bwMode="auto">
          <a:xfrm>
            <a:off x="125413" y="990600"/>
            <a:ext cx="2455862"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276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 calcmode="lin" valueType="num">
                                      <p:cBhvr additive="base">
                                        <p:cTn id="7" dur="500" fill="hold"/>
                                        <p:tgtEl>
                                          <p:spTgt spid="167940"/>
                                        </p:tgtEl>
                                        <p:attrNameLst>
                                          <p:attrName>ppt_x</p:attrName>
                                        </p:attrNameLst>
                                      </p:cBhvr>
                                      <p:tavLst>
                                        <p:tav tm="0">
                                          <p:val>
                                            <p:strVal val="#ppt_x"/>
                                          </p:val>
                                        </p:tav>
                                        <p:tav tm="100000">
                                          <p:val>
                                            <p:strVal val="#ppt_x"/>
                                          </p:val>
                                        </p:tav>
                                      </p:tavLst>
                                    </p:anim>
                                    <p:anim calcmode="lin" valueType="num">
                                      <p:cBhvr additive="base">
                                        <p:cTn id="8" dur="500" fill="hold"/>
                                        <p:tgtEl>
                                          <p:spTgt spid="1679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7944"/>
                                        </p:tgtEl>
                                        <p:attrNameLst>
                                          <p:attrName>style.visibility</p:attrName>
                                        </p:attrNameLst>
                                      </p:cBhvr>
                                      <p:to>
                                        <p:strVal val="visible"/>
                                      </p:to>
                                    </p:set>
                                    <p:anim calcmode="lin" valueType="num">
                                      <p:cBhvr additive="base">
                                        <p:cTn id="33" dur="500" fill="hold"/>
                                        <p:tgtEl>
                                          <p:spTgt spid="167944"/>
                                        </p:tgtEl>
                                        <p:attrNameLst>
                                          <p:attrName>ppt_x</p:attrName>
                                        </p:attrNameLst>
                                      </p:cBhvr>
                                      <p:tavLst>
                                        <p:tav tm="0">
                                          <p:val>
                                            <p:strVal val="#ppt_x"/>
                                          </p:val>
                                        </p:tav>
                                        <p:tav tm="100000">
                                          <p:val>
                                            <p:strVal val="#ppt_x"/>
                                          </p:val>
                                        </p:tav>
                                      </p:tavLst>
                                    </p:anim>
                                    <p:anim calcmode="lin" valueType="num">
                                      <p:cBhvr additive="base">
                                        <p:cTn id="34" dur="500" fill="hold"/>
                                        <p:tgtEl>
                                          <p:spTgt spid="1679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p:bldP spid="7" grpId="0"/>
      <p:bldP spid="16794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文字方塊 5"/>
          <p:cNvSpPr txBox="1">
            <a:spLocks noChangeArrowheads="1"/>
          </p:cNvSpPr>
          <p:nvPr/>
        </p:nvSpPr>
        <p:spPr bwMode="auto">
          <a:xfrm>
            <a:off x="1187450" y="1412875"/>
            <a:ext cx="795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為了簡化討論，可以以忽略許多無關性質的 </a:t>
            </a:r>
            <a:r>
              <a:rPr lang="en-US" altLang="zh-TW" sz="1800" dirty="0">
                <a:latin typeface="Times New Roman" panose="02020603050405020304" pitchFamily="18" charset="0"/>
                <a:cs typeface="Times New Roman" panose="02020603050405020304" pitchFamily="18" charset="0"/>
              </a:rPr>
              <a:t>Model</a:t>
            </a:r>
            <a:r>
              <a:rPr lang="en-US" altLang="zh-TW" sz="1800" dirty="0"/>
              <a:t> </a:t>
            </a:r>
            <a:r>
              <a:rPr lang="zh-TW" altLang="en-US" sz="1800" dirty="0"/>
              <a:t>模型來研究！</a:t>
            </a:r>
          </a:p>
        </p:txBody>
      </p:sp>
      <p:sp>
        <p:nvSpPr>
          <p:cNvPr id="18434" name="文字方塊 6"/>
          <p:cNvSpPr txBox="1">
            <a:spLocks noChangeArrowheads="1"/>
          </p:cNvSpPr>
          <p:nvPr/>
        </p:nvSpPr>
        <p:spPr bwMode="auto">
          <a:xfrm>
            <a:off x="1043608" y="5447523"/>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模型畢竟與真實的物體不同，也因此比真實的物體方便操作。</a:t>
            </a:r>
          </a:p>
        </p:txBody>
      </p:sp>
      <p:pic>
        <p:nvPicPr>
          <p:cNvPr id="18435" name="Picture 2" descr="http://67.15.124.90/images/TAM/images/pro_pic/TAM_607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81" y="2060575"/>
            <a:ext cx="38576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p8.p.pixnet.net/albums/userpics/8/5/624985/normal_48c6a8e1edaf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060576"/>
            <a:ext cx="3330785"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文字方塊 2"/>
          <p:cNvSpPr txBox="1">
            <a:spLocks noChangeArrowheads="1"/>
          </p:cNvSpPr>
          <p:nvPr/>
        </p:nvSpPr>
        <p:spPr bwMode="auto">
          <a:xfrm>
            <a:off x="1043608" y="4655360"/>
            <a:ext cx="7500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anose="02020603050405020304" pitchFamily="18" charset="0"/>
                <a:cs typeface="Times New Roman" panose="02020603050405020304" pitchFamily="18" charset="0"/>
              </a:rPr>
              <a:t>Models is a simplification of reality. It allows us to focus on the important aspects by excluding those aspects that play only a minor role.</a:t>
            </a:r>
            <a:endParaRPr lang="zh-TW" alt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4"/>
          <p:cNvSpPr>
            <a:spLocks noGrp="1" noChangeArrowheads="1"/>
          </p:cNvSpPr>
          <p:nvPr>
            <p:ph type="title" idx="4294967295"/>
          </p:nvPr>
        </p:nvSpPr>
        <p:spPr>
          <a:xfrm>
            <a:off x="3059113" y="1341438"/>
            <a:ext cx="3816350" cy="360362"/>
          </a:xfrm>
        </p:spPr>
        <p:txBody>
          <a:bodyPr/>
          <a:lstStyle/>
          <a:p>
            <a:pPr algn="l" eaLnBrk="1" hangingPunct="1"/>
            <a:r>
              <a:rPr lang="zh-TW" altLang="en-US" sz="1800">
                <a:solidFill>
                  <a:srgbClr val="FF3300"/>
                </a:solidFill>
              </a:rPr>
              <a:t>觀察現象是科學最基本的方</a:t>
            </a:r>
            <a:r>
              <a:rPr lang="zh-TW" altLang="en-US" sz="2000">
                <a:solidFill>
                  <a:srgbClr val="FF3300"/>
                </a:solidFill>
              </a:rPr>
              <a:t>法</a:t>
            </a:r>
          </a:p>
        </p:txBody>
      </p:sp>
      <p:pic>
        <p:nvPicPr>
          <p:cNvPr id="227331" name="Picture 8" descr="A-0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583" t="6168" r="9467" b="5351"/>
          <a:stretch>
            <a:fillRect/>
          </a:stretch>
        </p:blipFill>
        <p:spPr>
          <a:xfrm>
            <a:off x="2124075" y="1865313"/>
            <a:ext cx="2376488" cy="3003550"/>
          </a:xfrm>
          <a:noFill/>
        </p:spPr>
      </p:pic>
      <p:pic>
        <p:nvPicPr>
          <p:cNvPr id="227332" name="Picture 16" descr="GGtelesco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941888"/>
            <a:ext cx="301307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18" descr="GGtelescop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941888"/>
            <a:ext cx="36004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 Box 22"/>
          <p:cNvSpPr txBox="1">
            <a:spLocks noChangeArrowheads="1"/>
          </p:cNvSpPr>
          <p:nvPr/>
        </p:nvSpPr>
        <p:spPr bwMode="auto">
          <a:xfrm>
            <a:off x="3059113" y="47625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en-US" altLang="zh-TW" sz="1800">
                <a:latin typeface="Times New Roman" pitchFamily="18" charset="0"/>
                <a:cs typeface="Times New Roman" pitchFamily="18" charset="0"/>
              </a:rPr>
              <a:t>Galileo Galilei (1564-1642)</a:t>
            </a:r>
          </a:p>
        </p:txBody>
      </p:sp>
      <p:pic>
        <p:nvPicPr>
          <p:cNvPr id="227335" name="Picture 25" descr="A-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060575"/>
            <a:ext cx="275113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6" name="文字方塊 13"/>
          <p:cNvSpPr txBox="1">
            <a:spLocks noChangeArrowheads="1"/>
          </p:cNvSpPr>
          <p:nvPr/>
        </p:nvSpPr>
        <p:spPr bwMode="auto">
          <a:xfrm>
            <a:off x="3059113" y="908050"/>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科學是描述自然現象的！</a:t>
            </a:r>
          </a:p>
        </p:txBody>
      </p:sp>
      <p:pic>
        <p:nvPicPr>
          <p:cNvPr id="227337" name="Picture 10" descr="File:Galileo Galilei Signature 2.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7763" y="620713"/>
            <a:ext cx="1333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13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Media\Chapter2\Images\02_UnnumPho_p035-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7438" y="2032248"/>
            <a:ext cx="4398962"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Media\Chapter2\Images\02_UnnumPho_p035-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57338"/>
            <a:ext cx="26035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E:\Media\Chapter2\Images\02_01Figure-F.jpg"/>
          <p:cNvPicPr>
            <a:picLocks noChangeAspect="1" noChangeArrowheads="1"/>
          </p:cNvPicPr>
          <p:nvPr/>
        </p:nvPicPr>
        <p:blipFill>
          <a:blip r:embed="rId4">
            <a:extLst>
              <a:ext uri="{28A0092B-C50C-407E-A947-70E740481C1C}">
                <a14:useLocalDpi xmlns:a14="http://schemas.microsoft.com/office/drawing/2010/main" val="0"/>
              </a:ext>
            </a:extLst>
          </a:blip>
          <a:srcRect b="89456"/>
          <a:stretch>
            <a:fillRect/>
          </a:stretch>
        </p:blipFill>
        <p:spPr bwMode="auto">
          <a:xfrm>
            <a:off x="2987675" y="2205038"/>
            <a:ext cx="48577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E:\Media\Chapter2\Images\02_01Figure-F.jpg"/>
          <p:cNvPicPr>
            <a:picLocks noChangeAspect="1" noChangeArrowheads="1"/>
          </p:cNvPicPr>
          <p:nvPr/>
        </p:nvPicPr>
        <p:blipFill>
          <a:blip r:embed="rId5">
            <a:extLst>
              <a:ext uri="{28A0092B-C50C-407E-A947-70E740481C1C}">
                <a14:useLocalDpi xmlns:a14="http://schemas.microsoft.com/office/drawing/2010/main" val="0"/>
              </a:ext>
            </a:extLst>
          </a:blip>
          <a:srcRect t="39516"/>
          <a:stretch>
            <a:fillRect/>
          </a:stretch>
        </p:blipFill>
        <p:spPr bwMode="auto">
          <a:xfrm>
            <a:off x="2854325" y="4437112"/>
            <a:ext cx="29289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a:spLocks noChangeArrowheads="1"/>
          </p:cNvSpPr>
          <p:nvPr/>
        </p:nvSpPr>
        <p:spPr bwMode="auto">
          <a:xfrm>
            <a:off x="1115616" y="3422650"/>
            <a:ext cx="6215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如此我們可以專心於她的位置，而且可以去測量並研究！</a:t>
            </a:r>
          </a:p>
        </p:txBody>
      </p:sp>
      <p:sp>
        <p:nvSpPr>
          <p:cNvPr id="19463" name="文字方塊 1"/>
          <p:cNvSpPr txBox="1">
            <a:spLocks noChangeArrowheads="1"/>
          </p:cNvSpPr>
          <p:nvPr/>
        </p:nvSpPr>
        <p:spPr bwMode="auto">
          <a:xfrm>
            <a:off x="971550" y="692150"/>
            <a:ext cx="5078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latin typeface="Tahoma" pitchFamily="34" charset="0"/>
              </a:rPr>
              <a:t>牛頓力學是植基於粒子模型</a:t>
            </a:r>
            <a:r>
              <a:rPr lang="en-US" altLang="zh-TW" sz="1800">
                <a:latin typeface="Tahoma" pitchFamily="34" charset="0"/>
              </a:rPr>
              <a:t>:</a:t>
            </a:r>
          </a:p>
        </p:txBody>
      </p:sp>
      <p:sp>
        <p:nvSpPr>
          <p:cNvPr id="19464" name="文字方塊 2"/>
          <p:cNvSpPr txBox="1">
            <a:spLocks noChangeArrowheads="1"/>
          </p:cNvSpPr>
          <p:nvPr/>
        </p:nvSpPr>
        <p:spPr bwMode="auto">
          <a:xfrm>
            <a:off x="895350" y="1084263"/>
            <a:ext cx="7588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ahoma" pitchFamily="34" charset="0"/>
              </a:rPr>
              <a:t>一個物體的運動可以簡化為將一個沒有大小的點！</a:t>
            </a:r>
            <a:endParaRPr lang="en-US" altLang="zh-TW" sz="1800" dirty="0">
              <a:latin typeface="Tahoma" pitchFamily="34" charset="0"/>
            </a:endParaRPr>
          </a:p>
        </p:txBody>
      </p:sp>
      <p:sp>
        <p:nvSpPr>
          <p:cNvPr id="2" name="矩形 1"/>
          <p:cNvSpPr/>
          <p:nvPr/>
        </p:nvSpPr>
        <p:spPr>
          <a:xfrm>
            <a:off x="1115616" y="3861048"/>
            <a:ext cx="2723823" cy="369332"/>
          </a:xfrm>
          <a:prstGeom prst="rect">
            <a:avLst/>
          </a:prstGeom>
        </p:spPr>
        <p:txBody>
          <a:bodyPr wrap="none">
            <a:spAutoFit/>
          </a:bodyPr>
          <a:lstStyle/>
          <a:p>
            <a:r>
              <a:rPr lang="zh-TW" altLang="en-US" dirty="0"/>
              <a:t>例如以位置對時間作圖！</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70659"/>
                                        </p:tgtEl>
                                        <p:attrNameLst>
                                          <p:attrName>style.visibility</p:attrName>
                                        </p:attrNameLst>
                                      </p:cBhvr>
                                      <p:to>
                                        <p:strVal val="visible"/>
                                      </p:to>
                                    </p:set>
                                    <p:animEffect transition="in" filter="fade">
                                      <p:cBhvr>
                                        <p:cTn id="14" dur="1000"/>
                                        <p:tgtEl>
                                          <p:spTgt spid="70659"/>
                                        </p:tgtEl>
                                      </p:cBhvr>
                                    </p:animEffect>
                                    <p:anim calcmode="lin" valueType="num">
                                      <p:cBhvr>
                                        <p:cTn id="15" dur="1000" fill="hold"/>
                                        <p:tgtEl>
                                          <p:spTgt spid="70659"/>
                                        </p:tgtEl>
                                        <p:attrNameLst>
                                          <p:attrName>ppt_x</p:attrName>
                                        </p:attrNameLst>
                                      </p:cBhvr>
                                      <p:tavLst>
                                        <p:tav tm="0">
                                          <p:val>
                                            <p:strVal val="#ppt_x"/>
                                          </p:val>
                                        </p:tav>
                                        <p:tav tm="100000">
                                          <p:val>
                                            <p:strVal val="#ppt_x"/>
                                          </p:val>
                                        </p:tav>
                                      </p:tavLst>
                                    </p:anim>
                                    <p:anim calcmode="lin" valueType="num">
                                      <p:cBhvr>
                                        <p:cTn id="16" dur="1000" fill="hold"/>
                                        <p:tgtEl>
                                          <p:spTgt spid="706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E:\Media\Chapter2\Images\02_UnnumPho_p035-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0" y="1147763"/>
            <a:ext cx="37846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文字方塊 2"/>
          <p:cNvSpPr txBox="1">
            <a:spLocks noChangeArrowheads="1"/>
          </p:cNvSpPr>
          <p:nvPr/>
        </p:nvSpPr>
        <p:spPr bwMode="auto">
          <a:xfrm>
            <a:off x="1276350" y="647700"/>
            <a:ext cx="585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而可以慢慢加回去、一件一件有系統地加以考慮：</a:t>
            </a:r>
          </a:p>
        </p:txBody>
      </p:sp>
      <p:pic>
        <p:nvPicPr>
          <p:cNvPr id="4" name="Picture 4" descr="rolling"/>
          <p:cNvPicPr>
            <a:picLocks noChangeAspect="1" noChangeArrowheads="1"/>
          </p:cNvPicPr>
          <p:nvPr/>
        </p:nvPicPr>
        <p:blipFill>
          <a:blip r:embed="rId3">
            <a:extLst>
              <a:ext uri="{28A0092B-C50C-407E-A947-70E740481C1C}">
                <a14:useLocalDpi xmlns:a14="http://schemas.microsoft.com/office/drawing/2010/main" val="0"/>
              </a:ext>
            </a:extLst>
          </a:blip>
          <a:srcRect l="32893" t="25058" r="20119" b="16473"/>
          <a:stretch>
            <a:fillRect/>
          </a:stretch>
        </p:blipFill>
        <p:spPr bwMode="auto">
          <a:xfrm>
            <a:off x="1204913" y="3933825"/>
            <a:ext cx="21431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E:\Media\Chapter12\Images\12_43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4005263"/>
            <a:ext cx="4959350"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additive="base">
                                        <p:cTn id="11" dur="500" fill="hold"/>
                                        <p:tgtEl>
                                          <p:spTgt spid="71684"/>
                                        </p:tgtEl>
                                        <p:attrNameLst>
                                          <p:attrName>ppt_x</p:attrName>
                                        </p:attrNameLst>
                                      </p:cBhvr>
                                      <p:tavLst>
                                        <p:tav tm="0">
                                          <p:val>
                                            <p:strVal val="#ppt_x"/>
                                          </p:val>
                                        </p:tav>
                                        <p:tav tm="100000">
                                          <p:val>
                                            <p:strVal val="#ppt_x"/>
                                          </p:val>
                                        </p:tav>
                                      </p:tavLst>
                                    </p:anim>
                                    <p:anim calcmode="lin" valueType="num">
                                      <p:cBhvr additive="base">
                                        <p:cTn id="12" dur="500" fill="hold"/>
                                        <p:tgtEl>
                                          <p:spTgt spid="71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981075"/>
            <a:ext cx="2754313"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文字方塊 2"/>
          <p:cNvSpPr txBox="1">
            <a:spLocks noChangeArrowheads="1"/>
          </p:cNvSpPr>
          <p:nvPr/>
        </p:nvSpPr>
        <p:spPr bwMode="auto">
          <a:xfrm>
            <a:off x="1428750" y="5143500"/>
            <a:ext cx="6599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這個極度簡化的粒子模型竟然比我們原來預期的更真實！</a:t>
            </a:r>
          </a:p>
        </p:txBody>
      </p:sp>
      <p:sp>
        <p:nvSpPr>
          <p:cNvPr id="21507" name="文字方塊 3"/>
          <p:cNvSpPr txBox="1">
            <a:spLocks noChangeArrowheads="1"/>
          </p:cNvSpPr>
          <p:nvPr/>
        </p:nvSpPr>
        <p:spPr bwMode="auto">
          <a:xfrm>
            <a:off x="1465014" y="5589588"/>
            <a:ext cx="6563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畢竟，所有物質都是由沒有大小的粒子所構成：基本粒子！</a:t>
            </a:r>
          </a:p>
        </p:txBody>
      </p:sp>
      <p:pic>
        <p:nvPicPr>
          <p:cNvPr id="21508" name="Picture 2" descr="E:\Media\Chapter12\Images\12_01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2563812"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213100"/>
            <a:ext cx="35639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additive="base">
                                        <p:cTn id="7" dur="500" fill="hold"/>
                                        <p:tgtEl>
                                          <p:spTgt spid="72707"/>
                                        </p:tgtEl>
                                        <p:attrNameLst>
                                          <p:attrName>ppt_x</p:attrName>
                                        </p:attrNameLst>
                                      </p:cBhvr>
                                      <p:tavLst>
                                        <p:tav tm="0">
                                          <p:val>
                                            <p:strVal val="#ppt_x"/>
                                          </p:val>
                                        </p:tav>
                                        <p:tav tm="100000">
                                          <p:val>
                                            <p:strVal val="#ppt_x"/>
                                          </p:val>
                                        </p:tav>
                                      </p:tavLst>
                                    </p:anim>
                                    <p:anim calcmode="lin" valueType="num">
                                      <p:cBhvr additive="base">
                                        <p:cTn id="8" dur="500" fill="hold"/>
                                        <p:tgtEl>
                                          <p:spTgt spid="72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529" name="Text Box 7"/>
              <p:cNvSpPr txBox="1">
                <a:spLocks noChangeArrowheads="1"/>
              </p:cNvSpPr>
              <p:nvPr/>
            </p:nvSpPr>
            <p:spPr bwMode="auto">
              <a:xfrm>
                <a:off x="1013893" y="4262750"/>
                <a:ext cx="59343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運動的粒子在每一特定時間</a:t>
                </a:r>
                <a14:m>
                  <m:oMath xmlns:m="http://schemas.openxmlformats.org/officeDocument/2006/math">
                    <m:r>
                      <a:rPr lang="en-US" altLang="zh-TW" sz="1800" b="0" i="1" smtClean="0">
                        <a:latin typeface="Cambria Math"/>
                      </a:rPr>
                      <m:t>𝑡</m:t>
                    </m:r>
                  </m:oMath>
                </a14:m>
                <a:r>
                  <a:rPr lang="zh-TW" altLang="en-US" sz="1800" dirty="0"/>
                  <a:t>對應一特定位置</a:t>
                </a:r>
                <a14:m>
                  <m:oMath xmlns:m="http://schemas.openxmlformats.org/officeDocument/2006/math">
                    <m:r>
                      <a:rPr lang="en-US" altLang="zh-TW" sz="1800" b="0" i="1" smtClean="0">
                        <a:latin typeface="Cambria Math"/>
                      </a:rPr>
                      <m:t>𝑥</m:t>
                    </m:r>
                  </m:oMath>
                </a14:m>
                <a:r>
                  <a:rPr lang="zh-TW" altLang="en-US" sz="1800" dirty="0"/>
                  <a:t>：</a:t>
                </a:r>
              </a:p>
            </p:txBody>
          </p:sp>
        </mc:Choice>
        <mc:Fallback xmlns="">
          <p:sp>
            <p:nvSpPr>
              <p:cNvPr id="22529" name="Text Box 7"/>
              <p:cNvSpPr txBox="1">
                <a:spLocks noRot="1" noChangeAspect="1" noMove="1" noResize="1" noEditPoints="1" noAdjustHandles="1" noChangeArrowheads="1" noChangeShapeType="1" noTextEdit="1"/>
              </p:cNvSpPr>
              <p:nvPr/>
            </p:nvSpPr>
            <p:spPr bwMode="auto">
              <a:xfrm>
                <a:off x="1013893" y="4262750"/>
                <a:ext cx="5934371" cy="369332"/>
              </a:xfrm>
              <a:prstGeom prst="rect">
                <a:avLst/>
              </a:prstGeom>
              <a:blipFill rotWithShape="1">
                <a:blip r:embed="rId2"/>
                <a:stretch>
                  <a:fillRect l="-82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2531" name="文字方塊 7"/>
          <p:cNvSpPr txBox="1">
            <a:spLocks noChangeArrowheads="1"/>
          </p:cNvSpPr>
          <p:nvPr/>
        </p:nvSpPr>
        <p:spPr bwMode="auto">
          <a:xfrm>
            <a:off x="1806055" y="5229200"/>
            <a:ext cx="554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這個單變數函數是力學研究的對象與目標</a:t>
            </a:r>
          </a:p>
        </p:txBody>
      </p:sp>
      <p:pic>
        <p:nvPicPr>
          <p:cNvPr id="22532" name="Picture 10" descr="D:\Dropbox\Documents\課程\YoungTextBook\Images\Chapter02\A_Images\A_Figures_and_Photos\02_01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34688"/>
          <a:stretch/>
        </p:blipFill>
        <p:spPr bwMode="auto">
          <a:xfrm>
            <a:off x="920377" y="1628800"/>
            <a:ext cx="7358063" cy="202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13893" y="4728269"/>
            <a:ext cx="2327672" cy="369332"/>
          </a:xfrm>
          <a:prstGeom prst="rect">
            <a:avLst/>
          </a:prstGeom>
        </p:spPr>
        <p:txBody>
          <a:bodyPr wrap="square">
            <a:spAutoFit/>
          </a:bodyPr>
          <a:lstStyle/>
          <a:p>
            <a:r>
              <a:rPr lang="zh-TW" altLang="en-US" dirty="0"/>
              <a:t>位置是時間的函數！</a:t>
            </a:r>
          </a:p>
        </p:txBody>
      </p:sp>
      <mc:AlternateContent xmlns:mc="http://schemas.openxmlformats.org/markup-compatibility/2006" xmlns:a14="http://schemas.microsoft.com/office/drawing/2010/main">
        <mc:Choice Requires="a14">
          <p:sp>
            <p:nvSpPr>
              <p:cNvPr id="3" name="矩形 2"/>
              <p:cNvSpPr/>
              <p:nvPr/>
            </p:nvSpPr>
            <p:spPr>
              <a:xfrm>
                <a:off x="1136930" y="5229200"/>
                <a:ext cx="66781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𝑥</m:t>
                      </m:r>
                      <m:d>
                        <m:dPr>
                          <m:ctrlPr>
                            <a:rPr lang="en-US" altLang="zh-TW" i="1" smtClean="0">
                              <a:latin typeface="Cambria Math" panose="02040503050406030204" pitchFamily="18" charset="0"/>
                            </a:rPr>
                          </m:ctrlPr>
                        </m:dPr>
                        <m:e>
                          <m:r>
                            <a:rPr lang="en-US" altLang="zh-TW" b="0" i="1" smtClean="0">
                              <a:latin typeface="Cambria Math"/>
                            </a:rPr>
                            <m:t>𝑡</m:t>
                          </m:r>
                        </m:e>
                      </m:d>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1136930" y="5229200"/>
                <a:ext cx="667811"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908050"/>
            <a:ext cx="4449762" cy="403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6"/>
          <p:cNvSpPr txBox="1">
            <a:spLocks noChangeArrowheads="1"/>
          </p:cNvSpPr>
          <p:nvPr/>
        </p:nvSpPr>
        <p:spPr bwMode="auto">
          <a:xfrm>
            <a:off x="3419475" y="508476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何謂加速度？</a:t>
            </a:r>
          </a:p>
        </p:txBody>
      </p:sp>
      <p:sp>
        <p:nvSpPr>
          <p:cNvPr id="71687" name="Text Box 7"/>
          <p:cNvSpPr txBox="1">
            <a:spLocks noChangeArrowheads="1"/>
          </p:cNvSpPr>
          <p:nvPr/>
        </p:nvSpPr>
        <p:spPr bwMode="auto">
          <a:xfrm>
            <a:off x="3419475" y="5517232"/>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加速度是速度的變化率！</a:t>
            </a:r>
          </a:p>
        </p:txBody>
      </p:sp>
      <p:sp>
        <p:nvSpPr>
          <p:cNvPr id="71688" name="Text Box 8"/>
          <p:cNvSpPr txBox="1">
            <a:spLocks noChangeArrowheads="1"/>
          </p:cNvSpPr>
          <p:nvPr/>
        </p:nvSpPr>
        <p:spPr bwMode="auto">
          <a:xfrm>
            <a:off x="3419475" y="5949951"/>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速度是位置的變化率！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 fill="hold"/>
                                        <p:tgtEl>
                                          <p:spTgt spid="71688"/>
                                        </p:tgtEl>
                                        <p:attrNameLst>
                                          <p:attrName>ppt_x</p:attrName>
                                        </p:attrNameLst>
                                      </p:cBhvr>
                                      <p:tavLst>
                                        <p:tav tm="0">
                                          <p:val>
                                            <p:strVal val="#ppt_x"/>
                                          </p:val>
                                        </p:tav>
                                        <p:tav tm="100000">
                                          <p:val>
                                            <p:strVal val="#ppt_x"/>
                                          </p:val>
                                        </p:tav>
                                      </p:tavLst>
                                    </p:anim>
                                    <p:anim calcmode="lin" valueType="num">
                                      <p:cBhvr additive="base">
                                        <p:cTn id="8" dur="5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687"/>
                                        </p:tgtEl>
                                        <p:attrNameLst>
                                          <p:attrName>style.visibility</p:attrName>
                                        </p:attrNameLst>
                                      </p:cBhvr>
                                      <p:to>
                                        <p:strVal val="visible"/>
                                      </p:to>
                                    </p:set>
                                    <p:anim calcmode="lin" valueType="num">
                                      <p:cBhvr additive="base">
                                        <p:cTn id="13" dur="500" fill="hold"/>
                                        <p:tgtEl>
                                          <p:spTgt spid="71687"/>
                                        </p:tgtEl>
                                        <p:attrNameLst>
                                          <p:attrName>ppt_x</p:attrName>
                                        </p:attrNameLst>
                                      </p:cBhvr>
                                      <p:tavLst>
                                        <p:tav tm="0">
                                          <p:val>
                                            <p:strVal val="#ppt_x"/>
                                          </p:val>
                                        </p:tav>
                                        <p:tav tm="100000">
                                          <p:val>
                                            <p:strVal val="#ppt_x"/>
                                          </p:val>
                                        </p:tav>
                                      </p:tavLst>
                                    </p:anim>
                                    <p:anim calcmode="lin" valueType="num">
                                      <p:cBhvr additive="base">
                                        <p:cTn id="14" dur="500" fill="hold"/>
                                        <p:tgtEl>
                                          <p:spTgt spid="71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716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字方塊 7"/>
          <p:cNvSpPr txBox="1">
            <a:spLocks noChangeArrowheads="1"/>
          </p:cNvSpPr>
          <p:nvPr/>
        </p:nvSpPr>
        <p:spPr bwMode="auto">
          <a:xfrm>
            <a:off x="2771800" y="765175"/>
            <a:ext cx="5545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位置：這個單變數函數可以用圖形表示：</a:t>
            </a:r>
          </a:p>
        </p:txBody>
      </p:sp>
      <p:pic>
        <p:nvPicPr>
          <p:cNvPr id="28675" name="Picture 3" descr="D:\Dropbox\Documents\課程\YoungTextBook\Images\Chapter02\A_Images\A_Figures_and_Photos\02_0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84313"/>
            <a:ext cx="7046912"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文字方塊 5"/>
          <p:cNvSpPr txBox="1">
            <a:spLocks noChangeArrowheads="1"/>
          </p:cNvSpPr>
          <p:nvPr/>
        </p:nvSpPr>
        <p:spPr bwMode="auto">
          <a:xfrm>
            <a:off x="2051050" y="5373688"/>
            <a:ext cx="1152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位移</a:t>
            </a:r>
          </a:p>
        </p:txBody>
      </p:sp>
      <mc:AlternateContent xmlns:mc="http://schemas.openxmlformats.org/markup-compatibility/2006" xmlns:a14="http://schemas.microsoft.com/office/drawing/2010/main">
        <mc:Choice Requires="a14">
          <p:sp>
            <p:nvSpPr>
              <p:cNvPr id="7" name="矩形 2">
                <a:extLst>
                  <a:ext uri="{FF2B5EF4-FFF2-40B4-BE49-F238E27FC236}">
                    <a16:creationId xmlns:a16="http://schemas.microsoft.com/office/drawing/2014/main" id="{FD38E9C7-5B42-794D-B725-2C470AB3BADF}"/>
                  </a:ext>
                </a:extLst>
              </p:cNvPr>
              <p:cNvSpPr/>
              <p:nvPr/>
            </p:nvSpPr>
            <p:spPr>
              <a:xfrm>
                <a:off x="2051050" y="746680"/>
                <a:ext cx="66781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𝑥</m:t>
                      </m:r>
                      <m:d>
                        <m:dPr>
                          <m:ctrlPr>
                            <a:rPr lang="en-US" altLang="zh-TW" i="1" smtClean="0">
                              <a:latin typeface="Cambria Math" panose="02040503050406030204" pitchFamily="18" charset="0"/>
                            </a:rPr>
                          </m:ctrlPr>
                        </m:dPr>
                        <m:e>
                          <m:r>
                            <a:rPr lang="en-US" altLang="zh-TW" b="0" i="1" smtClean="0">
                              <a:latin typeface="Cambria Math"/>
                            </a:rPr>
                            <m:t>𝑡</m:t>
                          </m:r>
                        </m:e>
                      </m:d>
                    </m:oMath>
                  </m:oMathPara>
                </a14:m>
                <a:endParaRPr lang="zh-TW" altLang="en-US" dirty="0"/>
              </a:p>
            </p:txBody>
          </p:sp>
        </mc:Choice>
        <mc:Fallback xmlns="">
          <p:sp>
            <p:nvSpPr>
              <p:cNvPr id="7" name="矩形 2">
                <a:extLst>
                  <a:ext uri="{FF2B5EF4-FFF2-40B4-BE49-F238E27FC236}">
                    <a16:creationId xmlns:a16="http://schemas.microsoft.com/office/drawing/2014/main" id="{FD38E9C7-5B42-794D-B725-2C470AB3BADF}"/>
                  </a:ext>
                </a:extLst>
              </p:cNvPr>
              <p:cNvSpPr>
                <a:spLocks noRot="1" noChangeAspect="1" noMove="1" noResize="1" noEditPoints="1" noAdjustHandles="1" noChangeArrowheads="1" noChangeShapeType="1" noTextEdit="1"/>
              </p:cNvSpPr>
              <p:nvPr/>
            </p:nvSpPr>
            <p:spPr>
              <a:xfrm>
                <a:off x="2051050" y="746680"/>
                <a:ext cx="667811"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2">
                <a:extLst>
                  <a:ext uri="{FF2B5EF4-FFF2-40B4-BE49-F238E27FC236}">
                    <a16:creationId xmlns:a16="http://schemas.microsoft.com/office/drawing/2014/main" id="{BF76096D-EB5F-CC47-BA3A-BD27FE74CBAB}"/>
                  </a:ext>
                </a:extLst>
              </p:cNvPr>
              <p:cNvSpPr/>
              <p:nvPr/>
            </p:nvSpPr>
            <p:spPr>
              <a:xfrm>
                <a:off x="2778664" y="5368409"/>
                <a:ext cx="244278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i="1" smtClean="0">
                          <a:latin typeface="Cambria Math"/>
                        </a:rPr>
                        <m:t>𝑥</m:t>
                      </m:r>
                      <m:d>
                        <m:dPr>
                          <m:ctrlPr>
                            <a:rPr lang="en-US" altLang="zh-TW" i="1" smtClean="0">
                              <a:latin typeface="Cambria Math" panose="02040503050406030204" pitchFamily="18" charset="0"/>
                            </a:rPr>
                          </m:ctrlPr>
                        </m:dPr>
                        <m:e>
                          <m:r>
                            <a:rPr lang="en-US" altLang="zh-TW" b="0" i="1" smtClean="0">
                              <a:latin typeface="Cambria Math"/>
                            </a:rPr>
                            <m:t>𝑡</m:t>
                          </m:r>
                        </m:e>
                      </m:d>
                    </m:oMath>
                  </m:oMathPara>
                </a14:m>
                <a:endParaRPr lang="zh-TW" altLang="en-US" dirty="0"/>
              </a:p>
            </p:txBody>
          </p:sp>
        </mc:Choice>
        <mc:Fallback xmlns="">
          <p:sp>
            <p:nvSpPr>
              <p:cNvPr id="8" name="矩形 2">
                <a:extLst>
                  <a:ext uri="{FF2B5EF4-FFF2-40B4-BE49-F238E27FC236}">
                    <a16:creationId xmlns:a16="http://schemas.microsoft.com/office/drawing/2014/main" id="{BF76096D-EB5F-CC47-BA3A-BD27FE74CBAB}"/>
                  </a:ext>
                </a:extLst>
              </p:cNvPr>
              <p:cNvSpPr>
                <a:spLocks noRot="1" noChangeAspect="1" noMove="1" noResize="1" noEditPoints="1" noAdjustHandles="1" noChangeArrowheads="1" noChangeShapeType="1" noTextEdit="1"/>
              </p:cNvSpPr>
              <p:nvPr/>
            </p:nvSpPr>
            <p:spPr>
              <a:xfrm>
                <a:off x="2778664" y="5368409"/>
                <a:ext cx="2442785" cy="369332"/>
              </a:xfrm>
              <a:prstGeom prst="rect">
                <a:avLst/>
              </a:prstGeom>
              <a:blipFill>
                <a:blip r:embed="rId4"/>
                <a:stretch>
                  <a:fillRect/>
                </a:stretch>
              </a:blipFill>
            </p:spPr>
            <p:txBody>
              <a:bodyPr/>
              <a:lstStyle/>
              <a:p>
                <a:r>
                  <a:rPr lang="en-TW">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A-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43" y="2060848"/>
            <a:ext cx="42751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8" name="Object 5"/>
          <p:cNvGraphicFramePr>
            <a:graphicFrameLocks noChangeAspect="1"/>
          </p:cNvGraphicFramePr>
          <p:nvPr>
            <p:extLst>
              <p:ext uri="{D42A27DB-BD31-4B8C-83A1-F6EECF244321}">
                <p14:modId xmlns:p14="http://schemas.microsoft.com/office/powerpoint/2010/main" val="3446977518"/>
              </p:ext>
            </p:extLst>
          </p:nvPr>
        </p:nvGraphicFramePr>
        <p:xfrm>
          <a:off x="1382933" y="1196752"/>
          <a:ext cx="6353175" cy="728662"/>
        </p:xfrm>
        <a:graphic>
          <a:graphicData uri="http://schemas.openxmlformats.org/presentationml/2006/ole">
            <mc:AlternateContent xmlns:mc="http://schemas.openxmlformats.org/markup-compatibility/2006">
              <mc:Choice xmlns:v="urn:schemas-microsoft-com:vml" Requires="v">
                <p:oleObj spid="_x0000_s3225" name="方程式" r:id="rId4" imgW="3657600" imgH="419040" progId="Equation.3">
                  <p:embed/>
                </p:oleObj>
              </mc:Choice>
              <mc:Fallback>
                <p:oleObj name="方程式" r:id="rId4" imgW="3657600" imgH="419040" progId="Equation.3">
                  <p:embed/>
                  <p:pic>
                    <p:nvPicPr>
                      <p:cNvPr id="29698" name="Object 5"/>
                      <p:cNvPicPr>
                        <a:picLocks noChangeAspect="1" noChangeArrowheads="1"/>
                      </p:cNvPicPr>
                      <p:nvPr/>
                    </p:nvPicPr>
                    <p:blipFill>
                      <a:blip r:embed="rId5"/>
                      <a:srcRect/>
                      <a:stretch>
                        <a:fillRect/>
                      </a:stretch>
                    </p:blipFill>
                    <p:spPr bwMode="auto">
                      <a:xfrm>
                        <a:off x="1382933" y="1196752"/>
                        <a:ext cx="6353175" cy="728662"/>
                      </a:xfrm>
                      <a:prstGeom prst="rect">
                        <a:avLst/>
                      </a:prstGeom>
                      <a:solidFill>
                        <a:srgbClr val="FFFFCC"/>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29699" name="Text Box 7"/>
              <p:cNvSpPr txBox="1">
                <a:spLocks noChangeArrowheads="1"/>
              </p:cNvSpPr>
              <p:nvPr/>
            </p:nvSpPr>
            <p:spPr bwMode="auto">
              <a:xfrm>
                <a:off x="1418404" y="4997723"/>
                <a:ext cx="4860925"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但是，在時間</a:t>
                </a:r>
                <a14:m>
                  <m:oMath xmlns:m="http://schemas.openxmlformats.org/officeDocument/2006/math">
                    <m:r>
                      <m:rPr>
                        <m:sty m:val="p"/>
                      </m:rPr>
                      <a:rPr lang="el-GR" altLang="zh-TW" sz="1800" i="0" dirty="0" smtClean="0">
                        <a:latin typeface="Cambria Math"/>
                        <a:cs typeface="Arial" pitchFamily="34" charset="0"/>
                      </a:rPr>
                      <m:t>Δ</m:t>
                    </m:r>
                    <m:r>
                      <a:rPr lang="en-US" altLang="zh-TW" sz="1800" i="1" dirty="0">
                        <a:latin typeface="Cambria Math"/>
                        <a:cs typeface="Arial" pitchFamily="34" charset="0"/>
                      </a:rPr>
                      <m:t>𝑡</m:t>
                    </m:r>
                    <m:r>
                      <a:rPr lang="en-US" altLang="zh-TW" sz="1800" i="1" dirty="0">
                        <a:latin typeface="Cambria Math"/>
                        <a:cs typeface="Arial" pitchFamily="34" charset="0"/>
                      </a:rPr>
                      <m:t> </m:t>
                    </m:r>
                  </m:oMath>
                </a14:m>
                <a:r>
                  <a:rPr lang="zh-TW" altLang="en-US" sz="1800" dirty="0">
                    <a:cs typeface="Arial" pitchFamily="34" charset="0"/>
                  </a:rPr>
                  <a:t>中，速度可能一直在變化。</a:t>
                </a:r>
                <a:endParaRPr lang="zh-TW" altLang="el-GR" sz="1800" dirty="0">
                  <a:cs typeface="Arial" pitchFamily="34" charset="0"/>
                </a:endParaRPr>
              </a:p>
            </p:txBody>
          </p:sp>
        </mc:Choice>
        <mc:Fallback xmlns="">
          <p:sp>
            <p:nvSpPr>
              <p:cNvPr id="29699" name="Text Box 7"/>
              <p:cNvSpPr txBox="1">
                <a:spLocks noRot="1" noChangeAspect="1" noMove="1" noResize="1" noEditPoints="1" noAdjustHandles="1" noChangeArrowheads="1" noChangeShapeType="1" noTextEdit="1"/>
              </p:cNvSpPr>
              <p:nvPr/>
            </p:nvSpPr>
            <p:spPr bwMode="auto">
              <a:xfrm>
                <a:off x="1418404" y="4997723"/>
                <a:ext cx="4860925" cy="366713"/>
              </a:xfrm>
              <a:prstGeom prst="rect">
                <a:avLst/>
              </a:prstGeom>
              <a:blipFill rotWithShape="1">
                <a:blip r:embed="rId6"/>
                <a:stretch>
                  <a:fillRect l="-1129"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9576" name="Text Box 8"/>
              <p:cNvSpPr txBox="1">
                <a:spLocks noChangeArrowheads="1"/>
              </p:cNvSpPr>
              <p:nvPr/>
            </p:nvSpPr>
            <p:spPr bwMode="auto">
              <a:xfrm>
                <a:off x="1382933" y="5661248"/>
                <a:ext cx="67946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為了得到一瞬間的瞬時速度，我們必須要求</a:t>
                </a:r>
                <a14:m>
                  <m:oMath xmlns:m="http://schemas.openxmlformats.org/officeDocument/2006/math">
                    <m:r>
                      <m:rPr>
                        <m:sty m:val="p"/>
                      </m:rPr>
                      <a:rPr lang="el-GR" altLang="zh-TW" sz="1800" i="0" dirty="0" smtClean="0">
                        <a:latin typeface="Cambria Math"/>
                        <a:cs typeface="Arial" pitchFamily="34" charset="0"/>
                      </a:rPr>
                      <m:t>Δ</m:t>
                    </m:r>
                    <m:r>
                      <a:rPr lang="en-US" altLang="zh-TW" sz="2000" i="1" dirty="0">
                        <a:latin typeface="Cambria Math"/>
                        <a:cs typeface="Arial" pitchFamily="34" charset="0"/>
                      </a:rPr>
                      <m:t>𝑡</m:t>
                    </m:r>
                    <m:r>
                      <a:rPr lang="en-US" altLang="zh-TW" sz="1800" i="1" dirty="0">
                        <a:latin typeface="Cambria Math"/>
                        <a:cs typeface="Arial" pitchFamily="34" charset="0"/>
                      </a:rPr>
                      <m:t> </m:t>
                    </m:r>
                  </m:oMath>
                </a14:m>
                <a:r>
                  <a:rPr lang="zh-TW" altLang="en-US" sz="1800" dirty="0">
                    <a:latin typeface="Times New Roman" pitchFamily="18" charset="0"/>
                    <a:cs typeface="Arial" pitchFamily="34" charset="0"/>
                  </a:rPr>
                  <a:t>是無限小！</a:t>
                </a:r>
                <a:endParaRPr lang="zh-TW" altLang="el-GR" sz="1800" dirty="0">
                  <a:latin typeface="Times New Roman" pitchFamily="18" charset="0"/>
                  <a:cs typeface="Arial" pitchFamily="34" charset="0"/>
                </a:endParaRPr>
              </a:p>
            </p:txBody>
          </p:sp>
        </mc:Choice>
        <mc:Fallback xmlns="">
          <p:sp>
            <p:nvSpPr>
              <p:cNvPr id="109576" name="Text Box 8"/>
              <p:cNvSpPr txBox="1">
                <a:spLocks noRot="1" noChangeAspect="1" noMove="1" noResize="1" noEditPoints="1" noAdjustHandles="1" noChangeArrowheads="1" noChangeShapeType="1" noTextEdit="1"/>
              </p:cNvSpPr>
              <p:nvPr/>
            </p:nvSpPr>
            <p:spPr bwMode="auto">
              <a:xfrm>
                <a:off x="1382933" y="5661248"/>
                <a:ext cx="6794653" cy="369332"/>
              </a:xfrm>
              <a:prstGeom prst="rect">
                <a:avLst/>
              </a:prstGeom>
              <a:blipFill rotWithShape="1">
                <a:blip r:embed="rId7"/>
                <a:stretch>
                  <a:fillRect l="-808"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Text Box 8"/>
          <p:cNvSpPr txBox="1">
            <a:spLocks noChangeArrowheads="1"/>
          </p:cNvSpPr>
          <p:nvPr/>
        </p:nvSpPr>
        <p:spPr bwMode="auto">
          <a:xfrm>
            <a:off x="1382933" y="620688"/>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速度是位置的變化率！</a:t>
            </a:r>
          </a:p>
        </p:txBody>
      </p:sp>
      <mc:AlternateContent xmlns:mc="http://schemas.openxmlformats.org/markup-compatibility/2006" xmlns:a14="http://schemas.microsoft.com/office/drawing/2010/main">
        <mc:Choice Requires="a14">
          <p:sp>
            <p:nvSpPr>
              <p:cNvPr id="9" name="矩形 2">
                <a:extLst>
                  <a:ext uri="{FF2B5EF4-FFF2-40B4-BE49-F238E27FC236}">
                    <a16:creationId xmlns:a16="http://schemas.microsoft.com/office/drawing/2014/main" id="{056275D7-1F8C-FE46-9A5A-A4C99FABCD96}"/>
                  </a:ext>
                </a:extLst>
              </p:cNvPr>
              <p:cNvSpPr/>
              <p:nvPr/>
            </p:nvSpPr>
            <p:spPr>
              <a:xfrm>
                <a:off x="1418404" y="4183696"/>
                <a:ext cx="2875915" cy="62985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𝑣</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𝑥</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e>
                          </m:d>
                          <m:r>
                            <a:rPr lang="en-US" altLang="zh-TW" i="1">
                              <a:latin typeface="Cambria Math" panose="02040503050406030204" pitchFamily="18" charset="0"/>
                              <a:ea typeface="Cambria Math" panose="02040503050406030204" pitchFamily="18" charset="0"/>
                            </a:rPr>
                            <m:t>−</m:t>
                          </m:r>
                          <m:r>
                            <a:rPr lang="en-US" altLang="zh-TW" i="1">
                              <a:latin typeface="Cambria Math"/>
                            </a:rPr>
                            <m:t>𝑥</m:t>
                          </m:r>
                          <m:d>
                            <m:dPr>
                              <m:ctrlPr>
                                <a:rPr lang="en-US" altLang="zh-TW" i="1">
                                  <a:latin typeface="Cambria Math" panose="02040503050406030204" pitchFamily="18" charset="0"/>
                                </a:rPr>
                              </m:ctrlPr>
                            </m:dPr>
                            <m:e>
                              <m:r>
                                <a:rPr lang="en-US" altLang="zh-TW" i="1">
                                  <a:latin typeface="Cambria Math"/>
                                </a:rPr>
                                <m:t>𝑡</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oMath>
                  </m:oMathPara>
                </a14:m>
                <a:endParaRPr lang="zh-TW" altLang="en-US" dirty="0"/>
              </a:p>
            </p:txBody>
          </p:sp>
        </mc:Choice>
        <mc:Fallback xmlns="">
          <p:sp>
            <p:nvSpPr>
              <p:cNvPr id="9" name="矩形 2">
                <a:extLst>
                  <a:ext uri="{FF2B5EF4-FFF2-40B4-BE49-F238E27FC236}">
                    <a16:creationId xmlns:a16="http://schemas.microsoft.com/office/drawing/2014/main" id="{056275D7-1F8C-FE46-9A5A-A4C99FABCD96}"/>
                  </a:ext>
                </a:extLst>
              </p:cNvPr>
              <p:cNvSpPr>
                <a:spLocks noRot="1" noChangeAspect="1" noMove="1" noResize="1" noEditPoints="1" noAdjustHandles="1" noChangeArrowheads="1" noChangeShapeType="1" noTextEdit="1"/>
              </p:cNvSpPr>
              <p:nvPr/>
            </p:nvSpPr>
            <p:spPr>
              <a:xfrm>
                <a:off x="1418404" y="4183696"/>
                <a:ext cx="2875915" cy="629852"/>
              </a:xfrm>
              <a:prstGeom prst="rect">
                <a:avLst/>
              </a:prstGeom>
              <a:blipFill>
                <a:blip r:embed="rId8"/>
                <a:stretch>
                  <a:fillRect b="-39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5D463AA-6CE3-9C45-B14F-51FEB4C766BD}"/>
                  </a:ext>
                </a:extLst>
              </p:cNvPr>
              <p:cNvSpPr/>
              <p:nvPr/>
            </p:nvSpPr>
            <p:spPr>
              <a:xfrm>
                <a:off x="7283115" y="5661248"/>
                <a:ext cx="955903" cy="3385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600" dirty="0" smtClean="0">
                          <a:latin typeface="Cambria Math"/>
                          <a:cs typeface="Arial" pitchFamily="34" charset="0"/>
                        </a:rPr>
                        <m:t>Δ</m:t>
                      </m:r>
                      <m:r>
                        <a:rPr lang="en-US" altLang="zh-TW" i="1" dirty="0">
                          <a:latin typeface="Cambria Math"/>
                          <a:cs typeface="Arial" pitchFamily="34" charset="0"/>
                        </a:rPr>
                        <m:t>𝑡</m:t>
                      </m:r>
                      <m:r>
                        <a:rPr lang="en-US" altLang="zh-TW" i="1" dirty="0" smtClean="0">
                          <a:latin typeface="Cambria Math" panose="02040503050406030204" pitchFamily="18" charset="0"/>
                          <a:ea typeface="Cambria Math" panose="02040503050406030204" pitchFamily="18" charset="0"/>
                          <a:cs typeface="Arial" pitchFamily="34" charset="0"/>
                        </a:rPr>
                        <m:t>→</m:t>
                      </m:r>
                      <m:r>
                        <a:rPr lang="en-US" altLang="zh-TW" b="0" i="1" dirty="0" smtClean="0">
                          <a:latin typeface="Cambria Math" panose="02040503050406030204" pitchFamily="18" charset="0"/>
                          <a:ea typeface="Cambria Math" panose="02040503050406030204" pitchFamily="18" charset="0"/>
                          <a:cs typeface="Arial" pitchFamily="34" charset="0"/>
                        </a:rPr>
                        <m:t>0</m:t>
                      </m:r>
                      <m:r>
                        <a:rPr lang="en-US" altLang="zh-TW" sz="1600" i="1" dirty="0">
                          <a:latin typeface="Cambria Math"/>
                          <a:cs typeface="Arial" pitchFamily="34" charset="0"/>
                        </a:rPr>
                        <m:t> </m:t>
                      </m:r>
                    </m:oMath>
                  </m:oMathPara>
                </a14:m>
                <a:endParaRPr lang="en-TW" dirty="0"/>
              </a:p>
            </p:txBody>
          </p:sp>
        </mc:Choice>
        <mc:Fallback xmlns="">
          <p:sp>
            <p:nvSpPr>
              <p:cNvPr id="3" name="Rectangle 2">
                <a:extLst>
                  <a:ext uri="{FF2B5EF4-FFF2-40B4-BE49-F238E27FC236}">
                    <a16:creationId xmlns:a16="http://schemas.microsoft.com/office/drawing/2014/main" id="{D5D463AA-6CE3-9C45-B14F-51FEB4C766BD}"/>
                  </a:ext>
                </a:extLst>
              </p:cNvPr>
              <p:cNvSpPr>
                <a:spLocks noRot="1" noChangeAspect="1" noMove="1" noResize="1" noEditPoints="1" noAdjustHandles="1" noChangeArrowheads="1" noChangeShapeType="1" noTextEdit="1"/>
              </p:cNvSpPr>
              <p:nvPr/>
            </p:nvSpPr>
            <p:spPr>
              <a:xfrm>
                <a:off x="7283115" y="5661248"/>
                <a:ext cx="955903" cy="338554"/>
              </a:xfrm>
              <a:prstGeom prst="rect">
                <a:avLst/>
              </a:prstGeom>
              <a:blipFill>
                <a:blip r:embed="rId9"/>
                <a:stretch>
                  <a:fillRect b="-1785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6"/>
                                        </p:tgtEl>
                                        <p:attrNameLst>
                                          <p:attrName>style.visibility</p:attrName>
                                        </p:attrNameLst>
                                      </p:cBhvr>
                                      <p:to>
                                        <p:strVal val="visible"/>
                                      </p:to>
                                    </p:set>
                                    <p:anim calcmode="lin" valueType="num">
                                      <p:cBhvr additive="base">
                                        <p:cTn id="7" dur="500" fill="hold"/>
                                        <p:tgtEl>
                                          <p:spTgt spid="109576"/>
                                        </p:tgtEl>
                                        <p:attrNameLst>
                                          <p:attrName>ppt_x</p:attrName>
                                        </p:attrNameLst>
                                      </p:cBhvr>
                                      <p:tavLst>
                                        <p:tav tm="0">
                                          <p:val>
                                            <p:strVal val="#ppt_x"/>
                                          </p:val>
                                        </p:tav>
                                        <p:tav tm="100000">
                                          <p:val>
                                            <p:strVal val="#ppt_x"/>
                                          </p:val>
                                        </p:tav>
                                      </p:tavLst>
                                    </p:anim>
                                    <p:anim calcmode="lin" valueType="num">
                                      <p:cBhvr additive="base">
                                        <p:cTn id="8" dur="500" fill="hold"/>
                                        <p:tgtEl>
                                          <p:spTgt spid="1095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D:\Dropbox\Documents\課程\YoungTextBook\Images\Chapter02\A_Images\A_Figures_and_Photos\02_07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6384" b="4462"/>
          <a:stretch/>
        </p:blipFill>
        <p:spPr bwMode="auto">
          <a:xfrm>
            <a:off x="251520" y="2047571"/>
            <a:ext cx="2541686" cy="26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文字方塊 11"/>
          <p:cNvSpPr txBox="1">
            <a:spLocks noChangeArrowheads="1"/>
          </p:cNvSpPr>
          <p:nvPr/>
        </p:nvSpPr>
        <p:spPr bwMode="auto">
          <a:xfrm>
            <a:off x="2922104" y="807086"/>
            <a:ext cx="3671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這看來是一個無意義的數學式！</a:t>
            </a:r>
          </a:p>
        </p:txBody>
      </p:sp>
      <p:sp>
        <p:nvSpPr>
          <p:cNvPr id="13" name="文字方塊 12"/>
          <p:cNvSpPr txBox="1">
            <a:spLocks noChangeArrowheads="1"/>
          </p:cNvSpPr>
          <p:nvPr/>
        </p:nvSpPr>
        <p:spPr bwMode="auto">
          <a:xfrm>
            <a:off x="3167062" y="6021288"/>
            <a:ext cx="3167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這個式子是有意義的！</a:t>
            </a:r>
          </a:p>
        </p:txBody>
      </p:sp>
      <p:pic>
        <p:nvPicPr>
          <p:cNvPr id="8" name="Picture 8" descr="0203b"/>
          <p:cNvPicPr>
            <a:picLocks noChangeAspect="1" noChangeArrowheads="1"/>
          </p:cNvPicPr>
          <p:nvPr/>
        </p:nvPicPr>
        <p:blipFill>
          <a:blip r:embed="rId3" cstate="print">
            <a:extLst>
              <a:ext uri="{28A0092B-C50C-407E-A947-70E740481C1C}">
                <a14:useLocalDpi xmlns:a14="http://schemas.microsoft.com/office/drawing/2010/main" val="0"/>
              </a:ext>
            </a:extLst>
          </a:blip>
          <a:srcRect b="7820"/>
          <a:stretch>
            <a:fillRect/>
          </a:stretch>
        </p:blipFill>
        <p:spPr bwMode="auto">
          <a:xfrm>
            <a:off x="6149308" y="4653136"/>
            <a:ext cx="2820239" cy="207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79388" y="4753042"/>
                <a:ext cx="5976788" cy="403893"/>
              </a:xfrm>
              <a:prstGeom prst="rect">
                <a:avLst/>
              </a:prstGeom>
              <a:noFill/>
              <a:ln w="9525">
                <a:noFill/>
                <a:miter lim="800000"/>
                <a:headEnd/>
                <a:tailEnd/>
              </a:ln>
            </p:spPr>
            <p:txBody>
              <a:bodyPr wrap="square" rtlCol="0">
                <a:spAutoFit/>
              </a:bodyPr>
              <a:lstStyle/>
              <a:p>
                <a:r>
                  <a:rPr lang="zh-TW" altLang="en-US" dirty="0"/>
                  <a:t>在</a:t>
                </a:r>
                <a14:m>
                  <m:oMath xmlns:m="http://schemas.openxmlformats.org/officeDocument/2006/math">
                    <m:r>
                      <a:rPr lang="zh-TW" altLang="en-US" i="1" smtClean="0">
                        <a:latin typeface="Cambria Math"/>
                      </a:rPr>
                      <m:t>∆</m:t>
                    </m:r>
                    <m:r>
                      <a:rPr lang="en-US" altLang="zh-TW" b="0" i="1" smtClean="0">
                        <a:latin typeface="Cambria Math"/>
                      </a:rPr>
                      <m:t>𝑡</m:t>
                    </m:r>
                  </m:oMath>
                </a14:m>
                <a:r>
                  <a:rPr lang="zh-TW" altLang="en-US" dirty="0"/>
                  <a:t>尚未趨零前，</a:t>
                </a:r>
                <a14:m>
                  <m:oMath xmlns:m="http://schemas.openxmlformats.org/officeDocument/2006/math">
                    <m:box>
                      <m:boxPr>
                        <m:ctrlPr>
                          <a:rPr lang="zh-TW" altLang="en-US" i="1" smtClean="0">
                            <a:latin typeface="Cambria Math" panose="02040503050406030204" pitchFamily="18" charset="0"/>
                          </a:rPr>
                        </m:ctrlPr>
                      </m:boxPr>
                      <m:e>
                        <m:argPr>
                          <m:argSz m:val="-1"/>
                        </m:argPr>
                        <m:f>
                          <m:fPr>
                            <m:ctrlPr>
                              <a:rPr lang="en-US" altLang="zh-TW" i="1" smtClean="0">
                                <a:latin typeface="Cambria Math" panose="02040503050406030204" pitchFamily="18" charset="0"/>
                              </a:rPr>
                            </m:ctrlPr>
                          </m:fPr>
                          <m:num>
                            <m:r>
                              <a:rPr lang="en-US" altLang="zh-TW" i="1" smtClean="0">
                                <a:latin typeface="Cambria Math"/>
                                <a:ea typeface="Cambria Math"/>
                              </a:rPr>
                              <m:t>∆</m:t>
                            </m:r>
                            <m:r>
                              <a:rPr lang="en-US" altLang="zh-TW" b="0" i="1" smtClean="0">
                                <a:latin typeface="Cambria Math"/>
                                <a:ea typeface="Cambria Math"/>
                              </a:rPr>
                              <m:t>𝑥</m:t>
                            </m:r>
                          </m:num>
                          <m:den>
                            <m:r>
                              <a:rPr lang="en-US" altLang="zh-TW" i="1" smtClean="0">
                                <a:latin typeface="Cambria Math"/>
                                <a:ea typeface="Cambria Math"/>
                              </a:rPr>
                              <m:t>∆</m:t>
                            </m:r>
                            <m:r>
                              <a:rPr lang="en-US" altLang="zh-TW" b="0" i="1" smtClean="0">
                                <a:latin typeface="Cambria Math"/>
                                <a:ea typeface="Cambria Math"/>
                              </a:rPr>
                              <m:t>𝑡</m:t>
                            </m:r>
                          </m:den>
                        </m:f>
                      </m:e>
                    </m:box>
                  </m:oMath>
                </a14:m>
                <a:r>
                  <a:rPr lang="zh-TW" altLang="en-US" dirty="0"/>
                  <a:t>是運動前後點之間的連線的斜率。</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79388" y="4753042"/>
                <a:ext cx="5976788" cy="403893"/>
              </a:xfrm>
              <a:prstGeom prst="rect">
                <a:avLst/>
              </a:prstGeom>
              <a:blipFill rotWithShape="1">
                <a:blip r:embed="rId11"/>
                <a:stretch>
                  <a:fillRect l="-815" t="-4545" b="-18182"/>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179388" y="5167468"/>
                <a:ext cx="5544616" cy="369332"/>
              </a:xfrm>
              <a:prstGeom prst="rect">
                <a:avLst/>
              </a:prstGeom>
              <a:noFill/>
              <a:ln w="9525">
                <a:noFill/>
                <a:miter lim="800000"/>
                <a:headEnd/>
                <a:tailEnd/>
              </a:ln>
            </p:spPr>
            <p:txBody>
              <a:bodyPr wrap="square" rtlCol="0">
                <a:spAutoFit/>
              </a:bodyPr>
              <a:lstStyle/>
              <a:p>
                <a:r>
                  <a:rPr lang="zh-TW" altLang="en-US" dirty="0"/>
                  <a:t>而當</a:t>
                </a:r>
                <a14:m>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→0</m:t>
                    </m:r>
                  </m:oMath>
                </a14:m>
                <a:r>
                  <a:rPr lang="zh-TW" altLang="en-US" dirty="0"/>
                  <a:t>，前後點之間的連線就趨近於該點的切線！</a:t>
                </a:r>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79388" y="5167468"/>
                <a:ext cx="5544616" cy="369332"/>
              </a:xfrm>
              <a:prstGeom prst="rect">
                <a:avLst/>
              </a:prstGeom>
              <a:blipFill rotWithShape="1">
                <a:blip r:embed="rId12"/>
                <a:stretch>
                  <a:fillRect l="-879" t="-6667" r="-4945" b="-28333"/>
                </a:stretch>
              </a:blipFill>
              <a:ln w="9525">
                <a:noFill/>
                <a:miter lim="800000"/>
                <a:headEnd/>
                <a:tailEnd/>
              </a:ln>
            </p:spPr>
            <p:txBody>
              <a:bodyPr/>
              <a:lstStyle/>
              <a:p>
                <a:r>
                  <a:rPr lang="zh-TW" altLang="en-US">
                    <a:noFill/>
                  </a:rPr>
                  <a:t> </a:t>
                </a:r>
              </a:p>
            </p:txBody>
          </p:sp>
        </mc:Fallback>
      </mc:AlternateContent>
      <p:sp>
        <p:nvSpPr>
          <p:cNvPr id="2" name="文字方塊 1"/>
          <p:cNvSpPr txBox="1"/>
          <p:nvPr/>
        </p:nvSpPr>
        <p:spPr bwMode="auto">
          <a:xfrm>
            <a:off x="1257648" y="1556792"/>
            <a:ext cx="4104456" cy="369332"/>
          </a:xfrm>
          <a:prstGeom prst="rect">
            <a:avLst/>
          </a:prstGeom>
          <a:noFill/>
          <a:ln w="9525">
            <a:noFill/>
            <a:miter lim="800000"/>
            <a:headEnd/>
            <a:tailEnd/>
          </a:ln>
        </p:spPr>
        <p:txBody>
          <a:bodyPr wrap="square" rtlCol="0">
            <a:spAutoFit/>
          </a:bodyPr>
          <a:lstStyle/>
          <a:p>
            <a:r>
              <a:rPr lang="zh-TW" altLang="en-US" dirty="0"/>
              <a:t>但如果我們用函數作圖來看：</a:t>
            </a:r>
          </a:p>
        </p:txBody>
      </p:sp>
      <p:pic>
        <p:nvPicPr>
          <p:cNvPr id="14" name="Picture 11" descr="D:\Dropbox\Documents\課程\YoungTextBook\Images\Chapter02\A_Images\A_Figures_and_Photos\02_07_Figure.jpg"/>
          <p:cNvPicPr>
            <a:picLocks noChangeAspect="1" noChangeArrowheads="1"/>
          </p:cNvPicPr>
          <p:nvPr/>
        </p:nvPicPr>
        <p:blipFill>
          <a:blip r:embed="rId2">
            <a:extLst>
              <a:ext uri="{28A0092B-C50C-407E-A947-70E740481C1C}">
                <a14:useLocalDpi xmlns:a14="http://schemas.microsoft.com/office/drawing/2010/main" val="0"/>
              </a:ext>
            </a:extLst>
          </a:blip>
          <a:srcRect b="4462"/>
          <a:stretch>
            <a:fillRect/>
          </a:stretch>
        </p:blipFill>
        <p:spPr bwMode="auto">
          <a:xfrm>
            <a:off x="252338" y="2040827"/>
            <a:ext cx="7560964" cy="26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93C8BA7-31FD-7C46-A19E-C4C46CA203E0}"/>
                  </a:ext>
                </a:extLst>
              </p:cNvPr>
              <p:cNvSpPr/>
              <p:nvPr/>
            </p:nvSpPr>
            <p:spPr>
              <a:xfrm>
                <a:off x="1332155" y="140649"/>
                <a:ext cx="1977721"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600" dirty="0" smtClean="0">
                          <a:latin typeface="Cambria Math"/>
                          <a:cs typeface="Arial" pitchFamily="34" charset="0"/>
                        </a:rPr>
                        <m:t>Δ</m:t>
                      </m:r>
                      <m:r>
                        <a:rPr lang="en-US" altLang="zh-TW" i="1" dirty="0">
                          <a:latin typeface="Cambria Math"/>
                          <a:cs typeface="Arial" pitchFamily="34" charset="0"/>
                        </a:rPr>
                        <m:t>𝑡</m:t>
                      </m:r>
                      <m:r>
                        <a:rPr lang="en-US" altLang="zh-TW" i="1" dirty="0" smtClean="0">
                          <a:latin typeface="Cambria Math" panose="02040503050406030204" pitchFamily="18" charset="0"/>
                          <a:ea typeface="Cambria Math" panose="02040503050406030204" pitchFamily="18" charset="0"/>
                          <a:cs typeface="Arial" pitchFamily="34" charset="0"/>
                        </a:rPr>
                        <m:t>→</m:t>
                      </m:r>
                      <m:r>
                        <a:rPr lang="en-US" altLang="zh-TW" b="0" i="1" dirty="0" smtClean="0">
                          <a:latin typeface="Cambria Math" panose="02040503050406030204" pitchFamily="18" charset="0"/>
                          <a:ea typeface="Cambria Math" panose="02040503050406030204" pitchFamily="18" charset="0"/>
                          <a:cs typeface="Arial" pitchFamily="34" charset="0"/>
                        </a:rPr>
                        <m:t>0 ⇒</m:t>
                      </m:r>
                      <m:r>
                        <m:rPr>
                          <m:sty m:val="p"/>
                        </m:rPr>
                        <a:rPr lang="el-GR" altLang="zh-TW" sz="1600" dirty="0">
                          <a:latin typeface="Cambria Math"/>
                          <a:cs typeface="Arial" pitchFamily="34" charset="0"/>
                        </a:rPr>
                        <m:t>Δ</m:t>
                      </m:r>
                      <m:r>
                        <a:rPr lang="en-US" altLang="zh-TW" sz="1600" b="0" i="1" dirty="0" smtClean="0">
                          <a:latin typeface="Cambria Math" panose="02040503050406030204" pitchFamily="18" charset="0"/>
                          <a:cs typeface="Arial" pitchFamily="34" charset="0"/>
                        </a:rPr>
                        <m:t>𝑥</m:t>
                      </m:r>
                      <m:r>
                        <a:rPr lang="en-US" altLang="zh-TW" i="1" dirty="0">
                          <a:latin typeface="Cambria Math" panose="02040503050406030204" pitchFamily="18" charset="0"/>
                          <a:ea typeface="Cambria Math" panose="02040503050406030204" pitchFamily="18" charset="0"/>
                          <a:cs typeface="Arial" pitchFamily="34" charset="0"/>
                        </a:rPr>
                        <m:t>→0</m:t>
                      </m:r>
                    </m:oMath>
                  </m:oMathPara>
                </a14:m>
                <a:endParaRPr lang="en-TW" dirty="0"/>
              </a:p>
            </p:txBody>
          </p:sp>
        </mc:Choice>
        <mc:Fallback xmlns="">
          <p:sp>
            <p:nvSpPr>
              <p:cNvPr id="15" name="Rectangle 14">
                <a:extLst>
                  <a:ext uri="{FF2B5EF4-FFF2-40B4-BE49-F238E27FC236}">
                    <a16:creationId xmlns:a16="http://schemas.microsoft.com/office/drawing/2014/main" id="{493C8BA7-31FD-7C46-A19E-C4C46CA203E0}"/>
                  </a:ext>
                </a:extLst>
              </p:cNvPr>
              <p:cNvSpPr>
                <a:spLocks noRot="1" noChangeAspect="1" noMove="1" noResize="1" noEditPoints="1" noAdjustHandles="1" noChangeArrowheads="1" noChangeShapeType="1" noTextEdit="1"/>
              </p:cNvSpPr>
              <p:nvPr/>
            </p:nvSpPr>
            <p:spPr>
              <a:xfrm>
                <a:off x="1332155" y="140649"/>
                <a:ext cx="1977721" cy="369332"/>
              </a:xfrm>
              <a:prstGeom prst="rect">
                <a:avLst/>
              </a:prstGeom>
              <a:blipFill>
                <a:blip r:embed="rId13"/>
                <a:stretch>
                  <a:fillRect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7B33680-70AB-A040-95DD-2DEABB7C0C55}"/>
                  </a:ext>
                </a:extLst>
              </p:cNvPr>
              <p:cNvSpPr/>
              <p:nvPr/>
            </p:nvSpPr>
            <p:spPr>
              <a:xfrm>
                <a:off x="1332155" y="726899"/>
                <a:ext cx="1281698"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0</m:t>
                          </m:r>
                        </m:num>
                        <m:den>
                          <m:r>
                            <a:rPr lang="en-US" altLang="zh-TW" b="0" i="1" smtClean="0">
                              <a:latin typeface="Cambria Math" panose="02040503050406030204" pitchFamily="18" charset="0"/>
                              <a:ea typeface="Cambria Math" panose="02040503050406030204" pitchFamily="18" charset="0"/>
                            </a:rPr>
                            <m:t>0</m:t>
                          </m:r>
                        </m:den>
                      </m:f>
                      <m:r>
                        <a:rPr lang="en-US" altLang="zh-TW" b="0" i="1" smtClean="0">
                          <a:latin typeface="Cambria Math" panose="02040503050406030204" pitchFamily="18" charset="0"/>
                          <a:ea typeface="Cambria Math" panose="02040503050406030204" pitchFamily="18" charset="0"/>
                        </a:rPr>
                        <m:t>=?</m:t>
                      </m:r>
                    </m:oMath>
                  </m:oMathPara>
                </a14:m>
                <a:endParaRPr lang="en-TW" dirty="0"/>
              </a:p>
            </p:txBody>
          </p:sp>
        </mc:Choice>
        <mc:Fallback xmlns="">
          <p:sp>
            <p:nvSpPr>
              <p:cNvPr id="4" name="Rectangle 3">
                <a:extLst>
                  <a:ext uri="{FF2B5EF4-FFF2-40B4-BE49-F238E27FC236}">
                    <a16:creationId xmlns:a16="http://schemas.microsoft.com/office/drawing/2014/main" id="{E7B33680-70AB-A040-95DD-2DEABB7C0C55}"/>
                  </a:ext>
                </a:extLst>
              </p:cNvPr>
              <p:cNvSpPr>
                <a:spLocks noRot="1" noChangeAspect="1" noMove="1" noResize="1" noEditPoints="1" noAdjustHandles="1" noChangeArrowheads="1" noChangeShapeType="1" noTextEdit="1"/>
              </p:cNvSpPr>
              <p:nvPr/>
            </p:nvSpPr>
            <p:spPr>
              <a:xfrm>
                <a:off x="1332155" y="726899"/>
                <a:ext cx="1281698" cy="612732"/>
              </a:xfrm>
              <a:prstGeom prst="rect">
                <a:avLst/>
              </a:prstGeom>
              <a:blipFill>
                <a:blip r:embed="rId14"/>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9A937CBA-37A3-DA47-9A12-9CCC28F5BAF4}"/>
                  </a:ext>
                </a:extLst>
              </p:cNvPr>
              <p:cNvSpPr/>
              <p:nvPr/>
            </p:nvSpPr>
            <p:spPr>
              <a:xfrm>
                <a:off x="887322" y="5899866"/>
                <a:ext cx="2171364" cy="6127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0</m:t>
                          </m:r>
                        </m:num>
                        <m:den>
                          <m:r>
                            <a:rPr lang="en-US" altLang="zh-TW" b="0" i="1" smtClean="0">
                              <a:latin typeface="Cambria Math" panose="02040503050406030204" pitchFamily="18" charset="0"/>
                              <a:ea typeface="Cambria Math" panose="02040503050406030204" pitchFamily="18" charset="0"/>
                            </a:rPr>
                            <m:t>0</m:t>
                          </m:r>
                        </m:den>
                      </m:f>
                      <m:r>
                        <a:rPr lang="en-US" altLang="zh-TW" b="0" i="1" smtClean="0">
                          <a:latin typeface="Cambria Math" panose="02040503050406030204" pitchFamily="18" charset="0"/>
                          <a:ea typeface="Cambria Math" panose="02040503050406030204" pitchFamily="18" charset="0"/>
                        </a:rPr>
                        <m:t>=</m:t>
                      </m:r>
                      <m:r>
                        <a:rPr lang="zh-TW" altLang="en-US" i="1">
                          <a:latin typeface="Cambria Math" panose="02040503050406030204" pitchFamily="18" charset="0"/>
                          <a:ea typeface="Cambria Math" panose="02040503050406030204" pitchFamily="18" charset="0"/>
                        </a:rPr>
                        <m:t>切線斜率</m:t>
                      </m:r>
                    </m:oMath>
                  </m:oMathPara>
                </a14:m>
                <a:endParaRPr lang="en-TW" dirty="0"/>
              </a:p>
            </p:txBody>
          </p:sp>
        </mc:Choice>
        <mc:Fallback xmlns="">
          <p:sp>
            <p:nvSpPr>
              <p:cNvPr id="17" name="Rectangle 16">
                <a:extLst>
                  <a:ext uri="{FF2B5EF4-FFF2-40B4-BE49-F238E27FC236}">
                    <a16:creationId xmlns:a16="http://schemas.microsoft.com/office/drawing/2014/main" id="{9A937CBA-37A3-DA47-9A12-9CCC28F5BAF4}"/>
                  </a:ext>
                </a:extLst>
              </p:cNvPr>
              <p:cNvSpPr>
                <a:spLocks noRot="1" noChangeAspect="1" noMove="1" noResize="1" noEditPoints="1" noAdjustHandles="1" noChangeArrowheads="1" noChangeShapeType="1" noTextEdit="1"/>
              </p:cNvSpPr>
              <p:nvPr/>
            </p:nvSpPr>
            <p:spPr>
              <a:xfrm>
                <a:off x="887322" y="5899866"/>
                <a:ext cx="2171364" cy="612732"/>
              </a:xfrm>
              <a:prstGeom prst="rect">
                <a:avLst/>
              </a:prstGeom>
              <a:blipFill>
                <a:blip r:embed="rId15"/>
                <a:stretch>
                  <a:fillRect b="-408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83"/>
                                        </p:tgtEl>
                                        <p:attrNameLst>
                                          <p:attrName>style.visibility</p:attrName>
                                        </p:attrNameLst>
                                      </p:cBhvr>
                                      <p:to>
                                        <p:strVal val="visible"/>
                                      </p:to>
                                    </p:set>
                                    <p:anim calcmode="lin" valueType="num">
                                      <p:cBhvr additive="base">
                                        <p:cTn id="11" dur="500" fill="hold"/>
                                        <p:tgtEl>
                                          <p:spTgt spid="3083"/>
                                        </p:tgtEl>
                                        <p:attrNameLst>
                                          <p:attrName>ppt_x</p:attrName>
                                        </p:attrNameLst>
                                      </p:cBhvr>
                                      <p:tavLst>
                                        <p:tav tm="0">
                                          <p:val>
                                            <p:strVal val="#ppt_x"/>
                                          </p:val>
                                        </p:tav>
                                        <p:tav tm="100000">
                                          <p:val>
                                            <p:strVal val="#ppt_x"/>
                                          </p:val>
                                        </p:tav>
                                      </p:tavLst>
                                    </p:anim>
                                    <p:anim calcmode="lin" valueType="num">
                                      <p:cBhvr additive="base">
                                        <p:cTn id="12" dur="500" fill="hold"/>
                                        <p:tgtEl>
                                          <p:spTgt spid="30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1"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descr="0203a"/>
          <p:cNvPicPr>
            <a:picLocks noChangeAspect="1" noChangeArrowheads="1"/>
          </p:cNvPicPr>
          <p:nvPr/>
        </p:nvPicPr>
        <p:blipFill>
          <a:blip r:embed="rId2">
            <a:extLst>
              <a:ext uri="{28A0092B-C50C-407E-A947-70E740481C1C}">
                <a14:useLocalDpi xmlns:a14="http://schemas.microsoft.com/office/drawing/2010/main" val="0"/>
              </a:ext>
            </a:extLst>
          </a:blip>
          <a:srcRect b="7976"/>
          <a:stretch>
            <a:fillRect/>
          </a:stretch>
        </p:blipFill>
        <p:spPr bwMode="auto">
          <a:xfrm>
            <a:off x="400512" y="2420888"/>
            <a:ext cx="4321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8" descr="0203b"/>
          <p:cNvPicPr>
            <a:picLocks noChangeAspect="1" noChangeArrowheads="1"/>
          </p:cNvPicPr>
          <p:nvPr/>
        </p:nvPicPr>
        <p:blipFill>
          <a:blip r:embed="rId3">
            <a:extLst>
              <a:ext uri="{28A0092B-C50C-407E-A947-70E740481C1C}">
                <a14:useLocalDpi xmlns:a14="http://schemas.microsoft.com/office/drawing/2010/main" val="0"/>
              </a:ext>
            </a:extLst>
          </a:blip>
          <a:srcRect b="7820"/>
          <a:stretch>
            <a:fillRect/>
          </a:stretch>
        </p:blipFill>
        <p:spPr bwMode="auto">
          <a:xfrm>
            <a:off x="5004048" y="3213051"/>
            <a:ext cx="32242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C2632203-A25D-8041-ACC6-C1A2B0E64CC5}"/>
                  </a:ext>
                </a:extLst>
              </p:cNvPr>
              <p:cNvSpPr/>
              <p:nvPr/>
            </p:nvSpPr>
            <p:spPr>
              <a:xfrm>
                <a:off x="3539184" y="1484784"/>
                <a:ext cx="2365006" cy="6127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groupChr>
                        <m:groupChrPr>
                          <m:chr m:val="→"/>
                          <m:pos m:val="top"/>
                          <m:ctrlPr>
                            <a:rPr lang="en-US" altLang="zh-TW" i="1" smtClean="0">
                              <a:latin typeface="Cambria Math" panose="02040503050406030204" pitchFamily="18" charset="0"/>
                              <a:ea typeface="Cambria Math" panose="02040503050406030204" pitchFamily="18" charset="0"/>
                            </a:rPr>
                          </m:ctrlPr>
                        </m:groupChrPr>
                        <m:e>
                          <m:r>
                            <m:rPr>
                              <m:brk m:alnAt="1"/>
                            </m:rP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→0</m:t>
                          </m:r>
                        </m:e>
                      </m:groupCh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0</m:t>
                          </m:r>
                        </m:num>
                        <m:den>
                          <m:r>
                            <a:rPr lang="en-US" altLang="zh-TW" b="0" i="1" smtClean="0">
                              <a:latin typeface="Cambria Math" panose="02040503050406030204" pitchFamily="18" charset="0"/>
                              <a:ea typeface="Cambria Math" panose="02040503050406030204" pitchFamily="18" charset="0"/>
                            </a:rPr>
                            <m:t>0</m:t>
                          </m:r>
                        </m:den>
                      </m:f>
                      <m:r>
                        <a:rPr lang="en-US" altLang="zh-TW" b="0" i="1" smtClean="0">
                          <a:latin typeface="Cambria Math" panose="02040503050406030204" pitchFamily="18" charset="0"/>
                          <a:ea typeface="Cambria Math" panose="02040503050406030204" pitchFamily="18" charset="0"/>
                        </a:rPr>
                        <m:t>=</m:t>
                      </m:r>
                      <m:r>
                        <a:rPr lang="zh-TW" altLang="en-US" i="1">
                          <a:latin typeface="Cambria Math" panose="02040503050406030204" pitchFamily="18" charset="0"/>
                          <a:ea typeface="Cambria Math" panose="02040503050406030204" pitchFamily="18" charset="0"/>
                        </a:rPr>
                        <m:t>切線斜率</m:t>
                      </m:r>
                    </m:oMath>
                  </m:oMathPara>
                </a14:m>
                <a:endParaRPr lang="en-TW" dirty="0"/>
              </a:p>
            </p:txBody>
          </p:sp>
        </mc:Choice>
        <mc:Fallback xmlns="">
          <p:sp>
            <p:nvSpPr>
              <p:cNvPr id="5" name="Rectangle 4">
                <a:extLst>
                  <a:ext uri="{FF2B5EF4-FFF2-40B4-BE49-F238E27FC236}">
                    <a16:creationId xmlns:a16="http://schemas.microsoft.com/office/drawing/2014/main" id="{C2632203-A25D-8041-ACC6-C1A2B0E64CC5}"/>
                  </a:ext>
                </a:extLst>
              </p:cNvPr>
              <p:cNvSpPr>
                <a:spLocks noRot="1" noChangeAspect="1" noMove="1" noResize="1" noEditPoints="1" noAdjustHandles="1" noChangeArrowheads="1" noChangeShapeType="1" noTextEdit="1"/>
              </p:cNvSpPr>
              <p:nvPr/>
            </p:nvSpPr>
            <p:spPr>
              <a:xfrm>
                <a:off x="3539184" y="1484784"/>
                <a:ext cx="2365006" cy="612732"/>
              </a:xfrm>
              <a:prstGeom prst="rect">
                <a:avLst/>
              </a:prstGeom>
              <a:blipFill>
                <a:blip r:embed="rId4"/>
                <a:stretch>
                  <a:fillRect b="-2041"/>
                </a:stretch>
              </a:blipFill>
            </p:spPr>
            <p:txBody>
              <a:bodyPr/>
              <a:lstStyle/>
              <a:p>
                <a:r>
                  <a:rPr lang="en-TW">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6"/>
          <p:cNvSpPr txBox="1">
            <a:spLocks noChangeArrowheads="1"/>
          </p:cNvSpPr>
          <p:nvPr/>
        </p:nvSpPr>
        <p:spPr bwMode="auto">
          <a:xfrm>
            <a:off x="1566641" y="2204864"/>
            <a:ext cx="3097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t>任一特定時間都有一速度：</a:t>
            </a:r>
          </a:p>
        </p:txBody>
      </p:sp>
      <p:pic>
        <p:nvPicPr>
          <p:cNvPr id="4104" name="Picture 8" descr="D:\Dropbox\Documents\課程\YoungTextBook\Images\Chapter02\A_Images\A_Figures_and_Photos\02_08_Figure.jpg"/>
          <p:cNvPicPr>
            <a:picLocks noChangeAspect="1" noChangeArrowheads="1"/>
          </p:cNvPicPr>
          <p:nvPr/>
        </p:nvPicPr>
        <p:blipFill>
          <a:blip r:embed="rId2">
            <a:extLst>
              <a:ext uri="{28A0092B-C50C-407E-A947-70E740481C1C}">
                <a14:useLocalDpi xmlns:a14="http://schemas.microsoft.com/office/drawing/2010/main" val="0"/>
              </a:ext>
            </a:extLst>
          </a:blip>
          <a:srcRect b="4219"/>
          <a:stretch>
            <a:fillRect/>
          </a:stretch>
        </p:blipFill>
        <p:spPr bwMode="auto">
          <a:xfrm>
            <a:off x="410609" y="3356992"/>
            <a:ext cx="7690807" cy="29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566641" y="2780928"/>
            <a:ext cx="5168478" cy="369332"/>
          </a:xfrm>
          <a:prstGeom prst="rect">
            <a:avLst/>
          </a:prstGeom>
          <a:noFill/>
          <a:ln w="9525">
            <a:noFill/>
            <a:miter lim="800000"/>
            <a:headEnd/>
            <a:tailEnd/>
          </a:ln>
        </p:spPr>
        <p:txBody>
          <a:bodyPr wrap="square" rtlCol="0">
            <a:spAutoFit/>
          </a:bodyPr>
          <a:lstStyle/>
          <a:p>
            <a:r>
              <a:rPr lang="zh-TW" altLang="en-US" dirty="0"/>
              <a:t>微分是由一個函數得到另一個函數的運算。</a:t>
            </a:r>
          </a:p>
        </p:txBody>
      </p:sp>
      <p:sp>
        <p:nvSpPr>
          <p:cNvPr id="3" name="文字方塊 2"/>
          <p:cNvSpPr txBox="1"/>
          <p:nvPr/>
        </p:nvSpPr>
        <p:spPr bwMode="auto">
          <a:xfrm>
            <a:off x="758455" y="620688"/>
            <a:ext cx="1456258" cy="369332"/>
          </a:xfrm>
          <a:prstGeom prst="rect">
            <a:avLst/>
          </a:prstGeom>
          <a:noFill/>
          <a:ln w="9525">
            <a:noFill/>
            <a:miter lim="800000"/>
            <a:headEnd/>
            <a:tailEnd/>
          </a:ln>
        </p:spPr>
        <p:txBody>
          <a:bodyPr wrap="square" rtlCol="0">
            <a:spAutoFit/>
          </a:bodyPr>
          <a:lstStyle/>
          <a:p>
            <a:r>
              <a:rPr lang="zh-TW" altLang="en-US" dirty="0"/>
              <a:t>定義：</a:t>
            </a:r>
          </a:p>
        </p:txBody>
      </p:sp>
      <p:pic>
        <p:nvPicPr>
          <p:cNvPr id="9" name="Picture 7" descr="D:\Dropbox\Documents\課程\YoungTextBook\Images\Chapter02\A_Images\A_Figures_and_Photos\02_13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13350" r="69100" b="23381"/>
          <a:stretch/>
        </p:blipFill>
        <p:spPr bwMode="auto">
          <a:xfrm>
            <a:off x="6388772" y="2764302"/>
            <a:ext cx="2484412" cy="21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5995840" y="1412776"/>
            <a:ext cx="2268388" cy="369332"/>
          </a:xfrm>
          <a:prstGeom prst="rect">
            <a:avLst/>
          </a:prstGeom>
          <a:noFill/>
          <a:ln w="9525">
            <a:noFill/>
            <a:miter lim="800000"/>
            <a:headEnd/>
            <a:tailEnd/>
          </a:ln>
        </p:spPr>
        <p:txBody>
          <a:bodyPr wrap="square" rtlCol="0">
            <a:spAutoFit/>
          </a:bodyPr>
          <a:lstStyle/>
          <a:p>
            <a:r>
              <a:rPr lang="zh-TW" altLang="en-US" dirty="0"/>
              <a:t>稱為導數 </a:t>
            </a:r>
            <a:r>
              <a:rPr lang="en-US" altLang="zh-TW" dirty="0">
                <a:latin typeface="Times New Roman" panose="02020603050405020304" pitchFamily="18" charset="0"/>
                <a:cs typeface="Times New Roman" panose="02020603050405020304" pitchFamily="18" charset="0"/>
              </a:rPr>
              <a:t>Derivative</a:t>
            </a:r>
            <a:endParaRPr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5796136" y="2204864"/>
            <a:ext cx="2483768" cy="369332"/>
          </a:xfrm>
          <a:prstGeom prst="rect">
            <a:avLst/>
          </a:prstGeom>
          <a:noFill/>
          <a:ln w="9525">
            <a:noFill/>
            <a:miter lim="800000"/>
            <a:headEnd/>
            <a:tailEnd/>
          </a:ln>
        </p:spPr>
        <p:txBody>
          <a:bodyPr wrap="square" rtlCol="0">
            <a:spAutoFit/>
          </a:bodyPr>
          <a:lstStyle/>
          <a:p>
            <a:r>
              <a:rPr lang="zh-TW" altLang="en-US" dirty="0"/>
              <a:t>稱為微分</a:t>
            </a:r>
            <a:r>
              <a:rPr lang="en-US" altLang="zh-TW" dirty="0">
                <a:latin typeface="Times New Roman" panose="02020603050405020304" pitchFamily="18" charset="0"/>
                <a:cs typeface="Times New Roman" panose="02020603050405020304" pitchFamily="18" charset="0"/>
              </a:rPr>
              <a:t>Differentiation</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0F0AA11-C632-5F41-80BA-94296CCC3070}"/>
                  </a:ext>
                </a:extLst>
              </p:cNvPr>
              <p:cNvSpPr txBox="1"/>
              <p:nvPr/>
            </p:nvSpPr>
            <p:spPr>
              <a:xfrm>
                <a:off x="1309180" y="1316782"/>
                <a:ext cx="4682116" cy="53751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𝑣</m:t>
                      </m:r>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r>
                                <a:rPr kumimoji="1" lang="en-US" altLang="zh-TW" b="0" i="1" smtClean="0">
                                  <a:latin typeface="Cambria Math" panose="02040503050406030204" pitchFamily="18" charset="0"/>
                                  <a:ea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num>
                            <m:den>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den>
                          </m:f>
                        </m:e>
                      </m:func>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𝑥</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𝑑𝑥</m:t>
                          </m:r>
                        </m:num>
                        <m:den>
                          <m:r>
                            <a:rPr lang="en-US" altLang="zh-TW" b="0" i="1" smtClean="0">
                              <a:latin typeface="Cambria Math" panose="02040503050406030204" pitchFamily="18" charset="0"/>
                              <a:ea typeface="Cambria Math" panose="02040503050406030204" pitchFamily="18" charset="0"/>
                            </a:rPr>
                            <m:t>𝑑𝑡</m:t>
                          </m:r>
                        </m:den>
                      </m:f>
                      <m:r>
                        <a:rPr lang="en-US" altLang="zh-TW"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𝑥</m:t>
                          </m:r>
                        </m:e>
                      </m:acc>
                    </m:oMath>
                  </m:oMathPara>
                </a14:m>
                <a:endParaRPr kumimoji="1" lang="zh-TW" altLang="en-US" dirty="0"/>
              </a:p>
            </p:txBody>
          </p:sp>
        </mc:Choice>
        <mc:Fallback xmlns="">
          <p:sp>
            <p:nvSpPr>
              <p:cNvPr id="12" name="文字方塊 11">
                <a:extLst>
                  <a:ext uri="{FF2B5EF4-FFF2-40B4-BE49-F238E27FC236}">
                    <a16:creationId xmlns:a16="http://schemas.microsoft.com/office/drawing/2014/main" id="{10F0AA11-C632-5F41-80BA-94296CCC3070}"/>
                  </a:ext>
                </a:extLst>
              </p:cNvPr>
              <p:cNvSpPr txBox="1">
                <a:spLocks noRot="1" noChangeAspect="1" noMove="1" noResize="1" noEditPoints="1" noAdjustHandles="1" noChangeArrowheads="1" noChangeShapeType="1" noTextEdit="1"/>
              </p:cNvSpPr>
              <p:nvPr/>
            </p:nvSpPr>
            <p:spPr>
              <a:xfrm>
                <a:off x="1309180" y="1316782"/>
                <a:ext cx="4682116" cy="537519"/>
              </a:xfrm>
              <a:prstGeom prst="rect">
                <a:avLst/>
              </a:prstGeom>
              <a:blipFill>
                <a:blip r:embed="rId4"/>
                <a:stretch>
                  <a:fillRect b="-1395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3532804A-4420-AA47-AEEA-AAFD8BAA1AF9}"/>
                  </a:ext>
                </a:extLst>
              </p:cNvPr>
              <p:cNvSpPr txBox="1"/>
              <p:nvPr/>
            </p:nvSpPr>
            <p:spPr>
              <a:xfrm>
                <a:off x="4409438" y="2116272"/>
                <a:ext cx="1376402" cy="5259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𝑣</m:t>
                      </m:r>
                      <m:d>
                        <m:dPr>
                          <m:ctrlPr>
                            <a:rPr kumimoji="1" lang="en-US" altLang="zh-TW" b="0" i="1" smtClean="0">
                              <a:latin typeface="Cambria Math" panose="02040503050406030204" pitchFamily="18" charset="0"/>
                            </a:rPr>
                          </m:ctrlPr>
                        </m:dPr>
                        <m:e>
                          <m:r>
                            <a:rPr kumimoji="1" lang="en-US" altLang="zh-TW" b="0" i="1" smtClean="0">
                              <a:latin typeface="Cambria Math" panose="02040503050406030204" pitchFamily="18" charset="0"/>
                            </a:rPr>
                            <m:t>𝑡</m:t>
                          </m:r>
                        </m:e>
                      </m:d>
                      <m:r>
                        <a:rPr kumimoji="1" lang="en-US" altLang="zh-TW" b="0" i="1" smtClean="0">
                          <a:latin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𝑑𝑥</m:t>
                          </m:r>
                        </m:num>
                        <m:den>
                          <m:r>
                            <a:rPr lang="en-US" altLang="zh-TW" b="0" i="1" smtClean="0">
                              <a:latin typeface="Cambria Math" panose="02040503050406030204" pitchFamily="18" charset="0"/>
                              <a:ea typeface="Cambria Math" panose="02040503050406030204" pitchFamily="18" charset="0"/>
                            </a:rPr>
                            <m:t>𝑑𝑡</m:t>
                          </m:r>
                        </m:den>
                      </m:f>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oMath>
                  </m:oMathPara>
                </a14:m>
                <a:endParaRPr kumimoji="1" lang="zh-TW" altLang="en-US" dirty="0"/>
              </a:p>
            </p:txBody>
          </p:sp>
        </mc:Choice>
        <mc:Fallback xmlns="">
          <p:sp>
            <p:nvSpPr>
              <p:cNvPr id="13" name="文字方塊 12">
                <a:extLst>
                  <a:ext uri="{FF2B5EF4-FFF2-40B4-BE49-F238E27FC236}">
                    <a16:creationId xmlns:a16="http://schemas.microsoft.com/office/drawing/2014/main" id="{3532804A-4420-AA47-AEEA-AAFD8BAA1AF9}"/>
                  </a:ext>
                </a:extLst>
              </p:cNvPr>
              <p:cNvSpPr txBox="1">
                <a:spLocks noRot="1" noChangeAspect="1" noMove="1" noResize="1" noEditPoints="1" noAdjustHandles="1" noChangeArrowheads="1" noChangeShapeType="1" noTextEdit="1"/>
              </p:cNvSpPr>
              <p:nvPr/>
            </p:nvSpPr>
            <p:spPr>
              <a:xfrm>
                <a:off x="4409438" y="2116272"/>
                <a:ext cx="1376402" cy="525913"/>
              </a:xfrm>
              <a:prstGeom prst="rect">
                <a:avLst/>
              </a:prstGeom>
              <a:blipFill>
                <a:blip r:embed="rId5"/>
                <a:stretch>
                  <a:fillRect l="-909" t="-2381" b="-1428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0BE23CE6-716C-CC49-A8C8-490B21FD020F}"/>
                  </a:ext>
                </a:extLst>
              </p:cNvPr>
              <p:cNvSpPr txBox="1"/>
              <p:nvPr/>
            </p:nvSpPr>
            <p:spPr>
              <a:xfrm>
                <a:off x="1691680" y="505832"/>
                <a:ext cx="3271729" cy="61125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瞬間變化率</m:t>
                      </m:r>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lang="zh-TW" altLang="en-US" i="1">
                                  <a:latin typeface="Cambria Math" panose="02040503050406030204" pitchFamily="18" charset="0"/>
                                </a:rPr>
                                <m:t>時間趨近於</m:t>
                              </m:r>
                              <m:r>
                                <a:rPr lang="en-US" altLang="zh-TW" b="0" i="1" smtClean="0">
                                  <a:latin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lang="zh-TW" altLang="en-US" i="1">
                                  <a:latin typeface="Cambria Math" panose="02040503050406030204" pitchFamily="18" charset="0"/>
                                </a:rPr>
                                <m:t>變化</m:t>
                              </m:r>
                            </m:num>
                            <m:den>
                              <m:r>
                                <a:rPr lang="zh-TW" altLang="en-US" i="1">
                                  <a:latin typeface="Cambria Math" panose="02040503050406030204" pitchFamily="18" charset="0"/>
                                </a:rPr>
                                <m:t>時間</m:t>
                              </m:r>
                            </m:den>
                          </m:f>
                        </m:e>
                      </m:func>
                    </m:oMath>
                  </m:oMathPara>
                </a14:m>
                <a:endParaRPr kumimoji="1" lang="zh-TW" altLang="en-US" dirty="0"/>
              </a:p>
            </p:txBody>
          </p:sp>
        </mc:Choice>
        <mc:Fallback xmlns="">
          <p:sp>
            <p:nvSpPr>
              <p:cNvPr id="14" name="文字方塊 13">
                <a:extLst>
                  <a:ext uri="{FF2B5EF4-FFF2-40B4-BE49-F238E27FC236}">
                    <a16:creationId xmlns:a16="http://schemas.microsoft.com/office/drawing/2014/main" id="{0BE23CE6-716C-CC49-A8C8-490B21FD020F}"/>
                  </a:ext>
                </a:extLst>
              </p:cNvPr>
              <p:cNvSpPr txBox="1">
                <a:spLocks noRot="1" noChangeAspect="1" noMove="1" noResize="1" noEditPoints="1" noAdjustHandles="1" noChangeArrowheads="1" noChangeShapeType="1" noTextEdit="1"/>
              </p:cNvSpPr>
              <p:nvPr/>
            </p:nvSpPr>
            <p:spPr>
              <a:xfrm>
                <a:off x="1691680" y="505832"/>
                <a:ext cx="3271729" cy="611258"/>
              </a:xfrm>
              <a:prstGeom prst="rect">
                <a:avLst/>
              </a:prstGeom>
              <a:blipFill>
                <a:blip r:embed="rId6"/>
                <a:stretch>
                  <a:fillRect l="-1544" t="-4082" r="-1544" b="-16327"/>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8" descr="A-0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6583" t="6168" r="9467" b="5351"/>
          <a:stretch>
            <a:fillRect/>
          </a:stretch>
        </p:blipFill>
        <p:spPr>
          <a:xfrm>
            <a:off x="6732588" y="4292600"/>
            <a:ext cx="1655762" cy="2095500"/>
          </a:xfrm>
          <a:noFill/>
        </p:spPr>
      </p:pic>
      <p:pic>
        <p:nvPicPr>
          <p:cNvPr id="228355" name="Picture 9" descr="g_moonwash-t"/>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39750" y="549275"/>
            <a:ext cx="2376488" cy="3394075"/>
          </a:xfrm>
          <a:noFill/>
        </p:spPr>
      </p:pic>
      <p:pic>
        <p:nvPicPr>
          <p:cNvPr id="228356" name="Picture 10" descr="g_assayer_saturn"/>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708400" y="3357563"/>
            <a:ext cx="2347913" cy="1243012"/>
          </a:xfrm>
          <a:noFill/>
        </p:spPr>
      </p:pic>
      <p:pic>
        <p:nvPicPr>
          <p:cNvPr id="228357" name="Picture 13" descr="satur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868863"/>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8" name="Picture 16" descr="GGtelescop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2997200"/>
            <a:ext cx="2700337"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20" descr="g_sidnun_moo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196975"/>
            <a:ext cx="351948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60" name="Text Box 22"/>
          <p:cNvSpPr txBox="1">
            <a:spLocks noChangeArrowheads="1"/>
          </p:cNvSpPr>
          <p:nvPr/>
        </p:nvSpPr>
        <p:spPr bwMode="auto">
          <a:xfrm>
            <a:off x="3348038" y="620713"/>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en-US" altLang="zh-TW" sz="1800"/>
              <a:t>Galileo Galilei (1564-1642)</a:t>
            </a:r>
          </a:p>
        </p:txBody>
      </p:sp>
      <p:pic>
        <p:nvPicPr>
          <p:cNvPr id="193546" name="Picture 10" descr="http://img.photobucket.com/albums/v18/hollyn/Comics/galileo-telescope-church.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97200"/>
            <a:ext cx="35131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884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46"/>
                                        </p:tgtEl>
                                        <p:attrNameLst>
                                          <p:attrName>style.visibility</p:attrName>
                                        </p:attrNameLst>
                                      </p:cBhvr>
                                      <p:to>
                                        <p:strVal val="visible"/>
                                      </p:to>
                                    </p:set>
                                    <p:anim calcmode="lin" valueType="num">
                                      <p:cBhvr additive="base">
                                        <p:cTn id="7" dur="500" fill="hold"/>
                                        <p:tgtEl>
                                          <p:spTgt spid="193546"/>
                                        </p:tgtEl>
                                        <p:attrNameLst>
                                          <p:attrName>ppt_x</p:attrName>
                                        </p:attrNameLst>
                                      </p:cBhvr>
                                      <p:tavLst>
                                        <p:tav tm="0">
                                          <p:val>
                                            <p:strVal val="#ppt_x"/>
                                          </p:val>
                                        </p:tav>
                                        <p:tav tm="100000">
                                          <p:val>
                                            <p:strVal val="#ppt_x"/>
                                          </p:val>
                                        </p:tav>
                                      </p:tavLst>
                                    </p:anim>
                                    <p:anim calcmode="lin" valueType="num">
                                      <p:cBhvr additive="base">
                                        <p:cTn id="8" dur="500" fill="hold"/>
                                        <p:tgtEl>
                                          <p:spTgt spid="193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33795" name="Picture 9" descr="D:\Dropbox\Documents\課程\YoungTextBook\Images\Chapter02\A_Images\A_Figures_and_Photos\02_1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2781300"/>
            <a:ext cx="29654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2" descr="D:\Dropbox\Documents\課程\YoungTextBook\Images\Chapter02\A_Images\A_Figures_and_Photos\02_1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60350"/>
            <a:ext cx="253206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797" name="Object 5"/>
          <p:cNvGraphicFramePr>
            <a:graphicFrameLocks noChangeAspect="1"/>
          </p:cNvGraphicFramePr>
          <p:nvPr/>
        </p:nvGraphicFramePr>
        <p:xfrm>
          <a:off x="900113" y="2060575"/>
          <a:ext cx="5095875" cy="3813175"/>
        </p:xfrm>
        <a:graphic>
          <a:graphicData uri="http://schemas.openxmlformats.org/presentationml/2006/ole">
            <mc:AlternateContent xmlns:mc="http://schemas.openxmlformats.org/markup-compatibility/2006">
              <mc:Choice xmlns:v="urn:schemas-microsoft-com:vml" Requires="v">
                <p:oleObj spid="_x0000_s7320" name="方程式" r:id="rId5" imgW="2832100" imgH="2120900" progId="Equation.3">
                  <p:embed/>
                </p:oleObj>
              </mc:Choice>
              <mc:Fallback>
                <p:oleObj name="方程式" r:id="rId5" imgW="2832100" imgH="2120900" progId="Equation.3">
                  <p:embed/>
                  <p:pic>
                    <p:nvPicPr>
                      <p:cNvPr id="3379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060575"/>
                        <a:ext cx="5095875" cy="38131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3798" name="文字方塊 6"/>
          <p:cNvSpPr txBox="1">
            <a:spLocks noChangeArrowheads="1"/>
          </p:cNvSpPr>
          <p:nvPr/>
        </p:nvSpPr>
        <p:spPr bwMode="auto">
          <a:xfrm>
            <a:off x="899592" y="616586"/>
            <a:ext cx="4680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以微分計算自由落體運動的速度</a:t>
            </a:r>
          </a:p>
        </p:txBody>
      </p:sp>
      <mc:AlternateContent xmlns:mc="http://schemas.openxmlformats.org/markup-compatibility/2006" xmlns:a14="http://schemas.microsoft.com/office/drawing/2010/main">
        <mc:Choice Requires="a14">
          <p:sp>
            <p:nvSpPr>
              <p:cNvPr id="8" name="文字方塊 24">
                <a:extLst>
                  <a:ext uri="{FF2B5EF4-FFF2-40B4-BE49-F238E27FC236}">
                    <a16:creationId xmlns:a16="http://schemas.microsoft.com/office/drawing/2014/main" id="{A0870D6D-40AF-0541-AA00-D997728C4DC1}"/>
                  </a:ext>
                </a:extLst>
              </p:cNvPr>
              <p:cNvSpPr txBox="1"/>
              <p:nvPr/>
            </p:nvSpPr>
            <p:spPr bwMode="auto">
              <a:xfrm>
                <a:off x="892008" y="1212310"/>
                <a:ext cx="1520288"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oMath>
                  </m:oMathPara>
                </a14:m>
                <a:endParaRPr kumimoji="1" lang="zh-TW" altLang="en-US" sz="1800" dirty="0"/>
              </a:p>
            </p:txBody>
          </p:sp>
        </mc:Choice>
        <mc:Fallback xmlns="">
          <p:sp>
            <p:nvSpPr>
              <p:cNvPr id="8" name="文字方塊 24">
                <a:extLst>
                  <a:ext uri="{FF2B5EF4-FFF2-40B4-BE49-F238E27FC236}">
                    <a16:creationId xmlns:a16="http://schemas.microsoft.com/office/drawing/2014/main" id="{A0870D6D-40AF-0541-AA00-D997728C4DC1}"/>
                  </a:ext>
                </a:extLst>
              </p:cNvPr>
              <p:cNvSpPr txBox="1">
                <a:spLocks noRot="1" noChangeAspect="1" noMove="1" noResize="1" noEditPoints="1" noAdjustHandles="1" noChangeArrowheads="1" noChangeShapeType="1" noTextEdit="1"/>
              </p:cNvSpPr>
              <p:nvPr/>
            </p:nvSpPr>
            <p:spPr bwMode="auto">
              <a:xfrm>
                <a:off x="892008" y="1212310"/>
                <a:ext cx="1520288" cy="518604"/>
              </a:xfrm>
              <a:prstGeom prst="rect">
                <a:avLst/>
              </a:prstGeom>
              <a:blipFill>
                <a:blip r:embed="rId7"/>
                <a:stretch>
                  <a:fillRect l="-1653" t="-4762" r="-826" b="-11905"/>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6"/>
          <p:cNvSpPr txBox="1">
            <a:spLocks noChangeArrowheads="1"/>
          </p:cNvSpPr>
          <p:nvPr/>
        </p:nvSpPr>
        <p:spPr bwMode="auto">
          <a:xfrm>
            <a:off x="1259632" y="260648"/>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任一特定時間都有一速度，速度也是一個時間函數：</a:t>
            </a:r>
          </a:p>
        </p:txBody>
      </p:sp>
      <p:sp>
        <p:nvSpPr>
          <p:cNvPr id="4103" name="Text Box 9"/>
          <p:cNvSpPr txBox="1">
            <a:spLocks noChangeArrowheads="1"/>
          </p:cNvSpPr>
          <p:nvPr/>
        </p:nvSpPr>
        <p:spPr bwMode="auto">
          <a:xfrm>
            <a:off x="1331615" y="1779994"/>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加速度是速度的瞬時變化率，因此是位置的二次導數。</a:t>
            </a:r>
          </a:p>
        </p:txBody>
      </p:sp>
      <p:pic>
        <p:nvPicPr>
          <p:cNvPr id="34821" name="Picture 6" descr="D:\Dropbox\Documents\課程\YoungTextBook\Images\Chapter02\A_Images\A_Figures_and_Photos\02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42727"/>
            <a:ext cx="6623695" cy="96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descr="D:\Dropbox\Documents\課程\YoungTextBook\Images\Chapter02\A_Images\A_Figures_and_Photos\02_13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645024"/>
            <a:ext cx="7056437"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1325092" y="3140968"/>
            <a:ext cx="7237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加速度函數是速度函數對時間的微分，是位置函數的二次微分。</a:t>
            </a:r>
          </a:p>
        </p:txBody>
      </p:sp>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FAC482E9-E0D5-7B41-96AB-B33A52D5AA6B}"/>
                  </a:ext>
                </a:extLst>
              </p:cNvPr>
              <p:cNvSpPr txBox="1"/>
              <p:nvPr/>
            </p:nvSpPr>
            <p:spPr>
              <a:xfrm>
                <a:off x="1346692" y="2231068"/>
                <a:ext cx="6561027" cy="56169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𝑎</m:t>
                      </m:r>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r>
                                <a:rPr kumimoji="1" lang="en-US" altLang="zh-TW" b="0" i="1" smtClean="0">
                                  <a:latin typeface="Cambria Math" panose="02040503050406030204" pitchFamily="18" charset="0"/>
                                  <a:ea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𝑣</m:t>
                              </m:r>
                            </m:num>
                            <m:den>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𝑡</m:t>
                              </m:r>
                            </m:den>
                          </m:f>
                        </m:e>
                      </m:func>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𝑣</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𝑣</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𝑑𝑣</m:t>
                          </m:r>
                        </m:num>
                        <m:den>
                          <m:r>
                            <a:rPr lang="en-US" altLang="zh-TW" b="0" i="1" smtClean="0">
                              <a:latin typeface="Cambria Math" panose="02040503050406030204" pitchFamily="18" charset="0"/>
                              <a:ea typeface="Cambria Math" panose="02040503050406030204" pitchFamily="18" charset="0"/>
                            </a:rPr>
                            <m:t>𝑑𝑡</m:t>
                          </m:r>
                        </m:den>
                      </m:f>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𝑑𝑡</m:t>
                          </m:r>
                        </m:den>
                      </m:f>
                      <m:d>
                        <m:dPr>
                          <m:ctrlPr>
                            <a:rPr lang="en-US" altLang="zh-TW" b="0" i="1" smtClean="0">
                              <a:latin typeface="Cambria Math" panose="02040503050406030204" pitchFamily="18" charset="0"/>
                              <a:ea typeface="Cambria Math" panose="02040503050406030204" pitchFamily="18" charset="0"/>
                            </a:rPr>
                          </m:ctrlPr>
                        </m:dPr>
                        <m:e>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𝑑𝑥</m:t>
                              </m:r>
                            </m:num>
                            <m:den>
                              <m:r>
                                <a:rPr lang="en-US" altLang="zh-TW" b="0" i="1" smtClean="0">
                                  <a:latin typeface="Cambria Math" panose="02040503050406030204" pitchFamily="18" charset="0"/>
                                  <a:ea typeface="Cambria Math" panose="02040503050406030204" pitchFamily="18" charset="0"/>
                                </a:rPr>
                                <m:t>𝑑𝑡</m:t>
                              </m:r>
                            </m:den>
                          </m:f>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𝑑</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𝑡</m:t>
                              </m:r>
                            </m:e>
                            <m:sup>
                              <m:r>
                                <a:rPr lang="en-US" altLang="zh-TW" b="0" i="1" smtClean="0">
                                  <a:latin typeface="Cambria Math" panose="02040503050406030204" pitchFamily="18" charset="0"/>
                                  <a:ea typeface="Cambria Math" panose="02040503050406030204" pitchFamily="18" charset="0"/>
                                </a:rPr>
                                <m:t>2</m:t>
                              </m:r>
                            </m:sup>
                          </m:sSup>
                        </m:den>
                      </m:f>
                      <m:r>
                        <a:rPr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𝑥</m:t>
                          </m:r>
                        </m:e>
                      </m:acc>
                    </m:oMath>
                  </m:oMathPara>
                </a14:m>
                <a:endParaRPr kumimoji="1" lang="zh-TW" altLang="en-US" dirty="0"/>
              </a:p>
            </p:txBody>
          </p:sp>
        </mc:Choice>
        <mc:Fallback xmlns="">
          <p:sp>
            <p:nvSpPr>
              <p:cNvPr id="9" name="文字方塊 11">
                <a:extLst>
                  <a:ext uri="{FF2B5EF4-FFF2-40B4-BE49-F238E27FC236}">
                    <a16:creationId xmlns:a16="http://schemas.microsoft.com/office/drawing/2014/main" id="{FAC482E9-E0D5-7B41-96AB-B33A52D5AA6B}"/>
                  </a:ext>
                </a:extLst>
              </p:cNvPr>
              <p:cNvSpPr txBox="1">
                <a:spLocks noRot="1" noChangeAspect="1" noMove="1" noResize="1" noEditPoints="1" noAdjustHandles="1" noChangeArrowheads="1" noChangeShapeType="1" noTextEdit="1"/>
              </p:cNvSpPr>
              <p:nvPr/>
            </p:nvSpPr>
            <p:spPr>
              <a:xfrm>
                <a:off x="1346692" y="2231068"/>
                <a:ext cx="6561027" cy="561692"/>
              </a:xfrm>
              <a:prstGeom prst="rect">
                <a:avLst/>
              </a:prstGeom>
              <a:blipFill>
                <a:blip r:embed="rId4"/>
                <a:stretch>
                  <a:fillRect b="-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B4DFAA5-BD11-B440-885F-4D3F17E17292}"/>
                  </a:ext>
                </a:extLst>
              </p:cNvPr>
              <p:cNvSpPr/>
              <p:nvPr/>
            </p:nvSpPr>
            <p:spPr>
              <a:xfrm>
                <a:off x="6613611" y="260926"/>
                <a:ext cx="66915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𝑣</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𝑡</m:t>
                          </m:r>
                        </m:e>
                      </m:d>
                    </m:oMath>
                  </m:oMathPara>
                </a14:m>
                <a:endParaRPr lang="en-TW" dirty="0"/>
              </a:p>
            </p:txBody>
          </p:sp>
        </mc:Choice>
        <mc:Fallback xmlns="">
          <p:sp>
            <p:nvSpPr>
              <p:cNvPr id="2" name="Rectangle 1">
                <a:extLst>
                  <a:ext uri="{FF2B5EF4-FFF2-40B4-BE49-F238E27FC236}">
                    <a16:creationId xmlns:a16="http://schemas.microsoft.com/office/drawing/2014/main" id="{EB4DFAA5-BD11-B440-885F-4D3F17E17292}"/>
                  </a:ext>
                </a:extLst>
              </p:cNvPr>
              <p:cNvSpPr>
                <a:spLocks noRot="1" noChangeAspect="1" noMove="1" noResize="1" noEditPoints="1" noAdjustHandles="1" noChangeArrowheads="1" noChangeShapeType="1" noTextEdit="1"/>
              </p:cNvSpPr>
              <p:nvPr/>
            </p:nvSpPr>
            <p:spPr>
              <a:xfrm>
                <a:off x="6613611" y="260926"/>
                <a:ext cx="669158" cy="369332"/>
              </a:xfrm>
              <a:prstGeom prst="rect">
                <a:avLst/>
              </a:prstGeom>
              <a:blipFill>
                <a:blip r:embed="rId5"/>
                <a:stretch>
                  <a:fillRect/>
                </a:stretch>
              </a:blipFill>
            </p:spPr>
            <p:txBody>
              <a:bodyPr/>
              <a:lstStyle/>
              <a:p>
                <a:r>
                  <a:rPr lang="en-TW">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36867" name="Picture 9" descr="D:\Dropbox\Documents\課程\YoungTextBook\Images\Chapter02\A_Images\A_Figures_and_Photos\02_1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654" y="2749086"/>
            <a:ext cx="2797880" cy="360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2" descr="D:\Dropbox\Documents\課程\YoungTextBook\Images\Chapter02\A_Images\A_Figures_and_Photos\02_1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60350"/>
            <a:ext cx="2532062"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9" name="Object 5"/>
          <p:cNvGraphicFramePr>
            <a:graphicFrameLocks noChangeAspect="1"/>
          </p:cNvGraphicFramePr>
          <p:nvPr>
            <p:extLst>
              <p:ext uri="{D42A27DB-BD31-4B8C-83A1-F6EECF244321}">
                <p14:modId xmlns:p14="http://schemas.microsoft.com/office/powerpoint/2010/main" val="3494329429"/>
              </p:ext>
            </p:extLst>
          </p:nvPr>
        </p:nvGraphicFramePr>
        <p:xfrm>
          <a:off x="513190" y="2492375"/>
          <a:ext cx="4364037" cy="1438275"/>
        </p:xfrm>
        <a:graphic>
          <a:graphicData uri="http://schemas.openxmlformats.org/presentationml/2006/ole">
            <mc:AlternateContent xmlns:mc="http://schemas.openxmlformats.org/markup-compatibility/2006">
              <mc:Choice xmlns:v="urn:schemas-microsoft-com:vml" Requires="v">
                <p:oleObj spid="_x0000_s9454" name="方程式" r:id="rId5" imgW="2425700" imgH="800100" progId="Equation.3">
                  <p:embed/>
                </p:oleObj>
              </mc:Choice>
              <mc:Fallback>
                <p:oleObj name="方程式" r:id="rId5" imgW="2425700" imgH="800100" progId="Equation.3">
                  <p:embed/>
                  <p:pic>
                    <p:nvPicPr>
                      <p:cNvPr id="3686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190" y="2492375"/>
                        <a:ext cx="4364037" cy="14382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6870" name="文字方塊 6"/>
          <p:cNvSpPr txBox="1">
            <a:spLocks noChangeArrowheads="1"/>
          </p:cNvSpPr>
          <p:nvPr/>
        </p:nvSpPr>
        <p:spPr bwMode="auto">
          <a:xfrm>
            <a:off x="459210" y="908720"/>
            <a:ext cx="50950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以微分計算自由落體運動的加速度。</a:t>
            </a:r>
          </a:p>
        </p:txBody>
      </p:sp>
      <p:graphicFrame>
        <p:nvGraphicFramePr>
          <p:cNvPr id="36871" name="Object 3"/>
          <p:cNvGraphicFramePr>
            <a:graphicFrameLocks noChangeAspect="1"/>
          </p:cNvGraphicFramePr>
          <p:nvPr>
            <p:extLst>
              <p:ext uri="{D42A27DB-BD31-4B8C-83A1-F6EECF244321}">
                <p14:modId xmlns:p14="http://schemas.microsoft.com/office/powerpoint/2010/main" val="3285380771"/>
              </p:ext>
            </p:extLst>
          </p:nvPr>
        </p:nvGraphicFramePr>
        <p:xfrm>
          <a:off x="2683264" y="1635404"/>
          <a:ext cx="989012" cy="363538"/>
        </p:xfrm>
        <a:graphic>
          <a:graphicData uri="http://schemas.openxmlformats.org/presentationml/2006/ole">
            <mc:AlternateContent xmlns:mc="http://schemas.openxmlformats.org/markup-compatibility/2006">
              <mc:Choice xmlns:v="urn:schemas-microsoft-com:vml" Requires="v">
                <p:oleObj spid="_x0000_s9455" name="方程式" r:id="rId7" imgW="546100" imgH="203200" progId="Equation.3">
                  <p:embed/>
                </p:oleObj>
              </mc:Choice>
              <mc:Fallback>
                <p:oleObj name="方程式" r:id="rId7" imgW="546100" imgH="203200" progId="Equation.3">
                  <p:embed/>
                  <p:pic>
                    <p:nvPicPr>
                      <p:cNvPr id="368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3264" y="1635404"/>
                        <a:ext cx="989012" cy="3635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72" name="文字方塊 1"/>
          <p:cNvSpPr txBox="1">
            <a:spLocks noChangeArrowheads="1"/>
          </p:cNvSpPr>
          <p:nvPr/>
        </p:nvSpPr>
        <p:spPr bwMode="auto">
          <a:xfrm>
            <a:off x="441677" y="4320142"/>
            <a:ext cx="5472187"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nSpc>
                <a:spcPct val="150000"/>
              </a:lnSpc>
            </a:pPr>
            <a:r>
              <a:rPr lang="zh-TW" altLang="en-US" sz="1800" dirty="0"/>
              <a:t>位移與時間平方成正比的運動，其加速度是一個常數。</a:t>
            </a:r>
          </a:p>
        </p:txBody>
      </p:sp>
      <mc:AlternateContent xmlns:mc="http://schemas.openxmlformats.org/markup-compatibility/2006" xmlns:a14="http://schemas.microsoft.com/office/drawing/2010/main">
        <mc:Choice Requires="a14">
          <p:sp>
            <p:nvSpPr>
              <p:cNvPr id="10" name="文字方塊 24">
                <a:extLst>
                  <a:ext uri="{FF2B5EF4-FFF2-40B4-BE49-F238E27FC236}">
                    <a16:creationId xmlns:a16="http://schemas.microsoft.com/office/drawing/2014/main" id="{69F1F726-DA70-4A4E-8F19-A615D2E60723}"/>
                  </a:ext>
                </a:extLst>
              </p:cNvPr>
              <p:cNvSpPr txBox="1"/>
              <p:nvPr/>
            </p:nvSpPr>
            <p:spPr bwMode="auto">
              <a:xfrm>
                <a:off x="513190" y="1557871"/>
                <a:ext cx="1520288"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oMath>
                  </m:oMathPara>
                </a14:m>
                <a:endParaRPr kumimoji="1" lang="zh-TW" altLang="en-US" sz="1800" dirty="0"/>
              </a:p>
            </p:txBody>
          </p:sp>
        </mc:Choice>
        <mc:Fallback xmlns="">
          <p:sp>
            <p:nvSpPr>
              <p:cNvPr id="10" name="文字方塊 24">
                <a:extLst>
                  <a:ext uri="{FF2B5EF4-FFF2-40B4-BE49-F238E27FC236}">
                    <a16:creationId xmlns:a16="http://schemas.microsoft.com/office/drawing/2014/main" id="{69F1F726-DA70-4A4E-8F19-A615D2E60723}"/>
                  </a:ext>
                </a:extLst>
              </p:cNvPr>
              <p:cNvSpPr txBox="1">
                <a:spLocks noRot="1" noChangeAspect="1" noMove="1" noResize="1" noEditPoints="1" noAdjustHandles="1" noChangeArrowheads="1" noChangeShapeType="1" noTextEdit="1"/>
              </p:cNvSpPr>
              <p:nvPr/>
            </p:nvSpPr>
            <p:spPr bwMode="auto">
              <a:xfrm>
                <a:off x="513190" y="1557871"/>
                <a:ext cx="1520288" cy="518604"/>
              </a:xfrm>
              <a:prstGeom prst="rect">
                <a:avLst/>
              </a:prstGeom>
              <a:blipFill>
                <a:blip r:embed="rId9"/>
                <a:stretch>
                  <a:fillRect l="-1653" t="-4762" b="-11905"/>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 Box 9"/>
          <p:cNvSpPr txBox="1">
            <a:spLocks noChangeArrowheads="1"/>
          </p:cNvSpPr>
          <p:nvPr/>
        </p:nvSpPr>
        <p:spPr bwMode="auto">
          <a:xfrm>
            <a:off x="2522736" y="2852936"/>
            <a:ext cx="554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加速度是速度對時間的微分，位置的二次微分</a:t>
            </a:r>
          </a:p>
        </p:txBody>
      </p:sp>
      <p:sp>
        <p:nvSpPr>
          <p:cNvPr id="40964" name="Text Box 9"/>
          <p:cNvSpPr txBox="1">
            <a:spLocks noChangeArrowheads="1"/>
          </p:cNvSpPr>
          <p:nvPr/>
        </p:nvSpPr>
        <p:spPr bwMode="auto">
          <a:xfrm>
            <a:off x="2484438" y="1484313"/>
            <a:ext cx="4608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t>速度是位置對時間的微分</a:t>
            </a:r>
          </a:p>
        </p:txBody>
      </p:sp>
      <p:pic>
        <p:nvPicPr>
          <p:cNvPr id="40965" name="Picture 9" descr="D:\Dropbox\Documents\課程\YoungTextBook\Images\Chapter02\A_Images\A_Figures_and_Photos\02_2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500438"/>
            <a:ext cx="85471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弧形箭號 (上彎) 6"/>
          <p:cNvSpPr/>
          <p:nvPr/>
        </p:nvSpPr>
        <p:spPr>
          <a:xfrm flipH="1">
            <a:off x="4498975" y="5588000"/>
            <a:ext cx="2376488" cy="576263"/>
          </a:xfrm>
          <a:prstGeom prst="curved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8" name="弧形箭號 (上彎) 7"/>
          <p:cNvSpPr/>
          <p:nvPr/>
        </p:nvSpPr>
        <p:spPr>
          <a:xfrm flipH="1">
            <a:off x="1546225" y="5659438"/>
            <a:ext cx="2376488" cy="576262"/>
          </a:xfrm>
          <a:prstGeom prst="curved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7592F161-944E-DA45-9679-6F5C2A177047}"/>
                  </a:ext>
                </a:extLst>
              </p:cNvPr>
              <p:cNvSpPr txBox="1"/>
              <p:nvPr/>
            </p:nvSpPr>
            <p:spPr>
              <a:xfrm>
                <a:off x="2623525" y="2024532"/>
                <a:ext cx="1875450" cy="55579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𝑎</m:t>
                      </m:r>
                      <m:r>
                        <a:rPr kumimoji="1" lang="en-US" altLang="zh-TW" b="0" i="1" smtClean="0">
                          <a:latin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𝑑𝑣</m:t>
                          </m:r>
                        </m:num>
                        <m:den>
                          <m:r>
                            <a:rPr lang="en-US" altLang="zh-TW" b="0" i="1" smtClean="0">
                              <a:latin typeface="Cambria Math" panose="02040503050406030204" pitchFamily="18" charset="0"/>
                              <a:ea typeface="Cambria Math" panose="02040503050406030204" pitchFamily="18" charset="0"/>
                            </a:rPr>
                            <m:t>𝑑𝑡</m:t>
                          </m:r>
                        </m:den>
                      </m:f>
                      <m:r>
                        <a:rPr lang="en-US" altLang="zh-TW" b="0"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𝑥</m:t>
                          </m:r>
                        </m:num>
                        <m:den>
                          <m:r>
                            <a:rPr lang="en-US" altLang="zh-TW" b="0" i="1" smtClean="0">
                              <a:latin typeface="Cambria Math" panose="02040503050406030204" pitchFamily="18" charset="0"/>
                              <a:ea typeface="Cambria Math" panose="02040503050406030204" pitchFamily="18" charset="0"/>
                            </a:rPr>
                            <m:t>𝑑</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𝑡</m:t>
                              </m:r>
                            </m:e>
                            <m:sup>
                              <m:r>
                                <a:rPr lang="en-US" altLang="zh-TW" b="0" i="1" smtClean="0">
                                  <a:latin typeface="Cambria Math" panose="02040503050406030204" pitchFamily="18" charset="0"/>
                                  <a:ea typeface="Cambria Math" panose="02040503050406030204" pitchFamily="18" charset="0"/>
                                </a:rPr>
                                <m:t>2</m:t>
                              </m:r>
                            </m:sup>
                          </m:sSup>
                        </m:den>
                      </m:f>
                      <m:r>
                        <a:rPr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𝑥</m:t>
                          </m:r>
                        </m:e>
                      </m:acc>
                    </m:oMath>
                  </m:oMathPara>
                </a14:m>
                <a:endParaRPr kumimoji="1" lang="zh-TW" altLang="en-US" dirty="0"/>
              </a:p>
            </p:txBody>
          </p:sp>
        </mc:Choice>
        <mc:Fallback xmlns="">
          <p:sp>
            <p:nvSpPr>
              <p:cNvPr id="9" name="文字方塊 11">
                <a:extLst>
                  <a:ext uri="{FF2B5EF4-FFF2-40B4-BE49-F238E27FC236}">
                    <a16:creationId xmlns:a16="http://schemas.microsoft.com/office/drawing/2014/main" id="{7592F161-944E-DA45-9679-6F5C2A177047}"/>
                  </a:ext>
                </a:extLst>
              </p:cNvPr>
              <p:cNvSpPr txBox="1">
                <a:spLocks noRot="1" noChangeAspect="1" noMove="1" noResize="1" noEditPoints="1" noAdjustHandles="1" noChangeArrowheads="1" noChangeShapeType="1" noTextEdit="1"/>
              </p:cNvSpPr>
              <p:nvPr/>
            </p:nvSpPr>
            <p:spPr>
              <a:xfrm>
                <a:off x="2623525" y="2024532"/>
                <a:ext cx="1875450" cy="555793"/>
              </a:xfrm>
              <a:prstGeom prst="rect">
                <a:avLst/>
              </a:prstGeom>
              <a:blipFill>
                <a:blip r:embed="rId3"/>
                <a:stretch>
                  <a:fillRect l="-1342" r="-671" b="-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11">
                <a:extLst>
                  <a:ext uri="{FF2B5EF4-FFF2-40B4-BE49-F238E27FC236}">
                    <a16:creationId xmlns:a16="http://schemas.microsoft.com/office/drawing/2014/main" id="{64F0C6EC-44D1-6648-A085-81467B66E32E}"/>
                  </a:ext>
                </a:extLst>
              </p:cNvPr>
              <p:cNvSpPr txBox="1"/>
              <p:nvPr/>
            </p:nvSpPr>
            <p:spPr>
              <a:xfrm>
                <a:off x="2623525" y="831740"/>
                <a:ext cx="1192506" cy="52591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𝑣</m:t>
                      </m:r>
                      <m:r>
                        <a:rPr kumimoji="1" lang="en-US" altLang="zh-TW" b="0" i="1" smtClean="0">
                          <a:latin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𝑑𝑥</m:t>
                          </m:r>
                        </m:num>
                        <m:den>
                          <m:r>
                            <a:rPr lang="en-US" altLang="zh-TW" b="0" i="1" smtClean="0">
                              <a:latin typeface="Cambria Math" panose="02040503050406030204" pitchFamily="18" charset="0"/>
                              <a:ea typeface="Cambria Math" panose="02040503050406030204" pitchFamily="18" charset="0"/>
                            </a:rPr>
                            <m:t>𝑑𝑡</m:t>
                          </m:r>
                        </m:den>
                      </m:f>
                      <m:r>
                        <a:rPr lang="en-US" altLang="zh-TW" b="0" i="1" smtClean="0">
                          <a:latin typeface="Cambria Math" panose="02040503050406030204" pitchFamily="18" charset="0"/>
                          <a:ea typeface="Cambria Math" panose="02040503050406030204" pitchFamily="18" charset="0"/>
                        </a:rPr>
                        <m:t>=</m:t>
                      </m:r>
                      <m:acc>
                        <m:accPr>
                          <m:chr m:val="̇"/>
                          <m:ctrlPr>
                            <a:rPr kumimoji="1" lang="en-US" altLang="zh-TW" b="0" i="1" smtClean="0">
                              <a:latin typeface="Cambria Math" panose="02040503050406030204" pitchFamily="18" charset="0"/>
                              <a:ea typeface="Cambria Math" panose="02040503050406030204" pitchFamily="18" charset="0"/>
                            </a:rPr>
                          </m:ctrlPr>
                        </m:accPr>
                        <m:e>
                          <m:r>
                            <a:rPr kumimoji="1" lang="en-US" altLang="zh-TW" b="0" i="1" smtClean="0">
                              <a:latin typeface="Cambria Math" panose="02040503050406030204" pitchFamily="18" charset="0"/>
                              <a:ea typeface="Cambria Math" panose="02040503050406030204" pitchFamily="18" charset="0"/>
                            </a:rPr>
                            <m:t>𝑥</m:t>
                          </m:r>
                        </m:e>
                      </m:acc>
                    </m:oMath>
                  </m:oMathPara>
                </a14:m>
                <a:endParaRPr kumimoji="1" lang="zh-TW" altLang="en-US" dirty="0"/>
              </a:p>
            </p:txBody>
          </p:sp>
        </mc:Choice>
        <mc:Fallback xmlns="">
          <p:sp>
            <p:nvSpPr>
              <p:cNvPr id="10" name="文字方塊 11">
                <a:extLst>
                  <a:ext uri="{FF2B5EF4-FFF2-40B4-BE49-F238E27FC236}">
                    <a16:creationId xmlns:a16="http://schemas.microsoft.com/office/drawing/2014/main" id="{64F0C6EC-44D1-6648-A085-81467B66E32E}"/>
                  </a:ext>
                </a:extLst>
              </p:cNvPr>
              <p:cNvSpPr txBox="1">
                <a:spLocks noRot="1" noChangeAspect="1" noMove="1" noResize="1" noEditPoints="1" noAdjustHandles="1" noChangeArrowheads="1" noChangeShapeType="1" noTextEdit="1"/>
              </p:cNvSpPr>
              <p:nvPr/>
            </p:nvSpPr>
            <p:spPr>
              <a:xfrm>
                <a:off x="2623525" y="831740"/>
                <a:ext cx="1192506" cy="525913"/>
              </a:xfrm>
              <a:prstGeom prst="rect">
                <a:avLst/>
              </a:prstGeom>
              <a:blipFill>
                <a:blip r:embed="rId4"/>
                <a:stretch>
                  <a:fillRect l="-2105" t="-2326" r="-1053" b="-13953"/>
                </a:stretch>
              </a:blipFill>
            </p:spPr>
            <p:txBody>
              <a:bodyPr/>
              <a:lstStyle/>
              <a:p>
                <a:r>
                  <a:rPr lang="en-TW">
                    <a:noFill/>
                  </a:rPr>
                  <a:t> </a:t>
                </a:r>
              </a:p>
            </p:txBody>
          </p:sp>
        </mc:Fallback>
      </mc:AlternateContent>
    </p:spTree>
    <p:extLst>
      <p:ext uri="{BB962C8B-B14F-4D97-AF65-F5344CB8AC3E}">
        <p14:creationId xmlns:p14="http://schemas.microsoft.com/office/powerpoint/2010/main" val="763517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0201b"/>
          <p:cNvPicPr>
            <a:picLocks noChangeAspect="1" noChangeArrowheads="1"/>
          </p:cNvPicPr>
          <p:nvPr/>
        </p:nvPicPr>
        <p:blipFill>
          <a:blip r:embed="rId2">
            <a:extLst>
              <a:ext uri="{28A0092B-C50C-407E-A947-70E740481C1C}">
                <a14:useLocalDpi xmlns:a14="http://schemas.microsoft.com/office/drawing/2010/main" val="0"/>
              </a:ext>
            </a:extLst>
          </a:blip>
          <a:srcRect b="10706"/>
          <a:stretch>
            <a:fillRect/>
          </a:stretch>
        </p:blipFill>
        <p:spPr bwMode="auto">
          <a:xfrm>
            <a:off x="4822825" y="3573463"/>
            <a:ext cx="424815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5" descr="0203a"/>
          <p:cNvPicPr>
            <a:picLocks noChangeAspect="1" noChangeArrowheads="1"/>
          </p:cNvPicPr>
          <p:nvPr/>
        </p:nvPicPr>
        <p:blipFill>
          <a:blip r:embed="rId3" cstate="print">
            <a:extLst>
              <a:ext uri="{28A0092B-C50C-407E-A947-70E740481C1C}">
                <a14:useLocalDpi xmlns:a14="http://schemas.microsoft.com/office/drawing/2010/main" val="0"/>
              </a:ext>
            </a:extLst>
          </a:blip>
          <a:srcRect b="10327"/>
          <a:stretch>
            <a:fillRect/>
          </a:stretch>
        </p:blipFill>
        <p:spPr bwMode="auto">
          <a:xfrm>
            <a:off x="1042988" y="4005263"/>
            <a:ext cx="37449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0203b"/>
          <p:cNvPicPr>
            <a:picLocks noChangeAspect="1" noChangeArrowheads="1"/>
          </p:cNvPicPr>
          <p:nvPr/>
        </p:nvPicPr>
        <p:blipFill>
          <a:blip r:embed="rId4">
            <a:extLst>
              <a:ext uri="{28A0092B-C50C-407E-A947-70E740481C1C}">
                <a14:useLocalDpi xmlns:a14="http://schemas.microsoft.com/office/drawing/2010/main" val="0"/>
              </a:ext>
            </a:extLst>
          </a:blip>
          <a:srcRect b="6740"/>
          <a:stretch>
            <a:fillRect/>
          </a:stretch>
        </p:blipFill>
        <p:spPr bwMode="auto">
          <a:xfrm>
            <a:off x="250825" y="5373688"/>
            <a:ext cx="16779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9"/>
          <p:cNvSpPr txBox="1">
            <a:spLocks noChangeArrowheads="1"/>
          </p:cNvSpPr>
          <p:nvPr/>
        </p:nvSpPr>
        <p:spPr bwMode="auto">
          <a:xfrm>
            <a:off x="5038725" y="3357563"/>
            <a:ext cx="431800"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en-US" altLang="zh-TW" sz="1200" i="1">
              <a:latin typeface="Times New Roman" pitchFamily="18" charset="0"/>
              <a:cs typeface="Times New Roman" pitchFamily="18" charset="0"/>
            </a:endParaRPr>
          </a:p>
          <a:p>
            <a:pPr eaLnBrk="0" hangingPunct="0"/>
            <a:r>
              <a:rPr lang="zh-TW" altLang="en-US" sz="1200" i="1">
                <a:latin typeface="Times New Roman" pitchFamily="18" charset="0"/>
                <a:cs typeface="Times New Roman" pitchFamily="18" charset="0"/>
              </a:rPr>
              <a:t>    </a:t>
            </a:r>
            <a:r>
              <a:rPr lang="en-US" altLang="zh-TW" sz="1200" i="1">
                <a:latin typeface="Times New Roman" pitchFamily="18" charset="0"/>
                <a:cs typeface="Times New Roman" pitchFamily="18" charset="0"/>
              </a:rPr>
              <a:t>f</a:t>
            </a:r>
            <a:endParaRPr lang="en-US" altLang="zh-TW" sz="1800"/>
          </a:p>
        </p:txBody>
      </p:sp>
      <p:sp>
        <p:nvSpPr>
          <p:cNvPr id="37893" name="Text Box 8"/>
          <p:cNvSpPr txBox="1">
            <a:spLocks noChangeArrowheads="1"/>
          </p:cNvSpPr>
          <p:nvPr/>
        </p:nvSpPr>
        <p:spPr bwMode="auto">
          <a:xfrm>
            <a:off x="8855075" y="6310313"/>
            <a:ext cx="288925"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en-US" altLang="zh-TW" sz="1200" i="1">
              <a:latin typeface="Times New Roman" pitchFamily="18" charset="0"/>
              <a:cs typeface="Times New Roman" pitchFamily="18" charset="0"/>
            </a:endParaRPr>
          </a:p>
          <a:p>
            <a:pPr eaLnBrk="0" hangingPunct="0"/>
            <a:r>
              <a:rPr lang="en-US" altLang="zh-TW" sz="1200" i="1">
                <a:latin typeface="Times New Roman" pitchFamily="18" charset="0"/>
                <a:cs typeface="Times New Roman" pitchFamily="18" charset="0"/>
              </a:rPr>
              <a:t>x</a:t>
            </a:r>
            <a:endParaRPr lang="en-US" altLang="zh-TW" sz="1800"/>
          </a:p>
        </p:txBody>
      </p:sp>
      <p:sp>
        <p:nvSpPr>
          <p:cNvPr id="37894" name="Rectangle 13"/>
          <p:cNvSpPr>
            <a:spLocks noChangeArrowheads="1"/>
          </p:cNvSpPr>
          <p:nvPr/>
        </p:nvSpPr>
        <p:spPr bwMode="auto">
          <a:xfrm>
            <a:off x="0" y="1409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7895" name="Rectangle 14"/>
          <p:cNvSpPr>
            <a:spLocks noChangeArrowheads="1"/>
          </p:cNvSpPr>
          <p:nvPr/>
        </p:nvSpPr>
        <p:spPr bwMode="auto">
          <a:xfrm>
            <a:off x="0" y="1412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7896" name="Text Box 15"/>
          <p:cNvSpPr txBox="1">
            <a:spLocks noChangeArrowheads="1"/>
          </p:cNvSpPr>
          <p:nvPr/>
        </p:nvSpPr>
        <p:spPr bwMode="auto">
          <a:xfrm>
            <a:off x="6046788" y="4149725"/>
            <a:ext cx="21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endParaRPr lang="zh-TW" altLang="en-US" sz="1800"/>
          </a:p>
        </p:txBody>
      </p:sp>
      <p:sp>
        <p:nvSpPr>
          <p:cNvPr id="37897" name="Text Box 16"/>
          <p:cNvSpPr txBox="1">
            <a:spLocks noChangeArrowheads="1"/>
          </p:cNvSpPr>
          <p:nvPr/>
        </p:nvSpPr>
        <p:spPr bwMode="auto">
          <a:xfrm>
            <a:off x="5975350" y="4221163"/>
            <a:ext cx="431800"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l-GR" altLang="zh-TW" sz="1200" i="1">
                <a:latin typeface="Times New Roman" pitchFamily="18" charset="0"/>
                <a:cs typeface="Times New Roman" pitchFamily="18" charset="0"/>
              </a:rPr>
              <a:t>Δ</a:t>
            </a:r>
            <a:r>
              <a:rPr lang="en-US" altLang="zh-TW" sz="1200" i="1">
                <a:latin typeface="Times New Roman" pitchFamily="18" charset="0"/>
              </a:rPr>
              <a:t>f</a:t>
            </a:r>
          </a:p>
        </p:txBody>
      </p:sp>
      <p:sp>
        <p:nvSpPr>
          <p:cNvPr id="37898" name="Text Box 17"/>
          <p:cNvSpPr txBox="1">
            <a:spLocks noChangeArrowheads="1"/>
          </p:cNvSpPr>
          <p:nvPr/>
        </p:nvSpPr>
        <p:spPr bwMode="auto">
          <a:xfrm>
            <a:off x="5399088" y="4581525"/>
            <a:ext cx="431800" cy="182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l-GR" altLang="zh-TW" sz="1200" i="1">
                <a:latin typeface="Times New Roman" pitchFamily="18" charset="0"/>
                <a:cs typeface="Times New Roman" pitchFamily="18" charset="0"/>
              </a:rPr>
              <a:t>Δ</a:t>
            </a:r>
            <a:r>
              <a:rPr lang="en-US" altLang="zh-TW" sz="1200" i="1">
                <a:latin typeface="Times New Roman" pitchFamily="18" charset="0"/>
                <a:cs typeface="Times New Roman" pitchFamily="18" charset="0"/>
              </a:rPr>
              <a:t>x</a:t>
            </a:r>
            <a:endParaRPr lang="en-US" altLang="zh-TW" sz="1200" i="1">
              <a:latin typeface="Times New Roman" pitchFamily="18" charset="0"/>
            </a:endParaRPr>
          </a:p>
        </p:txBody>
      </p:sp>
      <p:sp>
        <p:nvSpPr>
          <p:cNvPr id="37899" name="Text Box 18"/>
          <p:cNvSpPr txBox="1">
            <a:spLocks noChangeArrowheads="1"/>
          </p:cNvSpPr>
          <p:nvPr/>
        </p:nvSpPr>
        <p:spPr bwMode="auto">
          <a:xfrm>
            <a:off x="1258888" y="4005263"/>
            <a:ext cx="431800"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n-US" altLang="zh-TW" sz="1200" i="1">
                <a:latin typeface="Times New Roman" pitchFamily="18" charset="0"/>
              </a:rPr>
              <a:t>f</a:t>
            </a:r>
          </a:p>
        </p:txBody>
      </p:sp>
      <p:sp>
        <p:nvSpPr>
          <p:cNvPr id="37900" name="Text Box 19"/>
          <p:cNvSpPr txBox="1">
            <a:spLocks noChangeArrowheads="1"/>
          </p:cNvSpPr>
          <p:nvPr/>
        </p:nvSpPr>
        <p:spPr bwMode="auto">
          <a:xfrm>
            <a:off x="4572000" y="6453188"/>
            <a:ext cx="431800"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n-US" altLang="zh-TW" sz="1200" i="1">
                <a:latin typeface="Times New Roman" pitchFamily="18" charset="0"/>
                <a:cs typeface="Times New Roman" pitchFamily="18" charset="0"/>
              </a:rPr>
              <a:t>x</a:t>
            </a:r>
            <a:endParaRPr lang="en-US" altLang="zh-TW" sz="1200" i="1">
              <a:latin typeface="Times New Roman" pitchFamily="18" charset="0"/>
            </a:endParaRPr>
          </a:p>
        </p:txBody>
      </p:sp>
      <p:sp>
        <p:nvSpPr>
          <p:cNvPr id="37901" name="Rectangle 21"/>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37903" name="文字方塊 15"/>
              <p:cNvSpPr txBox="1">
                <a:spLocks noChangeArrowheads="1"/>
              </p:cNvSpPr>
              <p:nvPr/>
            </p:nvSpPr>
            <p:spPr bwMode="auto">
              <a:xfrm>
                <a:off x="973138" y="620688"/>
                <a:ext cx="56165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以上的運算對任一變數</a:t>
                </a:r>
                <a14:m>
                  <m:oMath xmlns:m="http://schemas.openxmlformats.org/officeDocument/2006/math">
                    <m:r>
                      <a:rPr lang="en-US" altLang="zh-TW" sz="1800" b="0" i="1" smtClean="0">
                        <a:latin typeface="Cambria Math"/>
                      </a:rPr>
                      <m:t>𝑥</m:t>
                    </m:r>
                    <m:r>
                      <a:rPr lang="zh-TW" altLang="en-US" sz="1800" b="0" i="1" smtClean="0">
                        <a:latin typeface="Cambria Math"/>
                      </a:rPr>
                      <m:t>的</m:t>
                    </m:r>
                  </m:oMath>
                </a14:m>
                <a:r>
                  <a:rPr lang="zh-TW" altLang="en-US" sz="1800" dirty="0"/>
                  <a:t>單變數函數都可以定義</a:t>
                </a:r>
                <a:endParaRPr lang="zh-TW" altLang="en-US" sz="1800" dirty="0">
                  <a:solidFill>
                    <a:srgbClr val="FF0000"/>
                  </a:solidFill>
                </a:endParaRPr>
              </a:p>
            </p:txBody>
          </p:sp>
        </mc:Choice>
        <mc:Fallback xmlns="">
          <p:sp>
            <p:nvSpPr>
              <p:cNvPr id="37903" name="文字方塊 15"/>
              <p:cNvSpPr txBox="1">
                <a:spLocks noRot="1" noChangeAspect="1" noMove="1" noResize="1" noEditPoints="1" noAdjustHandles="1" noChangeArrowheads="1" noChangeShapeType="1" noTextEdit="1"/>
              </p:cNvSpPr>
              <p:nvPr/>
            </p:nvSpPr>
            <p:spPr bwMode="auto">
              <a:xfrm>
                <a:off x="973138" y="620688"/>
                <a:ext cx="5616575" cy="369332"/>
              </a:xfrm>
              <a:prstGeom prst="rect">
                <a:avLst/>
              </a:prstGeom>
              <a:blipFill rotWithShape="1">
                <a:blip r:embed="rId8"/>
                <a:stretch>
                  <a:fillRect l="-977"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7904" name="文字方塊 18"/>
          <p:cNvSpPr txBox="1">
            <a:spLocks noChangeArrowheads="1"/>
          </p:cNvSpPr>
          <p:nvPr/>
        </p:nvSpPr>
        <p:spPr bwMode="auto">
          <a:xfrm>
            <a:off x="973139" y="2924175"/>
            <a:ext cx="352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導函數的值即在 </a:t>
            </a:r>
            <a:r>
              <a:rPr lang="en-US" altLang="zh-TW" sz="1800" i="1" dirty="0">
                <a:latin typeface="Times New Roman" pitchFamily="18" charset="0"/>
                <a:cs typeface="Times New Roman" pitchFamily="18" charset="0"/>
              </a:rPr>
              <a:t>x</a:t>
            </a:r>
            <a:r>
              <a:rPr lang="en-US" altLang="zh-TW" sz="1800" dirty="0"/>
              <a:t> </a:t>
            </a:r>
            <a:r>
              <a:rPr lang="zh-TW" altLang="en-US" sz="1800" dirty="0"/>
              <a:t>處的切線斜率。</a:t>
            </a:r>
          </a:p>
        </p:txBody>
      </p:sp>
      <p:sp>
        <p:nvSpPr>
          <p:cNvPr id="37905" name="文字方塊 22"/>
          <p:cNvSpPr txBox="1">
            <a:spLocks noChangeArrowheads="1"/>
          </p:cNvSpPr>
          <p:nvPr/>
        </p:nvSpPr>
        <p:spPr bwMode="auto">
          <a:xfrm>
            <a:off x="250825" y="2349500"/>
            <a:ext cx="24495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200" i="1">
              <a:latin typeface="Times New Roman" pitchFamily="18" charset="0"/>
              <a:cs typeface="Times New Roman" pitchFamily="18" charset="0"/>
            </a:endParaRPr>
          </a:p>
        </p:txBody>
      </p:sp>
      <p:sp>
        <p:nvSpPr>
          <p:cNvPr id="37906" name="文字方塊 23"/>
          <p:cNvSpPr txBox="1">
            <a:spLocks noChangeArrowheads="1"/>
          </p:cNvSpPr>
          <p:nvPr/>
        </p:nvSpPr>
        <p:spPr bwMode="auto">
          <a:xfrm>
            <a:off x="973139" y="2060575"/>
            <a:ext cx="4249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而且在所有 </a:t>
            </a:r>
            <a:r>
              <a:rPr lang="en-US" altLang="zh-TW" sz="1800" i="1">
                <a:latin typeface="Times New Roman" pitchFamily="18" charset="0"/>
                <a:cs typeface="Times New Roman" pitchFamily="18" charset="0"/>
              </a:rPr>
              <a:t>x</a:t>
            </a:r>
            <a:r>
              <a:rPr lang="zh-TW" altLang="en-US" sz="1800"/>
              <a:t> 都可以定義：</a:t>
            </a:r>
          </a:p>
        </p:txBody>
      </p:sp>
      <p:sp>
        <p:nvSpPr>
          <p:cNvPr id="37907" name="文字方塊 24"/>
          <p:cNvSpPr txBox="1">
            <a:spLocks noChangeArrowheads="1"/>
          </p:cNvSpPr>
          <p:nvPr/>
        </p:nvSpPr>
        <p:spPr bwMode="auto">
          <a:xfrm>
            <a:off x="973139" y="2492375"/>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所得為一函數，稱為導函數。</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02CC03D-6E34-5A4D-B029-CCBAA46303FA}"/>
                  </a:ext>
                </a:extLst>
              </p:cNvPr>
              <p:cNvSpPr txBox="1"/>
              <p:nvPr/>
            </p:nvSpPr>
            <p:spPr bwMode="auto">
              <a:xfrm>
                <a:off x="1036086" y="1267755"/>
                <a:ext cx="4397678" cy="53751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rPr>
                          </m:ctrlPr>
                        </m:fPr>
                        <m:num>
                          <m:r>
                            <a:rPr kumimoji="1" lang="en-US" altLang="zh-TW" b="0" i="1" smtClean="0">
                              <a:latin typeface="Cambria Math" panose="02040503050406030204" pitchFamily="18" charset="0"/>
                            </a:rPr>
                            <m:t>𝑑𝑓</m:t>
                          </m:r>
                        </m:num>
                        <m:den>
                          <m:r>
                            <a:rPr kumimoji="1" lang="en-US" altLang="zh-TW" b="0" i="1" smtClean="0">
                              <a:latin typeface="Cambria Math" panose="02040503050406030204" pitchFamily="18" charset="0"/>
                            </a:rPr>
                            <m:t>𝑑𝑥</m:t>
                          </m:r>
                        </m:den>
                      </m:f>
                      <m:d>
                        <m:dPr>
                          <m:ctrlPr>
                            <a:rPr kumimoji="1" lang="en-US" altLang="zh-TW" i="1" smtClean="0">
                              <a:latin typeface="Cambria Math" panose="02040503050406030204" pitchFamily="18" charset="0"/>
                            </a:rPr>
                          </m:ctrlPr>
                        </m:dPr>
                        <m:e>
                          <m:r>
                            <a:rPr kumimoji="1" lang="en-US" altLang="zh-TW" b="0" i="1" smtClean="0">
                              <a:latin typeface="Cambria Math" panose="02040503050406030204" pitchFamily="18" charset="0"/>
                            </a:rPr>
                            <m:t>𝑥</m:t>
                          </m:r>
                        </m:e>
                      </m:d>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r>
                                <a:rPr kumimoji="1" lang="en-US" altLang="zh-TW" b="0" i="1" smtClean="0">
                                  <a:latin typeface="Cambria Math" panose="02040503050406030204" pitchFamily="18" charset="0"/>
                                  <a:ea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𝑓</m:t>
                              </m:r>
                            </m:num>
                            <m:den>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den>
                          </m:f>
                        </m:e>
                      </m:func>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𝑓</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𝑓</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oMath>
                  </m:oMathPara>
                </a14:m>
                <a:endParaRPr kumimoji="1" lang="zh-TW" altLang="en-US" dirty="0"/>
              </a:p>
            </p:txBody>
          </p:sp>
        </mc:Choice>
        <mc:Fallback xmlns="">
          <p:sp>
            <p:nvSpPr>
              <p:cNvPr id="2" name="文字方塊 1">
                <a:extLst>
                  <a:ext uri="{FF2B5EF4-FFF2-40B4-BE49-F238E27FC236}">
                    <a16:creationId xmlns:a16="http://schemas.microsoft.com/office/drawing/2014/main" id="{102CC03D-6E34-5A4D-B029-CCBAA46303FA}"/>
                  </a:ext>
                </a:extLst>
              </p:cNvPr>
              <p:cNvSpPr txBox="1">
                <a:spLocks noRot="1" noChangeAspect="1" noMove="1" noResize="1" noEditPoints="1" noAdjustHandles="1" noChangeArrowheads="1" noChangeShapeType="1" noTextEdit="1"/>
              </p:cNvSpPr>
              <p:nvPr/>
            </p:nvSpPr>
            <p:spPr bwMode="auto">
              <a:xfrm>
                <a:off x="1036086" y="1267755"/>
                <a:ext cx="4397678" cy="537519"/>
              </a:xfrm>
              <a:prstGeom prst="rect">
                <a:avLst/>
              </a:prstGeom>
              <a:blipFill>
                <a:blip r:embed="rId9"/>
                <a:stretch>
                  <a:fillRect t="-2326" b="-13953"/>
                </a:stretch>
              </a:blipFill>
              <a:ln w="9525">
                <a:noFill/>
                <a:miter lim="800000"/>
                <a:headEnd/>
                <a:tailEnd/>
              </a:ln>
            </p:spPr>
            <p:txBody>
              <a:bodyPr/>
              <a:lstStyle/>
              <a:p>
                <a:r>
                  <a:rPr lang="zh-TW" altLang="en-US">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3"/>
          <p:cNvSpPr>
            <a:spLocks noChangeArrowheads="1"/>
          </p:cNvSpPr>
          <p:nvPr/>
        </p:nvSpPr>
        <p:spPr bwMode="auto">
          <a:xfrm>
            <a:off x="0" y="1409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8914" name="Rectangle 14"/>
          <p:cNvSpPr>
            <a:spLocks noChangeArrowheads="1"/>
          </p:cNvSpPr>
          <p:nvPr/>
        </p:nvSpPr>
        <p:spPr bwMode="auto">
          <a:xfrm>
            <a:off x="0" y="14128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8915" name="Rectangle 21"/>
          <p:cNvSpPr>
            <a:spLocks noChangeArrowheads="1"/>
          </p:cNvSpPr>
          <p:nvPr/>
        </p:nvSpPr>
        <p:spPr bwMode="auto">
          <a:xfrm>
            <a:off x="0" y="323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8916" name="文字方塊 15"/>
          <p:cNvSpPr txBox="1">
            <a:spLocks noChangeArrowheads="1"/>
          </p:cNvSpPr>
          <p:nvPr/>
        </p:nvSpPr>
        <p:spPr bwMode="auto">
          <a:xfrm>
            <a:off x="1908175" y="2565400"/>
            <a:ext cx="432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以上的數學運算稱為</a:t>
            </a:r>
            <a:r>
              <a:rPr lang="zh-TW" altLang="en-US" sz="1800" dirty="0">
                <a:solidFill>
                  <a:srgbClr val="FF0000"/>
                </a:solidFill>
                <a:latin typeface="Times New Roman" panose="02020603050405020304" pitchFamily="18" charset="0"/>
                <a:cs typeface="Times New Roman" panose="02020603050405020304" pitchFamily="18" charset="0"/>
              </a:rPr>
              <a:t>微分 </a:t>
            </a:r>
            <a:r>
              <a:rPr lang="en-US" altLang="zh-TW" sz="1800" dirty="0">
                <a:solidFill>
                  <a:srgbClr val="FF0000"/>
                </a:solidFill>
                <a:latin typeface="Times New Roman" panose="02020603050405020304" pitchFamily="18" charset="0"/>
                <a:cs typeface="Times New Roman" panose="02020603050405020304" pitchFamily="18" charset="0"/>
              </a:rPr>
              <a:t>Differentiation</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sp>
        <p:nvSpPr>
          <p:cNvPr id="38918" name="文字方塊 19"/>
          <p:cNvSpPr txBox="1">
            <a:spLocks noChangeArrowheads="1"/>
          </p:cNvSpPr>
          <p:nvPr/>
        </p:nvSpPr>
        <p:spPr bwMode="auto">
          <a:xfrm>
            <a:off x="1908175" y="3068638"/>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微分是由一個函數得到另一個函數的運算</a:t>
            </a:r>
          </a:p>
        </p:txBody>
      </p:sp>
      <mc:AlternateContent xmlns:mc="http://schemas.openxmlformats.org/markup-compatibility/2006" xmlns:a14="http://schemas.microsoft.com/office/drawing/2010/main">
        <mc:Choice Requires="a14">
          <p:sp>
            <p:nvSpPr>
              <p:cNvPr id="10" name="文字方塊 1">
                <a:extLst>
                  <a:ext uri="{FF2B5EF4-FFF2-40B4-BE49-F238E27FC236}">
                    <a16:creationId xmlns:a16="http://schemas.microsoft.com/office/drawing/2014/main" id="{39228015-C3EE-DF46-B97A-DE3F57B67F49}"/>
                  </a:ext>
                </a:extLst>
              </p:cNvPr>
              <p:cNvSpPr txBox="1"/>
              <p:nvPr/>
            </p:nvSpPr>
            <p:spPr bwMode="auto">
              <a:xfrm>
                <a:off x="1911246" y="1821163"/>
                <a:ext cx="4397678" cy="53751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rPr>
                          </m:ctrlPr>
                        </m:fPr>
                        <m:num>
                          <m:r>
                            <a:rPr kumimoji="1" lang="en-US" altLang="zh-TW" b="0" i="1" smtClean="0">
                              <a:latin typeface="Cambria Math" panose="02040503050406030204" pitchFamily="18" charset="0"/>
                            </a:rPr>
                            <m:t>𝑑𝑓</m:t>
                          </m:r>
                        </m:num>
                        <m:den>
                          <m:r>
                            <a:rPr kumimoji="1" lang="en-US" altLang="zh-TW" b="0" i="1" smtClean="0">
                              <a:latin typeface="Cambria Math" panose="02040503050406030204" pitchFamily="18" charset="0"/>
                            </a:rPr>
                            <m:t>𝑑𝑥</m:t>
                          </m:r>
                        </m:den>
                      </m:f>
                      <m:d>
                        <m:dPr>
                          <m:ctrlPr>
                            <a:rPr kumimoji="1" lang="en-US" altLang="zh-TW" i="1" smtClean="0">
                              <a:latin typeface="Cambria Math" panose="02040503050406030204" pitchFamily="18" charset="0"/>
                            </a:rPr>
                          </m:ctrlPr>
                        </m:dPr>
                        <m:e>
                          <m:r>
                            <a:rPr kumimoji="1" lang="en-US" altLang="zh-TW" b="0" i="1" smtClean="0">
                              <a:latin typeface="Cambria Math" panose="02040503050406030204" pitchFamily="18" charset="0"/>
                            </a:rPr>
                            <m:t>𝑥</m:t>
                          </m:r>
                        </m:e>
                      </m:d>
                      <m:r>
                        <a:rPr kumimoji="1" lang="en-US" altLang="zh-TW" b="0" i="1" smtClean="0">
                          <a:latin typeface="Cambria Math" panose="02040503050406030204" pitchFamily="18" charset="0"/>
                        </a:rPr>
                        <m:t>=</m:t>
                      </m:r>
                      <m:func>
                        <m:funcPr>
                          <m:ctrlPr>
                            <a:rPr kumimoji="1" lang="en-US" altLang="zh-TW" b="0" i="1" smtClean="0">
                              <a:latin typeface="Cambria Math" panose="02040503050406030204" pitchFamily="18" charset="0"/>
                            </a:rPr>
                          </m:ctrlPr>
                        </m:funcPr>
                        <m:fName>
                          <m:limLow>
                            <m:limLowPr>
                              <m:ctrlPr>
                                <a:rPr kumimoji="1" lang="en-US" altLang="zh-TW" b="0" i="1" smtClean="0">
                                  <a:latin typeface="Cambria Math" panose="02040503050406030204" pitchFamily="18" charset="0"/>
                                </a:rPr>
                              </m:ctrlPr>
                            </m:limLowPr>
                            <m:e>
                              <m:r>
                                <m:rPr>
                                  <m:sty m:val="p"/>
                                </m:rPr>
                                <a:rPr kumimoji="1" lang="en-US" altLang="zh-TW" b="0" i="0" smtClean="0">
                                  <a:latin typeface="Cambria Math" panose="02040503050406030204" pitchFamily="18" charset="0"/>
                                </a:rPr>
                                <m:t>lim</m:t>
                              </m:r>
                            </m:e>
                            <m:li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r>
                                <a:rPr kumimoji="1" lang="en-US" altLang="zh-TW" b="0" i="1" smtClean="0">
                                  <a:latin typeface="Cambria Math" panose="02040503050406030204" pitchFamily="18" charset="0"/>
                                  <a:ea typeface="Cambria Math" panose="02040503050406030204" pitchFamily="18" charset="0"/>
                                </a:rPr>
                                <m:t>→0</m:t>
                              </m:r>
                            </m:lim>
                          </m:limLow>
                        </m:fName>
                        <m:e>
                          <m:f>
                            <m:fPr>
                              <m:ctrlPr>
                                <a:rPr kumimoji="1" lang="en-US" altLang="zh-TW" b="0" i="1" smtClean="0">
                                  <a:latin typeface="Cambria Math" panose="02040503050406030204" pitchFamily="18" charset="0"/>
                                </a:rPr>
                              </m:ctrlPr>
                            </m:fPr>
                            <m:num>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𝑓</m:t>
                              </m:r>
                            </m:num>
                            <m:den>
                              <m:r>
                                <a:rPr kumimoji="1" lang="en-US" altLang="zh-TW" b="0" i="1" smtClean="0">
                                  <a:latin typeface="Cambria Math" panose="02040503050406030204" pitchFamily="18" charset="0"/>
                                  <a:ea typeface="Cambria Math" panose="02040503050406030204" pitchFamily="18" charset="0"/>
                                </a:rPr>
                                <m:t>∆</m:t>
                              </m:r>
                              <m:r>
                                <a:rPr kumimoji="1" lang="en-US" altLang="zh-TW" b="0" i="1" smtClean="0">
                                  <a:latin typeface="Cambria Math" panose="02040503050406030204" pitchFamily="18" charset="0"/>
                                  <a:ea typeface="Cambria Math" panose="02040503050406030204" pitchFamily="18" charset="0"/>
                                </a:rPr>
                                <m:t>𝑥</m:t>
                              </m:r>
                            </m:den>
                          </m:f>
                        </m:e>
                      </m:func>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𝑓</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𝑓</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oMath>
                  </m:oMathPara>
                </a14:m>
                <a:endParaRPr kumimoji="1" lang="zh-TW" altLang="en-US" dirty="0"/>
              </a:p>
            </p:txBody>
          </p:sp>
        </mc:Choice>
        <mc:Fallback xmlns="">
          <p:sp>
            <p:nvSpPr>
              <p:cNvPr id="10" name="文字方塊 1">
                <a:extLst>
                  <a:ext uri="{FF2B5EF4-FFF2-40B4-BE49-F238E27FC236}">
                    <a16:creationId xmlns:a16="http://schemas.microsoft.com/office/drawing/2014/main" id="{39228015-C3EE-DF46-B97A-DE3F57B67F49}"/>
                  </a:ext>
                </a:extLst>
              </p:cNvPr>
              <p:cNvSpPr txBox="1">
                <a:spLocks noRot="1" noChangeAspect="1" noMove="1" noResize="1" noEditPoints="1" noAdjustHandles="1" noChangeArrowheads="1" noChangeShapeType="1" noTextEdit="1"/>
              </p:cNvSpPr>
              <p:nvPr/>
            </p:nvSpPr>
            <p:spPr bwMode="auto">
              <a:xfrm>
                <a:off x="1911246" y="1821163"/>
                <a:ext cx="4397678" cy="537519"/>
              </a:xfrm>
              <a:prstGeom prst="rect">
                <a:avLst/>
              </a:prstGeom>
              <a:blipFill>
                <a:blip r:embed="rId2"/>
                <a:stretch>
                  <a:fillRect t="-2326"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
                <a:extLst>
                  <a:ext uri="{FF2B5EF4-FFF2-40B4-BE49-F238E27FC236}">
                    <a16:creationId xmlns:a16="http://schemas.microsoft.com/office/drawing/2014/main" id="{A821CA96-5E9D-A147-AE91-5DE3F5B51A4E}"/>
                  </a:ext>
                </a:extLst>
              </p:cNvPr>
              <p:cNvSpPr txBox="1"/>
              <p:nvPr/>
            </p:nvSpPr>
            <p:spPr bwMode="auto">
              <a:xfrm>
                <a:off x="1908175" y="3693567"/>
                <a:ext cx="786113" cy="526554"/>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𝑓</m:t>
                      </m:r>
                      <m:r>
                        <a:rPr kumimoji="1" lang="en-US" altLang="zh-TW" b="0" i="1" smtClean="0">
                          <a:latin typeface="Cambria Math" panose="02040503050406030204" pitchFamily="18" charset="0"/>
                          <a:ea typeface="Cambria Math" panose="02040503050406030204" pitchFamily="18" charset="0"/>
                        </a:rPr>
                        <m:t>→</m:t>
                      </m:r>
                      <m:f>
                        <m:fPr>
                          <m:ctrlPr>
                            <a:rPr kumimoji="1" lang="en-US" altLang="zh-TW" i="1" smtClean="0">
                              <a:latin typeface="Cambria Math" panose="02040503050406030204" pitchFamily="18" charset="0"/>
                            </a:rPr>
                          </m:ctrlPr>
                        </m:fPr>
                        <m:num>
                          <m:r>
                            <a:rPr kumimoji="1" lang="en-US" altLang="zh-TW" b="0" i="1" smtClean="0">
                              <a:latin typeface="Cambria Math" panose="02040503050406030204" pitchFamily="18" charset="0"/>
                            </a:rPr>
                            <m:t>𝑑𝑓</m:t>
                          </m:r>
                        </m:num>
                        <m:den>
                          <m:r>
                            <a:rPr kumimoji="1" lang="en-US" altLang="zh-TW" b="0" i="1" smtClean="0">
                              <a:latin typeface="Cambria Math" panose="02040503050406030204" pitchFamily="18" charset="0"/>
                            </a:rPr>
                            <m:t>𝑑𝑥</m:t>
                          </m:r>
                        </m:den>
                      </m:f>
                    </m:oMath>
                  </m:oMathPara>
                </a14:m>
                <a:endParaRPr kumimoji="1" lang="zh-TW" altLang="en-US" dirty="0"/>
              </a:p>
            </p:txBody>
          </p:sp>
        </mc:Choice>
        <mc:Fallback xmlns="">
          <p:sp>
            <p:nvSpPr>
              <p:cNvPr id="11" name="文字方塊 1">
                <a:extLst>
                  <a:ext uri="{FF2B5EF4-FFF2-40B4-BE49-F238E27FC236}">
                    <a16:creationId xmlns:a16="http://schemas.microsoft.com/office/drawing/2014/main" id="{A821CA96-5E9D-A147-AE91-5DE3F5B51A4E}"/>
                  </a:ext>
                </a:extLst>
              </p:cNvPr>
              <p:cNvSpPr txBox="1">
                <a:spLocks noRot="1" noChangeAspect="1" noMove="1" noResize="1" noEditPoints="1" noAdjustHandles="1" noChangeArrowheads="1" noChangeShapeType="1" noTextEdit="1"/>
              </p:cNvSpPr>
              <p:nvPr/>
            </p:nvSpPr>
            <p:spPr bwMode="auto">
              <a:xfrm>
                <a:off x="1908175" y="3693567"/>
                <a:ext cx="786113" cy="526554"/>
              </a:xfrm>
              <a:prstGeom prst="rect">
                <a:avLst/>
              </a:prstGeom>
              <a:blipFill>
                <a:blip r:embed="rId3"/>
                <a:stretch>
                  <a:fillRect l="-9524" t="-4651" r="-7937"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
                <a:extLst>
                  <a:ext uri="{FF2B5EF4-FFF2-40B4-BE49-F238E27FC236}">
                    <a16:creationId xmlns:a16="http://schemas.microsoft.com/office/drawing/2014/main" id="{A378FA4E-589F-FC4B-8DF2-791B33799B1E}"/>
                  </a:ext>
                </a:extLst>
              </p:cNvPr>
              <p:cNvSpPr txBox="1"/>
              <p:nvPr/>
            </p:nvSpPr>
            <p:spPr bwMode="auto">
              <a:xfrm>
                <a:off x="3450140" y="3837332"/>
                <a:ext cx="705641"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𝑓</m:t>
                      </m:r>
                      <m:r>
                        <a:rPr kumimoji="1" lang="en-US" altLang="zh-TW" b="0" i="1" smtClean="0">
                          <a:latin typeface="Cambria Math" panose="02040503050406030204" pitchFamily="18" charset="0"/>
                          <a:ea typeface="Cambria Math" panose="02040503050406030204" pitchFamily="18" charset="0"/>
                        </a:rPr>
                        <m:t>→</m:t>
                      </m:r>
                      <m:r>
                        <a:rPr kumimoji="1" lang="en-US" altLang="zh-TW" i="1" smtClean="0">
                          <a:latin typeface="Cambria Math" panose="02040503050406030204" pitchFamily="18" charset="0"/>
                        </a:rPr>
                        <m:t>𝑓</m:t>
                      </m:r>
                      <m:r>
                        <a:rPr kumimoji="1" lang="en-US" altLang="zh-TW" b="0" i="1" smtClean="0">
                          <a:latin typeface="Cambria Math" panose="02040503050406030204" pitchFamily="18" charset="0"/>
                        </a:rPr>
                        <m:t>′</m:t>
                      </m:r>
                    </m:oMath>
                  </m:oMathPara>
                </a14:m>
                <a:endParaRPr kumimoji="1" lang="zh-TW" altLang="en-US" dirty="0"/>
              </a:p>
            </p:txBody>
          </p:sp>
        </mc:Choice>
        <mc:Fallback xmlns="">
          <p:sp>
            <p:nvSpPr>
              <p:cNvPr id="12" name="文字方塊 1">
                <a:extLst>
                  <a:ext uri="{FF2B5EF4-FFF2-40B4-BE49-F238E27FC236}">
                    <a16:creationId xmlns:a16="http://schemas.microsoft.com/office/drawing/2014/main" id="{A378FA4E-589F-FC4B-8DF2-791B33799B1E}"/>
                  </a:ext>
                </a:extLst>
              </p:cNvPr>
              <p:cNvSpPr txBox="1">
                <a:spLocks noRot="1" noChangeAspect="1" noMove="1" noResize="1" noEditPoints="1" noAdjustHandles="1" noChangeArrowheads="1" noChangeShapeType="1" noTextEdit="1"/>
              </p:cNvSpPr>
              <p:nvPr/>
            </p:nvSpPr>
            <p:spPr bwMode="auto">
              <a:xfrm>
                <a:off x="3450140" y="3837332"/>
                <a:ext cx="705641" cy="276999"/>
              </a:xfrm>
              <a:prstGeom prst="rect">
                <a:avLst/>
              </a:prstGeom>
              <a:blipFill>
                <a:blip r:embed="rId4"/>
                <a:stretch>
                  <a:fillRect l="-10526" r="-7018" b="-43478"/>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993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9941" name="文字方塊 5"/>
          <p:cNvSpPr txBox="1">
            <a:spLocks noChangeArrowheads="1"/>
          </p:cNvSpPr>
          <p:nvPr/>
        </p:nvSpPr>
        <p:spPr bwMode="auto">
          <a:xfrm>
            <a:off x="3779912" y="1900751"/>
            <a:ext cx="13681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高次微分</a:t>
            </a:r>
          </a:p>
        </p:txBody>
      </p:sp>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C5806DD5-B471-DB4D-89E8-AD1D7F432381}"/>
                  </a:ext>
                </a:extLst>
              </p:cNvPr>
              <p:cNvSpPr txBox="1"/>
              <p:nvPr/>
            </p:nvSpPr>
            <p:spPr bwMode="auto">
              <a:xfrm>
                <a:off x="900113" y="2577150"/>
                <a:ext cx="7206140" cy="76136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𝑑</m:t>
                              </m:r>
                            </m:e>
                            <m:sup>
                              <m:r>
                                <a:rPr lang="en-US" altLang="zh-TW" b="0" i="1" smtClean="0">
                                  <a:latin typeface="Cambria Math" panose="02040503050406030204" pitchFamily="18" charset="0"/>
                                </a:rPr>
                                <m:t>2</m:t>
                              </m:r>
                            </m:sup>
                          </m:sSup>
                          <m:r>
                            <a:rPr lang="en-US" altLang="zh-TW" i="1">
                              <a:latin typeface="Cambria Math" panose="02040503050406030204" pitchFamily="18" charset="0"/>
                            </a:rPr>
                            <m:t>𝑓</m:t>
                          </m:r>
                        </m:num>
                        <m:den>
                          <m:r>
                            <a:rPr lang="en-US" altLang="zh-TW" i="1">
                              <a:latin typeface="Cambria Math" panose="02040503050406030204" pitchFamily="18" charset="0"/>
                            </a:rPr>
                            <m:t>𝑑</m:t>
                          </m:r>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2</m:t>
                              </m:r>
                            </m:sup>
                          </m:sSup>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𝑑𝑥</m:t>
                          </m:r>
                        </m:den>
                      </m:f>
                      <m:d>
                        <m:dPr>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𝑑𝑓</m:t>
                              </m:r>
                            </m:num>
                            <m:den>
                              <m:r>
                                <a:rPr lang="en-US" altLang="zh-TW" i="1">
                                  <a:latin typeface="Cambria Math" panose="02040503050406030204" pitchFamily="18" charset="0"/>
                                </a:rPr>
                                <m:t>𝑑𝑥</m:t>
                              </m:r>
                            </m:den>
                          </m:f>
                        </m:e>
                      </m:d>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𝑓</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r>
                        <a:rPr lang="en-US" altLang="zh-TW" b="0" i="1" smtClean="0">
                          <a:latin typeface="Cambria Math" panose="02040503050406030204" pitchFamily="18" charset="0"/>
                          <a:ea typeface="Cambria Math" panose="02040503050406030204" pitchFamily="18" charset="0"/>
                        </a:rPr>
                        <m:t>=</m:t>
                      </m:r>
                      <m:f>
                        <m:fPr>
                          <m:ctrlPr>
                            <a:rPr kumimoji="1" lang="en-US" altLang="zh-TW" i="1" smtClean="0">
                              <a:latin typeface="Cambria Math" panose="02040503050406030204" pitchFamily="18" charset="0"/>
                            </a:rPr>
                          </m:ctrlPr>
                        </m:fPr>
                        <m:num>
                          <m:r>
                            <a:rPr kumimoji="1" lang="en-US" altLang="zh-TW" b="0" i="1" smtClean="0">
                              <a:latin typeface="Cambria Math" panose="02040503050406030204" pitchFamily="18" charset="0"/>
                            </a:rPr>
                            <m:t>𝑑</m:t>
                          </m:r>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𝑓</m:t>
                              </m:r>
                            </m:e>
                            <m:sup>
                              <m:r>
                                <a:rPr kumimoji="1" lang="en-US" altLang="zh-TW" b="0" i="1" smtClean="0">
                                  <a:latin typeface="Cambria Math" panose="02040503050406030204" pitchFamily="18" charset="0"/>
                                </a:rPr>
                                <m:t>′</m:t>
                              </m:r>
                            </m:sup>
                          </m:sSup>
                        </m:num>
                        <m:den>
                          <m:r>
                            <a:rPr kumimoji="1" lang="en-US" altLang="zh-TW" b="0" i="1" smtClean="0">
                              <a:latin typeface="Cambria Math" panose="02040503050406030204" pitchFamily="18" charset="0"/>
                            </a:rPr>
                            <m:t>𝑑𝑥</m:t>
                          </m:r>
                        </m:den>
                      </m:f>
                      <m:d>
                        <m:dPr>
                          <m:ctrlPr>
                            <a:rPr kumimoji="1" lang="en-US" altLang="zh-TW" i="1" smtClean="0">
                              <a:latin typeface="Cambria Math" panose="02040503050406030204" pitchFamily="18" charset="0"/>
                            </a:rPr>
                          </m:ctrlPr>
                        </m:dPr>
                        <m:e>
                          <m:r>
                            <a:rPr kumimoji="1" lang="en-US" altLang="zh-TW" b="0" i="1" smtClean="0">
                              <a:latin typeface="Cambria Math" panose="02040503050406030204" pitchFamily="18" charset="0"/>
                            </a:rPr>
                            <m:t>𝑥</m:t>
                          </m:r>
                        </m:e>
                      </m:d>
                      <m:r>
                        <a:rPr kumimoji="1" lang="en-US" altLang="zh-TW" b="0" i="1" smtClean="0">
                          <a:latin typeface="Cambria Math" panose="02040503050406030204" pitchFamily="18" charset="0"/>
                        </a:rPr>
                        <m:t>=</m:t>
                      </m:r>
                      <m:sSup>
                        <m:sSupPr>
                          <m:ctrlPr>
                            <a:rPr kumimoji="1" lang="en-US" altLang="zh-TW" b="0" i="1" smtClean="0">
                              <a:latin typeface="Cambria Math" panose="02040503050406030204" pitchFamily="18" charset="0"/>
                            </a:rPr>
                          </m:ctrlPr>
                        </m:sSupPr>
                        <m:e>
                          <m:r>
                            <a:rPr kumimoji="1" lang="en-US" altLang="zh-TW" b="0" i="1" smtClean="0">
                              <a:latin typeface="Cambria Math" panose="02040503050406030204" pitchFamily="18" charset="0"/>
                            </a:rPr>
                            <m:t>𝑓</m:t>
                          </m:r>
                        </m:e>
                        <m:sup>
                          <m:r>
                            <a:rPr kumimoji="1" lang="en-US" altLang="zh-TW" b="0" i="1" smtClean="0">
                              <a:latin typeface="Cambria Math" panose="02040503050406030204" pitchFamily="18" charset="0"/>
                            </a:rPr>
                            <m:t>′′</m:t>
                          </m:r>
                        </m:sup>
                      </m:sSup>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𝑓</m:t>
                              </m:r>
                              <m:r>
                                <a:rPr lang="en-US" altLang="zh-TW" b="0" i="1" smtClean="0">
                                  <a:latin typeface="Cambria Math" panose="02040503050406030204" pitchFamily="18" charset="0"/>
                                  <a:ea typeface="Cambria Math" panose="02040503050406030204" pitchFamily="18" charset="0"/>
                                </a:rPr>
                                <m:t>′</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𝑓</m:t>
                              </m:r>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oMath>
                  </m:oMathPara>
                </a14:m>
                <a:endParaRPr kumimoji="1" lang="zh-TW" altLang="en-US" dirty="0"/>
              </a:p>
            </p:txBody>
          </p:sp>
        </mc:Choice>
        <mc:Fallback xmlns="">
          <p:sp>
            <p:nvSpPr>
              <p:cNvPr id="7" name="文字方塊 1">
                <a:extLst>
                  <a:ext uri="{FF2B5EF4-FFF2-40B4-BE49-F238E27FC236}">
                    <a16:creationId xmlns:a16="http://schemas.microsoft.com/office/drawing/2014/main" id="{C5806DD5-B471-DB4D-89E8-AD1D7F432381}"/>
                  </a:ext>
                </a:extLst>
              </p:cNvPr>
              <p:cNvSpPr txBox="1">
                <a:spLocks noRot="1" noChangeAspect="1" noMove="1" noResize="1" noEditPoints="1" noAdjustHandles="1" noChangeArrowheads="1" noChangeShapeType="1" noTextEdit="1"/>
              </p:cNvSpPr>
              <p:nvPr/>
            </p:nvSpPr>
            <p:spPr bwMode="auto">
              <a:xfrm>
                <a:off x="900113" y="2577150"/>
                <a:ext cx="7206140" cy="761362"/>
              </a:xfrm>
              <a:prstGeom prst="rect">
                <a:avLst/>
              </a:prstGeom>
              <a:blipFill>
                <a:blip r:embed="rId2"/>
                <a:stretch>
                  <a:fillRect l="-352" t="-1639" b="-819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1">
                <a:extLst>
                  <a:ext uri="{FF2B5EF4-FFF2-40B4-BE49-F238E27FC236}">
                    <a16:creationId xmlns:a16="http://schemas.microsoft.com/office/drawing/2014/main" id="{E8ACB888-19F7-274F-8452-FDA19854C2B7}"/>
                  </a:ext>
                </a:extLst>
              </p:cNvPr>
              <p:cNvSpPr txBox="1"/>
              <p:nvPr/>
            </p:nvSpPr>
            <p:spPr bwMode="auto">
              <a:xfrm>
                <a:off x="900113" y="3645024"/>
                <a:ext cx="1947584" cy="627416"/>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𝑑</m:t>
                              </m:r>
                            </m:e>
                            <m:sup>
                              <m:r>
                                <a:rPr lang="en-US" altLang="zh-TW" b="0" i="1" smtClean="0">
                                  <a:latin typeface="Cambria Math" panose="02040503050406030204" pitchFamily="18" charset="0"/>
                                </a:rPr>
                                <m:t>𝑛</m:t>
                              </m:r>
                            </m:sup>
                          </m:sSup>
                          <m:r>
                            <a:rPr lang="en-US" altLang="zh-TW" i="1">
                              <a:latin typeface="Cambria Math" panose="02040503050406030204" pitchFamily="18" charset="0"/>
                            </a:rPr>
                            <m:t>𝑓</m:t>
                          </m:r>
                        </m:num>
                        <m:den>
                          <m:r>
                            <a:rPr lang="en-US" altLang="zh-TW" i="1">
                              <a:latin typeface="Cambria Math" panose="02040503050406030204" pitchFamily="18" charset="0"/>
                            </a:rPr>
                            <m:t>𝑑</m:t>
                          </m:r>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𝑛</m:t>
                              </m:r>
                            </m:sup>
                          </m:sSup>
                        </m:den>
                      </m:f>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𝑑𝑥</m:t>
                          </m:r>
                        </m:den>
                      </m:f>
                      <m:d>
                        <m:dPr>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𝑛</m:t>
                                  </m:r>
                                  <m:r>
                                    <a:rPr lang="en-US" altLang="zh-TW" b="0" i="1" smtClean="0">
                                      <a:latin typeface="Cambria Math" panose="02040503050406030204" pitchFamily="18" charset="0"/>
                                    </a:rPr>
                                    <m:t>−1</m:t>
                                  </m:r>
                                </m:sup>
                              </m:sSup>
                              <m:r>
                                <a:rPr lang="en-US" altLang="zh-TW" i="1">
                                  <a:latin typeface="Cambria Math" panose="02040503050406030204" pitchFamily="18" charset="0"/>
                                </a:rPr>
                                <m:t>𝑓</m:t>
                              </m:r>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𝑛</m:t>
                                  </m:r>
                                  <m:r>
                                    <a:rPr lang="en-US" altLang="zh-TW" b="0" i="1" smtClean="0">
                                      <a:latin typeface="Cambria Math" panose="02040503050406030204" pitchFamily="18" charset="0"/>
                                    </a:rPr>
                                    <m:t>−1</m:t>
                                  </m:r>
                                </m:sup>
                              </m:sSup>
                            </m:den>
                          </m:f>
                        </m:e>
                      </m:d>
                    </m:oMath>
                  </m:oMathPara>
                </a14:m>
                <a:endParaRPr kumimoji="1" lang="zh-TW" altLang="en-US" dirty="0"/>
              </a:p>
            </p:txBody>
          </p:sp>
        </mc:Choice>
        <mc:Fallback xmlns="">
          <p:sp>
            <p:nvSpPr>
              <p:cNvPr id="8" name="文字方塊 1">
                <a:extLst>
                  <a:ext uri="{FF2B5EF4-FFF2-40B4-BE49-F238E27FC236}">
                    <a16:creationId xmlns:a16="http://schemas.microsoft.com/office/drawing/2014/main" id="{E8ACB888-19F7-274F-8452-FDA19854C2B7}"/>
                  </a:ext>
                </a:extLst>
              </p:cNvPr>
              <p:cNvSpPr txBox="1">
                <a:spLocks noRot="1" noChangeAspect="1" noMove="1" noResize="1" noEditPoints="1" noAdjustHandles="1" noChangeArrowheads="1" noChangeShapeType="1" noTextEdit="1"/>
              </p:cNvSpPr>
              <p:nvPr/>
            </p:nvSpPr>
            <p:spPr bwMode="auto">
              <a:xfrm>
                <a:off x="900113" y="3645024"/>
                <a:ext cx="1947584" cy="627416"/>
              </a:xfrm>
              <a:prstGeom prst="rect">
                <a:avLst/>
              </a:prstGeom>
              <a:blipFill>
                <a:blip r:embed="rId3"/>
                <a:stretch>
                  <a:fillRect l="-2597"/>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198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198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1991" name="矩形 7"/>
          <p:cNvSpPr>
            <a:spLocks noChangeArrowheads="1"/>
          </p:cNvSpPr>
          <p:nvPr/>
        </p:nvSpPr>
        <p:spPr bwMode="auto">
          <a:xfrm>
            <a:off x="1979613" y="181925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常數的微分為零</a:t>
            </a:r>
          </a:p>
        </p:txBody>
      </p:sp>
      <mc:AlternateContent xmlns:mc="http://schemas.openxmlformats.org/markup-compatibility/2006" xmlns:a14="http://schemas.microsoft.com/office/drawing/2010/main">
        <mc:Choice Requires="a14">
          <p:sp>
            <p:nvSpPr>
              <p:cNvPr id="9" name="文字方塊 1">
                <a:extLst>
                  <a:ext uri="{FF2B5EF4-FFF2-40B4-BE49-F238E27FC236}">
                    <a16:creationId xmlns:a16="http://schemas.microsoft.com/office/drawing/2014/main" id="{79114247-B0A5-1C49-897A-651F8C895338}"/>
                  </a:ext>
                </a:extLst>
              </p:cNvPr>
              <p:cNvSpPr txBox="1"/>
              <p:nvPr/>
            </p:nvSpPr>
            <p:spPr bwMode="auto">
              <a:xfrm>
                <a:off x="4788024" y="1052736"/>
                <a:ext cx="845681" cy="585160"/>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2000" i="1" smtClean="0">
                              <a:latin typeface="Cambria Math" panose="02040503050406030204" pitchFamily="18" charset="0"/>
                            </a:rPr>
                          </m:ctrlPr>
                        </m:fPr>
                        <m:num>
                          <m:r>
                            <a:rPr kumimoji="1" lang="en-US" altLang="zh-TW" sz="2000" b="0" i="1" smtClean="0">
                              <a:latin typeface="Cambria Math" panose="02040503050406030204" pitchFamily="18" charset="0"/>
                            </a:rPr>
                            <m:t>𝑑𝑓</m:t>
                          </m:r>
                        </m:num>
                        <m:den>
                          <m:r>
                            <a:rPr kumimoji="1" lang="en-US" altLang="zh-TW" sz="2000" b="0" i="1" smtClean="0">
                              <a:latin typeface="Cambria Math" panose="02040503050406030204" pitchFamily="18" charset="0"/>
                            </a:rPr>
                            <m:t>𝑑𝑥</m:t>
                          </m:r>
                        </m:den>
                      </m:f>
                      <m:r>
                        <a:rPr kumimoji="1" lang="en-US" altLang="zh-TW" sz="2000" b="0" i="1" smtClean="0">
                          <a:latin typeface="Cambria Math" panose="02040503050406030204" pitchFamily="18" charset="0"/>
                        </a:rPr>
                        <m:t>=0</m:t>
                      </m:r>
                    </m:oMath>
                  </m:oMathPara>
                </a14:m>
                <a:endParaRPr kumimoji="1" lang="zh-TW" altLang="en-US" sz="2000" dirty="0"/>
              </a:p>
            </p:txBody>
          </p:sp>
        </mc:Choice>
        <mc:Fallback xmlns="">
          <p:sp>
            <p:nvSpPr>
              <p:cNvPr id="9" name="文字方塊 1">
                <a:extLst>
                  <a:ext uri="{FF2B5EF4-FFF2-40B4-BE49-F238E27FC236}">
                    <a16:creationId xmlns:a16="http://schemas.microsoft.com/office/drawing/2014/main" id="{79114247-B0A5-1C49-897A-651F8C895338}"/>
                  </a:ext>
                </a:extLst>
              </p:cNvPr>
              <p:cNvSpPr txBox="1">
                <a:spLocks noRot="1" noChangeAspect="1" noMove="1" noResize="1" noEditPoints="1" noAdjustHandles="1" noChangeArrowheads="1" noChangeShapeType="1" noTextEdit="1"/>
              </p:cNvSpPr>
              <p:nvPr/>
            </p:nvSpPr>
            <p:spPr bwMode="auto">
              <a:xfrm>
                <a:off x="4788024" y="1052736"/>
                <a:ext cx="845681" cy="585160"/>
              </a:xfrm>
              <a:prstGeom prst="rect">
                <a:avLst/>
              </a:prstGeom>
              <a:blipFill>
                <a:blip r:embed="rId2"/>
                <a:stretch>
                  <a:fillRect l="-8824" t="-4255" r="-5882" b="-1276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1">
                <a:extLst>
                  <a:ext uri="{FF2B5EF4-FFF2-40B4-BE49-F238E27FC236}">
                    <a16:creationId xmlns:a16="http://schemas.microsoft.com/office/drawing/2014/main" id="{6D2E25C9-3C47-0242-9A9A-4A32D1402DD0}"/>
                  </a:ext>
                </a:extLst>
              </p:cNvPr>
              <p:cNvSpPr txBox="1"/>
              <p:nvPr/>
            </p:nvSpPr>
            <p:spPr bwMode="auto">
              <a:xfrm>
                <a:off x="2032121" y="1177515"/>
                <a:ext cx="1037592" cy="307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2000" b="0" i="1" smtClean="0">
                          <a:latin typeface="Cambria Math" panose="02040503050406030204" pitchFamily="18" charset="0"/>
                        </a:rPr>
                        <m:t>𝑓</m:t>
                      </m:r>
                      <m:d>
                        <m:dPr>
                          <m:ctrlPr>
                            <a:rPr kumimoji="1" lang="en-US" altLang="zh-TW" sz="2000" b="0" i="1" smtClean="0">
                              <a:latin typeface="Cambria Math" panose="02040503050406030204" pitchFamily="18" charset="0"/>
                            </a:rPr>
                          </m:ctrlPr>
                        </m:dPr>
                        <m:e>
                          <m:r>
                            <a:rPr kumimoji="1" lang="en-US" altLang="zh-TW" sz="2000" b="0" i="1" smtClean="0">
                              <a:latin typeface="Cambria Math" panose="02040503050406030204" pitchFamily="18" charset="0"/>
                            </a:rPr>
                            <m:t>𝑥</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𝑐</m:t>
                      </m:r>
                    </m:oMath>
                  </m:oMathPara>
                </a14:m>
                <a:endParaRPr kumimoji="1" lang="zh-TW" altLang="en-US" sz="2000" dirty="0"/>
              </a:p>
            </p:txBody>
          </p:sp>
        </mc:Choice>
        <mc:Fallback xmlns="">
          <p:sp>
            <p:nvSpPr>
              <p:cNvPr id="10" name="文字方塊 1">
                <a:extLst>
                  <a:ext uri="{FF2B5EF4-FFF2-40B4-BE49-F238E27FC236}">
                    <a16:creationId xmlns:a16="http://schemas.microsoft.com/office/drawing/2014/main" id="{6D2E25C9-3C47-0242-9A9A-4A32D1402DD0}"/>
                  </a:ext>
                </a:extLst>
              </p:cNvPr>
              <p:cNvSpPr txBox="1">
                <a:spLocks noRot="1" noChangeAspect="1" noMove="1" noResize="1" noEditPoints="1" noAdjustHandles="1" noChangeArrowheads="1" noChangeShapeType="1" noTextEdit="1"/>
              </p:cNvSpPr>
              <p:nvPr/>
            </p:nvSpPr>
            <p:spPr bwMode="auto">
              <a:xfrm>
                <a:off x="2032121" y="1177515"/>
                <a:ext cx="1037592" cy="307777"/>
              </a:xfrm>
              <a:prstGeom prst="rect">
                <a:avLst/>
              </a:prstGeom>
              <a:blipFill>
                <a:blip r:embed="rId3"/>
                <a:stretch>
                  <a:fillRect l="-6024" r="-1205" b="-2692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
                <a:extLst>
                  <a:ext uri="{FF2B5EF4-FFF2-40B4-BE49-F238E27FC236}">
                    <a16:creationId xmlns:a16="http://schemas.microsoft.com/office/drawing/2014/main" id="{845C4200-5D81-AB41-BEAA-9CA39D6F2FF5}"/>
                  </a:ext>
                </a:extLst>
              </p:cNvPr>
              <p:cNvSpPr txBox="1"/>
              <p:nvPr/>
            </p:nvSpPr>
            <p:spPr bwMode="auto">
              <a:xfrm>
                <a:off x="3397361" y="1177514"/>
                <a:ext cx="848887" cy="307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rPr>
                        <m:t>𝑓</m:t>
                      </m:r>
                      <m:r>
                        <a:rPr kumimoji="1" lang="en-US" altLang="zh-TW" sz="2000" b="0" i="1" smtClean="0">
                          <a:latin typeface="Cambria Math" panose="02040503050406030204" pitchFamily="18" charset="0"/>
                        </a:rPr>
                        <m:t>=0</m:t>
                      </m:r>
                    </m:oMath>
                  </m:oMathPara>
                </a14:m>
                <a:endParaRPr kumimoji="1" lang="zh-TW" altLang="en-US" sz="2000" dirty="0"/>
              </a:p>
            </p:txBody>
          </p:sp>
        </mc:Choice>
        <mc:Fallback xmlns="">
          <p:sp>
            <p:nvSpPr>
              <p:cNvPr id="11" name="文字方塊 1">
                <a:extLst>
                  <a:ext uri="{FF2B5EF4-FFF2-40B4-BE49-F238E27FC236}">
                    <a16:creationId xmlns:a16="http://schemas.microsoft.com/office/drawing/2014/main" id="{845C4200-5D81-AB41-BEAA-9CA39D6F2FF5}"/>
                  </a:ext>
                </a:extLst>
              </p:cNvPr>
              <p:cNvSpPr txBox="1">
                <a:spLocks noRot="1" noChangeAspect="1" noMove="1" noResize="1" noEditPoints="1" noAdjustHandles="1" noChangeArrowheads="1" noChangeShapeType="1" noTextEdit="1"/>
              </p:cNvSpPr>
              <p:nvPr/>
            </p:nvSpPr>
            <p:spPr bwMode="auto">
              <a:xfrm>
                <a:off x="3397361" y="1177514"/>
                <a:ext cx="848887" cy="307777"/>
              </a:xfrm>
              <a:prstGeom prst="rect">
                <a:avLst/>
              </a:prstGeom>
              <a:blipFill>
                <a:blip r:embed="rId4"/>
                <a:stretch>
                  <a:fillRect l="-4412" r="-4412" b="-26923"/>
                </a:stretch>
              </a:blipFill>
              <a:ln w="9525">
                <a:noFill/>
                <a:miter lim="800000"/>
                <a:headEnd/>
                <a:tailEnd/>
              </a:ln>
            </p:spPr>
            <p:txBody>
              <a:bodyPr/>
              <a:lstStyle/>
              <a:p>
                <a:r>
                  <a:rPr lang="en-TW">
                    <a:noFill/>
                  </a:rPr>
                  <a:t> </a:t>
                </a:r>
              </a:p>
            </p:txBody>
          </p:sp>
        </mc:Fallback>
      </mc:AlternateContent>
      <p:sp>
        <p:nvSpPr>
          <p:cNvPr id="12" name="矩形 7">
            <a:extLst>
              <a:ext uri="{FF2B5EF4-FFF2-40B4-BE49-F238E27FC236}">
                <a16:creationId xmlns:a16="http://schemas.microsoft.com/office/drawing/2014/main" id="{AF938A75-EFE5-4F4D-B48D-C0820A665A6E}"/>
              </a:ext>
            </a:extLst>
          </p:cNvPr>
          <p:cNvSpPr>
            <a:spLocks noChangeArrowheads="1"/>
          </p:cNvSpPr>
          <p:nvPr/>
        </p:nvSpPr>
        <p:spPr bwMode="auto">
          <a:xfrm>
            <a:off x="1961714" y="2712486"/>
            <a:ext cx="110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線性組合</a:t>
            </a:r>
          </a:p>
        </p:txBody>
      </p:sp>
      <mc:AlternateContent xmlns:mc="http://schemas.openxmlformats.org/markup-compatibility/2006" xmlns:a14="http://schemas.microsoft.com/office/drawing/2010/main">
        <mc:Choice Requires="a14">
          <p:sp>
            <p:nvSpPr>
              <p:cNvPr id="13" name="文字方塊 1">
                <a:extLst>
                  <a:ext uri="{FF2B5EF4-FFF2-40B4-BE49-F238E27FC236}">
                    <a16:creationId xmlns:a16="http://schemas.microsoft.com/office/drawing/2014/main" id="{37B65EFB-4FDD-374F-B448-18F83BBEE728}"/>
                  </a:ext>
                </a:extLst>
              </p:cNvPr>
              <p:cNvSpPr txBox="1"/>
              <p:nvPr/>
            </p:nvSpPr>
            <p:spPr bwMode="auto">
              <a:xfrm>
                <a:off x="2046658" y="3283704"/>
                <a:ext cx="2307876" cy="307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2000" b="0" i="1" smtClean="0">
                          <a:latin typeface="Cambria Math" panose="02040503050406030204" pitchFamily="18" charset="0"/>
                          <a:ea typeface="Cambria Math" panose="02040503050406030204" pitchFamily="18" charset="0"/>
                        </a:rPr>
                        <m:t>∆</m:t>
                      </m:r>
                      <m:d>
                        <m:dPr>
                          <m:ctrlPr>
                            <a:rPr kumimoji="1" lang="en-US" altLang="zh-TW" sz="2000" b="0" i="1" smtClean="0">
                              <a:latin typeface="Cambria Math" panose="02040503050406030204" pitchFamily="18" charset="0"/>
                              <a:ea typeface="Cambria Math" panose="02040503050406030204" pitchFamily="18" charset="0"/>
                            </a:rPr>
                          </m:ctrlPr>
                        </m:dPr>
                        <m:e>
                          <m:r>
                            <a:rPr kumimoji="1" lang="en-US" altLang="zh-TW" sz="2000" b="0" i="1" smtClean="0">
                              <a:latin typeface="Cambria Math" panose="02040503050406030204" pitchFamily="18" charset="0"/>
                              <a:ea typeface="Cambria Math" panose="02040503050406030204" pitchFamily="18" charset="0"/>
                            </a:rPr>
                            <m:t>𝑓</m:t>
                          </m:r>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𝑔</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rPr>
                        <m:t>𝑓</m:t>
                      </m:r>
                      <m:r>
                        <a:rPr kumimoji="1" lang="en-US" altLang="zh-TW" sz="2000" b="0" i="1" smtClean="0">
                          <a:latin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𝑔</m:t>
                      </m:r>
                    </m:oMath>
                  </m:oMathPara>
                </a14:m>
                <a:endParaRPr kumimoji="1" lang="zh-TW" altLang="en-US" sz="2000" dirty="0"/>
              </a:p>
            </p:txBody>
          </p:sp>
        </mc:Choice>
        <mc:Fallback xmlns="">
          <p:sp>
            <p:nvSpPr>
              <p:cNvPr id="13" name="文字方塊 1">
                <a:extLst>
                  <a:ext uri="{FF2B5EF4-FFF2-40B4-BE49-F238E27FC236}">
                    <a16:creationId xmlns:a16="http://schemas.microsoft.com/office/drawing/2014/main" id="{37B65EFB-4FDD-374F-B448-18F83BBEE728}"/>
                  </a:ext>
                </a:extLst>
              </p:cNvPr>
              <p:cNvSpPr txBox="1">
                <a:spLocks noRot="1" noChangeAspect="1" noMove="1" noResize="1" noEditPoints="1" noAdjustHandles="1" noChangeArrowheads="1" noChangeShapeType="1" noTextEdit="1"/>
              </p:cNvSpPr>
              <p:nvPr/>
            </p:nvSpPr>
            <p:spPr bwMode="auto">
              <a:xfrm>
                <a:off x="2046658" y="3283704"/>
                <a:ext cx="2307876" cy="307777"/>
              </a:xfrm>
              <a:prstGeom prst="rect">
                <a:avLst/>
              </a:prstGeom>
              <a:blipFill>
                <a:blip r:embed="rId5"/>
                <a:stretch>
                  <a:fillRect l="-2198" r="-2198" b="-3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
                <a:extLst>
                  <a:ext uri="{FF2B5EF4-FFF2-40B4-BE49-F238E27FC236}">
                    <a16:creationId xmlns:a16="http://schemas.microsoft.com/office/drawing/2014/main" id="{FEC1C16A-C156-4744-8D52-5BA7C660413F}"/>
                  </a:ext>
                </a:extLst>
              </p:cNvPr>
              <p:cNvSpPr txBox="1"/>
              <p:nvPr/>
            </p:nvSpPr>
            <p:spPr bwMode="auto">
              <a:xfrm>
                <a:off x="2046658" y="3762528"/>
                <a:ext cx="2036327" cy="3077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sz="2000" b="0" i="1" smtClean="0">
                              <a:latin typeface="Cambria Math" panose="02040503050406030204" pitchFamily="18" charset="0"/>
                              <a:ea typeface="Cambria Math" panose="02040503050406030204" pitchFamily="18" charset="0"/>
                            </a:rPr>
                          </m:ctrlPr>
                        </m:dPr>
                        <m:e>
                          <m:r>
                            <a:rPr kumimoji="1" lang="en-US" altLang="zh-TW" sz="2000" b="0" i="1" smtClean="0">
                              <a:latin typeface="Cambria Math" panose="02040503050406030204" pitchFamily="18" charset="0"/>
                              <a:ea typeface="Cambria Math" panose="02040503050406030204" pitchFamily="18" charset="0"/>
                            </a:rPr>
                            <m:t>𝑓</m:t>
                          </m:r>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𝑔</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rPr>
                        <m:t>𝑓</m:t>
                      </m:r>
                      <m:r>
                        <a:rPr kumimoji="1" lang="en-US" altLang="zh-TW" sz="2000" b="0" i="1" smtClean="0">
                          <a:latin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𝑔</m:t>
                      </m:r>
                      <m:r>
                        <a:rPr kumimoji="1" lang="en-US" altLang="zh-TW" sz="2000" b="0" i="1" smtClean="0">
                          <a:latin typeface="Cambria Math" panose="02040503050406030204" pitchFamily="18" charset="0"/>
                          <a:ea typeface="Cambria Math" panose="02040503050406030204" pitchFamily="18" charset="0"/>
                        </a:rPr>
                        <m:t>′</m:t>
                      </m:r>
                    </m:oMath>
                  </m:oMathPara>
                </a14:m>
                <a:endParaRPr kumimoji="1" lang="zh-TW" altLang="en-US" sz="2000" dirty="0"/>
              </a:p>
            </p:txBody>
          </p:sp>
        </mc:Choice>
        <mc:Fallback xmlns="">
          <p:sp>
            <p:nvSpPr>
              <p:cNvPr id="14" name="文字方塊 1">
                <a:extLst>
                  <a:ext uri="{FF2B5EF4-FFF2-40B4-BE49-F238E27FC236}">
                    <a16:creationId xmlns:a16="http://schemas.microsoft.com/office/drawing/2014/main" id="{FEC1C16A-C156-4744-8D52-5BA7C660413F}"/>
                  </a:ext>
                </a:extLst>
              </p:cNvPr>
              <p:cNvSpPr txBox="1">
                <a:spLocks noRot="1" noChangeAspect="1" noMove="1" noResize="1" noEditPoints="1" noAdjustHandles="1" noChangeArrowheads="1" noChangeShapeType="1" noTextEdit="1"/>
              </p:cNvSpPr>
              <p:nvPr/>
            </p:nvSpPr>
            <p:spPr bwMode="auto">
              <a:xfrm>
                <a:off x="2046658" y="3762528"/>
                <a:ext cx="2036327" cy="307777"/>
              </a:xfrm>
              <a:prstGeom prst="rect">
                <a:avLst/>
              </a:prstGeom>
              <a:blipFill>
                <a:blip r:embed="rId6"/>
                <a:stretch>
                  <a:fillRect t="-4000" r="-3727" b="-3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
                <a:extLst>
                  <a:ext uri="{FF2B5EF4-FFF2-40B4-BE49-F238E27FC236}">
                    <a16:creationId xmlns:a16="http://schemas.microsoft.com/office/drawing/2014/main" id="{D33C7883-25A5-8246-BF25-4594EDCD63B6}"/>
                  </a:ext>
                </a:extLst>
              </p:cNvPr>
              <p:cNvSpPr txBox="1"/>
              <p:nvPr/>
            </p:nvSpPr>
            <p:spPr bwMode="auto">
              <a:xfrm>
                <a:off x="2046658" y="4961951"/>
                <a:ext cx="1465337" cy="307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sz="2000" b="0" i="1" smtClean="0">
                          <a:latin typeface="Cambria Math" panose="02040503050406030204" pitchFamily="18" charset="0"/>
                          <a:ea typeface="Cambria Math" panose="02040503050406030204" pitchFamily="18" charset="0"/>
                        </a:rPr>
                        <m:t>∆</m:t>
                      </m:r>
                      <m:d>
                        <m:dPr>
                          <m:ctrlPr>
                            <a:rPr kumimoji="1" lang="en-US" altLang="zh-TW" sz="2000" b="0" i="1" smtClean="0">
                              <a:latin typeface="Cambria Math" panose="02040503050406030204" pitchFamily="18" charset="0"/>
                              <a:ea typeface="Cambria Math" panose="02040503050406030204" pitchFamily="18" charset="0"/>
                            </a:rPr>
                          </m:ctrlPr>
                        </m:dPr>
                        <m:e>
                          <m:r>
                            <a:rPr kumimoji="1" lang="en-US" altLang="zh-TW" sz="2000" b="0" i="1" smtClean="0">
                              <a:latin typeface="Cambria Math" panose="02040503050406030204" pitchFamily="18" charset="0"/>
                              <a:ea typeface="Cambria Math" panose="02040503050406030204" pitchFamily="18" charset="0"/>
                            </a:rPr>
                            <m:t>𝑐𝑓</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𝑐</m:t>
                      </m:r>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rPr>
                        <m:t>𝑓</m:t>
                      </m:r>
                    </m:oMath>
                  </m:oMathPara>
                </a14:m>
                <a:endParaRPr kumimoji="1" lang="zh-TW" altLang="en-US" sz="2000" dirty="0"/>
              </a:p>
            </p:txBody>
          </p:sp>
        </mc:Choice>
        <mc:Fallback xmlns="">
          <p:sp>
            <p:nvSpPr>
              <p:cNvPr id="15" name="文字方塊 1">
                <a:extLst>
                  <a:ext uri="{FF2B5EF4-FFF2-40B4-BE49-F238E27FC236}">
                    <a16:creationId xmlns:a16="http://schemas.microsoft.com/office/drawing/2014/main" id="{D33C7883-25A5-8246-BF25-4594EDCD63B6}"/>
                  </a:ext>
                </a:extLst>
              </p:cNvPr>
              <p:cNvSpPr txBox="1">
                <a:spLocks noRot="1" noChangeAspect="1" noMove="1" noResize="1" noEditPoints="1" noAdjustHandles="1" noChangeArrowheads="1" noChangeShapeType="1" noTextEdit="1"/>
              </p:cNvSpPr>
              <p:nvPr/>
            </p:nvSpPr>
            <p:spPr bwMode="auto">
              <a:xfrm>
                <a:off x="2046658" y="4961951"/>
                <a:ext cx="1465337" cy="307777"/>
              </a:xfrm>
              <a:prstGeom prst="rect">
                <a:avLst/>
              </a:prstGeom>
              <a:blipFill>
                <a:blip r:embed="rId7"/>
                <a:stretch>
                  <a:fillRect l="-3448" r="-4310" b="-3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
                <a:extLst>
                  <a:ext uri="{FF2B5EF4-FFF2-40B4-BE49-F238E27FC236}">
                    <a16:creationId xmlns:a16="http://schemas.microsoft.com/office/drawing/2014/main" id="{1BB49A3D-337C-D549-B17D-49CE6D5C5B7B}"/>
                  </a:ext>
                </a:extLst>
              </p:cNvPr>
              <p:cNvSpPr txBox="1"/>
              <p:nvPr/>
            </p:nvSpPr>
            <p:spPr bwMode="auto">
              <a:xfrm>
                <a:off x="2046658" y="5487480"/>
                <a:ext cx="1276568" cy="3077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sz="2000" b="0" i="1" smtClean="0">
                              <a:latin typeface="Cambria Math" panose="02040503050406030204" pitchFamily="18" charset="0"/>
                              <a:ea typeface="Cambria Math" panose="02040503050406030204" pitchFamily="18" charset="0"/>
                            </a:rPr>
                          </m:ctrlPr>
                        </m:dPr>
                        <m:e>
                          <m:r>
                            <a:rPr kumimoji="1" lang="en-US" altLang="zh-TW" sz="2000" b="0" i="1" smtClean="0">
                              <a:latin typeface="Cambria Math" panose="02040503050406030204" pitchFamily="18" charset="0"/>
                              <a:ea typeface="Cambria Math" panose="02040503050406030204" pitchFamily="18" charset="0"/>
                            </a:rPr>
                            <m:t>𝑐𝑓</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𝑐𝑓</m:t>
                      </m:r>
                      <m:r>
                        <a:rPr kumimoji="1" lang="en-US" altLang="zh-TW" sz="2000" b="0" i="1" smtClean="0">
                          <a:latin typeface="Cambria Math" panose="02040503050406030204" pitchFamily="18" charset="0"/>
                        </a:rPr>
                        <m:t>′</m:t>
                      </m:r>
                    </m:oMath>
                  </m:oMathPara>
                </a14:m>
                <a:endParaRPr kumimoji="1" lang="zh-TW" altLang="en-US" sz="2000" dirty="0"/>
              </a:p>
            </p:txBody>
          </p:sp>
        </mc:Choice>
        <mc:Fallback xmlns="">
          <p:sp>
            <p:nvSpPr>
              <p:cNvPr id="16" name="文字方塊 1">
                <a:extLst>
                  <a:ext uri="{FF2B5EF4-FFF2-40B4-BE49-F238E27FC236}">
                    <a16:creationId xmlns:a16="http://schemas.microsoft.com/office/drawing/2014/main" id="{1BB49A3D-337C-D549-B17D-49CE6D5C5B7B}"/>
                  </a:ext>
                </a:extLst>
              </p:cNvPr>
              <p:cNvSpPr txBox="1">
                <a:spLocks noRot="1" noChangeAspect="1" noMove="1" noResize="1" noEditPoints="1" noAdjustHandles="1" noChangeArrowheads="1" noChangeShapeType="1" noTextEdit="1"/>
              </p:cNvSpPr>
              <p:nvPr/>
            </p:nvSpPr>
            <p:spPr bwMode="auto">
              <a:xfrm>
                <a:off x="2046658" y="5487480"/>
                <a:ext cx="1276568" cy="307777"/>
              </a:xfrm>
              <a:prstGeom prst="rect">
                <a:avLst/>
              </a:prstGeom>
              <a:blipFill>
                <a:blip r:embed="rId8"/>
                <a:stretch>
                  <a:fillRect r="-4950" b="-32000"/>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矩形 1"/>
          <p:cNvSpPr>
            <a:spLocks noChangeArrowheads="1"/>
          </p:cNvSpPr>
          <p:nvPr/>
        </p:nvSpPr>
        <p:spPr bwMode="auto">
          <a:xfrm>
            <a:off x="3995738" y="549275"/>
            <a:ext cx="157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多項式的微分</a:t>
            </a:r>
          </a:p>
        </p:txBody>
      </p:sp>
      <p:sp>
        <p:nvSpPr>
          <p:cNvPr id="4403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3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4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4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13" name="文字方塊 1">
                <a:extLst>
                  <a:ext uri="{FF2B5EF4-FFF2-40B4-BE49-F238E27FC236}">
                    <a16:creationId xmlns:a16="http://schemas.microsoft.com/office/drawing/2014/main" id="{0C085AC2-B1F7-5940-9A65-4DA8AF715641}"/>
                  </a:ext>
                </a:extLst>
              </p:cNvPr>
              <p:cNvSpPr txBox="1"/>
              <p:nvPr/>
            </p:nvSpPr>
            <p:spPr bwMode="auto">
              <a:xfrm>
                <a:off x="1031629" y="1905322"/>
                <a:ext cx="5091907" cy="53751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rPr>
                          </m:ctrlPr>
                        </m:sSupPr>
                        <m:e>
                          <m:r>
                            <a:rPr kumimoji="1" lang="en-US" altLang="zh-TW" i="1" smtClean="0">
                              <a:latin typeface="Cambria Math" panose="02040503050406030204" pitchFamily="18" charset="0"/>
                            </a:rPr>
                            <m:t>𝑓</m:t>
                          </m:r>
                        </m:e>
                        <m:sup>
                          <m:r>
                            <a:rPr kumimoji="1" lang="en-US" altLang="zh-TW" b="0" i="1" smtClean="0">
                              <a:latin typeface="Cambria Math" panose="02040503050406030204" pitchFamily="18" charset="0"/>
                            </a:rPr>
                            <m:t>′</m:t>
                          </m:r>
                        </m:sup>
                      </m:sSup>
                      <m:r>
                        <a:rPr kumimoji="1"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𝑓</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𝑓</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r>
                        <a:rPr lang="en-US" altLang="zh-TW" b="0" i="1" smtClean="0">
                          <a:latin typeface="Cambria Math" panose="02040503050406030204" pitchFamily="18" charset="0"/>
                          <a:ea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e>
                                  </m:d>
                                </m:e>
                                <m:sup>
                                  <m:r>
                                    <a:rPr lang="en-US" altLang="zh-TW" b="0" i="1" smtClean="0">
                                      <a:latin typeface="Cambria Math" panose="02040503050406030204" pitchFamily="18" charset="0"/>
                                    </a:rPr>
                                    <m:t>𝑛</m:t>
                                  </m:r>
                                </m:sup>
                              </m:sSup>
                              <m:r>
                                <a:rPr lang="en-US" altLang="zh-TW" i="1">
                                  <a:latin typeface="Cambria Math" panose="02040503050406030204" pitchFamily="18" charset="0"/>
                                  <a:ea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𝑛</m:t>
                                  </m:r>
                                </m:sup>
                              </m:sSup>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oMath>
                  </m:oMathPara>
                </a14:m>
                <a:endParaRPr kumimoji="1" lang="zh-TW" altLang="en-US" dirty="0"/>
              </a:p>
            </p:txBody>
          </p:sp>
        </mc:Choice>
        <mc:Fallback xmlns="">
          <p:sp>
            <p:nvSpPr>
              <p:cNvPr id="13" name="文字方塊 1">
                <a:extLst>
                  <a:ext uri="{FF2B5EF4-FFF2-40B4-BE49-F238E27FC236}">
                    <a16:creationId xmlns:a16="http://schemas.microsoft.com/office/drawing/2014/main" id="{0C085AC2-B1F7-5940-9A65-4DA8AF715641}"/>
                  </a:ext>
                </a:extLst>
              </p:cNvPr>
              <p:cNvSpPr txBox="1">
                <a:spLocks noRot="1" noChangeAspect="1" noMove="1" noResize="1" noEditPoints="1" noAdjustHandles="1" noChangeArrowheads="1" noChangeShapeType="1" noTextEdit="1"/>
              </p:cNvSpPr>
              <p:nvPr/>
            </p:nvSpPr>
            <p:spPr bwMode="auto">
              <a:xfrm>
                <a:off x="1031629" y="1905322"/>
                <a:ext cx="5091907" cy="537519"/>
              </a:xfrm>
              <a:prstGeom prst="rect">
                <a:avLst/>
              </a:prstGeom>
              <a:blipFill>
                <a:blip r:embed="rId2"/>
                <a:stretch>
                  <a:fillRect l="-1244" t="-4651"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36BB66A-66B7-844E-A289-7BCA5B3E13DE}"/>
                  </a:ext>
                </a:extLst>
              </p:cNvPr>
              <p:cNvSpPr/>
              <p:nvPr/>
            </p:nvSpPr>
            <p:spPr>
              <a:xfrm>
                <a:off x="1031629" y="1320090"/>
                <a:ext cx="126303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𝑓</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sup>
                      </m:sSup>
                    </m:oMath>
                  </m:oMathPara>
                </a14:m>
                <a:endParaRPr lang="en-TW" dirty="0"/>
              </a:p>
            </p:txBody>
          </p:sp>
        </mc:Choice>
        <mc:Fallback xmlns="">
          <p:sp>
            <p:nvSpPr>
              <p:cNvPr id="2" name="Rectangle 1">
                <a:extLst>
                  <a:ext uri="{FF2B5EF4-FFF2-40B4-BE49-F238E27FC236}">
                    <a16:creationId xmlns:a16="http://schemas.microsoft.com/office/drawing/2014/main" id="{B36BB66A-66B7-844E-A289-7BCA5B3E13DE}"/>
                  </a:ext>
                </a:extLst>
              </p:cNvPr>
              <p:cNvSpPr>
                <a:spLocks noRot="1" noChangeAspect="1" noMove="1" noResize="1" noEditPoints="1" noAdjustHandles="1" noChangeArrowheads="1" noChangeShapeType="1" noTextEdit="1"/>
              </p:cNvSpPr>
              <p:nvPr/>
            </p:nvSpPr>
            <p:spPr>
              <a:xfrm>
                <a:off x="1031629" y="1320090"/>
                <a:ext cx="1263038" cy="369332"/>
              </a:xfrm>
              <a:prstGeom prst="rect">
                <a:avLst/>
              </a:prstGeom>
              <a:blipFill>
                <a:blip r:embed="rId3"/>
                <a:stretch>
                  <a:fillRect b="-206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C1BE792-89DE-FB4D-9F40-4346D6A266C9}"/>
                  </a:ext>
                </a:extLst>
              </p:cNvPr>
              <p:cNvSpPr/>
              <p:nvPr/>
            </p:nvSpPr>
            <p:spPr>
              <a:xfrm>
                <a:off x="1031629" y="2781300"/>
                <a:ext cx="4120807"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e>
                          </m:d>
                        </m:e>
                        <m:sup>
                          <m:r>
                            <a:rPr lang="en-US" altLang="zh-TW" i="1">
                              <a:latin typeface="Cambria Math" panose="02040503050406030204" pitchFamily="18" charset="0"/>
                            </a:rPr>
                            <m:t>𝑛</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𝑛</m:t>
                          </m:r>
                          <m:r>
                            <a:rPr lang="en-US" altLang="zh-TW" b="0" i="1" smtClean="0">
                              <a:latin typeface="Cambria Math" panose="02040503050406030204" pitchFamily="18" charset="0"/>
                              <a:ea typeface="Cambria Math" panose="02040503050406030204" pitchFamily="18" charset="0"/>
                            </a:rPr>
                            <m:t>−1</m:t>
                          </m:r>
                        </m:sup>
                      </m:sSup>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r>
                        <a:rPr lang="en-US" altLang="zh-TW" b="0" i="0"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O</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2</m:t>
                              </m:r>
                            </m:sup>
                          </m:sSup>
                        </m:e>
                      </m:d>
                    </m:oMath>
                  </m:oMathPara>
                </a14:m>
                <a:endParaRPr lang="en-TW" dirty="0"/>
              </a:p>
            </p:txBody>
          </p:sp>
        </mc:Choice>
        <mc:Fallback xmlns="">
          <p:sp>
            <p:nvSpPr>
              <p:cNvPr id="3" name="Rectangle 2">
                <a:extLst>
                  <a:ext uri="{FF2B5EF4-FFF2-40B4-BE49-F238E27FC236}">
                    <a16:creationId xmlns:a16="http://schemas.microsoft.com/office/drawing/2014/main" id="{4C1BE792-89DE-FB4D-9F40-4346D6A266C9}"/>
                  </a:ext>
                </a:extLst>
              </p:cNvPr>
              <p:cNvSpPr>
                <a:spLocks noRot="1" noChangeAspect="1" noMove="1" noResize="1" noEditPoints="1" noAdjustHandles="1" noChangeArrowheads="1" noChangeShapeType="1" noTextEdit="1"/>
              </p:cNvSpPr>
              <p:nvPr/>
            </p:nvSpPr>
            <p:spPr>
              <a:xfrm>
                <a:off x="1031629" y="2781300"/>
                <a:ext cx="4120807"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
                <a:extLst>
                  <a:ext uri="{FF2B5EF4-FFF2-40B4-BE49-F238E27FC236}">
                    <a16:creationId xmlns:a16="http://schemas.microsoft.com/office/drawing/2014/main" id="{991D73DC-F134-FA4C-B9E4-8DCB47B73ECD}"/>
                  </a:ext>
                </a:extLst>
              </p:cNvPr>
              <p:cNvSpPr txBox="1"/>
              <p:nvPr/>
            </p:nvSpPr>
            <p:spPr bwMode="auto">
              <a:xfrm>
                <a:off x="1060838" y="3362970"/>
                <a:ext cx="6064032" cy="55579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rPr>
                          </m:ctrlPr>
                        </m:sSupPr>
                        <m:e>
                          <m:r>
                            <a:rPr kumimoji="1" lang="en-US" altLang="zh-TW" i="1" smtClean="0">
                              <a:latin typeface="Cambria Math" panose="02040503050406030204" pitchFamily="18" charset="0"/>
                            </a:rPr>
                            <m:t>𝑓</m:t>
                          </m:r>
                        </m:e>
                        <m:sup>
                          <m:r>
                            <a:rPr kumimoji="1" lang="en-US" altLang="zh-TW" b="0" i="1" smtClean="0">
                              <a:latin typeface="Cambria Math" panose="02040503050406030204" pitchFamily="18" charset="0"/>
                            </a:rPr>
                            <m:t>′</m:t>
                          </m:r>
                        </m:sup>
                      </m:sSup>
                      <m:r>
                        <a:rPr lang="en-US" altLang="zh-TW" b="0" i="1" smtClean="0">
                          <a:latin typeface="Cambria Math" panose="02040503050406030204" pitchFamily="18" charset="0"/>
                          <a:ea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e>
                                  </m:d>
                                </m:e>
                                <m:sup>
                                  <m:r>
                                    <a:rPr lang="en-US" altLang="zh-TW" b="0" i="1" smtClean="0">
                                      <a:latin typeface="Cambria Math" panose="02040503050406030204" pitchFamily="18" charset="0"/>
                                    </a:rPr>
                                    <m:t>𝑛</m:t>
                                  </m:r>
                                </m:sup>
                              </m:sSup>
                              <m:r>
                                <a:rPr lang="en-US" altLang="zh-TW" i="1">
                                  <a:latin typeface="Cambria Math" panose="02040503050406030204" pitchFamily="18" charset="0"/>
                                  <a:ea typeface="Cambria Math" panose="02040503050406030204" pitchFamily="18" charset="0"/>
                                </a:rPr>
                                <m:t>−</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𝑛</m:t>
                                  </m:r>
                                </m:sup>
                              </m:sSup>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r>
                                <a:rPr lang="en-US" altLang="zh-TW">
                                  <a:latin typeface="Cambria Math" panose="02040503050406030204" pitchFamily="18" charset="0"/>
                                  <a:ea typeface="Cambria Math" panose="02040503050406030204" pitchFamily="18" charset="0"/>
                                </a:rPr>
                                <m:t>+</m:t>
                              </m:r>
                              <m:r>
                                <m:rPr>
                                  <m:sty m:val="p"/>
                                </m:rPr>
                                <a:rPr lang="en-US" altLang="zh-TW">
                                  <a:latin typeface="Cambria Math" panose="02040503050406030204" pitchFamily="18" charset="0"/>
                                  <a:ea typeface="Cambria Math" panose="02040503050406030204" pitchFamily="18" charset="0"/>
                                </a:rPr>
                                <m:t>O</m:t>
                              </m:r>
                              <m:d>
                                <m:dPr>
                                  <m:ctrlPr>
                                    <a:rPr lang="en-US" altLang="zh-TW" i="1">
                                      <a:latin typeface="Cambria Math" panose="02040503050406030204" pitchFamily="18" charset="0"/>
                                      <a:ea typeface="Cambria Math" panose="02040503050406030204" pitchFamily="18" charset="0"/>
                                    </a:rPr>
                                  </m:ctrlPr>
                                </m:dPr>
                                <m:e>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2</m:t>
                                      </m:r>
                                    </m:sup>
                                  </m:sSup>
                                </m:e>
                              </m:d>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𝑥</m:t>
                              </m:r>
                            </m:den>
                          </m:f>
                        </m:e>
                      </m:func>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−1</m:t>
                          </m:r>
                        </m:sup>
                      </m:sSup>
                    </m:oMath>
                  </m:oMathPara>
                </a14:m>
                <a:endParaRPr kumimoji="1" lang="zh-TW" altLang="en-US" dirty="0"/>
              </a:p>
            </p:txBody>
          </p:sp>
        </mc:Choice>
        <mc:Fallback xmlns="">
          <p:sp>
            <p:nvSpPr>
              <p:cNvPr id="16" name="文字方塊 1">
                <a:extLst>
                  <a:ext uri="{FF2B5EF4-FFF2-40B4-BE49-F238E27FC236}">
                    <a16:creationId xmlns:a16="http://schemas.microsoft.com/office/drawing/2014/main" id="{991D73DC-F134-FA4C-B9E4-8DCB47B73ECD}"/>
                  </a:ext>
                </a:extLst>
              </p:cNvPr>
              <p:cNvSpPr txBox="1">
                <a:spLocks noRot="1" noChangeAspect="1" noMove="1" noResize="1" noEditPoints="1" noAdjustHandles="1" noChangeArrowheads="1" noChangeShapeType="1" noTextEdit="1"/>
              </p:cNvSpPr>
              <p:nvPr/>
            </p:nvSpPr>
            <p:spPr bwMode="auto">
              <a:xfrm>
                <a:off x="1060838" y="3362970"/>
                <a:ext cx="6064032" cy="555793"/>
              </a:xfrm>
              <a:prstGeom prst="rect">
                <a:avLst/>
              </a:prstGeom>
              <a:blipFill>
                <a:blip r:embed="rId5"/>
                <a:stretch>
                  <a:fillRect l="-835"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6157E8B-3BFA-194C-9B99-96E42CF8B1CD}"/>
                  </a:ext>
                </a:extLst>
              </p:cNvPr>
              <p:cNvSpPr/>
              <p:nvPr/>
            </p:nvSpPr>
            <p:spPr>
              <a:xfrm>
                <a:off x="1044070" y="4743268"/>
                <a:ext cx="1767342" cy="61824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𝑑𝑥</m:t>
                          </m:r>
                        </m:den>
                      </m:f>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𝑛</m:t>
                          </m:r>
                        </m:sup>
                      </m:sSup>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−1</m:t>
                          </m:r>
                        </m:sup>
                      </m:sSup>
                    </m:oMath>
                  </m:oMathPara>
                </a14:m>
                <a:endParaRPr lang="en-TW" dirty="0"/>
              </a:p>
            </p:txBody>
          </p:sp>
        </mc:Choice>
        <mc:Fallback xmlns="">
          <p:sp>
            <p:nvSpPr>
              <p:cNvPr id="4" name="Rectangle 3">
                <a:extLst>
                  <a:ext uri="{FF2B5EF4-FFF2-40B4-BE49-F238E27FC236}">
                    <a16:creationId xmlns:a16="http://schemas.microsoft.com/office/drawing/2014/main" id="{86157E8B-3BFA-194C-9B99-96E42CF8B1CD}"/>
                  </a:ext>
                </a:extLst>
              </p:cNvPr>
              <p:cNvSpPr>
                <a:spLocks noRot="1" noChangeAspect="1" noMove="1" noResize="1" noEditPoints="1" noAdjustHandles="1" noChangeArrowheads="1" noChangeShapeType="1" noTextEdit="1"/>
              </p:cNvSpPr>
              <p:nvPr/>
            </p:nvSpPr>
            <p:spPr>
              <a:xfrm>
                <a:off x="1044070" y="4743268"/>
                <a:ext cx="1767342" cy="618246"/>
              </a:xfrm>
              <a:prstGeom prst="rect">
                <a:avLst/>
              </a:prstGeom>
              <a:blipFill>
                <a:blip r:embed="rId6"/>
                <a:stretch>
                  <a:fillRect b="-4000"/>
                </a:stretch>
              </a:blipFill>
            </p:spPr>
            <p:txBody>
              <a:bodyPr/>
              <a:lstStyle/>
              <a:p>
                <a:r>
                  <a:rPr lang="en-TW">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descr="D:\Dropbox\Documents\課程\YoungTextBook\Images\Chapter02\A_Images\A_Figures_and_Photos\02_19_Figu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796" y="3488077"/>
            <a:ext cx="2891111" cy="27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文字方塊 6"/>
          <p:cNvSpPr txBox="1">
            <a:spLocks noChangeArrowheads="1"/>
          </p:cNvSpPr>
          <p:nvPr/>
        </p:nvSpPr>
        <p:spPr bwMode="auto">
          <a:xfrm>
            <a:off x="687720" y="1163215"/>
            <a:ext cx="5113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以公式快速計算自由落體的速度及加速度。</a:t>
            </a:r>
          </a:p>
        </p:txBody>
      </p:sp>
      <p:sp>
        <p:nvSpPr>
          <p:cNvPr id="45068" name="文字方塊 4"/>
          <p:cNvSpPr txBox="1">
            <a:spLocks noChangeArrowheads="1"/>
          </p:cNvSpPr>
          <p:nvPr/>
        </p:nvSpPr>
        <p:spPr bwMode="auto">
          <a:xfrm>
            <a:off x="714028" y="5180378"/>
            <a:ext cx="410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加速度是一個常數！</a:t>
            </a:r>
          </a:p>
        </p:txBody>
      </p:sp>
      <p:sp>
        <p:nvSpPr>
          <p:cNvPr id="2" name="文字方塊 1"/>
          <p:cNvSpPr txBox="1"/>
          <p:nvPr/>
        </p:nvSpPr>
        <p:spPr bwMode="auto">
          <a:xfrm>
            <a:off x="683568" y="5685243"/>
            <a:ext cx="3888432" cy="369332"/>
          </a:xfrm>
          <a:prstGeom prst="rect">
            <a:avLst/>
          </a:prstGeom>
          <a:noFill/>
          <a:ln w="9525">
            <a:noFill/>
            <a:miter lim="800000"/>
            <a:headEnd/>
            <a:tailEnd/>
          </a:ln>
        </p:spPr>
        <p:txBody>
          <a:bodyPr wrap="square" rtlCol="0">
            <a:spAutoFit/>
          </a:bodyPr>
          <a:lstStyle/>
          <a:p>
            <a:r>
              <a:rPr lang="zh-TW" altLang="en-US" dirty="0"/>
              <a:t>這是一個等加速度運動！</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AD9307E-09F5-EF43-9604-AA8B3C8C3229}"/>
                  </a:ext>
                </a:extLst>
              </p:cNvPr>
              <p:cNvSpPr/>
              <p:nvPr/>
            </p:nvSpPr>
            <p:spPr>
              <a:xfrm>
                <a:off x="6804248" y="284927"/>
                <a:ext cx="1767342" cy="61824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𝑑𝑥</m:t>
                          </m:r>
                        </m:den>
                      </m:f>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𝑥</m:t>
                          </m:r>
                        </m:e>
                        <m:sup>
                          <m:r>
                            <a:rPr lang="en-US" altLang="zh-TW" b="0" i="1" smtClean="0">
                              <a:latin typeface="Cambria Math" panose="02040503050406030204" pitchFamily="18" charset="0"/>
                              <a:ea typeface="Cambria Math" panose="02040503050406030204" pitchFamily="18" charset="0"/>
                            </a:rPr>
                            <m:t>𝑛</m:t>
                          </m:r>
                        </m:sup>
                      </m:sSup>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𝑥</m:t>
                          </m:r>
                        </m:e>
                        <m:sup>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−1</m:t>
                          </m:r>
                        </m:sup>
                      </m:sSup>
                    </m:oMath>
                  </m:oMathPara>
                </a14:m>
                <a:endParaRPr lang="en-TW" dirty="0"/>
              </a:p>
            </p:txBody>
          </p:sp>
        </mc:Choice>
        <mc:Fallback xmlns="">
          <p:sp>
            <p:nvSpPr>
              <p:cNvPr id="11" name="Rectangle 10">
                <a:extLst>
                  <a:ext uri="{FF2B5EF4-FFF2-40B4-BE49-F238E27FC236}">
                    <a16:creationId xmlns:a16="http://schemas.microsoft.com/office/drawing/2014/main" id="{7AD9307E-09F5-EF43-9604-AA8B3C8C3229}"/>
                  </a:ext>
                </a:extLst>
              </p:cNvPr>
              <p:cNvSpPr>
                <a:spLocks noRot="1" noChangeAspect="1" noMove="1" noResize="1" noEditPoints="1" noAdjustHandles="1" noChangeArrowheads="1" noChangeShapeType="1" noTextEdit="1"/>
              </p:cNvSpPr>
              <p:nvPr/>
            </p:nvSpPr>
            <p:spPr>
              <a:xfrm>
                <a:off x="6804248" y="284927"/>
                <a:ext cx="1767342" cy="618246"/>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
                <a:extLst>
                  <a:ext uri="{FF2B5EF4-FFF2-40B4-BE49-F238E27FC236}">
                    <a16:creationId xmlns:a16="http://schemas.microsoft.com/office/drawing/2014/main" id="{3CCBF5D1-EA45-F44C-B318-4835B76E7242}"/>
                  </a:ext>
                </a:extLst>
              </p:cNvPr>
              <p:cNvSpPr txBox="1"/>
              <p:nvPr/>
            </p:nvSpPr>
            <p:spPr bwMode="auto">
              <a:xfrm>
                <a:off x="6804248" y="1040104"/>
                <a:ext cx="1276568" cy="30777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zh-TW" sz="2000" b="0" i="1" smtClean="0">
                              <a:latin typeface="Cambria Math" panose="02040503050406030204" pitchFamily="18" charset="0"/>
                              <a:ea typeface="Cambria Math" panose="02040503050406030204" pitchFamily="18" charset="0"/>
                            </a:rPr>
                          </m:ctrlPr>
                        </m:dPr>
                        <m:e>
                          <m:r>
                            <a:rPr kumimoji="1" lang="en-US" altLang="zh-TW" sz="2000" b="0" i="1" smtClean="0">
                              <a:latin typeface="Cambria Math" panose="02040503050406030204" pitchFamily="18" charset="0"/>
                              <a:ea typeface="Cambria Math" panose="02040503050406030204" pitchFamily="18" charset="0"/>
                            </a:rPr>
                            <m:t>𝑐𝑓</m:t>
                          </m:r>
                        </m:e>
                      </m:d>
                      <m:r>
                        <a:rPr kumimoji="1" lang="en-US" altLang="zh-TW" sz="2000" b="0" i="1" smtClean="0">
                          <a:latin typeface="Cambria Math" panose="02040503050406030204" pitchFamily="18" charset="0"/>
                          <a:ea typeface="Cambria Math" panose="02040503050406030204" pitchFamily="18" charset="0"/>
                        </a:rPr>
                        <m:t>′=</m:t>
                      </m:r>
                      <m:r>
                        <a:rPr kumimoji="1" lang="en-US" altLang="zh-TW" sz="2000" b="0" i="1" smtClean="0">
                          <a:latin typeface="Cambria Math" panose="02040503050406030204" pitchFamily="18" charset="0"/>
                          <a:ea typeface="Cambria Math" panose="02040503050406030204" pitchFamily="18" charset="0"/>
                        </a:rPr>
                        <m:t>𝑐𝑓</m:t>
                      </m:r>
                      <m:r>
                        <a:rPr kumimoji="1" lang="en-US" altLang="zh-TW" sz="2000" b="0" i="1" smtClean="0">
                          <a:latin typeface="Cambria Math" panose="02040503050406030204" pitchFamily="18" charset="0"/>
                        </a:rPr>
                        <m:t>′</m:t>
                      </m:r>
                    </m:oMath>
                  </m:oMathPara>
                </a14:m>
                <a:endParaRPr kumimoji="1" lang="zh-TW" altLang="en-US" sz="2000" dirty="0"/>
              </a:p>
            </p:txBody>
          </p:sp>
        </mc:Choice>
        <mc:Fallback xmlns="">
          <p:sp>
            <p:nvSpPr>
              <p:cNvPr id="12" name="文字方塊 1">
                <a:extLst>
                  <a:ext uri="{FF2B5EF4-FFF2-40B4-BE49-F238E27FC236}">
                    <a16:creationId xmlns:a16="http://schemas.microsoft.com/office/drawing/2014/main" id="{3CCBF5D1-EA45-F44C-B318-4835B76E7242}"/>
                  </a:ext>
                </a:extLst>
              </p:cNvPr>
              <p:cNvSpPr txBox="1">
                <a:spLocks noRot="1" noChangeAspect="1" noMove="1" noResize="1" noEditPoints="1" noAdjustHandles="1" noChangeArrowheads="1" noChangeShapeType="1" noTextEdit="1"/>
              </p:cNvSpPr>
              <p:nvPr/>
            </p:nvSpPr>
            <p:spPr bwMode="auto">
              <a:xfrm>
                <a:off x="6804248" y="1040104"/>
                <a:ext cx="1276568" cy="307777"/>
              </a:xfrm>
              <a:prstGeom prst="rect">
                <a:avLst/>
              </a:prstGeom>
              <a:blipFill>
                <a:blip r:embed="rId4"/>
                <a:stretch>
                  <a:fillRect r="-3922" b="-3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4">
                <a:extLst>
                  <a:ext uri="{FF2B5EF4-FFF2-40B4-BE49-F238E27FC236}">
                    <a16:creationId xmlns:a16="http://schemas.microsoft.com/office/drawing/2014/main" id="{83F60AC7-49D4-F548-9C89-456ACB917A47}"/>
                  </a:ext>
                </a:extLst>
              </p:cNvPr>
              <p:cNvSpPr txBox="1"/>
              <p:nvPr/>
            </p:nvSpPr>
            <p:spPr bwMode="auto">
              <a:xfrm>
                <a:off x="714028" y="1768952"/>
                <a:ext cx="2717795"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13" name="文字方塊 24">
                <a:extLst>
                  <a:ext uri="{FF2B5EF4-FFF2-40B4-BE49-F238E27FC236}">
                    <a16:creationId xmlns:a16="http://schemas.microsoft.com/office/drawing/2014/main" id="{83F60AC7-49D4-F548-9C89-456ACB917A47}"/>
                  </a:ext>
                </a:extLst>
              </p:cNvPr>
              <p:cNvSpPr txBox="1">
                <a:spLocks noRot="1" noChangeAspect="1" noMove="1" noResize="1" noEditPoints="1" noAdjustHandles="1" noChangeArrowheads="1" noChangeShapeType="1" noTextEdit="1"/>
              </p:cNvSpPr>
              <p:nvPr/>
            </p:nvSpPr>
            <p:spPr bwMode="auto">
              <a:xfrm>
                <a:off x="714028" y="1768952"/>
                <a:ext cx="2717795" cy="518604"/>
              </a:xfrm>
              <a:prstGeom prst="rect">
                <a:avLst/>
              </a:prstGeom>
              <a:blipFill>
                <a:blip r:embed="rId5"/>
                <a:stretch>
                  <a:fillRect t="-4878" b="-1463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24">
                <a:extLst>
                  <a:ext uri="{FF2B5EF4-FFF2-40B4-BE49-F238E27FC236}">
                    <a16:creationId xmlns:a16="http://schemas.microsoft.com/office/drawing/2014/main" id="{E8738B4B-C24E-3C49-81E7-668378EE71B9}"/>
                  </a:ext>
                </a:extLst>
              </p:cNvPr>
              <p:cNvSpPr txBox="1"/>
              <p:nvPr/>
            </p:nvSpPr>
            <p:spPr bwMode="auto">
              <a:xfrm>
                <a:off x="683568" y="2636912"/>
                <a:ext cx="8138318" cy="531812"/>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𝑣</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𝑑𝑥</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sz="1800" b="0" i="1" smtClean="0">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𝑔</m:t>
                          </m:r>
                          <m:sSup>
                            <m:sSupPr>
                              <m:ctrlPr>
                                <a:rPr lang="en-US" altLang="zh-TW" i="1">
                                  <a:latin typeface="Cambria Math" panose="02040503050406030204" pitchFamily="18" charset="0"/>
                                </a:rPr>
                              </m:ctrlPr>
                            </m:sSupPr>
                            <m:e>
                              <m:r>
                                <a:rPr lang="en-US" altLang="zh-TW" i="1">
                                  <a:latin typeface="Cambria Math" panose="02040503050406030204" pitchFamily="18" charset="0"/>
                                </a:rPr>
                                <m:t>𝑡</m:t>
                              </m:r>
                            </m:e>
                            <m:sup>
                              <m:r>
                                <a:rPr lang="en-US" altLang="zh-TW" i="1">
                                  <a:latin typeface="Cambria Math" panose="02040503050406030204" pitchFamily="18" charset="0"/>
                                </a:rPr>
                                <m:t>2</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r>
                            <a:rPr lang="en-US" altLang="zh-TW" i="1">
                              <a:latin typeface="Cambria Math" panose="02040503050406030204" pitchFamily="18" charset="0"/>
                            </a:rPr>
                            <m:t>𝑡</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0</m:t>
                              </m:r>
                            </m:sub>
                          </m:sSub>
                        </m:e>
                      </m:d>
                      <m:r>
                        <a:rPr lang="en-US" altLang="zh-TW" sz="1800" b="0" i="1" smtClean="0">
                          <a:latin typeface="Cambria Math" panose="02040503050406030204" pitchFamily="18" charset="0"/>
                        </a:rPr>
                        <m:t>=</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r>
                        <a:rPr lang="en-US" altLang="zh-TW" i="1">
                          <a:latin typeface="Cambria Math" panose="02040503050406030204" pitchFamily="18" charset="0"/>
                        </a:rPr>
                        <m:t>𝑔</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𝑡</m:t>
                              </m:r>
                            </m:e>
                            <m:sup>
                              <m:r>
                                <a:rPr lang="en-US" altLang="zh-TW" i="1">
                                  <a:latin typeface="Cambria Math" panose="02040503050406030204" pitchFamily="18" charset="0"/>
                                </a:rPr>
                                <m:t>2</m:t>
                              </m:r>
                            </m:sup>
                          </m:sSup>
                        </m:e>
                      </m:d>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i="1">
                              <a:latin typeface="Cambria Math" panose="02040503050406030204" pitchFamily="18" charset="0"/>
                            </a:rPr>
                          </m:ctrlPr>
                        </m:dPr>
                        <m:e>
                          <m:r>
                            <a:rPr lang="en-US" altLang="zh-TW" i="1">
                              <a:latin typeface="Cambria Math" panose="02040503050406030204" pitchFamily="18" charset="0"/>
                            </a:rPr>
                            <m:t>𝑡</m:t>
                          </m:r>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0</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𝑔𝑡</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oMath>
                  </m:oMathPara>
                </a14:m>
                <a:endParaRPr kumimoji="1" lang="zh-TW" altLang="en-US" sz="1800" dirty="0"/>
              </a:p>
            </p:txBody>
          </p:sp>
        </mc:Choice>
        <mc:Fallback xmlns="">
          <p:sp>
            <p:nvSpPr>
              <p:cNvPr id="14" name="文字方塊 24">
                <a:extLst>
                  <a:ext uri="{FF2B5EF4-FFF2-40B4-BE49-F238E27FC236}">
                    <a16:creationId xmlns:a16="http://schemas.microsoft.com/office/drawing/2014/main" id="{E8738B4B-C24E-3C49-81E7-668378EE71B9}"/>
                  </a:ext>
                </a:extLst>
              </p:cNvPr>
              <p:cNvSpPr txBox="1">
                <a:spLocks noRot="1" noChangeAspect="1" noMove="1" noResize="1" noEditPoints="1" noAdjustHandles="1" noChangeArrowheads="1" noChangeShapeType="1" noTextEdit="1"/>
              </p:cNvSpPr>
              <p:nvPr/>
            </p:nvSpPr>
            <p:spPr bwMode="auto">
              <a:xfrm>
                <a:off x="683568" y="2636912"/>
                <a:ext cx="8138318" cy="531812"/>
              </a:xfrm>
              <a:prstGeom prst="rect">
                <a:avLst/>
              </a:prstGeom>
              <a:blipFill>
                <a:blip r:embed="rId6"/>
                <a:stretch>
                  <a:fillRect t="-2326"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24">
                <a:extLst>
                  <a:ext uri="{FF2B5EF4-FFF2-40B4-BE49-F238E27FC236}">
                    <a16:creationId xmlns:a16="http://schemas.microsoft.com/office/drawing/2014/main" id="{6DA9E08D-FD34-E340-B337-A70A6433B915}"/>
                  </a:ext>
                </a:extLst>
              </p:cNvPr>
              <p:cNvSpPr txBox="1"/>
              <p:nvPr/>
            </p:nvSpPr>
            <p:spPr bwMode="auto">
              <a:xfrm>
                <a:off x="683568" y="3508158"/>
                <a:ext cx="4681538" cy="52591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𝑑𝑣</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sz="1800" b="0" i="1" smtClean="0">
                              <a:latin typeface="Cambria Math" panose="02040503050406030204" pitchFamily="18" charset="0"/>
                            </a:rPr>
                          </m:ctrlPr>
                        </m:dPr>
                        <m:e>
                          <m:r>
                            <a:rPr lang="en-US" altLang="zh-TW" i="1">
                              <a:latin typeface="Cambria Math" panose="02040503050406030204" pitchFamily="18" charset="0"/>
                            </a:rPr>
                            <m:t>𝑔𝑡</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e>
                      </m:d>
                      <m:r>
                        <a:rPr lang="en-US" altLang="zh-TW" sz="1800" b="0" i="1" smtClean="0">
                          <a:latin typeface="Cambria Math" panose="02040503050406030204" pitchFamily="18" charset="0"/>
                        </a:rPr>
                        <m:t>=</m:t>
                      </m:r>
                      <m:r>
                        <a:rPr lang="en-US" altLang="zh-TW" i="1">
                          <a:latin typeface="Cambria Math" panose="02040503050406030204" pitchFamily="18" charset="0"/>
                        </a:rPr>
                        <m:t>𝑔</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i="1">
                              <a:latin typeface="Cambria Math" panose="02040503050406030204" pitchFamily="18" charset="0"/>
                            </a:rPr>
                          </m:ctrlPr>
                        </m:dPr>
                        <m:e>
                          <m:r>
                            <a:rPr lang="en-US" altLang="zh-TW" i="1">
                              <a:latin typeface="Cambria Math" panose="02040503050406030204" pitchFamily="18" charset="0"/>
                            </a:rPr>
                            <m:t>𝑡</m:t>
                          </m:r>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altLang="zh-TW" i="1">
                              <a:latin typeface="Cambria Math" panose="02040503050406030204" pitchFamily="18" charset="0"/>
                            </a:rPr>
                            <m:t>𝑑𝑡</m:t>
                          </m:r>
                        </m:den>
                      </m:f>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𝑔</m:t>
                      </m:r>
                    </m:oMath>
                  </m:oMathPara>
                </a14:m>
                <a:endParaRPr kumimoji="1" lang="zh-TW" altLang="en-US" sz="1800" dirty="0"/>
              </a:p>
            </p:txBody>
          </p:sp>
        </mc:Choice>
        <mc:Fallback xmlns="">
          <p:sp>
            <p:nvSpPr>
              <p:cNvPr id="15" name="文字方塊 24">
                <a:extLst>
                  <a:ext uri="{FF2B5EF4-FFF2-40B4-BE49-F238E27FC236}">
                    <a16:creationId xmlns:a16="http://schemas.microsoft.com/office/drawing/2014/main" id="{6DA9E08D-FD34-E340-B337-A70A6433B915}"/>
                  </a:ext>
                </a:extLst>
              </p:cNvPr>
              <p:cNvSpPr txBox="1">
                <a:spLocks noRot="1" noChangeAspect="1" noMove="1" noResize="1" noEditPoints="1" noAdjustHandles="1" noChangeArrowheads="1" noChangeShapeType="1" noTextEdit="1"/>
              </p:cNvSpPr>
              <p:nvPr/>
            </p:nvSpPr>
            <p:spPr bwMode="auto">
              <a:xfrm>
                <a:off x="683568" y="3508158"/>
                <a:ext cx="4681538" cy="525913"/>
              </a:xfrm>
              <a:prstGeom prst="rect">
                <a:avLst/>
              </a:prstGeom>
              <a:blipFill>
                <a:blip r:embed="rId7"/>
                <a:stretch>
                  <a:fillRect l="-541" t="-2381" r="-1081" b="-14286"/>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File:Galileo.script.arp.600pix.jp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92150"/>
            <a:ext cx="37242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矩形 2"/>
          <p:cNvSpPr>
            <a:spLocks noChangeArrowheads="1"/>
          </p:cNvSpPr>
          <p:nvPr/>
        </p:nvSpPr>
        <p:spPr bwMode="auto">
          <a:xfrm>
            <a:off x="4356100" y="141287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600">
                <a:latin typeface="Times New Roman" pitchFamily="18" charset="0"/>
                <a:cs typeface="Times New Roman" pitchFamily="18" charset="0"/>
              </a:rPr>
              <a:t>It was on this page that Galileo first noted an observation of the moons of Jupiter. This observation upset the notion that all celestial bodies must revolve around the Earth. Galileo published a full description in </a:t>
            </a:r>
            <a:r>
              <a:rPr lang="en-US" altLang="zh-TW" sz="1600" i="1">
                <a:latin typeface="Times New Roman" pitchFamily="18" charset="0"/>
                <a:cs typeface="Times New Roman" pitchFamily="18" charset="0"/>
              </a:rPr>
              <a:t>Sidereus Nuncius</a:t>
            </a:r>
            <a:r>
              <a:rPr lang="en-US" altLang="zh-TW" sz="1600">
                <a:latin typeface="Times New Roman" pitchFamily="18" charset="0"/>
                <a:cs typeface="Times New Roman" pitchFamily="18" charset="0"/>
              </a:rPr>
              <a:t> in March 1610</a:t>
            </a:r>
            <a:endParaRPr lang="zh-TW" altLang="en-US" sz="1600">
              <a:latin typeface="Times New Roman" pitchFamily="18" charset="0"/>
              <a:cs typeface="Times New Roman" pitchFamily="18" charset="0"/>
            </a:endParaRPr>
          </a:p>
        </p:txBody>
      </p:sp>
    </p:spTree>
    <p:extLst>
      <p:ext uri="{BB962C8B-B14F-4D97-AF65-F5344CB8AC3E}">
        <p14:creationId xmlns:p14="http://schemas.microsoft.com/office/powerpoint/2010/main" val="2862558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字方塊 2"/>
          <p:cNvSpPr txBox="1">
            <a:spLocks noChangeArrowheads="1"/>
          </p:cNvSpPr>
          <p:nvPr/>
        </p:nvSpPr>
        <p:spPr bwMode="auto">
          <a:xfrm>
            <a:off x="2916238" y="31907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等加速度運動</a:t>
            </a:r>
          </a:p>
        </p:txBody>
      </p:sp>
      <p:sp>
        <p:nvSpPr>
          <p:cNvPr id="4608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46084" name="Picture 9" descr="D:\Dropbox\Documents\課程\YoungTextBook\Images\Chapter02\A_Images\A_Figures_and_Photos\02_1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04" y="1484784"/>
            <a:ext cx="38036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0" descr="D:\Dropbox\Documents\課程\YoungTextBook\Images\Chapter02\A_Images\A_Figures_and_Photos\02_16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9487" y="4952717"/>
            <a:ext cx="2518817" cy="186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1" descr="D:\Dropbox\Documents\課程\YoungTextBook\Images\Chapter02\A_Images\A_Figures_and_Photos\02_17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1" y="2436480"/>
            <a:ext cx="2601726" cy="25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2" descr="D:\Dropbox\Documents\課程\YoungTextBook\Images\Chapter02\A_Images\A_Figures_and_Photos\02_19_Figure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00" y="302880"/>
            <a:ext cx="223007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24">
                <a:extLst>
                  <a:ext uri="{FF2B5EF4-FFF2-40B4-BE49-F238E27FC236}">
                    <a16:creationId xmlns:a16="http://schemas.microsoft.com/office/drawing/2014/main" id="{6886739B-5460-EE4A-9047-BF5C0DE15EC1}"/>
                  </a:ext>
                </a:extLst>
              </p:cNvPr>
              <p:cNvSpPr txBox="1"/>
              <p:nvPr/>
            </p:nvSpPr>
            <p:spPr bwMode="auto">
              <a:xfrm>
                <a:off x="1938859" y="795825"/>
                <a:ext cx="2717795"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9" name="文字方塊 24">
                <a:extLst>
                  <a:ext uri="{FF2B5EF4-FFF2-40B4-BE49-F238E27FC236}">
                    <a16:creationId xmlns:a16="http://schemas.microsoft.com/office/drawing/2014/main" id="{6886739B-5460-EE4A-9047-BF5C0DE15EC1}"/>
                  </a:ext>
                </a:extLst>
              </p:cNvPr>
              <p:cNvSpPr txBox="1">
                <a:spLocks noRot="1" noChangeAspect="1" noMove="1" noResize="1" noEditPoints="1" noAdjustHandles="1" noChangeArrowheads="1" noChangeShapeType="1" noTextEdit="1"/>
              </p:cNvSpPr>
              <p:nvPr/>
            </p:nvSpPr>
            <p:spPr bwMode="auto">
              <a:xfrm>
                <a:off x="1938859" y="795825"/>
                <a:ext cx="2717795" cy="518604"/>
              </a:xfrm>
              <a:prstGeom prst="rect">
                <a:avLst/>
              </a:prstGeom>
              <a:blipFill>
                <a:blip r:embed="rId6"/>
                <a:stretch>
                  <a:fillRect t="-4762" b="-11905"/>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F02_08"/>
          <p:cNvPicPr>
            <a:picLocks noChangeAspect="1" noChangeArrowheads="1"/>
          </p:cNvPicPr>
          <p:nvPr/>
        </p:nvPicPr>
        <p:blipFill>
          <a:blip r:embed="rId2">
            <a:extLst>
              <a:ext uri="{28A0092B-C50C-407E-A947-70E740481C1C}">
                <a14:useLocalDpi xmlns:a14="http://schemas.microsoft.com/office/drawing/2010/main" val="0"/>
              </a:ext>
            </a:extLst>
          </a:blip>
          <a:srcRect l="11304" t="5194" r="14172"/>
          <a:stretch>
            <a:fillRect/>
          </a:stretch>
        </p:blipFill>
        <p:spPr bwMode="auto">
          <a:xfrm>
            <a:off x="1619250" y="981075"/>
            <a:ext cx="3024188"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文字方塊 2"/>
          <p:cNvSpPr txBox="1">
            <a:spLocks noChangeArrowheads="1"/>
          </p:cNvSpPr>
          <p:nvPr/>
        </p:nvSpPr>
        <p:spPr bwMode="auto">
          <a:xfrm>
            <a:off x="2916238" y="40481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等加速度運動</a:t>
            </a:r>
          </a:p>
        </p:txBody>
      </p:sp>
      <p:sp>
        <p:nvSpPr>
          <p:cNvPr id="4710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8" name="文字方塊 24">
                <a:extLst>
                  <a:ext uri="{FF2B5EF4-FFF2-40B4-BE49-F238E27FC236}">
                    <a16:creationId xmlns:a16="http://schemas.microsoft.com/office/drawing/2014/main" id="{3E8B405B-283A-FD46-8E1C-0AABCCC8956D}"/>
                  </a:ext>
                </a:extLst>
              </p:cNvPr>
              <p:cNvSpPr txBox="1"/>
              <p:nvPr/>
            </p:nvSpPr>
            <p:spPr bwMode="auto">
              <a:xfrm>
                <a:off x="5195888" y="1680055"/>
                <a:ext cx="2717795"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8" name="文字方塊 24">
                <a:extLst>
                  <a:ext uri="{FF2B5EF4-FFF2-40B4-BE49-F238E27FC236}">
                    <a16:creationId xmlns:a16="http://schemas.microsoft.com/office/drawing/2014/main" id="{3E8B405B-283A-FD46-8E1C-0AABCCC8956D}"/>
                  </a:ext>
                </a:extLst>
              </p:cNvPr>
              <p:cNvSpPr txBox="1">
                <a:spLocks noRot="1" noChangeAspect="1" noMove="1" noResize="1" noEditPoints="1" noAdjustHandles="1" noChangeArrowheads="1" noChangeShapeType="1" noTextEdit="1"/>
              </p:cNvSpPr>
              <p:nvPr/>
            </p:nvSpPr>
            <p:spPr bwMode="auto">
              <a:xfrm>
                <a:off x="5195888" y="1680055"/>
                <a:ext cx="2717795" cy="518604"/>
              </a:xfrm>
              <a:prstGeom prst="rect">
                <a:avLst/>
              </a:prstGeom>
              <a:blipFill>
                <a:blip r:embed="rId3"/>
                <a:stretch>
                  <a:fillRect t="-4762" b="-1190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24">
                <a:extLst>
                  <a:ext uri="{FF2B5EF4-FFF2-40B4-BE49-F238E27FC236}">
                    <a16:creationId xmlns:a16="http://schemas.microsoft.com/office/drawing/2014/main" id="{72D095E5-F942-FD49-8929-156ACFC8C630}"/>
                  </a:ext>
                </a:extLst>
              </p:cNvPr>
              <p:cNvSpPr txBox="1"/>
              <p:nvPr/>
            </p:nvSpPr>
            <p:spPr bwMode="auto">
              <a:xfrm>
                <a:off x="5195840" y="3615756"/>
                <a:ext cx="1806007" cy="52591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𝑣</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𝑑𝑥</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r>
                        <a:rPr lang="en-US" altLang="zh-TW" b="0" i="1" smtClean="0">
                          <a:latin typeface="Cambria Math" panose="02040503050406030204" pitchFamily="18" charset="0"/>
                        </a:rPr>
                        <m:t>𝑔𝑡</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0</m:t>
                          </m:r>
                        </m:sub>
                      </m:sSub>
                    </m:oMath>
                  </m:oMathPara>
                </a14:m>
                <a:endParaRPr kumimoji="1" lang="zh-TW" altLang="en-US" sz="1800" dirty="0"/>
              </a:p>
            </p:txBody>
          </p:sp>
        </mc:Choice>
        <mc:Fallback xmlns="">
          <p:sp>
            <p:nvSpPr>
              <p:cNvPr id="9" name="文字方塊 24">
                <a:extLst>
                  <a:ext uri="{FF2B5EF4-FFF2-40B4-BE49-F238E27FC236}">
                    <a16:creationId xmlns:a16="http://schemas.microsoft.com/office/drawing/2014/main" id="{72D095E5-F942-FD49-8929-156ACFC8C630}"/>
                  </a:ext>
                </a:extLst>
              </p:cNvPr>
              <p:cNvSpPr txBox="1">
                <a:spLocks noRot="1" noChangeAspect="1" noMove="1" noResize="1" noEditPoints="1" noAdjustHandles="1" noChangeArrowheads="1" noChangeShapeType="1" noTextEdit="1"/>
              </p:cNvSpPr>
              <p:nvPr/>
            </p:nvSpPr>
            <p:spPr bwMode="auto">
              <a:xfrm>
                <a:off x="5195840" y="3615756"/>
                <a:ext cx="1806007" cy="525913"/>
              </a:xfrm>
              <a:prstGeom prst="rect">
                <a:avLst/>
              </a:prstGeom>
              <a:blipFill>
                <a:blip r:embed="rId4"/>
                <a:stretch>
                  <a:fillRect l="-694" t="-2381"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24">
                <a:extLst>
                  <a:ext uri="{FF2B5EF4-FFF2-40B4-BE49-F238E27FC236}">
                    <a16:creationId xmlns:a16="http://schemas.microsoft.com/office/drawing/2014/main" id="{CB705017-2B3D-2A4C-BF26-DC5E59019D0B}"/>
                  </a:ext>
                </a:extLst>
              </p:cNvPr>
              <p:cNvSpPr txBox="1"/>
              <p:nvPr/>
            </p:nvSpPr>
            <p:spPr bwMode="auto">
              <a:xfrm>
                <a:off x="5195840" y="5489192"/>
                <a:ext cx="1210588" cy="52591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𝑑𝑣</m:t>
                          </m:r>
                        </m:num>
                        <m:den>
                          <m:r>
                            <a:rPr lang="en-US" altLang="zh-TW" sz="1800" b="0" i="1" smtClean="0">
                              <a:latin typeface="Cambria Math" panose="02040503050406030204" pitchFamily="18" charset="0"/>
                            </a:rPr>
                            <m:t>𝑑𝑡</m:t>
                          </m:r>
                        </m:den>
                      </m:f>
                      <m:r>
                        <a:rPr lang="en-US" altLang="zh-TW" sz="1800" b="0" i="1" smtClean="0">
                          <a:latin typeface="Cambria Math" panose="02040503050406030204" pitchFamily="18" charset="0"/>
                        </a:rPr>
                        <m:t>=</m:t>
                      </m:r>
                      <m:r>
                        <a:rPr lang="en-US" altLang="zh-TW" b="0" i="1" smtClean="0">
                          <a:latin typeface="Cambria Math" panose="02040503050406030204" pitchFamily="18" charset="0"/>
                        </a:rPr>
                        <m:t>𝑔</m:t>
                      </m:r>
                    </m:oMath>
                  </m:oMathPara>
                </a14:m>
                <a:endParaRPr kumimoji="1" lang="zh-TW" altLang="en-US" sz="1800" dirty="0"/>
              </a:p>
            </p:txBody>
          </p:sp>
        </mc:Choice>
        <mc:Fallback xmlns="">
          <p:sp>
            <p:nvSpPr>
              <p:cNvPr id="10" name="文字方塊 24">
                <a:extLst>
                  <a:ext uri="{FF2B5EF4-FFF2-40B4-BE49-F238E27FC236}">
                    <a16:creationId xmlns:a16="http://schemas.microsoft.com/office/drawing/2014/main" id="{CB705017-2B3D-2A4C-BF26-DC5E59019D0B}"/>
                  </a:ext>
                </a:extLst>
              </p:cNvPr>
              <p:cNvSpPr txBox="1">
                <a:spLocks noRot="1" noChangeAspect="1" noMove="1" noResize="1" noEditPoints="1" noAdjustHandles="1" noChangeArrowheads="1" noChangeShapeType="1" noTextEdit="1"/>
              </p:cNvSpPr>
              <p:nvPr/>
            </p:nvSpPr>
            <p:spPr bwMode="auto">
              <a:xfrm>
                <a:off x="5195840" y="5489192"/>
                <a:ext cx="1210588" cy="525913"/>
              </a:xfrm>
              <a:prstGeom prst="rect">
                <a:avLst/>
              </a:prstGeom>
              <a:blipFill>
                <a:blip r:embed="rId5"/>
                <a:stretch>
                  <a:fillRect l="-1031" t="-2381" r="-3093" b="-16667"/>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D:\Dropbox\Documents\課程\YoungTextBook\Images\Chapter02\A_Images\A_Figures_and_Photos\02_2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68413"/>
            <a:ext cx="33432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3"/>
          <p:cNvSpPr txBox="1">
            <a:spLocks noChangeArrowheads="1"/>
          </p:cNvSpPr>
          <p:nvPr/>
        </p:nvSpPr>
        <p:spPr bwMode="auto">
          <a:xfrm>
            <a:off x="5003800" y="1916113"/>
            <a:ext cx="208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自由落體</a:t>
            </a:r>
          </a:p>
        </p:txBody>
      </p:sp>
      <mc:AlternateContent xmlns:mc="http://schemas.openxmlformats.org/markup-compatibility/2006" xmlns:a14="http://schemas.microsoft.com/office/drawing/2010/main">
        <mc:Choice Requires="a14">
          <p:sp>
            <p:nvSpPr>
              <p:cNvPr id="5" name="文字方塊 24">
                <a:extLst>
                  <a:ext uri="{FF2B5EF4-FFF2-40B4-BE49-F238E27FC236}">
                    <a16:creationId xmlns:a16="http://schemas.microsoft.com/office/drawing/2014/main" id="{E84EB9B4-9373-0D42-89A3-8373A61283C1}"/>
                  </a:ext>
                </a:extLst>
              </p:cNvPr>
              <p:cNvSpPr txBox="1"/>
              <p:nvPr/>
            </p:nvSpPr>
            <p:spPr bwMode="auto">
              <a:xfrm>
                <a:off x="5078501" y="2420888"/>
                <a:ext cx="2029595"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5" name="文字方塊 24">
                <a:extLst>
                  <a:ext uri="{FF2B5EF4-FFF2-40B4-BE49-F238E27FC236}">
                    <a16:creationId xmlns:a16="http://schemas.microsoft.com/office/drawing/2014/main" id="{E84EB9B4-9373-0D42-89A3-8373A61283C1}"/>
                  </a:ext>
                </a:extLst>
              </p:cNvPr>
              <p:cNvSpPr txBox="1">
                <a:spLocks noRot="1" noChangeAspect="1" noMove="1" noResize="1" noEditPoints="1" noAdjustHandles="1" noChangeArrowheads="1" noChangeShapeType="1" noTextEdit="1"/>
              </p:cNvSpPr>
              <p:nvPr/>
            </p:nvSpPr>
            <p:spPr bwMode="auto">
              <a:xfrm>
                <a:off x="5078501" y="2420888"/>
                <a:ext cx="2029595" cy="518604"/>
              </a:xfrm>
              <a:prstGeom prst="rect">
                <a:avLst/>
              </a:prstGeom>
              <a:blipFill>
                <a:blip r:embed="rId3"/>
                <a:stretch>
                  <a:fillRect l="-1863" t="-4762" b="-14286"/>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D:\Dropbox\Documents\課程\YoungTextBook\Images\Chapter02\A_Images\A_Figures_and_Photos\02_24_Figure.jpg"/>
          <p:cNvPicPr>
            <a:picLocks noChangeAspect="1" noChangeArrowheads="1"/>
          </p:cNvPicPr>
          <p:nvPr/>
        </p:nvPicPr>
        <p:blipFill>
          <a:blip r:embed="rId2">
            <a:extLst>
              <a:ext uri="{28A0092B-C50C-407E-A947-70E740481C1C}">
                <a14:useLocalDpi xmlns:a14="http://schemas.microsoft.com/office/drawing/2010/main" val="0"/>
              </a:ext>
            </a:extLst>
          </a:blip>
          <a:srcRect b="2930"/>
          <a:stretch>
            <a:fillRect/>
          </a:stretch>
        </p:blipFill>
        <p:spPr bwMode="auto">
          <a:xfrm>
            <a:off x="395288" y="1341438"/>
            <a:ext cx="3687762"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4" descr="D:\Dropbox\Documents\課程\YoungTextBook\Images\Chapter02\A_Images\A_Figures_and_Photos\02_25_Figure.jpg"/>
          <p:cNvPicPr>
            <a:picLocks noChangeAspect="1" noChangeArrowheads="1"/>
          </p:cNvPicPr>
          <p:nvPr/>
        </p:nvPicPr>
        <p:blipFill>
          <a:blip r:embed="rId3">
            <a:extLst>
              <a:ext uri="{28A0092B-C50C-407E-A947-70E740481C1C}">
                <a14:useLocalDpi xmlns:a14="http://schemas.microsoft.com/office/drawing/2010/main" val="0"/>
              </a:ext>
            </a:extLst>
          </a:blip>
          <a:srcRect b="4143"/>
          <a:stretch>
            <a:fillRect/>
          </a:stretch>
        </p:blipFill>
        <p:spPr bwMode="auto">
          <a:xfrm>
            <a:off x="3962400" y="1341438"/>
            <a:ext cx="49212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文字方塊 4"/>
          <p:cNvSpPr txBox="1">
            <a:spLocks noChangeArrowheads="1"/>
          </p:cNvSpPr>
          <p:nvPr/>
        </p:nvSpPr>
        <p:spPr bwMode="auto">
          <a:xfrm>
            <a:off x="3779838" y="836613"/>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垂直拋體</a:t>
            </a:r>
          </a:p>
        </p:txBody>
      </p:sp>
      <mc:AlternateContent xmlns:mc="http://schemas.openxmlformats.org/markup-compatibility/2006" xmlns:a14="http://schemas.microsoft.com/office/drawing/2010/main">
        <mc:Choice Requires="a14">
          <p:sp>
            <p:nvSpPr>
              <p:cNvPr id="6" name="文字方塊 24">
                <a:extLst>
                  <a:ext uri="{FF2B5EF4-FFF2-40B4-BE49-F238E27FC236}">
                    <a16:creationId xmlns:a16="http://schemas.microsoft.com/office/drawing/2014/main" id="{D8893536-65CF-D24E-BE48-284E7A9AF195}"/>
                  </a:ext>
                </a:extLst>
              </p:cNvPr>
              <p:cNvSpPr txBox="1"/>
              <p:nvPr/>
            </p:nvSpPr>
            <p:spPr bwMode="auto">
              <a:xfrm>
                <a:off x="3211403" y="4942266"/>
                <a:ext cx="2721194" cy="518604"/>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i="1">
                          <a:latin typeface="Cambria Math" panose="02040503050406030204" pitchFamily="18" charset="0"/>
                        </a:rPr>
                        <m:t>𝑔</m:t>
                      </m:r>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2</m:t>
                          </m:r>
                        </m:sup>
                      </m:s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𝑡</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0</m:t>
                          </m:r>
                        </m:sub>
                      </m:sSub>
                    </m:oMath>
                  </m:oMathPara>
                </a14:m>
                <a:endParaRPr kumimoji="1" lang="zh-TW" altLang="en-US" sz="1800" dirty="0"/>
              </a:p>
            </p:txBody>
          </p:sp>
        </mc:Choice>
        <mc:Fallback xmlns="">
          <p:sp>
            <p:nvSpPr>
              <p:cNvPr id="6" name="文字方塊 24">
                <a:extLst>
                  <a:ext uri="{FF2B5EF4-FFF2-40B4-BE49-F238E27FC236}">
                    <a16:creationId xmlns:a16="http://schemas.microsoft.com/office/drawing/2014/main" id="{D8893536-65CF-D24E-BE48-284E7A9AF195}"/>
                  </a:ext>
                </a:extLst>
              </p:cNvPr>
              <p:cNvSpPr txBox="1">
                <a:spLocks noRot="1" noChangeAspect="1" noMove="1" noResize="1" noEditPoints="1" noAdjustHandles="1" noChangeArrowheads="1" noChangeShapeType="1" noTextEdit="1"/>
              </p:cNvSpPr>
              <p:nvPr/>
            </p:nvSpPr>
            <p:spPr bwMode="auto">
              <a:xfrm>
                <a:off x="3211403" y="4942266"/>
                <a:ext cx="2721194" cy="518604"/>
              </a:xfrm>
              <a:prstGeom prst="rect">
                <a:avLst/>
              </a:prstGeom>
              <a:blipFill>
                <a:blip r:embed="rId4"/>
                <a:stretch>
                  <a:fillRect t="-7143" b="-11905"/>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3" y="1700808"/>
            <a:ext cx="7531620" cy="323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1201" name="Group 4"/>
          <p:cNvGrpSpPr>
            <a:grpSpLocks noChangeAspect="1"/>
          </p:cNvGrpSpPr>
          <p:nvPr/>
        </p:nvGrpSpPr>
        <p:grpSpPr bwMode="auto">
          <a:xfrm>
            <a:off x="539750" y="1989138"/>
            <a:ext cx="3762375" cy="2944812"/>
            <a:chOff x="2364" y="904"/>
            <a:chExt cx="3096" cy="2430"/>
          </a:xfrm>
        </p:grpSpPr>
        <p:sp>
          <p:nvSpPr>
            <p:cNvPr id="51218" name="AutoShape 5"/>
            <p:cNvSpPr>
              <a:spLocks noChangeAspect="1" noChangeArrowheads="1"/>
            </p:cNvSpPr>
            <p:nvPr/>
          </p:nvSpPr>
          <p:spPr bwMode="auto">
            <a:xfrm>
              <a:off x="2364" y="904"/>
              <a:ext cx="3096" cy="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51219" name="Line 6"/>
            <p:cNvSpPr>
              <a:spLocks noChangeShapeType="1"/>
            </p:cNvSpPr>
            <p:nvPr/>
          </p:nvSpPr>
          <p:spPr bwMode="auto">
            <a:xfrm flipV="1">
              <a:off x="2992" y="1264"/>
              <a:ext cx="0" cy="184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1220" name="Line 7"/>
            <p:cNvSpPr>
              <a:spLocks noChangeShapeType="1"/>
            </p:cNvSpPr>
            <p:nvPr/>
          </p:nvSpPr>
          <p:spPr bwMode="auto">
            <a:xfrm>
              <a:off x="2858" y="2929"/>
              <a:ext cx="2109"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1221" name="Freeform 8"/>
            <p:cNvSpPr>
              <a:spLocks/>
            </p:cNvSpPr>
            <p:nvPr/>
          </p:nvSpPr>
          <p:spPr bwMode="auto">
            <a:xfrm>
              <a:off x="3307" y="1564"/>
              <a:ext cx="1616" cy="1095"/>
            </a:xfrm>
            <a:custGeom>
              <a:avLst/>
              <a:gdLst>
                <a:gd name="T0" fmla="*/ 0 w 2052"/>
                <a:gd name="T1" fmla="*/ 2 h 1387"/>
                <a:gd name="T2" fmla="*/ 2 w 2052"/>
                <a:gd name="T3" fmla="*/ 2 h 1387"/>
                <a:gd name="T4" fmla="*/ 2 w 2052"/>
                <a:gd name="T5" fmla="*/ 2 h 1387"/>
                <a:gd name="T6" fmla="*/ 2 w 2052"/>
                <a:gd name="T7" fmla="*/ 2 h 1387"/>
                <a:gd name="T8" fmla="*/ 2 w 2052"/>
                <a:gd name="T9" fmla="*/ 2 h 1387"/>
                <a:gd name="T10" fmla="*/ 0 60000 65536"/>
                <a:gd name="T11" fmla="*/ 0 60000 65536"/>
                <a:gd name="T12" fmla="*/ 0 60000 65536"/>
                <a:gd name="T13" fmla="*/ 0 60000 65536"/>
                <a:gd name="T14" fmla="*/ 0 60000 65536"/>
                <a:gd name="T15" fmla="*/ 0 w 2052"/>
                <a:gd name="T16" fmla="*/ 0 h 1387"/>
                <a:gd name="T17" fmla="*/ 2052 w 2052"/>
                <a:gd name="T18" fmla="*/ 1387 h 1387"/>
              </a:gdLst>
              <a:ahLst/>
              <a:cxnLst>
                <a:cxn ang="T10">
                  <a:pos x="T0" y="T1"/>
                </a:cxn>
                <a:cxn ang="T11">
                  <a:pos x="T2" y="T3"/>
                </a:cxn>
                <a:cxn ang="T12">
                  <a:pos x="T4" y="T5"/>
                </a:cxn>
                <a:cxn ang="T13">
                  <a:pos x="T6" y="T7"/>
                </a:cxn>
                <a:cxn ang="T14">
                  <a:pos x="T8" y="T9"/>
                </a:cxn>
              </a:cxnLst>
              <a:rect l="T15" t="T16" r="T17" b="T18"/>
              <a:pathLst>
                <a:path w="2052" h="1387">
                  <a:moveTo>
                    <a:pt x="0" y="1387"/>
                  </a:moveTo>
                  <a:cubicBezTo>
                    <a:pt x="9" y="1068"/>
                    <a:pt x="19" y="750"/>
                    <a:pt x="171" y="532"/>
                  </a:cubicBezTo>
                  <a:cubicBezTo>
                    <a:pt x="323" y="314"/>
                    <a:pt x="684" y="152"/>
                    <a:pt x="912" y="76"/>
                  </a:cubicBezTo>
                  <a:cubicBezTo>
                    <a:pt x="1140" y="0"/>
                    <a:pt x="1349" y="29"/>
                    <a:pt x="1539" y="76"/>
                  </a:cubicBezTo>
                  <a:cubicBezTo>
                    <a:pt x="1729" y="123"/>
                    <a:pt x="1967" y="314"/>
                    <a:pt x="2052" y="361"/>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222" name="Line 9"/>
            <p:cNvSpPr>
              <a:spLocks noChangeShapeType="1"/>
            </p:cNvSpPr>
            <p:nvPr/>
          </p:nvSpPr>
          <p:spPr bwMode="auto">
            <a:xfrm>
              <a:off x="3666" y="1579"/>
              <a:ext cx="107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23" name="Line 10"/>
            <p:cNvSpPr>
              <a:spLocks noChangeShapeType="1"/>
            </p:cNvSpPr>
            <p:nvPr/>
          </p:nvSpPr>
          <p:spPr bwMode="auto">
            <a:xfrm flipV="1">
              <a:off x="3217" y="1669"/>
              <a:ext cx="449" cy="6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24" name="Line 11"/>
            <p:cNvSpPr>
              <a:spLocks noChangeShapeType="1"/>
            </p:cNvSpPr>
            <p:nvPr/>
          </p:nvSpPr>
          <p:spPr bwMode="auto">
            <a:xfrm>
              <a:off x="4429" y="1534"/>
              <a:ext cx="583"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25" name="Text Box 12"/>
            <p:cNvSpPr txBox="1">
              <a:spLocks noChangeArrowheads="1"/>
            </p:cNvSpPr>
            <p:nvPr/>
          </p:nvSpPr>
          <p:spPr bwMode="auto">
            <a:xfrm>
              <a:off x="2948" y="994"/>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f</a:t>
              </a:r>
              <a:endParaRPr lang="en-US" altLang="zh-TW" sz="1800"/>
            </a:p>
          </p:txBody>
        </p:sp>
        <p:sp>
          <p:nvSpPr>
            <p:cNvPr id="51226" name="Text Box 13"/>
            <p:cNvSpPr txBox="1">
              <a:spLocks noChangeArrowheads="1"/>
            </p:cNvSpPr>
            <p:nvPr/>
          </p:nvSpPr>
          <p:spPr bwMode="auto">
            <a:xfrm>
              <a:off x="5012" y="2749"/>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x</a:t>
              </a:r>
              <a:endParaRPr lang="en-US" altLang="zh-TW" sz="1800"/>
            </a:p>
          </p:txBody>
        </p:sp>
        <p:sp>
          <p:nvSpPr>
            <p:cNvPr id="51227" name="Line 14"/>
            <p:cNvSpPr>
              <a:spLocks noChangeShapeType="1"/>
            </p:cNvSpPr>
            <p:nvPr/>
          </p:nvSpPr>
          <p:spPr bwMode="auto">
            <a:xfrm>
              <a:off x="4249" y="1534"/>
              <a:ext cx="0" cy="148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28" name="Text Box 15"/>
            <p:cNvSpPr txBox="1">
              <a:spLocks noChangeArrowheads="1"/>
            </p:cNvSpPr>
            <p:nvPr/>
          </p:nvSpPr>
          <p:spPr bwMode="auto">
            <a:xfrm>
              <a:off x="4204" y="2974"/>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x</a:t>
              </a:r>
              <a:r>
                <a:rPr lang="en-US" altLang="zh-TW" sz="1200" i="1" baseline="-25000">
                  <a:latin typeface="Times New Roman" pitchFamily="18" charset="0"/>
                </a:rPr>
                <a:t>0</a:t>
              </a:r>
              <a:endParaRPr lang="en-US" altLang="zh-TW" sz="1800"/>
            </a:p>
          </p:txBody>
        </p:sp>
      </p:grpSp>
      <p:grpSp>
        <p:nvGrpSpPr>
          <p:cNvPr id="51202" name="Group 16"/>
          <p:cNvGrpSpPr>
            <a:grpSpLocks noChangeAspect="1"/>
          </p:cNvGrpSpPr>
          <p:nvPr/>
        </p:nvGrpSpPr>
        <p:grpSpPr bwMode="auto">
          <a:xfrm>
            <a:off x="4572000" y="1844675"/>
            <a:ext cx="3859213" cy="3022600"/>
            <a:chOff x="2364" y="904"/>
            <a:chExt cx="3096" cy="2430"/>
          </a:xfrm>
        </p:grpSpPr>
        <p:sp>
          <p:nvSpPr>
            <p:cNvPr id="51207" name="AutoShape 17"/>
            <p:cNvSpPr>
              <a:spLocks noChangeAspect="1" noChangeArrowheads="1"/>
            </p:cNvSpPr>
            <p:nvPr/>
          </p:nvSpPr>
          <p:spPr bwMode="auto">
            <a:xfrm>
              <a:off x="2364" y="904"/>
              <a:ext cx="3096" cy="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51208" name="Line 18"/>
            <p:cNvSpPr>
              <a:spLocks noChangeShapeType="1"/>
            </p:cNvSpPr>
            <p:nvPr/>
          </p:nvSpPr>
          <p:spPr bwMode="auto">
            <a:xfrm flipV="1">
              <a:off x="2992" y="1264"/>
              <a:ext cx="0" cy="184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1209" name="Line 19"/>
            <p:cNvSpPr>
              <a:spLocks noChangeShapeType="1"/>
            </p:cNvSpPr>
            <p:nvPr/>
          </p:nvSpPr>
          <p:spPr bwMode="auto">
            <a:xfrm>
              <a:off x="2858" y="2929"/>
              <a:ext cx="2109"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1210" name="Freeform 20"/>
            <p:cNvSpPr>
              <a:spLocks/>
            </p:cNvSpPr>
            <p:nvPr/>
          </p:nvSpPr>
          <p:spPr bwMode="auto">
            <a:xfrm rot="-10059630">
              <a:off x="3307" y="1564"/>
              <a:ext cx="1616" cy="1095"/>
            </a:xfrm>
            <a:custGeom>
              <a:avLst/>
              <a:gdLst>
                <a:gd name="T0" fmla="*/ 0 w 2052"/>
                <a:gd name="T1" fmla="*/ 2 h 1387"/>
                <a:gd name="T2" fmla="*/ 2 w 2052"/>
                <a:gd name="T3" fmla="*/ 2 h 1387"/>
                <a:gd name="T4" fmla="*/ 2 w 2052"/>
                <a:gd name="T5" fmla="*/ 2 h 1387"/>
                <a:gd name="T6" fmla="*/ 2 w 2052"/>
                <a:gd name="T7" fmla="*/ 2 h 1387"/>
                <a:gd name="T8" fmla="*/ 2 w 2052"/>
                <a:gd name="T9" fmla="*/ 2 h 1387"/>
                <a:gd name="T10" fmla="*/ 0 60000 65536"/>
                <a:gd name="T11" fmla="*/ 0 60000 65536"/>
                <a:gd name="T12" fmla="*/ 0 60000 65536"/>
                <a:gd name="T13" fmla="*/ 0 60000 65536"/>
                <a:gd name="T14" fmla="*/ 0 60000 65536"/>
                <a:gd name="T15" fmla="*/ 0 w 2052"/>
                <a:gd name="T16" fmla="*/ 0 h 1387"/>
                <a:gd name="T17" fmla="*/ 2052 w 2052"/>
                <a:gd name="T18" fmla="*/ 1387 h 1387"/>
              </a:gdLst>
              <a:ahLst/>
              <a:cxnLst>
                <a:cxn ang="T10">
                  <a:pos x="T0" y="T1"/>
                </a:cxn>
                <a:cxn ang="T11">
                  <a:pos x="T2" y="T3"/>
                </a:cxn>
                <a:cxn ang="T12">
                  <a:pos x="T4" y="T5"/>
                </a:cxn>
                <a:cxn ang="T13">
                  <a:pos x="T6" y="T7"/>
                </a:cxn>
                <a:cxn ang="T14">
                  <a:pos x="T8" y="T9"/>
                </a:cxn>
              </a:cxnLst>
              <a:rect l="T15" t="T16" r="T17" b="T18"/>
              <a:pathLst>
                <a:path w="2052" h="1387">
                  <a:moveTo>
                    <a:pt x="0" y="1387"/>
                  </a:moveTo>
                  <a:cubicBezTo>
                    <a:pt x="9" y="1068"/>
                    <a:pt x="19" y="750"/>
                    <a:pt x="171" y="532"/>
                  </a:cubicBezTo>
                  <a:cubicBezTo>
                    <a:pt x="323" y="314"/>
                    <a:pt x="684" y="152"/>
                    <a:pt x="912" y="76"/>
                  </a:cubicBezTo>
                  <a:cubicBezTo>
                    <a:pt x="1140" y="0"/>
                    <a:pt x="1349" y="29"/>
                    <a:pt x="1539" y="76"/>
                  </a:cubicBezTo>
                  <a:cubicBezTo>
                    <a:pt x="1729" y="123"/>
                    <a:pt x="1967" y="314"/>
                    <a:pt x="2052" y="361"/>
                  </a:cubicBez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51211" name="Line 21"/>
            <p:cNvSpPr>
              <a:spLocks noChangeShapeType="1"/>
            </p:cNvSpPr>
            <p:nvPr/>
          </p:nvSpPr>
          <p:spPr bwMode="auto">
            <a:xfrm>
              <a:off x="3486" y="2614"/>
              <a:ext cx="107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12" name="Line 22"/>
            <p:cNvSpPr>
              <a:spLocks noChangeShapeType="1"/>
            </p:cNvSpPr>
            <p:nvPr/>
          </p:nvSpPr>
          <p:spPr bwMode="auto">
            <a:xfrm flipV="1">
              <a:off x="4654" y="1894"/>
              <a:ext cx="448" cy="6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13" name="Line 23"/>
            <p:cNvSpPr>
              <a:spLocks noChangeShapeType="1"/>
            </p:cNvSpPr>
            <p:nvPr/>
          </p:nvSpPr>
          <p:spPr bwMode="auto">
            <a:xfrm>
              <a:off x="3127" y="2074"/>
              <a:ext cx="538" cy="49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14" name="Text Box 24"/>
            <p:cNvSpPr txBox="1">
              <a:spLocks noChangeArrowheads="1"/>
            </p:cNvSpPr>
            <p:nvPr/>
          </p:nvSpPr>
          <p:spPr bwMode="auto">
            <a:xfrm>
              <a:off x="2948" y="994"/>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f</a:t>
              </a:r>
              <a:endParaRPr lang="en-US" altLang="zh-TW" sz="1800"/>
            </a:p>
          </p:txBody>
        </p:sp>
        <p:sp>
          <p:nvSpPr>
            <p:cNvPr id="51215" name="Text Box 25"/>
            <p:cNvSpPr txBox="1">
              <a:spLocks noChangeArrowheads="1"/>
            </p:cNvSpPr>
            <p:nvPr/>
          </p:nvSpPr>
          <p:spPr bwMode="auto">
            <a:xfrm>
              <a:off x="5012" y="2749"/>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x</a:t>
              </a:r>
              <a:endParaRPr lang="en-US" altLang="zh-TW" sz="1800"/>
            </a:p>
          </p:txBody>
        </p:sp>
        <p:sp>
          <p:nvSpPr>
            <p:cNvPr id="51216" name="Line 26"/>
            <p:cNvSpPr>
              <a:spLocks noChangeShapeType="1"/>
            </p:cNvSpPr>
            <p:nvPr/>
          </p:nvSpPr>
          <p:spPr bwMode="auto">
            <a:xfrm>
              <a:off x="3980" y="1534"/>
              <a:ext cx="1" cy="148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1217" name="Text Box 27"/>
            <p:cNvSpPr txBox="1">
              <a:spLocks noChangeArrowheads="1"/>
            </p:cNvSpPr>
            <p:nvPr/>
          </p:nvSpPr>
          <p:spPr bwMode="auto">
            <a:xfrm>
              <a:off x="4204" y="2974"/>
              <a:ext cx="448" cy="2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200" i="1">
                  <a:latin typeface="Times New Roman" pitchFamily="18" charset="0"/>
                </a:rPr>
                <a:t>x</a:t>
              </a:r>
              <a:r>
                <a:rPr lang="en-US" altLang="zh-TW" sz="1200" i="1" baseline="-25000">
                  <a:latin typeface="Times New Roman" pitchFamily="18" charset="0"/>
                </a:rPr>
                <a:t>0</a:t>
              </a:r>
              <a:endParaRPr lang="en-US" altLang="zh-TW" sz="1800"/>
            </a:p>
          </p:txBody>
        </p:sp>
      </p:grpSp>
      <p:sp>
        <p:nvSpPr>
          <p:cNvPr id="51203" name="文字方塊 25"/>
          <p:cNvSpPr txBox="1">
            <a:spLocks noChangeArrowheads="1"/>
          </p:cNvSpPr>
          <p:nvPr/>
        </p:nvSpPr>
        <p:spPr bwMode="auto">
          <a:xfrm>
            <a:off x="3132138" y="733425"/>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導函數可以求極值</a:t>
            </a:r>
          </a:p>
        </p:txBody>
      </p:sp>
      <p:sp>
        <p:nvSpPr>
          <p:cNvPr id="51204"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51206" name="文字方塊 28"/>
          <p:cNvSpPr txBox="1">
            <a:spLocks noChangeArrowheads="1"/>
          </p:cNvSpPr>
          <p:nvPr/>
        </p:nvSpPr>
        <p:spPr bwMode="auto">
          <a:xfrm>
            <a:off x="3132138" y="1125538"/>
            <a:ext cx="4103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在極值處切線斜率為零</a:t>
            </a:r>
          </a:p>
        </p:txBody>
      </p:sp>
      <mc:AlternateContent xmlns:mc="http://schemas.openxmlformats.org/markup-compatibility/2006" xmlns:a14="http://schemas.microsoft.com/office/drawing/2010/main">
        <mc:Choice Requires="a14">
          <p:sp>
            <p:nvSpPr>
              <p:cNvPr id="31" name="文字方塊 1">
                <a:extLst>
                  <a:ext uri="{FF2B5EF4-FFF2-40B4-BE49-F238E27FC236}">
                    <a16:creationId xmlns:a16="http://schemas.microsoft.com/office/drawing/2014/main" id="{6050FDE8-5D9D-DA4F-9969-245ECCA565A0}"/>
                  </a:ext>
                </a:extLst>
              </p:cNvPr>
              <p:cNvSpPr txBox="1"/>
              <p:nvPr/>
            </p:nvSpPr>
            <p:spPr bwMode="auto">
              <a:xfrm>
                <a:off x="3624760" y="5221327"/>
                <a:ext cx="1354730" cy="585160"/>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2000" i="1" smtClean="0">
                              <a:latin typeface="Cambria Math" panose="02040503050406030204" pitchFamily="18" charset="0"/>
                            </a:rPr>
                          </m:ctrlPr>
                        </m:fPr>
                        <m:num>
                          <m:r>
                            <a:rPr kumimoji="1" lang="en-US" altLang="zh-TW" sz="2000" b="0" i="1" smtClean="0">
                              <a:latin typeface="Cambria Math" panose="02040503050406030204" pitchFamily="18" charset="0"/>
                            </a:rPr>
                            <m:t>𝑑𝑓</m:t>
                          </m:r>
                        </m:num>
                        <m:den>
                          <m:r>
                            <a:rPr kumimoji="1" lang="en-US" altLang="zh-TW" sz="2000" b="0" i="1" smtClean="0">
                              <a:latin typeface="Cambria Math" panose="02040503050406030204" pitchFamily="18" charset="0"/>
                            </a:rPr>
                            <m:t>𝑑𝑥</m:t>
                          </m:r>
                        </m:den>
                      </m:f>
                      <m:d>
                        <m:dPr>
                          <m:ctrlPr>
                            <a:rPr kumimoji="1" lang="en-US" altLang="zh-TW" sz="2000" b="0" i="1" smtClean="0">
                              <a:latin typeface="Cambria Math" panose="02040503050406030204" pitchFamily="18" charset="0"/>
                            </a:rPr>
                          </m:ctrlPr>
                        </m:dPr>
                        <m:e>
                          <m:sSub>
                            <m:sSubPr>
                              <m:ctrlPr>
                                <a:rPr kumimoji="1" lang="en-US" altLang="zh-TW" sz="2000" b="0" i="1" smtClean="0">
                                  <a:latin typeface="Cambria Math" panose="02040503050406030204" pitchFamily="18" charset="0"/>
                                </a:rPr>
                              </m:ctrlPr>
                            </m:sSubPr>
                            <m:e>
                              <m:r>
                                <a:rPr kumimoji="1" lang="en-US" altLang="zh-TW" sz="2000" b="0" i="1" smtClean="0">
                                  <a:latin typeface="Cambria Math" panose="02040503050406030204" pitchFamily="18" charset="0"/>
                                </a:rPr>
                                <m:t>𝑥</m:t>
                              </m:r>
                            </m:e>
                            <m:sub>
                              <m:r>
                                <a:rPr kumimoji="1" lang="en-US" altLang="zh-TW" sz="2000" b="0" i="1" smtClean="0">
                                  <a:latin typeface="Cambria Math" panose="02040503050406030204" pitchFamily="18" charset="0"/>
                                </a:rPr>
                                <m:t>0</m:t>
                              </m:r>
                            </m:sub>
                          </m:sSub>
                        </m:e>
                      </m:d>
                      <m:r>
                        <a:rPr kumimoji="1" lang="en-US" altLang="zh-TW" sz="2000" b="0" i="1" smtClean="0">
                          <a:latin typeface="Cambria Math" panose="02040503050406030204" pitchFamily="18" charset="0"/>
                        </a:rPr>
                        <m:t>=0</m:t>
                      </m:r>
                    </m:oMath>
                  </m:oMathPara>
                </a14:m>
                <a:endParaRPr kumimoji="1" lang="zh-TW" altLang="en-US" sz="2000" dirty="0"/>
              </a:p>
            </p:txBody>
          </p:sp>
        </mc:Choice>
        <mc:Fallback xmlns="">
          <p:sp>
            <p:nvSpPr>
              <p:cNvPr id="31" name="文字方塊 1">
                <a:extLst>
                  <a:ext uri="{FF2B5EF4-FFF2-40B4-BE49-F238E27FC236}">
                    <a16:creationId xmlns:a16="http://schemas.microsoft.com/office/drawing/2014/main" id="{6050FDE8-5D9D-DA4F-9969-245ECCA565A0}"/>
                  </a:ext>
                </a:extLst>
              </p:cNvPr>
              <p:cNvSpPr txBox="1">
                <a:spLocks noRot="1" noChangeAspect="1" noMove="1" noResize="1" noEditPoints="1" noAdjustHandles="1" noChangeArrowheads="1" noChangeShapeType="1" noTextEdit="1"/>
              </p:cNvSpPr>
              <p:nvPr/>
            </p:nvSpPr>
            <p:spPr bwMode="auto">
              <a:xfrm>
                <a:off x="3624760" y="5221327"/>
                <a:ext cx="1354730" cy="585160"/>
              </a:xfrm>
              <a:prstGeom prst="rect">
                <a:avLst/>
              </a:prstGeom>
              <a:blipFill>
                <a:blip r:embed="rId2"/>
                <a:stretch>
                  <a:fillRect l="-5556" t="-4255" r="-2778" b="-1276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1746250" y="13223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eaLnBrk="0" hangingPunct="0"/>
            <a:r>
              <a:rPr lang="zh-TW" altLang="en-US" sz="1800">
                <a:latin typeface="Times New Roman" pitchFamily="18" charset="0"/>
                <a:cs typeface="Times New Roman" pitchFamily="18" charset="0"/>
              </a:rPr>
              <a:t>倒函數的微分：</a:t>
            </a:r>
            <a:endParaRPr lang="zh-TW" altLang="en-US" sz="1800"/>
          </a:p>
        </p:txBody>
      </p:sp>
      <p:sp>
        <p:nvSpPr>
          <p:cNvPr id="5222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2227" name="Object 3"/>
          <p:cNvGraphicFramePr>
            <a:graphicFrameLocks noChangeAspect="1"/>
          </p:cNvGraphicFramePr>
          <p:nvPr/>
        </p:nvGraphicFramePr>
        <p:xfrm>
          <a:off x="3563938" y="1125538"/>
          <a:ext cx="1784350" cy="793750"/>
        </p:xfrm>
        <a:graphic>
          <a:graphicData uri="http://schemas.openxmlformats.org/presentationml/2006/ole">
            <mc:AlternateContent xmlns:mc="http://schemas.openxmlformats.org/markup-compatibility/2006">
              <mc:Choice xmlns:v="urn:schemas-microsoft-com:vml" Requires="v">
                <p:oleObj spid="_x0000_s25093" name="方程式" r:id="rId3" imgW="1028700" imgH="457200" progId="Equation.3">
                  <p:embed/>
                </p:oleObj>
              </mc:Choice>
              <mc:Fallback>
                <p:oleObj name="方程式" r:id="rId3" imgW="1028700" imgH="457200" progId="Equation.3">
                  <p:embed/>
                  <p:pic>
                    <p:nvPicPr>
                      <p:cNvPr id="522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125538"/>
                        <a:ext cx="1784350" cy="7937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28" name="矩形 5"/>
          <p:cNvSpPr>
            <a:spLocks noChangeArrowheads="1"/>
          </p:cNvSpPr>
          <p:nvPr/>
        </p:nvSpPr>
        <p:spPr bwMode="auto">
          <a:xfrm>
            <a:off x="1768474" y="2565400"/>
            <a:ext cx="877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乘積律</a:t>
            </a:r>
          </a:p>
        </p:txBody>
      </p:sp>
      <p:sp>
        <p:nvSpPr>
          <p:cNvPr id="5222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2230" name="Object 5"/>
          <p:cNvGraphicFramePr>
            <a:graphicFrameLocks noChangeAspect="1"/>
          </p:cNvGraphicFramePr>
          <p:nvPr/>
        </p:nvGraphicFramePr>
        <p:xfrm>
          <a:off x="2987675" y="2563813"/>
          <a:ext cx="4097338" cy="360362"/>
        </p:xfrm>
        <a:graphic>
          <a:graphicData uri="http://schemas.openxmlformats.org/presentationml/2006/ole">
            <mc:AlternateContent xmlns:mc="http://schemas.openxmlformats.org/markup-compatibility/2006">
              <mc:Choice xmlns:v="urn:schemas-microsoft-com:vml" Requires="v">
                <p:oleObj spid="_x0000_s25094" name="方程式" r:id="rId5" imgW="2273300" imgH="203200" progId="Equation.3">
                  <p:embed/>
                </p:oleObj>
              </mc:Choice>
              <mc:Fallback>
                <p:oleObj name="方程式" r:id="rId5" imgW="2273300" imgH="203200" progId="Equation.3">
                  <p:embed/>
                  <p:pic>
                    <p:nvPicPr>
                      <p:cNvPr id="5223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2563813"/>
                        <a:ext cx="4097338" cy="3603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2232" name="Object 8"/>
          <p:cNvGraphicFramePr>
            <a:graphicFrameLocks noChangeAspect="1"/>
          </p:cNvGraphicFramePr>
          <p:nvPr/>
        </p:nvGraphicFramePr>
        <p:xfrm>
          <a:off x="2771775" y="3213100"/>
          <a:ext cx="2828925" cy="647700"/>
        </p:xfrm>
        <a:graphic>
          <a:graphicData uri="http://schemas.openxmlformats.org/presentationml/2006/ole">
            <mc:AlternateContent xmlns:mc="http://schemas.openxmlformats.org/markup-compatibility/2006">
              <mc:Choice xmlns:v="urn:schemas-microsoft-com:vml" Requires="v">
                <p:oleObj spid="_x0000_s25095" name="方程式" r:id="rId7" imgW="1714500" imgH="393700" progId="Equation.3">
                  <p:embed/>
                </p:oleObj>
              </mc:Choice>
              <mc:Fallback>
                <p:oleObj name="方程式" r:id="rId7" imgW="1714500" imgH="393700" progId="Equation.3">
                  <p:embed/>
                  <p:pic>
                    <p:nvPicPr>
                      <p:cNvPr id="52232"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3213100"/>
                        <a:ext cx="2828925" cy="6477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2234" name="Object 10"/>
          <p:cNvGraphicFramePr>
            <a:graphicFrameLocks noChangeAspect="1"/>
          </p:cNvGraphicFramePr>
          <p:nvPr/>
        </p:nvGraphicFramePr>
        <p:xfrm>
          <a:off x="2843213" y="4076700"/>
          <a:ext cx="5967412" cy="647700"/>
        </p:xfrm>
        <a:graphic>
          <a:graphicData uri="http://schemas.openxmlformats.org/presentationml/2006/ole">
            <mc:AlternateContent xmlns:mc="http://schemas.openxmlformats.org/markup-compatibility/2006">
              <mc:Choice xmlns:v="urn:schemas-microsoft-com:vml" Requires="v">
                <p:oleObj spid="_x0000_s25096" name="方程式" r:id="rId9" imgW="3962400" imgH="431800" progId="Equation.3">
                  <p:embed/>
                </p:oleObj>
              </mc:Choice>
              <mc:Fallback>
                <p:oleObj name="方程式" r:id="rId9" imgW="3962400" imgH="431800" progId="Equation.3">
                  <p:embed/>
                  <p:pic>
                    <p:nvPicPr>
                      <p:cNvPr id="52234"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213" y="4076700"/>
                        <a:ext cx="5967412" cy="6477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35" name="Object 12"/>
          <p:cNvGraphicFramePr>
            <a:graphicFrameLocks noChangeAspect="1"/>
          </p:cNvGraphicFramePr>
          <p:nvPr/>
        </p:nvGraphicFramePr>
        <p:xfrm>
          <a:off x="1476375" y="5661025"/>
          <a:ext cx="6577013" cy="649288"/>
        </p:xfrm>
        <a:graphic>
          <a:graphicData uri="http://schemas.openxmlformats.org/presentationml/2006/ole">
            <mc:AlternateContent xmlns:mc="http://schemas.openxmlformats.org/markup-compatibility/2006">
              <mc:Choice xmlns:v="urn:schemas-microsoft-com:vml" Requires="v">
                <p:oleObj spid="_x0000_s25097" name="方程式" r:id="rId11" imgW="3987800" imgH="393700" progId="Equation.3">
                  <p:embed/>
                </p:oleObj>
              </mc:Choice>
              <mc:Fallback>
                <p:oleObj name="方程式" r:id="rId11" imgW="3987800" imgH="393700" progId="Equation.3">
                  <p:embed/>
                  <p:pic>
                    <p:nvPicPr>
                      <p:cNvPr id="52235"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6375" y="5661025"/>
                        <a:ext cx="6577013" cy="6492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36" name="Object 13"/>
          <p:cNvGraphicFramePr>
            <a:graphicFrameLocks noChangeAspect="1"/>
          </p:cNvGraphicFramePr>
          <p:nvPr/>
        </p:nvGraphicFramePr>
        <p:xfrm>
          <a:off x="2843213" y="5084763"/>
          <a:ext cx="2317750" cy="360362"/>
        </p:xfrm>
        <a:graphic>
          <a:graphicData uri="http://schemas.openxmlformats.org/presentationml/2006/ole">
            <mc:AlternateContent xmlns:mc="http://schemas.openxmlformats.org/markup-compatibility/2006">
              <mc:Choice xmlns:v="urn:schemas-microsoft-com:vml" Requires="v">
                <p:oleObj spid="_x0000_s25098" name="方程式" r:id="rId13" imgW="1383699" imgH="215806" progId="Equation.3">
                  <p:embed/>
                </p:oleObj>
              </mc:Choice>
              <mc:Fallback>
                <p:oleObj name="方程式" r:id="rId13" imgW="1383699" imgH="215806" progId="Equation.3">
                  <p:embed/>
                  <p:pic>
                    <p:nvPicPr>
                      <p:cNvPr id="52236"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3213" y="5084763"/>
                        <a:ext cx="2317750" cy="3603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矩形 1"/>
          <p:cNvSpPr>
            <a:spLocks noChangeArrowheads="1"/>
          </p:cNvSpPr>
          <p:nvPr/>
        </p:nvSpPr>
        <p:spPr bwMode="auto">
          <a:xfrm>
            <a:off x="1403648" y="760412"/>
            <a:ext cx="295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連鎖律（合成函數的微分）</a:t>
            </a:r>
          </a:p>
        </p:txBody>
      </p:sp>
      <p:sp>
        <p:nvSpPr>
          <p:cNvPr id="532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3251" name="Object 1"/>
          <p:cNvGraphicFramePr>
            <a:graphicFrameLocks noChangeAspect="1"/>
          </p:cNvGraphicFramePr>
          <p:nvPr>
            <p:extLst>
              <p:ext uri="{D42A27DB-BD31-4B8C-83A1-F6EECF244321}">
                <p14:modId xmlns:p14="http://schemas.microsoft.com/office/powerpoint/2010/main" val="3696454544"/>
              </p:ext>
            </p:extLst>
          </p:nvPr>
        </p:nvGraphicFramePr>
        <p:xfrm>
          <a:off x="467544" y="1412776"/>
          <a:ext cx="4046538" cy="690563"/>
        </p:xfrm>
        <a:graphic>
          <a:graphicData uri="http://schemas.openxmlformats.org/presentationml/2006/ole">
            <mc:AlternateContent xmlns:mc="http://schemas.openxmlformats.org/markup-compatibility/2006">
              <mc:Choice xmlns:v="urn:schemas-microsoft-com:vml" Requires="v">
                <p:oleObj spid="_x0000_s26289" name="方程式" r:id="rId3" imgW="2438280" imgH="419040" progId="Equation.3">
                  <p:embed/>
                </p:oleObj>
              </mc:Choice>
              <mc:Fallback>
                <p:oleObj name="方程式" r:id="rId3" imgW="2438280" imgH="419040" progId="Equation.3">
                  <p:embed/>
                  <p:pic>
                    <p:nvPicPr>
                      <p:cNvPr id="53251" name="Object 1"/>
                      <p:cNvPicPr>
                        <a:picLocks noChangeAspect="1" noChangeArrowheads="1"/>
                      </p:cNvPicPr>
                      <p:nvPr/>
                    </p:nvPicPr>
                    <p:blipFill>
                      <a:blip r:embed="rId4"/>
                      <a:srcRect/>
                      <a:stretch>
                        <a:fillRect/>
                      </a:stretch>
                    </p:blipFill>
                    <p:spPr bwMode="auto">
                      <a:xfrm>
                        <a:off x="467544" y="1412776"/>
                        <a:ext cx="4046538" cy="6905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3253" name="Object 3"/>
          <p:cNvGraphicFramePr>
            <a:graphicFrameLocks noChangeAspect="1"/>
          </p:cNvGraphicFramePr>
          <p:nvPr>
            <p:extLst>
              <p:ext uri="{D42A27DB-BD31-4B8C-83A1-F6EECF244321}">
                <p14:modId xmlns:p14="http://schemas.microsoft.com/office/powerpoint/2010/main" val="3751382726"/>
              </p:ext>
            </p:extLst>
          </p:nvPr>
        </p:nvGraphicFramePr>
        <p:xfrm>
          <a:off x="395536" y="3284984"/>
          <a:ext cx="4740275" cy="2811462"/>
        </p:xfrm>
        <a:graphic>
          <a:graphicData uri="http://schemas.openxmlformats.org/presentationml/2006/ole">
            <mc:AlternateContent xmlns:mc="http://schemas.openxmlformats.org/markup-compatibility/2006">
              <mc:Choice xmlns:v="urn:schemas-microsoft-com:vml" Requires="v">
                <p:oleObj spid="_x0000_s26290" name="方程式" r:id="rId5" imgW="2920680" imgH="1726920" progId="Equation.3">
                  <p:embed/>
                </p:oleObj>
              </mc:Choice>
              <mc:Fallback>
                <p:oleObj name="方程式" r:id="rId5" imgW="2920680" imgH="1726920" progId="Equation.3">
                  <p:embed/>
                  <p:pic>
                    <p:nvPicPr>
                      <p:cNvPr id="53253" name="Object 3"/>
                      <p:cNvPicPr>
                        <a:picLocks noChangeAspect="1" noChangeArrowheads="1"/>
                      </p:cNvPicPr>
                      <p:nvPr/>
                    </p:nvPicPr>
                    <p:blipFill>
                      <a:blip r:embed="rId6"/>
                      <a:srcRect/>
                      <a:stretch>
                        <a:fillRect/>
                      </a:stretch>
                    </p:blipFill>
                    <p:spPr bwMode="auto">
                      <a:xfrm>
                        <a:off x="395536" y="3284984"/>
                        <a:ext cx="4740275" cy="28114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橢圓 6"/>
          <p:cNvSpPr/>
          <p:nvPr/>
        </p:nvSpPr>
        <p:spPr>
          <a:xfrm>
            <a:off x="5292725" y="1412875"/>
            <a:ext cx="719138"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x</a:t>
            </a:r>
            <a:endParaRPr lang="zh-TW" altLang="en-US" sz="1800" i="1" dirty="0">
              <a:latin typeface="Times New Roman" panose="02020603050405020304" pitchFamily="18" charset="0"/>
              <a:cs typeface="Times New Roman" panose="02020603050405020304" pitchFamily="18" charset="0"/>
            </a:endParaRPr>
          </a:p>
        </p:txBody>
      </p:sp>
      <p:sp>
        <p:nvSpPr>
          <p:cNvPr id="8" name="橢圓 7"/>
          <p:cNvSpPr/>
          <p:nvPr/>
        </p:nvSpPr>
        <p:spPr>
          <a:xfrm>
            <a:off x="6443663" y="1412875"/>
            <a:ext cx="720725"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y</a:t>
            </a:r>
            <a:endParaRPr lang="zh-TW" altLang="en-US" sz="1800" i="1" dirty="0">
              <a:latin typeface="Times New Roman" panose="02020603050405020304" pitchFamily="18" charset="0"/>
              <a:cs typeface="Times New Roman" panose="02020603050405020304" pitchFamily="18" charset="0"/>
            </a:endParaRPr>
          </a:p>
        </p:txBody>
      </p:sp>
      <p:sp>
        <p:nvSpPr>
          <p:cNvPr id="9" name="橢圓 8"/>
          <p:cNvSpPr/>
          <p:nvPr/>
        </p:nvSpPr>
        <p:spPr>
          <a:xfrm>
            <a:off x="7596188" y="1412875"/>
            <a:ext cx="720725"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f</a:t>
            </a:r>
            <a:endParaRPr lang="zh-TW" altLang="en-US" sz="1800" i="1" dirty="0">
              <a:latin typeface="Times New Roman" panose="02020603050405020304" pitchFamily="18" charset="0"/>
              <a:cs typeface="Times New Roman" panose="02020603050405020304" pitchFamily="18" charset="0"/>
            </a:endParaRPr>
          </a:p>
        </p:txBody>
      </p:sp>
      <p:sp>
        <p:nvSpPr>
          <p:cNvPr id="10" name="弧形箭號 (上彎) 9"/>
          <p:cNvSpPr/>
          <p:nvPr/>
        </p:nvSpPr>
        <p:spPr>
          <a:xfrm>
            <a:off x="5795963" y="2492375"/>
            <a:ext cx="792162" cy="21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1" name="弧形箭號 (上彎) 10"/>
          <p:cNvSpPr/>
          <p:nvPr/>
        </p:nvSpPr>
        <p:spPr>
          <a:xfrm>
            <a:off x="7092950" y="2492375"/>
            <a:ext cx="792163" cy="21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2" name="弧形箭號 (上彎) 11"/>
          <p:cNvSpPr/>
          <p:nvPr/>
        </p:nvSpPr>
        <p:spPr>
          <a:xfrm flipV="1">
            <a:off x="5795963" y="908050"/>
            <a:ext cx="2232025" cy="441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aphicFrame>
        <p:nvGraphicFramePr>
          <p:cNvPr id="53260" name="Object 5"/>
          <p:cNvGraphicFramePr>
            <a:graphicFrameLocks noChangeAspect="1"/>
          </p:cNvGraphicFramePr>
          <p:nvPr>
            <p:extLst>
              <p:ext uri="{D42A27DB-BD31-4B8C-83A1-F6EECF244321}">
                <p14:modId xmlns:p14="http://schemas.microsoft.com/office/powerpoint/2010/main" val="3680858029"/>
              </p:ext>
            </p:extLst>
          </p:nvPr>
        </p:nvGraphicFramePr>
        <p:xfrm>
          <a:off x="7235825" y="2781300"/>
          <a:ext cx="674688" cy="384175"/>
        </p:xfrm>
        <a:graphic>
          <a:graphicData uri="http://schemas.openxmlformats.org/presentationml/2006/ole">
            <mc:AlternateContent xmlns:mc="http://schemas.openxmlformats.org/markup-compatibility/2006">
              <mc:Choice xmlns:v="urn:schemas-microsoft-com:vml" Requires="v">
                <p:oleObj spid="_x0000_s26291" name="方程式" r:id="rId7" imgW="355320" imgH="203040" progId="Equation.3">
                  <p:embed/>
                </p:oleObj>
              </mc:Choice>
              <mc:Fallback>
                <p:oleObj name="方程式" r:id="rId7" imgW="355320" imgH="203040" progId="Equation.3">
                  <p:embed/>
                  <p:pic>
                    <p:nvPicPr>
                      <p:cNvPr id="53260" name="Object 5"/>
                      <p:cNvPicPr>
                        <a:picLocks noChangeAspect="1" noChangeArrowheads="1"/>
                      </p:cNvPicPr>
                      <p:nvPr/>
                    </p:nvPicPr>
                    <p:blipFill>
                      <a:blip r:embed="rId8"/>
                      <a:srcRect/>
                      <a:stretch>
                        <a:fillRect/>
                      </a:stretch>
                    </p:blipFill>
                    <p:spPr bwMode="auto">
                      <a:xfrm>
                        <a:off x="7235825" y="2781300"/>
                        <a:ext cx="674688"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61" name="Object 6"/>
          <p:cNvGraphicFramePr>
            <a:graphicFrameLocks noChangeAspect="1"/>
          </p:cNvGraphicFramePr>
          <p:nvPr>
            <p:extLst>
              <p:ext uri="{D42A27DB-BD31-4B8C-83A1-F6EECF244321}">
                <p14:modId xmlns:p14="http://schemas.microsoft.com/office/powerpoint/2010/main" val="1214079778"/>
              </p:ext>
            </p:extLst>
          </p:nvPr>
        </p:nvGraphicFramePr>
        <p:xfrm>
          <a:off x="6191250" y="2781300"/>
          <a:ext cx="603250" cy="384175"/>
        </p:xfrm>
        <a:graphic>
          <a:graphicData uri="http://schemas.openxmlformats.org/presentationml/2006/ole">
            <mc:AlternateContent xmlns:mc="http://schemas.openxmlformats.org/markup-compatibility/2006">
              <mc:Choice xmlns:v="urn:schemas-microsoft-com:vml" Requires="v">
                <p:oleObj spid="_x0000_s26292" name="方程式" r:id="rId9" imgW="317160" imgH="203040" progId="Equation.3">
                  <p:embed/>
                </p:oleObj>
              </mc:Choice>
              <mc:Fallback>
                <p:oleObj name="方程式" r:id="rId9" imgW="317160" imgH="203040" progId="Equation.3">
                  <p:embed/>
                  <p:pic>
                    <p:nvPicPr>
                      <p:cNvPr id="53261" name="Object 6"/>
                      <p:cNvPicPr>
                        <a:picLocks noChangeAspect="1" noChangeArrowheads="1"/>
                      </p:cNvPicPr>
                      <p:nvPr/>
                    </p:nvPicPr>
                    <p:blipFill>
                      <a:blip r:embed="rId10"/>
                      <a:srcRect/>
                      <a:stretch>
                        <a:fillRect/>
                      </a:stretch>
                    </p:blipFill>
                    <p:spPr bwMode="auto">
                      <a:xfrm>
                        <a:off x="6191250" y="2781300"/>
                        <a:ext cx="603250"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62" name="Object 7"/>
          <p:cNvGraphicFramePr>
            <a:graphicFrameLocks noChangeAspect="1"/>
          </p:cNvGraphicFramePr>
          <p:nvPr>
            <p:extLst>
              <p:ext uri="{D42A27DB-BD31-4B8C-83A1-F6EECF244321}">
                <p14:modId xmlns:p14="http://schemas.microsoft.com/office/powerpoint/2010/main" val="3922681822"/>
              </p:ext>
            </p:extLst>
          </p:nvPr>
        </p:nvGraphicFramePr>
        <p:xfrm>
          <a:off x="6418263" y="404813"/>
          <a:ext cx="1012825" cy="384175"/>
        </p:xfrm>
        <a:graphic>
          <a:graphicData uri="http://schemas.openxmlformats.org/presentationml/2006/ole">
            <mc:AlternateContent xmlns:mc="http://schemas.openxmlformats.org/markup-compatibility/2006">
              <mc:Choice xmlns:v="urn:schemas-microsoft-com:vml" Requires="v">
                <p:oleObj spid="_x0000_s26293" name="方程式" r:id="rId11" imgW="533160" imgH="203040" progId="Equation.3">
                  <p:embed/>
                </p:oleObj>
              </mc:Choice>
              <mc:Fallback>
                <p:oleObj name="方程式" r:id="rId11" imgW="533160" imgH="203040" progId="Equation.3">
                  <p:embed/>
                  <p:pic>
                    <p:nvPicPr>
                      <p:cNvPr id="53262" name="Object 7"/>
                      <p:cNvPicPr>
                        <a:picLocks noChangeAspect="1" noChangeArrowheads="1"/>
                      </p:cNvPicPr>
                      <p:nvPr/>
                    </p:nvPicPr>
                    <p:blipFill>
                      <a:blip r:embed="rId12"/>
                      <a:srcRect/>
                      <a:stretch>
                        <a:fillRect/>
                      </a:stretch>
                    </p:blipFill>
                    <p:spPr bwMode="auto">
                      <a:xfrm>
                        <a:off x="6418263" y="404813"/>
                        <a:ext cx="1012825"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
          <p:cNvGraphicFramePr>
            <a:graphicFrameLocks noChangeAspect="1"/>
          </p:cNvGraphicFramePr>
          <p:nvPr>
            <p:extLst>
              <p:ext uri="{D42A27DB-BD31-4B8C-83A1-F6EECF244321}">
                <p14:modId xmlns:p14="http://schemas.microsoft.com/office/powerpoint/2010/main" val="632641020"/>
              </p:ext>
            </p:extLst>
          </p:nvPr>
        </p:nvGraphicFramePr>
        <p:xfrm>
          <a:off x="5739606" y="3933056"/>
          <a:ext cx="2344738" cy="431800"/>
        </p:xfrm>
        <a:graphic>
          <a:graphicData uri="http://schemas.openxmlformats.org/presentationml/2006/ole">
            <mc:AlternateContent xmlns:mc="http://schemas.openxmlformats.org/markup-compatibility/2006">
              <mc:Choice xmlns:v="urn:schemas-microsoft-com:vml" Requires="v">
                <p:oleObj spid="_x0000_s26294" name="方程式" r:id="rId13" imgW="1244520" imgH="228600" progId="Equation.3">
                  <p:embed/>
                </p:oleObj>
              </mc:Choice>
              <mc:Fallback>
                <p:oleObj name="方程式" r:id="rId13" imgW="1244520" imgH="228600" progId="Equation.3">
                  <p:embed/>
                  <p:pic>
                    <p:nvPicPr>
                      <p:cNvPr id="16" name="Object 1"/>
                      <p:cNvPicPr>
                        <a:picLocks noChangeAspect="1" noChangeArrowheads="1"/>
                      </p:cNvPicPr>
                      <p:nvPr/>
                    </p:nvPicPr>
                    <p:blipFill>
                      <a:blip r:embed="rId14"/>
                      <a:srcRect/>
                      <a:stretch>
                        <a:fillRect/>
                      </a:stretch>
                    </p:blipFill>
                    <p:spPr bwMode="auto">
                      <a:xfrm>
                        <a:off x="5739606" y="3933056"/>
                        <a:ext cx="2344738"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3"/>
          <p:cNvGraphicFramePr>
            <a:graphicFrameLocks noChangeAspect="1"/>
          </p:cNvGraphicFramePr>
          <p:nvPr>
            <p:extLst>
              <p:ext uri="{D42A27DB-BD31-4B8C-83A1-F6EECF244321}">
                <p14:modId xmlns:p14="http://schemas.microsoft.com/office/powerpoint/2010/main" val="894859355"/>
              </p:ext>
            </p:extLst>
          </p:nvPr>
        </p:nvGraphicFramePr>
        <p:xfrm>
          <a:off x="5652294" y="4653136"/>
          <a:ext cx="1625600" cy="431800"/>
        </p:xfrm>
        <a:graphic>
          <a:graphicData uri="http://schemas.openxmlformats.org/presentationml/2006/ole">
            <mc:AlternateContent xmlns:mc="http://schemas.openxmlformats.org/markup-compatibility/2006">
              <mc:Choice xmlns:v="urn:schemas-microsoft-com:vml" Requires="v">
                <p:oleObj spid="_x0000_s26295" name="方程式" r:id="rId15" imgW="863280" imgH="228600" progId="Equation.3">
                  <p:embed/>
                </p:oleObj>
              </mc:Choice>
              <mc:Fallback>
                <p:oleObj name="方程式" r:id="rId15" imgW="863280" imgH="228600" progId="Equation.3">
                  <p:embed/>
                  <p:pic>
                    <p:nvPicPr>
                      <p:cNvPr id="17" name="Object 3"/>
                      <p:cNvPicPr>
                        <a:picLocks noChangeAspect="1" noChangeArrowheads="1"/>
                      </p:cNvPicPr>
                      <p:nvPr/>
                    </p:nvPicPr>
                    <p:blipFill>
                      <a:blip r:embed="rId16"/>
                      <a:srcRect/>
                      <a:stretch>
                        <a:fillRect/>
                      </a:stretch>
                    </p:blipFill>
                    <p:spPr bwMode="auto">
                      <a:xfrm>
                        <a:off x="5652294" y="4653136"/>
                        <a:ext cx="1625600"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5"/>
          <p:cNvGraphicFramePr>
            <a:graphicFrameLocks noChangeAspect="1"/>
          </p:cNvGraphicFramePr>
          <p:nvPr>
            <p:extLst>
              <p:ext uri="{D42A27DB-BD31-4B8C-83A1-F6EECF244321}">
                <p14:modId xmlns:p14="http://schemas.microsoft.com/office/powerpoint/2010/main" val="319326341"/>
              </p:ext>
            </p:extLst>
          </p:nvPr>
        </p:nvGraphicFramePr>
        <p:xfrm>
          <a:off x="7435445" y="4653136"/>
          <a:ext cx="1230313" cy="431800"/>
        </p:xfrm>
        <a:graphic>
          <a:graphicData uri="http://schemas.openxmlformats.org/presentationml/2006/ole">
            <mc:AlternateContent xmlns:mc="http://schemas.openxmlformats.org/markup-compatibility/2006">
              <mc:Choice xmlns:v="urn:schemas-microsoft-com:vml" Requires="v">
                <p:oleObj spid="_x0000_s26296" name="方程式" r:id="rId17" imgW="647640" imgH="228600" progId="Equation.3">
                  <p:embed/>
                </p:oleObj>
              </mc:Choice>
              <mc:Fallback>
                <p:oleObj name="方程式" r:id="rId17" imgW="647640" imgH="228600" progId="Equation.3">
                  <p:embed/>
                  <p:pic>
                    <p:nvPicPr>
                      <p:cNvPr id="18" name="Object 5"/>
                      <p:cNvPicPr>
                        <a:picLocks noChangeAspect="1" noChangeArrowheads="1"/>
                      </p:cNvPicPr>
                      <p:nvPr/>
                    </p:nvPicPr>
                    <p:blipFill>
                      <a:blip r:embed="rId18"/>
                      <a:srcRect/>
                      <a:stretch>
                        <a:fillRect/>
                      </a:stretch>
                    </p:blipFill>
                    <p:spPr bwMode="auto">
                      <a:xfrm>
                        <a:off x="7435445" y="4653136"/>
                        <a:ext cx="1230313"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文字方塊 11"/>
          <p:cNvSpPr txBox="1">
            <a:spLocks noChangeArrowheads="1"/>
          </p:cNvSpPr>
          <p:nvPr/>
        </p:nvSpPr>
        <p:spPr bwMode="auto">
          <a:xfrm>
            <a:off x="5778095" y="3428033"/>
            <a:ext cx="165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例子：</a:t>
            </a:r>
          </a:p>
        </p:txBody>
      </p:sp>
      <p:sp>
        <p:nvSpPr>
          <p:cNvPr id="2" name="文字方塊 1"/>
          <p:cNvSpPr txBox="1"/>
          <p:nvPr/>
        </p:nvSpPr>
        <p:spPr bwMode="auto">
          <a:xfrm>
            <a:off x="395536" y="2260817"/>
            <a:ext cx="4680520" cy="369332"/>
          </a:xfrm>
          <a:prstGeom prst="rect">
            <a:avLst/>
          </a:prstGeom>
          <a:noFill/>
          <a:ln w="9525">
            <a:noFill/>
            <a:miter lim="800000"/>
            <a:headEnd/>
            <a:tailEnd/>
          </a:ln>
        </p:spPr>
        <p:txBody>
          <a:bodyPr wrap="square" rtlCol="0">
            <a:spAutoFit/>
          </a:bodyPr>
          <a:lstStyle/>
          <a:p>
            <a:r>
              <a:rPr lang="zh-TW" altLang="en-US" dirty="0"/>
              <a:t>函數對 </a:t>
            </a:r>
            <a:r>
              <a:rPr lang="en-US" altLang="zh-TW" i="1" dirty="0">
                <a:latin typeface="Times New Roman" panose="02020603050405020304" pitchFamily="18" charset="0"/>
                <a:cs typeface="Times New Roman" panose="02020603050405020304" pitchFamily="18" charset="0"/>
              </a:rPr>
              <a:t>y</a:t>
            </a:r>
            <a:r>
              <a:rPr lang="zh-TW" altLang="en-US" dirty="0"/>
              <a:t>（視為變數）微分，乘上 </a:t>
            </a:r>
            <a:r>
              <a:rPr lang="en-US" altLang="zh-TW" i="1" dirty="0">
                <a:latin typeface="Times New Roman" panose="02020603050405020304" pitchFamily="18" charset="0"/>
                <a:cs typeface="Times New Roman" panose="02020603050405020304" pitchFamily="18" charset="0"/>
              </a:rPr>
              <a:t>y</a:t>
            </a:r>
            <a:r>
              <a:rPr lang="zh-TW" altLang="en-US" i="1" dirty="0">
                <a:latin typeface="Times New Roman" panose="02020603050405020304" pitchFamily="18" charset="0"/>
                <a:cs typeface="Times New Roman" panose="02020603050405020304" pitchFamily="18" charset="0"/>
              </a:rPr>
              <a:t> </a:t>
            </a:r>
            <a:r>
              <a:rPr lang="zh-TW" altLang="en-US" dirty="0">
                <a:latin typeface="Times New Roman" panose="02020603050405020304" pitchFamily="18" charset="0"/>
                <a:cs typeface="Times New Roman" panose="02020603050405020304" pitchFamily="18" charset="0"/>
              </a:rPr>
              <a:t>對 </a:t>
            </a:r>
            <a:r>
              <a:rPr lang="en-US" altLang="zh-TW" i="1" dirty="0">
                <a:latin typeface="Times New Roman" panose="02020603050405020304" pitchFamily="18" charset="0"/>
                <a:cs typeface="Times New Roman" panose="02020603050405020304" pitchFamily="18" charset="0"/>
              </a:rPr>
              <a:t>x </a:t>
            </a:r>
            <a:r>
              <a:rPr lang="zh-TW" altLang="en-US" dirty="0">
                <a:latin typeface="Times New Roman" panose="02020603050405020304" pitchFamily="18" charset="0"/>
                <a:cs typeface="Times New Roman" panose="02020603050405020304" pitchFamily="18" charset="0"/>
              </a:rPr>
              <a:t>微分</a:t>
            </a:r>
            <a:endParaRPr lang="zh-TW"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4274" name="Object 1"/>
          <p:cNvGraphicFramePr>
            <a:graphicFrameLocks noChangeAspect="1"/>
          </p:cNvGraphicFramePr>
          <p:nvPr>
            <p:extLst>
              <p:ext uri="{D42A27DB-BD31-4B8C-83A1-F6EECF244321}">
                <p14:modId xmlns:p14="http://schemas.microsoft.com/office/powerpoint/2010/main" val="2735834681"/>
              </p:ext>
            </p:extLst>
          </p:nvPr>
        </p:nvGraphicFramePr>
        <p:xfrm>
          <a:off x="2124075" y="2133600"/>
          <a:ext cx="2344738" cy="431800"/>
        </p:xfrm>
        <a:graphic>
          <a:graphicData uri="http://schemas.openxmlformats.org/presentationml/2006/ole">
            <mc:AlternateContent xmlns:mc="http://schemas.openxmlformats.org/markup-compatibility/2006">
              <mc:Choice xmlns:v="urn:schemas-microsoft-com:vml" Requires="v">
                <p:oleObj spid="_x0000_s27227" name="方程式" r:id="rId3" imgW="1244520" imgH="228600" progId="Equation.3">
                  <p:embed/>
                </p:oleObj>
              </mc:Choice>
              <mc:Fallback>
                <p:oleObj name="方程式" r:id="rId3" imgW="1244520" imgH="228600" progId="Equation.3">
                  <p:embed/>
                  <p:pic>
                    <p:nvPicPr>
                      <p:cNvPr id="54274" name="Object 1"/>
                      <p:cNvPicPr>
                        <a:picLocks noChangeAspect="1" noChangeArrowheads="1"/>
                      </p:cNvPicPr>
                      <p:nvPr/>
                    </p:nvPicPr>
                    <p:blipFill>
                      <a:blip r:embed="rId4"/>
                      <a:srcRect/>
                      <a:stretch>
                        <a:fillRect/>
                      </a:stretch>
                    </p:blipFill>
                    <p:spPr bwMode="auto">
                      <a:xfrm>
                        <a:off x="2124075" y="2133600"/>
                        <a:ext cx="2344738"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4276" name="Object 3"/>
          <p:cNvGraphicFramePr>
            <a:graphicFrameLocks noChangeAspect="1"/>
          </p:cNvGraphicFramePr>
          <p:nvPr>
            <p:extLst>
              <p:ext uri="{D42A27DB-BD31-4B8C-83A1-F6EECF244321}">
                <p14:modId xmlns:p14="http://schemas.microsoft.com/office/powerpoint/2010/main" val="3435530397"/>
              </p:ext>
            </p:extLst>
          </p:nvPr>
        </p:nvGraphicFramePr>
        <p:xfrm>
          <a:off x="2082800" y="2780928"/>
          <a:ext cx="1625600" cy="431800"/>
        </p:xfrm>
        <a:graphic>
          <a:graphicData uri="http://schemas.openxmlformats.org/presentationml/2006/ole">
            <mc:AlternateContent xmlns:mc="http://schemas.openxmlformats.org/markup-compatibility/2006">
              <mc:Choice xmlns:v="urn:schemas-microsoft-com:vml" Requires="v">
                <p:oleObj spid="_x0000_s27228" name="方程式" r:id="rId5" imgW="863280" imgH="228600" progId="Equation.3">
                  <p:embed/>
                </p:oleObj>
              </mc:Choice>
              <mc:Fallback>
                <p:oleObj name="方程式" r:id="rId5" imgW="863280" imgH="228600" progId="Equation.3">
                  <p:embed/>
                  <p:pic>
                    <p:nvPicPr>
                      <p:cNvPr id="54276" name="Object 3"/>
                      <p:cNvPicPr>
                        <a:picLocks noChangeAspect="1" noChangeArrowheads="1"/>
                      </p:cNvPicPr>
                      <p:nvPr/>
                    </p:nvPicPr>
                    <p:blipFill>
                      <a:blip r:embed="rId6"/>
                      <a:srcRect/>
                      <a:stretch>
                        <a:fillRect/>
                      </a:stretch>
                    </p:blipFill>
                    <p:spPr bwMode="auto">
                      <a:xfrm>
                        <a:off x="2082800" y="2780928"/>
                        <a:ext cx="1625600"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4278" name="Object 5"/>
          <p:cNvGraphicFramePr>
            <a:graphicFrameLocks noChangeAspect="1"/>
          </p:cNvGraphicFramePr>
          <p:nvPr>
            <p:extLst>
              <p:ext uri="{D42A27DB-BD31-4B8C-83A1-F6EECF244321}">
                <p14:modId xmlns:p14="http://schemas.microsoft.com/office/powerpoint/2010/main" val="2357859489"/>
              </p:ext>
            </p:extLst>
          </p:nvPr>
        </p:nvGraphicFramePr>
        <p:xfrm>
          <a:off x="3923928" y="2780928"/>
          <a:ext cx="1230313" cy="431800"/>
        </p:xfrm>
        <a:graphic>
          <a:graphicData uri="http://schemas.openxmlformats.org/presentationml/2006/ole">
            <mc:AlternateContent xmlns:mc="http://schemas.openxmlformats.org/markup-compatibility/2006">
              <mc:Choice xmlns:v="urn:schemas-microsoft-com:vml" Requires="v">
                <p:oleObj spid="_x0000_s27229" name="方程式" r:id="rId7" imgW="647640" imgH="228600" progId="Equation.3">
                  <p:embed/>
                </p:oleObj>
              </mc:Choice>
              <mc:Fallback>
                <p:oleObj name="方程式" r:id="rId7" imgW="647640" imgH="228600" progId="Equation.3">
                  <p:embed/>
                  <p:pic>
                    <p:nvPicPr>
                      <p:cNvPr id="54278" name="Object 5"/>
                      <p:cNvPicPr>
                        <a:picLocks noChangeAspect="1" noChangeArrowheads="1"/>
                      </p:cNvPicPr>
                      <p:nvPr/>
                    </p:nvPicPr>
                    <p:blipFill>
                      <a:blip r:embed="rId8"/>
                      <a:srcRect/>
                      <a:stretch>
                        <a:fillRect/>
                      </a:stretch>
                    </p:blipFill>
                    <p:spPr bwMode="auto">
                      <a:xfrm>
                        <a:off x="3923928" y="2780928"/>
                        <a:ext cx="1230313" cy="431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aphicFrame>
        <p:nvGraphicFramePr>
          <p:cNvPr id="54280" name="Object 7"/>
          <p:cNvGraphicFramePr>
            <a:graphicFrameLocks noChangeAspect="1"/>
          </p:cNvGraphicFramePr>
          <p:nvPr>
            <p:extLst>
              <p:ext uri="{D42A27DB-BD31-4B8C-83A1-F6EECF244321}">
                <p14:modId xmlns:p14="http://schemas.microsoft.com/office/powerpoint/2010/main" val="48865792"/>
              </p:ext>
            </p:extLst>
          </p:nvPr>
        </p:nvGraphicFramePr>
        <p:xfrm>
          <a:off x="2063750" y="4221163"/>
          <a:ext cx="5661025" cy="792162"/>
        </p:xfrm>
        <a:graphic>
          <a:graphicData uri="http://schemas.openxmlformats.org/presentationml/2006/ole">
            <mc:AlternateContent xmlns:mc="http://schemas.openxmlformats.org/markup-compatibility/2006">
              <mc:Choice xmlns:v="urn:schemas-microsoft-com:vml" Requires="v">
                <p:oleObj spid="_x0000_s27230" name="方程式" r:id="rId9" imgW="2984400" imgH="419040" progId="Equation.3">
                  <p:embed/>
                </p:oleObj>
              </mc:Choice>
              <mc:Fallback>
                <p:oleObj name="方程式" r:id="rId9" imgW="2984400" imgH="419040" progId="Equation.3">
                  <p:embed/>
                  <p:pic>
                    <p:nvPicPr>
                      <p:cNvPr id="54280" name="Object 7"/>
                      <p:cNvPicPr>
                        <a:picLocks noChangeAspect="1" noChangeArrowheads="1"/>
                      </p:cNvPicPr>
                      <p:nvPr/>
                    </p:nvPicPr>
                    <p:blipFill>
                      <a:blip r:embed="rId10"/>
                      <a:srcRect/>
                      <a:stretch>
                        <a:fillRect/>
                      </a:stretch>
                    </p:blipFill>
                    <p:spPr bwMode="auto">
                      <a:xfrm>
                        <a:off x="2063750" y="4221163"/>
                        <a:ext cx="5661025" cy="7921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8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54282" name="文字方塊 11"/>
          <p:cNvSpPr txBox="1">
            <a:spLocks noChangeArrowheads="1"/>
          </p:cNvSpPr>
          <p:nvPr/>
        </p:nvSpPr>
        <p:spPr bwMode="auto">
          <a:xfrm>
            <a:off x="2051050" y="1052513"/>
            <a:ext cx="165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例子：</a:t>
            </a:r>
          </a:p>
        </p:txBody>
      </p:sp>
      <p:sp>
        <p:nvSpPr>
          <p:cNvPr id="21" name="橢圓 20"/>
          <p:cNvSpPr/>
          <p:nvPr/>
        </p:nvSpPr>
        <p:spPr>
          <a:xfrm>
            <a:off x="5292725" y="1412875"/>
            <a:ext cx="719138"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x</a:t>
            </a:r>
            <a:endParaRPr lang="zh-TW" altLang="en-US" sz="1800" i="1" dirty="0">
              <a:latin typeface="Times New Roman" panose="02020603050405020304" pitchFamily="18" charset="0"/>
              <a:cs typeface="Times New Roman" panose="02020603050405020304" pitchFamily="18" charset="0"/>
            </a:endParaRPr>
          </a:p>
        </p:txBody>
      </p:sp>
      <p:sp>
        <p:nvSpPr>
          <p:cNvPr id="22" name="橢圓 21"/>
          <p:cNvSpPr/>
          <p:nvPr/>
        </p:nvSpPr>
        <p:spPr>
          <a:xfrm>
            <a:off x="6443663" y="1412875"/>
            <a:ext cx="720725"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y</a:t>
            </a:r>
            <a:endParaRPr lang="zh-TW" altLang="en-US" sz="1800" i="1" dirty="0">
              <a:latin typeface="Times New Roman" panose="02020603050405020304" pitchFamily="18" charset="0"/>
              <a:cs typeface="Times New Roman" panose="02020603050405020304" pitchFamily="18" charset="0"/>
            </a:endParaRPr>
          </a:p>
        </p:txBody>
      </p:sp>
      <p:sp>
        <p:nvSpPr>
          <p:cNvPr id="23" name="橢圓 22"/>
          <p:cNvSpPr/>
          <p:nvPr/>
        </p:nvSpPr>
        <p:spPr>
          <a:xfrm>
            <a:off x="7596188" y="1412875"/>
            <a:ext cx="720725"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lgn="ctr"/>
            <a:r>
              <a:rPr lang="en-US" altLang="zh-TW" sz="1800" i="1" dirty="0">
                <a:latin typeface="Times New Roman" panose="02020603050405020304" pitchFamily="18" charset="0"/>
                <a:cs typeface="Times New Roman" panose="02020603050405020304" pitchFamily="18" charset="0"/>
              </a:rPr>
              <a:t>f</a:t>
            </a:r>
            <a:endParaRPr lang="zh-TW" altLang="en-US" sz="1800" i="1" dirty="0">
              <a:latin typeface="Times New Roman" panose="02020603050405020304" pitchFamily="18" charset="0"/>
              <a:cs typeface="Times New Roman" panose="02020603050405020304" pitchFamily="18" charset="0"/>
            </a:endParaRPr>
          </a:p>
        </p:txBody>
      </p:sp>
      <p:sp>
        <p:nvSpPr>
          <p:cNvPr id="24" name="弧形箭號 (上彎) 23"/>
          <p:cNvSpPr/>
          <p:nvPr/>
        </p:nvSpPr>
        <p:spPr>
          <a:xfrm>
            <a:off x="5795963" y="2492375"/>
            <a:ext cx="792162" cy="21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5" name="弧形箭號 (上彎) 24"/>
          <p:cNvSpPr/>
          <p:nvPr/>
        </p:nvSpPr>
        <p:spPr>
          <a:xfrm>
            <a:off x="7092950" y="2492375"/>
            <a:ext cx="792163" cy="2159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26" name="弧形箭號 (上彎) 25"/>
          <p:cNvSpPr/>
          <p:nvPr/>
        </p:nvSpPr>
        <p:spPr>
          <a:xfrm flipV="1">
            <a:off x="5795963" y="908050"/>
            <a:ext cx="2232025" cy="441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graphicFrame>
        <p:nvGraphicFramePr>
          <p:cNvPr id="27" name="Object 5"/>
          <p:cNvGraphicFramePr>
            <a:graphicFrameLocks noChangeAspect="1"/>
          </p:cNvGraphicFramePr>
          <p:nvPr>
            <p:extLst>
              <p:ext uri="{D42A27DB-BD31-4B8C-83A1-F6EECF244321}">
                <p14:modId xmlns:p14="http://schemas.microsoft.com/office/powerpoint/2010/main" val="1114117002"/>
              </p:ext>
            </p:extLst>
          </p:nvPr>
        </p:nvGraphicFramePr>
        <p:xfrm>
          <a:off x="7235825" y="2781300"/>
          <a:ext cx="674688" cy="384175"/>
        </p:xfrm>
        <a:graphic>
          <a:graphicData uri="http://schemas.openxmlformats.org/presentationml/2006/ole">
            <mc:AlternateContent xmlns:mc="http://schemas.openxmlformats.org/markup-compatibility/2006">
              <mc:Choice xmlns:v="urn:schemas-microsoft-com:vml" Requires="v">
                <p:oleObj spid="_x0000_s27231" name="方程式" r:id="rId11" imgW="355320" imgH="203040" progId="Equation.3">
                  <p:embed/>
                </p:oleObj>
              </mc:Choice>
              <mc:Fallback>
                <p:oleObj name="方程式" r:id="rId11" imgW="355320" imgH="203040" progId="Equation.3">
                  <p:embed/>
                  <p:pic>
                    <p:nvPicPr>
                      <p:cNvPr id="27" name="Object 5"/>
                      <p:cNvPicPr>
                        <a:picLocks noChangeAspect="1" noChangeArrowheads="1"/>
                      </p:cNvPicPr>
                      <p:nvPr/>
                    </p:nvPicPr>
                    <p:blipFill>
                      <a:blip r:embed="rId12"/>
                      <a:srcRect/>
                      <a:stretch>
                        <a:fillRect/>
                      </a:stretch>
                    </p:blipFill>
                    <p:spPr bwMode="auto">
                      <a:xfrm>
                        <a:off x="7235825" y="2781300"/>
                        <a:ext cx="674688"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6"/>
          <p:cNvGraphicFramePr>
            <a:graphicFrameLocks noChangeAspect="1"/>
          </p:cNvGraphicFramePr>
          <p:nvPr>
            <p:extLst>
              <p:ext uri="{D42A27DB-BD31-4B8C-83A1-F6EECF244321}">
                <p14:modId xmlns:p14="http://schemas.microsoft.com/office/powerpoint/2010/main" val="2204100028"/>
              </p:ext>
            </p:extLst>
          </p:nvPr>
        </p:nvGraphicFramePr>
        <p:xfrm>
          <a:off x="6191250" y="2781300"/>
          <a:ext cx="603250" cy="384175"/>
        </p:xfrm>
        <a:graphic>
          <a:graphicData uri="http://schemas.openxmlformats.org/presentationml/2006/ole">
            <mc:AlternateContent xmlns:mc="http://schemas.openxmlformats.org/markup-compatibility/2006">
              <mc:Choice xmlns:v="urn:schemas-microsoft-com:vml" Requires="v">
                <p:oleObj spid="_x0000_s27232" name="方程式" r:id="rId13" imgW="317160" imgH="203040" progId="Equation.3">
                  <p:embed/>
                </p:oleObj>
              </mc:Choice>
              <mc:Fallback>
                <p:oleObj name="方程式" r:id="rId13" imgW="317160" imgH="203040" progId="Equation.3">
                  <p:embed/>
                  <p:pic>
                    <p:nvPicPr>
                      <p:cNvPr id="28" name="Object 6"/>
                      <p:cNvPicPr>
                        <a:picLocks noChangeAspect="1" noChangeArrowheads="1"/>
                      </p:cNvPicPr>
                      <p:nvPr/>
                    </p:nvPicPr>
                    <p:blipFill>
                      <a:blip r:embed="rId14"/>
                      <a:srcRect/>
                      <a:stretch>
                        <a:fillRect/>
                      </a:stretch>
                    </p:blipFill>
                    <p:spPr bwMode="auto">
                      <a:xfrm>
                        <a:off x="6191250" y="2781300"/>
                        <a:ext cx="603250"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7"/>
          <p:cNvGraphicFramePr>
            <a:graphicFrameLocks noChangeAspect="1"/>
          </p:cNvGraphicFramePr>
          <p:nvPr>
            <p:extLst>
              <p:ext uri="{D42A27DB-BD31-4B8C-83A1-F6EECF244321}">
                <p14:modId xmlns:p14="http://schemas.microsoft.com/office/powerpoint/2010/main" val="1514793732"/>
              </p:ext>
            </p:extLst>
          </p:nvPr>
        </p:nvGraphicFramePr>
        <p:xfrm>
          <a:off x="6418263" y="404813"/>
          <a:ext cx="1012825" cy="384175"/>
        </p:xfrm>
        <a:graphic>
          <a:graphicData uri="http://schemas.openxmlformats.org/presentationml/2006/ole">
            <mc:AlternateContent xmlns:mc="http://schemas.openxmlformats.org/markup-compatibility/2006">
              <mc:Choice xmlns:v="urn:schemas-microsoft-com:vml" Requires="v">
                <p:oleObj spid="_x0000_s27233" name="方程式" r:id="rId15" imgW="533160" imgH="203040" progId="Equation.3">
                  <p:embed/>
                </p:oleObj>
              </mc:Choice>
              <mc:Fallback>
                <p:oleObj name="方程式" r:id="rId15" imgW="533160" imgH="203040" progId="Equation.3">
                  <p:embed/>
                  <p:pic>
                    <p:nvPicPr>
                      <p:cNvPr id="29" name="Object 7"/>
                      <p:cNvPicPr>
                        <a:picLocks noChangeAspect="1" noChangeArrowheads="1"/>
                      </p:cNvPicPr>
                      <p:nvPr/>
                    </p:nvPicPr>
                    <p:blipFill>
                      <a:blip r:embed="rId16"/>
                      <a:srcRect/>
                      <a:stretch>
                        <a:fillRect/>
                      </a:stretch>
                    </p:blipFill>
                    <p:spPr bwMode="auto">
                      <a:xfrm>
                        <a:off x="6418263" y="404813"/>
                        <a:ext cx="1012825" cy="3841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D:\Dropbox\Documents\課程\YoungTextBook\Images\Chapter03\A_Images\A_Figures_and_Photos\03_0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57338"/>
            <a:ext cx="7529512"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文字方塊 2"/>
          <p:cNvSpPr txBox="1">
            <a:spLocks noChangeArrowheads="1"/>
          </p:cNvSpPr>
          <p:nvPr/>
        </p:nvSpPr>
        <p:spPr bwMode="auto">
          <a:xfrm>
            <a:off x="3275856" y="981075"/>
            <a:ext cx="3671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solidFill>
                  <a:srgbClr val="FF0000"/>
                </a:solidFill>
                <a:latin typeface="Times New Roman" panose="02020603050405020304" pitchFamily="18" charset="0"/>
                <a:cs typeface="Times New Roman" panose="02020603050405020304" pitchFamily="18" charset="0"/>
              </a:rPr>
              <a:t>Motion in 2-3 Dimensions</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093" y="1628800"/>
            <a:ext cx="254401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321" name="文字方塊 1"/>
          <p:cNvSpPr txBox="1">
            <a:spLocks noChangeArrowheads="1"/>
          </p:cNvSpPr>
          <p:nvPr/>
        </p:nvSpPr>
        <p:spPr bwMode="auto">
          <a:xfrm>
            <a:off x="3536278" y="1071563"/>
            <a:ext cx="179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solidFill>
                  <a:srgbClr val="FF0000"/>
                </a:solidFill>
                <a:latin typeface="Times New Roman" panose="02020603050405020304" pitchFamily="18" charset="0"/>
                <a:cs typeface="Times New Roman" panose="02020603050405020304" pitchFamily="18" charset="0"/>
              </a:rPr>
              <a:t>3D </a:t>
            </a:r>
            <a:r>
              <a:rPr lang="zh-TW" altLang="en-US" sz="1800" dirty="0">
                <a:solidFill>
                  <a:srgbClr val="FF0000"/>
                </a:solidFill>
                <a:latin typeface="Times New Roman" panose="02020603050405020304" pitchFamily="18" charset="0"/>
                <a:cs typeface="Times New Roman" panose="02020603050405020304" pitchFamily="18" charset="0"/>
              </a:rPr>
              <a:t>向量  </a:t>
            </a:r>
            <a:r>
              <a:rPr lang="en-US" altLang="zh-TW" sz="1800" dirty="0">
                <a:solidFill>
                  <a:srgbClr val="FF0000"/>
                </a:solidFill>
                <a:latin typeface="Times New Roman" panose="02020603050405020304" pitchFamily="18" charset="0"/>
                <a:cs typeface="Times New Roman" panose="02020603050405020304" pitchFamily="18" charset="0"/>
              </a:rPr>
              <a:t>Vector</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cxnSp>
        <p:nvCxnSpPr>
          <p:cNvPr id="4" name="直線單箭頭接點 3"/>
          <p:cNvCxnSpPr/>
          <p:nvPr/>
        </p:nvCxnSpPr>
        <p:spPr>
          <a:xfrm rot="5400000" flipH="1" flipV="1">
            <a:off x="3394732" y="2425452"/>
            <a:ext cx="1214437" cy="7858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323" name="文字方塊 4"/>
          <p:cNvSpPr txBox="1">
            <a:spLocks noChangeArrowheads="1"/>
          </p:cNvSpPr>
          <p:nvPr/>
        </p:nvSpPr>
        <p:spPr bwMode="auto">
          <a:xfrm>
            <a:off x="2942628" y="4581128"/>
            <a:ext cx="4680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向量包含兩個要素：大小，方向</a:t>
            </a:r>
          </a:p>
        </p:txBody>
      </p:sp>
      <p:cxnSp>
        <p:nvCxnSpPr>
          <p:cNvPr id="9" name="直線單箭頭接點 8"/>
          <p:cNvCxnSpPr/>
          <p:nvPr/>
        </p:nvCxnSpPr>
        <p:spPr>
          <a:xfrm rot="5400000" flipH="1" flipV="1">
            <a:off x="3609044" y="3139828"/>
            <a:ext cx="357187" cy="21431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328" name="文字方塊 11"/>
          <p:cNvSpPr txBox="1">
            <a:spLocks noChangeArrowheads="1"/>
          </p:cNvSpPr>
          <p:nvPr/>
        </p:nvSpPr>
        <p:spPr bwMode="auto">
          <a:xfrm>
            <a:off x="6084168" y="2633414"/>
            <a:ext cx="1071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圖示法</a:t>
            </a:r>
          </a:p>
        </p:txBody>
      </p:sp>
      <p:sp>
        <p:nvSpPr>
          <p:cNvPr id="3" name="文字方塊 2"/>
          <p:cNvSpPr txBox="1"/>
          <p:nvPr/>
        </p:nvSpPr>
        <p:spPr bwMode="auto">
          <a:xfrm>
            <a:off x="2942628" y="4077072"/>
            <a:ext cx="4005636" cy="369332"/>
          </a:xfrm>
          <a:prstGeom prst="rect">
            <a:avLst/>
          </a:prstGeom>
          <a:noFill/>
          <a:ln w="9525">
            <a:noFill/>
            <a:miter lim="800000"/>
            <a:headEnd/>
            <a:tailEnd/>
          </a:ln>
        </p:spPr>
        <p:txBody>
          <a:bodyPr wrap="square" rtlCol="0">
            <a:spAutoFit/>
          </a:bodyPr>
          <a:lstStyle/>
          <a:p>
            <a:r>
              <a:rPr lang="zh-TW" altLang="en-US" dirty="0"/>
              <a:t>二三度空間中許多物理量是向量！</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DF821F-DBE6-824E-B51D-A0C8B8D020C9}"/>
                  </a:ext>
                </a:extLst>
              </p:cNvPr>
              <p:cNvSpPr txBox="1"/>
              <p:nvPr/>
            </p:nvSpPr>
            <p:spPr bwMode="auto">
              <a:xfrm>
                <a:off x="3787637" y="5161876"/>
                <a:ext cx="935449"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p>
            </p:txBody>
          </p:sp>
        </mc:Choice>
        <mc:Fallback xmlns="">
          <p:sp>
            <p:nvSpPr>
              <p:cNvPr id="12" name="TextBox 11">
                <a:extLst>
                  <a:ext uri="{FF2B5EF4-FFF2-40B4-BE49-F238E27FC236}">
                    <a16:creationId xmlns:a16="http://schemas.microsoft.com/office/drawing/2014/main" id="{57DF821F-DBE6-824E-B51D-A0C8B8D020C9}"/>
                  </a:ext>
                </a:extLst>
              </p:cNvPr>
              <p:cNvSpPr txBox="1">
                <a:spLocks noRot="1" noChangeAspect="1" noMove="1" noResize="1" noEditPoints="1" noAdjustHandles="1" noChangeArrowheads="1" noChangeShapeType="1" noTextEdit="1"/>
              </p:cNvSpPr>
              <p:nvPr/>
            </p:nvSpPr>
            <p:spPr bwMode="auto">
              <a:xfrm>
                <a:off x="3787637" y="5161876"/>
                <a:ext cx="935449" cy="276999"/>
              </a:xfrm>
              <a:prstGeom prst="rect">
                <a:avLst/>
              </a:prstGeom>
              <a:blipFill>
                <a:blip r:embed="rId2"/>
                <a:stretch>
                  <a:fillRect l="-4054" t="-26087" r="-2703" b="-434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CBCD5B-6825-494B-87F5-0CB04E994C42}"/>
                  </a:ext>
                </a:extLst>
              </p:cNvPr>
              <p:cNvSpPr txBox="1"/>
              <p:nvPr/>
            </p:nvSpPr>
            <p:spPr bwMode="auto">
              <a:xfrm>
                <a:off x="4470073" y="2069539"/>
                <a:ext cx="198003"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p>
            </p:txBody>
          </p:sp>
        </mc:Choice>
        <mc:Fallback xmlns="">
          <p:sp>
            <p:nvSpPr>
              <p:cNvPr id="13" name="TextBox 12">
                <a:extLst>
                  <a:ext uri="{FF2B5EF4-FFF2-40B4-BE49-F238E27FC236}">
                    <a16:creationId xmlns:a16="http://schemas.microsoft.com/office/drawing/2014/main" id="{C9CBCD5B-6825-494B-87F5-0CB04E994C42}"/>
                  </a:ext>
                </a:extLst>
              </p:cNvPr>
              <p:cNvSpPr txBox="1">
                <a:spLocks noRot="1" noChangeAspect="1" noMove="1" noResize="1" noEditPoints="1" noAdjustHandles="1" noChangeArrowheads="1" noChangeShapeType="1" noTextEdit="1"/>
              </p:cNvSpPr>
              <p:nvPr/>
            </p:nvSpPr>
            <p:spPr bwMode="auto">
              <a:xfrm>
                <a:off x="4470073" y="2069539"/>
                <a:ext cx="198003" cy="276999"/>
              </a:xfrm>
              <a:prstGeom prst="rect">
                <a:avLst/>
              </a:prstGeom>
              <a:blipFill>
                <a:blip r:embed="rId3"/>
                <a:stretch>
                  <a:fillRect l="-17647" t="-26087" r="-11765" b="-434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061A70-2773-AC49-8DF3-A6B46496EFF9}"/>
                  </a:ext>
                </a:extLst>
              </p:cNvPr>
              <p:cNvSpPr txBox="1"/>
              <p:nvPr/>
            </p:nvSpPr>
            <p:spPr bwMode="auto">
              <a:xfrm>
                <a:off x="3966231" y="3165354"/>
                <a:ext cx="1121333" cy="276999"/>
              </a:xfrm>
              <a:prstGeom prst="rect">
                <a:avLst/>
              </a:prstGeom>
              <a:solidFill>
                <a:srgbClr val="FFFF00"/>
              </a:solidFill>
              <a:ln w="9525">
                <a:noFill/>
                <a:miter lim="800000"/>
                <a:headEnd/>
                <a:tailEnd/>
              </a:ln>
            </p:spPr>
            <p:txBody>
              <a:bodyPr wrap="none" lIns="0" tIns="0" rIns="0" bIns="0" rtlCol="0">
                <a:spAutoFit/>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a14:m>
                <a:r>
                  <a:rPr lang="en-TW" dirty="0"/>
                  <a:t>:單位向量</a:t>
                </a:r>
              </a:p>
            </p:txBody>
          </p:sp>
        </mc:Choice>
        <mc:Fallback xmlns="">
          <p:sp>
            <p:nvSpPr>
              <p:cNvPr id="14" name="TextBox 13">
                <a:extLst>
                  <a:ext uri="{FF2B5EF4-FFF2-40B4-BE49-F238E27FC236}">
                    <a16:creationId xmlns:a16="http://schemas.microsoft.com/office/drawing/2014/main" id="{4B061A70-2773-AC49-8DF3-A6B46496EFF9}"/>
                  </a:ext>
                </a:extLst>
              </p:cNvPr>
              <p:cNvSpPr txBox="1">
                <a:spLocks noRot="1" noChangeAspect="1" noMove="1" noResize="1" noEditPoints="1" noAdjustHandles="1" noChangeArrowheads="1" noChangeShapeType="1" noTextEdit="1"/>
              </p:cNvSpPr>
              <p:nvPr/>
            </p:nvSpPr>
            <p:spPr bwMode="auto">
              <a:xfrm>
                <a:off x="3966231" y="3165354"/>
                <a:ext cx="1121333" cy="276999"/>
              </a:xfrm>
              <a:prstGeom prst="rect">
                <a:avLst/>
              </a:prstGeom>
              <a:blipFill>
                <a:blip r:embed="rId4"/>
                <a:stretch>
                  <a:fillRect l="-5618" t="-30435" r="-11236" b="-43478"/>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descr="See Explanation.  Clicking on the picture will download&#10; the highest resolution version availabl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836613"/>
            <a:ext cx="60007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矩形 2"/>
          <p:cNvSpPr>
            <a:spLocks noChangeArrowheads="1"/>
          </p:cNvSpPr>
          <p:nvPr/>
        </p:nvSpPr>
        <p:spPr bwMode="auto">
          <a:xfrm>
            <a:off x="1331913" y="5516563"/>
            <a:ext cx="6553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400"/>
              <a:t>上圖是木星最內側的伽利略衛星，埃歐</a:t>
            </a:r>
            <a:r>
              <a:rPr lang="en-US" altLang="zh-TW" sz="1400"/>
              <a:t>(Io) </a:t>
            </a:r>
            <a:r>
              <a:rPr lang="zh-TW" altLang="en-US" sz="1400"/>
              <a:t>位於氣體行星巨人的前方。 埃歐左方的黑點則是它自己的影子。這張將真實色彩做強化對比的影像，是兩年前無人太空船卡西尼</a:t>
            </a:r>
            <a:r>
              <a:rPr lang="en-US" altLang="zh-TW" sz="1400"/>
              <a:t>(Cassini)</a:t>
            </a:r>
            <a:r>
              <a:rPr lang="zh-TW" altLang="en-US" sz="1400"/>
              <a:t>號</a:t>
            </a:r>
            <a:r>
              <a:rPr lang="en-US" altLang="zh-TW" sz="1400"/>
              <a:t>2002</a:t>
            </a:r>
            <a:r>
              <a:rPr lang="zh-TW" altLang="en-US" sz="1400"/>
              <a:t>年經過木星時拍的，它將於 </a:t>
            </a:r>
            <a:r>
              <a:rPr lang="en-US" altLang="zh-TW" sz="1400"/>
              <a:t>2004 </a:t>
            </a:r>
            <a:r>
              <a:rPr lang="zh-TW" altLang="en-US" sz="1400"/>
              <a:t>年飛抵 土星</a:t>
            </a:r>
            <a:r>
              <a:rPr lang="zh-TW" altLang="en-US" sz="1800"/>
              <a:t>。 </a:t>
            </a:r>
          </a:p>
        </p:txBody>
      </p:sp>
    </p:spTree>
    <p:extLst>
      <p:ext uri="{BB962C8B-B14F-4D97-AF65-F5344CB8AC3E}">
        <p14:creationId xmlns:p14="http://schemas.microsoft.com/office/powerpoint/2010/main" val="912486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圖片 1" descr="afg015.jpg"/>
          <p:cNvPicPr>
            <a:picLocks noChangeAspect="1"/>
          </p:cNvPicPr>
          <p:nvPr/>
        </p:nvPicPr>
        <p:blipFill>
          <a:blip r:embed="rId2">
            <a:extLst>
              <a:ext uri="{28A0092B-C50C-407E-A947-70E740481C1C}">
                <a14:useLocalDpi xmlns:a14="http://schemas.microsoft.com/office/drawing/2010/main" val="0"/>
              </a:ext>
            </a:extLst>
          </a:blip>
          <a:srcRect b="53726"/>
          <a:stretch>
            <a:fillRect/>
          </a:stretch>
        </p:blipFill>
        <p:spPr bwMode="auto">
          <a:xfrm>
            <a:off x="3203848" y="1412776"/>
            <a:ext cx="27987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4031729" y="558924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分量法</a:t>
            </a:r>
          </a:p>
        </p:txBody>
      </p:sp>
      <p:sp>
        <p:nvSpPr>
          <p:cNvPr id="5" name="文字方塊 4"/>
          <p:cNvSpPr txBox="1">
            <a:spLocks noChangeArrowheads="1"/>
          </p:cNvSpPr>
          <p:nvPr/>
        </p:nvSpPr>
        <p:spPr bwMode="auto">
          <a:xfrm>
            <a:off x="3203847" y="4581128"/>
            <a:ext cx="4680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向量可以用它的分量表示！</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A45122-6E83-E640-A21E-F3CCE0F40C9F}"/>
                  </a:ext>
                </a:extLst>
              </p:cNvPr>
              <p:cNvSpPr txBox="1"/>
              <p:nvPr/>
            </p:nvSpPr>
            <p:spPr bwMode="auto">
              <a:xfrm>
                <a:off x="3315598" y="5072702"/>
                <a:ext cx="2512804" cy="3186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sub>
                      </m:sSub>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𝑦</m:t>
                              </m:r>
                            </m:sub>
                          </m:sSub>
                        </m:e>
                      </m:d>
                    </m:oMath>
                  </m:oMathPara>
                </a14:m>
                <a:endParaRPr lang="en-TW" dirty="0"/>
              </a:p>
            </p:txBody>
          </p:sp>
        </mc:Choice>
        <mc:Fallback xmlns="">
          <p:sp>
            <p:nvSpPr>
              <p:cNvPr id="2" name="TextBox 1">
                <a:extLst>
                  <a:ext uri="{FF2B5EF4-FFF2-40B4-BE49-F238E27FC236}">
                    <a16:creationId xmlns:a16="http://schemas.microsoft.com/office/drawing/2014/main" id="{E2A45122-6E83-E640-A21E-F3CCE0F40C9F}"/>
                  </a:ext>
                </a:extLst>
              </p:cNvPr>
              <p:cNvSpPr txBox="1">
                <a:spLocks noRot="1" noChangeAspect="1" noMove="1" noResize="1" noEditPoints="1" noAdjustHandles="1" noChangeArrowheads="1" noChangeShapeType="1" noTextEdit="1"/>
              </p:cNvSpPr>
              <p:nvPr/>
            </p:nvSpPr>
            <p:spPr bwMode="auto">
              <a:xfrm>
                <a:off x="3315598" y="5072702"/>
                <a:ext cx="2512804" cy="318677"/>
              </a:xfrm>
              <a:prstGeom prst="rect">
                <a:avLst/>
              </a:prstGeom>
              <a:blipFill>
                <a:blip r:embed="rId3"/>
                <a:stretch>
                  <a:fillRect l="-1010" t="-19231" b="-19231"/>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圖片 1" descr="afg015.jpg"/>
          <p:cNvPicPr>
            <a:picLocks noChangeAspect="1"/>
          </p:cNvPicPr>
          <p:nvPr/>
        </p:nvPicPr>
        <p:blipFill>
          <a:blip r:embed="rId2">
            <a:extLst>
              <a:ext uri="{28A0092B-C50C-407E-A947-70E740481C1C}">
                <a14:useLocalDpi xmlns:a14="http://schemas.microsoft.com/office/drawing/2010/main" val="0"/>
              </a:ext>
            </a:extLst>
          </a:blip>
          <a:srcRect b="53726"/>
          <a:stretch>
            <a:fillRect/>
          </a:stretch>
        </p:blipFill>
        <p:spPr bwMode="auto">
          <a:xfrm>
            <a:off x="755576" y="1578050"/>
            <a:ext cx="27987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3"/>
          <p:cNvSpPr txBox="1">
            <a:spLocks noChangeArrowheads="1"/>
          </p:cNvSpPr>
          <p:nvPr/>
        </p:nvSpPr>
        <p:spPr bwMode="auto">
          <a:xfrm>
            <a:off x="3769021" y="1496518"/>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分量法與圖示法式等價的。</a:t>
            </a:r>
          </a:p>
        </p:txBody>
      </p:sp>
      <p:sp>
        <p:nvSpPr>
          <p:cNvPr id="58372" name="文字方塊 4"/>
          <p:cNvSpPr txBox="1">
            <a:spLocks noChangeArrowheads="1"/>
          </p:cNvSpPr>
          <p:nvPr/>
        </p:nvSpPr>
        <p:spPr bwMode="auto">
          <a:xfrm>
            <a:off x="3779912" y="5013176"/>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分量的值與座標軸的選取有關！</a:t>
            </a:r>
          </a:p>
        </p:txBody>
      </p:sp>
      <p:sp>
        <p:nvSpPr>
          <p:cNvPr id="58373" name="文字方塊 5"/>
          <p:cNvSpPr txBox="1">
            <a:spLocks noChangeArrowheads="1"/>
          </p:cNvSpPr>
          <p:nvPr/>
        </p:nvSpPr>
        <p:spPr bwMode="auto">
          <a:xfrm>
            <a:off x="3775347" y="2757835"/>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由分量可以得到向量的大小</a:t>
            </a:r>
          </a:p>
        </p:txBody>
      </p:sp>
      <p:sp>
        <p:nvSpPr>
          <p:cNvPr id="58375" name="文字方塊 7"/>
          <p:cNvSpPr txBox="1">
            <a:spLocks noChangeArrowheads="1"/>
          </p:cNvSpPr>
          <p:nvPr/>
        </p:nvSpPr>
        <p:spPr bwMode="auto">
          <a:xfrm>
            <a:off x="3775348" y="3793034"/>
            <a:ext cx="3071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由分量可以得到向量的方向：</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BF8D60D-69E8-C24A-B46A-7614BD637931}"/>
                  </a:ext>
                </a:extLst>
              </p:cNvPr>
              <p:cNvSpPr txBox="1"/>
              <p:nvPr/>
            </p:nvSpPr>
            <p:spPr bwMode="auto">
              <a:xfrm>
                <a:off x="3819798" y="2036210"/>
                <a:ext cx="2512804" cy="3186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sub>
                      </m:sSub>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𝑦</m:t>
                              </m:r>
                            </m:sub>
                          </m:sSub>
                        </m:e>
                      </m:d>
                    </m:oMath>
                  </m:oMathPara>
                </a14:m>
                <a:endParaRPr lang="en-TW" dirty="0"/>
              </a:p>
            </p:txBody>
          </p:sp>
        </mc:Choice>
        <mc:Fallback xmlns="">
          <p:sp>
            <p:nvSpPr>
              <p:cNvPr id="10" name="TextBox 9">
                <a:extLst>
                  <a:ext uri="{FF2B5EF4-FFF2-40B4-BE49-F238E27FC236}">
                    <a16:creationId xmlns:a16="http://schemas.microsoft.com/office/drawing/2014/main" id="{2BF8D60D-69E8-C24A-B46A-7614BD637931}"/>
                  </a:ext>
                </a:extLst>
              </p:cNvPr>
              <p:cNvSpPr txBox="1">
                <a:spLocks noRot="1" noChangeAspect="1" noMove="1" noResize="1" noEditPoints="1" noAdjustHandles="1" noChangeArrowheads="1" noChangeShapeType="1" noTextEdit="1"/>
              </p:cNvSpPr>
              <p:nvPr/>
            </p:nvSpPr>
            <p:spPr bwMode="auto">
              <a:xfrm>
                <a:off x="3819798" y="2036210"/>
                <a:ext cx="2512804" cy="318677"/>
              </a:xfrm>
              <a:prstGeom prst="rect">
                <a:avLst/>
              </a:prstGeom>
              <a:blipFill>
                <a:blip r:embed="rId8"/>
                <a:stretch>
                  <a:fillRect l="-503" t="-19231" b="-1923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371D8B-B607-4C48-AE54-6DCED2CBF0D1}"/>
                  </a:ext>
                </a:extLst>
              </p:cNvPr>
              <p:cNvSpPr txBox="1"/>
              <p:nvPr/>
            </p:nvSpPr>
            <p:spPr bwMode="auto">
              <a:xfrm>
                <a:off x="3830354" y="3179939"/>
                <a:ext cx="1483291" cy="563680"/>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b="0" i="1" smtClean="0">
                                  <a:latin typeface="Cambria Math" panose="02040503050406030204" pitchFamily="18" charset="0"/>
                                </a:rPr>
                                <m:t>𝑦</m:t>
                              </m:r>
                            </m:sub>
                            <m:sup>
                              <m:r>
                                <a:rPr lang="en-US" i="1">
                                  <a:latin typeface="Cambria Math" panose="02040503050406030204" pitchFamily="18" charset="0"/>
                                </a:rPr>
                                <m:t>2</m:t>
                              </m:r>
                            </m:sup>
                          </m:sSubSup>
                        </m:e>
                      </m:rad>
                    </m:oMath>
                  </m:oMathPara>
                </a14:m>
                <a:endParaRPr lang="en-TW" dirty="0"/>
              </a:p>
            </p:txBody>
          </p:sp>
        </mc:Choice>
        <mc:Fallback xmlns="">
          <p:sp>
            <p:nvSpPr>
              <p:cNvPr id="11" name="TextBox 10">
                <a:extLst>
                  <a:ext uri="{FF2B5EF4-FFF2-40B4-BE49-F238E27FC236}">
                    <a16:creationId xmlns:a16="http://schemas.microsoft.com/office/drawing/2014/main" id="{CC371D8B-B607-4C48-AE54-6DCED2CBF0D1}"/>
                  </a:ext>
                </a:extLst>
              </p:cNvPr>
              <p:cNvSpPr txBox="1">
                <a:spLocks noRot="1" noChangeAspect="1" noMove="1" noResize="1" noEditPoints="1" noAdjustHandles="1" noChangeArrowheads="1" noChangeShapeType="1" noTextEdit="1"/>
              </p:cNvSpPr>
              <p:nvPr/>
            </p:nvSpPr>
            <p:spPr bwMode="auto">
              <a:xfrm>
                <a:off x="3830354" y="3179939"/>
                <a:ext cx="1483291" cy="563680"/>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AAF3E9D-230A-B345-BBE4-0ADAA074C904}"/>
                  </a:ext>
                </a:extLst>
              </p:cNvPr>
              <p:cNvSpPr txBox="1"/>
              <p:nvPr/>
            </p:nvSpPr>
            <p:spPr bwMode="auto">
              <a:xfrm>
                <a:off x="3830354" y="4232094"/>
                <a:ext cx="1104405" cy="474361"/>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num>
                        <m:den>
                          <m:r>
                            <a:rPr lang="en-US" b="0" i="1" smtClean="0">
                              <a:latin typeface="Cambria Math" panose="02040503050406030204" pitchFamily="18" charset="0"/>
                            </a:rPr>
                            <m:t>𝑎</m:t>
                          </m:r>
                        </m:den>
                      </m:f>
                    </m:oMath>
                  </m:oMathPara>
                </a14:m>
                <a:endParaRPr lang="en-TW" dirty="0"/>
              </a:p>
            </p:txBody>
          </p:sp>
        </mc:Choice>
        <mc:Fallback xmlns="">
          <p:sp>
            <p:nvSpPr>
              <p:cNvPr id="13" name="TextBox 12">
                <a:extLst>
                  <a:ext uri="{FF2B5EF4-FFF2-40B4-BE49-F238E27FC236}">
                    <a16:creationId xmlns:a16="http://schemas.microsoft.com/office/drawing/2014/main" id="{CAAF3E9D-230A-B345-BBE4-0ADAA074C904}"/>
                  </a:ext>
                </a:extLst>
              </p:cNvPr>
              <p:cNvSpPr txBox="1">
                <a:spLocks noRot="1" noChangeAspect="1" noMove="1" noResize="1" noEditPoints="1" noAdjustHandles="1" noChangeArrowheads="1" noChangeShapeType="1" noTextEdit="1"/>
              </p:cNvSpPr>
              <p:nvPr/>
            </p:nvSpPr>
            <p:spPr bwMode="auto">
              <a:xfrm>
                <a:off x="3830354" y="4232094"/>
                <a:ext cx="1104405" cy="474361"/>
              </a:xfrm>
              <a:prstGeom prst="rect">
                <a:avLst/>
              </a:prstGeom>
              <a:blipFill>
                <a:blip r:embed="rId10"/>
                <a:stretch>
                  <a:fillRect l="-2273" b="-1052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5" descr="D:\Dropbox\Documents\課程\YoungTextBook\Images\Chapter03\A_Images\A_Figures_and_Photos\03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48680"/>
            <a:ext cx="3739232" cy="451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文字方塊 4"/>
          <p:cNvSpPr txBox="1">
            <a:spLocks noChangeArrowheads="1"/>
          </p:cNvSpPr>
          <p:nvPr/>
        </p:nvSpPr>
        <p:spPr bwMode="auto">
          <a:xfrm>
            <a:off x="2122363" y="5282713"/>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位置是一個向量</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BAC1749-E006-4C47-88B6-310A6D8ED161}"/>
                  </a:ext>
                </a:extLst>
              </p:cNvPr>
              <p:cNvSpPr txBox="1"/>
              <p:nvPr/>
            </p:nvSpPr>
            <p:spPr bwMode="auto">
              <a:xfrm>
                <a:off x="3923928" y="5320957"/>
                <a:ext cx="2751779" cy="291811"/>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𝑧</m:t>
                          </m:r>
                        </m:e>
                      </m:d>
                      <m:r>
                        <a:rPr lang="en-US" i="1">
                          <a:latin typeface="Cambria Math" panose="02040503050406030204" pitchFamily="18" charset="0"/>
                        </a:rPr>
                        <m:t>=</m:t>
                      </m:r>
                      <m:r>
                        <a:rPr lang="en-US" i="1">
                          <a:latin typeface="Cambria Math" panose="02040503050406030204" pitchFamily="18" charset="0"/>
                        </a:rPr>
                        <m:t>𝑥</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r>
                        <a:rPr lang="en-US" b="0" i="1" smtClean="0">
                          <a:latin typeface="Cambria Math" panose="02040503050406030204" pitchFamily="18" charset="0"/>
                        </a:rPr>
                        <m:t>𝑦</m:t>
                      </m:r>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r>
                        <a:rPr lang="en-US" b="0" i="1" smtClean="0">
                          <a:latin typeface="Cambria Math" panose="02040503050406030204" pitchFamily="18" charset="0"/>
                        </a:rPr>
                        <m:t>𝑧</m:t>
                      </m:r>
                      <m:acc>
                        <m:accPr>
                          <m:chr m:val="̂"/>
                          <m:ctrlPr>
                            <a:rPr lang="en-US" i="1">
                              <a:latin typeface="Cambria Math" panose="02040503050406030204" pitchFamily="18" charset="0"/>
                            </a:rPr>
                          </m:ctrlPr>
                        </m:accPr>
                        <m:e>
                          <m:r>
                            <a:rPr lang="en-US" b="0" i="1" smtClean="0">
                              <a:latin typeface="Cambria Math" panose="02040503050406030204" pitchFamily="18" charset="0"/>
                            </a:rPr>
                            <m:t>𝑘</m:t>
                          </m:r>
                        </m:e>
                      </m:acc>
                    </m:oMath>
                  </m:oMathPara>
                </a14:m>
                <a:endParaRPr lang="en-TW" dirty="0"/>
              </a:p>
            </p:txBody>
          </p:sp>
        </mc:Choice>
        <mc:Fallback xmlns="">
          <p:sp>
            <p:nvSpPr>
              <p:cNvPr id="5" name="TextBox 4">
                <a:extLst>
                  <a:ext uri="{FF2B5EF4-FFF2-40B4-BE49-F238E27FC236}">
                    <a16:creationId xmlns:a16="http://schemas.microsoft.com/office/drawing/2014/main" id="{3BAC1749-E006-4C47-88B6-310A6D8ED161}"/>
                  </a:ext>
                </a:extLst>
              </p:cNvPr>
              <p:cNvSpPr txBox="1">
                <a:spLocks noRot="1" noChangeAspect="1" noMove="1" noResize="1" noEditPoints="1" noAdjustHandles="1" noChangeArrowheads="1" noChangeShapeType="1" noTextEdit="1"/>
              </p:cNvSpPr>
              <p:nvPr/>
            </p:nvSpPr>
            <p:spPr bwMode="auto">
              <a:xfrm>
                <a:off x="3923928" y="5320957"/>
                <a:ext cx="2751779" cy="291811"/>
              </a:xfrm>
              <a:prstGeom prst="rect">
                <a:avLst/>
              </a:prstGeom>
              <a:blipFill>
                <a:blip r:embed="rId3"/>
                <a:stretch>
                  <a:fillRect l="-1382" t="-25000" r="-1382" b="-2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9">
                <a:extLst>
                  <a:ext uri="{FF2B5EF4-FFF2-40B4-BE49-F238E27FC236}">
                    <a16:creationId xmlns:a16="http://schemas.microsoft.com/office/drawing/2014/main" id="{A45A62ED-CFD4-3C4A-8D15-FF8503D6BAB6}"/>
                  </a:ext>
                </a:extLst>
              </p:cNvPr>
              <p:cNvSpPr/>
              <p:nvPr/>
            </p:nvSpPr>
            <p:spPr>
              <a:xfrm>
                <a:off x="2122363" y="5720807"/>
                <a:ext cx="1348639" cy="8711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rPr>
                                <m:t>𝑖</m:t>
                              </m:r>
                            </m:sub>
                          </m:s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nary>
                    </m:oMath>
                  </m:oMathPara>
                </a14:m>
                <a:endParaRPr lang="zh-TW" altLang="en-US" sz="1800" dirty="0"/>
              </a:p>
            </p:txBody>
          </p:sp>
        </mc:Choice>
        <mc:Fallback xmlns="">
          <p:sp>
            <p:nvSpPr>
              <p:cNvPr id="6" name="矩形 9">
                <a:extLst>
                  <a:ext uri="{FF2B5EF4-FFF2-40B4-BE49-F238E27FC236}">
                    <a16:creationId xmlns:a16="http://schemas.microsoft.com/office/drawing/2014/main" id="{A45A62ED-CFD4-3C4A-8D15-FF8503D6BAB6}"/>
                  </a:ext>
                </a:extLst>
              </p:cNvPr>
              <p:cNvSpPr>
                <a:spLocks noRot="1" noChangeAspect="1" noMove="1" noResize="1" noEditPoints="1" noAdjustHandles="1" noChangeArrowheads="1" noChangeShapeType="1" noTextEdit="1"/>
              </p:cNvSpPr>
              <p:nvPr/>
            </p:nvSpPr>
            <p:spPr>
              <a:xfrm>
                <a:off x="2122363" y="5720807"/>
                <a:ext cx="1348639" cy="871136"/>
              </a:xfrm>
              <a:prstGeom prst="rect">
                <a:avLst/>
              </a:prstGeom>
              <a:blipFill>
                <a:blip r:embed="rId4"/>
                <a:stretch>
                  <a:fillRect l="-24299" t="-95652" r="-4673" b="-15217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12">
                <a:extLst>
                  <a:ext uri="{FF2B5EF4-FFF2-40B4-BE49-F238E27FC236}">
                    <a16:creationId xmlns:a16="http://schemas.microsoft.com/office/drawing/2014/main" id="{EB7BEE96-E9CB-0140-80F4-7F08FAC789AA}"/>
                  </a:ext>
                </a:extLst>
              </p:cNvPr>
              <p:cNvSpPr txBox="1"/>
              <p:nvPr/>
            </p:nvSpPr>
            <p:spPr bwMode="auto">
              <a:xfrm>
                <a:off x="3563888" y="5971709"/>
                <a:ext cx="2376264" cy="369332"/>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i="1">
                        <a:latin typeface="Cambria Math" panose="02040503050406030204" pitchFamily="18" charset="0"/>
                        <a:ea typeface="Cambria Math"/>
                      </a:rPr>
                      <m:t> </m:t>
                    </m:r>
                    <m:r>
                      <a:rPr lang="en-US" altLang="zh-TW" b="0" i="1" smtClean="0">
                        <a:latin typeface="Cambria Math" panose="02040503050406030204" pitchFamily="18" charset="0"/>
                        <a:ea typeface="Cambria Math"/>
                      </a:rPr>
                      <m:t>  </m:t>
                    </m:r>
                    <m:r>
                      <a:rPr lang="en-US" altLang="zh-TW" sz="1800" i="1">
                        <a:latin typeface="Cambria Math"/>
                      </a:rPr>
                      <m:t>𝑖</m:t>
                    </m:r>
                    <m:r>
                      <a:rPr lang="en-US" altLang="zh-TW" sz="1800" i="1">
                        <a:latin typeface="Cambria Math"/>
                      </a:rPr>
                      <m:t>=1,2,3</m:t>
                    </m:r>
                  </m:oMath>
                </a14:m>
                <a:r>
                  <a:rPr lang="zh-TW" altLang="en-US" sz="1800" dirty="0"/>
                  <a:t>為座標軸。</a:t>
                </a:r>
              </a:p>
            </p:txBody>
          </p:sp>
        </mc:Choice>
        <mc:Fallback xmlns="">
          <p:sp>
            <p:nvSpPr>
              <p:cNvPr id="7" name="文字方塊 12">
                <a:extLst>
                  <a:ext uri="{FF2B5EF4-FFF2-40B4-BE49-F238E27FC236}">
                    <a16:creationId xmlns:a16="http://schemas.microsoft.com/office/drawing/2014/main" id="{EB7BEE96-E9CB-0140-80F4-7F08FAC789AA}"/>
                  </a:ext>
                </a:extLst>
              </p:cNvPr>
              <p:cNvSpPr txBox="1">
                <a:spLocks noRot="1" noChangeAspect="1" noMove="1" noResize="1" noEditPoints="1" noAdjustHandles="1" noChangeArrowheads="1" noChangeShapeType="1" noTextEdit="1"/>
              </p:cNvSpPr>
              <p:nvPr/>
            </p:nvSpPr>
            <p:spPr bwMode="auto">
              <a:xfrm>
                <a:off x="3563888" y="5971709"/>
                <a:ext cx="2376264" cy="369332"/>
              </a:xfrm>
              <a:prstGeom prst="rect">
                <a:avLst/>
              </a:prstGeom>
              <a:blipFill>
                <a:blip r:embed="rId5"/>
                <a:stretch>
                  <a:fillRect t="-6667" r="-11702" b="-20000"/>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41" name="Text Box 5"/>
              <p:cNvSpPr txBox="1">
                <a:spLocks noChangeArrowheads="1"/>
              </p:cNvSpPr>
              <p:nvPr/>
            </p:nvSpPr>
            <p:spPr bwMode="auto">
              <a:xfrm>
                <a:off x="1091552" y="754034"/>
                <a:ext cx="561662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位置的變化：位移</a:t>
                </a:r>
                <a14:m>
                  <m:oMath xmlns:m="http://schemas.openxmlformats.org/officeDocument/2006/math">
                    <m:r>
                      <a:rPr lang="zh-TW" altLang="en-US" sz="1800" i="1" smtClean="0">
                        <a:latin typeface="Cambria Math"/>
                      </a:rPr>
                      <m:t>∆</m:t>
                    </m:r>
                    <m:acc>
                      <m:accPr>
                        <m:chr m:val="⃗"/>
                        <m:ctrlPr>
                          <a:rPr lang="zh-TW" altLang="en-US" sz="1800" i="1" smtClean="0">
                            <a:latin typeface="Cambria Math" panose="02040503050406030204" pitchFamily="18" charset="0"/>
                          </a:rPr>
                        </m:ctrlPr>
                      </m:accPr>
                      <m:e>
                        <m:r>
                          <a:rPr lang="en-US" altLang="zh-TW" sz="1800" b="0" i="1" smtClean="0">
                            <a:latin typeface="Cambria Math"/>
                          </a:rPr>
                          <m:t>𝑟</m:t>
                        </m:r>
                      </m:e>
                    </m:acc>
                  </m:oMath>
                </a14:m>
                <a:r>
                  <a:rPr lang="zh-TW" altLang="en-US" sz="1800" dirty="0"/>
                  <a:t>也是一個向量。</a:t>
                </a:r>
              </a:p>
            </p:txBody>
          </p:sp>
        </mc:Choice>
        <mc:Fallback xmlns="">
          <p:sp>
            <p:nvSpPr>
              <p:cNvPr id="61441" name="Text Box 5"/>
              <p:cNvSpPr txBox="1">
                <a:spLocks noRot="1" noChangeAspect="1" noMove="1" noResize="1" noEditPoints="1" noAdjustHandles="1" noChangeArrowheads="1" noChangeShapeType="1" noTextEdit="1"/>
              </p:cNvSpPr>
              <p:nvPr/>
            </p:nvSpPr>
            <p:spPr bwMode="auto">
              <a:xfrm>
                <a:off x="1091552" y="754034"/>
                <a:ext cx="5616624" cy="369332"/>
              </a:xfrm>
              <a:prstGeom prst="rect">
                <a:avLst/>
              </a:prstGeom>
              <a:blipFill>
                <a:blip r:embed="rId2"/>
                <a:stretch>
                  <a:fillRect l="-677" t="-1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1442"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144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61448" name="Picture 10" descr="D:\Dropbox\Documents\課程\YoungTextBook\Images\Chapter03\A_Images\A_Figures_and_Photos\03_02_Figure.jpg"/>
          <p:cNvPicPr>
            <a:picLocks noChangeAspect="1" noChangeArrowheads="1"/>
          </p:cNvPicPr>
          <p:nvPr/>
        </p:nvPicPr>
        <p:blipFill>
          <a:blip r:embed="rId3">
            <a:extLst>
              <a:ext uri="{28A0092B-C50C-407E-A947-70E740481C1C}">
                <a14:useLocalDpi xmlns:a14="http://schemas.microsoft.com/office/drawing/2010/main" val="0"/>
              </a:ext>
            </a:extLst>
          </a:blip>
          <a:srcRect b="3854"/>
          <a:stretch>
            <a:fillRect/>
          </a:stretch>
        </p:blipFill>
        <p:spPr bwMode="auto">
          <a:xfrm>
            <a:off x="1120222" y="3111545"/>
            <a:ext cx="4315874" cy="338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文字方塊 9"/>
          <p:cNvSpPr txBox="1">
            <a:spLocks noChangeArrowheads="1"/>
          </p:cNvSpPr>
          <p:nvPr/>
        </p:nvSpPr>
        <p:spPr bwMode="auto">
          <a:xfrm>
            <a:off x="1084434" y="1139519"/>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其分量就是位置向量各分量的差！</a:t>
            </a:r>
          </a:p>
        </p:txBody>
      </p:sp>
      <p:sp>
        <p:nvSpPr>
          <p:cNvPr id="12" name="文字方塊 11"/>
          <p:cNvSpPr txBox="1"/>
          <p:nvPr/>
        </p:nvSpPr>
        <p:spPr bwMode="auto">
          <a:xfrm>
            <a:off x="1084434" y="386565"/>
            <a:ext cx="3600400" cy="369332"/>
          </a:xfrm>
          <a:prstGeom prst="rect">
            <a:avLst/>
          </a:prstGeom>
          <a:noFill/>
          <a:ln w="9525">
            <a:noFill/>
            <a:miter lim="800000"/>
            <a:headEnd/>
            <a:tailEnd/>
          </a:ln>
        </p:spPr>
        <p:txBody>
          <a:bodyPr wrap="square" rtlCol="0">
            <a:spAutoFit/>
          </a:bodyPr>
          <a:lstStyle/>
          <a:p>
            <a:r>
              <a:rPr lang="zh-TW" altLang="en-US" dirty="0"/>
              <a:t>運動中的位置向量會隨時間變化</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6F98690-3FC4-9D40-85B8-9A6F7B3E859B}"/>
                  </a:ext>
                </a:extLst>
              </p:cNvPr>
              <p:cNvSpPr txBox="1"/>
              <p:nvPr/>
            </p:nvSpPr>
            <p:spPr bwMode="auto">
              <a:xfrm>
                <a:off x="4597118" y="411983"/>
                <a:ext cx="2382191"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oMath>
                  </m:oMathPara>
                </a14:m>
                <a:endParaRPr lang="en-TW" dirty="0"/>
              </a:p>
            </p:txBody>
          </p:sp>
        </mc:Choice>
        <mc:Fallback xmlns="">
          <p:sp>
            <p:nvSpPr>
              <p:cNvPr id="14" name="TextBox 13">
                <a:extLst>
                  <a:ext uri="{FF2B5EF4-FFF2-40B4-BE49-F238E27FC236}">
                    <a16:creationId xmlns:a16="http://schemas.microsoft.com/office/drawing/2014/main" id="{C6F98690-3FC4-9D40-85B8-9A6F7B3E859B}"/>
                  </a:ext>
                </a:extLst>
              </p:cNvPr>
              <p:cNvSpPr txBox="1">
                <a:spLocks noRot="1" noChangeAspect="1" noMove="1" noResize="1" noEditPoints="1" noAdjustHandles="1" noChangeArrowheads="1" noChangeShapeType="1" noTextEdit="1"/>
              </p:cNvSpPr>
              <p:nvPr/>
            </p:nvSpPr>
            <p:spPr bwMode="auto">
              <a:xfrm>
                <a:off x="4597118" y="411983"/>
                <a:ext cx="2382191" cy="276999"/>
              </a:xfrm>
              <a:prstGeom prst="rect">
                <a:avLst/>
              </a:prstGeom>
              <a:blipFill>
                <a:blip r:embed="rId4"/>
                <a:stretch>
                  <a:fillRect l="-1058" t="-26087"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39BBA3F-BE29-E641-A952-45503FC550D0}"/>
                  </a:ext>
                </a:extLst>
              </p:cNvPr>
              <p:cNvSpPr txBox="1"/>
              <p:nvPr/>
            </p:nvSpPr>
            <p:spPr bwMode="auto">
              <a:xfrm>
                <a:off x="1149986" y="1526860"/>
                <a:ext cx="5668603"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𝑟</m:t>
                          </m:r>
                        </m:e>
                      </m:acc>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acc>
                            <m:accPr>
                              <m:chr m:val="⃗"/>
                              <m:ctrlPr>
                                <a:rPr lang="zh-TW" altLang="en-US" i="1">
                                  <a:latin typeface="Cambria Math" panose="02040503050406030204" pitchFamily="18" charset="0"/>
                                </a:rPr>
                              </m:ctrlPr>
                            </m:accPr>
                            <m:e>
                              <m:r>
                                <a:rPr lang="en-US" altLang="zh-TW" i="1">
                                  <a:latin typeface="Cambria Math"/>
                                </a:rPr>
                                <m:t>𝑟</m:t>
                              </m:r>
                            </m:e>
                          </m:acc>
                        </m:e>
                        <m:sub>
                          <m:r>
                            <a:rPr lang="en-US" altLang="zh-TW" b="0" i="1" smtClean="0">
                              <a:latin typeface="Cambria Math" panose="02040503050406030204" pitchFamily="18" charset="0"/>
                            </a:rPr>
                            <m:t>2</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zh-TW" altLang="en-US" i="1">
                                  <a:latin typeface="Cambria Math" panose="02040503050406030204" pitchFamily="18" charset="0"/>
                                </a:rPr>
                              </m:ctrlPr>
                            </m:accPr>
                            <m:e>
                              <m:r>
                                <a:rPr lang="en-US" altLang="zh-TW" i="1">
                                  <a:latin typeface="Cambria Math"/>
                                </a:rPr>
                                <m:t>𝑟</m:t>
                              </m:r>
                            </m:e>
                          </m:acc>
                        </m:e>
                        <m:sub>
                          <m:r>
                            <a:rPr lang="en-US" altLang="zh-TW" b="0" i="1" smtClean="0">
                              <a:latin typeface="Cambria Math" panose="02040503050406030204" pitchFamily="18" charset="0"/>
                            </a:rPr>
                            <m:t>1</m:t>
                          </m:r>
                        </m:sub>
                      </m:sSub>
                      <m:r>
                        <a:rPr lang="en-US" altLang="zh-TW"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r>
                        <a:rPr lang="en-US" b="0" i="1" smtClean="0">
                          <a:latin typeface="Cambria Math" panose="02040503050406030204" pitchFamily="18" charset="0"/>
                        </a:rPr>
                        <m:t>=</m:t>
                      </m:r>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𝑧</m:t>
                              </m:r>
                            </m:e>
                            <m:sub>
                              <m:r>
                                <a:rPr lang="en-US" i="1">
                                  <a:latin typeface="Cambria Math" panose="02040503050406030204" pitchFamily="18" charset="0"/>
                                </a:rPr>
                                <m:t>1</m:t>
                              </m:r>
                            </m:sub>
                          </m:sSub>
                        </m:e>
                      </m:d>
                    </m:oMath>
                  </m:oMathPara>
                </a14:m>
                <a:endParaRPr lang="en-TW" dirty="0"/>
              </a:p>
            </p:txBody>
          </p:sp>
        </mc:Choice>
        <mc:Fallback xmlns="">
          <p:sp>
            <p:nvSpPr>
              <p:cNvPr id="15" name="TextBox 14">
                <a:extLst>
                  <a:ext uri="{FF2B5EF4-FFF2-40B4-BE49-F238E27FC236}">
                    <a16:creationId xmlns:a16="http://schemas.microsoft.com/office/drawing/2014/main" id="{B39BBA3F-BE29-E641-A952-45503FC550D0}"/>
                  </a:ext>
                </a:extLst>
              </p:cNvPr>
              <p:cNvSpPr txBox="1">
                <a:spLocks noRot="1" noChangeAspect="1" noMove="1" noResize="1" noEditPoints="1" noAdjustHandles="1" noChangeArrowheads="1" noChangeShapeType="1" noTextEdit="1"/>
              </p:cNvSpPr>
              <p:nvPr/>
            </p:nvSpPr>
            <p:spPr bwMode="auto">
              <a:xfrm>
                <a:off x="1149986" y="1526860"/>
                <a:ext cx="5668603" cy="276999"/>
              </a:xfrm>
              <a:prstGeom prst="rect">
                <a:avLst/>
              </a:prstGeom>
              <a:blipFill>
                <a:blip r:embed="rId5"/>
                <a:stretch>
                  <a:fillRect t="-30435" b="-2608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657B59-7EB4-094B-BB82-C1BB412A05ED}"/>
                  </a:ext>
                </a:extLst>
              </p:cNvPr>
              <p:cNvSpPr txBox="1"/>
              <p:nvPr/>
            </p:nvSpPr>
            <p:spPr bwMode="auto">
              <a:xfrm>
                <a:off x="1149986" y="2363855"/>
                <a:ext cx="1022203" cy="54643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𝑣</m:t>
                              </m:r>
                            </m:e>
                          </m:acc>
                        </m:e>
                        <m:sub>
                          <m:r>
                            <m:rPr>
                              <m:sty m:val="p"/>
                            </m:rPr>
                            <a:rPr lang="en-US" altLang="zh-TW" b="0" i="0" smtClean="0">
                              <a:latin typeface="Cambria Math" panose="02040503050406030204" pitchFamily="18" charset="0"/>
                            </a:rPr>
                            <m:t>ave</m:t>
                          </m:r>
                        </m:sub>
                      </m:sSub>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zh-TW" altLang="en-US" i="1">
                              <a:latin typeface="Cambria Math"/>
                            </a:rPr>
                            <m:t>∆</m:t>
                          </m:r>
                          <m:acc>
                            <m:accPr>
                              <m:chr m:val="⃗"/>
                              <m:ctrlPr>
                                <a:rPr lang="zh-TW" altLang="en-US" i="1">
                                  <a:latin typeface="Cambria Math" panose="02040503050406030204" pitchFamily="18" charset="0"/>
                                </a:rPr>
                              </m:ctrlPr>
                            </m:accPr>
                            <m:e>
                              <m:r>
                                <a:rPr lang="en-US" altLang="zh-TW" i="1">
                                  <a:latin typeface="Cambria Math"/>
                                </a:rPr>
                                <m:t>𝑟</m:t>
                              </m:r>
                            </m:e>
                          </m:acc>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10" name="TextBox 9">
                <a:extLst>
                  <a:ext uri="{FF2B5EF4-FFF2-40B4-BE49-F238E27FC236}">
                    <a16:creationId xmlns:a16="http://schemas.microsoft.com/office/drawing/2014/main" id="{3A657B59-7EB4-094B-BB82-C1BB412A05ED}"/>
                  </a:ext>
                </a:extLst>
              </p:cNvPr>
              <p:cNvSpPr txBox="1">
                <a:spLocks noRot="1" noChangeAspect="1" noMove="1" noResize="1" noEditPoints="1" noAdjustHandles="1" noChangeArrowheads="1" noChangeShapeType="1" noTextEdit="1"/>
              </p:cNvSpPr>
              <p:nvPr/>
            </p:nvSpPr>
            <p:spPr bwMode="auto">
              <a:xfrm>
                <a:off x="1149986" y="2363855"/>
                <a:ext cx="1022203" cy="546432"/>
              </a:xfrm>
              <a:prstGeom prst="rect">
                <a:avLst/>
              </a:prstGeom>
              <a:blipFill>
                <a:blip r:embed="rId6"/>
                <a:stretch>
                  <a:fillRect l="-2469" t="-18605" r="-2469" b="-13953"/>
                </a:stretch>
              </a:blipFill>
              <a:ln w="9525">
                <a:noFill/>
                <a:miter lim="800000"/>
                <a:headEnd/>
                <a:tailEnd/>
              </a:ln>
            </p:spPr>
            <p:txBody>
              <a:bodyPr/>
              <a:lstStyle/>
              <a:p>
                <a:r>
                  <a:rPr lang="en-TW">
                    <a:noFill/>
                  </a:rPr>
                  <a:t> </a:t>
                </a:r>
              </a:p>
            </p:txBody>
          </p:sp>
        </mc:Fallback>
      </mc:AlternateContent>
      <p:sp>
        <p:nvSpPr>
          <p:cNvPr id="11" name="Text Box 5">
            <a:extLst>
              <a:ext uri="{FF2B5EF4-FFF2-40B4-BE49-F238E27FC236}">
                <a16:creationId xmlns:a16="http://schemas.microsoft.com/office/drawing/2014/main" id="{C59F141F-45F0-DC4F-A67A-3FCA4C2F2B6F}"/>
              </a:ext>
            </a:extLst>
          </p:cNvPr>
          <p:cNvSpPr txBox="1">
            <a:spLocks noChangeArrowheads="1"/>
          </p:cNvSpPr>
          <p:nvPr/>
        </p:nvSpPr>
        <p:spPr bwMode="auto">
          <a:xfrm>
            <a:off x="1091552" y="1970366"/>
            <a:ext cx="7512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平均速度向量，就是位置向量的變化率，或說單位時間的位移向量。</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5"/>
          <p:cNvSpPr txBox="1">
            <a:spLocks noChangeArrowheads="1"/>
          </p:cNvSpPr>
          <p:nvPr/>
        </p:nvSpPr>
        <p:spPr bwMode="auto">
          <a:xfrm>
            <a:off x="3799837" y="297125"/>
            <a:ext cx="5027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速度 </a:t>
            </a:r>
            <a:r>
              <a:rPr lang="en-US" altLang="zh-TW" sz="1800" dirty="0">
                <a:latin typeface="Times New Roman" panose="02020603050405020304" pitchFamily="18" charset="0"/>
                <a:cs typeface="Times New Roman" panose="02020603050405020304" pitchFamily="18" charset="0"/>
              </a:rPr>
              <a:t>Vector</a:t>
            </a:r>
            <a:r>
              <a:rPr lang="en-US" altLang="zh-TW" sz="1800" dirty="0"/>
              <a:t> </a:t>
            </a:r>
            <a:r>
              <a:rPr lang="zh-TW" altLang="en-US" sz="1800" dirty="0"/>
              <a:t>向量，就是位置向量的瞬時變化率。</a:t>
            </a:r>
          </a:p>
        </p:txBody>
      </p:sp>
      <p:sp>
        <p:nvSpPr>
          <p:cNvPr id="6246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246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247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62473" name="文字方塊 12"/>
              <p:cNvSpPr txBox="1">
                <a:spLocks noChangeArrowheads="1"/>
              </p:cNvSpPr>
              <p:nvPr/>
            </p:nvSpPr>
            <p:spPr bwMode="auto">
              <a:xfrm>
                <a:off x="3808138" y="4287288"/>
                <a:ext cx="40005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如此定義的速度向量</a:t>
                </a:r>
                <a14:m>
                  <m:oMath xmlns:m="http://schemas.openxmlformats.org/officeDocument/2006/math">
                    <m:r>
                      <a:rPr lang="zh-TW" altLang="en-US" sz="1800" b="0" i="1" smtClean="0">
                        <a:latin typeface="Cambria Math"/>
                      </a:rPr>
                      <m:t>：</m:t>
                    </m:r>
                    <m:acc>
                      <m:accPr>
                        <m:chr m:val="⃗"/>
                        <m:ctrlPr>
                          <a:rPr lang="zh-TW" altLang="en-US" sz="1800" i="1" smtClean="0">
                            <a:latin typeface="Cambria Math" panose="02040503050406030204" pitchFamily="18" charset="0"/>
                          </a:rPr>
                        </m:ctrlPr>
                      </m:accPr>
                      <m:e>
                        <m:r>
                          <a:rPr lang="en-US" altLang="zh-TW" sz="1800" b="0" i="1" smtClean="0">
                            <a:latin typeface="Cambria Math"/>
                          </a:rPr>
                          <m:t>𝑣</m:t>
                        </m:r>
                      </m:e>
                    </m:acc>
                  </m:oMath>
                </a14:m>
                <a:endParaRPr lang="en-US" altLang="zh-TW" sz="1800" dirty="0"/>
              </a:p>
            </p:txBody>
          </p:sp>
        </mc:Choice>
        <mc:Fallback xmlns="">
          <p:sp>
            <p:nvSpPr>
              <p:cNvPr id="62473" name="文字方塊 12"/>
              <p:cNvSpPr txBox="1">
                <a:spLocks noRot="1" noChangeAspect="1" noMove="1" noResize="1" noEditPoints="1" noAdjustHandles="1" noChangeArrowheads="1" noChangeShapeType="1" noTextEdit="1"/>
              </p:cNvSpPr>
              <p:nvPr/>
            </p:nvSpPr>
            <p:spPr bwMode="auto">
              <a:xfrm>
                <a:off x="3808138" y="4287288"/>
                <a:ext cx="4000500" cy="369332"/>
              </a:xfrm>
              <a:prstGeom prst="rect">
                <a:avLst/>
              </a:prstGeom>
              <a:blipFill rotWithShape="1">
                <a:blip r:embed="rId7"/>
                <a:stretch>
                  <a:fillRect l="-1372" t="-21311"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62474" name="Picture 14" descr="D:\Dropbox\Documents\課程\YoungTextBook\Images\Chapter03\A_Images\A_Figures_and_Photos\03_03_Figure.jpg"/>
          <p:cNvPicPr>
            <a:picLocks noChangeAspect="1" noChangeArrowheads="1"/>
          </p:cNvPicPr>
          <p:nvPr/>
        </p:nvPicPr>
        <p:blipFill>
          <a:blip r:embed="rId8">
            <a:extLst>
              <a:ext uri="{28A0092B-C50C-407E-A947-70E740481C1C}">
                <a14:useLocalDpi xmlns:a14="http://schemas.microsoft.com/office/drawing/2010/main" val="0"/>
              </a:ext>
            </a:extLst>
          </a:blip>
          <a:srcRect b="6380"/>
          <a:stretch>
            <a:fillRect/>
          </a:stretch>
        </p:blipFill>
        <p:spPr bwMode="auto">
          <a:xfrm>
            <a:off x="684213" y="260350"/>
            <a:ext cx="2921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5" descr="D:\Dropbox\Documents\課程\YoungTextBook\Images\Chapter03\A_Images\A_Figures_and_Photos\03_04_Figure.jpg"/>
          <p:cNvPicPr>
            <a:picLocks noChangeAspect="1" noChangeArrowheads="1"/>
          </p:cNvPicPr>
          <p:nvPr/>
        </p:nvPicPr>
        <p:blipFill>
          <a:blip r:embed="rId9" cstate="print">
            <a:extLst>
              <a:ext uri="{28A0092B-C50C-407E-A947-70E740481C1C}">
                <a14:useLocalDpi xmlns:a14="http://schemas.microsoft.com/office/drawing/2010/main" val="0"/>
              </a:ext>
            </a:extLst>
          </a:blip>
          <a:srcRect b="1955"/>
          <a:stretch>
            <a:fillRect/>
          </a:stretch>
        </p:blipFill>
        <p:spPr bwMode="auto">
          <a:xfrm>
            <a:off x="684213" y="3966576"/>
            <a:ext cx="2921000" cy="263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矩形 3"/>
              <p:cNvSpPr/>
              <p:nvPr/>
            </p:nvSpPr>
            <p:spPr>
              <a:xfrm>
                <a:off x="3808138" y="4731758"/>
                <a:ext cx="5184576" cy="369332"/>
              </a:xfrm>
              <a:prstGeom prst="rect">
                <a:avLst/>
              </a:prstGeom>
            </p:spPr>
            <p:txBody>
              <a:bodyPr wrap="square">
                <a:spAutoFit/>
              </a:bodyPr>
              <a:lstStyle/>
              <a:p>
                <a:r>
                  <a:rPr lang="zh-TW" altLang="en-US" dirty="0"/>
                  <a:t>方向</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𝑣</m:t>
                        </m:r>
                      </m:e>
                    </m:acc>
                  </m:oMath>
                </a14:m>
                <a:r>
                  <a:rPr lang="zh-TW" altLang="en-US" dirty="0"/>
                  <a:t>是沿著運動的切線方向，</a:t>
                </a:r>
              </a:p>
            </p:txBody>
          </p:sp>
        </mc:Choice>
        <mc:Fallback xmlns="">
          <p:sp>
            <p:nvSpPr>
              <p:cNvPr id="4" name="矩形 3"/>
              <p:cNvSpPr>
                <a:spLocks noRot="1" noChangeAspect="1" noMove="1" noResize="1" noEditPoints="1" noAdjustHandles="1" noChangeArrowheads="1" noChangeShapeType="1" noTextEdit="1"/>
              </p:cNvSpPr>
              <p:nvPr/>
            </p:nvSpPr>
            <p:spPr>
              <a:xfrm>
                <a:off x="3808138" y="4731758"/>
                <a:ext cx="5184576" cy="369332"/>
              </a:xfrm>
              <a:prstGeom prst="rect">
                <a:avLst/>
              </a:prstGeom>
              <a:blipFill rotWithShape="1">
                <a:blip r:embed="rId14"/>
                <a:stretch>
                  <a:fillRect l="-1059" t="-6557"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3799838" y="5143762"/>
                <a:ext cx="2393925" cy="369332"/>
              </a:xfrm>
              <a:prstGeom prst="rect">
                <a:avLst/>
              </a:prstGeom>
            </p:spPr>
            <p:txBody>
              <a:bodyPr wrap="none">
                <a:spAutoFit/>
              </a:bodyPr>
              <a:lstStyle/>
              <a:p>
                <a:r>
                  <a:rPr lang="zh-TW" altLang="en-US" dirty="0"/>
                  <a:t>大小</a:t>
                </a:r>
                <a14:m>
                  <m:oMath xmlns:m="http://schemas.openxmlformats.org/officeDocument/2006/math">
                    <m:r>
                      <a:rPr lang="en-US" altLang="zh-TW" b="0" i="1" smtClean="0">
                        <a:latin typeface="Cambria Math"/>
                      </a:rPr>
                      <m:t>𝑣</m:t>
                    </m:r>
                  </m:oMath>
                </a14:m>
                <a:r>
                  <a:rPr lang="zh-TW" altLang="en-US" dirty="0"/>
                  <a:t>是移動的速率。</a:t>
                </a:r>
              </a:p>
            </p:txBody>
          </p:sp>
        </mc:Choice>
        <mc:Fallback xmlns="">
          <p:sp>
            <p:nvSpPr>
              <p:cNvPr id="5" name="矩形 4"/>
              <p:cNvSpPr>
                <a:spLocks noRot="1" noChangeAspect="1" noMove="1" noResize="1" noEditPoints="1" noAdjustHandles="1" noChangeArrowheads="1" noChangeShapeType="1" noTextEdit="1"/>
              </p:cNvSpPr>
              <p:nvPr/>
            </p:nvSpPr>
            <p:spPr>
              <a:xfrm>
                <a:off x="3799838" y="5143762"/>
                <a:ext cx="2393925" cy="369332"/>
              </a:xfrm>
              <a:prstGeom prst="rect">
                <a:avLst/>
              </a:prstGeom>
              <a:blipFill>
                <a:blip r:embed="rId15"/>
                <a:stretch>
                  <a:fillRect l="-2116" t="-10345" r="-1587"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7F91B1C-4CB4-A84F-A2B9-5A605610F798}"/>
                  </a:ext>
                </a:extLst>
              </p:cNvPr>
              <p:cNvSpPr txBox="1"/>
              <p:nvPr/>
            </p:nvSpPr>
            <p:spPr bwMode="auto">
              <a:xfrm>
                <a:off x="3887031" y="790930"/>
                <a:ext cx="1761508" cy="54643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𝑣</m:t>
                          </m:r>
                        </m:e>
                      </m:acc>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acc>
                            <m:accPr>
                              <m:chr m:val="⃗"/>
                              <m:ctrlPr>
                                <a:rPr lang="zh-TW" altLang="en-US" i="1">
                                  <a:latin typeface="Cambria Math" panose="02040503050406030204" pitchFamily="18" charset="0"/>
                                </a:rPr>
                              </m:ctrlPr>
                            </m:accPr>
                            <m:e>
                              <m:r>
                                <a:rPr lang="en-US" altLang="zh-TW" i="1">
                                  <a:latin typeface="Cambria Math"/>
                                </a:rPr>
                                <m:t>𝑟</m:t>
                              </m:r>
                            </m:e>
                          </m:acc>
                        </m:num>
                        <m:den>
                          <m:r>
                            <a:rPr lang="en-US" altLang="zh-TW" b="0" i="1" smtClean="0">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i="1" smtClean="0">
                          <a:latin typeface="Cambria Math" panose="02040503050406030204" pitchFamily="18" charset="0"/>
                          <a:ea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zh-TW" altLang="en-US" i="1">
                                  <a:latin typeface="Cambria Math"/>
                                </a:rPr>
                                <m:t>∆</m:t>
                              </m:r>
                              <m:acc>
                                <m:accPr>
                                  <m:chr m:val="⃗"/>
                                  <m:ctrlPr>
                                    <a:rPr lang="zh-TW" altLang="en-US" i="1">
                                      <a:latin typeface="Cambria Math" panose="02040503050406030204" pitchFamily="18" charset="0"/>
                                    </a:rPr>
                                  </m:ctrlPr>
                                </m:accPr>
                                <m:e>
                                  <m:r>
                                    <a:rPr lang="en-US" altLang="zh-TW" i="1">
                                      <a:latin typeface="Cambria Math"/>
                                    </a:rPr>
                                    <m:t>𝑟</m:t>
                                  </m:r>
                                </m:e>
                              </m:acc>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oMath>
                  </m:oMathPara>
                </a14:m>
                <a:endParaRPr lang="en-TW" dirty="0"/>
              </a:p>
            </p:txBody>
          </p:sp>
        </mc:Choice>
        <mc:Fallback xmlns="">
          <p:sp>
            <p:nvSpPr>
              <p:cNvPr id="16" name="TextBox 15">
                <a:extLst>
                  <a:ext uri="{FF2B5EF4-FFF2-40B4-BE49-F238E27FC236}">
                    <a16:creationId xmlns:a16="http://schemas.microsoft.com/office/drawing/2014/main" id="{C7F91B1C-4CB4-A84F-A2B9-5A605610F798}"/>
                  </a:ext>
                </a:extLst>
              </p:cNvPr>
              <p:cNvSpPr txBox="1">
                <a:spLocks noRot="1" noChangeAspect="1" noMove="1" noResize="1" noEditPoints="1" noAdjustHandles="1" noChangeArrowheads="1" noChangeShapeType="1" noTextEdit="1"/>
              </p:cNvSpPr>
              <p:nvPr/>
            </p:nvSpPr>
            <p:spPr bwMode="auto">
              <a:xfrm>
                <a:off x="3887031" y="790930"/>
                <a:ext cx="1761508" cy="546432"/>
              </a:xfrm>
              <a:prstGeom prst="rect">
                <a:avLst/>
              </a:prstGeom>
              <a:blipFill>
                <a:blip r:embed="rId17"/>
                <a:stretch>
                  <a:fillRect l="-2158" t="-18182" r="-1439" b="-1136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A36313D-005A-0943-B2F6-FF17D8D3AD05}"/>
                  </a:ext>
                </a:extLst>
              </p:cNvPr>
              <p:cNvSpPr txBox="1"/>
              <p:nvPr/>
            </p:nvSpPr>
            <p:spPr bwMode="auto">
              <a:xfrm>
                <a:off x="3861817" y="1547395"/>
                <a:ext cx="4965292" cy="526298"/>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d>
                            <m:dPr>
                              <m:ctrlPr>
                                <a:rPr lang="en-US" altLang="zh-TW" i="1" smtClean="0">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d>
                        </m:e>
                      </m:func>
                      <m:r>
                        <a:rPr lang="en-US" b="0" i="1" smtClean="0">
                          <a:latin typeface="Cambria Math" panose="02040503050406030204" pitchFamily="18" charset="0"/>
                        </a:rPr>
                        <m:t>=</m:t>
                      </m:r>
                      <m:d>
                        <m:dPr>
                          <m:ctrlPr>
                            <a:rPr lang="en-US" i="1">
                              <a:latin typeface="Cambria Math" panose="02040503050406030204" pitchFamily="18" charset="0"/>
                            </a:rPr>
                          </m:ctrlPr>
                        </m:dPr>
                        <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i="1">
                              <a:latin typeface="Cambria Math" panose="02040503050406030204" pitchFamily="18" charset="0"/>
                            </a:rPr>
                            <m:t>,</m:t>
                          </m:r>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i="1">
                              <a:latin typeface="Cambria Math" panose="02040503050406030204" pitchFamily="18" charset="0"/>
                            </a:rPr>
                            <m:t>,</m:t>
                          </m:r>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d>
                    </m:oMath>
                  </m:oMathPara>
                </a14:m>
                <a:endParaRPr lang="en-TW" dirty="0"/>
              </a:p>
            </p:txBody>
          </p:sp>
        </mc:Choice>
        <mc:Fallback xmlns="">
          <p:sp>
            <p:nvSpPr>
              <p:cNvPr id="17" name="TextBox 16">
                <a:extLst>
                  <a:ext uri="{FF2B5EF4-FFF2-40B4-BE49-F238E27FC236}">
                    <a16:creationId xmlns:a16="http://schemas.microsoft.com/office/drawing/2014/main" id="{3A36313D-005A-0943-B2F6-FF17D8D3AD05}"/>
                  </a:ext>
                </a:extLst>
              </p:cNvPr>
              <p:cNvSpPr txBox="1">
                <a:spLocks noRot="1" noChangeAspect="1" noMove="1" noResize="1" noEditPoints="1" noAdjustHandles="1" noChangeArrowheads="1" noChangeShapeType="1" noTextEdit="1"/>
              </p:cNvSpPr>
              <p:nvPr/>
            </p:nvSpPr>
            <p:spPr bwMode="auto">
              <a:xfrm>
                <a:off x="3861817" y="1547395"/>
                <a:ext cx="4965292" cy="526298"/>
              </a:xfrm>
              <a:prstGeom prst="rect">
                <a:avLst/>
              </a:prstGeom>
              <a:blipFill>
                <a:blip r:embed="rId18"/>
                <a:stretch>
                  <a:fillRect l="-255" t="-4651" b="-930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FFD134-9227-E446-8A78-F34C5853B11F}"/>
                  </a:ext>
                </a:extLst>
              </p:cNvPr>
              <p:cNvSpPr txBox="1"/>
              <p:nvPr/>
            </p:nvSpPr>
            <p:spPr bwMode="auto">
              <a:xfrm>
                <a:off x="3855180" y="2304806"/>
                <a:ext cx="2965171" cy="5318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r>
                                <a:rPr lang="en-US" i="1">
                                  <a:latin typeface="Cambria Math" panose="02040503050406030204" pitchFamily="18" charset="0"/>
                                </a:rPr>
                                <m:t>𝑥</m:t>
                              </m:r>
                            </m:num>
                            <m:den>
                              <m:r>
                                <a:rPr lang="en-US" b="0" i="1" smtClean="0">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r>
                                <a:rPr lang="en-US" i="1">
                                  <a:latin typeface="Cambria Math" panose="02040503050406030204" pitchFamily="18" charset="0"/>
                                  <a:ea typeface="Cambria Math" panose="02040503050406030204" pitchFamily="18" charset="0"/>
                                </a:rPr>
                                <m:t>𝑦</m:t>
                              </m:r>
                            </m:num>
                            <m:den>
                              <m:r>
                                <a:rPr lang="en-US" b="0" i="1" smtClean="0">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r>
                                <a:rPr lang="en-US" i="1">
                                  <a:latin typeface="Cambria Math" panose="02040503050406030204" pitchFamily="18" charset="0"/>
                                  <a:ea typeface="Cambria Math" panose="02040503050406030204" pitchFamily="18" charset="0"/>
                                </a:rPr>
                                <m:t>𝑧</m:t>
                              </m:r>
                            </m:num>
                            <m:den>
                              <m:r>
                                <a:rPr lang="en-US" b="0" i="1" smtClean="0">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e>
                      </m:d>
                      <m:r>
                        <a:rPr lang="en-US" altLang="zh-TW" b="0"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𝑥</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𝑦</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𝑧</m:t>
                              </m:r>
                            </m:sub>
                          </m:sSub>
                        </m:e>
                      </m:d>
                    </m:oMath>
                  </m:oMathPara>
                </a14:m>
                <a:endParaRPr lang="en-TW" dirty="0"/>
              </a:p>
            </p:txBody>
          </p:sp>
        </mc:Choice>
        <mc:Fallback xmlns="">
          <p:sp>
            <p:nvSpPr>
              <p:cNvPr id="18" name="TextBox 17">
                <a:extLst>
                  <a:ext uri="{FF2B5EF4-FFF2-40B4-BE49-F238E27FC236}">
                    <a16:creationId xmlns:a16="http://schemas.microsoft.com/office/drawing/2014/main" id="{49FFD134-9227-E446-8A78-F34C5853B11F}"/>
                  </a:ext>
                </a:extLst>
              </p:cNvPr>
              <p:cNvSpPr txBox="1">
                <a:spLocks noRot="1" noChangeAspect="1" noMove="1" noResize="1" noEditPoints="1" noAdjustHandles="1" noChangeArrowheads="1" noChangeShapeType="1" noTextEdit="1"/>
              </p:cNvSpPr>
              <p:nvPr/>
            </p:nvSpPr>
            <p:spPr bwMode="auto">
              <a:xfrm>
                <a:off x="3855180" y="2304806"/>
                <a:ext cx="2965171" cy="531812"/>
              </a:xfrm>
              <a:prstGeom prst="rect">
                <a:avLst/>
              </a:prstGeom>
              <a:blipFill>
                <a:blip r:embed="rId19"/>
                <a:stretch>
                  <a:fillRect t="-2326"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F3FE6F2-AFEA-6142-9D73-818F03A3DBE4}"/>
                  </a:ext>
                </a:extLst>
              </p:cNvPr>
              <p:cNvSpPr txBox="1"/>
              <p:nvPr/>
            </p:nvSpPr>
            <p:spPr bwMode="auto">
              <a:xfrm>
                <a:off x="3914956" y="3491165"/>
                <a:ext cx="853888"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i="1">
                              <a:latin typeface="Cambria Math" panose="02040503050406030204" pitchFamily="18" charset="0"/>
                            </a:rPr>
                            <m:t>𝑥</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19" name="TextBox 18">
                <a:extLst>
                  <a:ext uri="{FF2B5EF4-FFF2-40B4-BE49-F238E27FC236}">
                    <a16:creationId xmlns:a16="http://schemas.microsoft.com/office/drawing/2014/main" id="{9F3FE6F2-AFEA-6142-9D73-818F03A3DBE4}"/>
                  </a:ext>
                </a:extLst>
              </p:cNvPr>
              <p:cNvSpPr txBox="1">
                <a:spLocks noRot="1" noChangeAspect="1" noMove="1" noResize="1" noEditPoints="1" noAdjustHandles="1" noChangeArrowheads="1" noChangeShapeType="1" noTextEdit="1"/>
              </p:cNvSpPr>
              <p:nvPr/>
            </p:nvSpPr>
            <p:spPr bwMode="auto">
              <a:xfrm>
                <a:off x="3914956" y="3491165"/>
                <a:ext cx="853888" cy="525913"/>
              </a:xfrm>
              <a:prstGeom prst="rect">
                <a:avLst/>
              </a:prstGeom>
              <a:blipFill>
                <a:blip r:embed="rId20"/>
                <a:stretch>
                  <a:fillRect l="-2941" t="-4762" r="-1471"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036B6B-698D-5343-9E75-21BE0CFA465C}"/>
                  </a:ext>
                </a:extLst>
              </p:cNvPr>
              <p:cNvSpPr txBox="1"/>
              <p:nvPr/>
            </p:nvSpPr>
            <p:spPr bwMode="auto">
              <a:xfrm>
                <a:off x="5338920" y="3491164"/>
                <a:ext cx="864917"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altLang="zh-TW" b="0" i="1" smtClean="0">
                              <a:latin typeface="Cambria Math" panose="02040503050406030204" pitchFamily="18" charset="0"/>
                            </a:rPr>
                            <m:t>𝑦</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20" name="TextBox 19">
                <a:extLst>
                  <a:ext uri="{FF2B5EF4-FFF2-40B4-BE49-F238E27FC236}">
                    <a16:creationId xmlns:a16="http://schemas.microsoft.com/office/drawing/2014/main" id="{20036B6B-698D-5343-9E75-21BE0CFA465C}"/>
                  </a:ext>
                </a:extLst>
              </p:cNvPr>
              <p:cNvSpPr txBox="1">
                <a:spLocks noRot="1" noChangeAspect="1" noMove="1" noResize="1" noEditPoints="1" noAdjustHandles="1" noChangeArrowheads="1" noChangeShapeType="1" noTextEdit="1"/>
              </p:cNvSpPr>
              <p:nvPr/>
            </p:nvSpPr>
            <p:spPr bwMode="auto">
              <a:xfrm>
                <a:off x="5338920" y="3491164"/>
                <a:ext cx="864917" cy="525913"/>
              </a:xfrm>
              <a:prstGeom prst="rect">
                <a:avLst/>
              </a:prstGeom>
              <a:blipFill>
                <a:blip r:embed="rId21"/>
                <a:stretch>
                  <a:fillRect l="-2899" t="-4762" r="-4348"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0E23232-23EB-2648-A788-683F0ED53879}"/>
                  </a:ext>
                </a:extLst>
              </p:cNvPr>
              <p:cNvSpPr txBox="1"/>
              <p:nvPr/>
            </p:nvSpPr>
            <p:spPr bwMode="auto">
              <a:xfrm>
                <a:off x="6773913" y="3503074"/>
                <a:ext cx="829266"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𝑧</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altLang="zh-TW" b="0" i="1" smtClean="0">
                              <a:latin typeface="Cambria Math" panose="02040503050406030204" pitchFamily="18" charset="0"/>
                            </a:rPr>
                            <m:t>𝑧</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21" name="TextBox 20">
                <a:extLst>
                  <a:ext uri="{FF2B5EF4-FFF2-40B4-BE49-F238E27FC236}">
                    <a16:creationId xmlns:a16="http://schemas.microsoft.com/office/drawing/2014/main" id="{30E23232-23EB-2648-A788-683F0ED53879}"/>
                  </a:ext>
                </a:extLst>
              </p:cNvPr>
              <p:cNvSpPr txBox="1">
                <a:spLocks noRot="1" noChangeAspect="1" noMove="1" noResize="1" noEditPoints="1" noAdjustHandles="1" noChangeArrowheads="1" noChangeShapeType="1" noTextEdit="1"/>
              </p:cNvSpPr>
              <p:nvPr/>
            </p:nvSpPr>
            <p:spPr bwMode="auto">
              <a:xfrm>
                <a:off x="6773913" y="3503074"/>
                <a:ext cx="829266" cy="525913"/>
              </a:xfrm>
              <a:prstGeom prst="rect">
                <a:avLst/>
              </a:prstGeom>
              <a:blipFill>
                <a:blip r:embed="rId22"/>
                <a:stretch>
                  <a:fillRect l="-3030" t="-4762" r="-3030" b="-1428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文字方塊 5"/>
          <p:cNvSpPr txBox="1">
            <a:spLocks noChangeArrowheads="1"/>
          </p:cNvSpPr>
          <p:nvPr/>
        </p:nvSpPr>
        <p:spPr bwMode="auto">
          <a:xfrm>
            <a:off x="3203848" y="869951"/>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加速度向量（以圖形討論）</a:t>
            </a:r>
          </a:p>
        </p:txBody>
      </p:sp>
      <p:pic>
        <p:nvPicPr>
          <p:cNvPr id="63490" name="Picture 3" descr="D:\Dropbox\Documents\課程\YoungTextBook\Images\Chapter03\A_Images\A_Figures_and_Photos\03_0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47" y="2348880"/>
            <a:ext cx="854710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8930E7F-F8AC-A847-BC47-B794A79FCEAE}"/>
                  </a:ext>
                </a:extLst>
              </p:cNvPr>
              <p:cNvSpPr txBox="1"/>
              <p:nvPr/>
            </p:nvSpPr>
            <p:spPr bwMode="auto">
              <a:xfrm>
                <a:off x="3739588" y="1364085"/>
                <a:ext cx="1799018" cy="54649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𝑎</m:t>
                          </m:r>
                        </m:e>
                      </m:acc>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𝑣</m:t>
                              </m:r>
                            </m:e>
                          </m:acc>
                        </m:num>
                        <m:den>
                          <m:r>
                            <a:rPr lang="en-US" altLang="zh-TW" b="0" i="1" smtClean="0">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i="1" smtClean="0">
                          <a:latin typeface="Cambria Math" panose="02040503050406030204" pitchFamily="18" charset="0"/>
                          <a:ea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zh-TW" altLang="en-US" i="1">
                                  <a:latin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𝑣</m:t>
                                  </m:r>
                                </m:e>
                              </m:acc>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oMath>
                  </m:oMathPara>
                </a14:m>
                <a:endParaRPr lang="en-TW" dirty="0"/>
              </a:p>
            </p:txBody>
          </p:sp>
        </mc:Choice>
        <mc:Fallback xmlns="">
          <p:sp>
            <p:nvSpPr>
              <p:cNvPr id="5" name="TextBox 4">
                <a:extLst>
                  <a:ext uri="{FF2B5EF4-FFF2-40B4-BE49-F238E27FC236}">
                    <a16:creationId xmlns:a16="http://schemas.microsoft.com/office/drawing/2014/main" id="{28930E7F-F8AC-A847-BC47-B794A79FCEAE}"/>
                  </a:ext>
                </a:extLst>
              </p:cNvPr>
              <p:cNvSpPr txBox="1">
                <a:spLocks noRot="1" noChangeAspect="1" noMove="1" noResize="1" noEditPoints="1" noAdjustHandles="1" noChangeArrowheads="1" noChangeShapeType="1" noTextEdit="1"/>
              </p:cNvSpPr>
              <p:nvPr/>
            </p:nvSpPr>
            <p:spPr bwMode="auto">
              <a:xfrm>
                <a:off x="3739588" y="1364085"/>
                <a:ext cx="1799018" cy="546496"/>
              </a:xfrm>
              <a:prstGeom prst="rect">
                <a:avLst/>
              </a:prstGeom>
              <a:blipFill>
                <a:blip r:embed="rId3"/>
                <a:stretch>
                  <a:fillRect l="-1399" t="-18182" r="-699" b="-11364"/>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64515" name="圖片 3" descr="afg0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9167" y="1052736"/>
            <a:ext cx="32083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文字方塊 5"/>
          <p:cNvSpPr txBox="1">
            <a:spLocks noChangeArrowheads="1"/>
          </p:cNvSpPr>
          <p:nvPr/>
        </p:nvSpPr>
        <p:spPr bwMode="auto">
          <a:xfrm>
            <a:off x="2729167" y="549499"/>
            <a:ext cx="4792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加速度向量一樣可以以分量計算：</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01D957-BC08-494E-AD16-E9371C1F0BBF}"/>
                  </a:ext>
                </a:extLst>
              </p:cNvPr>
              <p:cNvSpPr txBox="1"/>
              <p:nvPr/>
            </p:nvSpPr>
            <p:spPr bwMode="auto">
              <a:xfrm>
                <a:off x="2048874" y="3580898"/>
                <a:ext cx="5670975" cy="62799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𝑎</m:t>
                          </m:r>
                        </m:e>
                      </m:acc>
                      <m:r>
                        <a:rPr lang="en-US" altLang="zh-TW" b="0" i="1" smtClean="0">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f>
                            <m:fPr>
                              <m:ctrlPr>
                                <a:rPr lang="en-US" altLang="zh-TW" i="1">
                                  <a:latin typeface="Cambria Math" panose="02040503050406030204" pitchFamily="18" charset="0"/>
                                </a:rPr>
                              </m:ctrlPr>
                            </m:fPr>
                            <m:num>
                              <m:r>
                                <a:rPr lang="zh-TW" altLang="en-US" i="1">
                                  <a:latin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𝑣</m:t>
                                  </m:r>
                                </m:e>
                              </m:acc>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func>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panose="02040503050406030204" pitchFamily="18" charset="0"/>
                                </a:rPr>
                                <m:t>lim</m:t>
                              </m:r>
                            </m:e>
                            <m:lim>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→0</m:t>
                              </m:r>
                            </m:lim>
                          </m:limLow>
                        </m:fName>
                        <m:e>
                          <m:d>
                            <m:dPr>
                              <m:ctrlPr>
                                <a:rPr lang="en-US" altLang="zh-TW" i="1">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i="1">
                                          <a:latin typeface="Cambria Math" panose="02040503050406030204" pitchFamily="18" charset="0"/>
                                          <a:ea typeface="Cambria Math" panose="02040503050406030204" pitchFamily="18" charset="0"/>
                                        </a:rPr>
                                        <m:t>𝑥</m:t>
                                      </m:r>
                                    </m:sub>
                                  </m:sSub>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𝑦</m:t>
                                      </m:r>
                                    </m:sub>
                                  </m:sSub>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𝑧</m:t>
                                      </m:r>
                                    </m:sub>
                                  </m:sSub>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m:t>
                                  </m:r>
                                </m:den>
                              </m:f>
                            </m:e>
                          </m:d>
                        </m:e>
                      </m:func>
                      <m:r>
                        <a:rPr lang="en-US" i="1">
                          <a:latin typeface="Cambria Math" panose="02040503050406030204" pitchFamily="18" charset="0"/>
                        </a:rPr>
                        <m:t>=</m:t>
                      </m:r>
                      <m:d>
                        <m:dPr>
                          <m:ctrlPr>
                            <a:rPr lang="en-US" i="1">
                              <a:latin typeface="Cambria Math" panose="02040503050406030204" pitchFamily="18" charset="0"/>
                            </a:rPr>
                          </m:ctrlPr>
                        </m:dPr>
                        <m:e>
                          <m:f>
                            <m:fPr>
                              <m:ctrlPr>
                                <a:rPr lang="en-US" altLang="zh-TW" i="1" smtClean="0">
                                  <a:latin typeface="Cambria Math" panose="02040503050406030204" pitchFamily="18" charset="0"/>
                                </a:rPr>
                              </m:ctrlPr>
                            </m:fPr>
                            <m:num>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𝑑</m:t>
                                  </m:r>
                                </m:e>
                                <m:sup>
                                  <m:r>
                                    <a:rPr lang="en-US" altLang="zh-TW" b="0" i="1" smtClean="0">
                                      <a:latin typeface="Cambria Math" panose="02040503050406030204" pitchFamily="18" charset="0"/>
                                    </a:rPr>
                                    <m:t>2</m:t>
                                  </m:r>
                                </m:sup>
                              </m:sSup>
                              <m:r>
                                <a:rPr lang="en-US" i="1">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𝑦</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𝑧</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e>
                      </m:d>
                    </m:oMath>
                  </m:oMathPara>
                </a14:m>
                <a:endParaRPr lang="en-TW" dirty="0"/>
              </a:p>
            </p:txBody>
          </p:sp>
        </mc:Choice>
        <mc:Fallback xmlns="">
          <p:sp>
            <p:nvSpPr>
              <p:cNvPr id="10" name="TextBox 9">
                <a:extLst>
                  <a:ext uri="{FF2B5EF4-FFF2-40B4-BE49-F238E27FC236}">
                    <a16:creationId xmlns:a16="http://schemas.microsoft.com/office/drawing/2014/main" id="{4401D957-BC08-494E-AD16-E9371C1F0BBF}"/>
                  </a:ext>
                </a:extLst>
              </p:cNvPr>
              <p:cNvSpPr txBox="1">
                <a:spLocks noRot="1" noChangeAspect="1" noMove="1" noResize="1" noEditPoints="1" noAdjustHandles="1" noChangeArrowheads="1" noChangeShapeType="1" noTextEdit="1"/>
              </p:cNvSpPr>
              <p:nvPr/>
            </p:nvSpPr>
            <p:spPr bwMode="auto">
              <a:xfrm>
                <a:off x="2048874" y="3580898"/>
                <a:ext cx="5670975" cy="627992"/>
              </a:xfrm>
              <a:prstGeom prst="rect">
                <a:avLst/>
              </a:prstGeom>
              <a:blipFill>
                <a:blip r:embed="rId4"/>
                <a:stretch>
                  <a:fillRect t="-1176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BC1AED7-DC88-404F-9148-98F55106E69C}"/>
                  </a:ext>
                </a:extLst>
              </p:cNvPr>
              <p:cNvSpPr/>
              <p:nvPr/>
            </p:nvSpPr>
            <p:spPr>
              <a:xfrm>
                <a:off x="2023336" y="4522382"/>
                <a:ext cx="1169936"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i="1">
                              <a:latin typeface="Cambria Math" panose="02040503050406030204" pitchFamily="18" charset="0"/>
                            </a:rPr>
                            <m:t>𝑥</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2" name="Rectangle 1">
                <a:extLst>
                  <a:ext uri="{FF2B5EF4-FFF2-40B4-BE49-F238E27FC236}">
                    <a16:creationId xmlns:a16="http://schemas.microsoft.com/office/drawing/2014/main" id="{DBC1AED7-DC88-404F-9148-98F55106E69C}"/>
                  </a:ext>
                </a:extLst>
              </p:cNvPr>
              <p:cNvSpPr>
                <a:spLocks noRot="1" noChangeAspect="1" noMove="1" noResize="1" noEditPoints="1" noAdjustHandles="1" noChangeArrowheads="1" noChangeShapeType="1" noTextEdit="1"/>
              </p:cNvSpPr>
              <p:nvPr/>
            </p:nvSpPr>
            <p:spPr>
              <a:xfrm>
                <a:off x="2023336" y="4522382"/>
                <a:ext cx="1169936" cy="648126"/>
              </a:xfrm>
              <a:prstGeom prst="rect">
                <a:avLst/>
              </a:prstGeom>
              <a:blipFill>
                <a:blip r:embed="rId5"/>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CB3E40D-79C0-264E-9178-258AA58CB33B}"/>
                  </a:ext>
                </a:extLst>
              </p:cNvPr>
              <p:cNvSpPr/>
              <p:nvPr/>
            </p:nvSpPr>
            <p:spPr>
              <a:xfrm>
                <a:off x="3714425" y="4499728"/>
                <a:ext cx="1180964"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𝑦</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𝑦</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12" name="Rectangle 11">
                <a:extLst>
                  <a:ext uri="{FF2B5EF4-FFF2-40B4-BE49-F238E27FC236}">
                    <a16:creationId xmlns:a16="http://schemas.microsoft.com/office/drawing/2014/main" id="{ACB3E40D-79C0-264E-9178-258AA58CB33B}"/>
                  </a:ext>
                </a:extLst>
              </p:cNvPr>
              <p:cNvSpPr>
                <a:spLocks noRot="1" noChangeAspect="1" noMove="1" noResize="1" noEditPoints="1" noAdjustHandles="1" noChangeArrowheads="1" noChangeShapeType="1" noTextEdit="1"/>
              </p:cNvSpPr>
              <p:nvPr/>
            </p:nvSpPr>
            <p:spPr>
              <a:xfrm>
                <a:off x="3714425" y="4499728"/>
                <a:ext cx="1180964" cy="648126"/>
              </a:xfrm>
              <a:prstGeom prst="rect">
                <a:avLst/>
              </a:prstGeom>
              <a:blipFill>
                <a:blip r:embed="rId6"/>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F1A54AE-88DB-CC4D-A03F-DF146940046E}"/>
                  </a:ext>
                </a:extLst>
              </p:cNvPr>
              <p:cNvSpPr/>
              <p:nvPr/>
            </p:nvSpPr>
            <p:spPr>
              <a:xfrm>
                <a:off x="5416542" y="4522382"/>
                <a:ext cx="1159548"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𝑧</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13" name="Rectangle 12">
                <a:extLst>
                  <a:ext uri="{FF2B5EF4-FFF2-40B4-BE49-F238E27FC236}">
                    <a16:creationId xmlns:a16="http://schemas.microsoft.com/office/drawing/2014/main" id="{8F1A54AE-88DB-CC4D-A03F-DF146940046E}"/>
                  </a:ext>
                </a:extLst>
              </p:cNvPr>
              <p:cNvSpPr>
                <a:spLocks noRot="1" noChangeAspect="1" noMove="1" noResize="1" noEditPoints="1" noAdjustHandles="1" noChangeArrowheads="1" noChangeShapeType="1" noTextEdit="1"/>
              </p:cNvSpPr>
              <p:nvPr/>
            </p:nvSpPr>
            <p:spPr>
              <a:xfrm>
                <a:off x="5416542" y="4522382"/>
                <a:ext cx="1159548" cy="648126"/>
              </a:xfrm>
              <a:prstGeom prst="rect">
                <a:avLst/>
              </a:prstGeom>
              <a:blipFill>
                <a:blip r:embed="rId7"/>
                <a:stretch>
                  <a:fillRect b="-3846"/>
                </a:stretch>
              </a:blipFill>
            </p:spPr>
            <p:txBody>
              <a:bodyPr/>
              <a:lstStyle/>
              <a:p>
                <a:r>
                  <a:rPr lang="en-TW">
                    <a:noFill/>
                  </a:rPr>
                  <a:t> </a:t>
                </a:r>
              </a:p>
            </p:txBody>
          </p:sp>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65538" name="圖片 3" descr="afg0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620688"/>
            <a:ext cx="32067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4" descr="F04_05"/>
          <p:cNvPicPr>
            <a:picLocks noChangeAspect="1" noChangeArrowheads="1"/>
          </p:cNvPicPr>
          <p:nvPr/>
        </p:nvPicPr>
        <p:blipFill>
          <a:blip r:embed="rId3">
            <a:extLst>
              <a:ext uri="{28A0092B-C50C-407E-A947-70E740481C1C}">
                <a14:useLocalDpi xmlns:a14="http://schemas.microsoft.com/office/drawing/2010/main" val="0"/>
              </a:ext>
            </a:extLst>
          </a:blip>
          <a:srcRect l="12460" t="5862" r="9647" b="19763"/>
          <a:stretch>
            <a:fillRect/>
          </a:stretch>
        </p:blipFill>
        <p:spPr bwMode="auto">
          <a:xfrm>
            <a:off x="611559" y="342875"/>
            <a:ext cx="338772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4A044D8-D90F-C44B-A341-B95CFC7EF452}"/>
                  </a:ext>
                </a:extLst>
              </p:cNvPr>
              <p:cNvSpPr/>
              <p:nvPr/>
            </p:nvSpPr>
            <p:spPr>
              <a:xfrm>
                <a:off x="4738016" y="3143191"/>
                <a:ext cx="1169936"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i="1">
                              <a:latin typeface="Cambria Math" panose="02040503050406030204" pitchFamily="18" charset="0"/>
                            </a:rPr>
                            <m:t>𝑥</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11" name="Rectangle 10">
                <a:extLst>
                  <a:ext uri="{FF2B5EF4-FFF2-40B4-BE49-F238E27FC236}">
                    <a16:creationId xmlns:a16="http://schemas.microsoft.com/office/drawing/2014/main" id="{D4A044D8-D90F-C44B-A341-B95CFC7EF452}"/>
                  </a:ext>
                </a:extLst>
              </p:cNvPr>
              <p:cNvSpPr>
                <a:spLocks noRot="1" noChangeAspect="1" noMove="1" noResize="1" noEditPoints="1" noAdjustHandles="1" noChangeArrowheads="1" noChangeShapeType="1" noTextEdit="1"/>
              </p:cNvSpPr>
              <p:nvPr/>
            </p:nvSpPr>
            <p:spPr>
              <a:xfrm>
                <a:off x="4738016" y="3143191"/>
                <a:ext cx="1169936" cy="648126"/>
              </a:xfrm>
              <a:prstGeom prst="rect">
                <a:avLst/>
              </a:prstGeom>
              <a:blipFill>
                <a:blip r:embed="rId4"/>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CA28AC5-8959-7849-B886-86E54B257F9D}"/>
                  </a:ext>
                </a:extLst>
              </p:cNvPr>
              <p:cNvSpPr/>
              <p:nvPr/>
            </p:nvSpPr>
            <p:spPr>
              <a:xfrm>
                <a:off x="6038741" y="3146447"/>
                <a:ext cx="1180964"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𝑦</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𝑦</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12" name="Rectangle 11">
                <a:extLst>
                  <a:ext uri="{FF2B5EF4-FFF2-40B4-BE49-F238E27FC236}">
                    <a16:creationId xmlns:a16="http://schemas.microsoft.com/office/drawing/2014/main" id="{DCA28AC5-8959-7849-B886-86E54B257F9D}"/>
                  </a:ext>
                </a:extLst>
              </p:cNvPr>
              <p:cNvSpPr>
                <a:spLocks noRot="1" noChangeAspect="1" noMove="1" noResize="1" noEditPoints="1" noAdjustHandles="1" noChangeArrowheads="1" noChangeShapeType="1" noTextEdit="1"/>
              </p:cNvSpPr>
              <p:nvPr/>
            </p:nvSpPr>
            <p:spPr>
              <a:xfrm>
                <a:off x="6038741" y="3146447"/>
                <a:ext cx="1180964" cy="648126"/>
              </a:xfrm>
              <a:prstGeom prst="rect">
                <a:avLst/>
              </a:prstGeom>
              <a:blipFill>
                <a:blip r:embed="rId5"/>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23B45DB-E37E-9C49-8BCA-4634A988D52B}"/>
                  </a:ext>
                </a:extLst>
              </p:cNvPr>
              <p:cNvSpPr/>
              <p:nvPr/>
            </p:nvSpPr>
            <p:spPr>
              <a:xfrm>
                <a:off x="7358293" y="3155849"/>
                <a:ext cx="1159548"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𝑧</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𝑧</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m:oMathPara>
                </a14:m>
                <a:endParaRPr lang="en-TW" dirty="0"/>
              </a:p>
            </p:txBody>
          </p:sp>
        </mc:Choice>
        <mc:Fallback xmlns="">
          <p:sp>
            <p:nvSpPr>
              <p:cNvPr id="13" name="Rectangle 12">
                <a:extLst>
                  <a:ext uri="{FF2B5EF4-FFF2-40B4-BE49-F238E27FC236}">
                    <a16:creationId xmlns:a16="http://schemas.microsoft.com/office/drawing/2014/main" id="{C23B45DB-E37E-9C49-8BCA-4634A988D52B}"/>
                  </a:ext>
                </a:extLst>
              </p:cNvPr>
              <p:cNvSpPr>
                <a:spLocks noRot="1" noChangeAspect="1" noMove="1" noResize="1" noEditPoints="1" noAdjustHandles="1" noChangeArrowheads="1" noChangeShapeType="1" noTextEdit="1"/>
              </p:cNvSpPr>
              <p:nvPr/>
            </p:nvSpPr>
            <p:spPr>
              <a:xfrm>
                <a:off x="7358293" y="3155849"/>
                <a:ext cx="1159548" cy="648126"/>
              </a:xfrm>
              <a:prstGeom prst="rect">
                <a:avLst/>
              </a:prstGeom>
              <a:blipFill>
                <a:blip r:embed="rId6"/>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052283-F7B6-514E-966C-0243F4043E82}"/>
                  </a:ext>
                </a:extLst>
              </p:cNvPr>
              <p:cNvSpPr txBox="1"/>
              <p:nvPr/>
            </p:nvSpPr>
            <p:spPr bwMode="auto">
              <a:xfrm>
                <a:off x="596655" y="3278062"/>
                <a:ext cx="853888"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i="1">
                              <a:latin typeface="Cambria Math" panose="02040503050406030204" pitchFamily="18" charset="0"/>
                            </a:rPr>
                            <m:t>𝑥</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14" name="TextBox 13">
                <a:extLst>
                  <a:ext uri="{FF2B5EF4-FFF2-40B4-BE49-F238E27FC236}">
                    <a16:creationId xmlns:a16="http://schemas.microsoft.com/office/drawing/2014/main" id="{A9052283-F7B6-514E-966C-0243F4043E82}"/>
                  </a:ext>
                </a:extLst>
              </p:cNvPr>
              <p:cNvSpPr txBox="1">
                <a:spLocks noRot="1" noChangeAspect="1" noMove="1" noResize="1" noEditPoints="1" noAdjustHandles="1" noChangeArrowheads="1" noChangeShapeType="1" noTextEdit="1"/>
              </p:cNvSpPr>
              <p:nvPr/>
            </p:nvSpPr>
            <p:spPr bwMode="auto">
              <a:xfrm>
                <a:off x="596655" y="3278062"/>
                <a:ext cx="853888" cy="525913"/>
              </a:xfrm>
              <a:prstGeom prst="rect">
                <a:avLst/>
              </a:prstGeom>
              <a:blipFill>
                <a:blip r:embed="rId7"/>
                <a:stretch>
                  <a:fillRect l="-2941" t="-4762" r="-1471"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C44E92-E090-0C48-8532-6490E9F1FC2A}"/>
                  </a:ext>
                </a:extLst>
              </p:cNvPr>
              <p:cNvSpPr txBox="1"/>
              <p:nvPr/>
            </p:nvSpPr>
            <p:spPr bwMode="auto">
              <a:xfrm>
                <a:off x="1689875" y="3278062"/>
                <a:ext cx="864917"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altLang="zh-TW" b="0" i="1" smtClean="0">
                              <a:latin typeface="Cambria Math" panose="02040503050406030204" pitchFamily="18" charset="0"/>
                            </a:rPr>
                            <m:t>𝑦</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15" name="TextBox 14">
                <a:extLst>
                  <a:ext uri="{FF2B5EF4-FFF2-40B4-BE49-F238E27FC236}">
                    <a16:creationId xmlns:a16="http://schemas.microsoft.com/office/drawing/2014/main" id="{5FC44E92-E090-0C48-8532-6490E9F1FC2A}"/>
                  </a:ext>
                </a:extLst>
              </p:cNvPr>
              <p:cNvSpPr txBox="1">
                <a:spLocks noRot="1" noChangeAspect="1" noMove="1" noResize="1" noEditPoints="1" noAdjustHandles="1" noChangeArrowheads="1" noChangeShapeType="1" noTextEdit="1"/>
              </p:cNvSpPr>
              <p:nvPr/>
            </p:nvSpPr>
            <p:spPr bwMode="auto">
              <a:xfrm>
                <a:off x="1689875" y="3278062"/>
                <a:ext cx="864917" cy="525913"/>
              </a:xfrm>
              <a:prstGeom prst="rect">
                <a:avLst/>
              </a:prstGeom>
              <a:blipFill>
                <a:blip r:embed="rId8"/>
                <a:stretch>
                  <a:fillRect l="-1429" t="-4762" r="-4286"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94E4A1-C368-7D48-BCFD-B19A8E6BEF29}"/>
                  </a:ext>
                </a:extLst>
              </p:cNvPr>
              <p:cNvSpPr txBox="1"/>
              <p:nvPr/>
            </p:nvSpPr>
            <p:spPr bwMode="auto">
              <a:xfrm>
                <a:off x="2840859" y="3275531"/>
                <a:ext cx="829266" cy="52591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𝑧</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altLang="zh-TW" b="0" i="1" smtClean="0">
                              <a:latin typeface="Cambria Math" panose="02040503050406030204" pitchFamily="18" charset="0"/>
                            </a:rPr>
                            <m:t>𝑧</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TW" dirty="0"/>
              </a:p>
            </p:txBody>
          </p:sp>
        </mc:Choice>
        <mc:Fallback xmlns="">
          <p:sp>
            <p:nvSpPr>
              <p:cNvPr id="16" name="TextBox 15">
                <a:extLst>
                  <a:ext uri="{FF2B5EF4-FFF2-40B4-BE49-F238E27FC236}">
                    <a16:creationId xmlns:a16="http://schemas.microsoft.com/office/drawing/2014/main" id="{9E94E4A1-C368-7D48-BCFD-B19A8E6BEF29}"/>
                  </a:ext>
                </a:extLst>
              </p:cNvPr>
              <p:cNvSpPr txBox="1">
                <a:spLocks noRot="1" noChangeAspect="1" noMove="1" noResize="1" noEditPoints="1" noAdjustHandles="1" noChangeArrowheads="1" noChangeShapeType="1" noTextEdit="1"/>
              </p:cNvSpPr>
              <p:nvPr/>
            </p:nvSpPr>
            <p:spPr bwMode="auto">
              <a:xfrm>
                <a:off x="2840859" y="3275531"/>
                <a:ext cx="829266" cy="525913"/>
              </a:xfrm>
              <a:prstGeom prst="rect">
                <a:avLst/>
              </a:prstGeom>
              <a:blipFill>
                <a:blip r:embed="rId9"/>
                <a:stretch>
                  <a:fillRect l="-3030" t="-2326" r="-3030" b="-1395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9">
                <a:extLst>
                  <a:ext uri="{FF2B5EF4-FFF2-40B4-BE49-F238E27FC236}">
                    <a16:creationId xmlns:a16="http://schemas.microsoft.com/office/drawing/2014/main" id="{A3A35EEE-97C8-FA49-A4A4-EAE08B65DB83}"/>
                  </a:ext>
                </a:extLst>
              </p:cNvPr>
              <p:cNvSpPr/>
              <p:nvPr/>
            </p:nvSpPr>
            <p:spPr>
              <a:xfrm>
                <a:off x="1716933" y="3950267"/>
                <a:ext cx="1348639" cy="87113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𝑟</m:t>
                          </m:r>
                        </m:e>
                      </m:acc>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rPr>
                                <m:t>𝑖</m:t>
                              </m:r>
                            </m:sub>
                          </m:s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nary>
                    </m:oMath>
                  </m:oMathPara>
                </a14:m>
                <a:endParaRPr lang="zh-TW" altLang="en-US" sz="1800" dirty="0"/>
              </a:p>
            </p:txBody>
          </p:sp>
        </mc:Choice>
        <mc:Fallback xmlns="">
          <p:sp>
            <p:nvSpPr>
              <p:cNvPr id="17" name="矩形 9">
                <a:extLst>
                  <a:ext uri="{FF2B5EF4-FFF2-40B4-BE49-F238E27FC236}">
                    <a16:creationId xmlns:a16="http://schemas.microsoft.com/office/drawing/2014/main" id="{A3A35EEE-97C8-FA49-A4A4-EAE08B65DB83}"/>
                  </a:ext>
                </a:extLst>
              </p:cNvPr>
              <p:cNvSpPr>
                <a:spLocks noRot="1" noChangeAspect="1" noMove="1" noResize="1" noEditPoints="1" noAdjustHandles="1" noChangeArrowheads="1" noChangeShapeType="1" noTextEdit="1"/>
              </p:cNvSpPr>
              <p:nvPr/>
            </p:nvSpPr>
            <p:spPr>
              <a:xfrm>
                <a:off x="1716933" y="3950267"/>
                <a:ext cx="1348639" cy="871136"/>
              </a:xfrm>
              <a:prstGeom prst="rect">
                <a:avLst/>
              </a:prstGeom>
              <a:blipFill>
                <a:blip r:embed="rId10"/>
                <a:stretch>
                  <a:fillRect l="-24299" t="-95652" r="-4673"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2">
                <a:extLst>
                  <a:ext uri="{FF2B5EF4-FFF2-40B4-BE49-F238E27FC236}">
                    <a16:creationId xmlns:a16="http://schemas.microsoft.com/office/drawing/2014/main" id="{DE709C85-6366-9249-A61B-227DEAE03123}"/>
                  </a:ext>
                </a:extLst>
              </p:cNvPr>
              <p:cNvSpPr txBox="1"/>
              <p:nvPr/>
            </p:nvSpPr>
            <p:spPr bwMode="auto">
              <a:xfrm>
                <a:off x="3235751" y="4201169"/>
                <a:ext cx="2376264" cy="369332"/>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r>
                      <a:rPr lang="en-US" altLang="zh-TW" i="1">
                        <a:latin typeface="Cambria Math" panose="02040503050406030204" pitchFamily="18" charset="0"/>
                        <a:ea typeface="Cambria Math"/>
                      </a:rPr>
                      <m:t> </m:t>
                    </m:r>
                    <m:r>
                      <a:rPr lang="en-US" altLang="zh-TW" b="0" i="1" smtClean="0">
                        <a:latin typeface="Cambria Math" panose="02040503050406030204" pitchFamily="18" charset="0"/>
                        <a:ea typeface="Cambria Math"/>
                      </a:rPr>
                      <m:t>  </m:t>
                    </m:r>
                    <m:r>
                      <a:rPr lang="en-US" altLang="zh-TW" sz="1800" i="1">
                        <a:latin typeface="Cambria Math"/>
                      </a:rPr>
                      <m:t>𝑖</m:t>
                    </m:r>
                    <m:r>
                      <a:rPr lang="en-US" altLang="zh-TW" sz="1800" i="1">
                        <a:latin typeface="Cambria Math"/>
                      </a:rPr>
                      <m:t>=1,2,3</m:t>
                    </m:r>
                  </m:oMath>
                </a14:m>
                <a:r>
                  <a:rPr lang="zh-TW" altLang="en-US" sz="1800" dirty="0"/>
                  <a:t>為座標軸。</a:t>
                </a:r>
              </a:p>
            </p:txBody>
          </p:sp>
        </mc:Choice>
        <mc:Fallback xmlns="">
          <p:sp>
            <p:nvSpPr>
              <p:cNvPr id="18" name="文字方塊 12">
                <a:extLst>
                  <a:ext uri="{FF2B5EF4-FFF2-40B4-BE49-F238E27FC236}">
                    <a16:creationId xmlns:a16="http://schemas.microsoft.com/office/drawing/2014/main" id="{DE709C85-6366-9249-A61B-227DEAE03123}"/>
                  </a:ext>
                </a:extLst>
              </p:cNvPr>
              <p:cNvSpPr txBox="1">
                <a:spLocks noRot="1" noChangeAspect="1" noMove="1" noResize="1" noEditPoints="1" noAdjustHandles="1" noChangeArrowheads="1" noChangeShapeType="1" noTextEdit="1"/>
              </p:cNvSpPr>
              <p:nvPr/>
            </p:nvSpPr>
            <p:spPr bwMode="auto">
              <a:xfrm>
                <a:off x="3235751" y="4201169"/>
                <a:ext cx="2376264" cy="369332"/>
              </a:xfrm>
              <a:prstGeom prst="rect">
                <a:avLst/>
              </a:prstGeom>
              <a:blipFill>
                <a:blip r:embed="rId11"/>
                <a:stretch>
                  <a:fillRect t="-6667" r="-11111"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4">
                <a:extLst>
                  <a:ext uri="{FF2B5EF4-FFF2-40B4-BE49-F238E27FC236}">
                    <a16:creationId xmlns:a16="http://schemas.microsoft.com/office/drawing/2014/main" id="{CC88E807-4619-E94A-ABDF-1079548AB5AC}"/>
                  </a:ext>
                </a:extLst>
              </p:cNvPr>
              <p:cNvSpPr/>
              <p:nvPr/>
            </p:nvSpPr>
            <p:spPr>
              <a:xfrm>
                <a:off x="1716933" y="4862141"/>
                <a:ext cx="4793876" cy="87113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𝑣</m:t>
                          </m:r>
                        </m:e>
                      </m:acc>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a:rPr>
                            <m:t>𝑑</m:t>
                          </m:r>
                          <m:acc>
                            <m:accPr>
                              <m:chr m:val="⃗"/>
                              <m:ctrlPr>
                                <a:rPr lang="en-US" altLang="zh-TW" sz="1800" b="0" i="1" smtClean="0">
                                  <a:latin typeface="Cambria Math" panose="02040503050406030204" pitchFamily="18" charset="0"/>
                                </a:rPr>
                              </m:ctrlPr>
                            </m:accPr>
                            <m:e>
                              <m:r>
                                <a:rPr lang="en-US" altLang="zh-TW" sz="1800" b="0" i="1" smtClean="0">
                                  <a:latin typeface="Cambria Math"/>
                                </a:rPr>
                                <m:t>𝑟</m:t>
                              </m:r>
                            </m:e>
                          </m:acc>
                        </m:num>
                        <m:den>
                          <m:r>
                            <a:rPr lang="en-US" altLang="zh-TW" sz="1800" b="0" i="1" smtClean="0">
                              <a:latin typeface="Cambria Math"/>
                            </a:rPr>
                            <m:t>𝑑𝑡</m:t>
                          </m:r>
                        </m:den>
                      </m:f>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𝑑𝑡</m:t>
                          </m:r>
                        </m:den>
                      </m:f>
                      <m:nary>
                        <m:naryPr>
                          <m:chr m:val="∑"/>
                          <m:ctrlPr>
                            <a:rPr lang="en-US" altLang="zh-TW" i="1">
                              <a:latin typeface="Cambria Math" panose="02040503050406030204" pitchFamily="18" charset="0"/>
                            </a:rPr>
                          </m:ctrlPr>
                        </m:naryPr>
                        <m:sub>
                          <m:r>
                            <m:rPr>
                              <m:brk m:alnAt="23"/>
                            </m:rPr>
                            <a:rPr lang="en-US" altLang="zh-TW" i="1">
                              <a:latin typeface="Cambria Math"/>
                            </a:rPr>
                            <m:t>𝑖</m:t>
                          </m:r>
                          <m:r>
                            <a:rPr lang="en-US" altLang="zh-TW" i="1">
                              <a:latin typeface="Cambria Math"/>
                            </a:rPr>
                            <m:t>=1</m:t>
                          </m:r>
                        </m:sub>
                        <m:sup>
                          <m:r>
                            <a:rPr lang="en-US" altLang="zh-TW" i="1">
                              <a:latin typeface="Cambria Math"/>
                            </a:rPr>
                            <m:t>3</m:t>
                          </m:r>
                        </m:sup>
                        <m:e>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rPr>
                                <m:t>𝑖</m:t>
                              </m:r>
                            </m:sub>
                          </m:s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nary>
                      <m:r>
                        <a:rPr lang="en-US" altLang="zh-TW" b="0" i="1" smtClean="0">
                          <a:latin typeface="Cambria Math" panose="02040503050406030204" pitchFamily="18" charset="0"/>
                        </a:rPr>
                        <m:t>=</m:t>
                      </m:r>
                      <m:nary>
                        <m:naryPr>
                          <m:chr m:val="∑"/>
                          <m:ctrlPr>
                            <a:rPr lang="en-US" altLang="zh-TW" i="1">
                              <a:latin typeface="Cambria Math" panose="02040503050406030204" pitchFamily="18" charset="0"/>
                            </a:rPr>
                          </m:ctrlPr>
                        </m:naryPr>
                        <m:sub>
                          <m:r>
                            <m:rPr>
                              <m:brk m:alnAt="23"/>
                            </m:rPr>
                            <a:rPr lang="en-US" altLang="zh-TW" i="1">
                              <a:latin typeface="Cambria Math"/>
                            </a:rPr>
                            <m:t>𝑖</m:t>
                          </m:r>
                          <m:r>
                            <a:rPr lang="en-US" altLang="zh-TW" i="1">
                              <a:latin typeface="Cambria Math"/>
                            </a:rPr>
                            <m:t>=1</m:t>
                          </m:r>
                        </m:sub>
                        <m:sup>
                          <m:r>
                            <a:rPr lang="en-US" altLang="zh-TW" i="1">
                              <a:latin typeface="Cambria Math"/>
                            </a:rPr>
                            <m:t>3</m:t>
                          </m:r>
                        </m:sup>
                        <m:e>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𝑑𝑡</m:t>
                              </m:r>
                            </m:den>
                          </m:f>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rPr>
                                    <m:t>𝑖</m:t>
                                  </m:r>
                                </m:sub>
                              </m:s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e>
                          </m:d>
                        </m:e>
                      </m:nary>
                      <m:r>
                        <a:rPr lang="en-US" altLang="zh-TW" b="0" i="1" smtClean="0">
                          <a:latin typeface="Cambria Math" panose="02040503050406030204" pitchFamily="18" charset="0"/>
                          <a:ea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𝑖</m:t>
                          </m:r>
                          <m:r>
                            <a:rPr lang="en-US" altLang="zh-TW" sz="1800" b="0" i="1" smtClean="0">
                              <a:latin typeface="Cambria Math"/>
                            </a:rPr>
                            <m:t>=1</m:t>
                          </m:r>
                        </m:sub>
                        <m:sup>
                          <m:r>
                            <a:rPr lang="en-US" altLang="zh-TW" sz="1800" b="0" i="1" smtClean="0">
                              <a:latin typeface="Cambria Math"/>
                            </a:rPr>
                            <m:t>3</m:t>
                          </m:r>
                        </m:sup>
                        <m:e>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b="0" i="1" smtClean="0">
                                      <a:latin typeface="Cambria Math"/>
                                    </a:rPr>
                                    <m:t>𝑑𝑟</m:t>
                                  </m:r>
                                </m:e>
                                <m:sub>
                                  <m:r>
                                    <a:rPr lang="en-US" altLang="zh-TW" sz="1800" i="1">
                                      <a:latin typeface="Cambria Math"/>
                                    </a:rPr>
                                    <m:t>𝑖</m:t>
                                  </m:r>
                                </m:sub>
                              </m:sSub>
                            </m:num>
                            <m:den>
                              <m:r>
                                <a:rPr lang="en-US" altLang="zh-TW" sz="1800" b="0" i="1" smtClean="0">
                                  <a:latin typeface="Cambria Math"/>
                                </a:rPr>
                                <m:t>𝑑𝑡</m:t>
                              </m:r>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zh-TW" altLang="en-US" sz="1800" dirty="0"/>
              </a:p>
            </p:txBody>
          </p:sp>
        </mc:Choice>
        <mc:Fallback xmlns="">
          <p:sp>
            <p:nvSpPr>
              <p:cNvPr id="20" name="矩形 14">
                <a:extLst>
                  <a:ext uri="{FF2B5EF4-FFF2-40B4-BE49-F238E27FC236}">
                    <a16:creationId xmlns:a16="http://schemas.microsoft.com/office/drawing/2014/main" id="{CC88E807-4619-E94A-ABDF-1079548AB5AC}"/>
                  </a:ext>
                </a:extLst>
              </p:cNvPr>
              <p:cNvSpPr>
                <a:spLocks noRot="1" noChangeAspect="1" noMove="1" noResize="1" noEditPoints="1" noAdjustHandles="1" noChangeArrowheads="1" noChangeShapeType="1" noTextEdit="1"/>
              </p:cNvSpPr>
              <p:nvPr/>
            </p:nvSpPr>
            <p:spPr>
              <a:xfrm>
                <a:off x="1716933" y="4862141"/>
                <a:ext cx="4793876" cy="871136"/>
              </a:xfrm>
              <a:prstGeom prst="rect">
                <a:avLst/>
              </a:prstGeom>
              <a:blipFill>
                <a:blip r:embed="rId12"/>
                <a:stretch>
                  <a:fillRect t="-95652" b="-1507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12">
                <a:extLst>
                  <a:ext uri="{FF2B5EF4-FFF2-40B4-BE49-F238E27FC236}">
                    <a16:creationId xmlns:a16="http://schemas.microsoft.com/office/drawing/2014/main" id="{44318E23-7196-894C-B34C-FD18D922BE01}"/>
                  </a:ext>
                </a:extLst>
              </p:cNvPr>
              <p:cNvSpPr txBox="1"/>
              <p:nvPr/>
            </p:nvSpPr>
            <p:spPr bwMode="auto">
              <a:xfrm>
                <a:off x="5220072" y="5884220"/>
                <a:ext cx="2956038" cy="369332"/>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a14:m>
                <a:r>
                  <a:rPr lang="zh-TW" altLang="en-US" sz="1800" dirty="0"/>
                  <a:t>為座標軸</a:t>
                </a:r>
                <a:r>
                  <a:rPr lang="zh-TW" altLang="en-US" dirty="0"/>
                  <a:t>與時間無關</a:t>
                </a:r>
                <a:r>
                  <a:rPr lang="zh-TW" altLang="en-US" sz="1800" dirty="0"/>
                  <a:t>。</a:t>
                </a:r>
              </a:p>
            </p:txBody>
          </p:sp>
        </mc:Choice>
        <mc:Fallback xmlns="">
          <p:sp>
            <p:nvSpPr>
              <p:cNvPr id="21" name="文字方塊 12">
                <a:extLst>
                  <a:ext uri="{FF2B5EF4-FFF2-40B4-BE49-F238E27FC236}">
                    <a16:creationId xmlns:a16="http://schemas.microsoft.com/office/drawing/2014/main" id="{44318E23-7196-894C-B34C-FD18D922BE01}"/>
                  </a:ext>
                </a:extLst>
              </p:cNvPr>
              <p:cNvSpPr txBox="1">
                <a:spLocks noRot="1" noChangeAspect="1" noMove="1" noResize="1" noEditPoints="1" noAdjustHandles="1" noChangeArrowheads="1" noChangeShapeType="1" noTextEdit="1"/>
              </p:cNvSpPr>
              <p:nvPr/>
            </p:nvSpPr>
            <p:spPr bwMode="auto">
              <a:xfrm>
                <a:off x="5220072" y="5884220"/>
                <a:ext cx="2956038" cy="369332"/>
              </a:xfrm>
              <a:prstGeom prst="rect">
                <a:avLst/>
              </a:prstGeom>
              <a:blipFill>
                <a:blip r:embed="rId13"/>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8">
                <a:extLst>
                  <a:ext uri="{FF2B5EF4-FFF2-40B4-BE49-F238E27FC236}">
                    <a16:creationId xmlns:a16="http://schemas.microsoft.com/office/drawing/2014/main" id="{6EEE504D-4EA7-B340-A634-8FCB19F89D55}"/>
                  </a:ext>
                </a:extLst>
              </p:cNvPr>
              <p:cNvSpPr/>
              <p:nvPr/>
            </p:nvSpPr>
            <p:spPr>
              <a:xfrm>
                <a:off x="1716933" y="5884220"/>
                <a:ext cx="2044608" cy="87113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acc>
                            <m:accPr>
                              <m:chr m:val="⃗"/>
                              <m:ctrlPr>
                                <a:rPr lang="en-US" altLang="zh-TW" sz="1800" i="1" smtClean="0">
                                  <a:latin typeface="Cambria Math" panose="02040503050406030204" pitchFamily="18" charset="0"/>
                                </a:rPr>
                              </m:ctrlPr>
                            </m:accPr>
                            <m:e>
                              <m:r>
                                <a:rPr lang="en-US" altLang="zh-TW" sz="1800" b="0" i="1" smtClean="0">
                                  <a:latin typeface="Cambria Math"/>
                                </a:rPr>
                                <m:t>𝑟</m:t>
                              </m:r>
                            </m:e>
                          </m:acc>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b="0" i="0" smtClean="0">
                          <a:latin typeface="Cambria Math"/>
                          <a:ea typeface="Cambria Math"/>
                        </a:rPr>
                        <m:t>=</m:t>
                      </m:r>
                      <m:nary>
                        <m:naryPr>
                          <m:chr m:val="∑"/>
                          <m:ctrlPr>
                            <a:rPr lang="en-US" altLang="zh-TW" sz="1800" i="1">
                              <a:latin typeface="Cambria Math" panose="02040503050406030204" pitchFamily="18" charset="0"/>
                            </a:rPr>
                          </m:ctrlPr>
                        </m:naryPr>
                        <m:sub>
                          <m:r>
                            <m:rPr>
                              <m:brk m:alnAt="23"/>
                            </m:rPr>
                            <a:rPr lang="en-US" altLang="zh-TW" sz="1800" i="1">
                              <a:latin typeface="Cambria Math"/>
                            </a:rPr>
                            <m:t>𝑖</m:t>
                          </m:r>
                          <m:r>
                            <a:rPr lang="en-US" altLang="zh-TW" sz="1800" i="1">
                              <a:latin typeface="Cambria Math"/>
                            </a:rPr>
                            <m:t>=1</m:t>
                          </m:r>
                        </m:sub>
                        <m:sup>
                          <m:r>
                            <a:rPr lang="en-US" altLang="zh-TW" sz="1800" i="1">
                              <a:latin typeface="Cambria Math"/>
                            </a:rPr>
                            <m:t>3</m:t>
                          </m:r>
                        </m:sup>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sSup>
                                    <m:sSupPr>
                                      <m:ctrlPr>
                                        <a:rPr lang="en-US"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𝑟</m:t>
                                  </m:r>
                                </m:e>
                                <m:sub>
                                  <m:r>
                                    <a:rPr lang="en-US" altLang="zh-TW" sz="1800" i="1">
                                      <a:latin typeface="Cambria Math"/>
                                    </a:rPr>
                                    <m:t>𝑖</m:t>
                                  </m:r>
                                </m:sub>
                              </m:sSub>
                            </m:num>
                            <m:den>
                              <m:r>
                                <a:rPr lang="en-US" altLang="zh-TW" sz="1800" i="1">
                                  <a:latin typeface="Cambria Math"/>
                                </a:rPr>
                                <m:t>𝑑</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e>
                      </m:nary>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𝑒</m:t>
                              </m:r>
                            </m:e>
                          </m:acc>
                        </m:e>
                        <m:sub>
                          <m:r>
                            <a:rPr lang="en-US" altLang="zh-TW" i="1">
                              <a:latin typeface="Cambria Math" panose="02040503050406030204" pitchFamily="18" charset="0"/>
                              <a:ea typeface="Cambria Math"/>
                            </a:rPr>
                            <m:t>𝑖</m:t>
                          </m:r>
                        </m:sub>
                      </m:sSub>
                    </m:oMath>
                  </m:oMathPara>
                </a14:m>
                <a:endParaRPr lang="en-US" altLang="zh-TW" sz="1800" dirty="0">
                  <a:ea typeface="Cambria Math"/>
                </a:endParaRPr>
              </a:p>
            </p:txBody>
          </p:sp>
        </mc:Choice>
        <mc:Fallback xmlns="">
          <p:sp>
            <p:nvSpPr>
              <p:cNvPr id="22" name="矩形 8">
                <a:extLst>
                  <a:ext uri="{FF2B5EF4-FFF2-40B4-BE49-F238E27FC236}">
                    <a16:creationId xmlns:a16="http://schemas.microsoft.com/office/drawing/2014/main" id="{6EEE504D-4EA7-B340-A634-8FCB19F89D55}"/>
                  </a:ext>
                </a:extLst>
              </p:cNvPr>
              <p:cNvSpPr>
                <a:spLocks noRot="1" noChangeAspect="1" noMove="1" noResize="1" noEditPoints="1" noAdjustHandles="1" noChangeArrowheads="1" noChangeShapeType="1" noTextEdit="1"/>
              </p:cNvSpPr>
              <p:nvPr/>
            </p:nvSpPr>
            <p:spPr>
              <a:xfrm>
                <a:off x="1716933" y="5884220"/>
                <a:ext cx="2044608" cy="871136"/>
              </a:xfrm>
              <a:prstGeom prst="rect">
                <a:avLst/>
              </a:prstGeom>
              <a:blipFill>
                <a:blip r:embed="rId14"/>
                <a:stretch>
                  <a:fillRect t="-95652" b="-150725"/>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1" grpId="0"/>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404813"/>
            <a:ext cx="72294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357563"/>
            <a:ext cx="71532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235EBD3-1C14-424C-9B0A-A14C7EAB4DE1}"/>
              </a:ext>
            </a:extLst>
          </p:cNvPr>
          <p:cNvSpPr/>
          <p:nvPr/>
        </p:nvSpPr>
        <p:spPr>
          <a:xfrm>
            <a:off x="1403648" y="692696"/>
            <a:ext cx="6721177"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Rectangle 4">
            <a:extLst>
              <a:ext uri="{FF2B5EF4-FFF2-40B4-BE49-F238E27FC236}">
                <a16:creationId xmlns:a16="http://schemas.microsoft.com/office/drawing/2014/main" id="{0C976ECF-3441-0E4A-9C43-4FD049D345CD}"/>
              </a:ext>
            </a:extLst>
          </p:cNvPr>
          <p:cNvSpPr/>
          <p:nvPr/>
        </p:nvSpPr>
        <p:spPr>
          <a:xfrm>
            <a:off x="971551" y="4046903"/>
            <a:ext cx="6264746" cy="3902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3"/>
          <p:cNvSpPr txBox="1">
            <a:spLocks noChangeArrowheads="1"/>
          </p:cNvSpPr>
          <p:nvPr/>
        </p:nvSpPr>
        <p:spPr bwMode="auto">
          <a:xfrm>
            <a:off x="611560" y="2420888"/>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solidFill>
                  <a:srgbClr val="FF0000"/>
                </a:solidFill>
              </a:rPr>
              <a:t>等速圓周運動的加速度</a:t>
            </a:r>
          </a:p>
        </p:txBody>
      </p:sp>
      <p:pic>
        <p:nvPicPr>
          <p:cNvPr id="67586" name="Picture 2" descr="D:\Dropbox\Documents\課程\YoungTextBook\Images\Chapter03\A_Images\A_Figures_and_Photos\03_2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30200"/>
            <a:ext cx="252095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文字方塊 3"/>
          <p:cNvSpPr txBox="1">
            <a:spLocks noChangeArrowheads="1"/>
          </p:cNvSpPr>
          <p:nvPr/>
        </p:nvSpPr>
        <p:spPr bwMode="auto">
          <a:xfrm>
            <a:off x="605116" y="2939048"/>
            <a:ext cx="230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以圖形法來計算：</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http://www.google.com/url?source=imglanding&amp;ct=img&amp;q=http://farm9.staticflickr.com/8439/8002136773_50af395a27_z.jpg&amp;sa=X&amp;ei=voheUN-BHqjQmAWetIAQ&amp;ved=0CAwQ8wc4_AE&amp;usg=AFQjCNEjdrZNEEAdBriigwe5T8e-lv66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836613"/>
            <a:ext cx="717391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376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descr="F06_09"/>
          <p:cNvPicPr>
            <a:picLocks noChangeAspect="1" noChangeArrowheads="1"/>
          </p:cNvPicPr>
          <p:nvPr/>
        </p:nvPicPr>
        <p:blipFill>
          <a:blip r:embed="rId3">
            <a:extLst>
              <a:ext uri="{28A0092B-C50C-407E-A947-70E740481C1C}">
                <a14:useLocalDpi xmlns:a14="http://schemas.microsoft.com/office/drawing/2010/main" val="0"/>
              </a:ext>
            </a:extLst>
          </a:blip>
          <a:srcRect l="22350" t="15245" r="15279" b="21487"/>
          <a:stretch>
            <a:fillRect/>
          </a:stretch>
        </p:blipFill>
        <p:spPr bwMode="auto">
          <a:xfrm>
            <a:off x="755576" y="1484313"/>
            <a:ext cx="38163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Line 5"/>
          <p:cNvSpPr>
            <a:spLocks noChangeShapeType="1"/>
          </p:cNvSpPr>
          <p:nvPr/>
        </p:nvSpPr>
        <p:spPr bwMode="auto">
          <a:xfrm flipV="1">
            <a:off x="2369746" y="2492375"/>
            <a:ext cx="936625" cy="936625"/>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68611" name="Object 6"/>
          <p:cNvGraphicFramePr>
            <a:graphicFrameLocks noChangeAspect="1"/>
          </p:cNvGraphicFramePr>
          <p:nvPr>
            <p:extLst>
              <p:ext uri="{D42A27DB-BD31-4B8C-83A1-F6EECF244321}">
                <p14:modId xmlns:p14="http://schemas.microsoft.com/office/powerpoint/2010/main" val="3570010601"/>
              </p:ext>
            </p:extLst>
          </p:nvPr>
        </p:nvGraphicFramePr>
        <p:xfrm>
          <a:off x="2555801" y="2492375"/>
          <a:ext cx="284162" cy="369888"/>
        </p:xfrm>
        <a:graphic>
          <a:graphicData uri="http://schemas.openxmlformats.org/presentationml/2006/ole">
            <mc:AlternateContent xmlns:mc="http://schemas.openxmlformats.org/markup-compatibility/2006">
              <mc:Choice xmlns:v="urn:schemas-microsoft-com:vml" Requires="v">
                <p:oleObj spid="_x0000_s37179" name="方程式" r:id="rId4" imgW="126780" imgH="164814" progId="Equation.3">
                  <p:embed/>
                </p:oleObj>
              </mc:Choice>
              <mc:Fallback>
                <p:oleObj name="方程式" r:id="rId4" imgW="126780" imgH="164814" progId="Equation.3">
                  <p:embed/>
                  <p:pic>
                    <p:nvPicPr>
                      <p:cNvPr id="6861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01" y="2492375"/>
                        <a:ext cx="284162" cy="36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8612" name="Line 7"/>
          <p:cNvSpPr>
            <a:spLocks noChangeShapeType="1"/>
          </p:cNvSpPr>
          <p:nvPr/>
        </p:nvSpPr>
        <p:spPr bwMode="auto">
          <a:xfrm>
            <a:off x="2412926" y="3429000"/>
            <a:ext cx="2087562"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68613" name="Object 8"/>
          <p:cNvGraphicFramePr>
            <a:graphicFrameLocks noChangeAspect="1"/>
          </p:cNvGraphicFramePr>
          <p:nvPr>
            <p:extLst>
              <p:ext uri="{D42A27DB-BD31-4B8C-83A1-F6EECF244321}">
                <p14:modId xmlns:p14="http://schemas.microsoft.com/office/powerpoint/2010/main" val="822673710"/>
              </p:ext>
            </p:extLst>
          </p:nvPr>
        </p:nvGraphicFramePr>
        <p:xfrm>
          <a:off x="2771701" y="3068638"/>
          <a:ext cx="388937" cy="339725"/>
        </p:xfrm>
        <a:graphic>
          <a:graphicData uri="http://schemas.openxmlformats.org/presentationml/2006/ole">
            <mc:AlternateContent xmlns:mc="http://schemas.openxmlformats.org/markup-compatibility/2006">
              <mc:Choice xmlns:v="urn:schemas-microsoft-com:vml" Requires="v">
                <p:oleObj spid="_x0000_s37180" name="方程式" r:id="rId6" imgW="202936" imgH="177569" progId="Equation.3">
                  <p:embed/>
                </p:oleObj>
              </mc:Choice>
              <mc:Fallback>
                <p:oleObj name="方程式" r:id="rId6" imgW="202936" imgH="177569" progId="Equation.3">
                  <p:embed/>
                  <p:pic>
                    <p:nvPicPr>
                      <p:cNvPr id="68613"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01" y="3068638"/>
                        <a:ext cx="388937"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8616" name="文字方塊 8"/>
              <p:cNvSpPr txBox="1">
                <a:spLocks noChangeArrowheads="1"/>
              </p:cNvSpPr>
              <p:nvPr/>
            </p:nvSpPr>
            <p:spPr bwMode="auto">
              <a:xfrm>
                <a:off x="1259632" y="878387"/>
                <a:ext cx="727280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以等速圓周運動的位置向量</a:t>
                </a:r>
                <a14:m>
                  <m:oMath xmlns:m="http://schemas.openxmlformats.org/officeDocument/2006/math">
                    <m:acc>
                      <m:accPr>
                        <m:chr m:val="⃗"/>
                        <m:ctrlPr>
                          <a:rPr lang="en-TW" sz="1800" i="1">
                            <a:latin typeface="Cambria Math" panose="02040503050406030204" pitchFamily="18" charset="0"/>
                          </a:rPr>
                        </m:ctrlPr>
                      </m:accPr>
                      <m:e>
                        <m:r>
                          <a:rPr lang="en-US" sz="1800" i="1">
                            <a:latin typeface="Cambria Math" panose="02040503050406030204" pitchFamily="18" charset="0"/>
                          </a:rPr>
                          <m:t>𝑟</m:t>
                        </m:r>
                      </m:e>
                    </m:acc>
                  </m:oMath>
                </a14:m>
                <a:r>
                  <a:rPr lang="zh-TW" altLang="en-US" sz="1800" dirty="0"/>
                  <a:t>的分量直接計算向心加速度向量</a:t>
                </a:r>
                <a14:m>
                  <m:oMath xmlns:m="http://schemas.openxmlformats.org/officeDocument/2006/math">
                    <m:acc>
                      <m:accPr>
                        <m:chr m:val="⃗"/>
                        <m:ctrlPr>
                          <a:rPr lang="en-TW" sz="1800" i="1">
                            <a:latin typeface="Cambria Math" panose="02040503050406030204" pitchFamily="18" charset="0"/>
                          </a:rPr>
                        </m:ctrlPr>
                      </m:accPr>
                      <m:e>
                        <m:r>
                          <a:rPr lang="en-US" altLang="zh-TW" sz="1800" b="0" i="1" smtClean="0">
                            <a:latin typeface="Cambria Math" panose="02040503050406030204" pitchFamily="18" charset="0"/>
                          </a:rPr>
                          <m:t>𝑎</m:t>
                        </m:r>
                      </m:e>
                    </m:acc>
                    <m:r>
                      <a:rPr lang="en-US" sz="1800" i="1">
                        <a:latin typeface="Cambria Math" panose="02040503050406030204" pitchFamily="18" charset="0"/>
                      </a:rPr>
                      <m:t> </m:t>
                    </m:r>
                  </m:oMath>
                </a14:m>
                <a:r>
                  <a:rPr lang="zh-TW" altLang="en-US" sz="1800" dirty="0"/>
                  <a:t>：</a:t>
                </a:r>
              </a:p>
            </p:txBody>
          </p:sp>
        </mc:Choice>
        <mc:Fallback xmlns="">
          <p:sp>
            <p:nvSpPr>
              <p:cNvPr id="68616" name="文字方塊 8"/>
              <p:cNvSpPr txBox="1">
                <a:spLocks noRot="1" noChangeAspect="1" noMove="1" noResize="1" noEditPoints="1" noAdjustHandles="1" noChangeArrowheads="1" noChangeShapeType="1" noTextEdit="1"/>
              </p:cNvSpPr>
              <p:nvPr/>
            </p:nvSpPr>
            <p:spPr bwMode="auto">
              <a:xfrm>
                <a:off x="1259632" y="878387"/>
                <a:ext cx="7272808" cy="369332"/>
              </a:xfrm>
              <a:prstGeom prst="rect">
                <a:avLst/>
              </a:prstGeom>
              <a:blipFill>
                <a:blip r:embed="rId8"/>
                <a:stretch>
                  <a:fillRect l="-698" t="-1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8617" name="文字方塊 10"/>
          <p:cNvSpPr txBox="1">
            <a:spLocks noChangeArrowheads="1"/>
          </p:cNvSpPr>
          <p:nvPr/>
        </p:nvSpPr>
        <p:spPr bwMode="auto">
          <a:xfrm>
            <a:off x="4779382" y="1860481"/>
            <a:ext cx="411309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itchFamily="18" charset="0"/>
                <a:cs typeface="Times New Roman" pitchFamily="18" charset="0"/>
              </a:rPr>
              <a:t>設</a:t>
            </a:r>
            <a:r>
              <a:rPr lang="el-GR" altLang="zh-TW" sz="1800" i="1" dirty="0">
                <a:latin typeface="Times New Roman" pitchFamily="18" charset="0"/>
                <a:cs typeface="Times New Roman" pitchFamily="18" charset="0"/>
              </a:rPr>
              <a:t>ω</a:t>
            </a:r>
            <a:r>
              <a:rPr lang="zh-TW" altLang="en-US" sz="1800" dirty="0"/>
              <a:t>為角度增加的速度，稱角速度。</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96C0D2-EA1B-5847-AFE5-83F54B63141C}"/>
                  </a:ext>
                </a:extLst>
              </p:cNvPr>
              <p:cNvSpPr txBox="1"/>
              <p:nvPr/>
            </p:nvSpPr>
            <p:spPr bwMode="auto">
              <a:xfrm>
                <a:off x="4822482" y="4041219"/>
                <a:ext cx="2392322" cy="5259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i="1">
                              <a:latin typeface="Cambria Math" panose="02040503050406030204" pitchFamily="18" charset="0"/>
                            </a:rPr>
                            <m:t>𝑥</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d>
                        <m:dPr>
                          <m:ctrlPr>
                            <a:rPr lang="en-US" altLang="zh-TW" i="1" smtClean="0">
                              <a:latin typeface="Cambria Math" panose="02040503050406030204" pitchFamily="18" charset="0"/>
                              <a:ea typeface="Cambria Math" panose="02040503050406030204" pitchFamily="18" charset="0"/>
                            </a:rPr>
                          </m:ctrlPr>
                        </m:dPr>
                        <m:e>
                          <m:func>
                            <m:funcPr>
                              <m:ctrlPr>
                                <a:rPr lang="en-US" altLang="zh-TW" i="1" smtClean="0">
                                  <a:latin typeface="Cambria Math" panose="02040503050406030204" pitchFamily="18" charset="0"/>
                                  <a:ea typeface="Cambria Math" panose="02040503050406030204" pitchFamily="18" charset="0"/>
                                </a:rPr>
                              </m:ctrlPr>
                            </m:funcPr>
                            <m:fName>
                              <m:r>
                                <m:rPr>
                                  <m:sty m:val="p"/>
                                </m:rPr>
                                <a:rPr lang="en-US" altLang="zh-TW" i="0" smtClean="0">
                                  <a:latin typeface="Cambria Math" panose="02040503050406030204" pitchFamily="18" charset="0"/>
                                  <a:ea typeface="Cambria Math" panose="02040503050406030204" pitchFamily="18" charset="0"/>
                                </a:rPr>
                                <m:t>cos</m:t>
                              </m:r>
                            </m:fName>
                            <m:e>
                              <m:r>
                                <a:rPr lang="en-US" altLang="zh-TW" i="1" smtClean="0">
                                  <a:latin typeface="Cambria Math" panose="02040503050406030204" pitchFamily="18" charset="0"/>
                                  <a:ea typeface="Cambria Math" panose="02040503050406030204" pitchFamily="18" charset="0"/>
                                </a:rPr>
                                <m:t>𝜔</m:t>
                              </m:r>
                              <m:r>
                                <a:rPr lang="en-US" altLang="zh-TW" b="0" i="1" smtClean="0">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12" name="TextBox 11">
                <a:extLst>
                  <a:ext uri="{FF2B5EF4-FFF2-40B4-BE49-F238E27FC236}">
                    <a16:creationId xmlns:a16="http://schemas.microsoft.com/office/drawing/2014/main" id="{7C96C0D2-EA1B-5847-AFE5-83F54B63141C}"/>
                  </a:ext>
                </a:extLst>
              </p:cNvPr>
              <p:cNvSpPr txBox="1">
                <a:spLocks noRot="1" noChangeAspect="1" noMove="1" noResize="1" noEditPoints="1" noAdjustHandles="1" noChangeArrowheads="1" noChangeShapeType="1" noTextEdit="1"/>
              </p:cNvSpPr>
              <p:nvPr/>
            </p:nvSpPr>
            <p:spPr bwMode="auto">
              <a:xfrm>
                <a:off x="4822482" y="4041219"/>
                <a:ext cx="2392322" cy="525913"/>
              </a:xfrm>
              <a:prstGeom prst="rect">
                <a:avLst/>
              </a:prstGeom>
              <a:blipFill>
                <a:blip r:embed="rId9"/>
                <a:stretch>
                  <a:fillRect l="-526" t="-2381" b="-1428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635FAC5-0FCA-F747-A4A3-5DF52D66AD08}"/>
                  </a:ext>
                </a:extLst>
              </p:cNvPr>
              <p:cNvSpPr txBox="1"/>
              <p:nvPr/>
            </p:nvSpPr>
            <p:spPr bwMode="auto">
              <a:xfrm>
                <a:off x="4819216" y="2853551"/>
                <a:ext cx="3017428"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r>
                            <a:rPr lang="en-US" b="0" i="1" smtClean="0">
                              <a:latin typeface="Cambria Math" panose="02040503050406030204" pitchFamily="18" charset="0"/>
                            </a:rPr>
                            <m:t>𝑟</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oMath>
                  </m:oMathPara>
                </a14:m>
                <a:endParaRPr lang="en-TW" dirty="0"/>
              </a:p>
            </p:txBody>
          </p:sp>
        </mc:Choice>
        <mc:Fallback xmlns="">
          <p:sp>
            <p:nvSpPr>
              <p:cNvPr id="3" name="TextBox 2">
                <a:extLst>
                  <a:ext uri="{FF2B5EF4-FFF2-40B4-BE49-F238E27FC236}">
                    <a16:creationId xmlns:a16="http://schemas.microsoft.com/office/drawing/2014/main" id="{3635FAC5-0FCA-F747-A4A3-5DF52D66AD08}"/>
                  </a:ext>
                </a:extLst>
              </p:cNvPr>
              <p:cNvSpPr txBox="1">
                <a:spLocks noRot="1" noChangeAspect="1" noMove="1" noResize="1" noEditPoints="1" noAdjustHandles="1" noChangeArrowheads="1" noChangeShapeType="1" noTextEdit="1"/>
              </p:cNvSpPr>
              <p:nvPr/>
            </p:nvSpPr>
            <p:spPr bwMode="auto">
              <a:xfrm>
                <a:off x="4819216" y="2853551"/>
                <a:ext cx="3017428" cy="276999"/>
              </a:xfrm>
              <a:prstGeom prst="rect">
                <a:avLst/>
              </a:prstGeom>
              <a:blipFill>
                <a:blip r:embed="rId10"/>
                <a:stretch>
                  <a:fillRect l="-1255" t="-26087" r="-418" b="-130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6078ED-8741-FA45-A1E4-8BDAC123D7AD}"/>
                  </a:ext>
                </a:extLst>
              </p:cNvPr>
              <p:cNvSpPr txBox="1"/>
              <p:nvPr/>
            </p:nvSpPr>
            <p:spPr bwMode="auto">
              <a:xfrm>
                <a:off x="4819216" y="3269863"/>
                <a:ext cx="2105026" cy="276999"/>
              </a:xfrm>
              <a:prstGeom prst="rect">
                <a:avLst/>
              </a:prstGeom>
              <a:solidFill>
                <a:srgbClr val="FFFF99"/>
              </a:solidFill>
              <a:ln w="9525">
                <a:noFill/>
                <a:miter lim="800000"/>
                <a:headEnd/>
                <a:tailEnd/>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14" name="TextBox 13">
                <a:extLst>
                  <a:ext uri="{FF2B5EF4-FFF2-40B4-BE49-F238E27FC236}">
                    <a16:creationId xmlns:a16="http://schemas.microsoft.com/office/drawing/2014/main" id="{916078ED-8741-FA45-A1E4-8BDAC123D7AD}"/>
                  </a:ext>
                </a:extLst>
              </p:cNvPr>
              <p:cNvSpPr txBox="1">
                <a:spLocks noRot="1" noChangeAspect="1" noMove="1" noResize="1" noEditPoints="1" noAdjustHandles="1" noChangeArrowheads="1" noChangeShapeType="1" noTextEdit="1"/>
              </p:cNvSpPr>
              <p:nvPr/>
            </p:nvSpPr>
            <p:spPr bwMode="auto">
              <a:xfrm>
                <a:off x="4819216" y="3269863"/>
                <a:ext cx="2105026" cy="276999"/>
              </a:xfrm>
              <a:prstGeom prst="rect">
                <a:avLst/>
              </a:prstGeom>
              <a:blipFill>
                <a:blip r:embed="rId11"/>
                <a:stretch>
                  <a:fillRect t="-8696" b="-8696"/>
                </a:stretch>
              </a:blipFill>
              <a:ln w="9525">
                <a:noFill/>
                <a:miter lim="800000"/>
                <a:headEnd/>
                <a:tailEnd/>
              </a:ln>
            </p:spPr>
            <p:txBody>
              <a:bodyPr/>
              <a:lstStyle/>
              <a:p>
                <a:r>
                  <a:rPr lang="en-TW">
                    <a:noFill/>
                  </a:rPr>
                  <a:t> </a:t>
                </a:r>
              </a:p>
            </p:txBody>
          </p:sp>
        </mc:Fallback>
      </mc:AlternateContent>
      <p:sp>
        <p:nvSpPr>
          <p:cNvPr id="13" name="TextBox 12">
            <a:extLst>
              <a:ext uri="{FF2B5EF4-FFF2-40B4-BE49-F238E27FC236}">
                <a16:creationId xmlns:a16="http://schemas.microsoft.com/office/drawing/2014/main" id="{6ADB631A-05BA-2B44-B4F9-04979DA0CABC}"/>
              </a:ext>
            </a:extLst>
          </p:cNvPr>
          <p:cNvSpPr txBox="1"/>
          <p:nvPr/>
        </p:nvSpPr>
        <p:spPr bwMode="auto">
          <a:xfrm>
            <a:off x="4770352" y="1484313"/>
            <a:ext cx="3897074" cy="369332"/>
          </a:xfrm>
          <a:prstGeom prst="rect">
            <a:avLst/>
          </a:prstGeom>
          <a:noFill/>
          <a:ln w="9525">
            <a:noFill/>
            <a:miter lim="800000"/>
            <a:headEnd/>
            <a:tailEnd/>
          </a:ln>
        </p:spPr>
        <p:txBody>
          <a:bodyPr wrap="square">
            <a:spAutoFit/>
          </a:bodyPr>
          <a:lstStyle/>
          <a:p>
            <a:r>
              <a:rPr lang="zh-TW" altLang="en-US" sz="1800" dirty="0"/>
              <a:t>等速圓周運動夾角是等速增加！</a:t>
            </a:r>
            <a:endParaRPr lang="en-TW"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FDA69A-6D0B-FC4E-9F66-75CA1A1E9B28}"/>
                  </a:ext>
                </a:extLst>
              </p:cNvPr>
              <p:cNvSpPr txBox="1"/>
              <p:nvPr/>
            </p:nvSpPr>
            <p:spPr bwMode="auto">
              <a:xfrm>
                <a:off x="4826462" y="2247327"/>
                <a:ext cx="765787"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oMath>
                  </m:oMathPara>
                </a14:m>
                <a:endParaRPr lang="en-TW" dirty="0"/>
              </a:p>
            </p:txBody>
          </p:sp>
        </mc:Choice>
        <mc:Fallback xmlns="">
          <p:sp>
            <p:nvSpPr>
              <p:cNvPr id="15" name="TextBox 14">
                <a:extLst>
                  <a:ext uri="{FF2B5EF4-FFF2-40B4-BE49-F238E27FC236}">
                    <a16:creationId xmlns:a16="http://schemas.microsoft.com/office/drawing/2014/main" id="{E0FDA69A-6D0B-FC4E-9F66-75CA1A1E9B28}"/>
                  </a:ext>
                </a:extLst>
              </p:cNvPr>
              <p:cNvSpPr txBox="1">
                <a:spLocks noRot="1" noChangeAspect="1" noMove="1" noResize="1" noEditPoints="1" noAdjustHandles="1" noChangeArrowheads="1" noChangeShapeType="1" noTextEdit="1"/>
              </p:cNvSpPr>
              <p:nvPr/>
            </p:nvSpPr>
            <p:spPr bwMode="auto">
              <a:xfrm>
                <a:off x="4826462" y="2247327"/>
                <a:ext cx="765787" cy="276999"/>
              </a:xfrm>
              <a:prstGeom prst="rect">
                <a:avLst/>
              </a:prstGeom>
              <a:blipFill>
                <a:blip r:embed="rId12"/>
                <a:stretch>
                  <a:fillRect l="-6557" r="-4918" b="-1363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文字方塊 8">
                <a:extLst>
                  <a:ext uri="{FF2B5EF4-FFF2-40B4-BE49-F238E27FC236}">
                    <a16:creationId xmlns:a16="http://schemas.microsoft.com/office/drawing/2014/main" id="{0BF0CCF1-862C-3E44-B305-46B0FAB60609}"/>
                  </a:ext>
                </a:extLst>
              </p:cNvPr>
              <p:cNvSpPr txBox="1"/>
              <p:nvPr/>
            </p:nvSpPr>
            <p:spPr bwMode="auto">
              <a:xfrm>
                <a:off x="151934" y="629229"/>
                <a:ext cx="8908914" cy="697114"/>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𝑑</m:t>
                          </m:r>
                        </m:num>
                        <m:den>
                          <m:r>
                            <a:rPr lang="en-US" altLang="zh-TW" sz="2000" b="0" i="1" smtClean="0">
                              <a:latin typeface="Cambria Math" panose="02040503050406030204" pitchFamily="18" charset="0"/>
                              <a:ea typeface="Cambria Math"/>
                            </a:rPr>
                            <m:t>𝑑</m:t>
                          </m:r>
                          <m:r>
                            <a:rPr lang="zh-TW" altLang="en-US" sz="2000" i="1" smtClean="0">
                              <a:latin typeface="Cambria Math"/>
                              <a:ea typeface="Cambria Math"/>
                            </a:rPr>
                            <m:t>𝜃</m:t>
                          </m:r>
                        </m:den>
                      </m:f>
                      <m:d>
                        <m:dPr>
                          <m:ctrlPr>
                            <a:rPr lang="en-US" altLang="zh-TW" sz="2000" i="1" smtClean="0">
                              <a:latin typeface="Cambria Math" panose="02040503050406030204" pitchFamily="18" charset="0"/>
                              <a:ea typeface="Cambria Math"/>
                            </a:rPr>
                          </m:ctrlPr>
                        </m:dPr>
                        <m:e>
                          <m:func>
                            <m:funcPr>
                              <m:ctrlPr>
                                <a:rPr lang="en-US" altLang="zh-TW" sz="2000" i="1">
                                  <a:latin typeface="Cambria Math" panose="02040503050406030204" pitchFamily="18" charset="0"/>
                                </a:rPr>
                              </m:ctrlPr>
                            </m:funcPr>
                            <m:fName>
                              <m:r>
                                <m:rPr>
                                  <m:sty m:val="p"/>
                                </m:rPr>
                                <a:rPr lang="en-US" altLang="zh-TW" sz="2000">
                                  <a:latin typeface="Cambria Math"/>
                                </a:rPr>
                                <m:t>sin</m:t>
                              </m:r>
                            </m:fName>
                            <m:e>
                              <m:r>
                                <a:rPr lang="zh-TW" altLang="en-US" sz="2000" i="1">
                                  <a:latin typeface="Cambria Math"/>
                                  <a:ea typeface="Cambria Math"/>
                                </a:rPr>
                                <m:t>𝜃</m:t>
                              </m:r>
                            </m:e>
                          </m:func>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limLow>
                            <m:limLowPr>
                              <m:ctrlPr>
                                <a:rPr lang="en-US" altLang="zh-TW" sz="2000" b="0" i="1" smtClean="0">
                                  <a:latin typeface="Cambria Math" panose="02040503050406030204" pitchFamily="18" charset="0"/>
                                  <a:ea typeface="Cambria Math"/>
                                </a:rPr>
                              </m:ctrlPr>
                            </m:limLowPr>
                            <m:e>
                              <m:r>
                                <m:rPr>
                                  <m:sty m:val="p"/>
                                </m:rPr>
                                <a:rPr lang="en-US" altLang="zh-TW" sz="2000" b="0" i="0" smtClean="0">
                                  <a:latin typeface="Cambria Math" panose="02040503050406030204" pitchFamily="18" charset="0"/>
                                  <a:ea typeface="Cambria Math"/>
                                </a:rPr>
                                <m:t>lim</m:t>
                              </m:r>
                            </m:e>
                            <m:lim>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r>
                                <a:rPr lang="en-US" altLang="zh-TW" sz="2000" b="0" i="1" smtClean="0">
                                  <a:latin typeface="Cambria Math" panose="02040503050406030204" pitchFamily="18" charset="0"/>
                                  <a:ea typeface="Cambria Math" panose="02040503050406030204" pitchFamily="18" charset="0"/>
                                </a:rPr>
                                <m:t>→0</m:t>
                              </m:r>
                            </m:lim>
                          </m:limLow>
                        </m:fName>
                        <m:e>
                          <m:f>
                            <m:fPr>
                              <m:ctrlPr>
                                <a:rPr lang="en-US" altLang="zh-TW" sz="2000" b="0" i="1" smtClean="0">
                                  <a:latin typeface="Cambria Math" panose="02040503050406030204" pitchFamily="18" charset="0"/>
                                  <a:ea typeface="Cambria Math"/>
                                </a:rPr>
                              </m:ctrlPr>
                            </m:fPr>
                            <m:num>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d>
                                    <m:dPr>
                                      <m:ctrlPr>
                                        <a:rPr lang="en-US" altLang="zh-TW" sz="2000" b="0" i="1" smtClean="0">
                                          <a:latin typeface="Cambria Math" panose="02040503050406030204" pitchFamily="18" charset="0"/>
                                          <a:ea typeface="Cambria Math"/>
                                        </a:rPr>
                                      </m:ctrlPr>
                                    </m:dPr>
                                    <m:e>
                                      <m:r>
                                        <a:rPr lang="en-US" altLang="zh-TW" sz="2000" b="0" i="1" smtClean="0">
                                          <a:latin typeface="Cambria Math" panose="02040503050406030204" pitchFamily="18" charset="0"/>
                                          <a:ea typeface="Cambria Math" panose="02040503050406030204" pitchFamily="18" charset="0"/>
                                        </a:rPr>
                                        <m:t>𝜃</m:t>
                                      </m:r>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r>
                                        <a:rPr lang="en-US" altLang="zh-TW" sz="2000" b="0" i="1" smtClean="0">
                                          <a:latin typeface="Cambria Math" panose="02040503050406030204" pitchFamily="18" charset="0"/>
                                          <a:ea typeface="Cambria Math" panose="02040503050406030204" pitchFamily="18" charset="0"/>
                                        </a:rPr>
                                        <m:t>𝜃</m:t>
                                      </m:r>
                                    </m:e>
                                  </m:func>
                                </m:e>
                              </m:func>
                            </m:num>
                            <m:den>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den>
                          </m:f>
                        </m:e>
                      </m:func>
                      <m:r>
                        <a:rPr lang="en-US" altLang="zh-TW" sz="2000" b="0" i="1" smtClean="0">
                          <a:latin typeface="Cambria Math" panose="02040503050406030204" pitchFamily="18" charset="0"/>
                          <a:ea typeface="Cambria Math"/>
                        </a:rPr>
                        <m:t>=</m:t>
                      </m:r>
                      <m:func>
                        <m:funcPr>
                          <m:ctrlPr>
                            <a:rPr lang="en-US" altLang="zh-TW" sz="2000" i="1">
                              <a:latin typeface="Cambria Math" panose="02040503050406030204" pitchFamily="18" charset="0"/>
                              <a:ea typeface="Cambria Math"/>
                            </a:rPr>
                          </m:ctrlPr>
                        </m:funcPr>
                        <m:fName>
                          <m:limLow>
                            <m:limLowPr>
                              <m:ctrlPr>
                                <a:rPr lang="en-US" altLang="zh-TW" sz="2000" i="1">
                                  <a:latin typeface="Cambria Math" panose="02040503050406030204" pitchFamily="18" charset="0"/>
                                  <a:ea typeface="Cambria Math"/>
                                </a:rPr>
                              </m:ctrlPr>
                            </m:limLowPr>
                            <m:e>
                              <m:r>
                                <m:rPr>
                                  <m:sty m:val="p"/>
                                </m:rPr>
                                <a:rPr lang="en-US" altLang="zh-TW" sz="2000">
                                  <a:latin typeface="Cambria Math" panose="02040503050406030204" pitchFamily="18" charset="0"/>
                                  <a:ea typeface="Cambria Math"/>
                                </a:rPr>
                                <m:t>lim</m:t>
                              </m:r>
                            </m:e>
                            <m:lim>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r>
                                <a:rPr lang="en-US" altLang="zh-TW" sz="2000" i="1">
                                  <a:latin typeface="Cambria Math" panose="02040503050406030204" pitchFamily="18" charset="0"/>
                                  <a:ea typeface="Cambria Math" panose="02040503050406030204" pitchFamily="18" charset="0"/>
                                </a:rPr>
                                <m:t>→0</m:t>
                              </m:r>
                            </m:lim>
                          </m:limLow>
                        </m:fName>
                        <m:e>
                          <m:f>
                            <m:fPr>
                              <m:ctrlPr>
                                <a:rPr lang="en-US" altLang="zh-TW" sz="2000" i="1">
                                  <a:latin typeface="Cambria Math" panose="02040503050406030204" pitchFamily="18" charset="0"/>
                                  <a:ea typeface="Cambria Math"/>
                                </a:rPr>
                              </m:ctrlPr>
                            </m:fPr>
                            <m:num>
                              <m:func>
                                <m:funcPr>
                                  <m:ctrlPr>
                                    <a:rPr lang="en-US" altLang="zh-TW" sz="2000" i="1" smtClean="0">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r>
                                    <a:rPr lang="en-US" altLang="zh-TW" sz="2000" i="1" smtClean="0">
                                      <a:latin typeface="Cambria Math" panose="02040503050406030204" pitchFamily="18" charset="0"/>
                                      <a:ea typeface="Cambria Math" panose="02040503050406030204" pitchFamily="18" charset="0"/>
                                    </a:rPr>
                                    <m:t>𝜃</m:t>
                                  </m:r>
                                  <m:func>
                                    <m:funcPr>
                                      <m:ctrlPr>
                                        <a:rPr lang="en-US" altLang="zh-TW" sz="2000" i="1" smtClean="0">
                                          <a:latin typeface="Cambria Math" panose="02040503050406030204" pitchFamily="18" charset="0"/>
                                          <a:ea typeface="Cambria Math" panose="02040503050406030204" pitchFamily="18" charset="0"/>
                                        </a:rPr>
                                      </m:ctrlPr>
                                    </m:funcPr>
                                    <m:fName>
                                      <m:r>
                                        <m:rPr>
                                          <m:sty m:val="p"/>
                                        </m:rPr>
                                        <a:rPr lang="en-US" altLang="zh-TW" sz="2000" i="0" smtClean="0">
                                          <a:latin typeface="Cambria Math" panose="02040503050406030204" pitchFamily="18" charset="0"/>
                                          <a:ea typeface="Cambria Math" panose="02040503050406030204" pitchFamily="18" charset="0"/>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b="0" i="1" smtClean="0">
                                      <a:latin typeface="Cambria Math" panose="02040503050406030204" pitchFamily="18" charset="0"/>
                                      <a:ea typeface="Cambria Math" panose="02040503050406030204" pitchFamily="18" charset="0"/>
                                    </a:rPr>
                                    <m:t>+</m:t>
                                  </m:r>
                                </m:fName>
                                <m:e>
                                  <m:func>
                                    <m:funcPr>
                                      <m:ctrlPr>
                                        <a:rPr lang="en-US" altLang="zh-TW" sz="2000" i="1" smtClean="0">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func>
                                    <m:funcPr>
                                      <m:ctrlPr>
                                        <a:rPr lang="en-US" altLang="zh-TW" sz="2000" i="1" smtClean="0">
                                          <a:latin typeface="Cambria Math" panose="02040503050406030204" pitchFamily="18" charset="0"/>
                                          <a:ea typeface="Cambria Math" panose="02040503050406030204" pitchFamily="18" charset="0"/>
                                        </a:rPr>
                                      </m:ctrlPr>
                                    </m:funcPr>
                                    <m:fName>
                                      <m:r>
                                        <m:rPr>
                                          <m:sty m:val="p"/>
                                        </m:rPr>
                                        <a:rPr lang="en-US" altLang="zh-TW" sz="2000" i="0" smtClean="0">
                                          <a:latin typeface="Cambria Math" panose="02040503050406030204" pitchFamily="18" charset="0"/>
                                          <a:ea typeface="Cambria Math" panose="02040503050406030204" pitchFamily="18" charset="0"/>
                                        </a:rPr>
                                        <m:t>cos</m:t>
                                      </m:r>
                                    </m:fName>
                                    <m:e>
                                      <m:r>
                                        <a:rPr lang="en-US" altLang="zh-TW" sz="2000" i="1" smtClean="0">
                                          <a:latin typeface="Cambria Math" panose="02040503050406030204" pitchFamily="18" charset="0"/>
                                          <a:ea typeface="Cambria Math" panose="02040503050406030204" pitchFamily="18" charset="0"/>
                                        </a:rPr>
                                        <m:t>𝜃</m:t>
                                      </m:r>
                                    </m:e>
                                  </m:func>
                                  <m:r>
                                    <a:rPr lang="en-US" altLang="zh-TW" sz="2000" i="1">
                                      <a:latin typeface="Cambria Math" panose="02040503050406030204" pitchFamily="18" charset="0"/>
                                      <a:ea typeface="Cambria Math"/>
                                    </a:rPr>
                                    <m:t>−</m:t>
                                  </m:r>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𝜃</m:t>
                                      </m:r>
                                    </m:e>
                                  </m:func>
                                </m:e>
                              </m:func>
                            </m:num>
                            <m:den>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den>
                          </m:f>
                        </m:e>
                      </m:func>
                    </m:oMath>
                  </m:oMathPara>
                </a14:m>
                <a:endParaRPr lang="zh-TW" altLang="en-US" sz="2000" dirty="0"/>
              </a:p>
            </p:txBody>
          </p:sp>
        </mc:Choice>
        <mc:Fallback xmlns="">
          <p:sp>
            <p:nvSpPr>
              <p:cNvPr id="39" name="文字方塊 8">
                <a:extLst>
                  <a:ext uri="{FF2B5EF4-FFF2-40B4-BE49-F238E27FC236}">
                    <a16:creationId xmlns:a16="http://schemas.microsoft.com/office/drawing/2014/main" id="{0BF0CCF1-862C-3E44-B305-46B0FAB60609}"/>
                  </a:ext>
                </a:extLst>
              </p:cNvPr>
              <p:cNvSpPr txBox="1">
                <a:spLocks noRot="1" noChangeAspect="1" noMove="1" noResize="1" noEditPoints="1" noAdjustHandles="1" noChangeArrowheads="1" noChangeShapeType="1" noTextEdit="1"/>
              </p:cNvSpPr>
              <p:nvPr/>
            </p:nvSpPr>
            <p:spPr bwMode="auto">
              <a:xfrm>
                <a:off x="151934" y="629229"/>
                <a:ext cx="8908914" cy="697114"/>
              </a:xfrm>
              <a:prstGeom prst="rect">
                <a:avLst/>
              </a:prstGeom>
              <a:blipFill>
                <a:blip r:embed="rId2"/>
                <a:stretch>
                  <a:fillRect b="-3571"/>
                </a:stretch>
              </a:blipFill>
              <a:ln w="9525">
                <a:noFill/>
                <a:miter lim="800000"/>
                <a:headEnd/>
                <a:tailEnd/>
              </a:ln>
            </p:spPr>
            <p:txBody>
              <a:bodyPr/>
              <a:lstStyle/>
              <a:p>
                <a:r>
                  <a:rPr lang="en-TW">
                    <a:noFill/>
                  </a:rPr>
                  <a:t> </a:t>
                </a:r>
              </a:p>
            </p:txBody>
          </p:sp>
        </mc:Fallback>
      </mc:AlternateContent>
      <p:sp>
        <p:nvSpPr>
          <p:cNvPr id="4" name="矩形 3"/>
          <p:cNvSpPr/>
          <p:nvPr/>
        </p:nvSpPr>
        <p:spPr>
          <a:xfrm>
            <a:off x="2283413" y="2639958"/>
            <a:ext cx="3760131" cy="1969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9633" name="Group 5"/>
          <p:cNvGrpSpPr>
            <a:grpSpLocks noChangeAspect="1"/>
          </p:cNvGrpSpPr>
          <p:nvPr/>
        </p:nvGrpSpPr>
        <p:grpSpPr bwMode="auto">
          <a:xfrm>
            <a:off x="1956964" y="2638090"/>
            <a:ext cx="4740275" cy="2082800"/>
            <a:chOff x="3446" y="5334"/>
            <a:chExt cx="2478" cy="1115"/>
          </a:xfrm>
        </p:grpSpPr>
        <p:sp>
          <p:nvSpPr>
            <p:cNvPr id="69650" name="AutoShape 6"/>
            <p:cNvSpPr>
              <a:spLocks noChangeAspect="1" noChangeArrowheads="1"/>
            </p:cNvSpPr>
            <p:nvPr/>
          </p:nvSpPr>
          <p:spPr bwMode="auto">
            <a:xfrm>
              <a:off x="3446" y="5334"/>
              <a:ext cx="2478"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51" name="Arc 7"/>
            <p:cNvSpPr>
              <a:spLocks/>
            </p:cNvSpPr>
            <p:nvPr/>
          </p:nvSpPr>
          <p:spPr bwMode="auto">
            <a:xfrm>
              <a:off x="4546" y="5490"/>
              <a:ext cx="470" cy="772"/>
            </a:xfrm>
            <a:custGeom>
              <a:avLst/>
              <a:gdLst>
                <a:gd name="T0" fmla="*/ 0 w 21599"/>
                <a:gd name="T1" fmla="*/ 0 h 17408"/>
                <a:gd name="T2" fmla="*/ 0 w 21599"/>
                <a:gd name="T3" fmla="*/ 0 h 17408"/>
                <a:gd name="T4" fmla="*/ 0 w 21599"/>
                <a:gd name="T5" fmla="*/ 0 h 17408"/>
                <a:gd name="T6" fmla="*/ 0 60000 65536"/>
                <a:gd name="T7" fmla="*/ 0 60000 65536"/>
                <a:gd name="T8" fmla="*/ 0 60000 65536"/>
                <a:gd name="T9" fmla="*/ 0 w 21599"/>
                <a:gd name="T10" fmla="*/ 0 h 17408"/>
                <a:gd name="T11" fmla="*/ 21599 w 21599"/>
                <a:gd name="T12" fmla="*/ 17408 h 17408"/>
              </a:gdLst>
              <a:ahLst/>
              <a:cxnLst>
                <a:cxn ang="T6">
                  <a:pos x="T0" y="T1"/>
                </a:cxn>
                <a:cxn ang="T7">
                  <a:pos x="T2" y="T3"/>
                </a:cxn>
                <a:cxn ang="T8">
                  <a:pos x="T4" y="T5"/>
                </a:cxn>
              </a:cxnLst>
              <a:rect l="T9" t="T10" r="T11" b="T12"/>
              <a:pathLst>
                <a:path w="21599" h="17408" fill="none" extrusionOk="0">
                  <a:moveTo>
                    <a:pt x="12787" y="0"/>
                  </a:moveTo>
                  <a:cubicBezTo>
                    <a:pt x="18269" y="4027"/>
                    <a:pt x="21534" y="10400"/>
                    <a:pt x="21599" y="17201"/>
                  </a:cubicBezTo>
                </a:path>
                <a:path w="21599" h="17408" stroke="0" extrusionOk="0">
                  <a:moveTo>
                    <a:pt x="12787" y="0"/>
                  </a:moveTo>
                  <a:cubicBezTo>
                    <a:pt x="18269" y="4027"/>
                    <a:pt x="21534" y="10400"/>
                    <a:pt x="21599" y="17201"/>
                  </a:cubicBezTo>
                  <a:lnTo>
                    <a:pt x="0" y="17408"/>
                  </a:lnTo>
                  <a:lnTo>
                    <a:pt x="12787"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9652" name="Line 8"/>
            <p:cNvSpPr>
              <a:spLocks noChangeShapeType="1"/>
            </p:cNvSpPr>
            <p:nvPr/>
          </p:nvSpPr>
          <p:spPr bwMode="auto">
            <a:xfrm>
              <a:off x="3764" y="6260"/>
              <a:ext cx="125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9653" name="Line 9"/>
            <p:cNvSpPr>
              <a:spLocks noChangeShapeType="1"/>
            </p:cNvSpPr>
            <p:nvPr/>
          </p:nvSpPr>
          <p:spPr bwMode="auto">
            <a:xfrm flipV="1">
              <a:off x="3764" y="5487"/>
              <a:ext cx="1069" cy="77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9654" name="Line 10"/>
            <p:cNvSpPr>
              <a:spLocks noChangeShapeType="1"/>
            </p:cNvSpPr>
            <p:nvPr/>
          </p:nvSpPr>
          <p:spPr bwMode="auto">
            <a:xfrm>
              <a:off x="4831" y="5493"/>
              <a:ext cx="1" cy="7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9655" name="Line 11"/>
            <p:cNvSpPr>
              <a:spLocks noChangeShapeType="1"/>
            </p:cNvSpPr>
            <p:nvPr/>
          </p:nvSpPr>
          <p:spPr bwMode="auto">
            <a:xfrm flipH="1">
              <a:off x="4982" y="5689"/>
              <a:ext cx="297" cy="15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9656" name="Text Box 12"/>
            <p:cNvSpPr txBox="1">
              <a:spLocks noChangeArrowheads="1"/>
            </p:cNvSpPr>
            <p:nvPr/>
          </p:nvSpPr>
          <p:spPr bwMode="auto">
            <a:xfrm>
              <a:off x="5329" y="5487"/>
              <a:ext cx="1" cy="1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57" name="Line 13"/>
            <p:cNvSpPr>
              <a:spLocks noChangeShapeType="1"/>
            </p:cNvSpPr>
            <p:nvPr/>
          </p:nvSpPr>
          <p:spPr bwMode="auto">
            <a:xfrm>
              <a:off x="4387" y="5537"/>
              <a:ext cx="446" cy="30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9658" name="Text Box 14"/>
            <p:cNvSpPr txBox="1">
              <a:spLocks noChangeArrowheads="1"/>
            </p:cNvSpPr>
            <p:nvPr/>
          </p:nvSpPr>
          <p:spPr bwMode="auto">
            <a:xfrm>
              <a:off x="3743" y="5335"/>
              <a:ext cx="1" cy="1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grpSp>
      <mc:AlternateContent xmlns:mc="http://schemas.openxmlformats.org/markup-compatibility/2006" xmlns:a14="http://schemas.microsoft.com/office/drawing/2010/main">
        <mc:Choice Requires="a14">
          <p:sp>
            <p:nvSpPr>
              <p:cNvPr id="69636" name="Text Box 17"/>
              <p:cNvSpPr txBox="1">
                <a:spLocks noChangeArrowheads="1"/>
              </p:cNvSpPr>
              <p:nvPr/>
            </p:nvSpPr>
            <p:spPr bwMode="auto">
              <a:xfrm>
                <a:off x="5233093" y="3059347"/>
                <a:ext cx="791692" cy="2769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dirty="0" smtClean="0">
                          <a:latin typeface="Cambria Math"/>
                          <a:cs typeface="Arial" pitchFamily="34" charset="0"/>
                        </a:rPr>
                        <m:t>1</m:t>
                      </m:r>
                      <m:r>
                        <a:rPr lang="en-US" altLang="zh-TW" sz="1800" b="0" i="1" dirty="0" smtClean="0">
                          <a:latin typeface="Cambria Math"/>
                          <a:ea typeface="Cambria Math"/>
                          <a:cs typeface="Arial" pitchFamily="34" charset="0"/>
                        </a:rPr>
                        <m:t>×∆</m:t>
                      </m:r>
                      <m:r>
                        <a:rPr lang="zh-TW" altLang="en-US" sz="1800" i="1" dirty="0" smtClean="0">
                          <a:latin typeface="Cambria Math"/>
                          <a:cs typeface="Arial" pitchFamily="34" charset="0"/>
                        </a:rPr>
                        <m:t>𝜃</m:t>
                      </m:r>
                    </m:oMath>
                  </m:oMathPara>
                </a14:m>
                <a:endParaRPr lang="zh-TW" altLang="el-GR" sz="1800" i="1" dirty="0">
                  <a:cs typeface="Arial" pitchFamily="34" charset="0"/>
                </a:endParaRPr>
              </a:p>
            </p:txBody>
          </p:sp>
        </mc:Choice>
        <mc:Fallback xmlns="">
          <p:sp>
            <p:nvSpPr>
              <p:cNvPr id="69636" name="Text Box 17"/>
              <p:cNvSpPr txBox="1">
                <a:spLocks noRot="1" noChangeAspect="1" noMove="1" noResize="1" noEditPoints="1" noAdjustHandles="1" noChangeArrowheads="1" noChangeShapeType="1" noTextEdit="1"/>
              </p:cNvSpPr>
              <p:nvPr/>
            </p:nvSpPr>
            <p:spPr bwMode="auto">
              <a:xfrm>
                <a:off x="5233093" y="3059347"/>
                <a:ext cx="791692" cy="276999"/>
              </a:xfrm>
              <a:prstGeom prst="rect">
                <a:avLst/>
              </a:prstGeom>
              <a:blipFill rotWithShape="1">
                <a:blip r:embed="rId5"/>
                <a:stretch>
                  <a:fillRect l="-2308" r="-2308" b="-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37" name="Text Box 18"/>
              <p:cNvSpPr txBox="1">
                <a:spLocks noChangeArrowheads="1"/>
              </p:cNvSpPr>
              <p:nvPr/>
            </p:nvSpPr>
            <p:spPr bwMode="auto">
              <a:xfrm>
                <a:off x="2966625" y="4096940"/>
                <a:ext cx="357831" cy="2746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a:latin typeface="Cambria Math"/>
                          <a:ea typeface="Cambria Math"/>
                          <a:cs typeface="Arial" pitchFamily="34" charset="0"/>
                        </a:rPr>
                        <m:t>∆</m:t>
                      </m:r>
                      <m:r>
                        <a:rPr lang="zh-TW" altLang="en-US" sz="1800" i="1" dirty="0">
                          <a:latin typeface="Cambria Math"/>
                          <a:cs typeface="Arial" pitchFamily="34" charset="0"/>
                        </a:rPr>
                        <m:t>𝜃</m:t>
                      </m:r>
                    </m:oMath>
                  </m:oMathPara>
                </a14:m>
                <a:endParaRPr lang="zh-TW" altLang="el-GR" sz="1800" i="1" dirty="0">
                  <a:cs typeface="Arial" pitchFamily="34" charset="0"/>
                </a:endParaRPr>
              </a:p>
            </p:txBody>
          </p:sp>
        </mc:Choice>
        <mc:Fallback xmlns="">
          <p:sp>
            <p:nvSpPr>
              <p:cNvPr id="69637" name="Text Box 18"/>
              <p:cNvSpPr txBox="1">
                <a:spLocks noRot="1" noChangeAspect="1" noMove="1" noResize="1" noEditPoints="1" noAdjustHandles="1" noChangeArrowheads="1" noChangeShapeType="1" noTextEdit="1"/>
              </p:cNvSpPr>
              <p:nvPr/>
            </p:nvSpPr>
            <p:spPr bwMode="auto">
              <a:xfrm>
                <a:off x="2966625" y="4096940"/>
                <a:ext cx="357831" cy="274637"/>
              </a:xfrm>
              <a:prstGeom prst="rect">
                <a:avLst/>
              </a:prstGeom>
              <a:blipFill rotWithShape="1">
                <a:blip r:embed="rId6"/>
                <a:stretch>
                  <a:fillRect l="-12069" r="-10345" b="-111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963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3" name="文字方塊 2"/>
          <p:cNvSpPr txBox="1"/>
          <p:nvPr/>
        </p:nvSpPr>
        <p:spPr bwMode="auto">
          <a:xfrm>
            <a:off x="3270034" y="248995"/>
            <a:ext cx="2880320" cy="369332"/>
          </a:xfrm>
          <a:prstGeom prst="rect">
            <a:avLst/>
          </a:prstGeom>
          <a:noFill/>
          <a:ln w="9525">
            <a:noFill/>
            <a:miter lim="800000"/>
            <a:headEnd/>
            <a:tailEnd/>
          </a:ln>
        </p:spPr>
        <p:txBody>
          <a:bodyPr wrap="square" rtlCol="0">
            <a:spAutoFit/>
          </a:bodyPr>
          <a:lstStyle/>
          <a:p>
            <a:r>
              <a:rPr lang="zh-TW" altLang="en-US" dirty="0"/>
              <a:t>三角函數的微分</a:t>
            </a:r>
          </a:p>
        </p:txBody>
      </p:sp>
      <p:sp>
        <p:nvSpPr>
          <p:cNvPr id="7" name="文字方塊 6"/>
          <p:cNvSpPr txBox="1"/>
          <p:nvPr/>
        </p:nvSpPr>
        <p:spPr bwMode="auto">
          <a:xfrm>
            <a:off x="2306354" y="5157192"/>
            <a:ext cx="6408712" cy="369332"/>
          </a:xfrm>
          <a:prstGeom prst="rect">
            <a:avLst/>
          </a:prstGeom>
          <a:noFill/>
          <a:ln w="9525">
            <a:noFill/>
            <a:miter lim="800000"/>
            <a:headEnd/>
            <a:tailEnd/>
          </a:ln>
        </p:spPr>
        <p:txBody>
          <a:bodyPr wrap="square" rtlCol="0">
            <a:spAutoFit/>
          </a:bodyPr>
          <a:lstStyle/>
          <a:p>
            <a:r>
              <a:rPr lang="zh-TW" altLang="en-US" dirty="0"/>
              <a:t>角度很小時，正弦函數趨近於以徑度為單位的弧角大小。</a:t>
            </a:r>
          </a:p>
        </p:txBody>
      </p:sp>
      <p:sp>
        <p:nvSpPr>
          <p:cNvPr id="5" name="橢圓 4"/>
          <p:cNvSpPr/>
          <p:nvPr/>
        </p:nvSpPr>
        <p:spPr>
          <a:xfrm>
            <a:off x="6626946" y="600962"/>
            <a:ext cx="93610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下箭號 7"/>
          <p:cNvSpPr/>
          <p:nvPr/>
        </p:nvSpPr>
        <p:spPr>
          <a:xfrm rot="19779154">
            <a:off x="3485105" y="3793989"/>
            <a:ext cx="127617" cy="605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向下箭號 30"/>
          <p:cNvSpPr/>
          <p:nvPr/>
        </p:nvSpPr>
        <p:spPr>
          <a:xfrm rot="16200000">
            <a:off x="4701662" y="3954678"/>
            <a:ext cx="102644" cy="2845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V="1">
            <a:off x="5912688" y="288686"/>
            <a:ext cx="315496" cy="7659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V="1">
            <a:off x="8557318" y="368489"/>
            <a:ext cx="315496" cy="7659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6865562" y="307296"/>
            <a:ext cx="315496" cy="7659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6801831" y="990342"/>
            <a:ext cx="315496" cy="7659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字方塊 8"/>
              <p:cNvSpPr txBox="1"/>
              <p:nvPr/>
            </p:nvSpPr>
            <p:spPr bwMode="auto">
              <a:xfrm>
                <a:off x="2362519" y="5621954"/>
                <a:ext cx="1425775" cy="67319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func>
                            <m:funcPr>
                              <m:ctrlPr>
                                <a:rPr lang="en-US" altLang="zh-TW" sz="2000" i="1" smtClean="0">
                                  <a:latin typeface="Cambria Math" panose="02040503050406030204" pitchFamily="18" charset="0"/>
                                </a:rPr>
                              </m:ctrlPr>
                            </m:funcPr>
                            <m:fName>
                              <m:r>
                                <m:rPr>
                                  <m:sty m:val="p"/>
                                </m:rPr>
                                <a:rPr lang="en-US" altLang="zh-TW" sz="2000" i="0" smtClean="0">
                                  <a:latin typeface="Cambria Math"/>
                                </a:rPr>
                                <m:t>sin</m:t>
                              </m:r>
                            </m:fName>
                            <m:e>
                              <m:r>
                                <a:rPr lang="en-US" altLang="zh-TW" sz="2000" i="1" smtClean="0">
                                  <a:latin typeface="Cambria Math"/>
                                  <a:ea typeface="Cambria Math"/>
                                </a:rPr>
                                <m:t>∆</m:t>
                              </m:r>
                              <m:r>
                                <a:rPr lang="zh-TW" altLang="en-US" sz="2000" i="1" smtClean="0">
                                  <a:latin typeface="Cambria Math"/>
                                  <a:ea typeface="Cambria Math"/>
                                </a:rPr>
                                <m:t>𝜃</m:t>
                              </m:r>
                            </m:e>
                          </m:func>
                        </m:num>
                        <m:den>
                          <m:r>
                            <a:rPr lang="en-US" altLang="zh-TW" sz="2000" i="1" smtClean="0">
                              <a:latin typeface="Cambria Math"/>
                              <a:ea typeface="Cambria Math"/>
                            </a:rPr>
                            <m:t>∆</m:t>
                          </m:r>
                          <m:r>
                            <a:rPr lang="zh-TW" altLang="en-US" sz="2000" i="1" smtClean="0">
                              <a:latin typeface="Cambria Math"/>
                              <a:ea typeface="Cambria Math"/>
                            </a:rPr>
                            <m:t>𝜃</m:t>
                          </m:r>
                        </m:den>
                      </m:f>
                      <m:r>
                        <a:rPr lang="en-US" altLang="zh-TW" sz="2000" i="1" smtClean="0">
                          <a:latin typeface="Cambria Math"/>
                          <a:ea typeface="Cambria Math"/>
                        </a:rPr>
                        <m:t>→</m:t>
                      </m:r>
                      <m:r>
                        <a:rPr lang="en-US" altLang="zh-TW" sz="2000" b="0" i="1" smtClean="0">
                          <a:latin typeface="Cambria Math"/>
                          <a:ea typeface="Cambria Math"/>
                        </a:rPr>
                        <m:t>1</m:t>
                      </m:r>
                    </m:oMath>
                  </m:oMathPara>
                </a14:m>
                <a:endParaRPr lang="zh-TW" altLang="en-US" sz="20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362519" y="5621954"/>
                <a:ext cx="1425775" cy="673198"/>
              </a:xfrm>
              <a:prstGeom prst="rect">
                <a:avLst/>
              </a:prstGeom>
              <a:blipFill rotWithShape="1">
                <a:blip r:embed="rId17"/>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362250" y="2268758"/>
                <a:ext cx="7200800" cy="369332"/>
              </a:xfrm>
              <a:prstGeom prst="rect">
                <a:avLst/>
              </a:prstGeom>
              <a:noFill/>
              <a:ln w="9525">
                <a:noFill/>
                <a:miter lim="800000"/>
                <a:headEnd/>
                <a:tailEnd/>
              </a:ln>
            </p:spPr>
            <p:txBody>
              <a:bodyPr wrap="square" rtlCol="0">
                <a:spAutoFit/>
              </a:bodyPr>
              <a:lstStyle/>
              <a:p>
                <a:r>
                  <a:rPr lang="zh-TW" altLang="en-US" dirty="0"/>
                  <a:t>為了研究</a:t>
                </a:r>
                <a14:m>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en-US" altLang="zh-TW" i="1">
                            <a:latin typeface="Cambria Math"/>
                            <a:ea typeface="Cambria Math"/>
                          </a:rPr>
                          <m:t>∆</m:t>
                        </m:r>
                        <m:r>
                          <a:rPr lang="zh-TW" altLang="en-US" i="1">
                            <a:latin typeface="Cambria Math"/>
                            <a:ea typeface="Cambria Math"/>
                          </a:rPr>
                          <m:t>𝜃</m:t>
                        </m:r>
                      </m:e>
                    </m:func>
                  </m:oMath>
                </a14:m>
                <a:r>
                  <a:rPr lang="zh-TW" altLang="en-US" dirty="0"/>
                  <a:t>如何趨近零，取一半徑為</a:t>
                </a:r>
                <a:r>
                  <a:rPr lang="en-US" altLang="zh-TW" dirty="0">
                    <a:latin typeface="Calibri" panose="020F0502020204030204" pitchFamily="34" charset="0"/>
                  </a:rPr>
                  <a:t>1</a:t>
                </a:r>
                <a:r>
                  <a:rPr lang="zh-TW" altLang="en-US" dirty="0"/>
                  <a:t>，弧角為</a:t>
                </a:r>
                <a14:m>
                  <m:oMath xmlns:m="http://schemas.openxmlformats.org/officeDocument/2006/math">
                    <m:r>
                      <a:rPr lang="zh-TW" altLang="en-US" i="1" smtClean="0">
                        <a:latin typeface="Cambria Math"/>
                      </a:rPr>
                      <m:t>∆</m:t>
                    </m:r>
                    <m:r>
                      <a:rPr lang="zh-TW" altLang="en-US" i="1" smtClean="0">
                        <a:latin typeface="Cambria Math"/>
                      </a:rPr>
                      <m:t>𝜃</m:t>
                    </m:r>
                  </m:oMath>
                </a14:m>
                <a:r>
                  <a:rPr lang="zh-TW" altLang="en-US" dirty="0"/>
                  <a:t>的圓弧：</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362250" y="2268758"/>
                <a:ext cx="7200800" cy="369332"/>
              </a:xfrm>
              <a:prstGeom prst="rect">
                <a:avLst/>
              </a:prstGeom>
              <a:blipFill rotWithShape="1">
                <a:blip r:embed="rId20"/>
                <a:stretch>
                  <a:fillRect l="-677" t="-8197" b="-2459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文字方塊 8">
                <a:extLst>
                  <a:ext uri="{FF2B5EF4-FFF2-40B4-BE49-F238E27FC236}">
                    <a16:creationId xmlns:a16="http://schemas.microsoft.com/office/drawing/2014/main" id="{A310758F-92FE-A541-8439-AD21AEF3A6AD}"/>
                  </a:ext>
                </a:extLst>
              </p:cNvPr>
              <p:cNvSpPr txBox="1"/>
              <p:nvPr/>
            </p:nvSpPr>
            <p:spPr bwMode="auto">
              <a:xfrm>
                <a:off x="2172702" y="1708464"/>
                <a:ext cx="1462644" cy="40011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r>
                            <m:rPr>
                              <m:sty m:val="p"/>
                            </m:rPr>
                            <a:rPr lang="en-US" altLang="zh-TW" sz="2000" i="0" smtClean="0">
                              <a:latin typeface="Cambria Math" panose="02040503050406030204" pitchFamily="18" charset="0"/>
                              <a:ea typeface="Cambria Math"/>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i="1" smtClean="0">
                          <a:latin typeface="Cambria Math"/>
                          <a:ea typeface="Cambria Math"/>
                        </a:rPr>
                        <m:t>→</m:t>
                      </m:r>
                      <m:r>
                        <a:rPr lang="en-US" altLang="zh-TW" sz="2000" b="0" i="1" smtClean="0">
                          <a:latin typeface="Cambria Math"/>
                          <a:ea typeface="Cambria Math"/>
                        </a:rPr>
                        <m:t>1</m:t>
                      </m:r>
                    </m:oMath>
                  </m:oMathPara>
                </a14:m>
                <a:endParaRPr lang="zh-TW" altLang="en-US" sz="2000" dirty="0"/>
              </a:p>
            </p:txBody>
          </p:sp>
        </mc:Choice>
        <mc:Fallback xmlns="">
          <p:sp>
            <p:nvSpPr>
              <p:cNvPr id="40" name="文字方塊 8">
                <a:extLst>
                  <a:ext uri="{FF2B5EF4-FFF2-40B4-BE49-F238E27FC236}">
                    <a16:creationId xmlns:a16="http://schemas.microsoft.com/office/drawing/2014/main" id="{A310758F-92FE-A541-8439-AD21AEF3A6AD}"/>
                  </a:ext>
                </a:extLst>
              </p:cNvPr>
              <p:cNvSpPr txBox="1">
                <a:spLocks noRot="1" noChangeAspect="1" noMove="1" noResize="1" noEditPoints="1" noAdjustHandles="1" noChangeArrowheads="1" noChangeShapeType="1" noTextEdit="1"/>
              </p:cNvSpPr>
              <p:nvPr/>
            </p:nvSpPr>
            <p:spPr bwMode="auto">
              <a:xfrm>
                <a:off x="2172702" y="1708464"/>
                <a:ext cx="1462644" cy="400110"/>
              </a:xfrm>
              <a:prstGeom prst="rect">
                <a:avLst/>
              </a:prstGeom>
              <a:blipFill>
                <a:blip r:embed="rId2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文字方塊 8">
                <a:extLst>
                  <a:ext uri="{FF2B5EF4-FFF2-40B4-BE49-F238E27FC236}">
                    <a16:creationId xmlns:a16="http://schemas.microsoft.com/office/drawing/2014/main" id="{69B72A9B-0595-FF48-9E65-E9A4F42D2669}"/>
                  </a:ext>
                </a:extLst>
              </p:cNvPr>
              <p:cNvSpPr txBox="1"/>
              <p:nvPr/>
            </p:nvSpPr>
            <p:spPr bwMode="auto">
              <a:xfrm>
                <a:off x="468966" y="1713929"/>
                <a:ext cx="1059201" cy="40011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r>
                        <a:rPr lang="en-US" altLang="zh-TW" sz="2000" i="1" smtClean="0">
                          <a:latin typeface="Cambria Math"/>
                          <a:ea typeface="Cambria Math"/>
                        </a:rPr>
                        <m:t>→</m:t>
                      </m:r>
                      <m:r>
                        <a:rPr lang="en-US" altLang="zh-TW" sz="2000" b="0" i="1" smtClean="0">
                          <a:latin typeface="Cambria Math" panose="02040503050406030204" pitchFamily="18" charset="0"/>
                          <a:ea typeface="Cambria Math"/>
                        </a:rPr>
                        <m:t>0</m:t>
                      </m:r>
                    </m:oMath>
                  </m:oMathPara>
                </a14:m>
                <a:endParaRPr lang="zh-TW" altLang="en-US" sz="2000" dirty="0"/>
              </a:p>
            </p:txBody>
          </p:sp>
        </mc:Choice>
        <mc:Fallback xmlns="">
          <p:sp>
            <p:nvSpPr>
              <p:cNvPr id="41" name="文字方塊 8">
                <a:extLst>
                  <a:ext uri="{FF2B5EF4-FFF2-40B4-BE49-F238E27FC236}">
                    <a16:creationId xmlns:a16="http://schemas.microsoft.com/office/drawing/2014/main" id="{69B72A9B-0595-FF48-9E65-E9A4F42D2669}"/>
                  </a:ext>
                </a:extLst>
              </p:cNvPr>
              <p:cNvSpPr txBox="1">
                <a:spLocks noRot="1" noChangeAspect="1" noMove="1" noResize="1" noEditPoints="1" noAdjustHandles="1" noChangeArrowheads="1" noChangeShapeType="1" noTextEdit="1"/>
              </p:cNvSpPr>
              <p:nvPr/>
            </p:nvSpPr>
            <p:spPr bwMode="auto">
              <a:xfrm>
                <a:off x="468966" y="1713929"/>
                <a:ext cx="1059201" cy="400110"/>
              </a:xfrm>
              <a:prstGeom prst="rect">
                <a:avLst/>
              </a:prstGeom>
              <a:blipFill>
                <a:blip r:embed="rId22"/>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文字方塊 8">
                <a:extLst>
                  <a:ext uri="{FF2B5EF4-FFF2-40B4-BE49-F238E27FC236}">
                    <a16:creationId xmlns:a16="http://schemas.microsoft.com/office/drawing/2014/main" id="{62302A98-55D5-244E-931F-29201CF90206}"/>
                  </a:ext>
                </a:extLst>
              </p:cNvPr>
              <p:cNvSpPr txBox="1"/>
              <p:nvPr/>
            </p:nvSpPr>
            <p:spPr bwMode="auto">
              <a:xfrm>
                <a:off x="538690" y="4661728"/>
                <a:ext cx="1059201" cy="40011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r>
                        <a:rPr lang="en-US" altLang="zh-TW" sz="2000" i="1" smtClean="0">
                          <a:latin typeface="Cambria Math"/>
                          <a:ea typeface="Cambria Math"/>
                        </a:rPr>
                        <m:t>→</m:t>
                      </m:r>
                      <m:r>
                        <a:rPr lang="en-US" altLang="zh-TW" sz="2000" b="0" i="1" smtClean="0">
                          <a:latin typeface="Cambria Math" panose="02040503050406030204" pitchFamily="18" charset="0"/>
                          <a:ea typeface="Cambria Math"/>
                        </a:rPr>
                        <m:t>0</m:t>
                      </m:r>
                    </m:oMath>
                  </m:oMathPara>
                </a14:m>
                <a:endParaRPr lang="zh-TW" altLang="en-US" sz="2000" dirty="0"/>
              </a:p>
            </p:txBody>
          </p:sp>
        </mc:Choice>
        <mc:Fallback xmlns="">
          <p:sp>
            <p:nvSpPr>
              <p:cNvPr id="42" name="文字方塊 8">
                <a:extLst>
                  <a:ext uri="{FF2B5EF4-FFF2-40B4-BE49-F238E27FC236}">
                    <a16:creationId xmlns:a16="http://schemas.microsoft.com/office/drawing/2014/main" id="{62302A98-55D5-244E-931F-29201CF90206}"/>
                  </a:ext>
                </a:extLst>
              </p:cNvPr>
              <p:cNvSpPr txBox="1">
                <a:spLocks noRot="1" noChangeAspect="1" noMove="1" noResize="1" noEditPoints="1" noAdjustHandles="1" noChangeArrowheads="1" noChangeShapeType="1" noTextEdit="1"/>
              </p:cNvSpPr>
              <p:nvPr/>
            </p:nvSpPr>
            <p:spPr bwMode="auto">
              <a:xfrm>
                <a:off x="538690" y="4661728"/>
                <a:ext cx="1059201" cy="400110"/>
              </a:xfrm>
              <a:prstGeom prst="rect">
                <a:avLst/>
              </a:prstGeom>
              <a:blipFill>
                <a:blip r:embed="rId2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文字方塊 8">
                <a:extLst>
                  <a:ext uri="{FF2B5EF4-FFF2-40B4-BE49-F238E27FC236}">
                    <a16:creationId xmlns:a16="http://schemas.microsoft.com/office/drawing/2014/main" id="{F02E8DE2-5718-FD45-B6D5-8EEC721E7E0B}"/>
                  </a:ext>
                </a:extLst>
              </p:cNvPr>
              <p:cNvSpPr txBox="1"/>
              <p:nvPr/>
            </p:nvSpPr>
            <p:spPr bwMode="auto">
              <a:xfrm>
                <a:off x="2360237" y="4650885"/>
                <a:ext cx="1558696" cy="40011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func>
                            <m:funcPr>
                              <m:ctrlPr>
                                <a:rPr lang="en-US" altLang="zh-TW" sz="2000" i="1" smtClean="0">
                                  <a:latin typeface="Cambria Math" panose="02040503050406030204" pitchFamily="18" charset="0"/>
                                  <a:ea typeface="Cambria Math"/>
                                </a:rPr>
                              </m:ctrlPr>
                            </m:funcPr>
                            <m:fName>
                              <m:r>
                                <m:rPr>
                                  <m:sty m:val="p"/>
                                </m:rPr>
                                <a:rPr lang="en-US" altLang="zh-TW" sz="2000" i="0" smtClean="0">
                                  <a:latin typeface="Cambria Math" panose="02040503050406030204" pitchFamily="18" charset="0"/>
                                  <a:ea typeface="Cambria Math"/>
                                </a:rPr>
                                <m:t>sin</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i="1" smtClean="0">
                              <a:latin typeface="Cambria Math" panose="02040503050406030204" pitchFamily="18" charset="0"/>
                              <a:ea typeface="Cambria Math" panose="02040503050406030204" pitchFamily="18" charset="0"/>
                            </a:rPr>
                            <m:t>→</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oMath>
                  </m:oMathPara>
                </a14:m>
                <a:endParaRPr lang="zh-TW" altLang="en-US" sz="2000" dirty="0"/>
              </a:p>
            </p:txBody>
          </p:sp>
        </mc:Choice>
        <mc:Fallback xmlns="">
          <p:sp>
            <p:nvSpPr>
              <p:cNvPr id="43" name="文字方塊 8">
                <a:extLst>
                  <a:ext uri="{FF2B5EF4-FFF2-40B4-BE49-F238E27FC236}">
                    <a16:creationId xmlns:a16="http://schemas.microsoft.com/office/drawing/2014/main" id="{F02E8DE2-5718-FD45-B6D5-8EEC721E7E0B}"/>
                  </a:ext>
                </a:extLst>
              </p:cNvPr>
              <p:cNvSpPr txBox="1">
                <a:spLocks noRot="1" noChangeAspect="1" noMove="1" noResize="1" noEditPoints="1" noAdjustHandles="1" noChangeArrowheads="1" noChangeShapeType="1" noTextEdit="1"/>
              </p:cNvSpPr>
              <p:nvPr/>
            </p:nvSpPr>
            <p:spPr bwMode="auto">
              <a:xfrm>
                <a:off x="2360237" y="4650885"/>
                <a:ext cx="1558696" cy="400110"/>
              </a:xfrm>
              <a:prstGeom prst="rect">
                <a:avLst/>
              </a:prstGeom>
              <a:blipFill>
                <a:blip r:embed="rId2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4" name="文字方塊 8">
                <a:extLst>
                  <a:ext uri="{FF2B5EF4-FFF2-40B4-BE49-F238E27FC236}">
                    <a16:creationId xmlns:a16="http://schemas.microsoft.com/office/drawing/2014/main" id="{57DCC0B9-A906-594C-848B-0099A00538D8}"/>
                  </a:ext>
                </a:extLst>
              </p:cNvPr>
              <p:cNvSpPr txBox="1"/>
              <p:nvPr/>
            </p:nvSpPr>
            <p:spPr bwMode="auto">
              <a:xfrm>
                <a:off x="4397142" y="5618428"/>
                <a:ext cx="2303964" cy="676724"/>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𝑑</m:t>
                          </m:r>
                        </m:num>
                        <m:den>
                          <m:r>
                            <a:rPr lang="en-US" altLang="zh-TW" sz="2000" b="0" i="1" smtClean="0">
                              <a:latin typeface="Cambria Math" panose="02040503050406030204" pitchFamily="18" charset="0"/>
                              <a:ea typeface="Cambria Math"/>
                            </a:rPr>
                            <m:t>𝑑</m:t>
                          </m:r>
                          <m:r>
                            <a:rPr lang="zh-TW" altLang="en-US" sz="2000" i="1" smtClean="0">
                              <a:latin typeface="Cambria Math"/>
                              <a:ea typeface="Cambria Math"/>
                            </a:rPr>
                            <m:t>𝜃</m:t>
                          </m:r>
                        </m:den>
                      </m:f>
                      <m:d>
                        <m:dPr>
                          <m:ctrlPr>
                            <a:rPr lang="en-US" altLang="zh-TW" sz="2000" i="1" smtClean="0">
                              <a:latin typeface="Cambria Math" panose="02040503050406030204" pitchFamily="18" charset="0"/>
                              <a:ea typeface="Cambria Math"/>
                            </a:rPr>
                          </m:ctrlPr>
                        </m:dPr>
                        <m:e>
                          <m:func>
                            <m:funcPr>
                              <m:ctrlPr>
                                <a:rPr lang="en-US" altLang="zh-TW" sz="2000" i="1">
                                  <a:latin typeface="Cambria Math" panose="02040503050406030204" pitchFamily="18" charset="0"/>
                                </a:rPr>
                              </m:ctrlPr>
                            </m:funcPr>
                            <m:fName>
                              <m:r>
                                <m:rPr>
                                  <m:sty m:val="p"/>
                                </m:rPr>
                                <a:rPr lang="en-US" altLang="zh-TW" sz="2000">
                                  <a:latin typeface="Cambria Math"/>
                                </a:rPr>
                                <m:t>sin</m:t>
                              </m:r>
                            </m:fName>
                            <m:e>
                              <m:r>
                                <a:rPr lang="zh-TW" altLang="en-US" sz="2000" i="1">
                                  <a:latin typeface="Cambria Math"/>
                                  <a:ea typeface="Cambria Math"/>
                                </a:rPr>
                                <m:t>𝜃</m:t>
                              </m:r>
                            </m:e>
                          </m:func>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cos</m:t>
                          </m:r>
                        </m:fName>
                        <m:e>
                          <m:r>
                            <a:rPr lang="en-US" altLang="zh-TW" sz="2000" b="0" i="1" smtClean="0">
                              <a:latin typeface="Cambria Math" panose="02040503050406030204" pitchFamily="18" charset="0"/>
                              <a:ea typeface="Cambria Math" panose="02040503050406030204" pitchFamily="18" charset="0"/>
                            </a:rPr>
                            <m:t>𝜃</m:t>
                          </m:r>
                        </m:e>
                      </m:func>
                    </m:oMath>
                  </m:oMathPara>
                </a14:m>
                <a:endParaRPr lang="zh-TW" altLang="en-US" sz="2000" dirty="0"/>
              </a:p>
            </p:txBody>
          </p:sp>
        </mc:Choice>
        <mc:Fallback xmlns="">
          <p:sp>
            <p:nvSpPr>
              <p:cNvPr id="44" name="文字方塊 8">
                <a:extLst>
                  <a:ext uri="{FF2B5EF4-FFF2-40B4-BE49-F238E27FC236}">
                    <a16:creationId xmlns:a16="http://schemas.microsoft.com/office/drawing/2014/main" id="{57DCC0B9-A906-594C-848B-0099A00538D8}"/>
                  </a:ext>
                </a:extLst>
              </p:cNvPr>
              <p:cNvSpPr txBox="1">
                <a:spLocks noRot="1" noChangeAspect="1" noMove="1" noResize="1" noEditPoints="1" noAdjustHandles="1" noChangeArrowheads="1" noChangeShapeType="1" noTextEdit="1"/>
              </p:cNvSpPr>
              <p:nvPr/>
            </p:nvSpPr>
            <p:spPr bwMode="auto">
              <a:xfrm>
                <a:off x="4397142" y="5618428"/>
                <a:ext cx="2303964" cy="676724"/>
              </a:xfrm>
              <a:prstGeom prst="rect">
                <a:avLst/>
              </a:prstGeom>
              <a:blipFill>
                <a:blip r:embed="rId25"/>
                <a:stretch>
                  <a:fillRect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5" name="Text Box 17">
                <a:extLst>
                  <a:ext uri="{FF2B5EF4-FFF2-40B4-BE49-F238E27FC236}">
                    <a16:creationId xmlns:a16="http://schemas.microsoft.com/office/drawing/2014/main" id="{A9D1027E-988C-F540-8B7B-8F034A2525E8}"/>
                  </a:ext>
                </a:extLst>
              </p:cNvPr>
              <p:cNvSpPr txBox="1">
                <a:spLocks noChangeArrowheads="1"/>
              </p:cNvSpPr>
              <p:nvPr/>
            </p:nvSpPr>
            <p:spPr bwMode="auto">
              <a:xfrm>
                <a:off x="2445574" y="2845467"/>
                <a:ext cx="1460008" cy="2789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dirty="0" smtClean="0">
                          <a:latin typeface="Cambria Math"/>
                          <a:cs typeface="Arial" pitchFamily="34" charset="0"/>
                        </a:rPr>
                        <m:t>1</m:t>
                      </m:r>
                      <m:r>
                        <a:rPr lang="en-US" altLang="zh-TW" sz="1800" b="0" i="1" dirty="0" smtClean="0">
                          <a:latin typeface="Cambria Math"/>
                          <a:ea typeface="Cambria Math"/>
                          <a:cs typeface="Arial" pitchFamily="34" charset="0"/>
                        </a:rPr>
                        <m:t>×</m:t>
                      </m:r>
                      <m:func>
                        <m:funcPr>
                          <m:ctrlPr>
                            <a:rPr lang="en-US" altLang="zh-TW" sz="1800" b="0" i="1" dirty="0" smtClean="0">
                              <a:latin typeface="Cambria Math" panose="02040503050406030204" pitchFamily="18" charset="0"/>
                              <a:ea typeface="Cambria Math"/>
                              <a:cs typeface="Arial" pitchFamily="34" charset="0"/>
                            </a:rPr>
                          </m:ctrlPr>
                        </m:funcPr>
                        <m:fName>
                          <m:r>
                            <m:rPr>
                              <m:sty m:val="p"/>
                            </m:rPr>
                            <a:rPr lang="en-US" altLang="zh-TW" sz="1800" b="0" i="0" dirty="0" smtClean="0">
                              <a:latin typeface="Cambria Math" panose="02040503050406030204" pitchFamily="18" charset="0"/>
                              <a:ea typeface="Cambria Math"/>
                              <a:cs typeface="Arial" pitchFamily="34" charset="0"/>
                            </a:rPr>
                            <m:t>sin</m:t>
                          </m:r>
                        </m:fName>
                        <m:e>
                          <m:r>
                            <a:rPr lang="en-US" altLang="zh-TW" sz="1800" i="1" dirty="0">
                              <a:latin typeface="Cambria Math"/>
                              <a:ea typeface="Cambria Math"/>
                              <a:cs typeface="Arial" pitchFamily="34" charset="0"/>
                            </a:rPr>
                            <m:t>∆</m:t>
                          </m:r>
                          <m:r>
                            <a:rPr lang="zh-TW" altLang="en-US" sz="1800" i="1" dirty="0">
                              <a:latin typeface="Cambria Math"/>
                              <a:cs typeface="Arial" pitchFamily="34" charset="0"/>
                            </a:rPr>
                            <m:t>𝜃</m:t>
                          </m:r>
                        </m:e>
                      </m:func>
                    </m:oMath>
                  </m:oMathPara>
                </a14:m>
                <a:endParaRPr lang="zh-TW" altLang="el-GR" sz="1800" i="1" dirty="0">
                  <a:cs typeface="Arial" pitchFamily="34" charset="0"/>
                </a:endParaRPr>
              </a:p>
            </p:txBody>
          </p:sp>
        </mc:Choice>
        <mc:Fallback xmlns="">
          <p:sp>
            <p:nvSpPr>
              <p:cNvPr id="45" name="Text Box 17">
                <a:extLst>
                  <a:ext uri="{FF2B5EF4-FFF2-40B4-BE49-F238E27FC236}">
                    <a16:creationId xmlns:a16="http://schemas.microsoft.com/office/drawing/2014/main" id="{A9D1027E-988C-F540-8B7B-8F034A2525E8}"/>
                  </a:ext>
                </a:extLst>
              </p:cNvPr>
              <p:cNvSpPr txBox="1">
                <a:spLocks noRot="1" noChangeAspect="1" noMove="1" noResize="1" noEditPoints="1" noAdjustHandles="1" noChangeArrowheads="1" noChangeShapeType="1" noTextEdit="1"/>
              </p:cNvSpPr>
              <p:nvPr/>
            </p:nvSpPr>
            <p:spPr bwMode="auto">
              <a:xfrm>
                <a:off x="2445574" y="2845467"/>
                <a:ext cx="1460008" cy="278915"/>
              </a:xfrm>
              <a:prstGeom prst="rect">
                <a:avLst/>
              </a:prstGeom>
              <a:blipFill>
                <a:blip r:embed="rId26"/>
                <a:stretch>
                  <a:fillRect b="-86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9637"/>
                                        </p:tgtEl>
                                        <p:attrNameLst>
                                          <p:attrName>style.visibility</p:attrName>
                                        </p:attrNameLst>
                                      </p:cBhvr>
                                      <p:to>
                                        <p:strVal val="visible"/>
                                      </p:to>
                                    </p:set>
                                    <p:anim calcmode="lin" valueType="num">
                                      <p:cBhvr additive="base">
                                        <p:cTn id="37" dur="500" fill="hold"/>
                                        <p:tgtEl>
                                          <p:spTgt spid="69637"/>
                                        </p:tgtEl>
                                        <p:attrNameLst>
                                          <p:attrName>ppt_x</p:attrName>
                                        </p:attrNameLst>
                                      </p:cBhvr>
                                      <p:tavLst>
                                        <p:tav tm="0">
                                          <p:val>
                                            <p:strVal val="#ppt_x"/>
                                          </p:val>
                                        </p:tav>
                                        <p:tav tm="100000">
                                          <p:val>
                                            <p:strVal val="#ppt_x"/>
                                          </p:val>
                                        </p:tav>
                                      </p:tavLst>
                                    </p:anim>
                                    <p:anim calcmode="lin" valueType="num">
                                      <p:cBhvr additive="base">
                                        <p:cTn id="38" dur="500" fill="hold"/>
                                        <p:tgtEl>
                                          <p:spTgt spid="696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9633"/>
                                        </p:tgtEl>
                                        <p:attrNameLst>
                                          <p:attrName>style.visibility</p:attrName>
                                        </p:attrNameLst>
                                      </p:cBhvr>
                                      <p:to>
                                        <p:strVal val="visible"/>
                                      </p:to>
                                    </p:set>
                                    <p:anim calcmode="lin" valueType="num">
                                      <p:cBhvr additive="base">
                                        <p:cTn id="41" dur="500" fill="hold"/>
                                        <p:tgtEl>
                                          <p:spTgt spid="69633"/>
                                        </p:tgtEl>
                                        <p:attrNameLst>
                                          <p:attrName>ppt_x</p:attrName>
                                        </p:attrNameLst>
                                      </p:cBhvr>
                                      <p:tavLst>
                                        <p:tav tm="0">
                                          <p:val>
                                            <p:strVal val="#ppt_x"/>
                                          </p:val>
                                        </p:tav>
                                        <p:tav tm="100000">
                                          <p:val>
                                            <p:strVal val="#ppt_x"/>
                                          </p:val>
                                        </p:tav>
                                      </p:tavLst>
                                    </p:anim>
                                    <p:anim calcmode="lin" valueType="num">
                                      <p:cBhvr additive="base">
                                        <p:cTn id="42" dur="500" fill="hold"/>
                                        <p:tgtEl>
                                          <p:spTgt spid="6963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9636"/>
                                        </p:tgtEl>
                                        <p:attrNameLst>
                                          <p:attrName>style.visibility</p:attrName>
                                        </p:attrNameLst>
                                      </p:cBhvr>
                                      <p:to>
                                        <p:strVal val="visible"/>
                                      </p:to>
                                    </p:set>
                                    <p:anim calcmode="lin" valueType="num">
                                      <p:cBhvr additive="base">
                                        <p:cTn id="45" dur="500" fill="hold"/>
                                        <p:tgtEl>
                                          <p:spTgt spid="69636"/>
                                        </p:tgtEl>
                                        <p:attrNameLst>
                                          <p:attrName>ppt_x</p:attrName>
                                        </p:attrNameLst>
                                      </p:cBhvr>
                                      <p:tavLst>
                                        <p:tav tm="0">
                                          <p:val>
                                            <p:strVal val="#ppt_x"/>
                                          </p:val>
                                        </p:tav>
                                        <p:tav tm="100000">
                                          <p:val>
                                            <p:strVal val="#ppt_x"/>
                                          </p:val>
                                        </p:tav>
                                      </p:tavLst>
                                    </p:anim>
                                    <p:anim calcmode="lin" valueType="num">
                                      <p:cBhvr additive="base">
                                        <p:cTn id="46" dur="500" fill="hold"/>
                                        <p:tgtEl>
                                          <p:spTgt spid="6963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9636" grpId="0"/>
      <p:bldP spid="69637" grpId="0"/>
      <p:bldP spid="7" grpId="0"/>
      <p:bldP spid="5" grpId="0" animBg="1"/>
      <p:bldP spid="8" grpId="0" animBg="1"/>
      <p:bldP spid="31" grpId="0" animBg="1"/>
      <p:bldP spid="9" grpId="0" animBg="1"/>
      <p:bldP spid="12" grpId="0"/>
      <p:bldP spid="40" grpId="0" animBg="1"/>
      <p:bldP spid="41" grpId="0" animBg="1"/>
      <p:bldP spid="42" grpId="0" animBg="1"/>
      <p:bldP spid="43" grpId="0" animBg="1"/>
      <p:bldP spid="44" grpId="0" animBg="1"/>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3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4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4042"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13" name="文字方塊 12"/>
          <p:cNvSpPr txBox="1"/>
          <p:nvPr/>
        </p:nvSpPr>
        <p:spPr bwMode="auto">
          <a:xfrm>
            <a:off x="3779912" y="2668270"/>
            <a:ext cx="1971289" cy="369332"/>
          </a:xfrm>
          <a:prstGeom prst="rect">
            <a:avLst/>
          </a:prstGeom>
          <a:noFill/>
          <a:ln w="9525">
            <a:noFill/>
            <a:miter lim="800000"/>
            <a:headEnd/>
            <a:tailEnd/>
          </a:ln>
        </p:spPr>
        <p:txBody>
          <a:bodyPr wrap="square" rtlCol="0">
            <a:spAutoFit/>
          </a:bodyPr>
          <a:lstStyle/>
          <a:p>
            <a:r>
              <a:rPr lang="zh-TW" altLang="en-US" dirty="0"/>
              <a:t>二項式定理</a:t>
            </a:r>
            <a:endParaRPr lang="en-US" altLang="zh-TW" dirty="0"/>
          </a:p>
        </p:txBody>
      </p:sp>
      <mc:AlternateContent xmlns:mc="http://schemas.openxmlformats.org/markup-compatibility/2006" xmlns:a14="http://schemas.microsoft.com/office/drawing/2010/main">
        <mc:Choice Requires="a14">
          <p:sp>
            <p:nvSpPr>
              <p:cNvPr id="2" name="文字方塊 1"/>
              <p:cNvSpPr txBox="1"/>
              <p:nvPr/>
            </p:nvSpPr>
            <p:spPr bwMode="auto">
              <a:xfrm>
                <a:off x="1379953" y="2267580"/>
                <a:ext cx="4032448" cy="369332"/>
              </a:xfrm>
              <a:prstGeom prst="rect">
                <a:avLst/>
              </a:prstGeom>
              <a:noFill/>
              <a:ln w="9525">
                <a:noFill/>
                <a:miter lim="800000"/>
                <a:headEnd/>
                <a:tailEnd/>
              </a:ln>
            </p:spPr>
            <p:txBody>
              <a:bodyPr wrap="square" rtlCol="0">
                <a:spAutoFit/>
              </a:bodyPr>
              <a:lstStyle/>
              <a:p>
                <a:r>
                  <a:rPr lang="zh-TW" altLang="en-US" b="0" dirty="0"/>
                  <a:t>當 </a:t>
                </a:r>
                <a14:m>
                  <m:oMath xmlns:m="http://schemas.openxmlformats.org/officeDocument/2006/math">
                    <m:r>
                      <a:rPr lang="en-US" altLang="zh-TW" b="0" i="1" smtClean="0">
                        <a:latin typeface="Cambria Math"/>
                      </a:rPr>
                      <m:t>𝑎</m:t>
                    </m:r>
                    <m:r>
                      <a:rPr lang="en-US" altLang="zh-TW" b="0" i="1" smtClean="0">
                        <a:latin typeface="Cambria Math"/>
                      </a:rPr>
                      <m:t>≪1</m:t>
                    </m:r>
                  </m:oMath>
                </a14:m>
                <a:r>
                  <a:rPr lang="zh-TW" altLang="en-US" dirty="0"/>
                  <a:t> 時，高階項可以忽略！</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379953" y="2267580"/>
                <a:ext cx="4032448" cy="369332"/>
              </a:xfrm>
              <a:prstGeom prst="rect">
                <a:avLst/>
              </a:prstGeom>
              <a:blipFill rotWithShape="1">
                <a:blip r:embed="rId5"/>
                <a:stretch>
                  <a:fillRect l="-1208" t="-6557" b="-2623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1408375" y="2668270"/>
                <a:ext cx="1906243" cy="369332"/>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i="1">
                                  <a:latin typeface="Cambria Math"/>
                                </a:rPr>
                                <m:t>𝑎</m:t>
                              </m:r>
                            </m:e>
                          </m:d>
                        </m:e>
                        <m:sup>
                          <m:r>
                            <a:rPr lang="en-US" altLang="zh-TW" b="0" i="1" smtClean="0">
                              <a:latin typeface="Cambria Math"/>
                            </a:rPr>
                            <m:t>𝑛</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𝑛𝑎</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1408375" y="2668270"/>
                <a:ext cx="1906243" cy="369332"/>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p:sp>
        <p:nvSpPr>
          <p:cNvPr id="3" name="文字方塊 2"/>
          <p:cNvSpPr txBox="1"/>
          <p:nvPr/>
        </p:nvSpPr>
        <p:spPr bwMode="auto">
          <a:xfrm>
            <a:off x="1379953" y="3356992"/>
            <a:ext cx="4896544" cy="369332"/>
          </a:xfrm>
          <a:prstGeom prst="rect">
            <a:avLst/>
          </a:prstGeom>
          <a:noFill/>
          <a:ln w="9525">
            <a:noFill/>
            <a:miter lim="800000"/>
            <a:headEnd/>
            <a:tailEnd/>
          </a:ln>
        </p:spPr>
        <p:txBody>
          <a:bodyPr wrap="square" rtlCol="0">
            <a:spAutoFit/>
          </a:bodyPr>
          <a:lstStyle/>
          <a:p>
            <a:r>
              <a:rPr lang="zh-TW" altLang="en-US" dirty="0"/>
              <a:t>可以證明此式即使 </a:t>
            </a:r>
            <a:r>
              <a:rPr lang="en-US" altLang="zh-TW" i="1" dirty="0">
                <a:latin typeface="Times New Roman" panose="02020603050405020304" pitchFamily="18" charset="0"/>
                <a:cs typeface="Times New Roman" panose="02020603050405020304" pitchFamily="18" charset="0"/>
              </a:rPr>
              <a:t>n</a:t>
            </a:r>
            <a:r>
              <a:rPr lang="zh-TW" altLang="en-US" dirty="0"/>
              <a:t> 不是自然數也對。</a:t>
            </a:r>
          </a:p>
        </p:txBody>
      </p:sp>
      <mc:AlternateContent xmlns:mc="http://schemas.openxmlformats.org/markup-compatibility/2006" xmlns:a14="http://schemas.microsoft.com/office/drawing/2010/main">
        <mc:Choice Requires="a14">
          <p:sp>
            <p:nvSpPr>
              <p:cNvPr id="17" name="文字方塊 16"/>
              <p:cNvSpPr txBox="1"/>
              <p:nvPr/>
            </p:nvSpPr>
            <p:spPr bwMode="auto">
              <a:xfrm>
                <a:off x="1409563" y="4293096"/>
                <a:ext cx="1906243" cy="374270"/>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i="1">
                                  <a:latin typeface="Cambria Math"/>
                                </a:rPr>
                                <m:t>𝑎</m:t>
                              </m:r>
                            </m:e>
                          </m:d>
                        </m:e>
                        <m:sup>
                          <m:r>
                            <a:rPr lang="en-US" altLang="zh-TW" b="0" i="1" smtClean="0">
                              <a:latin typeface="Cambria Math"/>
                            </a:rPr>
                            <m:t>𝑏</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𝑎𝑏</m:t>
                      </m:r>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1409563" y="4293096"/>
                <a:ext cx="1906243" cy="374270"/>
              </a:xfrm>
              <a:prstGeom prst="rect">
                <a:avLst/>
              </a:prstGeom>
              <a:blipFill rotWithShape="1">
                <a:blip r:embed="rId7"/>
                <a:stretch>
                  <a:fillRect/>
                </a:stretch>
              </a:blipFill>
              <a:ln w="9525">
                <a:noFill/>
                <a:miter lim="800000"/>
                <a:headEnd/>
                <a:tailEnd/>
              </a:ln>
            </p:spPr>
            <p:txBody>
              <a:bodyPr/>
              <a:lstStyle/>
              <a:p>
                <a:r>
                  <a:rPr lang="zh-TW" altLang="en-US">
                    <a:noFill/>
                  </a:rPr>
                  <a:t> </a:t>
                </a:r>
              </a:p>
            </p:txBody>
          </p:sp>
        </mc:Fallback>
      </mc:AlternateContent>
      <p:sp>
        <p:nvSpPr>
          <p:cNvPr id="14" name="文字方塊 13"/>
          <p:cNvSpPr txBox="1"/>
          <p:nvPr/>
        </p:nvSpPr>
        <p:spPr bwMode="auto">
          <a:xfrm>
            <a:off x="1356258" y="5949280"/>
            <a:ext cx="7536222" cy="369332"/>
          </a:xfrm>
          <a:prstGeom prst="rect">
            <a:avLst/>
          </a:prstGeom>
          <a:noFill/>
          <a:ln w="9525">
            <a:noFill/>
            <a:miter lim="800000"/>
            <a:headEnd/>
            <a:tailEnd/>
          </a:ln>
        </p:spPr>
        <p:txBody>
          <a:bodyPr wrap="square" rtlCol="0">
            <a:spAutoFit/>
          </a:bodyPr>
          <a:lstStyle/>
          <a:p>
            <a:r>
              <a:rPr lang="zh-TW" altLang="en-US" dirty="0"/>
              <a:t>角度很小時，餘弦函數趨近於</a:t>
            </a:r>
            <a:r>
              <a:rPr lang="en-US" altLang="zh-TW" dirty="0">
                <a:latin typeface="Times New Roman" panose="02020603050405020304" pitchFamily="18" charset="0"/>
                <a:cs typeface="Times New Roman" panose="02020603050405020304" pitchFamily="18" charset="0"/>
              </a:rPr>
              <a:t>1+</a:t>
            </a:r>
            <a:r>
              <a:rPr lang="zh-TW" altLang="en-US" dirty="0"/>
              <a:t>弧角大小的平方，沒有線性項。</a:t>
            </a:r>
          </a:p>
        </p:txBody>
      </p:sp>
      <mc:AlternateContent xmlns:mc="http://schemas.openxmlformats.org/markup-compatibility/2006" xmlns:a14="http://schemas.microsoft.com/office/drawing/2010/main">
        <mc:Choice Requires="a14">
          <p:sp>
            <p:nvSpPr>
              <p:cNvPr id="16" name="文字方塊 15"/>
              <p:cNvSpPr txBox="1"/>
              <p:nvPr/>
            </p:nvSpPr>
            <p:spPr bwMode="auto">
              <a:xfrm>
                <a:off x="1409563" y="3792496"/>
                <a:ext cx="4032448" cy="369332"/>
              </a:xfrm>
              <a:prstGeom prst="rect">
                <a:avLst/>
              </a:prstGeom>
              <a:noFill/>
              <a:ln w="9525">
                <a:noFill/>
                <a:miter lim="800000"/>
                <a:headEnd/>
                <a:tailEnd/>
              </a:ln>
            </p:spPr>
            <p:txBody>
              <a:bodyPr wrap="square" rtlCol="0">
                <a:spAutoFit/>
              </a:bodyPr>
              <a:lstStyle/>
              <a:p>
                <a:r>
                  <a:rPr lang="zh-TW" altLang="en-US" b="0" dirty="0"/>
                  <a:t>當 </a:t>
                </a:r>
                <a14:m>
                  <m:oMath xmlns:m="http://schemas.openxmlformats.org/officeDocument/2006/math">
                    <m:r>
                      <a:rPr lang="en-US" altLang="zh-TW" b="0" i="1" smtClean="0">
                        <a:latin typeface="Cambria Math"/>
                      </a:rPr>
                      <m:t>𝑎</m:t>
                    </m:r>
                    <m:r>
                      <a:rPr lang="en-US" altLang="zh-TW" b="0" i="1" smtClean="0">
                        <a:latin typeface="Cambria Math"/>
                      </a:rPr>
                      <m:t>≪1</m:t>
                    </m:r>
                  </m:oMath>
                </a14:m>
                <a:r>
                  <a:rPr lang="zh-TW" altLang="en-US" dirty="0"/>
                  <a:t> 時，</a:t>
                </a: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409563" y="3792496"/>
                <a:ext cx="4032448" cy="369332"/>
              </a:xfrm>
              <a:prstGeom prst="rect">
                <a:avLst/>
              </a:prstGeom>
              <a:blipFill rotWithShape="1">
                <a:blip r:embed="rId10"/>
                <a:stretch>
                  <a:fillRect l="-1208" t="-6557" b="-2623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65686" y="332656"/>
                <a:ext cx="7474946" cy="369332"/>
              </a:xfrm>
              <a:prstGeom prst="rect">
                <a:avLst/>
              </a:prstGeom>
            </p:spPr>
            <p:txBody>
              <a:bodyPr wrap="square">
                <a:spAutoFit/>
              </a:bodyPr>
              <a:lstStyle/>
              <a:p>
                <a:r>
                  <a:rPr lang="zh-TW" altLang="en-US" dirty="0"/>
                  <a:t>以上推導用了</a:t>
                </a:r>
                <a14:m>
                  <m:oMath xmlns:m="http://schemas.openxmlformats.org/officeDocument/2006/math">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𝜃</m:t>
                        </m:r>
                      </m:e>
                    </m:func>
                    <m:r>
                      <a:rPr lang="en-US" altLang="zh-TW" i="1">
                        <a:latin typeface="Cambria Math"/>
                        <a:ea typeface="Cambria Math"/>
                      </a:rPr>
                      <m:t>→1</m:t>
                    </m:r>
                  </m:oMath>
                </a14:m>
                <a:r>
                  <a:rPr lang="zh-TW" altLang="en-US" dirty="0"/>
                  <a:t>，但必須進一步研究</a:t>
                </a:r>
                <a14:m>
                  <m:oMath xmlns:m="http://schemas.openxmlformats.org/officeDocument/2006/math">
                    <m:func>
                      <m:funcPr>
                        <m:ctrlPr>
                          <a:rPr lang="en-US" altLang="zh-TW" i="1">
                            <a:latin typeface="Cambria Math" panose="02040503050406030204" pitchFamily="18" charset="0"/>
                          </a:rPr>
                        </m:ctrlPr>
                      </m:funcPr>
                      <m:fName>
                        <m:r>
                          <m:rPr>
                            <m:sty m:val="p"/>
                          </m:rPr>
                          <a:rPr lang="en-US" altLang="zh-TW">
                            <a:latin typeface="Cambria Math"/>
                          </a:rPr>
                          <m:t>cos</m:t>
                        </m:r>
                      </m:fName>
                      <m:e>
                        <m:r>
                          <a:rPr lang="en-US" altLang="zh-TW" i="1">
                            <a:latin typeface="Cambria Math"/>
                            <a:ea typeface="Cambria Math"/>
                          </a:rPr>
                          <m:t>∆</m:t>
                        </m:r>
                        <m:r>
                          <a:rPr lang="zh-TW" altLang="en-US" i="1">
                            <a:latin typeface="Cambria Math"/>
                            <a:ea typeface="Cambria Math"/>
                          </a:rPr>
                          <m:t>𝜃</m:t>
                        </m:r>
                      </m:e>
                    </m:func>
                  </m:oMath>
                </a14:m>
                <a:r>
                  <a:rPr lang="zh-TW" altLang="en-US" dirty="0"/>
                  <a:t>如何趨近</a:t>
                </a:r>
                <a14:m>
                  <m:oMath xmlns:m="http://schemas.openxmlformats.org/officeDocument/2006/math">
                    <m:r>
                      <a:rPr lang="en-US" altLang="zh-TW" i="1" dirty="0" smtClean="0">
                        <a:latin typeface="Cambria Math" panose="02040503050406030204" pitchFamily="18" charset="0"/>
                      </a:rPr>
                      <m:t>1</m:t>
                    </m:r>
                  </m:oMath>
                </a14:m>
                <a:r>
                  <a:rPr lang="zh-TW" altLang="en-US" dirty="0">
                    <a:latin typeface="Calibri" panose="020F0502020204030204" pitchFamily="34" charset="0"/>
                  </a:rPr>
                  <a:t>：</a:t>
                </a:r>
                <a:endParaRPr lang="en-US" altLang="zh-TW" dirty="0">
                  <a:latin typeface="Calibri" panose="020F0502020204030204" pitchFamily="34"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1365686" y="332656"/>
                <a:ext cx="7474946" cy="369332"/>
              </a:xfrm>
              <a:prstGeom prst="rect">
                <a:avLst/>
              </a:prstGeom>
              <a:blipFill>
                <a:blip r:embed="rId11"/>
                <a:stretch>
                  <a:fillRect l="-679" t="-6667"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8">
                <a:extLst>
                  <a:ext uri="{FF2B5EF4-FFF2-40B4-BE49-F238E27FC236}">
                    <a16:creationId xmlns:a16="http://schemas.microsoft.com/office/drawing/2014/main" id="{754FE783-AAE4-A348-8204-68F7D32FA4F2}"/>
                  </a:ext>
                </a:extLst>
              </p:cNvPr>
              <p:cNvSpPr txBox="1"/>
              <p:nvPr/>
            </p:nvSpPr>
            <p:spPr bwMode="auto">
              <a:xfrm>
                <a:off x="1373948" y="864652"/>
                <a:ext cx="3763979" cy="465064"/>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r>
                            <m:rPr>
                              <m:sty m:val="p"/>
                            </m:rPr>
                            <a:rPr lang="en-US" altLang="zh-TW" sz="2000" i="0" smtClean="0">
                              <a:latin typeface="Cambria Math" panose="02040503050406030204" pitchFamily="18" charset="0"/>
                              <a:ea typeface="Cambria Math"/>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i="1" smtClean="0">
                          <a:latin typeface="Cambria Math"/>
                          <a:ea typeface="Cambria Math"/>
                        </a:rPr>
                        <m:t>→</m:t>
                      </m:r>
                      <m:rad>
                        <m:radPr>
                          <m:degHide m:val="on"/>
                          <m:ctrlPr>
                            <a:rPr lang="en-US" altLang="zh-TW" sz="2000" i="1" smtClean="0">
                              <a:latin typeface="Cambria Math" panose="02040503050406030204" pitchFamily="18" charset="0"/>
                              <a:ea typeface="Cambria Math"/>
                            </a:rPr>
                          </m:ctrlPr>
                        </m:radPr>
                        <m:deg/>
                        <m:e>
                          <m:r>
                            <a:rPr lang="en-US" altLang="zh-TW" sz="2000" b="0" i="1" smtClean="0">
                              <a:latin typeface="Cambria Math" panose="02040503050406030204" pitchFamily="18" charset="0"/>
                              <a:ea typeface="Cambria Math"/>
                            </a:rPr>
                            <m:t>1−</m:t>
                          </m:r>
                          <m:sSup>
                            <m:sSupPr>
                              <m:ctrlPr>
                                <a:rPr lang="en-US" altLang="zh-TW" sz="2000" b="0" i="1" smtClean="0">
                                  <a:latin typeface="Cambria Math" panose="02040503050406030204" pitchFamily="18" charset="0"/>
                                  <a:ea typeface="Cambria Math"/>
                                </a:rPr>
                              </m:ctrlPr>
                            </m:sSupPr>
                            <m:e>
                              <m:d>
                                <m:dPr>
                                  <m:ctrlPr>
                                    <a:rPr lang="en-US" altLang="zh-TW" sz="2000" b="0" i="1" smtClean="0">
                                      <a:latin typeface="Cambria Math" panose="02040503050406030204" pitchFamily="18" charset="0"/>
                                      <a:ea typeface="Cambria Math"/>
                                    </a:rPr>
                                  </m:ctrlPr>
                                </m:dPr>
                                <m:e>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e>
                                  </m:func>
                                </m:e>
                              </m:d>
                            </m:e>
                            <m:sup>
                              <m:r>
                                <a:rPr lang="en-US" altLang="zh-TW" sz="2000" b="0" i="1" smtClean="0">
                                  <a:latin typeface="Cambria Math" panose="02040503050406030204" pitchFamily="18" charset="0"/>
                                  <a:ea typeface="Cambria Math"/>
                                </a:rPr>
                                <m:t>2</m:t>
                              </m:r>
                            </m:sup>
                          </m:sSup>
                        </m:e>
                      </m:rad>
                      <m:r>
                        <a:rPr lang="en-US" altLang="zh-TW" sz="2000" i="1" smtClean="0">
                          <a:latin typeface="Cambria Math" panose="02040503050406030204" pitchFamily="18" charset="0"/>
                          <a:ea typeface="Cambria Math" panose="02040503050406030204" pitchFamily="18" charset="0"/>
                        </a:rPr>
                        <m:t>→</m:t>
                      </m:r>
                      <m:r>
                        <a:rPr lang="en-US" altLang="zh-TW" sz="2000" b="0" i="1" smtClean="0">
                          <a:latin typeface="Cambria Math"/>
                          <a:ea typeface="Cambria Math"/>
                        </a:rPr>
                        <m:t>1</m:t>
                      </m:r>
                      <m:r>
                        <a:rPr lang="en-US" altLang="zh-TW" sz="2000" b="0" i="1" smtClean="0">
                          <a:latin typeface="Cambria Math" panose="02040503050406030204" pitchFamily="18" charset="0"/>
                          <a:ea typeface="Cambria Math"/>
                        </a:rPr>
                        <m:t>+?</m:t>
                      </m:r>
                    </m:oMath>
                  </m:oMathPara>
                </a14:m>
                <a:endParaRPr lang="zh-TW" altLang="en-US" sz="2000" dirty="0"/>
              </a:p>
            </p:txBody>
          </p:sp>
        </mc:Choice>
        <mc:Fallback xmlns="">
          <p:sp>
            <p:nvSpPr>
              <p:cNvPr id="18" name="文字方塊 8">
                <a:extLst>
                  <a:ext uri="{FF2B5EF4-FFF2-40B4-BE49-F238E27FC236}">
                    <a16:creationId xmlns:a16="http://schemas.microsoft.com/office/drawing/2014/main" id="{754FE783-AAE4-A348-8204-68F7D32FA4F2}"/>
                  </a:ext>
                </a:extLst>
              </p:cNvPr>
              <p:cNvSpPr txBox="1">
                <a:spLocks noRot="1" noChangeAspect="1" noMove="1" noResize="1" noEditPoints="1" noAdjustHandles="1" noChangeArrowheads="1" noChangeShapeType="1" noTextEdit="1"/>
              </p:cNvSpPr>
              <p:nvPr/>
            </p:nvSpPr>
            <p:spPr bwMode="auto">
              <a:xfrm>
                <a:off x="1373948" y="864652"/>
                <a:ext cx="3763979" cy="465064"/>
              </a:xfrm>
              <a:prstGeom prst="rect">
                <a:avLst/>
              </a:prstGeom>
              <a:blipFill>
                <a:blip r:embed="rId1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4">
                <a:extLst>
                  <a:ext uri="{FF2B5EF4-FFF2-40B4-BE49-F238E27FC236}">
                    <a16:creationId xmlns:a16="http://schemas.microsoft.com/office/drawing/2014/main" id="{4727503A-D46A-5840-9617-DA6B76AC3645}"/>
                  </a:ext>
                </a:extLst>
              </p:cNvPr>
              <p:cNvSpPr txBox="1"/>
              <p:nvPr/>
            </p:nvSpPr>
            <p:spPr bwMode="auto">
              <a:xfrm>
                <a:off x="1362533" y="1754232"/>
                <a:ext cx="6017779"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r>
                                <a:rPr lang="en-US" altLang="zh-TW" i="1">
                                  <a:latin typeface="Cambria Math"/>
                                </a:rPr>
                                <m:t>1+</m:t>
                              </m:r>
                              <m:r>
                                <a:rPr lang="en-US" altLang="zh-TW" i="1">
                                  <a:latin typeface="Cambria Math"/>
                                </a:rPr>
                                <m:t>𝑎</m:t>
                              </m:r>
                            </m:e>
                          </m:d>
                        </m:e>
                        <m:sup>
                          <m:r>
                            <a:rPr lang="en-US" altLang="zh-TW" b="0" i="1" smtClean="0">
                              <a:latin typeface="Cambria Math"/>
                            </a:rPr>
                            <m:t>𝑛</m:t>
                          </m:r>
                        </m:sup>
                      </m:sSup>
                      <m:r>
                        <a:rPr lang="en-US" altLang="zh-TW" i="1" smtClean="0">
                          <a:latin typeface="Cambria Math"/>
                          <a:ea typeface="Cambria Math"/>
                        </a:rPr>
                        <m:t>~</m:t>
                      </m:r>
                      <m:d>
                        <m:dPr>
                          <m:ctrlPr>
                            <a:rPr lang="en-US"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1+</m:t>
                          </m:r>
                          <m:r>
                            <a:rPr lang="en-US" altLang="zh-TW" b="0" i="1" smtClean="0">
                              <a:latin typeface="Cambria Math" panose="02040503050406030204" pitchFamily="18" charset="0"/>
                              <a:ea typeface="Cambria Math"/>
                            </a:rPr>
                            <m:t>𝑎</m:t>
                          </m:r>
                        </m:e>
                      </m:d>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r>
                            <a:rPr lang="en-US" altLang="zh-TW" b="0" i="1" smtClean="0">
                              <a:latin typeface="Cambria Math" panose="02040503050406030204" pitchFamily="18" charset="0"/>
                              <a:ea typeface="Cambria Math" panose="02040503050406030204" pitchFamily="18" charset="0"/>
                            </a:rPr>
                            <m:t>𝑎</m:t>
                          </m:r>
                        </m:e>
                      </m:d>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r>
                            <a:rPr lang="en-US" altLang="zh-TW" b="0" i="1" smtClean="0">
                              <a:latin typeface="Cambria Math" panose="02040503050406030204" pitchFamily="18" charset="0"/>
                              <a:ea typeface="Cambria Math" panose="02040503050406030204" pitchFamily="18" charset="0"/>
                            </a:rPr>
                            <m:t>𝑎</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ea typeface="Cambria Math"/>
                        </a:rPr>
                        <m:t>1+</m:t>
                      </m:r>
                      <m:r>
                        <a:rPr lang="en-US" altLang="zh-TW" b="0" i="1" smtClean="0">
                          <a:latin typeface="Cambria Math"/>
                          <a:ea typeface="Cambria Math"/>
                        </a:rPr>
                        <m:t>𝑛𝑎</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𝑂</m:t>
                      </m:r>
                      <m:d>
                        <m:dPr>
                          <m:ctrlPr>
                            <a:rPr lang="en-US" altLang="zh-TW" b="0" i="1" smtClean="0">
                              <a:latin typeface="Cambria Math" panose="02040503050406030204" pitchFamily="18" charset="0"/>
                              <a:ea typeface="Cambria Math"/>
                            </a:rPr>
                          </m:ctrlPr>
                        </m:dPr>
                        <m:e>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𝑎</m:t>
                              </m:r>
                            </m:e>
                            <m:sup>
                              <m:r>
                                <a:rPr lang="en-US" altLang="zh-TW" b="0" i="1" smtClean="0">
                                  <a:latin typeface="Cambria Math" panose="02040503050406030204" pitchFamily="18" charset="0"/>
                                  <a:ea typeface="Cambria Math"/>
                                </a:rPr>
                                <m:t>2</m:t>
                              </m:r>
                            </m:sup>
                          </m:sSup>
                        </m:e>
                      </m:d>
                    </m:oMath>
                  </m:oMathPara>
                </a14:m>
                <a:endParaRPr lang="zh-TW" altLang="en-US" dirty="0"/>
              </a:p>
            </p:txBody>
          </p:sp>
        </mc:Choice>
        <mc:Fallback xmlns="">
          <p:sp>
            <p:nvSpPr>
              <p:cNvPr id="19" name="文字方塊 14">
                <a:extLst>
                  <a:ext uri="{FF2B5EF4-FFF2-40B4-BE49-F238E27FC236}">
                    <a16:creationId xmlns:a16="http://schemas.microsoft.com/office/drawing/2014/main" id="{4727503A-D46A-5840-9617-DA6B76AC3645}"/>
                  </a:ext>
                </a:extLst>
              </p:cNvPr>
              <p:cNvSpPr txBox="1">
                <a:spLocks noRot="1" noChangeAspect="1" noMove="1" noResize="1" noEditPoints="1" noAdjustHandles="1" noChangeArrowheads="1" noChangeShapeType="1" noTextEdit="1"/>
              </p:cNvSpPr>
              <p:nvPr/>
            </p:nvSpPr>
            <p:spPr bwMode="auto">
              <a:xfrm>
                <a:off x="1362533" y="1754232"/>
                <a:ext cx="6017779" cy="369332"/>
              </a:xfrm>
              <a:prstGeom prst="rect">
                <a:avLst/>
              </a:prstGeom>
              <a:blipFill>
                <a:blip r:embed="rId1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8">
                <a:extLst>
                  <a:ext uri="{FF2B5EF4-FFF2-40B4-BE49-F238E27FC236}">
                    <a16:creationId xmlns:a16="http://schemas.microsoft.com/office/drawing/2014/main" id="{F64B4DFA-C9D5-E248-BDF2-241FE56DEE4C}"/>
                  </a:ext>
                </a:extLst>
              </p:cNvPr>
              <p:cNvSpPr txBox="1"/>
              <p:nvPr/>
            </p:nvSpPr>
            <p:spPr bwMode="auto">
              <a:xfrm>
                <a:off x="280596" y="5155432"/>
                <a:ext cx="8560036" cy="66851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r>
                            <m:rPr>
                              <m:sty m:val="p"/>
                            </m:rPr>
                            <a:rPr lang="en-US" altLang="zh-TW" sz="2000" i="0" smtClean="0">
                              <a:latin typeface="Cambria Math" panose="02040503050406030204" pitchFamily="18" charset="0"/>
                              <a:ea typeface="Cambria Math"/>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i="1" smtClean="0">
                          <a:latin typeface="Cambria Math"/>
                          <a:ea typeface="Cambria Math"/>
                        </a:rPr>
                        <m:t>→</m:t>
                      </m:r>
                      <m:rad>
                        <m:radPr>
                          <m:degHide m:val="on"/>
                          <m:ctrlPr>
                            <a:rPr lang="en-US" altLang="zh-TW" sz="2000" i="1" smtClean="0">
                              <a:latin typeface="Cambria Math" panose="02040503050406030204" pitchFamily="18" charset="0"/>
                              <a:ea typeface="Cambria Math"/>
                            </a:rPr>
                          </m:ctrlPr>
                        </m:radPr>
                        <m:deg/>
                        <m:e>
                          <m:r>
                            <a:rPr lang="en-US" altLang="zh-TW" sz="2000" b="0" i="1" smtClean="0">
                              <a:latin typeface="Cambria Math" panose="02040503050406030204" pitchFamily="18" charset="0"/>
                              <a:ea typeface="Cambria Math"/>
                            </a:rPr>
                            <m:t>1−</m:t>
                          </m:r>
                          <m:sSup>
                            <m:sSupPr>
                              <m:ctrlPr>
                                <a:rPr lang="en-US" altLang="zh-TW" sz="2000" b="0" i="1" smtClean="0">
                                  <a:latin typeface="Cambria Math" panose="02040503050406030204" pitchFamily="18" charset="0"/>
                                  <a:ea typeface="Cambria Math"/>
                                </a:rPr>
                              </m:ctrlPr>
                            </m:sSupPr>
                            <m:e>
                              <m:d>
                                <m:dPr>
                                  <m:ctrlPr>
                                    <a:rPr lang="en-US" altLang="zh-TW" sz="2000" b="0" i="1" smtClean="0">
                                      <a:latin typeface="Cambria Math" panose="02040503050406030204" pitchFamily="18" charset="0"/>
                                      <a:ea typeface="Cambria Math"/>
                                    </a:rPr>
                                  </m:ctrlPr>
                                </m:dPr>
                                <m:e>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e>
                                  </m:func>
                                </m:e>
                              </m:d>
                            </m:e>
                            <m:sup>
                              <m:r>
                                <a:rPr lang="en-US" altLang="zh-TW" sz="2000" b="0" i="1" smtClean="0">
                                  <a:latin typeface="Cambria Math" panose="02040503050406030204" pitchFamily="18" charset="0"/>
                                  <a:ea typeface="Cambria Math"/>
                                </a:rPr>
                                <m:t>2</m:t>
                              </m:r>
                            </m:sup>
                          </m:sSup>
                        </m:e>
                      </m:rad>
                      <m:r>
                        <a:rPr lang="en-US" altLang="zh-TW" sz="2000" b="0" i="1" smtClean="0">
                          <a:latin typeface="Cambria Math" panose="02040503050406030204" pitchFamily="18" charset="0"/>
                          <a:ea typeface="Cambria Math" panose="02040503050406030204" pitchFamily="18" charset="0"/>
                        </a:rPr>
                        <m:t>=</m:t>
                      </m:r>
                      <m:sSup>
                        <m:sSupPr>
                          <m:ctrlPr>
                            <a:rPr lang="en-US" altLang="zh-TW" sz="2000" b="0" i="1" smtClean="0">
                              <a:latin typeface="Cambria Math" panose="02040503050406030204" pitchFamily="18" charset="0"/>
                              <a:ea typeface="Cambria Math" panose="02040503050406030204" pitchFamily="18" charset="0"/>
                            </a:rPr>
                          </m:ctrlPr>
                        </m:sSupPr>
                        <m:e>
                          <m:d>
                            <m:dPr>
                              <m:begChr m:val="["/>
                              <m:endChr m:val="]"/>
                              <m:ctrlPr>
                                <a:rPr lang="en-US" altLang="zh-TW" sz="2000" b="0" i="1" smtClean="0">
                                  <a:latin typeface="Cambria Math" panose="02040503050406030204" pitchFamily="18" charset="0"/>
                                  <a:ea typeface="Cambria Math" panose="02040503050406030204" pitchFamily="18" charset="0"/>
                                </a:rPr>
                              </m:ctrlPr>
                            </m:dPr>
                            <m:e>
                              <m:r>
                                <a:rPr lang="en-US" altLang="zh-TW" sz="2000" b="0" i="1" smtClean="0">
                                  <a:latin typeface="Cambria Math" panose="02040503050406030204" pitchFamily="18" charset="0"/>
                                  <a:ea typeface="Cambria Math" panose="02040503050406030204" pitchFamily="18" charset="0"/>
                                </a:rPr>
                                <m:t>1−</m:t>
                              </m:r>
                              <m:sSup>
                                <m:sSupPr>
                                  <m:ctrlPr>
                                    <a:rPr lang="en-US" altLang="zh-TW" sz="2000" i="1" smtClean="0">
                                      <a:latin typeface="Cambria Math" panose="02040503050406030204" pitchFamily="18" charset="0"/>
                                      <a:ea typeface="Cambria Math" panose="02040503050406030204" pitchFamily="18" charset="0"/>
                                    </a:rPr>
                                  </m:ctrlPr>
                                </m:sSupPr>
                                <m:e>
                                  <m:d>
                                    <m:dPr>
                                      <m:ctrlPr>
                                        <a:rPr lang="en-US" altLang="zh-TW" sz="2000" i="1">
                                          <a:latin typeface="Cambria Math" panose="02040503050406030204" pitchFamily="18" charset="0"/>
                                          <a:ea typeface="Cambria Math"/>
                                        </a:rPr>
                                      </m:ctrlPr>
                                    </m:dPr>
                                    <m:e>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func>
                                    </m:e>
                                  </m:d>
                                </m:e>
                                <m:sup>
                                  <m:r>
                                    <a:rPr lang="en-US" altLang="zh-TW" sz="2000" b="0" i="1" smtClean="0">
                                      <a:latin typeface="Cambria Math" panose="02040503050406030204" pitchFamily="18" charset="0"/>
                                      <a:ea typeface="Cambria Math" panose="02040503050406030204" pitchFamily="18" charset="0"/>
                                    </a:rPr>
                                    <m:t>2</m:t>
                                  </m:r>
                                </m:sup>
                              </m:sSup>
                            </m:e>
                          </m:d>
                        </m:e>
                        <m:sup>
                          <m:r>
                            <a:rPr lang="en-US" altLang="zh-TW" sz="2000" b="0" i="1" smtClean="0">
                              <a:latin typeface="Cambria Math" panose="02040503050406030204" pitchFamily="18" charset="0"/>
                              <a:ea typeface="Cambria Math" panose="02040503050406030204" pitchFamily="18" charset="0"/>
                            </a:rPr>
                            <m:t>1/2</m:t>
                          </m:r>
                        </m:sup>
                      </m:sSup>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a:ea typeface="Cambria Math"/>
                        </a:rPr>
                        <m:t>1</m:t>
                      </m:r>
                      <m:r>
                        <a:rPr lang="en-US" altLang="zh-TW" sz="2000" b="0" i="1" smtClean="0">
                          <a:latin typeface="Cambria Math" panose="02040503050406030204" pitchFamily="18" charset="0"/>
                          <a:ea typeface="Cambria Math"/>
                        </a:rPr>
                        <m:t>−</m:t>
                      </m:r>
                      <m:f>
                        <m:fPr>
                          <m:ctrlPr>
                            <a:rPr lang="en-US" altLang="zh-TW" sz="2000" b="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1</m:t>
                          </m:r>
                        </m:num>
                        <m:den>
                          <m:r>
                            <a:rPr lang="en-US" altLang="zh-TW" sz="2000" b="0" i="1" smtClean="0">
                              <a:latin typeface="Cambria Math" panose="02040503050406030204" pitchFamily="18" charset="0"/>
                              <a:ea typeface="Cambria Math"/>
                            </a:rPr>
                            <m:t>2</m:t>
                          </m:r>
                        </m:den>
                      </m:f>
                      <m:sSup>
                        <m:sSupPr>
                          <m:ctrlPr>
                            <a:rPr lang="en-US" altLang="zh-TW" sz="2000" i="1">
                              <a:latin typeface="Cambria Math" panose="02040503050406030204" pitchFamily="18" charset="0"/>
                              <a:ea typeface="Cambria Math" panose="02040503050406030204" pitchFamily="18" charset="0"/>
                            </a:rPr>
                          </m:ctrlPr>
                        </m:sSupPr>
                        <m:e>
                          <m:d>
                            <m:dPr>
                              <m:ctrlPr>
                                <a:rPr lang="en-US" altLang="zh-TW" sz="2000" i="1">
                                  <a:latin typeface="Cambria Math" panose="02040503050406030204" pitchFamily="18" charset="0"/>
                                  <a:ea typeface="Cambria Math"/>
                                </a:rPr>
                              </m:ctrlPr>
                            </m:dPr>
                            <m:e>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func>
                            </m:e>
                          </m:d>
                        </m:e>
                        <m:sup>
                          <m:r>
                            <a:rPr lang="en-US" altLang="zh-TW" sz="2000" i="1">
                              <a:latin typeface="Cambria Math" panose="02040503050406030204" pitchFamily="18" charset="0"/>
                              <a:ea typeface="Cambria Math" panose="02040503050406030204" pitchFamily="18" charset="0"/>
                            </a:rPr>
                            <m:t>2</m:t>
                          </m:r>
                        </m:sup>
                      </m:sSup>
                      <m:r>
                        <a:rPr lang="en-US" altLang="zh-TW" sz="200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1−</m:t>
                      </m:r>
                      <m:f>
                        <m:fPr>
                          <m:ctrlPr>
                            <a:rPr lang="en-US" altLang="zh-TW" sz="2000" i="1">
                              <a:latin typeface="Cambria Math" panose="02040503050406030204" pitchFamily="18" charset="0"/>
                              <a:ea typeface="Cambria Math"/>
                            </a:rPr>
                          </m:ctrlPr>
                        </m:fPr>
                        <m:num>
                          <m:r>
                            <a:rPr lang="en-US" altLang="zh-TW" sz="2000" i="1">
                              <a:latin typeface="Cambria Math" panose="02040503050406030204" pitchFamily="18" charset="0"/>
                              <a:ea typeface="Cambria Math"/>
                            </a:rPr>
                            <m:t>1</m:t>
                          </m:r>
                        </m:num>
                        <m:den>
                          <m:r>
                            <a:rPr lang="en-US" altLang="zh-TW" sz="2000" i="1">
                              <a:latin typeface="Cambria Math" panose="02040503050406030204" pitchFamily="18" charset="0"/>
                              <a:ea typeface="Cambria Math"/>
                            </a:rPr>
                            <m:t>2</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sup>
                          <m:r>
                            <a:rPr lang="en-US" altLang="zh-TW" sz="2000" i="1">
                              <a:latin typeface="Cambria Math" panose="02040503050406030204" pitchFamily="18" charset="0"/>
                              <a:ea typeface="Cambria Math" panose="02040503050406030204" pitchFamily="18" charset="0"/>
                            </a:rPr>
                            <m:t>2</m:t>
                          </m:r>
                        </m:sup>
                      </m:sSup>
                    </m:oMath>
                  </m:oMathPara>
                </a14:m>
                <a:endParaRPr lang="zh-TW" altLang="en-US" sz="2000" dirty="0"/>
              </a:p>
            </p:txBody>
          </p:sp>
        </mc:Choice>
        <mc:Fallback xmlns="">
          <p:sp>
            <p:nvSpPr>
              <p:cNvPr id="20" name="文字方塊 8">
                <a:extLst>
                  <a:ext uri="{FF2B5EF4-FFF2-40B4-BE49-F238E27FC236}">
                    <a16:creationId xmlns:a16="http://schemas.microsoft.com/office/drawing/2014/main" id="{F64B4DFA-C9D5-E248-BDF2-241FE56DEE4C}"/>
                  </a:ext>
                </a:extLst>
              </p:cNvPr>
              <p:cNvSpPr txBox="1">
                <a:spLocks noRot="1" noChangeAspect="1" noMove="1" noResize="1" noEditPoints="1" noAdjustHandles="1" noChangeArrowheads="1" noChangeShapeType="1" noTextEdit="1"/>
              </p:cNvSpPr>
              <p:nvPr/>
            </p:nvSpPr>
            <p:spPr bwMode="auto">
              <a:xfrm>
                <a:off x="280596" y="5155432"/>
                <a:ext cx="8560036" cy="668516"/>
              </a:xfrm>
              <a:prstGeom prst="rect">
                <a:avLst/>
              </a:prstGeom>
              <a:blipFill>
                <a:blip r:embed="rId16"/>
                <a:stretch>
                  <a:fillRect b="-754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65807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5" grpId="0" animBg="1"/>
      <p:bldP spid="3" grpId="0"/>
      <p:bldP spid="17" grpId="0" animBg="1"/>
      <p:bldP spid="14" grpId="0"/>
      <p:bldP spid="16" grpId="0"/>
      <p:bldP spid="19"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835696" y="1734126"/>
            <a:ext cx="4896544" cy="369332"/>
          </a:xfrm>
          <a:prstGeom prst="rect">
            <a:avLst/>
          </a:prstGeom>
          <a:noFill/>
          <a:ln w="9525">
            <a:noFill/>
            <a:miter lim="800000"/>
            <a:headEnd/>
            <a:tailEnd/>
          </a:ln>
        </p:spPr>
        <p:txBody>
          <a:bodyPr wrap="square" rtlCol="0">
            <a:spAutoFit/>
          </a:bodyPr>
          <a:lstStyle/>
          <a:p>
            <a:r>
              <a:rPr lang="zh-TW" altLang="en-US" dirty="0"/>
              <a:t>三角函數對小角度的泰勒展開：</a:t>
            </a: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7B2C3F0A-ABC7-774A-AD94-60443CDB8B16}"/>
                  </a:ext>
                </a:extLst>
              </p:cNvPr>
              <p:cNvSpPr txBox="1"/>
              <p:nvPr/>
            </p:nvSpPr>
            <p:spPr bwMode="auto">
              <a:xfrm>
                <a:off x="1824399" y="2387620"/>
                <a:ext cx="3880934" cy="66851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r>
                            <m:rPr>
                              <m:sty m:val="p"/>
                            </m:rPr>
                            <a:rPr lang="en-US" altLang="zh-TW" sz="2000" i="0" smtClean="0">
                              <a:latin typeface="Cambria Math" panose="02040503050406030204" pitchFamily="18" charset="0"/>
                              <a:ea typeface="Cambria Math"/>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i="1" smtClean="0">
                          <a:latin typeface="Cambria Math" panose="02040503050406030204" pitchFamily="18" charset="0"/>
                          <a:ea typeface="Cambria Math"/>
                        </a:rPr>
                        <m:t>=</m:t>
                      </m:r>
                      <m:r>
                        <a:rPr lang="en-US" altLang="zh-TW" sz="2000" b="0" i="1" smtClean="0">
                          <a:latin typeface="Cambria Math" panose="02040503050406030204" pitchFamily="18" charset="0"/>
                          <a:ea typeface="Cambria Math" panose="02040503050406030204" pitchFamily="18" charset="0"/>
                        </a:rPr>
                        <m:t>1−</m:t>
                      </m:r>
                      <m:f>
                        <m:fPr>
                          <m:ctrlPr>
                            <a:rPr lang="en-US" altLang="zh-TW" sz="2000" i="1">
                              <a:latin typeface="Cambria Math" panose="02040503050406030204" pitchFamily="18" charset="0"/>
                              <a:ea typeface="Cambria Math"/>
                            </a:rPr>
                          </m:ctrlPr>
                        </m:fPr>
                        <m:num>
                          <m:r>
                            <a:rPr lang="en-US" altLang="zh-TW" sz="2000" i="1">
                              <a:latin typeface="Cambria Math" panose="02040503050406030204" pitchFamily="18" charset="0"/>
                              <a:ea typeface="Cambria Math"/>
                            </a:rPr>
                            <m:t>1</m:t>
                          </m:r>
                        </m:num>
                        <m:den>
                          <m:r>
                            <a:rPr lang="en-US" altLang="zh-TW" sz="2000" i="1">
                              <a:latin typeface="Cambria Math" panose="02040503050406030204" pitchFamily="18" charset="0"/>
                              <a:ea typeface="Cambria Math"/>
                            </a:rPr>
                            <m:t>2</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sup>
                          <m:r>
                            <a:rPr lang="en-US" altLang="zh-TW" sz="2000" i="1">
                              <a:latin typeface="Cambria Math" panose="02040503050406030204" pitchFamily="18" charset="0"/>
                              <a:ea typeface="Cambria Math" panose="02040503050406030204" pitchFamily="18" charset="0"/>
                            </a:rPr>
                            <m:t>2</m:t>
                          </m:r>
                        </m:sup>
                      </m:sSup>
                      <m:r>
                        <a:rPr lang="en-US" altLang="zh-TW" sz="2000" b="0" i="1" smtClean="0">
                          <a:latin typeface="Cambria Math" panose="02040503050406030204" pitchFamily="18" charset="0"/>
                          <a:ea typeface="Cambria Math" panose="02040503050406030204" pitchFamily="18" charset="0"/>
                        </a:rPr>
                        <m:t>+</m:t>
                      </m:r>
                      <m:f>
                        <m:fPr>
                          <m:ctrlPr>
                            <a:rPr lang="en-US" altLang="zh-TW" sz="2000" b="0" i="1" smtClean="0">
                              <a:latin typeface="Cambria Math" panose="02040503050406030204" pitchFamily="18" charset="0"/>
                              <a:ea typeface="Cambria Math" panose="02040503050406030204" pitchFamily="18" charset="0"/>
                            </a:rPr>
                          </m:ctrlPr>
                        </m:fPr>
                        <m:num>
                          <m:r>
                            <a:rPr lang="en-US" altLang="zh-TW" sz="2000" b="0" i="1" smtClean="0">
                              <a:latin typeface="Cambria Math" panose="02040503050406030204" pitchFamily="18" charset="0"/>
                              <a:ea typeface="Cambria Math" panose="02040503050406030204" pitchFamily="18" charset="0"/>
                            </a:rPr>
                            <m:t>1</m:t>
                          </m:r>
                        </m:num>
                        <m:den>
                          <m:r>
                            <a:rPr lang="en-US" altLang="zh-TW" sz="2000" b="0" i="1" smtClean="0">
                              <a:latin typeface="Cambria Math" panose="02040503050406030204" pitchFamily="18" charset="0"/>
                              <a:ea typeface="Cambria Math" panose="02040503050406030204" pitchFamily="18" charset="0"/>
                            </a:rPr>
                            <m:t>4!</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sup>
                          <m:r>
                            <a:rPr lang="en-US" altLang="zh-TW" sz="2000" b="0" i="1" smtClean="0">
                              <a:latin typeface="Cambria Math" panose="02040503050406030204" pitchFamily="18" charset="0"/>
                              <a:ea typeface="Cambria Math" panose="02040503050406030204" pitchFamily="18" charset="0"/>
                            </a:rPr>
                            <m:t>4</m:t>
                          </m:r>
                        </m:sup>
                      </m:sSup>
                      <m:r>
                        <a:rPr lang="en-US" altLang="zh-TW" sz="2000" b="0" i="1" smtClean="0">
                          <a:latin typeface="Cambria Math" panose="02040503050406030204" pitchFamily="18" charset="0"/>
                          <a:ea typeface="Cambria Math" panose="02040503050406030204" pitchFamily="18" charset="0"/>
                        </a:rPr>
                        <m:t>+⋯</m:t>
                      </m:r>
                    </m:oMath>
                  </m:oMathPara>
                </a14:m>
                <a:endParaRPr lang="zh-TW" altLang="en-US" sz="2000" dirty="0"/>
              </a:p>
            </p:txBody>
          </p:sp>
        </mc:Choice>
        <mc:Fallback xmlns="">
          <p:sp>
            <p:nvSpPr>
              <p:cNvPr id="5" name="文字方塊 8">
                <a:extLst>
                  <a:ext uri="{FF2B5EF4-FFF2-40B4-BE49-F238E27FC236}">
                    <a16:creationId xmlns:a16="http://schemas.microsoft.com/office/drawing/2014/main" id="{7B2C3F0A-ABC7-774A-AD94-60443CDB8B16}"/>
                  </a:ext>
                </a:extLst>
              </p:cNvPr>
              <p:cNvSpPr txBox="1">
                <a:spLocks noRot="1" noChangeAspect="1" noMove="1" noResize="1" noEditPoints="1" noAdjustHandles="1" noChangeArrowheads="1" noChangeShapeType="1" noTextEdit="1"/>
              </p:cNvSpPr>
              <p:nvPr/>
            </p:nvSpPr>
            <p:spPr bwMode="auto">
              <a:xfrm>
                <a:off x="1824399" y="2387620"/>
                <a:ext cx="3880934" cy="668516"/>
              </a:xfrm>
              <a:prstGeom prst="rect">
                <a:avLst/>
              </a:prstGeom>
              <a:blipFill>
                <a:blip r:embed="rId2"/>
                <a:stretch>
                  <a:fillRect b="-754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D00E15B7-F4A2-5749-8E80-E683997B3966}"/>
                  </a:ext>
                </a:extLst>
              </p:cNvPr>
              <p:cNvSpPr txBox="1"/>
              <p:nvPr/>
            </p:nvSpPr>
            <p:spPr bwMode="auto">
              <a:xfrm>
                <a:off x="1835696" y="3363369"/>
                <a:ext cx="4141711" cy="67056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000" i="1" smtClean="0">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func>
                      <m:r>
                        <a:rPr lang="en-US" altLang="zh-TW" sz="2000" i="1" smtClean="0">
                          <a:latin typeface="Cambria Math" panose="02040503050406030204" pitchFamily="18" charset="0"/>
                          <a:ea typeface="Cambria Math"/>
                        </a:rPr>
                        <m:t>=</m:t>
                      </m:r>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r>
                        <a:rPr lang="en-US" altLang="zh-TW" sz="2000" b="0" i="1" smtClean="0">
                          <a:latin typeface="Cambria Math" panose="02040503050406030204" pitchFamily="18" charset="0"/>
                          <a:ea typeface="Cambria Math" panose="02040503050406030204" pitchFamily="18" charset="0"/>
                        </a:rPr>
                        <m:t>−</m:t>
                      </m:r>
                      <m:f>
                        <m:fPr>
                          <m:ctrlPr>
                            <a:rPr lang="en-US" altLang="zh-TW" sz="2000" i="1">
                              <a:latin typeface="Cambria Math" panose="02040503050406030204" pitchFamily="18" charset="0"/>
                              <a:ea typeface="Cambria Math"/>
                            </a:rPr>
                          </m:ctrlPr>
                        </m:fPr>
                        <m:num>
                          <m:r>
                            <a:rPr lang="en-US" altLang="zh-TW" sz="2000" i="1">
                              <a:latin typeface="Cambria Math" panose="02040503050406030204" pitchFamily="18" charset="0"/>
                              <a:ea typeface="Cambria Math"/>
                            </a:rPr>
                            <m:t>1</m:t>
                          </m:r>
                        </m:num>
                        <m:den>
                          <m:r>
                            <a:rPr lang="en-US" altLang="zh-TW" sz="2000" b="0" i="1" smtClean="0">
                              <a:latin typeface="Cambria Math" panose="02040503050406030204" pitchFamily="18" charset="0"/>
                              <a:ea typeface="Cambria Math"/>
                            </a:rPr>
                            <m:t>3!</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sup>
                          <m:r>
                            <a:rPr lang="en-US" altLang="zh-TW" sz="2000" b="0" i="1" smtClean="0">
                              <a:latin typeface="Cambria Math" panose="02040503050406030204" pitchFamily="18" charset="0"/>
                              <a:ea typeface="Cambria Math" panose="02040503050406030204" pitchFamily="18" charset="0"/>
                            </a:rPr>
                            <m:t>3</m:t>
                          </m:r>
                        </m:sup>
                      </m:sSup>
                      <m:r>
                        <a:rPr lang="en-US" altLang="zh-TW" sz="2000" b="0" i="1" smtClean="0">
                          <a:latin typeface="Cambria Math" panose="02040503050406030204" pitchFamily="18" charset="0"/>
                          <a:ea typeface="Cambria Math" panose="02040503050406030204" pitchFamily="18" charset="0"/>
                        </a:rPr>
                        <m:t>+</m:t>
                      </m:r>
                      <m:f>
                        <m:fPr>
                          <m:ctrlPr>
                            <a:rPr lang="en-US" altLang="zh-TW" sz="2000" b="0" i="1" smtClean="0">
                              <a:latin typeface="Cambria Math" panose="02040503050406030204" pitchFamily="18" charset="0"/>
                              <a:ea typeface="Cambria Math" panose="02040503050406030204" pitchFamily="18" charset="0"/>
                            </a:rPr>
                          </m:ctrlPr>
                        </m:fPr>
                        <m:num>
                          <m:r>
                            <a:rPr lang="en-US" altLang="zh-TW" sz="2000" b="0" i="1" smtClean="0">
                              <a:latin typeface="Cambria Math" panose="02040503050406030204" pitchFamily="18" charset="0"/>
                              <a:ea typeface="Cambria Math" panose="02040503050406030204" pitchFamily="18" charset="0"/>
                            </a:rPr>
                            <m:t>1</m:t>
                          </m:r>
                        </m:num>
                        <m:den>
                          <m:r>
                            <a:rPr lang="en-US" altLang="zh-TW" sz="2000" b="0" i="1" smtClean="0">
                              <a:latin typeface="Cambria Math" panose="02040503050406030204" pitchFamily="18" charset="0"/>
                              <a:ea typeface="Cambria Math" panose="02040503050406030204" pitchFamily="18" charset="0"/>
                            </a:rPr>
                            <m:t>5!</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sup>
                          <m:r>
                            <a:rPr lang="en-US" altLang="zh-TW" sz="2000" b="0" i="1" smtClean="0">
                              <a:latin typeface="Cambria Math" panose="02040503050406030204" pitchFamily="18" charset="0"/>
                              <a:ea typeface="Cambria Math" panose="02040503050406030204" pitchFamily="18" charset="0"/>
                            </a:rPr>
                            <m:t>5</m:t>
                          </m:r>
                        </m:sup>
                      </m:sSup>
                      <m:r>
                        <a:rPr lang="en-US" altLang="zh-TW" sz="2000" b="0" i="1" smtClean="0">
                          <a:latin typeface="Cambria Math" panose="02040503050406030204" pitchFamily="18" charset="0"/>
                          <a:ea typeface="Cambria Math" panose="02040503050406030204" pitchFamily="18" charset="0"/>
                        </a:rPr>
                        <m:t>+⋯</m:t>
                      </m:r>
                    </m:oMath>
                  </m:oMathPara>
                </a14:m>
                <a:endParaRPr lang="zh-TW" altLang="en-US" sz="2000" dirty="0"/>
              </a:p>
            </p:txBody>
          </p:sp>
        </mc:Choice>
        <mc:Fallback xmlns="">
          <p:sp>
            <p:nvSpPr>
              <p:cNvPr id="6" name="文字方塊 8">
                <a:extLst>
                  <a:ext uri="{FF2B5EF4-FFF2-40B4-BE49-F238E27FC236}">
                    <a16:creationId xmlns:a16="http://schemas.microsoft.com/office/drawing/2014/main" id="{D00E15B7-F4A2-5749-8E80-E683997B3966}"/>
                  </a:ext>
                </a:extLst>
              </p:cNvPr>
              <p:cNvSpPr txBox="1">
                <a:spLocks noRot="1" noChangeAspect="1" noMove="1" noResize="1" noEditPoints="1" noAdjustHandles="1" noChangeArrowheads="1" noChangeShapeType="1" noTextEdit="1"/>
              </p:cNvSpPr>
              <p:nvPr/>
            </p:nvSpPr>
            <p:spPr bwMode="auto">
              <a:xfrm>
                <a:off x="1835696" y="3363369"/>
                <a:ext cx="4141711" cy="670568"/>
              </a:xfrm>
              <a:prstGeom prst="rect">
                <a:avLst/>
              </a:prstGeom>
              <a:blipFill>
                <a:blip r:embed="rId3"/>
                <a:stretch>
                  <a:fillRect b="-740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057547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6"/>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3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6"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6964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2" name="文字方塊 1"/>
          <p:cNvSpPr txBox="1"/>
          <p:nvPr/>
        </p:nvSpPr>
        <p:spPr bwMode="auto">
          <a:xfrm>
            <a:off x="1907704" y="4221088"/>
            <a:ext cx="3744416" cy="369332"/>
          </a:xfrm>
          <a:prstGeom prst="rect">
            <a:avLst/>
          </a:prstGeom>
          <a:noFill/>
          <a:ln w="9525">
            <a:noFill/>
            <a:miter lim="800000"/>
            <a:headEnd/>
            <a:tailEnd/>
          </a:ln>
        </p:spPr>
        <p:txBody>
          <a:bodyPr wrap="square" rtlCol="0">
            <a:spAutoFit/>
          </a:bodyPr>
          <a:lstStyle/>
          <a:p>
            <a:r>
              <a:rPr lang="zh-TW" altLang="en-US" dirty="0"/>
              <a:t>正弦函數的微分是餘弦函數</a:t>
            </a:r>
          </a:p>
        </p:txBody>
      </p:sp>
      <p:sp>
        <p:nvSpPr>
          <p:cNvPr id="29" name="文字方塊 28"/>
          <p:cNvSpPr txBox="1"/>
          <p:nvPr/>
        </p:nvSpPr>
        <p:spPr bwMode="auto">
          <a:xfrm>
            <a:off x="1876903" y="5301208"/>
            <a:ext cx="3744416" cy="369332"/>
          </a:xfrm>
          <a:prstGeom prst="rect">
            <a:avLst/>
          </a:prstGeom>
          <a:noFill/>
          <a:ln w="9525">
            <a:noFill/>
            <a:miter lim="800000"/>
            <a:headEnd/>
            <a:tailEnd/>
          </a:ln>
        </p:spPr>
        <p:txBody>
          <a:bodyPr wrap="square" rtlCol="0">
            <a:spAutoFit/>
          </a:bodyPr>
          <a:lstStyle/>
          <a:p>
            <a:r>
              <a:rPr lang="zh-TW" altLang="en-US" dirty="0"/>
              <a:t>餘弦函數的微分是負的正弦函數</a:t>
            </a:r>
          </a:p>
        </p:txBody>
      </p:sp>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B2638EDE-97DD-534C-8BE9-DFCDADC0D148}"/>
                  </a:ext>
                </a:extLst>
              </p:cNvPr>
              <p:cNvSpPr txBox="1"/>
              <p:nvPr/>
            </p:nvSpPr>
            <p:spPr bwMode="auto">
              <a:xfrm>
                <a:off x="3420018" y="4607452"/>
                <a:ext cx="2303964" cy="676724"/>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𝑑</m:t>
                          </m:r>
                        </m:num>
                        <m:den>
                          <m:r>
                            <a:rPr lang="en-US" altLang="zh-TW" sz="2000" b="0" i="1" smtClean="0">
                              <a:latin typeface="Cambria Math" panose="02040503050406030204" pitchFamily="18" charset="0"/>
                              <a:ea typeface="Cambria Math"/>
                            </a:rPr>
                            <m:t>𝑑</m:t>
                          </m:r>
                          <m:r>
                            <a:rPr lang="zh-TW" altLang="en-US" sz="2000" i="1" smtClean="0">
                              <a:latin typeface="Cambria Math"/>
                              <a:ea typeface="Cambria Math"/>
                            </a:rPr>
                            <m:t>𝜃</m:t>
                          </m:r>
                        </m:den>
                      </m:f>
                      <m:d>
                        <m:dPr>
                          <m:ctrlPr>
                            <a:rPr lang="en-US" altLang="zh-TW" sz="2000" i="1" smtClean="0">
                              <a:latin typeface="Cambria Math" panose="02040503050406030204" pitchFamily="18" charset="0"/>
                              <a:ea typeface="Cambria Math"/>
                            </a:rPr>
                          </m:ctrlPr>
                        </m:dPr>
                        <m:e>
                          <m:func>
                            <m:funcPr>
                              <m:ctrlPr>
                                <a:rPr lang="en-US" altLang="zh-TW" sz="2000" i="1">
                                  <a:latin typeface="Cambria Math" panose="02040503050406030204" pitchFamily="18" charset="0"/>
                                </a:rPr>
                              </m:ctrlPr>
                            </m:funcPr>
                            <m:fName>
                              <m:r>
                                <m:rPr>
                                  <m:sty m:val="p"/>
                                </m:rPr>
                                <a:rPr lang="en-US" altLang="zh-TW" sz="2000">
                                  <a:latin typeface="Cambria Math"/>
                                </a:rPr>
                                <m:t>sin</m:t>
                              </m:r>
                            </m:fName>
                            <m:e>
                              <m:r>
                                <a:rPr lang="zh-TW" altLang="en-US" sz="2000" i="1">
                                  <a:latin typeface="Cambria Math"/>
                                  <a:ea typeface="Cambria Math"/>
                                </a:rPr>
                                <m:t>𝜃</m:t>
                              </m:r>
                            </m:e>
                          </m:func>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cos</m:t>
                          </m:r>
                        </m:fName>
                        <m:e>
                          <m:r>
                            <a:rPr lang="en-US" altLang="zh-TW" sz="2000" b="0" i="1" smtClean="0">
                              <a:latin typeface="Cambria Math" panose="02040503050406030204" pitchFamily="18" charset="0"/>
                              <a:ea typeface="Cambria Math" panose="02040503050406030204" pitchFamily="18" charset="0"/>
                            </a:rPr>
                            <m:t>𝜃</m:t>
                          </m:r>
                        </m:e>
                      </m:func>
                    </m:oMath>
                  </m:oMathPara>
                </a14:m>
                <a:endParaRPr lang="zh-TW" altLang="en-US" sz="2000" dirty="0"/>
              </a:p>
            </p:txBody>
          </p:sp>
        </mc:Choice>
        <mc:Fallback xmlns="">
          <p:sp>
            <p:nvSpPr>
              <p:cNvPr id="14" name="文字方塊 8">
                <a:extLst>
                  <a:ext uri="{FF2B5EF4-FFF2-40B4-BE49-F238E27FC236}">
                    <a16:creationId xmlns:a16="http://schemas.microsoft.com/office/drawing/2014/main" id="{B2638EDE-97DD-534C-8BE9-DFCDADC0D148}"/>
                  </a:ext>
                </a:extLst>
              </p:cNvPr>
              <p:cNvSpPr txBox="1">
                <a:spLocks noRot="1" noChangeAspect="1" noMove="1" noResize="1" noEditPoints="1" noAdjustHandles="1" noChangeArrowheads="1" noChangeShapeType="1" noTextEdit="1"/>
              </p:cNvSpPr>
              <p:nvPr/>
            </p:nvSpPr>
            <p:spPr bwMode="auto">
              <a:xfrm>
                <a:off x="3420018" y="4607452"/>
                <a:ext cx="2303964" cy="676724"/>
              </a:xfrm>
              <a:prstGeom prst="rect">
                <a:avLst/>
              </a:prstGeom>
              <a:blipFill>
                <a:blip r:embed="rId2"/>
                <a:stretch>
                  <a:fillRect b="-54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8">
                <a:extLst>
                  <a:ext uri="{FF2B5EF4-FFF2-40B4-BE49-F238E27FC236}">
                    <a16:creationId xmlns:a16="http://schemas.microsoft.com/office/drawing/2014/main" id="{A09B344E-D197-B14C-B122-B86FCE6EB6F0}"/>
                  </a:ext>
                </a:extLst>
              </p:cNvPr>
              <p:cNvSpPr txBox="1"/>
              <p:nvPr/>
            </p:nvSpPr>
            <p:spPr bwMode="auto">
              <a:xfrm>
                <a:off x="3408186" y="5734768"/>
                <a:ext cx="2455224" cy="676724"/>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𝑑</m:t>
                          </m:r>
                        </m:num>
                        <m:den>
                          <m:r>
                            <a:rPr lang="en-US" altLang="zh-TW" sz="2000" b="0" i="1" smtClean="0">
                              <a:latin typeface="Cambria Math" panose="02040503050406030204" pitchFamily="18" charset="0"/>
                              <a:ea typeface="Cambria Math"/>
                            </a:rPr>
                            <m:t>𝑑</m:t>
                          </m:r>
                          <m:r>
                            <a:rPr lang="zh-TW" altLang="en-US" sz="2000" i="1" smtClean="0">
                              <a:latin typeface="Cambria Math"/>
                              <a:ea typeface="Cambria Math"/>
                            </a:rPr>
                            <m:t>𝜃</m:t>
                          </m:r>
                        </m:den>
                      </m:f>
                      <m:d>
                        <m:dPr>
                          <m:ctrlPr>
                            <a:rPr lang="en-US" altLang="zh-TW" sz="2000" i="1" smtClean="0">
                              <a:latin typeface="Cambria Math" panose="02040503050406030204" pitchFamily="18" charset="0"/>
                              <a:ea typeface="Cambria Math"/>
                            </a:rPr>
                          </m:ctrlPr>
                        </m:dPr>
                        <m:e>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cos</m:t>
                              </m:r>
                            </m:fName>
                            <m:e>
                              <m:r>
                                <a:rPr lang="en-US" altLang="zh-TW" sz="2000" i="1">
                                  <a:latin typeface="Cambria Math" panose="02040503050406030204" pitchFamily="18" charset="0"/>
                                  <a:ea typeface="Cambria Math" panose="02040503050406030204" pitchFamily="18" charset="0"/>
                                </a:rPr>
                                <m:t>𝜃</m:t>
                              </m:r>
                            </m:e>
                          </m:func>
                        </m:e>
                      </m:d>
                      <m:r>
                        <a:rPr lang="en-US" altLang="zh-TW" sz="2000" b="0" i="1" smtClean="0">
                          <a:latin typeface="Cambria Math" panose="02040503050406030204" pitchFamily="18" charset="0"/>
                          <a:ea typeface="Cambria Math"/>
                        </a:rPr>
                        <m:t>=</m:t>
                      </m:r>
                      <m:r>
                        <a:rPr lang="en-US" altLang="zh-TW" sz="2000" b="0" i="0" smtClean="0">
                          <a:latin typeface="Cambria Math" panose="02040503050406030204" pitchFamily="18" charset="0"/>
                          <a:ea typeface="Cambria Math"/>
                        </a:rPr>
                        <m:t>−</m:t>
                      </m:r>
                      <m:func>
                        <m:funcPr>
                          <m:ctrlPr>
                            <a:rPr lang="en-US" altLang="zh-TW" sz="2000" i="1">
                              <a:latin typeface="Cambria Math" panose="02040503050406030204" pitchFamily="18" charset="0"/>
                            </a:rPr>
                          </m:ctrlPr>
                        </m:funcPr>
                        <m:fName>
                          <m:r>
                            <m:rPr>
                              <m:sty m:val="p"/>
                            </m:rPr>
                            <a:rPr lang="en-US" altLang="zh-TW" sz="2000">
                              <a:latin typeface="Cambria Math"/>
                            </a:rPr>
                            <m:t>sin</m:t>
                          </m:r>
                        </m:fName>
                        <m:e>
                          <m:r>
                            <a:rPr lang="zh-TW" altLang="en-US" sz="2000" i="1">
                              <a:latin typeface="Cambria Math"/>
                              <a:ea typeface="Cambria Math"/>
                            </a:rPr>
                            <m:t>𝜃</m:t>
                          </m:r>
                        </m:e>
                      </m:func>
                    </m:oMath>
                  </m:oMathPara>
                </a14:m>
                <a:endParaRPr lang="zh-TW" altLang="en-US" sz="2000" dirty="0"/>
              </a:p>
            </p:txBody>
          </p:sp>
        </mc:Choice>
        <mc:Fallback xmlns="">
          <p:sp>
            <p:nvSpPr>
              <p:cNvPr id="15" name="文字方塊 8">
                <a:extLst>
                  <a:ext uri="{FF2B5EF4-FFF2-40B4-BE49-F238E27FC236}">
                    <a16:creationId xmlns:a16="http://schemas.microsoft.com/office/drawing/2014/main" id="{A09B344E-D197-B14C-B122-B86FCE6EB6F0}"/>
                  </a:ext>
                </a:extLst>
              </p:cNvPr>
              <p:cNvSpPr txBox="1">
                <a:spLocks noRot="1" noChangeAspect="1" noMove="1" noResize="1" noEditPoints="1" noAdjustHandles="1" noChangeArrowheads="1" noChangeShapeType="1" noTextEdit="1"/>
              </p:cNvSpPr>
              <p:nvPr/>
            </p:nvSpPr>
            <p:spPr bwMode="auto">
              <a:xfrm>
                <a:off x="3408186" y="5734768"/>
                <a:ext cx="2455224" cy="676724"/>
              </a:xfrm>
              <a:prstGeom prst="rect">
                <a:avLst/>
              </a:prstGeom>
              <a:blipFill>
                <a:blip r:embed="rId3"/>
                <a:stretch>
                  <a:fillRect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800A6182-3B0A-4246-9272-7A794BC113E9}"/>
                  </a:ext>
                </a:extLst>
              </p:cNvPr>
              <p:cNvSpPr txBox="1"/>
              <p:nvPr/>
            </p:nvSpPr>
            <p:spPr bwMode="auto">
              <a:xfrm>
                <a:off x="1876903" y="1552688"/>
                <a:ext cx="4834144" cy="223663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ea typeface="Cambria Math"/>
                        </a:rPr>
                        <m:t>=</m:t>
                      </m:r>
                      <m:func>
                        <m:funcPr>
                          <m:ctrlPr>
                            <a:rPr lang="en-US" altLang="zh-TW" sz="2000" i="1">
                              <a:latin typeface="Cambria Math" panose="02040503050406030204" pitchFamily="18" charset="0"/>
                              <a:ea typeface="Cambria Math"/>
                            </a:rPr>
                          </m:ctrlPr>
                        </m:funcPr>
                        <m:fName>
                          <m:limLow>
                            <m:limLowPr>
                              <m:ctrlPr>
                                <a:rPr lang="en-US" altLang="zh-TW" sz="2000" i="1">
                                  <a:latin typeface="Cambria Math" panose="02040503050406030204" pitchFamily="18" charset="0"/>
                                  <a:ea typeface="Cambria Math"/>
                                </a:rPr>
                              </m:ctrlPr>
                            </m:limLowPr>
                            <m:e>
                              <m:r>
                                <m:rPr>
                                  <m:sty m:val="p"/>
                                </m:rPr>
                                <a:rPr lang="en-US" altLang="zh-TW" sz="2000">
                                  <a:latin typeface="Cambria Math" panose="02040503050406030204" pitchFamily="18" charset="0"/>
                                  <a:ea typeface="Cambria Math"/>
                                </a:rPr>
                                <m:t>lim</m:t>
                              </m:r>
                            </m:e>
                            <m:lim>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r>
                                <a:rPr lang="en-US" altLang="zh-TW" sz="2000" i="1">
                                  <a:latin typeface="Cambria Math" panose="02040503050406030204" pitchFamily="18" charset="0"/>
                                  <a:ea typeface="Cambria Math" panose="02040503050406030204" pitchFamily="18" charset="0"/>
                                </a:rPr>
                                <m:t>→0</m:t>
                              </m:r>
                            </m:lim>
                          </m:limLow>
                        </m:fName>
                        <m:e>
                          <m:f>
                            <m:fPr>
                              <m:ctrlPr>
                                <a:rPr lang="en-US" altLang="zh-TW" sz="2000" i="1">
                                  <a:latin typeface="Cambria Math" panose="02040503050406030204" pitchFamily="18" charset="0"/>
                                  <a:ea typeface="Cambria Math"/>
                                </a:rPr>
                              </m:ctrlPr>
                            </m:fPr>
                            <m:num>
                              <m:func>
                                <m:funcPr>
                                  <m:ctrlPr>
                                    <a:rPr lang="en-US" altLang="zh-TW" sz="2000" i="1" smtClean="0">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r>
                                    <a:rPr lang="en-US" altLang="zh-TW" sz="2000" i="1" smtClean="0">
                                      <a:latin typeface="Cambria Math" panose="02040503050406030204" pitchFamily="18" charset="0"/>
                                      <a:ea typeface="Cambria Math" panose="02040503050406030204" pitchFamily="18" charset="0"/>
                                    </a:rPr>
                                    <m:t>𝜃</m:t>
                                  </m:r>
                                  <m:func>
                                    <m:funcPr>
                                      <m:ctrlPr>
                                        <a:rPr lang="en-US" altLang="zh-TW" sz="2000" i="1" smtClean="0">
                                          <a:latin typeface="Cambria Math" panose="02040503050406030204" pitchFamily="18" charset="0"/>
                                          <a:ea typeface="Cambria Math" panose="02040503050406030204" pitchFamily="18" charset="0"/>
                                        </a:rPr>
                                      </m:ctrlPr>
                                    </m:funcPr>
                                    <m:fName>
                                      <m:r>
                                        <m:rPr>
                                          <m:sty m:val="p"/>
                                        </m:rPr>
                                        <a:rPr lang="en-US" altLang="zh-TW" sz="2000" i="0" smtClean="0">
                                          <a:latin typeface="Cambria Math" panose="02040503050406030204" pitchFamily="18" charset="0"/>
                                          <a:ea typeface="Cambria Math" panose="02040503050406030204" pitchFamily="18" charset="0"/>
                                        </a:rPr>
                                        <m:t>cos</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r>
                                    <a:rPr lang="en-US" altLang="zh-TW" sz="2000" b="0" i="1" smtClean="0">
                                      <a:latin typeface="Cambria Math" panose="02040503050406030204" pitchFamily="18" charset="0"/>
                                      <a:ea typeface="Cambria Math" panose="02040503050406030204" pitchFamily="18" charset="0"/>
                                    </a:rPr>
                                    <m:t>+</m:t>
                                  </m:r>
                                </m:fName>
                                <m:e>
                                  <m:func>
                                    <m:funcPr>
                                      <m:ctrlPr>
                                        <a:rPr lang="en-US" altLang="zh-TW" sz="2000" i="1" smtClean="0">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e>
                                  </m:func>
                                  <m:func>
                                    <m:funcPr>
                                      <m:ctrlPr>
                                        <a:rPr lang="en-US" altLang="zh-TW" sz="2000" i="1" smtClean="0">
                                          <a:latin typeface="Cambria Math" panose="02040503050406030204" pitchFamily="18" charset="0"/>
                                          <a:ea typeface="Cambria Math" panose="02040503050406030204" pitchFamily="18" charset="0"/>
                                        </a:rPr>
                                      </m:ctrlPr>
                                    </m:funcPr>
                                    <m:fName>
                                      <m:r>
                                        <m:rPr>
                                          <m:sty m:val="p"/>
                                        </m:rPr>
                                        <a:rPr lang="en-US" altLang="zh-TW" sz="2000" i="0" smtClean="0">
                                          <a:latin typeface="Cambria Math" panose="02040503050406030204" pitchFamily="18" charset="0"/>
                                          <a:ea typeface="Cambria Math" panose="02040503050406030204" pitchFamily="18" charset="0"/>
                                        </a:rPr>
                                        <m:t>cos</m:t>
                                      </m:r>
                                    </m:fName>
                                    <m:e>
                                      <m:r>
                                        <a:rPr lang="en-US" altLang="zh-TW" sz="2000" i="1" smtClean="0">
                                          <a:latin typeface="Cambria Math" panose="02040503050406030204" pitchFamily="18" charset="0"/>
                                          <a:ea typeface="Cambria Math" panose="02040503050406030204" pitchFamily="18" charset="0"/>
                                        </a:rPr>
                                        <m:t>𝜃</m:t>
                                      </m:r>
                                    </m:e>
                                  </m:func>
                                  <m:r>
                                    <a:rPr lang="en-US" altLang="zh-TW" sz="2000" i="1">
                                      <a:latin typeface="Cambria Math" panose="02040503050406030204" pitchFamily="18" charset="0"/>
                                      <a:ea typeface="Cambria Math"/>
                                    </a:rPr>
                                    <m:t>−</m:t>
                                  </m:r>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𝜃</m:t>
                                      </m:r>
                                    </m:e>
                                  </m:func>
                                </m:e>
                              </m:func>
                            </m:num>
                            <m:den>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den>
                          </m:f>
                        </m:e>
                      </m:func>
                    </m:oMath>
                  </m:oMathPara>
                </a14:m>
                <a:endParaRPr lang="en-US" altLang="zh-TW" sz="20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000" i="1" smtClean="0">
                          <a:latin typeface="Cambria Math" panose="02040503050406030204" pitchFamily="18" charset="0"/>
                          <a:ea typeface="Cambria Math" panose="02040503050406030204" pitchFamily="18" charset="0"/>
                        </a:rPr>
                        <m:t>≈</m:t>
                      </m:r>
                      <m:func>
                        <m:funcPr>
                          <m:ctrlPr>
                            <a:rPr lang="en-US" altLang="zh-TW" sz="2000" i="1">
                              <a:latin typeface="Cambria Math" panose="02040503050406030204" pitchFamily="18" charset="0"/>
                              <a:ea typeface="Cambria Math"/>
                            </a:rPr>
                          </m:ctrlPr>
                        </m:funcPr>
                        <m:fName>
                          <m:limLow>
                            <m:limLowPr>
                              <m:ctrlPr>
                                <a:rPr lang="en-US" altLang="zh-TW" sz="2000" i="1">
                                  <a:latin typeface="Cambria Math" panose="02040503050406030204" pitchFamily="18" charset="0"/>
                                  <a:ea typeface="Cambria Math"/>
                                </a:rPr>
                              </m:ctrlPr>
                            </m:limLowPr>
                            <m:e>
                              <m:r>
                                <m:rPr>
                                  <m:sty m:val="p"/>
                                </m:rPr>
                                <a:rPr lang="en-US" altLang="zh-TW" sz="2000">
                                  <a:latin typeface="Cambria Math" panose="02040503050406030204" pitchFamily="18" charset="0"/>
                                  <a:ea typeface="Cambria Math"/>
                                </a:rPr>
                                <m:t>lim</m:t>
                              </m:r>
                            </m:e>
                            <m:lim>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r>
                                <a:rPr lang="en-US" altLang="zh-TW" sz="2000" i="1">
                                  <a:latin typeface="Cambria Math" panose="02040503050406030204" pitchFamily="18" charset="0"/>
                                  <a:ea typeface="Cambria Math" panose="02040503050406030204" pitchFamily="18" charset="0"/>
                                </a:rPr>
                                <m:t>→0</m:t>
                              </m:r>
                            </m:lim>
                          </m:limLow>
                        </m:fName>
                        <m:e>
                          <m:f>
                            <m:fPr>
                              <m:ctrlPr>
                                <a:rPr lang="en-US" altLang="zh-TW" sz="2000" i="1">
                                  <a:latin typeface="Cambria Math" panose="02040503050406030204" pitchFamily="18" charset="0"/>
                                  <a:ea typeface="Cambria Math"/>
                                </a:rPr>
                              </m:ctrlPr>
                            </m:fPr>
                            <m:num>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r>
                                    <a:rPr lang="en-US" altLang="zh-TW" sz="2000" i="1">
                                      <a:latin typeface="Cambria Math" panose="02040503050406030204" pitchFamily="18" charset="0"/>
                                      <a:ea typeface="Cambria Math" panose="02040503050406030204" pitchFamily="18" charset="0"/>
                                    </a:rPr>
                                    <m:t>𝜃</m:t>
                                  </m:r>
                                  <m:d>
                                    <m:dPr>
                                      <m:begChr m:val="["/>
                                      <m:endChr m:val="]"/>
                                      <m:ctrlPr>
                                        <a:rPr lang="en-US" altLang="zh-TW" sz="2000" i="1" smtClean="0">
                                          <a:latin typeface="Cambria Math" panose="02040503050406030204" pitchFamily="18" charset="0"/>
                                          <a:ea typeface="Cambria Math" panose="02040503050406030204" pitchFamily="18" charset="0"/>
                                        </a:rPr>
                                      </m:ctrlPr>
                                    </m:dPr>
                                    <m:e>
                                      <m:r>
                                        <a:rPr lang="en-US" altLang="zh-TW" sz="2000" i="1">
                                          <a:latin typeface="Cambria Math" panose="02040503050406030204" pitchFamily="18" charset="0"/>
                                          <a:ea typeface="Cambria Math" panose="02040503050406030204" pitchFamily="18" charset="0"/>
                                        </a:rPr>
                                        <m:t>1−</m:t>
                                      </m:r>
                                      <m:f>
                                        <m:fPr>
                                          <m:ctrlPr>
                                            <a:rPr lang="en-US" altLang="zh-TW" sz="2000" i="1">
                                              <a:latin typeface="Cambria Math" panose="02040503050406030204" pitchFamily="18" charset="0"/>
                                              <a:ea typeface="Cambria Math"/>
                                            </a:rPr>
                                          </m:ctrlPr>
                                        </m:fPr>
                                        <m:num>
                                          <m:r>
                                            <a:rPr lang="en-US" altLang="zh-TW" sz="2000" i="1">
                                              <a:latin typeface="Cambria Math" panose="02040503050406030204" pitchFamily="18" charset="0"/>
                                              <a:ea typeface="Cambria Math"/>
                                            </a:rPr>
                                            <m:t>1</m:t>
                                          </m:r>
                                        </m:num>
                                        <m:den>
                                          <m:r>
                                            <a:rPr lang="en-US" altLang="zh-TW" sz="2000" i="1">
                                              <a:latin typeface="Cambria Math" panose="02040503050406030204" pitchFamily="18" charset="0"/>
                                              <a:ea typeface="Cambria Math"/>
                                            </a:rPr>
                                            <m:t>2</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sup>
                                          <m:r>
                                            <a:rPr lang="en-US" altLang="zh-TW" sz="2000" i="1">
                                              <a:latin typeface="Cambria Math" panose="02040503050406030204" pitchFamily="18" charset="0"/>
                                              <a:ea typeface="Cambria Math" panose="02040503050406030204" pitchFamily="18" charset="0"/>
                                            </a:rPr>
                                            <m:t>2</m:t>
                                          </m:r>
                                        </m:sup>
                                      </m:sSup>
                                    </m:e>
                                  </m:d>
                                  <m:r>
                                    <a:rPr lang="en-US" altLang="zh-TW" sz="2000" i="1">
                                      <a:latin typeface="Cambria Math" panose="02040503050406030204" pitchFamily="18" charset="0"/>
                                      <a:ea typeface="Cambria Math" panose="02040503050406030204" pitchFamily="18" charset="0"/>
                                    </a:rPr>
                                    <m:t>+</m:t>
                                  </m:r>
                                </m:fName>
                                <m:e>
                                  <m:r>
                                    <a:rPr lang="en-US" altLang="zh-TW" sz="2000" i="1" smtClean="0">
                                      <a:latin typeface="Cambria Math" panose="02040503050406030204" pitchFamily="18" charset="0"/>
                                      <a:ea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𝜃</m:t>
                                  </m:r>
                                  <m:func>
                                    <m:funcPr>
                                      <m:ctrlPr>
                                        <a:rPr lang="en-US" altLang="zh-TW" sz="2000" i="1">
                                          <a:latin typeface="Cambria Math" panose="02040503050406030204" pitchFamily="18" charset="0"/>
                                          <a:ea typeface="Cambria Math" panose="02040503050406030204" pitchFamily="18" charset="0"/>
                                        </a:rPr>
                                      </m:ctrlPr>
                                    </m:funcPr>
                                    <m:fName>
                                      <m:r>
                                        <m:rPr>
                                          <m:sty m:val="p"/>
                                        </m:rPr>
                                        <a:rPr lang="en-US" altLang="zh-TW" sz="2000">
                                          <a:latin typeface="Cambria Math" panose="02040503050406030204" pitchFamily="18" charset="0"/>
                                          <a:ea typeface="Cambria Math" panose="02040503050406030204" pitchFamily="18" charset="0"/>
                                        </a:rPr>
                                        <m:t>cos</m:t>
                                      </m:r>
                                    </m:fName>
                                    <m:e>
                                      <m:r>
                                        <a:rPr lang="en-US" altLang="zh-TW" sz="2000" i="1">
                                          <a:latin typeface="Cambria Math" panose="02040503050406030204" pitchFamily="18" charset="0"/>
                                          <a:ea typeface="Cambria Math" panose="02040503050406030204" pitchFamily="18" charset="0"/>
                                        </a:rPr>
                                        <m:t>𝜃</m:t>
                                      </m:r>
                                    </m:e>
                                  </m:func>
                                  <m:r>
                                    <a:rPr lang="en-US" altLang="zh-TW" sz="2000" i="1">
                                      <a:latin typeface="Cambria Math" panose="02040503050406030204" pitchFamily="18" charset="0"/>
                                      <a:ea typeface="Cambria Math"/>
                                    </a:rPr>
                                    <m:t>−</m:t>
                                  </m:r>
                                  <m:func>
                                    <m:funcPr>
                                      <m:ctrlPr>
                                        <a:rPr lang="en-US" altLang="zh-TW" sz="2000" i="1">
                                          <a:latin typeface="Cambria Math" panose="02040503050406030204" pitchFamily="18" charset="0"/>
                                          <a:ea typeface="Cambria Math"/>
                                        </a:rPr>
                                      </m:ctrlPr>
                                    </m:funcPr>
                                    <m:fName>
                                      <m:r>
                                        <m:rPr>
                                          <m:sty m:val="p"/>
                                        </m:rPr>
                                        <a:rPr lang="en-US" altLang="zh-TW" sz="2000">
                                          <a:latin typeface="Cambria Math" panose="02040503050406030204" pitchFamily="18" charset="0"/>
                                          <a:ea typeface="Cambria Math"/>
                                        </a:rPr>
                                        <m:t>sin</m:t>
                                      </m:r>
                                    </m:fName>
                                    <m:e>
                                      <m:r>
                                        <a:rPr lang="en-US" altLang="zh-TW" sz="2000" i="1">
                                          <a:latin typeface="Cambria Math" panose="02040503050406030204" pitchFamily="18" charset="0"/>
                                          <a:ea typeface="Cambria Math" panose="02040503050406030204" pitchFamily="18" charset="0"/>
                                        </a:rPr>
                                        <m:t>𝜃</m:t>
                                      </m:r>
                                    </m:e>
                                  </m:func>
                                </m:e>
                              </m:func>
                            </m:num>
                            <m:den>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den>
                          </m:f>
                        </m:e>
                      </m:func>
                    </m:oMath>
                  </m:oMathPara>
                </a14:m>
                <a:endParaRPr lang="en-US" altLang="zh-TW" sz="20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ea typeface="Cambria Math" panose="02040503050406030204" pitchFamily="18" charset="0"/>
                        </a:rPr>
                        <m:t>=</m:t>
                      </m:r>
                      <m:func>
                        <m:funcPr>
                          <m:ctrlPr>
                            <a:rPr lang="en-US" altLang="zh-TW" sz="2000" i="1">
                              <a:latin typeface="Cambria Math" panose="02040503050406030204" pitchFamily="18" charset="0"/>
                              <a:ea typeface="Cambria Math"/>
                            </a:rPr>
                          </m:ctrlPr>
                        </m:funcPr>
                        <m:fName>
                          <m:limLow>
                            <m:limLowPr>
                              <m:ctrlPr>
                                <a:rPr lang="en-US" altLang="zh-TW" sz="2000" i="1">
                                  <a:latin typeface="Cambria Math" panose="02040503050406030204" pitchFamily="18" charset="0"/>
                                  <a:ea typeface="Cambria Math"/>
                                </a:rPr>
                              </m:ctrlPr>
                            </m:limLowPr>
                            <m:e>
                              <m:r>
                                <m:rPr>
                                  <m:sty m:val="p"/>
                                </m:rPr>
                                <a:rPr lang="en-US" altLang="zh-TW" sz="2000">
                                  <a:latin typeface="Cambria Math" panose="02040503050406030204" pitchFamily="18" charset="0"/>
                                  <a:ea typeface="Cambria Math"/>
                                </a:rPr>
                                <m:t>lim</m:t>
                              </m:r>
                            </m:e>
                            <m:lim>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r>
                                <a:rPr lang="en-US" altLang="zh-TW" sz="2000" i="1">
                                  <a:latin typeface="Cambria Math" panose="02040503050406030204" pitchFamily="18" charset="0"/>
                                  <a:ea typeface="Cambria Math" panose="02040503050406030204" pitchFamily="18" charset="0"/>
                                </a:rPr>
                                <m:t>→0</m:t>
                              </m:r>
                            </m:lim>
                          </m:limLow>
                        </m:fName>
                        <m:e>
                          <m:f>
                            <m:fPr>
                              <m:ctrlPr>
                                <a:rPr lang="en-US" altLang="zh-TW" sz="2000" i="1">
                                  <a:latin typeface="Cambria Math" panose="02040503050406030204" pitchFamily="18" charset="0"/>
                                  <a:ea typeface="Cambria Math"/>
                                </a:rPr>
                              </m:ctrlPr>
                            </m:fPr>
                            <m:num>
                              <m:func>
                                <m:funcPr>
                                  <m:ctrlPr>
                                    <a:rPr lang="en-US" altLang="zh-TW" sz="2000" i="1">
                                      <a:latin typeface="Cambria Math" panose="02040503050406030204" pitchFamily="18" charset="0"/>
                                      <a:ea typeface="Cambria Math"/>
                                    </a:rPr>
                                  </m:ctrlPr>
                                </m:funcPr>
                                <m:fName>
                                  <m:r>
                                    <a:rPr lang="en-US" altLang="zh-TW" sz="2000" b="0" i="0" smtClean="0">
                                      <a:latin typeface="Cambria Math" panose="02040503050406030204" pitchFamily="18" charset="0"/>
                                      <a:ea typeface="Cambria Math"/>
                                    </a:rPr>
                                    <m:t>−</m:t>
                                  </m:r>
                                  <m:r>
                                    <m:rPr>
                                      <m:sty m:val="p"/>
                                    </m:rPr>
                                    <a:rPr lang="en-US" altLang="zh-TW" sz="2000">
                                      <a:latin typeface="Cambria Math" panose="02040503050406030204" pitchFamily="18" charset="0"/>
                                      <a:ea typeface="Cambria Math"/>
                                    </a:rPr>
                                    <m:t>sin</m:t>
                                  </m:r>
                                  <m:r>
                                    <a:rPr lang="en-US" altLang="zh-TW" sz="2000" i="1">
                                      <a:latin typeface="Cambria Math" panose="02040503050406030204" pitchFamily="18" charset="0"/>
                                      <a:ea typeface="Cambria Math" panose="02040503050406030204" pitchFamily="18" charset="0"/>
                                    </a:rPr>
                                    <m:t>𝜃</m:t>
                                  </m:r>
                                  <m:f>
                                    <m:fPr>
                                      <m:ctrlPr>
                                        <a:rPr lang="en-US" altLang="zh-TW" sz="2000" i="1">
                                          <a:latin typeface="Cambria Math" panose="02040503050406030204" pitchFamily="18" charset="0"/>
                                          <a:ea typeface="Cambria Math"/>
                                        </a:rPr>
                                      </m:ctrlPr>
                                    </m:fPr>
                                    <m:num>
                                      <m:r>
                                        <a:rPr lang="en-US" altLang="zh-TW" sz="2000" i="1">
                                          <a:latin typeface="Cambria Math" panose="02040503050406030204" pitchFamily="18" charset="0"/>
                                          <a:ea typeface="Cambria Math"/>
                                        </a:rPr>
                                        <m:t>1</m:t>
                                      </m:r>
                                    </m:num>
                                    <m:den>
                                      <m:r>
                                        <a:rPr lang="en-US" altLang="zh-TW" sz="2000" i="1">
                                          <a:latin typeface="Cambria Math" panose="02040503050406030204" pitchFamily="18" charset="0"/>
                                          <a:ea typeface="Cambria Math"/>
                                        </a:rPr>
                                        <m:t>2</m:t>
                                      </m:r>
                                    </m:den>
                                  </m:f>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e>
                                    <m:sup>
                                      <m:r>
                                        <a:rPr lang="en-US" altLang="zh-TW" sz="2000" i="1">
                                          <a:latin typeface="Cambria Math" panose="02040503050406030204" pitchFamily="18" charset="0"/>
                                          <a:ea typeface="Cambria Math" panose="02040503050406030204" pitchFamily="18" charset="0"/>
                                        </a:rPr>
                                        <m:t>2</m:t>
                                      </m:r>
                                    </m:sup>
                                  </m:sSup>
                                  <m:r>
                                    <a:rPr lang="en-US" altLang="zh-TW" sz="2000" i="1">
                                      <a:latin typeface="Cambria Math" panose="02040503050406030204" pitchFamily="18" charset="0"/>
                                      <a:ea typeface="Cambria Math" panose="02040503050406030204" pitchFamily="18" charset="0"/>
                                    </a:rPr>
                                    <m:t>+</m:t>
                                  </m:r>
                                </m:fName>
                                <m:e>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func>
                                    <m:funcPr>
                                      <m:ctrlPr>
                                        <a:rPr lang="en-US" altLang="zh-TW" sz="2000" i="1">
                                          <a:latin typeface="Cambria Math" panose="02040503050406030204" pitchFamily="18" charset="0"/>
                                          <a:ea typeface="Cambria Math" panose="02040503050406030204" pitchFamily="18" charset="0"/>
                                        </a:rPr>
                                      </m:ctrlPr>
                                    </m:funcPr>
                                    <m:fName>
                                      <m:r>
                                        <m:rPr>
                                          <m:sty m:val="p"/>
                                        </m:rPr>
                                        <a:rPr lang="en-US" altLang="zh-TW" sz="2000">
                                          <a:latin typeface="Cambria Math" panose="02040503050406030204" pitchFamily="18" charset="0"/>
                                          <a:ea typeface="Cambria Math" panose="02040503050406030204" pitchFamily="18" charset="0"/>
                                        </a:rPr>
                                        <m:t>cos</m:t>
                                      </m:r>
                                    </m:fName>
                                    <m:e>
                                      <m:r>
                                        <a:rPr lang="en-US" altLang="zh-TW" sz="2000" i="1">
                                          <a:latin typeface="Cambria Math" panose="02040503050406030204" pitchFamily="18" charset="0"/>
                                          <a:ea typeface="Cambria Math" panose="02040503050406030204" pitchFamily="18" charset="0"/>
                                        </a:rPr>
                                        <m:t>𝜃</m:t>
                                      </m:r>
                                    </m:e>
                                  </m:func>
                                </m:e>
                              </m:func>
                            </m:num>
                            <m:den>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𝜃</m:t>
                              </m:r>
                            </m:den>
                          </m:f>
                        </m:e>
                      </m:func>
                      <m:r>
                        <a:rPr lang="en-US" altLang="zh-TW" sz="2000" b="0" i="1" smtClean="0">
                          <a:latin typeface="Cambria Math" panose="02040503050406030204" pitchFamily="18" charset="0"/>
                          <a:ea typeface="Cambria Math" panose="02040503050406030204" pitchFamily="18" charset="0"/>
                        </a:rPr>
                        <m:t>=</m:t>
                      </m:r>
                      <m:func>
                        <m:funcPr>
                          <m:ctrlPr>
                            <a:rPr lang="en-US" altLang="zh-TW" sz="2000" b="0" i="1" smtClean="0">
                              <a:latin typeface="Cambria Math" panose="02040503050406030204" pitchFamily="18" charset="0"/>
                              <a:ea typeface="Cambria Math" panose="02040503050406030204" pitchFamily="18" charset="0"/>
                            </a:rPr>
                          </m:ctrlPr>
                        </m:funcPr>
                        <m:fName>
                          <m:r>
                            <m:rPr>
                              <m:sty m:val="p"/>
                            </m:rPr>
                            <a:rPr lang="en-US" altLang="zh-TW" sz="2000" b="0" i="0" smtClean="0">
                              <a:latin typeface="Cambria Math" panose="02040503050406030204" pitchFamily="18" charset="0"/>
                              <a:ea typeface="Cambria Math" panose="02040503050406030204" pitchFamily="18" charset="0"/>
                            </a:rPr>
                            <m:t>cos</m:t>
                          </m:r>
                        </m:fName>
                        <m:e>
                          <m:r>
                            <a:rPr lang="en-US" altLang="zh-TW" sz="2000" b="0" i="1" smtClean="0">
                              <a:latin typeface="Cambria Math" panose="02040503050406030204" pitchFamily="18" charset="0"/>
                              <a:ea typeface="Cambria Math" panose="02040503050406030204" pitchFamily="18" charset="0"/>
                            </a:rPr>
                            <m:t>𝜃</m:t>
                          </m:r>
                        </m:e>
                      </m:func>
                    </m:oMath>
                  </m:oMathPara>
                </a14:m>
                <a:endParaRPr lang="en-US" altLang="zh-TW" sz="2000" dirty="0">
                  <a:ea typeface="Cambria Math" panose="02040503050406030204" pitchFamily="18" charset="0"/>
                </a:endParaRPr>
              </a:p>
            </p:txBody>
          </p:sp>
        </mc:Choice>
        <mc:Fallback xmlns="">
          <p:sp>
            <p:nvSpPr>
              <p:cNvPr id="16" name="文字方塊 8">
                <a:extLst>
                  <a:ext uri="{FF2B5EF4-FFF2-40B4-BE49-F238E27FC236}">
                    <a16:creationId xmlns:a16="http://schemas.microsoft.com/office/drawing/2014/main" id="{800A6182-3B0A-4246-9272-7A794BC113E9}"/>
                  </a:ext>
                </a:extLst>
              </p:cNvPr>
              <p:cNvSpPr txBox="1">
                <a:spLocks noRot="1" noChangeAspect="1" noMove="1" noResize="1" noEditPoints="1" noAdjustHandles="1" noChangeArrowheads="1" noChangeShapeType="1" noTextEdit="1"/>
              </p:cNvSpPr>
              <p:nvPr/>
            </p:nvSpPr>
            <p:spPr bwMode="auto">
              <a:xfrm>
                <a:off x="1876903" y="1552688"/>
                <a:ext cx="4834144" cy="2236638"/>
              </a:xfrm>
              <a:prstGeom prst="rect">
                <a:avLst/>
              </a:prstGeom>
              <a:blipFill>
                <a:blip r:embed="rId4"/>
                <a:stretch>
                  <a:fillRect b="-1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8">
                <a:extLst>
                  <a:ext uri="{FF2B5EF4-FFF2-40B4-BE49-F238E27FC236}">
                    <a16:creationId xmlns:a16="http://schemas.microsoft.com/office/drawing/2014/main" id="{C46D2FCE-973D-E34D-B1AE-068294AD2416}"/>
                  </a:ext>
                </a:extLst>
              </p:cNvPr>
              <p:cNvSpPr txBox="1"/>
              <p:nvPr/>
            </p:nvSpPr>
            <p:spPr bwMode="auto">
              <a:xfrm>
                <a:off x="1875726" y="647131"/>
                <a:ext cx="4319259" cy="68967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2000" i="1" smtClean="0">
                              <a:latin typeface="Cambria Math" panose="02040503050406030204" pitchFamily="18" charset="0"/>
                              <a:ea typeface="Cambria Math"/>
                            </a:rPr>
                          </m:ctrlPr>
                        </m:fPr>
                        <m:num>
                          <m:r>
                            <a:rPr lang="en-US" altLang="zh-TW" sz="2000" b="0" i="1" smtClean="0">
                              <a:latin typeface="Cambria Math" panose="02040503050406030204" pitchFamily="18" charset="0"/>
                              <a:ea typeface="Cambria Math"/>
                            </a:rPr>
                            <m:t>𝑑</m:t>
                          </m:r>
                        </m:num>
                        <m:den>
                          <m:r>
                            <a:rPr lang="en-US" altLang="zh-TW" sz="2000" b="0" i="1" smtClean="0">
                              <a:latin typeface="Cambria Math" panose="02040503050406030204" pitchFamily="18" charset="0"/>
                              <a:ea typeface="Cambria Math"/>
                            </a:rPr>
                            <m:t>𝑑</m:t>
                          </m:r>
                          <m:r>
                            <a:rPr lang="zh-TW" altLang="en-US" sz="2000" i="1" smtClean="0">
                              <a:latin typeface="Cambria Math"/>
                              <a:ea typeface="Cambria Math"/>
                            </a:rPr>
                            <m:t>𝜃</m:t>
                          </m:r>
                        </m:den>
                      </m:f>
                      <m:d>
                        <m:dPr>
                          <m:ctrlPr>
                            <a:rPr lang="en-US" altLang="zh-TW" sz="2000" i="1" smtClean="0">
                              <a:latin typeface="Cambria Math" panose="02040503050406030204" pitchFamily="18" charset="0"/>
                              <a:ea typeface="Cambria Math"/>
                            </a:rPr>
                          </m:ctrlPr>
                        </m:dPr>
                        <m:e>
                          <m:func>
                            <m:funcPr>
                              <m:ctrlPr>
                                <a:rPr lang="en-US" altLang="zh-TW" sz="2000" i="1">
                                  <a:latin typeface="Cambria Math" panose="02040503050406030204" pitchFamily="18" charset="0"/>
                                </a:rPr>
                              </m:ctrlPr>
                            </m:funcPr>
                            <m:fName>
                              <m:r>
                                <m:rPr>
                                  <m:sty m:val="p"/>
                                </m:rPr>
                                <a:rPr lang="en-US" altLang="zh-TW" sz="2000">
                                  <a:latin typeface="Cambria Math"/>
                                </a:rPr>
                                <m:t>sin</m:t>
                              </m:r>
                            </m:fName>
                            <m:e>
                              <m:r>
                                <a:rPr lang="zh-TW" altLang="en-US" sz="2000" i="1">
                                  <a:latin typeface="Cambria Math"/>
                                  <a:ea typeface="Cambria Math"/>
                                </a:rPr>
                                <m:t>𝜃</m:t>
                              </m:r>
                            </m:e>
                          </m:func>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limLow>
                            <m:limLowPr>
                              <m:ctrlPr>
                                <a:rPr lang="en-US" altLang="zh-TW" sz="2000" b="0" i="1" smtClean="0">
                                  <a:latin typeface="Cambria Math" panose="02040503050406030204" pitchFamily="18" charset="0"/>
                                  <a:ea typeface="Cambria Math"/>
                                </a:rPr>
                              </m:ctrlPr>
                            </m:limLowPr>
                            <m:e>
                              <m:r>
                                <m:rPr>
                                  <m:sty m:val="p"/>
                                </m:rPr>
                                <a:rPr lang="en-US" altLang="zh-TW" sz="2000" b="0" i="0" smtClean="0">
                                  <a:latin typeface="Cambria Math" panose="02040503050406030204" pitchFamily="18" charset="0"/>
                                  <a:ea typeface="Cambria Math"/>
                                </a:rPr>
                                <m:t>lim</m:t>
                              </m:r>
                            </m:e>
                            <m:lim>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r>
                                <a:rPr lang="en-US" altLang="zh-TW" sz="2000" b="0" i="1" smtClean="0">
                                  <a:latin typeface="Cambria Math" panose="02040503050406030204" pitchFamily="18" charset="0"/>
                                  <a:ea typeface="Cambria Math" panose="02040503050406030204" pitchFamily="18" charset="0"/>
                                </a:rPr>
                                <m:t>→0</m:t>
                              </m:r>
                            </m:lim>
                          </m:limLow>
                        </m:fName>
                        <m:e>
                          <m:f>
                            <m:fPr>
                              <m:ctrlPr>
                                <a:rPr lang="en-US" altLang="zh-TW" sz="2000" b="0" i="1" smtClean="0">
                                  <a:latin typeface="Cambria Math" panose="02040503050406030204" pitchFamily="18" charset="0"/>
                                  <a:ea typeface="Cambria Math"/>
                                </a:rPr>
                              </m:ctrlPr>
                            </m:fPr>
                            <m:num>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d>
                                    <m:dPr>
                                      <m:ctrlPr>
                                        <a:rPr lang="en-US" altLang="zh-TW" sz="2000" b="0" i="1" smtClean="0">
                                          <a:latin typeface="Cambria Math" panose="02040503050406030204" pitchFamily="18" charset="0"/>
                                          <a:ea typeface="Cambria Math"/>
                                        </a:rPr>
                                      </m:ctrlPr>
                                    </m:dPr>
                                    <m:e>
                                      <m:r>
                                        <a:rPr lang="en-US" altLang="zh-TW" sz="2000" b="0" i="1" smtClean="0">
                                          <a:latin typeface="Cambria Math" panose="02040503050406030204" pitchFamily="18" charset="0"/>
                                          <a:ea typeface="Cambria Math" panose="02040503050406030204" pitchFamily="18" charset="0"/>
                                        </a:rPr>
                                        <m:t>𝜃</m:t>
                                      </m:r>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e>
                                  </m:d>
                                  <m:r>
                                    <a:rPr lang="en-US" altLang="zh-TW" sz="2000" b="0" i="1" smtClean="0">
                                      <a:latin typeface="Cambria Math" panose="02040503050406030204" pitchFamily="18" charset="0"/>
                                      <a:ea typeface="Cambria Math"/>
                                    </a:rPr>
                                    <m:t>−</m:t>
                                  </m:r>
                                  <m:func>
                                    <m:funcPr>
                                      <m:ctrlPr>
                                        <a:rPr lang="en-US" altLang="zh-TW" sz="2000" b="0" i="1" smtClean="0">
                                          <a:latin typeface="Cambria Math" panose="02040503050406030204" pitchFamily="18" charset="0"/>
                                          <a:ea typeface="Cambria Math"/>
                                        </a:rPr>
                                      </m:ctrlPr>
                                    </m:funcPr>
                                    <m:fName>
                                      <m:r>
                                        <m:rPr>
                                          <m:sty m:val="p"/>
                                        </m:rPr>
                                        <a:rPr lang="en-US" altLang="zh-TW" sz="2000" b="0" i="0" smtClean="0">
                                          <a:latin typeface="Cambria Math" panose="02040503050406030204" pitchFamily="18" charset="0"/>
                                          <a:ea typeface="Cambria Math"/>
                                        </a:rPr>
                                        <m:t>sin</m:t>
                                      </m:r>
                                    </m:fName>
                                    <m:e>
                                      <m:r>
                                        <a:rPr lang="en-US" altLang="zh-TW" sz="2000" b="0" i="1" smtClean="0">
                                          <a:latin typeface="Cambria Math" panose="02040503050406030204" pitchFamily="18" charset="0"/>
                                          <a:ea typeface="Cambria Math" panose="02040503050406030204" pitchFamily="18" charset="0"/>
                                        </a:rPr>
                                        <m:t>𝜃</m:t>
                                      </m:r>
                                    </m:e>
                                  </m:func>
                                </m:e>
                              </m:func>
                            </m:num>
                            <m:den>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𝜃</m:t>
                              </m:r>
                            </m:den>
                          </m:f>
                        </m:e>
                      </m:func>
                    </m:oMath>
                  </m:oMathPara>
                </a14:m>
                <a:endParaRPr lang="en-US" altLang="zh-TW" sz="2000" b="0" i="1" dirty="0">
                  <a:latin typeface="Cambria Math" panose="02040503050406030204" pitchFamily="18" charset="0"/>
                  <a:ea typeface="Cambria Math"/>
                </a:endParaRPr>
              </a:p>
            </p:txBody>
          </p:sp>
        </mc:Choice>
        <mc:Fallback xmlns="">
          <p:sp>
            <p:nvSpPr>
              <p:cNvPr id="17" name="文字方塊 8">
                <a:extLst>
                  <a:ext uri="{FF2B5EF4-FFF2-40B4-BE49-F238E27FC236}">
                    <a16:creationId xmlns:a16="http://schemas.microsoft.com/office/drawing/2014/main" id="{C46D2FCE-973D-E34D-B1AE-068294AD2416}"/>
                  </a:ext>
                </a:extLst>
              </p:cNvPr>
              <p:cNvSpPr txBox="1">
                <a:spLocks noRot="1" noChangeAspect="1" noMove="1" noResize="1" noEditPoints="1" noAdjustHandles="1" noChangeArrowheads="1" noChangeShapeType="1" noTextEdit="1"/>
              </p:cNvSpPr>
              <p:nvPr/>
            </p:nvSpPr>
            <p:spPr bwMode="auto">
              <a:xfrm>
                <a:off x="1875726" y="647131"/>
                <a:ext cx="4319259" cy="689676"/>
              </a:xfrm>
              <a:prstGeom prst="rect">
                <a:avLst/>
              </a:prstGeom>
              <a:blipFill>
                <a:blip r:embed="rId5"/>
                <a:stretch>
                  <a:fillRect b="-5357"/>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114506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bwMode="auto">
              <a:xfrm>
                <a:off x="5220072" y="1968006"/>
                <a:ext cx="70942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en-US" altLang="zh-TW" b="0" i="1" smtClean="0">
                              <a:latin typeface="Cambria Math"/>
                            </a:rPr>
                            <m:t>𝑥</m:t>
                          </m:r>
                        </m:e>
                      </m:func>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5220072" y="1968006"/>
                <a:ext cx="709425" cy="369332"/>
              </a:xfrm>
              <a:prstGeom prst="rect">
                <a:avLst/>
              </a:prstGeom>
              <a:blipFill rotWithShape="1">
                <a:blip r:embed="rId2"/>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7020272" y="1945759"/>
                <a:ext cx="739882"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en-US" altLang="zh-TW" b="0" i="1" smtClean="0">
                              <a:latin typeface="Cambria Math"/>
                            </a:rPr>
                            <m:t>𝑥</m:t>
                          </m:r>
                        </m:e>
                      </m:func>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020272" y="1945759"/>
                <a:ext cx="739882" cy="369332"/>
              </a:xfrm>
              <a:prstGeom prst="rect">
                <a:avLst/>
              </a:prstGeom>
              <a:blipFill rotWithShape="1">
                <a:blip r:embed="rId3"/>
                <a:stretch>
                  <a:fillRect/>
                </a:stretch>
              </a:blipFill>
              <a:ln w="9525">
                <a:noFill/>
                <a:miter lim="800000"/>
                <a:headEnd/>
                <a:tailEnd/>
              </a:ln>
            </p:spPr>
            <p:txBody>
              <a:bodyPr/>
              <a:lstStyle/>
              <a:p>
                <a:r>
                  <a:rPr lang="zh-TW" altLang="en-US">
                    <a:noFill/>
                  </a:rPr>
                  <a:t> </a:t>
                </a:r>
              </a:p>
            </p:txBody>
          </p:sp>
        </mc:Fallback>
      </mc:AlternateContent>
      <p:sp>
        <p:nvSpPr>
          <p:cNvPr id="5" name="圓形箭號 4"/>
          <p:cNvSpPr/>
          <p:nvPr/>
        </p:nvSpPr>
        <p:spPr>
          <a:xfrm>
            <a:off x="5859700" y="1076119"/>
            <a:ext cx="1224136" cy="1296144"/>
          </a:xfrm>
          <a:prstGeom prst="circular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p:sp>
        <p:nvSpPr>
          <p:cNvPr id="6" name="圓形箭號 5"/>
          <p:cNvSpPr/>
          <p:nvPr/>
        </p:nvSpPr>
        <p:spPr>
          <a:xfrm flipH="1" flipV="1">
            <a:off x="5877405" y="1772816"/>
            <a:ext cx="1152068" cy="1330364"/>
          </a:xfrm>
          <a:prstGeom prst="circular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mc:AlternateContent xmlns:mc="http://schemas.openxmlformats.org/markup-compatibility/2006" xmlns:a14="http://schemas.microsoft.com/office/drawing/2010/main">
        <mc:Choice Requires="a14">
          <p:sp>
            <p:nvSpPr>
              <p:cNvPr id="7" name="文字方塊 6"/>
              <p:cNvSpPr txBox="1"/>
              <p:nvPr/>
            </p:nvSpPr>
            <p:spPr bwMode="auto">
              <a:xfrm>
                <a:off x="2339752" y="558225"/>
                <a:ext cx="506292"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sup>
                      </m:sSup>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2339752" y="558225"/>
                <a:ext cx="506292" cy="369332"/>
              </a:xfrm>
              <a:prstGeom prst="rect">
                <a:avLst/>
              </a:prstGeom>
              <a:blipFill rotWithShape="1">
                <a:blip r:embed="rId4"/>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2292394" y="1612338"/>
                <a:ext cx="725904"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r>
                            <a:rPr lang="en-US" altLang="zh-TW" b="0" i="1" dirty="0" smtClean="0">
                              <a:latin typeface="Cambria Math"/>
                            </a:rPr>
                            <m:t>−1</m:t>
                          </m:r>
                        </m:sup>
                      </m:sSup>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2292394" y="1612338"/>
                <a:ext cx="725904" cy="369332"/>
              </a:xfrm>
              <a:prstGeom prst="rect">
                <a:avLst/>
              </a:prstGeom>
              <a:blipFill rotWithShape="1">
                <a:blip r:embed="rId5"/>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2368455" y="2673016"/>
                <a:ext cx="725904"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r>
                            <a:rPr lang="en-US" altLang="zh-TW" b="0" i="1" dirty="0" smtClean="0">
                              <a:latin typeface="Cambria Math"/>
                            </a:rPr>
                            <m:t>−2</m:t>
                          </m:r>
                        </m:sup>
                      </m:sSup>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2368455" y="2673016"/>
                <a:ext cx="725904" cy="369332"/>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2368455" y="4117747"/>
                <a:ext cx="37920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𝑥</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2368455" y="4117747"/>
                <a:ext cx="379206" cy="369332"/>
              </a:xfrm>
              <a:prstGeom prst="rect">
                <a:avLst/>
              </a:prstGeom>
              <a:blipFill rotWithShape="1">
                <a:blip r:embed="rId7"/>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2370635" y="4997467"/>
                <a:ext cx="37702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a:rPr>
                        <m:t>1</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2370635" y="4997467"/>
                <a:ext cx="377026" cy="369332"/>
              </a:xfrm>
              <a:prstGeom prst="rect">
                <a:avLst/>
              </a:prstGeom>
              <a:blipFill rotWithShape="1">
                <a:blip r:embed="rId8"/>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2370635" y="5884573"/>
                <a:ext cx="37702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a:rPr>
                        <m:t>0</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2370635" y="5884573"/>
                <a:ext cx="377026" cy="369332"/>
              </a:xfrm>
              <a:prstGeom prst="rect">
                <a:avLst/>
              </a:prstGeom>
              <a:blipFill rotWithShape="1">
                <a:blip r:embed="rId9"/>
                <a:stretch>
                  <a:fillRect/>
                </a:stretch>
              </a:blipFill>
              <a:ln w="9525">
                <a:noFill/>
                <a:miter lim="800000"/>
                <a:headEnd/>
                <a:tailEnd/>
              </a:ln>
            </p:spPr>
            <p:txBody>
              <a:bodyPr/>
              <a:lstStyle/>
              <a:p>
                <a:r>
                  <a:rPr lang="zh-TW" altLang="en-US">
                    <a:noFill/>
                  </a:rPr>
                  <a:t> </a:t>
                </a:r>
              </a:p>
            </p:txBody>
          </p:sp>
        </mc:Fallback>
      </mc:AlternateContent>
      <p:sp>
        <p:nvSpPr>
          <p:cNvPr id="13" name="向下箭號 12"/>
          <p:cNvSpPr/>
          <p:nvPr/>
        </p:nvSpPr>
        <p:spPr>
          <a:xfrm>
            <a:off x="2368455" y="980728"/>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p:sp>
        <p:nvSpPr>
          <p:cNvPr id="14" name="向下箭號 13"/>
          <p:cNvSpPr/>
          <p:nvPr/>
        </p:nvSpPr>
        <p:spPr>
          <a:xfrm>
            <a:off x="2370635" y="2049306"/>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p:sp>
        <p:nvSpPr>
          <p:cNvPr id="15" name="向下箭號 14"/>
          <p:cNvSpPr/>
          <p:nvPr/>
        </p:nvSpPr>
        <p:spPr>
          <a:xfrm>
            <a:off x="2382863" y="3103180"/>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mc:AlternateContent xmlns:mc="http://schemas.openxmlformats.org/markup-compatibility/2006" xmlns:a14="http://schemas.microsoft.com/office/drawing/2010/main">
        <mc:Choice Requires="a14">
          <p:sp>
            <p:nvSpPr>
              <p:cNvPr id="16" name="文字方塊 15"/>
              <p:cNvSpPr txBox="1"/>
              <p:nvPr/>
            </p:nvSpPr>
            <p:spPr bwMode="auto">
              <a:xfrm>
                <a:off x="2525122" y="3723701"/>
                <a:ext cx="320922" cy="369332"/>
              </a:xfrm>
              <a:prstGeom prst="rect">
                <a:avLst/>
              </a:prstGeom>
              <a:no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2525122" y="3723701"/>
                <a:ext cx="320922" cy="369332"/>
              </a:xfrm>
              <a:prstGeom prst="rect">
                <a:avLst/>
              </a:prstGeom>
              <a:blipFill rotWithShape="1">
                <a:blip r:embed="rId10"/>
                <a:stretch>
                  <a:fillRect/>
                </a:stretch>
              </a:blipFill>
              <a:ln w="9525">
                <a:noFill/>
                <a:miter lim="800000"/>
                <a:headEnd/>
                <a:tailEnd/>
              </a:ln>
            </p:spPr>
            <p:txBody>
              <a:bodyPr/>
              <a:lstStyle/>
              <a:p>
                <a:r>
                  <a:rPr lang="zh-TW" altLang="en-US">
                    <a:noFill/>
                  </a:rPr>
                  <a:t> </a:t>
                </a:r>
              </a:p>
            </p:txBody>
          </p:sp>
        </mc:Fallback>
      </mc:AlternateContent>
      <p:sp>
        <p:nvSpPr>
          <p:cNvPr id="17" name="向下箭號 16"/>
          <p:cNvSpPr/>
          <p:nvPr/>
        </p:nvSpPr>
        <p:spPr>
          <a:xfrm>
            <a:off x="2669754" y="4480475"/>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p:sp>
        <p:nvSpPr>
          <p:cNvPr id="18" name="向下箭號 17"/>
          <p:cNvSpPr/>
          <p:nvPr/>
        </p:nvSpPr>
        <p:spPr>
          <a:xfrm>
            <a:off x="2669754" y="5351957"/>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rPr>
              <a:t>微分</a:t>
            </a:r>
          </a:p>
        </p:txBody>
      </p:sp>
    </p:spTree>
    <p:extLst>
      <p:ext uri="{BB962C8B-B14F-4D97-AF65-F5344CB8AC3E}">
        <p14:creationId xmlns:p14="http://schemas.microsoft.com/office/powerpoint/2010/main" val="2711238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F06_09"/>
          <p:cNvPicPr>
            <a:picLocks noChangeAspect="1" noChangeArrowheads="1"/>
          </p:cNvPicPr>
          <p:nvPr/>
        </p:nvPicPr>
        <p:blipFill>
          <a:blip r:embed="rId3">
            <a:extLst>
              <a:ext uri="{28A0092B-C50C-407E-A947-70E740481C1C}">
                <a14:useLocalDpi xmlns:a14="http://schemas.microsoft.com/office/drawing/2010/main" val="0"/>
              </a:ext>
            </a:extLst>
          </a:blip>
          <a:srcRect l="15279" t="15245" r="15279" b="16219"/>
          <a:stretch>
            <a:fillRect/>
          </a:stretch>
        </p:blipFill>
        <p:spPr bwMode="auto">
          <a:xfrm>
            <a:off x="0" y="1285875"/>
            <a:ext cx="42481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Line 5"/>
          <p:cNvSpPr>
            <a:spLocks noChangeShapeType="1"/>
          </p:cNvSpPr>
          <p:nvPr/>
        </p:nvSpPr>
        <p:spPr bwMode="auto">
          <a:xfrm flipV="1">
            <a:off x="2016125" y="2222500"/>
            <a:ext cx="936625" cy="936625"/>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70659" name="Object 6"/>
          <p:cNvGraphicFramePr>
            <a:graphicFrameLocks noChangeAspect="1"/>
          </p:cNvGraphicFramePr>
          <p:nvPr/>
        </p:nvGraphicFramePr>
        <p:xfrm>
          <a:off x="2232025" y="2293938"/>
          <a:ext cx="284163" cy="369887"/>
        </p:xfrm>
        <a:graphic>
          <a:graphicData uri="http://schemas.openxmlformats.org/presentationml/2006/ole">
            <mc:AlternateContent xmlns:mc="http://schemas.openxmlformats.org/markup-compatibility/2006">
              <mc:Choice xmlns:v="urn:schemas-microsoft-com:vml" Requires="v">
                <p:oleObj spid="_x0000_s42569" name="方程式" r:id="rId4" imgW="126780" imgH="164814" progId="Equation.3">
                  <p:embed/>
                </p:oleObj>
              </mc:Choice>
              <mc:Fallback>
                <p:oleObj name="方程式" r:id="rId4" imgW="126780" imgH="164814" progId="Equation.3">
                  <p:embed/>
                  <p:pic>
                    <p:nvPicPr>
                      <p:cNvPr id="70659"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2293938"/>
                        <a:ext cx="284163"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0660" name="Line 7"/>
          <p:cNvSpPr>
            <a:spLocks noChangeShapeType="1"/>
          </p:cNvSpPr>
          <p:nvPr/>
        </p:nvSpPr>
        <p:spPr bwMode="auto">
          <a:xfrm>
            <a:off x="2089150" y="3230563"/>
            <a:ext cx="208756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70661" name="Object 8"/>
          <p:cNvGraphicFramePr>
            <a:graphicFrameLocks noChangeAspect="1"/>
          </p:cNvGraphicFramePr>
          <p:nvPr/>
        </p:nvGraphicFramePr>
        <p:xfrm>
          <a:off x="2447925" y="2870200"/>
          <a:ext cx="388938" cy="339725"/>
        </p:xfrm>
        <a:graphic>
          <a:graphicData uri="http://schemas.openxmlformats.org/presentationml/2006/ole">
            <mc:AlternateContent xmlns:mc="http://schemas.openxmlformats.org/markup-compatibility/2006">
              <mc:Choice xmlns:v="urn:schemas-microsoft-com:vml" Requires="v">
                <p:oleObj spid="_x0000_s42570" name="方程式" r:id="rId6" imgW="202936" imgH="177569" progId="Equation.3">
                  <p:embed/>
                </p:oleObj>
              </mc:Choice>
              <mc:Fallback>
                <p:oleObj name="方程式" r:id="rId6" imgW="202936" imgH="177569" progId="Equation.3">
                  <p:embed/>
                  <p:pic>
                    <p:nvPicPr>
                      <p:cNvPr id="70661"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2870200"/>
                        <a:ext cx="38893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0665" name="Text Box 13"/>
          <p:cNvSpPr txBox="1">
            <a:spLocks noChangeArrowheads="1"/>
          </p:cNvSpPr>
          <p:nvPr/>
        </p:nvSpPr>
        <p:spPr bwMode="auto">
          <a:xfrm>
            <a:off x="3348038" y="692150"/>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等速圓周運動的加速度</a:t>
            </a:r>
          </a:p>
        </p:txBody>
      </p:sp>
      <p:sp>
        <p:nvSpPr>
          <p:cNvPr id="7066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4" name="文字方塊 3"/>
          <p:cNvSpPr txBox="1"/>
          <p:nvPr/>
        </p:nvSpPr>
        <p:spPr bwMode="auto">
          <a:xfrm>
            <a:off x="7927883" y="2099210"/>
            <a:ext cx="936104" cy="369332"/>
          </a:xfrm>
          <a:prstGeom prst="rect">
            <a:avLst/>
          </a:prstGeom>
          <a:noFill/>
          <a:ln w="9525">
            <a:noFill/>
            <a:miter lim="800000"/>
            <a:headEnd/>
            <a:tailEnd/>
          </a:ln>
        </p:spPr>
        <p:txBody>
          <a:bodyPr wrap="square" rtlCol="0">
            <a:spAutoFit/>
          </a:bodyPr>
          <a:lstStyle/>
          <a:p>
            <a:r>
              <a:rPr lang="zh-TW" altLang="en-US" dirty="0"/>
              <a:t>連鎖率</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1300116-BAB1-8843-9E49-B791F28A56FD}"/>
                  </a:ext>
                </a:extLst>
              </p:cNvPr>
              <p:cNvSpPr txBox="1"/>
              <p:nvPr/>
            </p:nvSpPr>
            <p:spPr bwMode="auto">
              <a:xfrm>
                <a:off x="4502425" y="2633179"/>
                <a:ext cx="3414396" cy="105189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d>
                        <m:dPr>
                          <m:ctrlPr>
                            <a:rPr lang="en-US" altLang="zh-TW" i="1" smtClean="0">
                              <a:latin typeface="Cambria Math" panose="02040503050406030204" pitchFamily="18" charset="0"/>
                              <a:ea typeface="Cambria Math" panose="02040503050406030204" pitchFamily="18" charset="0"/>
                            </a:rPr>
                          </m:ctrlPr>
                        </m:dPr>
                        <m:e>
                          <m:func>
                            <m:funcPr>
                              <m:ctrlPr>
                                <a:rPr lang="en-US" altLang="zh-TW" i="1" smtClean="0">
                                  <a:latin typeface="Cambria Math" panose="02040503050406030204" pitchFamily="18" charset="0"/>
                                  <a:ea typeface="Cambria Math" panose="02040503050406030204" pitchFamily="18" charset="0"/>
                                </a:rPr>
                              </m:ctrlPr>
                            </m:funcPr>
                            <m:fName>
                              <m:r>
                                <m:rPr>
                                  <m:sty m:val="p"/>
                                </m:rPr>
                                <a:rPr lang="en-US" altLang="zh-TW" i="0" smtClean="0">
                                  <a:latin typeface="Cambria Math" panose="02040503050406030204" pitchFamily="18" charset="0"/>
                                  <a:ea typeface="Cambria Math" panose="02040503050406030204" pitchFamily="18" charset="0"/>
                                </a:rPr>
                                <m:t>cos</m:t>
                              </m:r>
                            </m:fName>
                            <m:e>
                              <m:r>
                                <a:rPr lang="en-US" altLang="zh-TW" i="1" smtClean="0">
                                  <a:latin typeface="Cambria Math" panose="02040503050406030204" pitchFamily="18" charset="0"/>
                                  <a:ea typeface="Cambria Math" panose="02040503050406030204" pitchFamily="18" charset="0"/>
                                </a:rPr>
                                <m:t>𝜔</m:t>
                              </m:r>
                              <m:r>
                                <a:rPr lang="en-US" altLang="zh-TW" b="0" i="1" smtClean="0">
                                  <a:latin typeface="Cambria Math" panose="02040503050406030204" pitchFamily="18" charset="0"/>
                                  <a:ea typeface="Cambria Math" panose="02040503050406030204" pitchFamily="18" charset="0"/>
                                </a:rPr>
                                <m:t>𝑡</m:t>
                              </m:r>
                            </m:e>
                          </m:func>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i="1">
                              <a:latin typeface="Cambria Math" panose="02040503050406030204" pitchFamily="18" charset="0"/>
                            </a:rPr>
                            <m:t>𝑑</m:t>
                          </m:r>
                          <m:r>
                            <a:rPr lang="en-US" i="1" smtClean="0">
                              <a:latin typeface="Cambria Math" panose="02040503050406030204" pitchFamily="18" charset="0"/>
                              <a:ea typeface="Cambria Math" panose="02040503050406030204" pitchFamily="18" charset="0"/>
                            </a:rPr>
                            <m:t>𝜃</m:t>
                          </m:r>
                        </m:den>
                      </m:f>
                      <m:d>
                        <m:dPr>
                          <m:ctrlPr>
                            <a:rPr lang="en-US" altLang="zh-TW" i="1">
                              <a:latin typeface="Cambria Math" panose="02040503050406030204" pitchFamily="18" charset="0"/>
                              <a:ea typeface="Cambria Math" panose="02040503050406030204" pitchFamily="18" charset="0"/>
                            </a:rPr>
                          </m:ctrlPr>
                        </m:dPr>
                        <m:e>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smtClean="0">
                                  <a:latin typeface="Cambria Math" panose="02040503050406030204" pitchFamily="18" charset="0"/>
                                  <a:ea typeface="Cambria Math" panose="02040503050406030204" pitchFamily="18" charset="0"/>
                                </a:rPr>
                                <m:t>𝜃</m:t>
                              </m:r>
                            </m:e>
                          </m:func>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𝜃</m:t>
                          </m:r>
                        </m:num>
                        <m:den>
                          <m:r>
                            <a:rPr lang="en-US" altLang="zh-TW" b="0" i="1" smtClean="0">
                              <a:latin typeface="Cambria Math" panose="02040503050406030204" pitchFamily="18" charset="0"/>
                              <a:ea typeface="Cambria Math" panose="02040503050406030204" pitchFamily="18" charset="0"/>
                            </a:rPr>
                            <m:t>𝑑𝑡</m:t>
                          </m:r>
                        </m:den>
                      </m:f>
                    </m:oMath>
                  </m:oMathPara>
                </a14:m>
                <a:endParaRPr lang="en-US" altLang="zh-TW"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func>
                        <m:funcPr>
                          <m:ctrlPr>
                            <a:rPr lang="en-US" altLang="zh-TW" b="0" i="1" smtClean="0">
                              <a:latin typeface="Cambria Math" panose="02040503050406030204" pitchFamily="18" charset="0"/>
                              <a:ea typeface="Cambria Math" panose="02040503050406030204" pitchFamily="18" charset="0"/>
                            </a:rPr>
                          </m:ctrlPr>
                        </m:funcPr>
                        <m:fName>
                          <m:r>
                            <m:rPr>
                              <m:sty m:val="p"/>
                            </m:rPr>
                            <a:rPr lang="en-US" altLang="zh-TW" b="0" i="0" smtClean="0">
                              <a:latin typeface="Cambria Math" panose="02040503050406030204" pitchFamily="18" charset="0"/>
                              <a:ea typeface="Cambria Math" panose="02040503050406030204" pitchFamily="18" charset="0"/>
                            </a:rPr>
                            <m:t>sin</m:t>
                          </m:r>
                        </m:fName>
                        <m:e>
                          <m:r>
                            <a:rPr lang="en-US" altLang="zh-TW" b="0" i="1" smtClean="0">
                              <a:latin typeface="Cambria Math" panose="02040503050406030204" pitchFamily="18" charset="0"/>
                              <a:ea typeface="Cambria Math" panose="02040503050406030204" pitchFamily="18" charset="0"/>
                            </a:rPr>
                            <m:t>𝜃</m:t>
                          </m:r>
                        </m:e>
                      </m:func>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𝑑𝑡</m:t>
                          </m:r>
                        </m:den>
                      </m:f>
                      <m:d>
                        <m:dPr>
                          <m:ctrlPr>
                            <a:rPr lang="en-US" altLang="zh-TW" i="1" smtClean="0">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smtClean="0">
                          <a:latin typeface="Cambria Math" panose="02040503050406030204" pitchFamily="18" charset="0"/>
                          <a:ea typeface="Cambria Math" panose="02040503050406030204" pitchFamily="18" charset="0"/>
                        </a:rPr>
                        <m:t>𝜔</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smtClean="0">
                              <a:latin typeface="Cambria Math" panose="02040503050406030204" pitchFamily="18" charset="0"/>
                              <a:ea typeface="Cambria Math" panose="02040503050406030204" pitchFamily="18" charset="0"/>
                            </a:rPr>
                            <m:t>𝜔</m:t>
                          </m:r>
                          <m:r>
                            <a:rPr lang="en-US" altLang="zh-TW" b="0" i="1" smtClean="0">
                              <a:latin typeface="Cambria Math" panose="02040503050406030204" pitchFamily="18" charset="0"/>
                              <a:ea typeface="Cambria Math" panose="02040503050406030204" pitchFamily="18" charset="0"/>
                            </a:rPr>
                            <m:t>𝑡</m:t>
                          </m:r>
                        </m:e>
                      </m:func>
                    </m:oMath>
                  </m:oMathPara>
                </a14:m>
                <a:endParaRPr lang="en-TW" dirty="0"/>
              </a:p>
            </p:txBody>
          </p:sp>
        </mc:Choice>
        <mc:Fallback xmlns="">
          <p:sp>
            <p:nvSpPr>
              <p:cNvPr id="18" name="TextBox 17">
                <a:extLst>
                  <a:ext uri="{FF2B5EF4-FFF2-40B4-BE49-F238E27FC236}">
                    <a16:creationId xmlns:a16="http://schemas.microsoft.com/office/drawing/2014/main" id="{F1300116-BAB1-8843-9E49-B791F28A56FD}"/>
                  </a:ext>
                </a:extLst>
              </p:cNvPr>
              <p:cNvSpPr txBox="1">
                <a:spLocks noRot="1" noChangeAspect="1" noMove="1" noResize="1" noEditPoints="1" noAdjustHandles="1" noChangeArrowheads="1" noChangeShapeType="1" noTextEdit="1"/>
              </p:cNvSpPr>
              <p:nvPr/>
            </p:nvSpPr>
            <p:spPr bwMode="auto">
              <a:xfrm>
                <a:off x="4502425" y="2633179"/>
                <a:ext cx="3414396" cy="1051891"/>
              </a:xfrm>
              <a:prstGeom prst="rect">
                <a:avLst/>
              </a:prstGeom>
              <a:blipFill>
                <a:blip r:embed="rId8"/>
                <a:stretch>
                  <a:fillRect l="-370" t="-1190" r="-1111" b="-714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D15238-F8D7-AE46-918D-4E22F02FCB40}"/>
                  </a:ext>
                </a:extLst>
              </p:cNvPr>
              <p:cNvSpPr txBox="1"/>
              <p:nvPr/>
            </p:nvSpPr>
            <p:spPr bwMode="auto">
              <a:xfrm>
                <a:off x="4521541" y="1229365"/>
                <a:ext cx="3017428"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𝑟</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r>
                            <a:rPr lang="en-US" b="0" i="1" smtClean="0">
                              <a:latin typeface="Cambria Math" panose="02040503050406030204" pitchFamily="18" charset="0"/>
                            </a:rPr>
                            <m:t>𝑟</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r>
                        <a:rPr lang="en-US" b="0" i="1" smtClean="0">
                          <a:latin typeface="Cambria Math" panose="02040503050406030204" pitchFamily="18" charset="0"/>
                        </a:rPr>
                        <m:t>=</m:t>
                      </m:r>
                      <m:r>
                        <a:rPr lang="en-US" b="0" i="1" smtClean="0">
                          <a:latin typeface="Cambria Math" panose="02040503050406030204" pitchFamily="18" charset="0"/>
                        </a:rPr>
                        <m:t>𝑟</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oMath>
                  </m:oMathPara>
                </a14:m>
                <a:endParaRPr lang="en-TW" dirty="0"/>
              </a:p>
            </p:txBody>
          </p:sp>
        </mc:Choice>
        <mc:Fallback xmlns="">
          <p:sp>
            <p:nvSpPr>
              <p:cNvPr id="19" name="TextBox 18">
                <a:extLst>
                  <a:ext uri="{FF2B5EF4-FFF2-40B4-BE49-F238E27FC236}">
                    <a16:creationId xmlns:a16="http://schemas.microsoft.com/office/drawing/2014/main" id="{F7D15238-F8D7-AE46-918D-4E22F02FCB40}"/>
                  </a:ext>
                </a:extLst>
              </p:cNvPr>
              <p:cNvSpPr txBox="1">
                <a:spLocks noRot="1" noChangeAspect="1" noMove="1" noResize="1" noEditPoints="1" noAdjustHandles="1" noChangeArrowheads="1" noChangeShapeType="1" noTextEdit="1"/>
              </p:cNvSpPr>
              <p:nvPr/>
            </p:nvSpPr>
            <p:spPr bwMode="auto">
              <a:xfrm>
                <a:off x="4521541" y="1229365"/>
                <a:ext cx="3017428" cy="276999"/>
              </a:xfrm>
              <a:prstGeom prst="rect">
                <a:avLst/>
              </a:prstGeom>
              <a:blipFill>
                <a:blip r:embed="rId9"/>
                <a:stretch>
                  <a:fillRect l="-1261" t="-26087" r="-840"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443ABC7-4465-B749-9E12-1265148AA46B}"/>
                  </a:ext>
                </a:extLst>
              </p:cNvPr>
              <p:cNvSpPr txBox="1"/>
              <p:nvPr/>
            </p:nvSpPr>
            <p:spPr bwMode="auto">
              <a:xfrm>
                <a:off x="7151034" y="2145377"/>
                <a:ext cx="68852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oMath>
                  </m:oMathPara>
                </a14:m>
                <a:endParaRPr lang="en-TW" dirty="0"/>
              </a:p>
            </p:txBody>
          </p:sp>
        </mc:Choice>
        <mc:Fallback xmlns="">
          <p:sp>
            <p:nvSpPr>
              <p:cNvPr id="20" name="TextBox 19">
                <a:extLst>
                  <a:ext uri="{FF2B5EF4-FFF2-40B4-BE49-F238E27FC236}">
                    <a16:creationId xmlns:a16="http://schemas.microsoft.com/office/drawing/2014/main" id="{9443ABC7-4465-B749-9E12-1265148AA46B}"/>
                  </a:ext>
                </a:extLst>
              </p:cNvPr>
              <p:cNvSpPr txBox="1">
                <a:spLocks noRot="1" noChangeAspect="1" noMove="1" noResize="1" noEditPoints="1" noAdjustHandles="1" noChangeArrowheads="1" noChangeShapeType="1" noTextEdit="1"/>
              </p:cNvSpPr>
              <p:nvPr/>
            </p:nvSpPr>
            <p:spPr bwMode="auto">
              <a:xfrm>
                <a:off x="7151034" y="2145377"/>
                <a:ext cx="688522" cy="276999"/>
              </a:xfrm>
              <a:prstGeom prst="rect">
                <a:avLst/>
              </a:prstGeom>
              <a:blipFill>
                <a:blip r:embed="rId10"/>
                <a:stretch>
                  <a:fillRect l="-7273" r="-3636"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B8BCE1D-196F-0042-BA75-CEA7ED34F0B7}"/>
                  </a:ext>
                </a:extLst>
              </p:cNvPr>
              <p:cNvSpPr txBox="1"/>
              <p:nvPr/>
            </p:nvSpPr>
            <p:spPr bwMode="auto">
              <a:xfrm>
                <a:off x="4479290" y="4017995"/>
                <a:ext cx="1923732" cy="55233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num>
                        <m:den>
                          <m:r>
                            <a:rPr lang="en-US" b="0" i="1" smtClean="0">
                              <a:latin typeface="Cambria Math" panose="02040503050406030204" pitchFamily="18" charset="0"/>
                            </a:rPr>
                            <m:t>𝑑𝑡</m:t>
                          </m:r>
                        </m:den>
                      </m:f>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i="1">
                                  <a:latin typeface="Cambria Math" panose="02040503050406030204" pitchFamily="18" charset="0"/>
                                </a:rPr>
                                <m:t>𝑥</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altLang="zh-TW" b="0" i="1" smtClean="0">
                                  <a:latin typeface="Cambria Math" panose="02040503050406030204" pitchFamily="18" charset="0"/>
                                </a:rPr>
                                <m:t>𝑦</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e>
                      </m:d>
                    </m:oMath>
                  </m:oMathPara>
                </a14:m>
                <a:endParaRPr lang="en-US" altLang="zh-TW" b="0" i="1"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FB8BCE1D-196F-0042-BA75-CEA7ED34F0B7}"/>
                  </a:ext>
                </a:extLst>
              </p:cNvPr>
              <p:cNvSpPr txBox="1">
                <a:spLocks noRot="1" noChangeAspect="1" noMove="1" noResize="1" noEditPoints="1" noAdjustHandles="1" noChangeArrowheads="1" noChangeShapeType="1" noTextEdit="1"/>
              </p:cNvSpPr>
              <p:nvPr/>
            </p:nvSpPr>
            <p:spPr bwMode="auto">
              <a:xfrm>
                <a:off x="4479290" y="4017995"/>
                <a:ext cx="1923732" cy="552331"/>
              </a:xfrm>
              <a:prstGeom prst="rect">
                <a:avLst/>
              </a:prstGeom>
              <a:blipFill>
                <a:blip r:embed="rId11"/>
                <a:stretch>
                  <a:fillRect l="-1307" t="-18182"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7560CE9-7E12-ED4C-B924-1FA88023072E}"/>
                  </a:ext>
                </a:extLst>
              </p:cNvPr>
              <p:cNvSpPr/>
              <p:nvPr/>
            </p:nvSpPr>
            <p:spPr>
              <a:xfrm>
                <a:off x="4479290" y="4700106"/>
                <a:ext cx="2832634"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𝜔</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𝜔</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7" name="Rectangle 6">
                <a:extLst>
                  <a:ext uri="{FF2B5EF4-FFF2-40B4-BE49-F238E27FC236}">
                    <a16:creationId xmlns:a16="http://schemas.microsoft.com/office/drawing/2014/main" id="{57560CE9-7E12-ED4C-B924-1FA88023072E}"/>
                  </a:ext>
                </a:extLst>
              </p:cNvPr>
              <p:cNvSpPr>
                <a:spLocks noRot="1" noChangeAspect="1" noMove="1" noResize="1" noEditPoints="1" noAdjustHandles="1" noChangeArrowheads="1" noChangeShapeType="1" noTextEdit="1"/>
              </p:cNvSpPr>
              <p:nvPr/>
            </p:nvSpPr>
            <p:spPr>
              <a:xfrm>
                <a:off x="4479290" y="4700106"/>
                <a:ext cx="2832634" cy="369332"/>
              </a:xfrm>
              <a:prstGeom prst="rect">
                <a:avLst/>
              </a:prstGeom>
              <a:blipFill>
                <a:blip r:embed="rId1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632EB3F-9B98-3C40-98A4-FF2E832BC7A2}"/>
                  </a:ext>
                </a:extLst>
              </p:cNvPr>
              <p:cNvSpPr/>
              <p:nvPr/>
            </p:nvSpPr>
            <p:spPr>
              <a:xfrm>
                <a:off x="4479290" y="5165562"/>
                <a:ext cx="3227294"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r>
                            <a:rPr lang="en-US" altLang="zh-TW" i="1">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 </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r>
                        <a:rPr lang="en-US" altLang="zh-TW" b="0" i="1" smtClean="0">
                          <a:latin typeface="Cambria Math" panose="02040503050406030204" pitchFamily="18" charset="0"/>
                          <a:ea typeface="Cambria Math" panose="02040503050406030204" pitchFamily="18" charset="0"/>
                        </a:rPr>
                        <m:t>𝜔</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𝑣</m:t>
                          </m:r>
                        </m:e>
                      </m:acc>
                    </m:oMath>
                  </m:oMathPara>
                </a14:m>
                <a:endParaRPr lang="en-TW" dirty="0"/>
              </a:p>
            </p:txBody>
          </p:sp>
        </mc:Choice>
        <mc:Fallback xmlns="">
          <p:sp>
            <p:nvSpPr>
              <p:cNvPr id="23" name="Rectangle 22">
                <a:extLst>
                  <a:ext uri="{FF2B5EF4-FFF2-40B4-BE49-F238E27FC236}">
                    <a16:creationId xmlns:a16="http://schemas.microsoft.com/office/drawing/2014/main" id="{3632EB3F-9B98-3C40-98A4-FF2E832BC7A2}"/>
                  </a:ext>
                </a:extLst>
              </p:cNvPr>
              <p:cNvSpPr>
                <a:spLocks noRot="1" noChangeAspect="1" noMove="1" noResize="1" noEditPoints="1" noAdjustHandles="1" noChangeArrowheads="1" noChangeShapeType="1" noTextEdit="1"/>
              </p:cNvSpPr>
              <p:nvPr/>
            </p:nvSpPr>
            <p:spPr>
              <a:xfrm>
                <a:off x="4479290" y="5165562"/>
                <a:ext cx="3227294" cy="369332"/>
              </a:xfrm>
              <a:prstGeom prst="rect">
                <a:avLst/>
              </a:prstGeom>
              <a:blipFill>
                <a:blip r:embed="rId1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AD399AF-67E4-0F42-928F-CA9CD01F78FD}"/>
                  </a:ext>
                </a:extLst>
              </p:cNvPr>
              <p:cNvSpPr/>
              <p:nvPr/>
            </p:nvSpPr>
            <p:spPr>
              <a:xfrm>
                <a:off x="4501515" y="6000350"/>
                <a:ext cx="962699"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𝑣</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𝑟</m:t>
                      </m:r>
                      <m:r>
                        <a:rPr lang="en-US" altLang="zh-TW" b="0" i="1" smtClean="0">
                          <a:latin typeface="Cambria Math" panose="02040503050406030204" pitchFamily="18" charset="0"/>
                          <a:ea typeface="Cambria Math" panose="02040503050406030204" pitchFamily="18" charset="0"/>
                        </a:rPr>
                        <m:t>𝜔</m:t>
                      </m:r>
                    </m:oMath>
                  </m:oMathPara>
                </a14:m>
                <a:endParaRPr lang="en-TW" dirty="0"/>
              </a:p>
            </p:txBody>
          </p:sp>
        </mc:Choice>
        <mc:Fallback xmlns="">
          <p:sp>
            <p:nvSpPr>
              <p:cNvPr id="24" name="Rectangle 23">
                <a:extLst>
                  <a:ext uri="{FF2B5EF4-FFF2-40B4-BE49-F238E27FC236}">
                    <a16:creationId xmlns:a16="http://schemas.microsoft.com/office/drawing/2014/main" id="{5AD399AF-67E4-0F42-928F-CA9CD01F78FD}"/>
                  </a:ext>
                </a:extLst>
              </p:cNvPr>
              <p:cNvSpPr>
                <a:spLocks noRot="1" noChangeAspect="1" noMove="1" noResize="1" noEditPoints="1" noAdjustHandles="1" noChangeArrowheads="1" noChangeShapeType="1" noTextEdit="1"/>
              </p:cNvSpPr>
              <p:nvPr/>
            </p:nvSpPr>
            <p:spPr>
              <a:xfrm>
                <a:off x="4501515" y="6000350"/>
                <a:ext cx="962699" cy="369332"/>
              </a:xfrm>
              <a:prstGeom prst="rect">
                <a:avLst/>
              </a:prstGeom>
              <a:blipFill>
                <a:blip r:embed="rId1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EF5D29B-2CEA-D44B-A806-5B7F971FD874}"/>
                  </a:ext>
                </a:extLst>
              </p:cNvPr>
              <p:cNvSpPr/>
              <p:nvPr/>
            </p:nvSpPr>
            <p:spPr>
              <a:xfrm>
                <a:off x="5724128" y="6000350"/>
                <a:ext cx="109254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𝑣</m:t>
                          </m:r>
                        </m:e>
                      </m:acc>
                      <m:r>
                        <a:rPr lang="en-US" b="0" i="1" smtClean="0">
                          <a:latin typeface="Cambria Math" panose="02040503050406030204" pitchFamily="18" charset="0"/>
                        </a:rPr>
                        <m:t>=0</m:t>
                      </m:r>
                    </m:oMath>
                  </m:oMathPara>
                </a14:m>
                <a:endParaRPr lang="en-TW" dirty="0"/>
              </a:p>
            </p:txBody>
          </p:sp>
        </mc:Choice>
        <mc:Fallback xmlns="">
          <p:sp>
            <p:nvSpPr>
              <p:cNvPr id="25" name="Rectangle 24">
                <a:extLst>
                  <a:ext uri="{FF2B5EF4-FFF2-40B4-BE49-F238E27FC236}">
                    <a16:creationId xmlns:a16="http://schemas.microsoft.com/office/drawing/2014/main" id="{DEF5D29B-2CEA-D44B-A806-5B7F971FD874}"/>
                  </a:ext>
                </a:extLst>
              </p:cNvPr>
              <p:cNvSpPr>
                <a:spLocks noRot="1" noChangeAspect="1" noMove="1" noResize="1" noEditPoints="1" noAdjustHandles="1" noChangeArrowheads="1" noChangeShapeType="1" noTextEdit="1"/>
              </p:cNvSpPr>
              <p:nvPr/>
            </p:nvSpPr>
            <p:spPr>
              <a:xfrm>
                <a:off x="5724128" y="6000350"/>
                <a:ext cx="1092543" cy="369332"/>
              </a:xfrm>
              <a:prstGeom prst="rect">
                <a:avLst/>
              </a:prstGeom>
              <a:blipFill>
                <a:blip r:embed="rId1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DD9FB23-9159-3B4C-9425-8A8E1B320F56}"/>
                  </a:ext>
                </a:extLst>
              </p:cNvPr>
              <p:cNvSpPr txBox="1"/>
              <p:nvPr/>
            </p:nvSpPr>
            <p:spPr bwMode="auto">
              <a:xfrm>
                <a:off x="4513046" y="1663404"/>
                <a:ext cx="2014526"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26" name="TextBox 25">
                <a:extLst>
                  <a:ext uri="{FF2B5EF4-FFF2-40B4-BE49-F238E27FC236}">
                    <a16:creationId xmlns:a16="http://schemas.microsoft.com/office/drawing/2014/main" id="{DDD9FB23-9159-3B4C-9425-8A8E1B320F56}"/>
                  </a:ext>
                </a:extLst>
              </p:cNvPr>
              <p:cNvSpPr txBox="1">
                <a:spLocks noRot="1" noChangeAspect="1" noMove="1" noResize="1" noEditPoints="1" noAdjustHandles="1" noChangeArrowheads="1" noChangeShapeType="1" noTextEdit="1"/>
              </p:cNvSpPr>
              <p:nvPr/>
            </p:nvSpPr>
            <p:spPr bwMode="auto">
              <a:xfrm>
                <a:off x="4513046" y="1663404"/>
                <a:ext cx="2014526" cy="276999"/>
              </a:xfrm>
              <a:prstGeom prst="rect">
                <a:avLst/>
              </a:prstGeom>
              <a:blipFill>
                <a:blip r:embed="rId16"/>
                <a:stretch>
                  <a:fillRect l="-1250" t="-13636"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FB339ED-0449-5B47-BB8E-36C51C9B1D21}"/>
                  </a:ext>
                </a:extLst>
              </p:cNvPr>
              <p:cNvSpPr txBox="1"/>
              <p:nvPr/>
            </p:nvSpPr>
            <p:spPr bwMode="auto">
              <a:xfrm>
                <a:off x="4523649" y="2028817"/>
                <a:ext cx="841064" cy="52591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𝑣</m:t>
                          </m:r>
                        </m:e>
                        <m:sub>
                          <m:r>
                            <a:rPr lang="en-US" altLang="zh-TW" i="1">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r>
                            <a:rPr lang="en-US" i="1">
                              <a:latin typeface="Cambria Math" panose="02040503050406030204" pitchFamily="18" charset="0"/>
                            </a:rPr>
                            <m:t>𝑥</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oMath>
                  </m:oMathPara>
                </a14:m>
                <a:endParaRPr lang="en-US" altLang="zh-TW" i="1" dirty="0">
                  <a:latin typeface="Cambria Math" panose="02040503050406030204" pitchFamily="18" charset="0"/>
                  <a:ea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BFB339ED-0449-5B47-BB8E-36C51C9B1D21}"/>
                  </a:ext>
                </a:extLst>
              </p:cNvPr>
              <p:cNvSpPr txBox="1">
                <a:spLocks noRot="1" noChangeAspect="1" noMove="1" noResize="1" noEditPoints="1" noAdjustHandles="1" noChangeArrowheads="1" noChangeShapeType="1" noTextEdit="1"/>
              </p:cNvSpPr>
              <p:nvPr/>
            </p:nvSpPr>
            <p:spPr bwMode="auto">
              <a:xfrm>
                <a:off x="4523649" y="2028817"/>
                <a:ext cx="841064" cy="525913"/>
              </a:xfrm>
              <a:prstGeom prst="rect">
                <a:avLst/>
              </a:prstGeom>
              <a:blipFill>
                <a:blip r:embed="rId17"/>
                <a:stretch>
                  <a:fillRect l="-4478" t="-2326" r="-2985" b="-13953"/>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20" grpId="0" animBg="1"/>
      <p:bldP spid="21" grpId="0" animBg="1"/>
      <p:bldP spid="7" grpId="0" animBg="1"/>
      <p:bldP spid="23" grpId="0" animBg="1"/>
      <p:bldP spid="24" grpId="0" animBg="1"/>
      <p:bldP spid="2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F06_09"/>
          <p:cNvPicPr>
            <a:picLocks noChangeAspect="1" noChangeArrowheads="1"/>
          </p:cNvPicPr>
          <p:nvPr/>
        </p:nvPicPr>
        <p:blipFill>
          <a:blip r:embed="rId3">
            <a:extLst>
              <a:ext uri="{28A0092B-C50C-407E-A947-70E740481C1C}">
                <a14:useLocalDpi xmlns:a14="http://schemas.microsoft.com/office/drawing/2010/main" val="0"/>
              </a:ext>
            </a:extLst>
          </a:blip>
          <a:srcRect l="15279" t="15245" r="15279" b="16219"/>
          <a:stretch>
            <a:fillRect/>
          </a:stretch>
        </p:blipFill>
        <p:spPr bwMode="auto">
          <a:xfrm>
            <a:off x="0" y="1285875"/>
            <a:ext cx="424815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Line 5"/>
          <p:cNvSpPr>
            <a:spLocks noChangeShapeType="1"/>
          </p:cNvSpPr>
          <p:nvPr/>
        </p:nvSpPr>
        <p:spPr bwMode="auto">
          <a:xfrm flipV="1">
            <a:off x="2016125" y="2222500"/>
            <a:ext cx="936625" cy="936625"/>
          </a:xfrm>
          <a:prstGeom prst="line">
            <a:avLst/>
          </a:prstGeom>
          <a:noFill/>
          <a:ln w="57150">
            <a:solidFill>
              <a:srgbClr val="CC0099"/>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71683" name="Object 6"/>
          <p:cNvGraphicFramePr>
            <a:graphicFrameLocks noChangeAspect="1"/>
          </p:cNvGraphicFramePr>
          <p:nvPr/>
        </p:nvGraphicFramePr>
        <p:xfrm>
          <a:off x="2232025" y="2293938"/>
          <a:ext cx="284163" cy="369887"/>
        </p:xfrm>
        <a:graphic>
          <a:graphicData uri="http://schemas.openxmlformats.org/presentationml/2006/ole">
            <mc:AlternateContent xmlns:mc="http://schemas.openxmlformats.org/markup-compatibility/2006">
              <mc:Choice xmlns:v="urn:schemas-microsoft-com:vml" Requires="v">
                <p:oleObj spid="_x0000_s43560" name="方程式" r:id="rId4" imgW="126780" imgH="164814" progId="Equation.3">
                  <p:embed/>
                </p:oleObj>
              </mc:Choice>
              <mc:Fallback>
                <p:oleObj name="方程式" r:id="rId4" imgW="126780" imgH="164814" progId="Equation.3">
                  <p:embed/>
                  <p:pic>
                    <p:nvPicPr>
                      <p:cNvPr id="71683"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2293938"/>
                        <a:ext cx="284163"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684" name="Line 7"/>
          <p:cNvSpPr>
            <a:spLocks noChangeShapeType="1"/>
          </p:cNvSpPr>
          <p:nvPr/>
        </p:nvSpPr>
        <p:spPr bwMode="auto">
          <a:xfrm>
            <a:off x="2089150" y="3230563"/>
            <a:ext cx="208756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71685" name="Object 8"/>
          <p:cNvGraphicFramePr>
            <a:graphicFrameLocks noChangeAspect="1"/>
          </p:cNvGraphicFramePr>
          <p:nvPr/>
        </p:nvGraphicFramePr>
        <p:xfrm>
          <a:off x="2447925" y="2870200"/>
          <a:ext cx="388938" cy="339725"/>
        </p:xfrm>
        <a:graphic>
          <a:graphicData uri="http://schemas.openxmlformats.org/presentationml/2006/ole">
            <mc:AlternateContent xmlns:mc="http://schemas.openxmlformats.org/markup-compatibility/2006">
              <mc:Choice xmlns:v="urn:schemas-microsoft-com:vml" Requires="v">
                <p:oleObj spid="_x0000_s43561" name="方程式" r:id="rId6" imgW="202936" imgH="177569" progId="Equation.3">
                  <p:embed/>
                </p:oleObj>
              </mc:Choice>
              <mc:Fallback>
                <p:oleObj name="方程式" r:id="rId6" imgW="202936" imgH="177569" progId="Equation.3">
                  <p:embed/>
                  <p:pic>
                    <p:nvPicPr>
                      <p:cNvPr id="71685"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7925" y="2870200"/>
                        <a:ext cx="38893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1690" name="Text Box 13"/>
          <p:cNvSpPr txBox="1">
            <a:spLocks noChangeArrowheads="1"/>
          </p:cNvSpPr>
          <p:nvPr/>
        </p:nvSpPr>
        <p:spPr bwMode="auto">
          <a:xfrm>
            <a:off x="3348038" y="692150"/>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等速圓周運動的加速度</a:t>
            </a:r>
          </a:p>
        </p:txBody>
      </p:sp>
      <p:sp>
        <p:nvSpPr>
          <p:cNvPr id="7169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sp>
        <p:nvSpPr>
          <p:cNvPr id="2" name="文字方塊 14"/>
          <p:cNvSpPr txBox="1">
            <a:spLocks noChangeArrowheads="1"/>
          </p:cNvSpPr>
          <p:nvPr/>
        </p:nvSpPr>
        <p:spPr bwMode="auto">
          <a:xfrm>
            <a:off x="5850971" y="4799129"/>
            <a:ext cx="2357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solidFill>
                  <a:srgbClr val="FF0000"/>
                </a:solidFill>
              </a:rPr>
              <a:t>向心加速度指向圓心</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54348BC4-5184-EA45-811A-33D91A4E2039}"/>
                  </a:ext>
                </a:extLst>
              </p:cNvPr>
              <p:cNvSpPr/>
              <p:nvPr/>
            </p:nvSpPr>
            <p:spPr>
              <a:xfrm>
                <a:off x="4357878" y="1285875"/>
                <a:ext cx="3115602"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𝑣</m:t>
                          </m:r>
                        </m:e>
                      </m:acc>
                      <m:r>
                        <a:rPr lang="en-US" altLang="zh-TW"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𝜔</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𝜔</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18" name="Rectangle 17">
                <a:extLst>
                  <a:ext uri="{FF2B5EF4-FFF2-40B4-BE49-F238E27FC236}">
                    <a16:creationId xmlns:a16="http://schemas.microsoft.com/office/drawing/2014/main" id="{54348BC4-5184-EA45-811A-33D91A4E2039}"/>
                  </a:ext>
                </a:extLst>
              </p:cNvPr>
              <p:cNvSpPr>
                <a:spLocks noRot="1" noChangeAspect="1" noMove="1" noResize="1" noEditPoints="1" noAdjustHandles="1" noChangeArrowheads="1" noChangeShapeType="1" noTextEdit="1"/>
              </p:cNvSpPr>
              <p:nvPr/>
            </p:nvSpPr>
            <p:spPr>
              <a:xfrm>
                <a:off x="4357878" y="1285875"/>
                <a:ext cx="3115602" cy="369332"/>
              </a:xfrm>
              <a:prstGeom prst="rect">
                <a:avLst/>
              </a:prstGeom>
              <a:blipFill>
                <a:blip r:embed="rId8"/>
                <a:stretch>
                  <a:fillRect t="-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AACEF33-C84D-6B4E-B1DF-9576F684490A}"/>
                  </a:ext>
                </a:extLst>
              </p:cNvPr>
              <p:cNvSpPr txBox="1"/>
              <p:nvPr/>
            </p:nvSpPr>
            <p:spPr bwMode="auto">
              <a:xfrm>
                <a:off x="5927129" y="4480011"/>
                <a:ext cx="2014526"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19" name="TextBox 18">
                <a:extLst>
                  <a:ext uri="{FF2B5EF4-FFF2-40B4-BE49-F238E27FC236}">
                    <a16:creationId xmlns:a16="http://schemas.microsoft.com/office/drawing/2014/main" id="{AAACEF33-C84D-6B4E-B1DF-9576F684490A}"/>
                  </a:ext>
                </a:extLst>
              </p:cNvPr>
              <p:cNvSpPr txBox="1">
                <a:spLocks noRot="1" noChangeAspect="1" noMove="1" noResize="1" noEditPoints="1" noAdjustHandles="1" noChangeArrowheads="1" noChangeShapeType="1" noTextEdit="1"/>
              </p:cNvSpPr>
              <p:nvPr/>
            </p:nvSpPr>
            <p:spPr bwMode="auto">
              <a:xfrm>
                <a:off x="5927129" y="4480011"/>
                <a:ext cx="2014526" cy="276999"/>
              </a:xfrm>
              <a:prstGeom prst="rect">
                <a:avLst/>
              </a:prstGeom>
              <a:blipFill>
                <a:blip r:embed="rId9"/>
                <a:stretch>
                  <a:fillRect l="-625" t="-8696"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D21F8F-3FDA-5A41-A999-001406ABDB77}"/>
                  </a:ext>
                </a:extLst>
              </p:cNvPr>
              <p:cNvSpPr txBox="1"/>
              <p:nvPr/>
            </p:nvSpPr>
            <p:spPr bwMode="auto">
              <a:xfrm>
                <a:off x="4393626" y="3862134"/>
                <a:ext cx="3582391"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en-US" i="1">
                              <a:latin typeface="Cambria Math" panose="02040503050406030204" pitchFamily="18" charset="0"/>
                            </a:rPr>
                            <m:t>2</m:t>
                          </m:r>
                        </m:sup>
                      </m:sSup>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en-US" i="1">
                              <a:latin typeface="Cambria Math" panose="02040503050406030204" pitchFamily="18" charset="0"/>
                            </a:rPr>
                            <m:t>2</m:t>
                          </m:r>
                        </m:sup>
                      </m:sSup>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𝑟</m:t>
                          </m:r>
                        </m:e>
                      </m:acc>
                    </m:oMath>
                  </m:oMathPara>
                </a14:m>
                <a:endParaRPr lang="en-TW" dirty="0"/>
              </a:p>
            </p:txBody>
          </p:sp>
        </mc:Choice>
        <mc:Fallback xmlns="">
          <p:sp>
            <p:nvSpPr>
              <p:cNvPr id="20" name="TextBox 19">
                <a:extLst>
                  <a:ext uri="{FF2B5EF4-FFF2-40B4-BE49-F238E27FC236}">
                    <a16:creationId xmlns:a16="http://schemas.microsoft.com/office/drawing/2014/main" id="{4BD21F8F-3FDA-5A41-A999-001406ABDB77}"/>
                  </a:ext>
                </a:extLst>
              </p:cNvPr>
              <p:cNvSpPr txBox="1">
                <a:spLocks noRot="1" noChangeAspect="1" noMove="1" noResize="1" noEditPoints="1" noAdjustHandles="1" noChangeArrowheads="1" noChangeShapeType="1" noTextEdit="1"/>
              </p:cNvSpPr>
              <p:nvPr/>
            </p:nvSpPr>
            <p:spPr bwMode="auto">
              <a:xfrm>
                <a:off x="4393626" y="3862134"/>
                <a:ext cx="3582391" cy="276999"/>
              </a:xfrm>
              <a:prstGeom prst="rect">
                <a:avLst/>
              </a:prstGeom>
              <a:blipFill>
                <a:blip r:embed="rId10"/>
                <a:stretch>
                  <a:fillRect l="-709" t="-27273" r="-709"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4CB9C1F-C48C-A64F-97E7-DD46FB89DC8E}"/>
                  </a:ext>
                </a:extLst>
              </p:cNvPr>
              <p:cNvSpPr txBox="1"/>
              <p:nvPr/>
            </p:nvSpPr>
            <p:spPr bwMode="auto">
              <a:xfrm>
                <a:off x="4383495" y="1890829"/>
                <a:ext cx="4133376" cy="126829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num>
                        <m:den>
                          <m:r>
                            <a:rPr lang="en-US" b="0" i="1" smtClean="0">
                              <a:latin typeface="Cambria Math" panose="02040503050406030204" pitchFamily="18" charset="0"/>
                            </a:rPr>
                            <m:t>𝑑𝑡</m:t>
                          </m:r>
                        </m:den>
                      </m:f>
                      <m:r>
                        <a:rPr lang="en-US" b="0" i="1" smtClean="0">
                          <a:latin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𝑟</m:t>
                          </m:r>
                          <m:r>
                            <a:rPr lang="en-US" altLang="zh-TW" i="1" smtClean="0">
                              <a:latin typeface="Cambria Math" panose="02040503050406030204" pitchFamily="18" charset="0"/>
                              <a:ea typeface="Cambria Math" panose="02040503050406030204" pitchFamily="18" charset="0"/>
                            </a:rPr>
                            <m:t>𝜔</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d>
                            <m:dPr>
                              <m:ctrlPr>
                                <a:rPr lang="en-US" altLang="zh-TW" i="1">
                                  <a:latin typeface="Cambria Math" panose="02040503050406030204" pitchFamily="18" charset="0"/>
                                  <a:ea typeface="Cambria Math" panose="02040503050406030204" pitchFamily="18" charset="0"/>
                                </a:rPr>
                              </m:ctrlPr>
                            </m:dPr>
                            <m:e>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smtClean="0">
                              <a:latin typeface="Cambria Math" panose="02040503050406030204" pitchFamily="18" charset="0"/>
                              <a:ea typeface="Cambria Math" panose="02040503050406030204" pitchFamily="18" charset="0"/>
                            </a:rPr>
                            <m:t>𝜔</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num>
                            <m:den>
                              <m:r>
                                <a:rPr lang="en-US" i="1">
                                  <a:latin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𝑡</m:t>
                              </m:r>
                            </m:den>
                          </m:f>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func>
                        </m:e>
                      </m:d>
                    </m:oMath>
                  </m:oMathPara>
                </a14:m>
                <a:endParaRPr lang="en-US" altLang="zh-TW"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𝑟</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sin</m:t>
                                  </m:r>
                                </m:fName>
                                <m:e>
                                  <m:r>
                                    <a:rPr lang="en-US" altLang="zh-TW" i="1">
                                      <a:latin typeface="Cambria Math" panose="02040503050406030204" pitchFamily="18" charset="0"/>
                                      <a:ea typeface="Cambria Math" panose="02040503050406030204" pitchFamily="18" charset="0"/>
                                    </a:rPr>
                                    <m:t>𝜃</m:t>
                                  </m:r>
                                </m:e>
                              </m:func>
                            </m:num>
                            <m:den>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𝜃</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𝑑𝑡</m:t>
                              </m:r>
                            </m:den>
                          </m:f>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f>
                            <m:fPr>
                              <m:ctrlPr>
                                <a:rPr lang="en-US" altLang="zh-TW" i="1">
                                  <a:latin typeface="Cambria Math" panose="02040503050406030204" pitchFamily="18" charset="0"/>
                                </a:rPr>
                              </m:ctrlPr>
                            </m:fPr>
                            <m:num>
                              <m:r>
                                <a:rPr lang="en-US" altLang="zh-TW" i="1">
                                  <a:latin typeface="Cambria Math" panose="02040503050406030204" pitchFamily="18" charset="0"/>
                                </a:rPr>
                                <m:t>𝑑</m:t>
                              </m:r>
                              <m:func>
                                <m:funcPr>
                                  <m:ctrlPr>
                                    <a:rPr lang="en-US" altLang="zh-TW" i="1">
                                      <a:latin typeface="Cambria Math" panose="02040503050406030204" pitchFamily="18" charset="0"/>
                                      <a:ea typeface="Cambria Math" panose="02040503050406030204" pitchFamily="18" charset="0"/>
                                    </a:rPr>
                                  </m:ctrlPr>
                                </m:funcPr>
                                <m:fName>
                                  <m:r>
                                    <m:rPr>
                                      <m:sty m:val="p"/>
                                    </m:rPr>
                                    <a:rPr lang="en-US" altLang="zh-TW">
                                      <a:latin typeface="Cambria Math" panose="02040503050406030204" pitchFamily="18" charset="0"/>
                                      <a:ea typeface="Cambria Math" panose="02040503050406030204" pitchFamily="18" charset="0"/>
                                    </a:rPr>
                                    <m:t>cos</m:t>
                                  </m:r>
                                </m:fName>
                                <m:e>
                                  <m:r>
                                    <a:rPr lang="en-US" altLang="zh-TW" i="1">
                                      <a:latin typeface="Cambria Math" panose="02040503050406030204" pitchFamily="18" charset="0"/>
                                      <a:ea typeface="Cambria Math" panose="02040503050406030204" pitchFamily="18" charset="0"/>
                                    </a:rPr>
                                    <m:t>𝜃</m:t>
                                  </m:r>
                                </m:e>
                              </m:func>
                            </m:num>
                            <m:den>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𝜃</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𝑑𝑡</m:t>
                              </m:r>
                            </m:den>
                          </m:f>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𝑡</m:t>
                              </m:r>
                            </m:e>
                          </m:d>
                        </m:e>
                      </m:d>
                    </m:oMath>
                  </m:oMathPara>
                </a14:m>
                <a:endParaRPr lang="en-US" altLang="zh-TW" i="1"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44CB9C1F-C48C-A64F-97E7-DD46FB89DC8E}"/>
                  </a:ext>
                </a:extLst>
              </p:cNvPr>
              <p:cNvSpPr txBox="1">
                <a:spLocks noRot="1" noChangeAspect="1" noMove="1" noResize="1" noEditPoints="1" noAdjustHandles="1" noChangeArrowheads="1" noChangeShapeType="1" noTextEdit="1"/>
              </p:cNvSpPr>
              <p:nvPr/>
            </p:nvSpPr>
            <p:spPr bwMode="auto">
              <a:xfrm>
                <a:off x="4383495" y="1890829"/>
                <a:ext cx="4133376" cy="1268296"/>
              </a:xfrm>
              <a:prstGeom prst="rect">
                <a:avLst/>
              </a:prstGeom>
              <a:blipFill>
                <a:blip r:embed="rId11"/>
                <a:stretch>
                  <a:fillRect l="-613" t="-693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711542-8D4B-A14B-8FFE-E7B8BDEA6204}"/>
                  </a:ext>
                </a:extLst>
              </p:cNvPr>
              <p:cNvSpPr txBox="1"/>
              <p:nvPr/>
            </p:nvSpPr>
            <p:spPr bwMode="auto">
              <a:xfrm>
                <a:off x="4383495" y="3284932"/>
                <a:ext cx="3045897"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𝑟</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rPr>
                                <m:t>2</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r>
                            <a:rPr lang="en-US" b="0" i="1" smtClean="0">
                              <a:latin typeface="Cambria Math" panose="02040503050406030204" pitchFamily="18" charset="0"/>
                            </a:rPr>
                            <m:t>,−</m:t>
                          </m:r>
                          <m:r>
                            <a:rPr lang="en-US" b="0" i="1" smtClean="0">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en-US" i="1">
                                  <a:latin typeface="Cambria Math" panose="02040503050406030204" pitchFamily="18" charset="0"/>
                                </a:rPr>
                                <m:t>2</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func>
                        </m:e>
                      </m:d>
                    </m:oMath>
                  </m:oMathPara>
                </a14:m>
                <a:endParaRPr lang="en-TW" dirty="0"/>
              </a:p>
            </p:txBody>
          </p:sp>
        </mc:Choice>
        <mc:Fallback xmlns="">
          <p:sp>
            <p:nvSpPr>
              <p:cNvPr id="22" name="TextBox 21">
                <a:extLst>
                  <a:ext uri="{FF2B5EF4-FFF2-40B4-BE49-F238E27FC236}">
                    <a16:creationId xmlns:a16="http://schemas.microsoft.com/office/drawing/2014/main" id="{C7711542-8D4B-A14B-8FFE-E7B8BDEA6204}"/>
                  </a:ext>
                </a:extLst>
              </p:cNvPr>
              <p:cNvSpPr txBox="1">
                <a:spLocks noRot="1" noChangeAspect="1" noMove="1" noResize="1" noEditPoints="1" noAdjustHandles="1" noChangeArrowheads="1" noChangeShapeType="1" noTextEdit="1"/>
              </p:cNvSpPr>
              <p:nvPr/>
            </p:nvSpPr>
            <p:spPr bwMode="auto">
              <a:xfrm>
                <a:off x="4383495" y="3284932"/>
                <a:ext cx="3045897" cy="276999"/>
              </a:xfrm>
              <a:prstGeom prst="rect">
                <a:avLst/>
              </a:prstGeom>
              <a:blipFill>
                <a:blip r:embed="rId12"/>
                <a:stretch>
                  <a:fillRect l="-415"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5026395-EDCF-3546-AB32-867E16471FFB}"/>
                  </a:ext>
                </a:extLst>
              </p:cNvPr>
              <p:cNvSpPr/>
              <p:nvPr/>
            </p:nvSpPr>
            <p:spPr>
              <a:xfrm>
                <a:off x="4716016" y="5505846"/>
                <a:ext cx="1624419" cy="6463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0" smtClean="0">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oMath>
                  </m:oMathPara>
                </a14:m>
                <a:endParaRPr lang="en-TW" dirty="0"/>
              </a:p>
            </p:txBody>
          </p:sp>
        </mc:Choice>
        <mc:Fallback xmlns="">
          <p:sp>
            <p:nvSpPr>
              <p:cNvPr id="3" name="Rectangle 2">
                <a:extLst>
                  <a:ext uri="{FF2B5EF4-FFF2-40B4-BE49-F238E27FC236}">
                    <a16:creationId xmlns:a16="http://schemas.microsoft.com/office/drawing/2014/main" id="{55026395-EDCF-3546-AB32-867E16471FFB}"/>
                  </a:ext>
                </a:extLst>
              </p:cNvPr>
              <p:cNvSpPr>
                <a:spLocks noRot="1" noChangeAspect="1" noMove="1" noResize="1" noEditPoints="1" noAdjustHandles="1" noChangeArrowheads="1" noChangeShapeType="1" noTextEdit="1"/>
              </p:cNvSpPr>
              <p:nvPr/>
            </p:nvSpPr>
            <p:spPr>
              <a:xfrm>
                <a:off x="4716016" y="5505846"/>
                <a:ext cx="1624419" cy="646331"/>
              </a:xfrm>
              <a:prstGeom prst="rect">
                <a:avLst/>
              </a:prstGeom>
              <a:blipFill>
                <a:blip r:embed="rId13"/>
                <a:stretch>
                  <a:fillRect/>
                </a:stretch>
              </a:blipFill>
            </p:spPr>
            <p:txBody>
              <a:bodyPr/>
              <a:lstStyle/>
              <a:p>
                <a:r>
                  <a:rPr lang="en-TW">
                    <a:noFill/>
                  </a:rPr>
                  <a:t> </a:t>
                </a:r>
              </a:p>
            </p:txBody>
          </p:sp>
        </mc:Fallback>
      </mc:AlternateContent>
      <p:sp>
        <p:nvSpPr>
          <p:cNvPr id="4" name="Rectangle 3">
            <a:extLst>
              <a:ext uri="{FF2B5EF4-FFF2-40B4-BE49-F238E27FC236}">
                <a16:creationId xmlns:a16="http://schemas.microsoft.com/office/drawing/2014/main" id="{8C7AFF59-D225-4C4A-859C-6C29CE899AB0}"/>
              </a:ext>
            </a:extLst>
          </p:cNvPr>
          <p:cNvSpPr/>
          <p:nvPr/>
        </p:nvSpPr>
        <p:spPr>
          <a:xfrm>
            <a:off x="2654357" y="5644345"/>
            <a:ext cx="2031325" cy="369332"/>
          </a:xfrm>
          <a:prstGeom prst="rect">
            <a:avLst/>
          </a:prstGeom>
          <a:solidFill>
            <a:srgbClr val="FFFF00"/>
          </a:solidFill>
        </p:spPr>
        <p:txBody>
          <a:bodyPr wrap="none">
            <a:spAutoFit/>
          </a:bodyPr>
          <a:lstStyle/>
          <a:p>
            <a:r>
              <a:rPr lang="en-US" dirty="0" err="1"/>
              <a:t>向心加速度大小</a:t>
            </a:r>
            <a:r>
              <a:rPr lang="en-US" dirty="0"/>
              <a:t>：</a:t>
            </a:r>
            <a:endParaRPr lang="en-TW"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0" grpId="0" animBg="1"/>
      <p:bldP spid="21" grpId="0" animBg="1"/>
      <p:bldP spid="22" grpId="0" animBg="1"/>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D:\Dropbox\Documents\課程\YoungTextBook\Images\Chapter03\A_Images\A_Figures_and_Photos\03_29_Figu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20737"/>
            <a:ext cx="48942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3" descr="D:\Dropbox\Documents\課程\YoungTextBook\Images\Chapter03\A_Images\A_Figures_and_Photos\03_Pg88_Un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068960"/>
            <a:ext cx="2610148" cy="19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87AB524-A34D-7A4F-A10F-0912CFD6AE6E}"/>
                  </a:ext>
                </a:extLst>
              </p:cNvPr>
              <p:cNvSpPr/>
              <p:nvPr/>
            </p:nvSpPr>
            <p:spPr>
              <a:xfrm>
                <a:off x="3759790" y="5229200"/>
                <a:ext cx="1624419" cy="6463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0" smtClean="0">
                          <a:latin typeface="Cambria Math" panose="02040503050406030204" pitchFamily="18" charset="0"/>
                        </a:rPr>
                        <m:t>=</m:t>
                      </m:r>
                      <m:r>
                        <a:rPr lang="en-US" i="1">
                          <a:latin typeface="Cambria Math" panose="02040503050406030204" pitchFamily="18" charset="0"/>
                        </a:rPr>
                        <m:t>𝑟</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𝜔</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oMath>
                  </m:oMathPara>
                </a14:m>
                <a:endParaRPr lang="en-TW" dirty="0"/>
              </a:p>
            </p:txBody>
          </p:sp>
        </mc:Choice>
        <mc:Fallback xmlns="">
          <p:sp>
            <p:nvSpPr>
              <p:cNvPr id="5" name="Rectangle 4">
                <a:extLst>
                  <a:ext uri="{FF2B5EF4-FFF2-40B4-BE49-F238E27FC236}">
                    <a16:creationId xmlns:a16="http://schemas.microsoft.com/office/drawing/2014/main" id="{087AB524-A34D-7A4F-A10F-0912CFD6AE6E}"/>
                  </a:ext>
                </a:extLst>
              </p:cNvPr>
              <p:cNvSpPr>
                <a:spLocks noRot="1" noChangeAspect="1" noMove="1" noResize="1" noEditPoints="1" noAdjustHandles="1" noChangeArrowheads="1" noChangeShapeType="1" noTextEdit="1"/>
              </p:cNvSpPr>
              <p:nvPr/>
            </p:nvSpPr>
            <p:spPr>
              <a:xfrm>
                <a:off x="3759790" y="5229200"/>
                <a:ext cx="1624419" cy="646331"/>
              </a:xfrm>
              <a:prstGeom prst="rect">
                <a:avLst/>
              </a:prstGeom>
              <a:blipFill>
                <a:blip r:embed="rId4"/>
                <a:stretch>
                  <a:fillRect b="-1923"/>
                </a:stretch>
              </a:blipFill>
            </p:spPr>
            <p:txBody>
              <a:bodyPr/>
              <a:lstStyle/>
              <a:p>
                <a:r>
                  <a:rPr lang="en-TW">
                    <a:noFill/>
                  </a:rPr>
                  <a:t> </a:t>
                </a:r>
              </a:p>
            </p:txBody>
          </p:sp>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EC237F-3817-FB43-9650-646391300E30}"/>
              </a:ext>
            </a:extLst>
          </p:cNvPr>
          <p:cNvSpPr txBox="1"/>
          <p:nvPr/>
        </p:nvSpPr>
        <p:spPr bwMode="auto">
          <a:xfrm>
            <a:off x="1367644" y="116154"/>
            <a:ext cx="6408712" cy="369332"/>
          </a:xfrm>
          <a:prstGeom prst="rect">
            <a:avLst/>
          </a:prstGeom>
          <a:noFill/>
          <a:ln w="9525">
            <a:noFill/>
            <a:miter lim="800000"/>
            <a:headEnd/>
            <a:tailEnd/>
          </a:ln>
        </p:spPr>
        <p:txBody>
          <a:bodyPr wrap="square" rtlCol="0">
            <a:spAutoFit/>
          </a:bodyPr>
          <a:lstStyle/>
          <a:p>
            <a:r>
              <a:rPr lang="en-GB" dirty="0" err="1"/>
              <a:t>向量是可以疊加的，所以位移、速度、加速度都可以疊加</a:t>
            </a:r>
            <a:r>
              <a:rPr lang="en-GB" dirty="0"/>
              <a:t>！</a:t>
            </a:r>
            <a:endParaRPr lang="en-TW" dirty="0"/>
          </a:p>
        </p:txBody>
      </p:sp>
      <p:pic>
        <p:nvPicPr>
          <p:cNvPr id="8" name="Picture 7" descr="Diagram&#10;&#10;Description automatically generated">
            <a:extLst>
              <a:ext uri="{FF2B5EF4-FFF2-40B4-BE49-F238E27FC236}">
                <a16:creationId xmlns:a16="http://schemas.microsoft.com/office/drawing/2014/main" id="{F98E3270-D067-CD4B-B1E4-CFE8A6B81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5486"/>
            <a:ext cx="9036496" cy="4818234"/>
          </a:xfrm>
          <a:prstGeom prst="rect">
            <a:avLst/>
          </a:prstGeom>
        </p:spPr>
      </p:pic>
      <p:pic>
        <p:nvPicPr>
          <p:cNvPr id="10" name="Picture 9" descr="Text&#10;&#10;Description automatically generated">
            <a:extLst>
              <a:ext uri="{FF2B5EF4-FFF2-40B4-BE49-F238E27FC236}">
                <a16:creationId xmlns:a16="http://schemas.microsoft.com/office/drawing/2014/main" id="{474917A1-F077-9D44-8253-272EB25D6728}"/>
              </a:ext>
            </a:extLst>
          </p:cNvPr>
          <p:cNvPicPr>
            <a:picLocks noChangeAspect="1"/>
          </p:cNvPicPr>
          <p:nvPr/>
        </p:nvPicPr>
        <p:blipFill rotWithShape="1">
          <a:blip r:embed="rId3">
            <a:extLst>
              <a:ext uri="{28A0092B-C50C-407E-A947-70E740481C1C}">
                <a14:useLocalDpi xmlns:a14="http://schemas.microsoft.com/office/drawing/2010/main" val="0"/>
              </a:ext>
            </a:extLst>
          </a:blip>
          <a:srcRect b="71182"/>
          <a:stretch/>
        </p:blipFill>
        <p:spPr>
          <a:xfrm>
            <a:off x="0" y="5247627"/>
            <a:ext cx="9036496" cy="1548956"/>
          </a:xfrm>
          <a:prstGeom prst="rect">
            <a:avLst/>
          </a:prstGeom>
        </p:spPr>
      </p:pic>
    </p:spTree>
    <p:extLst>
      <p:ext uri="{BB962C8B-B14F-4D97-AF65-F5344CB8AC3E}">
        <p14:creationId xmlns:p14="http://schemas.microsoft.com/office/powerpoint/2010/main" val="2584276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16"/>
          <p:cNvSpPr>
            <a:spLocks noGrp="1" noChangeArrowheads="1"/>
          </p:cNvSpPr>
          <p:nvPr>
            <p:ph type="title"/>
          </p:nvPr>
        </p:nvSpPr>
        <p:spPr>
          <a:xfrm>
            <a:off x="3635375" y="5949950"/>
            <a:ext cx="1873250" cy="576263"/>
          </a:xfrm>
        </p:spPr>
        <p:txBody>
          <a:bodyPr/>
          <a:lstStyle/>
          <a:p>
            <a:pPr algn="l" eaLnBrk="1" hangingPunct="1"/>
            <a:r>
              <a:rPr lang="zh-TW" altLang="en-US" sz="1800">
                <a:solidFill>
                  <a:schemeClr val="tx1"/>
                </a:solidFill>
              </a:rPr>
              <a:t>自由落體運動</a:t>
            </a:r>
          </a:p>
        </p:txBody>
      </p:sp>
      <p:sp>
        <p:nvSpPr>
          <p:cNvPr id="232451" name="文字方塊 3"/>
          <p:cNvSpPr txBox="1">
            <a:spLocks noChangeArrowheads="1"/>
          </p:cNvSpPr>
          <p:nvPr/>
        </p:nvSpPr>
        <p:spPr bwMode="auto">
          <a:xfrm>
            <a:off x="1908175" y="836613"/>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solidFill>
                  <a:srgbClr val="FF0000"/>
                </a:solidFill>
              </a:rPr>
              <a:t>伽利略更進一步主張：所有的知識都要通過實驗來檢驗</a:t>
            </a:r>
            <a:r>
              <a:rPr lang="zh-TW" altLang="en-US" sz="1800"/>
              <a:t>！</a:t>
            </a:r>
          </a:p>
        </p:txBody>
      </p:sp>
      <p:pic>
        <p:nvPicPr>
          <p:cNvPr id="232452" name="Picture 4" descr="http://www.wikilib.com/images/thumb/9/98/Sanzio_01_Plato_Aristotle.jpg/150px-Sanzio_01_Plato_Aristo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3357563"/>
            <a:ext cx="185737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文字方塊 7"/>
          <p:cNvSpPr txBox="1">
            <a:spLocks noChangeArrowheads="1"/>
          </p:cNvSpPr>
          <p:nvPr/>
        </p:nvSpPr>
        <p:spPr bwMode="auto">
          <a:xfrm>
            <a:off x="6011863" y="28527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哲學通過辯論來檢驗！</a:t>
            </a:r>
          </a:p>
        </p:txBody>
      </p:sp>
      <p:pic>
        <p:nvPicPr>
          <p:cNvPr id="232454" name="Picture 8" descr="http://www.google.com/url?source=imglanding&amp;ct=img&amp;q=http://www.pisabelltower.com/ltpnews/ltpdrop.gif&amp;sa=X&amp;ei=gH5eUKuFK4_5mAXT6YDgBw&amp;ved=0CAwQ8wc4CA&amp;usg=AFQjCNGwcf_kZze_hC298IfmsFvM1O8YTg"/>
          <p:cNvPicPr>
            <a:picLocks noChangeAspect="1" noChangeArrowheads="1"/>
          </p:cNvPicPr>
          <p:nvPr/>
        </p:nvPicPr>
        <p:blipFill>
          <a:blip r:embed="rId3">
            <a:extLst>
              <a:ext uri="{28A0092B-C50C-407E-A947-70E740481C1C}">
                <a14:useLocalDpi xmlns:a14="http://schemas.microsoft.com/office/drawing/2010/main" val="0"/>
              </a:ext>
            </a:extLst>
          </a:blip>
          <a:srcRect l="11101" r="17856" b="7272"/>
          <a:stretch>
            <a:fillRect/>
          </a:stretch>
        </p:blipFill>
        <p:spPr bwMode="auto">
          <a:xfrm>
            <a:off x="3492500" y="1773238"/>
            <a:ext cx="2490788"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12" descr="File:Leaning Tower of Pis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875"/>
            <a:ext cx="3335338"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849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917723B-395B-F24E-92D4-DA39D8277708}"/>
              </a:ext>
            </a:extLst>
          </p:cNvPr>
          <p:cNvPicPr>
            <a:picLocks noChangeAspect="1"/>
          </p:cNvPicPr>
          <p:nvPr/>
        </p:nvPicPr>
        <p:blipFill rotWithShape="1">
          <a:blip r:embed="rId2">
            <a:extLst>
              <a:ext uri="{28A0092B-C50C-407E-A947-70E740481C1C}">
                <a14:useLocalDpi xmlns:a14="http://schemas.microsoft.com/office/drawing/2010/main" val="0"/>
              </a:ext>
            </a:extLst>
          </a:blip>
          <a:srcRect t="30141"/>
          <a:stretch/>
        </p:blipFill>
        <p:spPr>
          <a:xfrm>
            <a:off x="0" y="565473"/>
            <a:ext cx="9144000" cy="3799631"/>
          </a:xfrm>
          <a:prstGeom prst="rect">
            <a:avLst/>
          </a:prstGeom>
        </p:spPr>
      </p:pic>
      <p:pic>
        <p:nvPicPr>
          <p:cNvPr id="5" name="Picture 4" descr="Text, letter&#10;&#10;Description automatically generated">
            <a:extLst>
              <a:ext uri="{FF2B5EF4-FFF2-40B4-BE49-F238E27FC236}">
                <a16:creationId xmlns:a16="http://schemas.microsoft.com/office/drawing/2014/main" id="{CA25D2CA-6D43-4848-9E16-824CE5C30A93}"/>
              </a:ext>
            </a:extLst>
          </p:cNvPr>
          <p:cNvPicPr>
            <a:picLocks noChangeAspect="1"/>
          </p:cNvPicPr>
          <p:nvPr/>
        </p:nvPicPr>
        <p:blipFill rotWithShape="1">
          <a:blip r:embed="rId3">
            <a:extLst>
              <a:ext uri="{28A0092B-C50C-407E-A947-70E740481C1C}">
                <a14:useLocalDpi xmlns:a14="http://schemas.microsoft.com/office/drawing/2010/main" val="0"/>
              </a:ext>
            </a:extLst>
          </a:blip>
          <a:srcRect b="68336"/>
          <a:stretch/>
        </p:blipFill>
        <p:spPr>
          <a:xfrm>
            <a:off x="-12410" y="4365104"/>
            <a:ext cx="9144000" cy="1865303"/>
          </a:xfrm>
          <a:prstGeom prst="rect">
            <a:avLst/>
          </a:prstGeom>
        </p:spPr>
      </p:pic>
    </p:spTree>
    <p:extLst>
      <p:ext uri="{BB962C8B-B14F-4D97-AF65-F5344CB8AC3E}">
        <p14:creationId xmlns:p14="http://schemas.microsoft.com/office/powerpoint/2010/main" val="1410128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794D002-3965-3946-86D0-6B3B60E00E76}"/>
              </a:ext>
            </a:extLst>
          </p:cNvPr>
          <p:cNvPicPr>
            <a:picLocks noChangeAspect="1"/>
          </p:cNvPicPr>
          <p:nvPr/>
        </p:nvPicPr>
        <p:blipFill rotWithShape="1">
          <a:blip r:embed="rId2">
            <a:extLst>
              <a:ext uri="{28A0092B-C50C-407E-A947-70E740481C1C}">
                <a14:useLocalDpi xmlns:a14="http://schemas.microsoft.com/office/drawing/2010/main" val="0"/>
              </a:ext>
            </a:extLst>
          </a:blip>
          <a:srcRect t="47555"/>
          <a:stretch/>
        </p:blipFill>
        <p:spPr>
          <a:xfrm>
            <a:off x="404719" y="273370"/>
            <a:ext cx="8334561" cy="2815958"/>
          </a:xfrm>
          <a:prstGeom prst="rect">
            <a:avLst/>
          </a:prstGeom>
        </p:spPr>
      </p:pic>
      <p:pic>
        <p:nvPicPr>
          <p:cNvPr id="5" name="Picture 4" descr="Diagram&#10;&#10;Description automatically generated">
            <a:extLst>
              <a:ext uri="{FF2B5EF4-FFF2-40B4-BE49-F238E27FC236}">
                <a16:creationId xmlns:a16="http://schemas.microsoft.com/office/drawing/2014/main" id="{31F0C800-8604-F047-914C-8589354AEB3C}"/>
              </a:ext>
            </a:extLst>
          </p:cNvPr>
          <p:cNvPicPr>
            <a:picLocks noChangeAspect="1"/>
          </p:cNvPicPr>
          <p:nvPr/>
        </p:nvPicPr>
        <p:blipFill rotWithShape="1">
          <a:blip r:embed="rId3">
            <a:extLst>
              <a:ext uri="{28A0092B-C50C-407E-A947-70E740481C1C}">
                <a14:useLocalDpi xmlns:a14="http://schemas.microsoft.com/office/drawing/2010/main" val="0"/>
              </a:ext>
            </a:extLst>
          </a:blip>
          <a:srcRect b="31664"/>
          <a:stretch/>
        </p:blipFill>
        <p:spPr>
          <a:xfrm>
            <a:off x="404718" y="3089328"/>
            <a:ext cx="8334561" cy="3669196"/>
          </a:xfrm>
          <a:prstGeom prst="rect">
            <a:avLst/>
          </a:prstGeom>
        </p:spPr>
      </p:pic>
    </p:spTree>
    <p:extLst>
      <p:ext uri="{BB962C8B-B14F-4D97-AF65-F5344CB8AC3E}">
        <p14:creationId xmlns:p14="http://schemas.microsoft.com/office/powerpoint/2010/main" val="1550047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C58AA09-4F04-DC44-8859-1B3E400CB536}"/>
              </a:ext>
            </a:extLst>
          </p:cNvPr>
          <p:cNvPicPr>
            <a:picLocks noChangeAspect="1"/>
          </p:cNvPicPr>
          <p:nvPr/>
        </p:nvPicPr>
        <p:blipFill rotWithShape="1">
          <a:blip r:embed="rId2">
            <a:extLst>
              <a:ext uri="{28A0092B-C50C-407E-A947-70E740481C1C}">
                <a14:useLocalDpi xmlns:a14="http://schemas.microsoft.com/office/drawing/2010/main" val="0"/>
              </a:ext>
            </a:extLst>
          </a:blip>
          <a:srcRect t="70780"/>
          <a:stretch/>
        </p:blipFill>
        <p:spPr>
          <a:xfrm>
            <a:off x="345878" y="1044301"/>
            <a:ext cx="8460432" cy="1592611"/>
          </a:xfrm>
          <a:prstGeom prst="rect">
            <a:avLst/>
          </a:prstGeom>
        </p:spPr>
      </p:pic>
      <p:pic>
        <p:nvPicPr>
          <p:cNvPr id="5" name="Picture 4" descr="Chart, line chart&#10;&#10;Description automatically generated">
            <a:extLst>
              <a:ext uri="{FF2B5EF4-FFF2-40B4-BE49-F238E27FC236}">
                <a16:creationId xmlns:a16="http://schemas.microsoft.com/office/drawing/2014/main" id="{9D5EE2FB-7A18-934F-BA94-006083A4925F}"/>
              </a:ext>
            </a:extLst>
          </p:cNvPr>
          <p:cNvPicPr>
            <a:picLocks noChangeAspect="1"/>
          </p:cNvPicPr>
          <p:nvPr/>
        </p:nvPicPr>
        <p:blipFill rotWithShape="1">
          <a:blip r:embed="rId3">
            <a:extLst>
              <a:ext uri="{28A0092B-C50C-407E-A947-70E740481C1C}">
                <a14:useLocalDpi xmlns:a14="http://schemas.microsoft.com/office/drawing/2010/main" val="0"/>
              </a:ext>
            </a:extLst>
          </a:blip>
          <a:srcRect l="7476"/>
          <a:stretch/>
        </p:blipFill>
        <p:spPr>
          <a:xfrm>
            <a:off x="341783" y="2636912"/>
            <a:ext cx="8460433" cy="3145070"/>
          </a:xfrm>
          <a:prstGeom prst="rect">
            <a:avLst/>
          </a:prstGeom>
        </p:spPr>
      </p:pic>
    </p:spTree>
    <p:extLst>
      <p:ext uri="{BB962C8B-B14F-4D97-AF65-F5344CB8AC3E}">
        <p14:creationId xmlns:p14="http://schemas.microsoft.com/office/powerpoint/2010/main" val="34072745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31B33C6B-2494-0C47-9B20-373E4773C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56" y="107168"/>
            <a:ext cx="6411532" cy="3624537"/>
          </a:xfrm>
          <a:prstGeom prst="rect">
            <a:avLst/>
          </a:prstGeom>
        </p:spPr>
      </p:pic>
      <p:pic>
        <p:nvPicPr>
          <p:cNvPr id="4" name="Picture 3" descr="Chart, line chart&#10;&#10;Description automatically generated">
            <a:extLst>
              <a:ext uri="{FF2B5EF4-FFF2-40B4-BE49-F238E27FC236}">
                <a16:creationId xmlns:a16="http://schemas.microsoft.com/office/drawing/2014/main" id="{541E4FD0-C22D-B048-AFF0-12D4970CBCC6}"/>
              </a:ext>
            </a:extLst>
          </p:cNvPr>
          <p:cNvPicPr>
            <a:picLocks noChangeAspect="1"/>
          </p:cNvPicPr>
          <p:nvPr/>
        </p:nvPicPr>
        <p:blipFill rotWithShape="1">
          <a:blip r:embed="rId3">
            <a:extLst>
              <a:ext uri="{28A0092B-C50C-407E-A947-70E740481C1C}">
                <a14:useLocalDpi xmlns:a14="http://schemas.microsoft.com/office/drawing/2010/main" val="0"/>
              </a:ext>
            </a:extLst>
          </a:blip>
          <a:srcRect b="16612"/>
          <a:stretch/>
        </p:blipFill>
        <p:spPr>
          <a:xfrm>
            <a:off x="1160314" y="3731706"/>
            <a:ext cx="6404580" cy="3019125"/>
          </a:xfrm>
          <a:prstGeom prst="rect">
            <a:avLst/>
          </a:prstGeom>
        </p:spPr>
      </p:pic>
    </p:spTree>
    <p:extLst>
      <p:ext uri="{BB962C8B-B14F-4D97-AF65-F5344CB8AC3E}">
        <p14:creationId xmlns:p14="http://schemas.microsoft.com/office/powerpoint/2010/main" val="1438849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 histogram&#10;&#10;Description automatically generated">
            <a:extLst>
              <a:ext uri="{FF2B5EF4-FFF2-40B4-BE49-F238E27FC236}">
                <a16:creationId xmlns:a16="http://schemas.microsoft.com/office/drawing/2014/main" id="{B4F006B7-E9DF-2348-BCC5-BECDD0C6239E}"/>
              </a:ext>
            </a:extLst>
          </p:cNvPr>
          <p:cNvPicPr>
            <a:picLocks noChangeAspect="1"/>
          </p:cNvPicPr>
          <p:nvPr/>
        </p:nvPicPr>
        <p:blipFill rotWithShape="1">
          <a:blip r:embed="rId2">
            <a:extLst>
              <a:ext uri="{28A0092B-C50C-407E-A947-70E740481C1C}">
                <a14:useLocalDpi xmlns:a14="http://schemas.microsoft.com/office/drawing/2010/main" val="0"/>
              </a:ext>
            </a:extLst>
          </a:blip>
          <a:srcRect t="46758"/>
          <a:stretch/>
        </p:blipFill>
        <p:spPr>
          <a:xfrm>
            <a:off x="1080645" y="31458"/>
            <a:ext cx="6471274" cy="2510433"/>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8C9A162-C426-9C47-A23C-3D9FFE86A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628" y="2541891"/>
            <a:ext cx="6479369" cy="4403026"/>
          </a:xfrm>
          <a:prstGeom prst="rect">
            <a:avLst/>
          </a:prstGeom>
        </p:spPr>
      </p:pic>
    </p:spTree>
    <p:extLst>
      <p:ext uri="{BB962C8B-B14F-4D97-AF65-F5344CB8AC3E}">
        <p14:creationId xmlns:p14="http://schemas.microsoft.com/office/powerpoint/2010/main" val="3348194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655B914D-97DC-C043-B1FC-74D2AAB30A4C}"/>
              </a:ext>
            </a:extLst>
          </p:cNvPr>
          <p:cNvPicPr>
            <a:picLocks noChangeAspect="1"/>
          </p:cNvPicPr>
          <p:nvPr/>
        </p:nvPicPr>
        <p:blipFill rotWithShape="1">
          <a:blip r:embed="rId2">
            <a:extLst>
              <a:ext uri="{28A0092B-C50C-407E-A947-70E740481C1C}">
                <a14:useLocalDpi xmlns:a14="http://schemas.microsoft.com/office/drawing/2010/main" val="0"/>
              </a:ext>
            </a:extLst>
          </a:blip>
          <a:srcRect r="1314" b="82705"/>
          <a:stretch/>
        </p:blipFill>
        <p:spPr>
          <a:xfrm>
            <a:off x="899592" y="532404"/>
            <a:ext cx="7793138" cy="1010646"/>
          </a:xfrm>
          <a:prstGeom prst="rect">
            <a:avLst/>
          </a:prstGeom>
        </p:spPr>
      </p:pic>
      <p:pic>
        <p:nvPicPr>
          <p:cNvPr id="5" name="Picture 4" descr="Diagram&#10;&#10;Description automatically generated">
            <a:extLst>
              <a:ext uri="{FF2B5EF4-FFF2-40B4-BE49-F238E27FC236}">
                <a16:creationId xmlns:a16="http://schemas.microsoft.com/office/drawing/2014/main" id="{0262F35F-BD0A-7242-8BD6-783F1984E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86" y="4162822"/>
            <a:ext cx="7761817" cy="2290514"/>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752CA6E8-3ECC-534B-9844-DC99445F6BE0}"/>
              </a:ext>
            </a:extLst>
          </p:cNvPr>
          <p:cNvPicPr>
            <a:picLocks noChangeAspect="1"/>
          </p:cNvPicPr>
          <p:nvPr/>
        </p:nvPicPr>
        <p:blipFill rotWithShape="1">
          <a:blip r:embed="rId2">
            <a:extLst>
              <a:ext uri="{28A0092B-C50C-407E-A947-70E740481C1C}">
                <a14:useLocalDpi xmlns:a14="http://schemas.microsoft.com/office/drawing/2010/main" val="0"/>
              </a:ext>
            </a:extLst>
          </a:blip>
          <a:srcRect t="57422"/>
          <a:stretch/>
        </p:blipFill>
        <p:spPr>
          <a:xfrm>
            <a:off x="899592" y="1628800"/>
            <a:ext cx="7770797" cy="2448272"/>
          </a:xfrm>
          <a:prstGeom prst="rect">
            <a:avLst/>
          </a:prstGeom>
        </p:spPr>
      </p:pic>
    </p:spTree>
    <p:extLst>
      <p:ext uri="{BB962C8B-B14F-4D97-AF65-F5344CB8AC3E}">
        <p14:creationId xmlns:p14="http://schemas.microsoft.com/office/powerpoint/2010/main" val="3385385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29" name="Rectangle 13"/>
          <p:cNvSpPr>
            <a:spLocks noGrp="1" noChangeArrowheads="1"/>
          </p:cNvSpPr>
          <p:nvPr>
            <p:ph type="title"/>
          </p:nvPr>
        </p:nvSpPr>
        <p:spPr>
          <a:xfrm>
            <a:off x="1763713" y="4724400"/>
            <a:ext cx="5184551" cy="311150"/>
          </a:xfrm>
        </p:spPr>
        <p:txBody>
          <a:bodyPr/>
          <a:lstStyle/>
          <a:p>
            <a:pPr algn="l" eaLnBrk="1" hangingPunct="1"/>
            <a:r>
              <a:rPr lang="zh-TW" altLang="en-US" sz="1800" dirty="0">
                <a:solidFill>
                  <a:srgbClr val="FF3300"/>
                </a:solidFill>
              </a:rPr>
              <a:t>月球的運動也是等加速度運動（以大小而言）！</a:t>
            </a:r>
          </a:p>
        </p:txBody>
      </p:sp>
      <p:pic>
        <p:nvPicPr>
          <p:cNvPr id="73730" name="Picture 7" descr="13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2627313" y="908050"/>
            <a:ext cx="3943350" cy="3471863"/>
          </a:xfrm>
          <a:noFill/>
        </p:spPr>
      </p:pic>
      <p:pic>
        <p:nvPicPr>
          <p:cNvPr id="73731" name="Picture 25" descr="Newto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731000" y="1700213"/>
            <a:ext cx="1958975" cy="2690812"/>
          </a:xfrm>
          <a:noFill/>
        </p:spPr>
      </p:pic>
      <p:sp>
        <p:nvSpPr>
          <p:cNvPr id="73732" name="Text Box 27"/>
          <p:cNvSpPr txBox="1">
            <a:spLocks noChangeArrowheads="1"/>
          </p:cNvSpPr>
          <p:nvPr/>
        </p:nvSpPr>
        <p:spPr bwMode="auto">
          <a:xfrm>
            <a:off x="6948264" y="4508500"/>
            <a:ext cx="16922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n-US" altLang="zh-TW" sz="1800" dirty="0"/>
              <a:t>Isaac Newton</a:t>
            </a:r>
          </a:p>
          <a:p>
            <a:pPr>
              <a:spcBef>
                <a:spcPct val="50000"/>
              </a:spcBef>
            </a:pPr>
            <a:r>
              <a:rPr lang="en-US" altLang="zh-TW" sz="1800" dirty="0"/>
              <a:t>(1642-1727)</a:t>
            </a:r>
          </a:p>
        </p:txBody>
      </p:sp>
      <p:sp>
        <p:nvSpPr>
          <p:cNvPr id="73733" name="文字方塊 6"/>
          <p:cNvSpPr txBox="1">
            <a:spLocks noChangeArrowheads="1"/>
          </p:cNvSpPr>
          <p:nvPr/>
        </p:nvSpPr>
        <p:spPr bwMode="auto">
          <a:xfrm>
            <a:off x="1763713" y="5156200"/>
            <a:ext cx="3167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加速度的方向也是指向地球！</a:t>
            </a:r>
          </a:p>
        </p:txBody>
      </p:sp>
      <p:pic>
        <p:nvPicPr>
          <p:cNvPr id="73734" name="Picture 11" descr="File:Isaac Newton signature.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5342443"/>
            <a:ext cx="15684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13" descr="http://www.google.com/url?source=imglanding&amp;ct=img&amp;q=http://s3.amazonaws.com/readers/2010/05/13/newtonmanzana_1.jpg&amp;sa=X&amp;ei=lpVeUNONMdDImAWv7IEo&amp;ved=0CAsQ8wc4KQ&amp;usg=AFQjCNHVZWO-4jvnt6p_zepQW46b5RFC1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635250"/>
            <a:ext cx="22812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692150"/>
            <a:ext cx="3889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文字方塊 8"/>
          <p:cNvSpPr txBox="1">
            <a:spLocks noChangeArrowheads="1"/>
          </p:cNvSpPr>
          <p:nvPr/>
        </p:nvSpPr>
        <p:spPr bwMode="auto">
          <a:xfrm>
            <a:off x="1187450" y="4581525"/>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天上的月球與地上的物體，運動速度（特別是方向）雖然完全不同，</a:t>
            </a:r>
          </a:p>
        </p:txBody>
      </p:sp>
      <p:sp>
        <p:nvSpPr>
          <p:cNvPr id="74755" name="文字方塊 9"/>
          <p:cNvSpPr txBox="1">
            <a:spLocks noChangeArrowheads="1"/>
          </p:cNvSpPr>
          <p:nvPr/>
        </p:nvSpPr>
        <p:spPr bwMode="auto">
          <a:xfrm>
            <a:off x="1187450" y="5445224"/>
            <a:ext cx="721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如果以加速度來研究，月球與蘋果的運動在本質上是一樣的。</a:t>
            </a:r>
          </a:p>
        </p:txBody>
      </p:sp>
      <p:pic>
        <p:nvPicPr>
          <p:cNvPr id="74756" name="Picture 8" descr="http://www.google.com/url?source=imglanding&amp;ct=img&amp;q=http://3.bp.blogspot.com/-R76aAXAEtB8/T-GQDTnz25I/AAAAAAAABss/ehx2IsDEl28/s1600/newton+apple+jokes.jpg&amp;sa=X&amp;ei=IpVeUJPpGKjomAW3iYGACQ&amp;ved=0CAwQ8wc4ywE&amp;usg=AFQjCNHi-yVEQEvdwis-5V0R2kex7XRm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252412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87450" y="5004356"/>
            <a:ext cx="3416320" cy="369332"/>
          </a:xfrm>
          <a:prstGeom prst="rect">
            <a:avLst/>
          </a:prstGeom>
        </p:spPr>
        <p:txBody>
          <a:bodyPr wrap="none">
            <a:spAutoFit/>
          </a:bodyPr>
          <a:lstStyle/>
          <a:p>
            <a:r>
              <a:rPr lang="zh-TW" altLang="en-US" dirty="0"/>
              <a:t>但運動的加速度卻都指向地心！</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http://news.cctv.com/20080912/images/1221193530261_1221193530261_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476250"/>
            <a:ext cx="20986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galileoandeinstein.physics.virginia.edu/lectures/newtmt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72" y="3356992"/>
            <a:ext cx="3447806"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4734718" y="4987925"/>
            <a:ext cx="3643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天體與地面物體</a:t>
            </a:r>
            <a:r>
              <a:rPr lang="zh-TW" altLang="en-US" sz="1800">
                <a:solidFill>
                  <a:srgbClr val="FF0000"/>
                </a:solidFill>
              </a:rPr>
              <a:t>本質上是平等的</a:t>
            </a:r>
            <a:r>
              <a:rPr lang="zh-TW" altLang="en-US" sz="1800"/>
              <a:t>！</a:t>
            </a:r>
          </a:p>
        </p:txBody>
      </p:sp>
      <p:sp>
        <p:nvSpPr>
          <p:cNvPr id="75780" name="文字方塊 6"/>
          <p:cNvSpPr txBox="1">
            <a:spLocks noChangeArrowheads="1"/>
          </p:cNvSpPr>
          <p:nvPr/>
        </p:nvSpPr>
        <p:spPr bwMode="auto">
          <a:xfrm>
            <a:off x="4734718" y="4344988"/>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塵世的物體可以成為神聖的天體！</a:t>
            </a:r>
          </a:p>
        </p:txBody>
      </p:sp>
      <p:pic>
        <p:nvPicPr>
          <p:cNvPr id="75781" name="Picture 8" descr="http://1.bp.blogspot.com/_mV157Q86LTY/THKjtO0AAbI/AAAAAAAAAMo/2VMGT4cn0FI/s1600/full-moon-shining+on+oce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1751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文字方塊 6"/>
          <p:cNvSpPr txBox="1">
            <a:spLocks noChangeArrowheads="1"/>
          </p:cNvSpPr>
          <p:nvPr/>
        </p:nvSpPr>
        <p:spPr bwMode="auto">
          <a:xfrm>
            <a:off x="4572000" y="1484313"/>
            <a:ext cx="50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4000">
                <a:latin typeface="Times New Roman" pitchFamily="18" charset="0"/>
                <a:cs typeface="Times New Roman" pitchFamily="18" charset="0"/>
              </a:rPr>
              <a:t>=</a:t>
            </a:r>
            <a:endParaRPr lang="zh-TW" altLang="en-US" sz="4000">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3"/>
          <p:cNvSpPr>
            <a:spLocks noGrp="1" noChangeArrowheads="1"/>
          </p:cNvSpPr>
          <p:nvPr>
            <p:ph type="title"/>
          </p:nvPr>
        </p:nvSpPr>
        <p:spPr>
          <a:xfrm>
            <a:off x="2700338" y="1125538"/>
            <a:ext cx="4005262" cy="452437"/>
          </a:xfrm>
        </p:spPr>
        <p:txBody>
          <a:bodyPr/>
          <a:lstStyle/>
          <a:p>
            <a:pPr algn="l" eaLnBrk="1" hangingPunct="1"/>
            <a:r>
              <a:rPr lang="zh-TW" altLang="en-US" sz="1800">
                <a:solidFill>
                  <a:srgbClr val="FF3300"/>
                </a:solidFill>
              </a:rPr>
              <a:t>天體與蘋果服從同樣的物理定律</a:t>
            </a:r>
          </a:p>
        </p:txBody>
      </p:sp>
      <p:pic>
        <p:nvPicPr>
          <p:cNvPr id="76802" name="Picture 7" descr="130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2818"/>
          <a:stretch>
            <a:fillRect/>
          </a:stretch>
        </p:blipFill>
        <p:spPr>
          <a:xfrm>
            <a:off x="468313" y="1773238"/>
            <a:ext cx="4038600" cy="3557587"/>
          </a:xfrm>
          <a:noFill/>
        </p:spPr>
      </p:pic>
      <p:pic>
        <p:nvPicPr>
          <p:cNvPr id="76803" name="Picture 25" descr="Newto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787900" y="2276475"/>
            <a:ext cx="2220913" cy="3051175"/>
          </a:xfrm>
          <a:noFill/>
        </p:spPr>
      </p:pic>
      <p:sp>
        <p:nvSpPr>
          <p:cNvPr id="76804" name="Text Box 27"/>
          <p:cNvSpPr txBox="1">
            <a:spLocks noChangeArrowheads="1"/>
          </p:cNvSpPr>
          <p:nvPr/>
        </p:nvSpPr>
        <p:spPr bwMode="auto">
          <a:xfrm>
            <a:off x="7164388" y="4508500"/>
            <a:ext cx="16922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en-US" altLang="zh-TW" sz="1800"/>
              <a:t>Isaac Newton</a:t>
            </a:r>
          </a:p>
          <a:p>
            <a:pPr>
              <a:spcBef>
                <a:spcPct val="50000"/>
              </a:spcBef>
            </a:pPr>
            <a:r>
              <a:rPr lang="en-US" altLang="zh-TW" sz="1800"/>
              <a:t>(1642-1727)</a:t>
            </a:r>
          </a:p>
        </p:txBody>
      </p:sp>
      <p:sp>
        <p:nvSpPr>
          <p:cNvPr id="76805" name="Text Box 28"/>
          <p:cNvSpPr txBox="1">
            <a:spLocks noChangeArrowheads="1"/>
          </p:cNvSpPr>
          <p:nvPr/>
        </p:nvSpPr>
        <p:spPr bwMode="auto">
          <a:xfrm>
            <a:off x="3419475" y="5589588"/>
            <a:ext cx="33131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3300"/>
                </a:solidFill>
                <a:latin typeface="新細明體" pitchFamily="18" charset="-120"/>
              </a:rPr>
              <a:t>物理定律是普遍的  </a:t>
            </a:r>
            <a:r>
              <a:rPr lang="en-US" altLang="zh-TW" sz="1800">
                <a:solidFill>
                  <a:srgbClr val="FF3300"/>
                </a:solidFill>
                <a:latin typeface="新細明體" pitchFamily="18" charset="-120"/>
              </a:rPr>
              <a:t>(</a:t>
            </a:r>
            <a:r>
              <a:rPr lang="en-US" altLang="zh-TW" sz="1800">
                <a:solidFill>
                  <a:srgbClr val="FF3300"/>
                </a:solidFill>
                <a:latin typeface="Times New Roman" pitchFamily="18" charset="0"/>
                <a:cs typeface="Times New Roman" pitchFamily="18" charset="0"/>
              </a:rPr>
              <a:t>universal</a:t>
            </a:r>
            <a:r>
              <a:rPr lang="en-US" altLang="zh-TW" sz="1800">
                <a:solidFill>
                  <a:srgbClr val="FF3300"/>
                </a:solidFill>
                <a:latin typeface="新細明體" pitchFamily="18" charset="-12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0" descr="http://www.pisabelltower.com/ltpnews/hail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3340100"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矩形 6"/>
          <p:cNvSpPr>
            <a:spLocks noChangeArrowheads="1"/>
          </p:cNvSpPr>
          <p:nvPr/>
        </p:nvSpPr>
        <p:spPr bwMode="auto">
          <a:xfrm>
            <a:off x="4140200" y="1628775"/>
            <a:ext cx="45720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2000">
                <a:latin typeface="Times New Roman" pitchFamily="18" charset="0"/>
                <a:cs typeface="Times New Roman" pitchFamily="18" charset="0"/>
              </a:rPr>
              <a:t>As for Galileo's interest in disproving Aristotle's Theory about falling objects, years later he said that he had first thought about this during a hailstorm, when he notice that both large and small hailstones hit the ground at the same time</a:t>
            </a:r>
            <a:r>
              <a:rPr lang="en-US" altLang="zh-TW" sz="1800">
                <a:latin typeface="Times New Roman" pitchFamily="18" charset="0"/>
                <a:cs typeface="Times New Roman" pitchFamily="18" charset="0"/>
              </a:rPr>
              <a:t>. If Aristotle were right, this could only happen if the larger stones dropped from a higher point in the clouds -- but at virtually the same time -- or that the lighter ones started falling earlier than the heavier ones -- neither of which seemed very probable to Galileo. Instead, the simplest explanation was simply that heavy or light, all hailstones fell simultaneously with the same speed.</a:t>
            </a:r>
            <a:endParaRPr lang="zh-TW" altLang="en-US" sz="1800">
              <a:latin typeface="Times New Roman" pitchFamily="18" charset="0"/>
              <a:cs typeface="Times New Roman" pitchFamily="18" charset="0"/>
            </a:endParaRPr>
          </a:p>
        </p:txBody>
      </p:sp>
      <p:pic>
        <p:nvPicPr>
          <p:cNvPr id="233476" name="Picture 4" descr="Galileo's falling bodies experime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25" y="3573463"/>
            <a:ext cx="2519363"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485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File:Galileos Dialogue Title Pag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341438"/>
            <a:ext cx="58293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10"/>
          <p:cNvSpPr txBox="1">
            <a:spLocks noChangeArrowheads="1"/>
          </p:cNvSpPr>
          <p:nvPr/>
        </p:nvSpPr>
        <p:spPr bwMode="auto">
          <a:xfrm>
            <a:off x="1979613" y="5732463"/>
            <a:ext cx="57610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如果沒有空氣，所有物體，無論輕重落地時間相同 </a:t>
            </a:r>
          </a:p>
        </p:txBody>
      </p:sp>
      <p:pic>
        <p:nvPicPr>
          <p:cNvPr id="234500" name="Picture 2" descr="http://www.google.com/url?source=imglanding&amp;ct=img&amp;q=http://www.lansbergen.net/site/images/stories/afb/2vrijeval_pisa.jpg&amp;sa=X&amp;ei=XIBeUPKVCYqLmwXel4HgCQ&amp;ved=0CAwQ8wc4Yg&amp;usg=AFQjCNFcNcMaMquJxE3SsJh1zeyjb9sAX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636838"/>
            <a:ext cx="2305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64793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a:spAutoFit/>
      </a:bodyPr>
      <a:lstStyle>
        <a:defPPr>
          <a:defRPr dirty="0"/>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059D19F-805A-C94E-88D5-8F45DB5CA17E}">
  <we:reference id="wa104379279" version="2.0.0.0" store="zh-TW" storeType="OMEX"/>
  <we:alternateReferences>
    <we:reference id="WA104379279" version="2.0.0.0" store="WA10437927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6688</TotalTime>
  <Words>2694</Words>
  <Application>Microsoft Macintosh PowerPoint</Application>
  <PresentationFormat>On-screen Show (4:3)</PresentationFormat>
  <Paragraphs>334</Paragraphs>
  <Slides>79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7" baseType="lpstr">
      <vt:lpstr>新細明體</vt:lpstr>
      <vt:lpstr>Arial</vt:lpstr>
      <vt:lpstr>Calibri</vt:lpstr>
      <vt:lpstr>Cambria Math</vt:lpstr>
      <vt:lpstr>Tahoma</vt:lpstr>
      <vt:lpstr>Times New Roman</vt:lpstr>
      <vt:lpstr>預設簡報設計</vt:lpstr>
      <vt:lpstr>方程式</vt:lpstr>
      <vt:lpstr>PowerPoint Presentation</vt:lpstr>
      <vt:lpstr>觀察現象是科學最基本的方法</vt:lpstr>
      <vt:lpstr>PowerPoint Presentation</vt:lpstr>
      <vt:lpstr>PowerPoint Presentation</vt:lpstr>
      <vt:lpstr>PowerPoint Presentation</vt:lpstr>
      <vt:lpstr>PowerPoint Presentation</vt:lpstr>
      <vt:lpstr>自由落體運動</vt:lpstr>
      <vt:lpstr>PowerPoint Presentation</vt:lpstr>
      <vt:lpstr>PowerPoint Presentation</vt:lpstr>
      <vt:lpstr>PowerPoint Presentation</vt:lpstr>
      <vt:lpstr>將介質阻力逐漸變小，物體的行為會往相反方向演進，</vt:lpstr>
      <vt:lpstr>沒有介質阻力下，所有物體將以同樣的方法下落。 </vt:lpstr>
      <vt:lpstr>測量物體下落的距離與時間的關係！</vt:lpstr>
      <vt:lpstr>PowerPoint Presentation</vt:lpstr>
      <vt:lpstr>PowerPoint Presentation</vt:lpstr>
      <vt:lpstr>古典物理定律全部由數學寫成</vt:lpstr>
      <vt:lpstr>所有物體將以同樣的方法下落，等效原則 </vt:lpstr>
      <vt:lpstr>落體距離及速度與時間的關係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月球的運動也是等加速度運動（以大小而言）！</vt:lpstr>
      <vt:lpstr>PowerPoint Presentation</vt:lpstr>
      <vt:lpstr>PowerPoint Presentation</vt:lpstr>
      <vt:lpstr>天體與蘋果服從同樣的物理定律</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369</cp:revision>
  <dcterms:created xsi:type="dcterms:W3CDTF">2006-10-11T11:25:01Z</dcterms:created>
  <dcterms:modified xsi:type="dcterms:W3CDTF">2021-11-01T00:55:20Z</dcterms:modified>
</cp:coreProperties>
</file>