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5"/>
  </p:notesMasterIdLst>
  <p:sldIdLst>
    <p:sldId id="1067" r:id="rId2"/>
    <p:sldId id="1069" r:id="rId3"/>
    <p:sldId id="1073" r:id="rId4"/>
    <p:sldId id="503" r:id="rId5"/>
    <p:sldId id="817" r:id="rId6"/>
    <p:sldId id="818" r:id="rId7"/>
    <p:sldId id="557" r:id="rId8"/>
    <p:sldId id="504" r:id="rId9"/>
    <p:sldId id="509" r:id="rId10"/>
    <p:sldId id="773" r:id="rId11"/>
    <p:sldId id="776" r:id="rId12"/>
    <p:sldId id="820" r:id="rId13"/>
    <p:sldId id="775" r:id="rId14"/>
    <p:sldId id="1415" r:id="rId15"/>
    <p:sldId id="771" r:id="rId16"/>
    <p:sldId id="774" r:id="rId17"/>
    <p:sldId id="887" r:id="rId18"/>
    <p:sldId id="872" r:id="rId19"/>
    <p:sldId id="821" r:id="rId20"/>
    <p:sldId id="991" r:id="rId21"/>
    <p:sldId id="1158" r:id="rId22"/>
    <p:sldId id="779" r:id="rId23"/>
    <p:sldId id="770" r:id="rId24"/>
    <p:sldId id="913" r:id="rId25"/>
    <p:sldId id="772" r:id="rId26"/>
    <p:sldId id="780" r:id="rId27"/>
    <p:sldId id="1002" r:id="rId28"/>
    <p:sldId id="1001" r:id="rId29"/>
    <p:sldId id="1003" r:id="rId30"/>
    <p:sldId id="1416" r:id="rId31"/>
    <p:sldId id="1434" r:id="rId32"/>
    <p:sldId id="1433" r:id="rId33"/>
    <p:sldId id="1156" r:id="rId34"/>
    <p:sldId id="756" r:id="rId35"/>
    <p:sldId id="934" r:id="rId36"/>
    <p:sldId id="1257" r:id="rId37"/>
    <p:sldId id="1074" r:id="rId38"/>
    <p:sldId id="1435" r:id="rId39"/>
    <p:sldId id="674" r:id="rId40"/>
    <p:sldId id="682" r:id="rId41"/>
    <p:sldId id="1423" r:id="rId42"/>
    <p:sldId id="393" r:id="rId43"/>
    <p:sldId id="961" r:id="rId44"/>
    <p:sldId id="819" r:id="rId45"/>
    <p:sldId id="473" r:id="rId46"/>
    <p:sldId id="510" r:id="rId47"/>
    <p:sldId id="722" r:id="rId48"/>
    <p:sldId id="1424" r:id="rId49"/>
    <p:sldId id="1436" r:id="rId50"/>
    <p:sldId id="1437" r:id="rId51"/>
    <p:sldId id="1438" r:id="rId52"/>
    <p:sldId id="1439" r:id="rId53"/>
    <p:sldId id="693" r:id="rId54"/>
    <p:sldId id="1027" r:id="rId55"/>
    <p:sldId id="677" r:id="rId56"/>
    <p:sldId id="766" r:id="rId57"/>
    <p:sldId id="1135" r:id="rId58"/>
    <p:sldId id="962" r:id="rId59"/>
    <p:sldId id="798" r:id="rId60"/>
    <p:sldId id="683" r:id="rId61"/>
    <p:sldId id="676" r:id="rId62"/>
    <p:sldId id="678" r:id="rId63"/>
    <p:sldId id="679" r:id="rId64"/>
    <p:sldId id="684" r:id="rId65"/>
    <p:sldId id="778" r:id="rId66"/>
    <p:sldId id="785" r:id="rId67"/>
    <p:sldId id="787" r:id="rId68"/>
    <p:sldId id="1125" r:id="rId69"/>
    <p:sldId id="757" r:id="rId70"/>
    <p:sldId id="760" r:id="rId71"/>
    <p:sldId id="758" r:id="rId72"/>
    <p:sldId id="761" r:id="rId73"/>
    <p:sldId id="759" r:id="rId74"/>
    <p:sldId id="1418" r:id="rId75"/>
    <p:sldId id="1417" r:id="rId76"/>
    <p:sldId id="1419" r:id="rId77"/>
    <p:sldId id="1420" r:id="rId78"/>
    <p:sldId id="1422" r:id="rId79"/>
    <p:sldId id="1426" r:id="rId80"/>
    <p:sldId id="1453" r:id="rId81"/>
    <p:sldId id="1432" r:id="rId82"/>
    <p:sldId id="1230" r:id="rId83"/>
    <p:sldId id="1008" r:id="rId84"/>
    <p:sldId id="1428" r:id="rId85"/>
    <p:sldId id="1429" r:id="rId86"/>
    <p:sldId id="1430" r:id="rId87"/>
    <p:sldId id="1431" r:id="rId88"/>
    <p:sldId id="1273" r:id="rId89"/>
    <p:sldId id="1259" r:id="rId90"/>
    <p:sldId id="1010" r:id="rId91"/>
    <p:sldId id="1007" r:id="rId92"/>
    <p:sldId id="1009" r:id="rId93"/>
    <p:sldId id="890" r:id="rId94"/>
    <p:sldId id="1440" r:id="rId95"/>
    <p:sldId id="1441" r:id="rId96"/>
    <p:sldId id="907" r:id="rId97"/>
    <p:sldId id="1137" r:id="rId98"/>
    <p:sldId id="909" r:id="rId99"/>
    <p:sldId id="1213" r:id="rId100"/>
    <p:sldId id="1442" r:id="rId101"/>
    <p:sldId id="1443" r:id="rId102"/>
    <p:sldId id="910" r:id="rId103"/>
    <p:sldId id="912" r:id="rId104"/>
    <p:sldId id="1444" r:id="rId105"/>
    <p:sldId id="952" r:id="rId106"/>
    <p:sldId id="931" r:id="rId107"/>
    <p:sldId id="1206" r:id="rId108"/>
    <p:sldId id="1205" r:id="rId109"/>
    <p:sldId id="1211" r:id="rId110"/>
    <p:sldId id="1208" r:id="rId111"/>
    <p:sldId id="1209" r:id="rId112"/>
    <p:sldId id="1210" r:id="rId113"/>
    <p:sldId id="1196" r:id="rId114"/>
    <p:sldId id="951" r:id="rId115"/>
    <p:sldId id="1445" r:id="rId116"/>
    <p:sldId id="1446" r:id="rId117"/>
    <p:sldId id="1279" r:id="rId118"/>
    <p:sldId id="1447" r:id="rId119"/>
    <p:sldId id="996" r:id="rId120"/>
    <p:sldId id="995" r:id="rId121"/>
    <p:sldId id="1277" r:id="rId122"/>
    <p:sldId id="1448" r:id="rId123"/>
    <p:sldId id="1278" r:id="rId124"/>
    <p:sldId id="1265" r:id="rId125"/>
    <p:sldId id="1266" r:id="rId126"/>
    <p:sldId id="1450" r:id="rId127"/>
    <p:sldId id="1451" r:id="rId128"/>
    <p:sldId id="1452" r:id="rId129"/>
    <p:sldId id="1425" r:id="rId130"/>
    <p:sldId id="721" r:id="rId131"/>
    <p:sldId id="1005" r:id="rId132"/>
    <p:sldId id="1075" r:id="rId133"/>
    <p:sldId id="926" r:id="rId134"/>
    <p:sldId id="918" r:id="rId135"/>
    <p:sldId id="980" r:id="rId136"/>
    <p:sldId id="984" r:id="rId137"/>
    <p:sldId id="1263" r:id="rId138"/>
    <p:sldId id="1262" r:id="rId139"/>
    <p:sldId id="930" r:id="rId140"/>
    <p:sldId id="982" r:id="rId141"/>
    <p:sldId id="949" r:id="rId142"/>
    <p:sldId id="945" r:id="rId143"/>
    <p:sldId id="1261" r:id="rId144"/>
    <p:sldId id="946" r:id="rId145"/>
    <p:sldId id="1023" r:id="rId146"/>
    <p:sldId id="921" r:id="rId147"/>
    <p:sldId id="1024" r:id="rId148"/>
    <p:sldId id="922" r:id="rId149"/>
    <p:sldId id="986" r:id="rId150"/>
    <p:sldId id="929" r:id="rId151"/>
    <p:sldId id="1025" r:id="rId152"/>
    <p:sldId id="948" r:id="rId153"/>
    <p:sldId id="1022" r:id="rId154"/>
    <p:sldId id="927" r:id="rId155"/>
    <p:sldId id="920" r:id="rId156"/>
    <p:sldId id="985" r:id="rId157"/>
    <p:sldId id="1078" r:id="rId158"/>
    <p:sldId id="919" r:id="rId159"/>
    <p:sldId id="989" r:id="rId160"/>
    <p:sldId id="924" r:id="rId161"/>
    <p:sldId id="925" r:id="rId162"/>
    <p:sldId id="981" r:id="rId163"/>
    <p:sldId id="1000" r:id="rId164"/>
    <p:sldId id="1077" r:id="rId165"/>
    <p:sldId id="1076" r:id="rId166"/>
    <p:sldId id="988" r:id="rId167"/>
    <p:sldId id="1017" r:id="rId168"/>
    <p:sldId id="1015" r:id="rId169"/>
    <p:sldId id="1018" r:id="rId170"/>
    <p:sldId id="1016" r:id="rId171"/>
    <p:sldId id="1019" r:id="rId172"/>
    <p:sldId id="1026" r:id="rId173"/>
    <p:sldId id="1020" r:id="rId174"/>
    <p:sldId id="1028" r:id="rId175"/>
    <p:sldId id="1021" r:id="rId176"/>
    <p:sldId id="966" r:id="rId177"/>
    <p:sldId id="976" r:id="rId178"/>
    <p:sldId id="1059" r:id="rId179"/>
    <p:sldId id="1060" r:id="rId180"/>
    <p:sldId id="983" r:id="rId181"/>
    <p:sldId id="978" r:id="rId182"/>
    <p:sldId id="1044" r:id="rId183"/>
    <p:sldId id="1050" r:id="rId184"/>
    <p:sldId id="977" r:id="rId185"/>
    <p:sldId id="1053" r:id="rId186"/>
    <p:sldId id="1052" r:id="rId187"/>
    <p:sldId id="1051" r:id="rId188"/>
    <p:sldId id="1056" r:id="rId189"/>
    <p:sldId id="1054" r:id="rId190"/>
    <p:sldId id="1055" r:id="rId191"/>
    <p:sldId id="1086" r:id="rId192"/>
    <p:sldId id="1087" r:id="rId193"/>
    <p:sldId id="1088" r:id="rId194"/>
    <p:sldId id="1058" r:id="rId195"/>
    <p:sldId id="1057" r:id="rId196"/>
    <p:sldId id="1049" r:id="rId197"/>
    <p:sldId id="1064" r:id="rId198"/>
    <p:sldId id="1063" r:id="rId199"/>
    <p:sldId id="1061" r:id="rId200"/>
    <p:sldId id="979" r:id="rId201"/>
    <p:sldId id="1062" r:id="rId202"/>
    <p:sldId id="1037" r:id="rId203"/>
    <p:sldId id="1038" r:id="rId204"/>
    <p:sldId id="1039" r:id="rId205"/>
    <p:sldId id="1029" r:id="rId206"/>
    <p:sldId id="1030" r:id="rId207"/>
    <p:sldId id="1036" r:id="rId208"/>
    <p:sldId id="1035" r:id="rId209"/>
    <p:sldId id="1046" r:id="rId210"/>
    <p:sldId id="1032" r:id="rId211"/>
    <p:sldId id="1040" r:id="rId212"/>
    <p:sldId id="1033" r:id="rId213"/>
    <p:sldId id="1082" r:id="rId214"/>
    <p:sldId id="1048" r:id="rId215"/>
    <p:sldId id="1041" r:id="rId216"/>
    <p:sldId id="1083" r:id="rId217"/>
    <p:sldId id="1034" r:id="rId218"/>
    <p:sldId id="1042" r:id="rId219"/>
    <p:sldId id="1043" r:id="rId220"/>
    <p:sldId id="1045" r:id="rId221"/>
    <p:sldId id="1066" r:id="rId222"/>
    <p:sldId id="1065" r:id="rId223"/>
    <p:sldId id="1080" r:id="rId224"/>
    <p:sldId id="1081" r:id="rId225"/>
    <p:sldId id="1079" r:id="rId226"/>
    <p:sldId id="1084" r:id="rId227"/>
    <p:sldId id="1089" r:id="rId228"/>
    <p:sldId id="1090" r:id="rId229"/>
    <p:sldId id="935" r:id="rId230"/>
    <p:sldId id="936" r:id="rId231"/>
    <p:sldId id="959" r:id="rId232"/>
    <p:sldId id="932" r:id="rId233"/>
    <p:sldId id="933" r:id="rId234"/>
  </p:sldIdLst>
  <p:sldSz cx="9144000" cy="6858000" type="screen4x3"/>
  <p:notesSz cx="6858000" cy="9144000"/>
  <p:defaultTextStyle>
    <a:defPPr>
      <a:defRPr lang="zh-TW"/>
    </a:defPPr>
    <a:lvl1pPr algn="l" rtl="0" fontAlgn="base">
      <a:spcBef>
        <a:spcPct val="0"/>
      </a:spcBef>
      <a:spcAft>
        <a:spcPct val="0"/>
      </a:spcAft>
      <a:defRPr kumimoji="1" kern="1200">
        <a:solidFill>
          <a:schemeClr val="tx1"/>
        </a:solidFill>
        <a:latin typeface="Arial" pitchFamily="34" charset="0"/>
        <a:ea typeface="新細明體" pitchFamily="18" charset="-120"/>
        <a:cs typeface="+mn-cs"/>
      </a:defRPr>
    </a:lvl1pPr>
    <a:lvl2pPr marL="457200" algn="l" rtl="0" fontAlgn="base">
      <a:spcBef>
        <a:spcPct val="0"/>
      </a:spcBef>
      <a:spcAft>
        <a:spcPct val="0"/>
      </a:spcAft>
      <a:defRPr kumimoji="1" kern="1200">
        <a:solidFill>
          <a:schemeClr val="tx1"/>
        </a:solidFill>
        <a:latin typeface="Arial" pitchFamily="34" charset="0"/>
        <a:ea typeface="新細明體" pitchFamily="18" charset="-120"/>
        <a:cs typeface="+mn-cs"/>
      </a:defRPr>
    </a:lvl2pPr>
    <a:lvl3pPr marL="914400" algn="l" rtl="0" fontAlgn="base">
      <a:spcBef>
        <a:spcPct val="0"/>
      </a:spcBef>
      <a:spcAft>
        <a:spcPct val="0"/>
      </a:spcAft>
      <a:defRPr kumimoji="1" kern="1200">
        <a:solidFill>
          <a:schemeClr val="tx1"/>
        </a:solidFill>
        <a:latin typeface="Arial" pitchFamily="34" charset="0"/>
        <a:ea typeface="新細明體" pitchFamily="18" charset="-120"/>
        <a:cs typeface="+mn-cs"/>
      </a:defRPr>
    </a:lvl3pPr>
    <a:lvl4pPr marL="1371600" algn="l" rtl="0" fontAlgn="base">
      <a:spcBef>
        <a:spcPct val="0"/>
      </a:spcBef>
      <a:spcAft>
        <a:spcPct val="0"/>
      </a:spcAft>
      <a:defRPr kumimoji="1" kern="1200">
        <a:solidFill>
          <a:schemeClr val="tx1"/>
        </a:solidFill>
        <a:latin typeface="Arial" pitchFamily="34" charset="0"/>
        <a:ea typeface="新細明體" pitchFamily="18" charset="-120"/>
        <a:cs typeface="+mn-cs"/>
      </a:defRPr>
    </a:lvl4pPr>
    <a:lvl5pPr marL="1828800" algn="l" rtl="0" fontAlgn="base">
      <a:spcBef>
        <a:spcPct val="0"/>
      </a:spcBef>
      <a:spcAft>
        <a:spcPct val="0"/>
      </a:spcAft>
      <a:defRPr kumimoji="1" kern="1200">
        <a:solidFill>
          <a:schemeClr val="tx1"/>
        </a:solidFill>
        <a:latin typeface="Arial" pitchFamily="34" charset="0"/>
        <a:ea typeface="新細明體" pitchFamily="18" charset="-120"/>
        <a:cs typeface="+mn-cs"/>
      </a:defRPr>
    </a:lvl5pPr>
    <a:lvl6pPr marL="2286000" algn="l" defTabSz="914400" rtl="0" eaLnBrk="1" latinLnBrk="0" hangingPunct="1">
      <a:defRPr kumimoji="1" kern="1200">
        <a:solidFill>
          <a:schemeClr val="tx1"/>
        </a:solidFill>
        <a:latin typeface="Arial" pitchFamily="34" charset="0"/>
        <a:ea typeface="新細明體" pitchFamily="18" charset="-120"/>
        <a:cs typeface="+mn-cs"/>
      </a:defRPr>
    </a:lvl6pPr>
    <a:lvl7pPr marL="2743200" algn="l" defTabSz="914400" rtl="0" eaLnBrk="1" latinLnBrk="0" hangingPunct="1">
      <a:defRPr kumimoji="1" kern="1200">
        <a:solidFill>
          <a:schemeClr val="tx1"/>
        </a:solidFill>
        <a:latin typeface="Arial" pitchFamily="34" charset="0"/>
        <a:ea typeface="新細明體" pitchFamily="18" charset="-120"/>
        <a:cs typeface="+mn-cs"/>
      </a:defRPr>
    </a:lvl7pPr>
    <a:lvl8pPr marL="3200400" algn="l" defTabSz="914400" rtl="0" eaLnBrk="1" latinLnBrk="0" hangingPunct="1">
      <a:defRPr kumimoji="1" kern="1200">
        <a:solidFill>
          <a:schemeClr val="tx1"/>
        </a:solidFill>
        <a:latin typeface="Arial" pitchFamily="34" charset="0"/>
        <a:ea typeface="新細明體" pitchFamily="18" charset="-120"/>
        <a:cs typeface="+mn-cs"/>
      </a:defRPr>
    </a:lvl8pPr>
    <a:lvl9pPr marL="3657600" algn="l" defTabSz="914400" rtl="0" eaLnBrk="1" latinLnBrk="0" hangingPunct="1">
      <a:defRPr kumimoji="1" kern="1200">
        <a:solidFill>
          <a:schemeClr val="tx1"/>
        </a:solidFill>
        <a:latin typeface="Arial" pitchFamily="34" charset="0"/>
        <a:ea typeface="新細明體" pitchFamily="18"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FFFF99"/>
    <a:srgbClr val="FF3300"/>
    <a:srgbClr val="33CC33"/>
    <a:srgbClr val="74FCEC"/>
    <a:srgbClr val="99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638" autoAdjust="0"/>
    <p:restoredTop sz="94660"/>
  </p:normalViewPr>
  <p:slideViewPr>
    <p:cSldViewPr>
      <p:cViewPr varScale="1">
        <p:scale>
          <a:sx n="116" d="100"/>
          <a:sy n="116" d="100"/>
        </p:scale>
        <p:origin x="184" y="43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viewProps" Target="view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theme" Target="theme/theme1.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tableStyles" Target="tableStyles.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presProps" Target="presProps.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notesMaster" Target="notesMasters/notesMaster1.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ea typeface="新細明體" pitchFamily="18" charset="-120"/>
                <a:cs typeface="+mn-cs"/>
              </a:defRPr>
            </a:lvl1pPr>
          </a:lstStyle>
          <a:p>
            <a:pPr>
              <a:defRPr/>
            </a:pPr>
            <a:endParaRPr lang="en-US" altLang="zh-TW"/>
          </a:p>
        </p:txBody>
      </p:sp>
      <p:sp>
        <p:nvSpPr>
          <p:cNvPr id="1331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新細明體" pitchFamily="18" charset="-120"/>
                <a:cs typeface="+mn-cs"/>
              </a:defRPr>
            </a:lvl1pPr>
          </a:lstStyle>
          <a:p>
            <a:pPr>
              <a:defRPr/>
            </a:pPr>
            <a:endParaRPr lang="en-US" altLang="zh-TW"/>
          </a:p>
        </p:txBody>
      </p:sp>
      <p:sp>
        <p:nvSpPr>
          <p:cNvPr id="3153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TW" altLang="en-US" noProof="0"/>
              <a:t>按一下以編輯母片</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1331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ea typeface="新細明體" pitchFamily="18" charset="-120"/>
                <a:cs typeface="+mn-cs"/>
              </a:defRPr>
            </a:lvl1pPr>
          </a:lstStyle>
          <a:p>
            <a:pPr>
              <a:defRPr/>
            </a:pPr>
            <a:endParaRPr lang="en-US" altLang="zh-TW"/>
          </a:p>
        </p:txBody>
      </p:sp>
      <p:sp>
        <p:nvSpPr>
          <p:cNvPr id="1331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EE6D94F1-40E0-4B2C-A682-0C538A41D910}" type="slidenum">
              <a:rPr lang="en-US" altLang="zh-TW"/>
              <a:pPr>
                <a:defRPr/>
              </a:pPr>
              <a:t>‹#›</a:t>
            </a:fld>
            <a:endParaRPr lang="en-US" altLang="zh-TW"/>
          </a:p>
        </p:txBody>
      </p:sp>
    </p:spTree>
    <p:extLst>
      <p:ext uri="{BB962C8B-B14F-4D97-AF65-F5344CB8AC3E}">
        <p14:creationId xmlns:p14="http://schemas.microsoft.com/office/powerpoint/2010/main" val="15024520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新細明體" pitchFamily="18" charset="-120"/>
        <a:cs typeface="新細明體" charset="0"/>
      </a:defRPr>
    </a:lvl1pPr>
    <a:lvl2pPr marL="4572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E62CC227-A06E-4045-969E-8215EA5DAFBC}" type="slidenum">
              <a:rPr lang="en-US" altLang="zh-TW"/>
              <a:pPr>
                <a:defRPr/>
              </a:pPr>
              <a:t>‹#›</a:t>
            </a:fld>
            <a:endParaRPr lang="en-US" altLang="zh-TW"/>
          </a:p>
        </p:txBody>
      </p:sp>
    </p:spTree>
    <p:extLst>
      <p:ext uri="{BB962C8B-B14F-4D97-AF65-F5344CB8AC3E}">
        <p14:creationId xmlns:p14="http://schemas.microsoft.com/office/powerpoint/2010/main" val="1125741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9342D01E-C4B5-4106-9B03-7D4C4EAE784A}" type="slidenum">
              <a:rPr lang="en-US" altLang="zh-TW"/>
              <a:pPr>
                <a:defRPr/>
              </a:pPr>
              <a:t>‹#›</a:t>
            </a:fld>
            <a:endParaRPr lang="en-US" altLang="zh-TW"/>
          </a:p>
        </p:txBody>
      </p:sp>
    </p:spTree>
    <p:extLst>
      <p:ext uri="{BB962C8B-B14F-4D97-AF65-F5344CB8AC3E}">
        <p14:creationId xmlns:p14="http://schemas.microsoft.com/office/powerpoint/2010/main" val="1120587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B6370B03-B977-4CA5-9F41-744F78FE493E}" type="slidenum">
              <a:rPr lang="en-US" altLang="zh-TW"/>
              <a:pPr>
                <a:defRPr/>
              </a:pPr>
              <a:t>‹#›</a:t>
            </a:fld>
            <a:endParaRPr lang="en-US" altLang="zh-TW"/>
          </a:p>
        </p:txBody>
      </p:sp>
    </p:spTree>
    <p:extLst>
      <p:ext uri="{BB962C8B-B14F-4D97-AF65-F5344CB8AC3E}">
        <p14:creationId xmlns:p14="http://schemas.microsoft.com/office/powerpoint/2010/main" val="1451177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97946330-8267-4AAB-BAF7-62CB9E7857F0}" type="slidenum">
              <a:rPr lang="en-US" altLang="zh-TW"/>
              <a:pPr>
                <a:defRPr/>
              </a:pPr>
              <a:t>‹#›</a:t>
            </a:fld>
            <a:endParaRPr lang="en-US" altLang="zh-TW"/>
          </a:p>
        </p:txBody>
      </p:sp>
    </p:spTree>
    <p:extLst>
      <p:ext uri="{BB962C8B-B14F-4D97-AF65-F5344CB8AC3E}">
        <p14:creationId xmlns:p14="http://schemas.microsoft.com/office/powerpoint/2010/main" val="2011074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6"/>
          <p:cNvSpPr>
            <a:spLocks noGrp="1" noChangeArrowheads="1"/>
          </p:cNvSpPr>
          <p:nvPr>
            <p:ph type="sldNum" sz="quarter" idx="12"/>
          </p:nvPr>
        </p:nvSpPr>
        <p:spPr>
          <a:ln/>
        </p:spPr>
        <p:txBody>
          <a:bodyPr/>
          <a:lstStyle>
            <a:lvl1pPr>
              <a:defRPr/>
            </a:lvl1pPr>
          </a:lstStyle>
          <a:p>
            <a:pPr>
              <a:defRPr/>
            </a:pPr>
            <a:fld id="{097A26CB-7821-4E54-A076-9E08975941CB}" type="slidenum">
              <a:rPr lang="en-US" altLang="zh-TW"/>
              <a:pPr>
                <a:defRPr/>
              </a:pPr>
              <a:t>‹#›</a:t>
            </a:fld>
            <a:endParaRPr lang="en-US" altLang="zh-TW"/>
          </a:p>
        </p:txBody>
      </p:sp>
    </p:spTree>
    <p:extLst>
      <p:ext uri="{BB962C8B-B14F-4D97-AF65-F5344CB8AC3E}">
        <p14:creationId xmlns:p14="http://schemas.microsoft.com/office/powerpoint/2010/main" val="1847760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p:cNvSpPr>
            <a:spLocks noGrp="1" noChangeArrowheads="1"/>
          </p:cNvSpPr>
          <p:nvPr>
            <p:ph type="sldNum" sz="quarter" idx="12"/>
          </p:nvPr>
        </p:nvSpPr>
        <p:spPr>
          <a:ln/>
        </p:spPr>
        <p:txBody>
          <a:bodyPr/>
          <a:lstStyle>
            <a:lvl1pPr>
              <a:defRPr/>
            </a:lvl1pPr>
          </a:lstStyle>
          <a:p>
            <a:pPr>
              <a:defRPr/>
            </a:pPr>
            <a:fld id="{4277C40E-B24E-4909-BF50-5D68274CE46E}" type="slidenum">
              <a:rPr lang="en-US" altLang="zh-TW"/>
              <a:pPr>
                <a:defRPr/>
              </a:pPr>
              <a:t>‹#›</a:t>
            </a:fld>
            <a:endParaRPr lang="en-US" altLang="zh-TW"/>
          </a:p>
        </p:txBody>
      </p:sp>
    </p:spTree>
    <p:extLst>
      <p:ext uri="{BB962C8B-B14F-4D97-AF65-F5344CB8AC3E}">
        <p14:creationId xmlns:p14="http://schemas.microsoft.com/office/powerpoint/2010/main" val="332535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6"/>
          <p:cNvSpPr>
            <a:spLocks noGrp="1" noChangeArrowheads="1"/>
          </p:cNvSpPr>
          <p:nvPr>
            <p:ph type="sldNum" sz="quarter" idx="12"/>
          </p:nvPr>
        </p:nvSpPr>
        <p:spPr>
          <a:ln/>
        </p:spPr>
        <p:txBody>
          <a:bodyPr/>
          <a:lstStyle>
            <a:lvl1pPr>
              <a:defRPr/>
            </a:lvl1pPr>
          </a:lstStyle>
          <a:p>
            <a:pPr>
              <a:defRPr/>
            </a:pPr>
            <a:fld id="{C2937FEF-2984-4CA0-97AF-B5C1C09031FB}" type="slidenum">
              <a:rPr lang="en-US" altLang="zh-TW"/>
              <a:pPr>
                <a:defRPr/>
              </a:pPr>
              <a:t>‹#›</a:t>
            </a:fld>
            <a:endParaRPr lang="en-US" altLang="zh-TW"/>
          </a:p>
        </p:txBody>
      </p:sp>
    </p:spTree>
    <p:extLst>
      <p:ext uri="{BB962C8B-B14F-4D97-AF65-F5344CB8AC3E}">
        <p14:creationId xmlns:p14="http://schemas.microsoft.com/office/powerpoint/2010/main" val="3694841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448EC982-535D-49AB-881E-9636999D972F}" type="slidenum">
              <a:rPr lang="en-US" altLang="zh-TW"/>
              <a:pPr>
                <a:defRPr/>
              </a:pPr>
              <a:t>‹#›</a:t>
            </a:fld>
            <a:endParaRPr lang="en-US" altLang="zh-TW"/>
          </a:p>
        </p:txBody>
      </p:sp>
    </p:spTree>
    <p:extLst>
      <p:ext uri="{BB962C8B-B14F-4D97-AF65-F5344CB8AC3E}">
        <p14:creationId xmlns:p14="http://schemas.microsoft.com/office/powerpoint/2010/main" val="2668185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09C453A1-616E-492E-9FEF-F56A93BB67D4}" type="slidenum">
              <a:rPr lang="en-US" altLang="zh-TW"/>
              <a:pPr>
                <a:defRPr/>
              </a:pPr>
              <a:t>‹#›</a:t>
            </a:fld>
            <a:endParaRPr lang="en-US" altLang="zh-TW"/>
          </a:p>
        </p:txBody>
      </p:sp>
    </p:spTree>
    <p:extLst>
      <p:ext uri="{BB962C8B-B14F-4D97-AF65-F5344CB8AC3E}">
        <p14:creationId xmlns:p14="http://schemas.microsoft.com/office/powerpoint/2010/main" val="3698204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7DF18888-5E35-4699-940E-B2FE5F12B40D}" type="slidenum">
              <a:rPr lang="en-US" altLang="zh-TW"/>
              <a:pPr>
                <a:defRPr/>
              </a:pPr>
              <a:t>‹#›</a:t>
            </a:fld>
            <a:endParaRPr lang="en-US" altLang="zh-TW"/>
          </a:p>
        </p:txBody>
      </p:sp>
    </p:spTree>
    <p:extLst>
      <p:ext uri="{BB962C8B-B14F-4D97-AF65-F5344CB8AC3E}">
        <p14:creationId xmlns:p14="http://schemas.microsoft.com/office/powerpoint/2010/main" val="996767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BDBB1832-6C3B-4051-BE9D-61CFC95E101B}" type="slidenum">
              <a:rPr lang="en-US" altLang="zh-TW"/>
              <a:pPr>
                <a:defRPr/>
              </a:pPr>
              <a:t>‹#›</a:t>
            </a:fld>
            <a:endParaRPr lang="en-US" altLang="zh-TW"/>
          </a:p>
        </p:txBody>
      </p:sp>
    </p:spTree>
    <p:extLst>
      <p:ext uri="{BB962C8B-B14F-4D97-AF65-F5344CB8AC3E}">
        <p14:creationId xmlns:p14="http://schemas.microsoft.com/office/powerpoint/2010/main" val="42194240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標題，文字及美工圖案">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a:t>按一下以編輯母片標題樣式</a:t>
            </a:r>
          </a:p>
        </p:txBody>
      </p:sp>
      <p:sp>
        <p:nvSpPr>
          <p:cNvPr id="3" name="文字版面配置區 2"/>
          <p:cNvSpPr>
            <a:spLocks noGrp="1"/>
          </p:cNvSpPr>
          <p:nvPr>
            <p:ph type="body" sz="half" idx="1"/>
          </p:nvPr>
        </p:nvSpPr>
        <p:spPr>
          <a:xfrm>
            <a:off x="457200" y="1600200"/>
            <a:ext cx="4038600" cy="4525963"/>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美工圖案版面配置區 3"/>
          <p:cNvSpPr>
            <a:spLocks noGrp="1"/>
          </p:cNvSpPr>
          <p:nvPr>
            <p:ph type="clipArt" sz="half" idx="2"/>
          </p:nvPr>
        </p:nvSpPr>
        <p:spPr>
          <a:xfrm>
            <a:off x="4648200" y="1600200"/>
            <a:ext cx="4038600" cy="4525963"/>
          </a:xfrm>
        </p:spPr>
        <p:txBody>
          <a:bodyPr/>
          <a:lstStyle/>
          <a:p>
            <a:pPr lvl="0"/>
            <a:endParaRPr lang="zh-TW" alt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17C5346E-6623-4D8D-928F-7E41E3AC2585}" type="slidenum">
              <a:rPr lang="en-US" altLang="zh-TW"/>
              <a:pPr>
                <a:defRPr/>
              </a:pPr>
              <a:t>‹#›</a:t>
            </a:fld>
            <a:endParaRPr lang="en-US" altLang="zh-TW"/>
          </a:p>
        </p:txBody>
      </p:sp>
    </p:spTree>
    <p:extLst>
      <p:ext uri="{BB962C8B-B14F-4D97-AF65-F5344CB8AC3E}">
        <p14:creationId xmlns:p14="http://schemas.microsoft.com/office/powerpoint/2010/main" val="14861106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標題，1 個大物件與 2 個小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a:t>按一下以編輯母片標題樣式</a:t>
            </a:r>
          </a:p>
        </p:txBody>
      </p:sp>
      <p:sp>
        <p:nvSpPr>
          <p:cNvPr id="3" name="內容版面配置區 2"/>
          <p:cNvSpPr>
            <a:spLocks noGrp="1"/>
          </p:cNvSpPr>
          <p:nvPr>
            <p:ph sz="half" idx="1"/>
          </p:nvPr>
        </p:nvSpPr>
        <p:spPr>
          <a:xfrm>
            <a:off x="457200" y="1600200"/>
            <a:ext cx="4038600" cy="4525963"/>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quarter" idx="2"/>
          </p:nvPr>
        </p:nvSpPr>
        <p:spPr>
          <a:xfrm>
            <a:off x="4648200" y="1600200"/>
            <a:ext cx="4038600" cy="21859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內容版面配置區 4"/>
          <p:cNvSpPr>
            <a:spLocks noGrp="1"/>
          </p:cNvSpPr>
          <p:nvPr>
            <p:ph sz="quarter" idx="3"/>
          </p:nvPr>
        </p:nvSpPr>
        <p:spPr>
          <a:xfrm>
            <a:off x="4648200" y="3938588"/>
            <a:ext cx="4038600" cy="2187575"/>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8" name="Rectangle 6"/>
          <p:cNvSpPr>
            <a:spLocks noGrp="1" noChangeArrowheads="1"/>
          </p:cNvSpPr>
          <p:nvPr>
            <p:ph type="sldNum" sz="quarter" idx="12"/>
          </p:nvPr>
        </p:nvSpPr>
        <p:spPr>
          <a:ln/>
        </p:spPr>
        <p:txBody>
          <a:bodyPr/>
          <a:lstStyle>
            <a:lvl1pPr>
              <a:defRPr/>
            </a:lvl1pPr>
          </a:lstStyle>
          <a:p>
            <a:pPr>
              <a:defRPr/>
            </a:pPr>
            <a:fld id="{8E2388AF-86EB-4D3D-A2EF-E8C94E07D137}" type="slidenum">
              <a:rPr lang="en-US" altLang="zh-TW"/>
              <a:pPr>
                <a:defRPr/>
              </a:pPr>
              <a:t>‹#›</a:t>
            </a:fld>
            <a:endParaRPr lang="en-US" altLang="zh-TW"/>
          </a:p>
        </p:txBody>
      </p:sp>
    </p:spTree>
    <p:extLst>
      <p:ext uri="{BB962C8B-B14F-4D97-AF65-F5344CB8AC3E}">
        <p14:creationId xmlns:p14="http://schemas.microsoft.com/office/powerpoint/2010/main" val="38501064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AndObj" preserve="1">
  <p:cSld name="標題， 2 個小物件與1 個大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a:t>按一下以編輯母片標題樣式</a:t>
            </a:r>
          </a:p>
        </p:txBody>
      </p:sp>
      <p:sp>
        <p:nvSpPr>
          <p:cNvPr id="3" name="內容版面配置區 2"/>
          <p:cNvSpPr>
            <a:spLocks noGrp="1"/>
          </p:cNvSpPr>
          <p:nvPr>
            <p:ph sz="quarter" idx="1"/>
          </p:nvPr>
        </p:nvSpPr>
        <p:spPr>
          <a:xfrm>
            <a:off x="457200" y="1600200"/>
            <a:ext cx="4038600" cy="21859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quarter" idx="2"/>
          </p:nvPr>
        </p:nvSpPr>
        <p:spPr>
          <a:xfrm>
            <a:off x="457200" y="3938588"/>
            <a:ext cx="4038600" cy="2187575"/>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內容版面配置區 4"/>
          <p:cNvSpPr>
            <a:spLocks noGrp="1"/>
          </p:cNvSpPr>
          <p:nvPr>
            <p:ph sz="half" idx="3"/>
          </p:nvPr>
        </p:nvSpPr>
        <p:spPr>
          <a:xfrm>
            <a:off x="4648200" y="1600200"/>
            <a:ext cx="4038600" cy="4525963"/>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8" name="Rectangle 6"/>
          <p:cNvSpPr>
            <a:spLocks noGrp="1" noChangeArrowheads="1"/>
          </p:cNvSpPr>
          <p:nvPr>
            <p:ph type="sldNum" sz="quarter" idx="12"/>
          </p:nvPr>
        </p:nvSpPr>
        <p:spPr>
          <a:ln/>
        </p:spPr>
        <p:txBody>
          <a:bodyPr/>
          <a:lstStyle>
            <a:lvl1pPr>
              <a:defRPr/>
            </a:lvl1pPr>
          </a:lstStyle>
          <a:p>
            <a:pPr>
              <a:defRPr/>
            </a:pPr>
            <a:fld id="{C9547F68-513E-4E10-A163-7FE3D86DB110}" type="slidenum">
              <a:rPr lang="en-US" altLang="zh-TW"/>
              <a:pPr>
                <a:defRPr/>
              </a:pPr>
              <a:t>‹#›</a:t>
            </a:fld>
            <a:endParaRPr lang="en-US" altLang="zh-TW"/>
          </a:p>
        </p:txBody>
      </p:sp>
    </p:spTree>
    <p:extLst>
      <p:ext uri="{BB962C8B-B14F-4D97-AF65-F5344CB8AC3E}">
        <p14:creationId xmlns:p14="http://schemas.microsoft.com/office/powerpoint/2010/main" val="26945275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物件">
    <p:spTree>
      <p:nvGrpSpPr>
        <p:cNvPr id="1" name=""/>
        <p:cNvGrpSpPr/>
        <p:nvPr/>
      </p:nvGrpSpPr>
      <p:grpSpPr>
        <a:xfrm>
          <a:off x="0" y="0"/>
          <a:ext cx="0" cy="0"/>
          <a:chOff x="0" y="0"/>
          <a:chExt cx="0" cy="0"/>
        </a:xfrm>
      </p:grpSpPr>
      <p:sp>
        <p:nvSpPr>
          <p:cNvPr id="2" name="內容版面配置區 1"/>
          <p:cNvSpPr>
            <a:spLocks noGrp="1"/>
          </p:cNvSpPr>
          <p:nvPr>
            <p:ph/>
          </p:nvPr>
        </p:nvSpPr>
        <p:spPr>
          <a:xfrm>
            <a:off x="457200" y="274638"/>
            <a:ext cx="8229600" cy="5851525"/>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p:cNvSpPr>
            <a:spLocks noGrp="1" noChangeArrowheads="1"/>
          </p:cNvSpPr>
          <p:nvPr>
            <p:ph type="sldNum" sz="quarter" idx="12"/>
          </p:nvPr>
        </p:nvSpPr>
        <p:spPr>
          <a:ln/>
        </p:spPr>
        <p:txBody>
          <a:bodyPr/>
          <a:lstStyle>
            <a:lvl1pPr>
              <a:defRPr/>
            </a:lvl1pPr>
          </a:lstStyle>
          <a:p>
            <a:pPr>
              <a:defRPr/>
            </a:pPr>
            <a:fld id="{A7367F72-01CE-4BE7-8D01-AF6BC60BC137}" type="slidenum">
              <a:rPr lang="en-US" altLang="zh-TW"/>
              <a:pPr>
                <a:defRPr/>
              </a:pPr>
              <a:t>‹#›</a:t>
            </a:fld>
            <a:endParaRPr lang="en-US" altLang="zh-TW"/>
          </a:p>
        </p:txBody>
      </p:sp>
    </p:spTree>
    <p:extLst>
      <p:ext uri="{BB962C8B-B14F-4D97-AF65-F5344CB8AC3E}">
        <p14:creationId xmlns:p14="http://schemas.microsoft.com/office/powerpoint/2010/main" val="3315576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新細明體" pitchFamily="18" charset="-120"/>
                <a:cs typeface="+mn-cs"/>
              </a:defRPr>
            </a:lvl1pPr>
          </a:lstStyle>
          <a:p>
            <a:pPr>
              <a:defRPr/>
            </a:pPr>
            <a:endParaRPr lang="en-US" altLang="zh-TW"/>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新細明體" pitchFamily="18" charset="-120"/>
                <a:cs typeface="+mn-cs"/>
              </a:defRPr>
            </a:lvl1pPr>
          </a:lstStyle>
          <a:p>
            <a:pPr>
              <a:defRPr/>
            </a:pPr>
            <a:endParaRPr lang="en-US" altLang="zh-TW"/>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BF38E31F-2BA2-4AD8-9169-E98D49DB3963}"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4465" r:id="rId1"/>
    <p:sldLayoutId id="2147484466" r:id="rId2"/>
    <p:sldLayoutId id="2147484467" r:id="rId3"/>
    <p:sldLayoutId id="2147484468" r:id="rId4"/>
    <p:sldLayoutId id="2147484469" r:id="rId5"/>
    <p:sldLayoutId id="2147484470" r:id="rId6"/>
    <p:sldLayoutId id="2147484471" r:id="rId7"/>
    <p:sldLayoutId id="2147484472" r:id="rId8"/>
    <p:sldLayoutId id="2147484473" r:id="rId9"/>
    <p:sldLayoutId id="2147484474" r:id="rId10"/>
    <p:sldLayoutId id="2147484475" r:id="rId11"/>
    <p:sldLayoutId id="2147484476" r:id="rId12"/>
    <p:sldLayoutId id="2147484477" r:id="rId13"/>
    <p:sldLayoutId id="2147484478" r:id="rId14"/>
    <p:sldLayoutId id="2147484479" r:id="rId15"/>
  </p:sldLayoutIdLst>
  <p:txStyles>
    <p:titleStyle>
      <a:lvl1pPr algn="ctr" rtl="0" eaLnBrk="0" fontAlgn="base" hangingPunct="0">
        <a:spcBef>
          <a:spcPct val="0"/>
        </a:spcBef>
        <a:spcAft>
          <a:spcPct val="0"/>
        </a:spcAft>
        <a:defRPr kumimoji="1" sz="4400">
          <a:solidFill>
            <a:schemeClr val="tx2"/>
          </a:solidFill>
          <a:latin typeface="+mj-lt"/>
          <a:ea typeface="+mj-ea"/>
          <a:cs typeface="新細明體" charset="0"/>
        </a:defRPr>
      </a:lvl1pPr>
      <a:lvl2pPr algn="ctr" rtl="0" eaLnBrk="0" fontAlgn="base" hangingPunct="0">
        <a:spcBef>
          <a:spcPct val="0"/>
        </a:spcBef>
        <a:spcAft>
          <a:spcPct val="0"/>
        </a:spcAft>
        <a:defRPr kumimoji="1" sz="4400">
          <a:solidFill>
            <a:schemeClr val="tx2"/>
          </a:solidFill>
          <a:latin typeface="Arial" charset="0"/>
          <a:ea typeface="新細明體" pitchFamily="18" charset="-120"/>
          <a:cs typeface="新細明體" charset="0"/>
        </a:defRPr>
      </a:lvl2pPr>
      <a:lvl3pPr algn="ctr" rtl="0" eaLnBrk="0" fontAlgn="base" hangingPunct="0">
        <a:spcBef>
          <a:spcPct val="0"/>
        </a:spcBef>
        <a:spcAft>
          <a:spcPct val="0"/>
        </a:spcAft>
        <a:defRPr kumimoji="1" sz="4400">
          <a:solidFill>
            <a:schemeClr val="tx2"/>
          </a:solidFill>
          <a:latin typeface="Arial" charset="0"/>
          <a:ea typeface="新細明體" pitchFamily="18" charset="-120"/>
          <a:cs typeface="新細明體" charset="0"/>
        </a:defRPr>
      </a:lvl3pPr>
      <a:lvl4pPr algn="ctr" rtl="0" eaLnBrk="0" fontAlgn="base" hangingPunct="0">
        <a:spcBef>
          <a:spcPct val="0"/>
        </a:spcBef>
        <a:spcAft>
          <a:spcPct val="0"/>
        </a:spcAft>
        <a:defRPr kumimoji="1" sz="4400">
          <a:solidFill>
            <a:schemeClr val="tx2"/>
          </a:solidFill>
          <a:latin typeface="Arial" charset="0"/>
          <a:ea typeface="新細明體" pitchFamily="18" charset="-120"/>
          <a:cs typeface="新細明體" charset="0"/>
        </a:defRPr>
      </a:lvl4pPr>
      <a:lvl5pPr algn="ctr" rtl="0" eaLnBrk="0" fontAlgn="base" hangingPunct="0">
        <a:spcBef>
          <a:spcPct val="0"/>
        </a:spcBef>
        <a:spcAft>
          <a:spcPct val="0"/>
        </a:spcAft>
        <a:defRPr kumimoji="1" sz="4400">
          <a:solidFill>
            <a:schemeClr val="tx2"/>
          </a:solidFill>
          <a:latin typeface="Arial" charset="0"/>
          <a:ea typeface="新細明體" pitchFamily="18" charset="-120"/>
          <a:cs typeface="新細明體" charset="0"/>
        </a:defRPr>
      </a:lvl5pPr>
      <a:lvl6pPr marL="457200" algn="ctr" rtl="0" fontAlgn="base">
        <a:spcBef>
          <a:spcPct val="0"/>
        </a:spcBef>
        <a:spcAft>
          <a:spcPct val="0"/>
        </a:spcAft>
        <a:defRPr kumimoji="1" sz="4400">
          <a:solidFill>
            <a:schemeClr val="tx2"/>
          </a:solidFill>
          <a:latin typeface="Arial" charset="0"/>
          <a:ea typeface="新細明體" pitchFamily="18" charset="-120"/>
        </a:defRPr>
      </a:lvl6pPr>
      <a:lvl7pPr marL="914400" algn="ctr" rtl="0" fontAlgn="base">
        <a:spcBef>
          <a:spcPct val="0"/>
        </a:spcBef>
        <a:spcAft>
          <a:spcPct val="0"/>
        </a:spcAft>
        <a:defRPr kumimoji="1" sz="4400">
          <a:solidFill>
            <a:schemeClr val="tx2"/>
          </a:solidFill>
          <a:latin typeface="Arial" charset="0"/>
          <a:ea typeface="新細明體" pitchFamily="18" charset="-120"/>
        </a:defRPr>
      </a:lvl7pPr>
      <a:lvl8pPr marL="1371600" algn="ctr" rtl="0" fontAlgn="base">
        <a:spcBef>
          <a:spcPct val="0"/>
        </a:spcBef>
        <a:spcAft>
          <a:spcPct val="0"/>
        </a:spcAft>
        <a:defRPr kumimoji="1" sz="4400">
          <a:solidFill>
            <a:schemeClr val="tx2"/>
          </a:solidFill>
          <a:latin typeface="Arial" charset="0"/>
          <a:ea typeface="新細明體" pitchFamily="18" charset="-120"/>
        </a:defRPr>
      </a:lvl8pPr>
      <a:lvl9pPr marL="1828800" algn="ctr" rtl="0" fontAlgn="base">
        <a:spcBef>
          <a:spcPct val="0"/>
        </a:spcBef>
        <a:spcAft>
          <a:spcPct val="0"/>
        </a:spcAft>
        <a:defRPr kumimoji="1" sz="4400">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新細明體" charset="0"/>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openbook.org.tw/article/p-20482"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810.png"/><Relationship Id="rId1" Type="http://schemas.openxmlformats.org/officeDocument/2006/relationships/slideLayout" Target="../slideLayouts/slideLayout7.xml"/><Relationship Id="rId10" Type="http://schemas.openxmlformats.org/officeDocument/2006/relationships/image" Target="../media/image11.png"/><Relationship Id="rId9" Type="http://schemas.openxmlformats.org/officeDocument/2006/relationships/image" Target="../media/image90.png"/></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www.google.com.tw/url?sa=i&amp;rct=j&amp;q=&amp;esrc=s&amp;source=images&amp;cd=&amp;cad=rja&amp;uact=8&amp;ved=0CAcQjRxqFQoTCNPulaXaicgCFcGVlAodlHoOUA&amp;url=http://www.downsview-primary.kent.sch.uk/Classes/Apple/&amp;psig=AFQjCNFMgP9-PBL6S0PegIqd_G9j9U1CTg&amp;ust=1442979120964185" TargetMode="External"/><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youtube.com/watch?v=06-Xm3_Ze1o&amp;t=1283s" TargetMode="Externa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hyperlink" Target="http://www.astronomynotes.com/" TargetMode="External"/><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www.google.com.tw/url?sa=i&amp;rct=j&amp;q=&amp;esrc=s&amp;source=images&amp;cd=&amp;cad=rja&amp;uact=8&amp;ved=0CAcQjRxqFQoTCNPulaXaicgCFcGVlAodlHoOUA&amp;url=http://www.downsview-primary.kent.sch.uk/Classes/Apple/&amp;psig=AFQjCNFMgP9-PBL6S0PegIqd_G9j9U1CTg&amp;ust=1442979120964185" TargetMode="External"/><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hyperlink" Target="http://www.google.com.tw/url?sa=i&amp;rct=j&amp;q=&amp;esrc=s&amp;source=images&amp;cd=&amp;cad=rja&amp;uact=8&amp;ved=0CAcQjRxqFQoTCNPulaXaicgCFcGVlAodlHoOUA&amp;url=http://www.downsview-primary.kent.sch.uk/Classes/Apple/&amp;psig=AFQjCNFMgP9-PBL6S0PegIqd_G9j9U1CTg&amp;ust=1442979120964185" TargetMode="External"/><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4.jpg"/><Relationship Id="rId7" Type="http://schemas.openxmlformats.org/officeDocument/2006/relationships/image" Target="../media/image35.png"/><Relationship Id="rId2" Type="http://schemas.openxmlformats.org/officeDocument/2006/relationships/image" Target="../media/image200.png"/><Relationship Id="rId1" Type="http://schemas.openxmlformats.org/officeDocument/2006/relationships/slideLayout" Target="../slideLayouts/slideLayout7.xml"/><Relationship Id="rId6" Type="http://schemas.openxmlformats.org/officeDocument/2006/relationships/image" Target="../media/image340.png"/><Relationship Id="rId5" Type="http://schemas.openxmlformats.org/officeDocument/2006/relationships/image" Target="../media/image232.png"/><Relationship Id="rId4" Type="http://schemas.openxmlformats.org/officeDocument/2006/relationships/image" Target="../media/image220.png"/></Relationships>
</file>

<file path=ppt/slides/_rels/slide19.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www.google.com.tw/url?sa=i&amp;rct=j&amp;q=&amp;esrc=s&amp;source=images&amp;cd=&amp;cad=rja&amp;uact=8&amp;ved=0CAcQjRxqFQoTCNPulaXaicgCFcGVlAodlHoOUA&amp;url=http://www.downsview-primary.kent.sch.uk/Classes/Apple/&amp;psig=AFQjCNFMgP9-PBL6S0PegIqd_G9j9U1CTg&amp;ust=1442979120964185" TargetMode="External"/><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www.google.com.tw/url?sa=i&amp;rct=j&amp;q=&amp;esrc=s&amp;source=images&amp;cd=&amp;cad=rja&amp;uact=8&amp;ved=0CAcQjRxqFQoTCOLen6XficgCFcKalAodWuoPpQ&amp;url=https://33ways.wordpress.com/author/thirtythreeways/page/2/&amp;psig=AFQjCNGDQY_-JVZk1VFgSyrxRjuBe9rUCA&amp;ust=1442980455348328" TargetMode="External"/><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file:///upload.wikimedia.org/wikipedia/commons/3/37/1919_eclipse_positive.jpg" TargetMode="External"/><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hyperlink" Target="file:///upload.wikimedia.org/wikipedia/commons/2/24/Arthur_Stanley_Eddington.jpg"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file:///upload.wikimedia.org/wikipedia/commons/3/37/1919_eclipse_positive.jpg" TargetMode="External"/><Relationship Id="rId2" Type="http://schemas.openxmlformats.org/officeDocument/2006/relationships/image" Target="../media/image38.jpeg"/><Relationship Id="rId1" Type="http://schemas.openxmlformats.org/officeDocument/2006/relationships/slideLayout" Target="../slideLayouts/slideLayout7.xml"/><Relationship Id="rId5" Type="http://schemas.openxmlformats.org/officeDocument/2006/relationships/image" Target="../media/image39.jpeg"/><Relationship Id="rId4" Type="http://schemas.openxmlformats.org/officeDocument/2006/relationships/image" Target="../media/image35.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1.jp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31.jpg"/><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0.png"/></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0.png"/><Relationship Id="rId7" Type="http://schemas.openxmlformats.org/officeDocument/2006/relationships/image" Target="../media/image17.jpeg"/><Relationship Id="rId2" Type="http://schemas.openxmlformats.org/officeDocument/2006/relationships/image" Target="../media/image31.jpg"/><Relationship Id="rId1" Type="http://schemas.openxmlformats.org/officeDocument/2006/relationships/slideLayout" Target="../slideLayouts/slideLayout7.xml"/><Relationship Id="rId6" Type="http://schemas.openxmlformats.org/officeDocument/2006/relationships/image" Target="../media/image45.jpeg"/><Relationship Id="rId5" Type="http://schemas.openxmlformats.org/officeDocument/2006/relationships/hyperlink" Target="http://www.google.com/url?sa=i&amp;rct=j&amp;q=&amp;esrc=s&amp;source=images&amp;cd=&amp;cad=rja&amp;uact=8&amp;docid=uIwGvo4AVo9nvM&amp;tbnid=qlVm3qdAORRT3M:&amp;ved=0CAcQjRw&amp;url=http://fellowshiproom.org/tag/idea/&amp;ei=aUIeVKniCJfg8AXpuoCIAQ&amp;psig=AFQjCNFGhh8KNqWfiNHl8aAf0iysupKBcA&amp;ust=1411355617872028" TargetMode="External"/><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40.png"/><Relationship Id="rId7" Type="http://schemas.openxmlformats.org/officeDocument/2006/relationships/image" Target="../media/image33.jpeg"/><Relationship Id="rId2" Type="http://schemas.openxmlformats.org/officeDocument/2006/relationships/image" Target="../media/image31.jpg"/><Relationship Id="rId1" Type="http://schemas.openxmlformats.org/officeDocument/2006/relationships/slideLayout" Target="../slideLayouts/slideLayout7.xml"/><Relationship Id="rId6" Type="http://schemas.openxmlformats.org/officeDocument/2006/relationships/image" Target="../media/image45.jpeg"/><Relationship Id="rId5" Type="http://schemas.openxmlformats.org/officeDocument/2006/relationships/hyperlink" Target="http://www.google.com/url?sa=i&amp;rct=j&amp;q=&amp;esrc=s&amp;source=images&amp;cd=&amp;cad=rja&amp;uact=8&amp;docid=uIwGvo4AVo9nvM&amp;tbnid=qlVm3qdAORRT3M:&amp;ved=0CAcQjRw&amp;url=http://fellowshiproom.org/tag/idea/&amp;ei=aUIeVKniCJfg8AXpuoCIAQ&amp;psig=AFQjCNFGhh8KNqWfiNHl8aAf0iysupKBcA&amp;ust=1411355617872028" TargetMode="External"/><Relationship Id="rId4" Type="http://schemas.openxmlformats.org/officeDocument/2006/relationships/image" Target="../media/image41.png"/></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2.jpeg"/><Relationship Id="rId1" Type="http://schemas.openxmlformats.org/officeDocument/2006/relationships/slideLayout" Target="../slideLayouts/slideLayout4.xml"/><Relationship Id="rId6" Type="http://schemas.openxmlformats.org/officeDocument/2006/relationships/image" Target="../media/image700.png"/><Relationship Id="rId5" Type="http://schemas.openxmlformats.org/officeDocument/2006/relationships/image" Target="../media/image690.png"/><Relationship Id="rId4" Type="http://schemas.openxmlformats.org/officeDocument/2006/relationships/image" Target="../media/image680.png"/></Relationships>
</file>

<file path=ppt/slides/_rels/slide4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1.jpg"/><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41.png"/></Relationships>
</file>

<file path=ppt/slides/_rels/slide4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45.jpeg"/><Relationship Id="rId7" Type="http://schemas.openxmlformats.org/officeDocument/2006/relationships/image" Target="../media/image40.png"/><Relationship Id="rId2" Type="http://schemas.openxmlformats.org/officeDocument/2006/relationships/hyperlink" Target="http://www.google.com/url?sa=i&amp;rct=j&amp;q=&amp;esrc=s&amp;source=images&amp;cd=&amp;cad=rja&amp;uact=8&amp;docid=uIwGvo4AVo9nvM&amp;tbnid=qlVm3qdAORRT3M:&amp;ved=0CAcQjRw&amp;url=http://fellowshiproom.org/tag/idea/&amp;ei=aUIeVKniCJfg8AXpuoCIAQ&amp;psig=AFQjCNFGhh8KNqWfiNHl8aAf0iysupKBcA&amp;ust=1411355617872028" TargetMode="Externa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4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4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7.jpeg"/><Relationship Id="rId4" Type="http://schemas.openxmlformats.org/officeDocument/2006/relationships/image" Target="../media/image56.png"/></Relationships>
</file>

<file path=ppt/slides/_rels/slide45.xml.rels><?xml version="1.0" encoding="UTF-8" standalone="yes"?>
<Relationships xmlns="http://schemas.openxmlformats.org/package/2006/relationships"><Relationship Id="rId3" Type="http://schemas.openxmlformats.org/officeDocument/2006/relationships/image" Target="../media/image59.gif"/><Relationship Id="rId2" Type="http://schemas.openxmlformats.org/officeDocument/2006/relationships/image" Target="../media/image58.png"/><Relationship Id="rId1" Type="http://schemas.openxmlformats.org/officeDocument/2006/relationships/slideLayout" Target="../slideLayouts/slideLayout7.xml"/><Relationship Id="rId4" Type="http://schemas.openxmlformats.org/officeDocument/2006/relationships/image" Target="../media/image840.png"/></Relationships>
</file>

<file path=ppt/slides/_rels/slide4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file:///upload.wikimedia.org/wikipedia/commons/3/37/1919_eclipse_positive.jpg" TargetMode="External"/><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hyperlink" Target="file:///upload.wikimedia.org/wikipedia/commons/2/24/Arthur_Stanley_Eddington.jpg"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file:///upload.wikimedia.org/wikipedia/commons/3/37/1919_eclipse_positive.jpg" TargetMode="External"/><Relationship Id="rId2" Type="http://schemas.openxmlformats.org/officeDocument/2006/relationships/image" Target="../media/image38.jpeg"/><Relationship Id="rId1" Type="http://schemas.openxmlformats.org/officeDocument/2006/relationships/slideLayout" Target="../slideLayouts/slideLayout7.xml"/><Relationship Id="rId5" Type="http://schemas.openxmlformats.org/officeDocument/2006/relationships/image" Target="../media/image39.jpeg"/><Relationship Id="rId4" Type="http://schemas.openxmlformats.org/officeDocument/2006/relationships/image" Target="../media/image35.jpeg"/></Relationships>
</file>

<file path=ppt/slides/_rels/slide5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5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hyperlink" Target="https://www.mirrorvoice.com.tw/podcasts/140/2967" TargetMode="Externa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image" Target="../media/image80.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7.xml"/><Relationship Id="rId6" Type="http://schemas.openxmlformats.org/officeDocument/2006/relationships/image" Target="../media/image91.PNG"/><Relationship Id="rId5" Type="http://schemas.openxmlformats.org/officeDocument/2006/relationships/image" Target="../media/image89.PNG"/><Relationship Id="rId4" Type="http://schemas.openxmlformats.org/officeDocument/2006/relationships/image" Target="../media/image95.PNG"/></Relationships>
</file>

<file path=ppt/slides/_rels/slide77.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jpeg"/><Relationship Id="rId1" Type="http://schemas.openxmlformats.org/officeDocument/2006/relationships/slideLayout" Target="../slideLayouts/slideLayout7.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s>
</file>

<file path=ppt/slides/_rels/slide8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103.tiff"/><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4.gif"/><Relationship Id="rId1" Type="http://schemas.openxmlformats.org/officeDocument/2006/relationships/slideLayout" Target="../slideLayouts/slideLayout7.xml"/><Relationship Id="rId4" Type="http://schemas.openxmlformats.org/officeDocument/2006/relationships/image" Target="../media/image102.png"/></Relationships>
</file>

<file path=ppt/slides/_rels/slide8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5.png"/><Relationship Id="rId1" Type="http://schemas.openxmlformats.org/officeDocument/2006/relationships/slideLayout" Target="../slideLayouts/slideLayout7.xml"/><Relationship Id="rId5" Type="http://schemas.openxmlformats.org/officeDocument/2006/relationships/image" Target="../media/image109.png"/><Relationship Id="rId4" Type="http://schemas.openxmlformats.org/officeDocument/2006/relationships/image" Target="../media/image108.png"/></Relationships>
</file>

<file path=ppt/slides/_rels/slide85.xml.rels><?xml version="1.0" encoding="UTF-8" standalone="yes"?>
<Relationships xmlns="http://schemas.openxmlformats.org/package/2006/relationships"><Relationship Id="rId2" Type="http://schemas.openxmlformats.org/officeDocument/2006/relationships/image" Target="../media/image106.tiff"/><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05.png"/><Relationship Id="rId1" Type="http://schemas.openxmlformats.org/officeDocument/2006/relationships/slideLayout" Target="../slideLayouts/slideLayout7.xml"/><Relationship Id="rId6" Type="http://schemas.openxmlformats.org/officeDocument/2006/relationships/image" Target="../media/image110.png"/><Relationship Id="rId5" Type="http://schemas.openxmlformats.org/officeDocument/2006/relationships/image" Target="../media/image107.jpg"/><Relationship Id="rId4" Type="http://schemas.openxmlformats.org/officeDocument/2006/relationships/image" Target="../media/image112.png"/></Relationships>
</file>

<file path=ppt/slides/_rels/slide87.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05.png"/><Relationship Id="rId1" Type="http://schemas.openxmlformats.org/officeDocument/2006/relationships/slideLayout" Target="../slideLayouts/slideLayout7.xml"/><Relationship Id="rId4" Type="http://schemas.openxmlformats.org/officeDocument/2006/relationships/image" Target="../media/image116.png"/></Relationships>
</file>

<file path=ppt/slides/_rels/slide88.xml.rels><?xml version="1.0" encoding="UTF-8" standalone="yes"?>
<Relationships xmlns="http://schemas.openxmlformats.org/package/2006/relationships"><Relationship Id="rId2" Type="http://schemas.openxmlformats.org/officeDocument/2006/relationships/image" Target="../media/image111.tiff"/><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961.png"/><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971.png"/><Relationship Id="rId5" Type="http://schemas.openxmlformats.org/officeDocument/2006/relationships/image" Target="../media/image840.png"/><Relationship Id="rId4" Type="http://schemas.openxmlformats.org/officeDocument/2006/relationships/image" Target="../media/image59.gif"/></Relationships>
</file>

<file path=ppt/slides/_rels/slide90.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13.jpeg"/><Relationship Id="rId1" Type="http://schemas.openxmlformats.org/officeDocument/2006/relationships/slideLayout" Target="../slideLayouts/slideLayout7.xml"/><Relationship Id="rId6" Type="http://schemas.openxmlformats.org/officeDocument/2006/relationships/image" Target="../media/image980.png"/><Relationship Id="rId5" Type="http://schemas.openxmlformats.org/officeDocument/2006/relationships/image" Target="../media/image970.png"/><Relationship Id="rId4" Type="http://schemas.openxmlformats.org/officeDocument/2006/relationships/image" Target="../media/image960.png"/></Relationships>
</file>

<file path=ppt/slides/_rels/slide9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jpeg"/><Relationship Id="rId1" Type="http://schemas.openxmlformats.org/officeDocument/2006/relationships/slideLayout" Target="../slideLayouts/slideLayout7.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s>
</file>

<file path=ppt/slides/_rels/slide93.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9.png"/><Relationship Id="rId1" Type="http://schemas.openxmlformats.org/officeDocument/2006/relationships/slideLayout" Target="../slideLayouts/slideLayout7.xml"/><Relationship Id="rId5" Type="http://schemas.openxmlformats.org/officeDocument/2006/relationships/image" Target="../media/image102.png"/><Relationship Id="rId4" Type="http://schemas.openxmlformats.org/officeDocument/2006/relationships/image" Target="../media/image101.png"/></Relationships>
</file>

<file path=ppt/slides/_rels/slide9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4.gif"/><Relationship Id="rId1" Type="http://schemas.openxmlformats.org/officeDocument/2006/relationships/slideLayout" Target="../slideLayouts/slideLayout7.xml"/><Relationship Id="rId4" Type="http://schemas.openxmlformats.org/officeDocument/2006/relationships/image" Target="../media/image102.png"/></Relationships>
</file>

<file path=ppt/slides/_rels/slide96.xml.rels><?xml version="1.0" encoding="UTF-8" standalone="yes"?>
<Relationships xmlns="http://schemas.openxmlformats.org/package/2006/relationships"><Relationship Id="rId8" Type="http://schemas.openxmlformats.org/officeDocument/2006/relationships/image" Target="../media/image350.png"/><Relationship Id="rId3" Type="http://schemas.openxmlformats.org/officeDocument/2006/relationships/image" Target="../media/image120.gif"/><Relationship Id="rId7" Type="http://schemas.openxmlformats.org/officeDocument/2006/relationships/image" Target="../media/image121.png"/><Relationship Id="rId2" Type="http://schemas.openxmlformats.org/officeDocument/2006/relationships/hyperlink" Target="http://www.google.com.tw/url?sa=i&amp;rct=j&amp;q=&amp;esrc=s&amp;source=images&amp;cd=&amp;cad=rja&amp;uact=8&amp;ved=0CAcQjRxqFQoTCLue-bXqkcgCFcNQpgodUcYKZg&amp;url=http://www.gaea.jcn.nihon-u.ac.jp/~kawane/mathformula/02figure/formula0204/form020413.xhtml&amp;psig=AFQjCNHHaePSN3qYbaZ3mcdGRdoQnUYxgg&amp;ust=1443258302458138" TargetMode="Externa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20.png"/><Relationship Id="rId4" Type="http://schemas.openxmlformats.org/officeDocument/2006/relationships/image" Target="../media/image34.png"/></Relationships>
</file>

<file path=ppt/slides/_rels/slide97.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123.png"/><Relationship Id="rId3" Type="http://schemas.openxmlformats.org/officeDocument/2006/relationships/image" Target="../media/image120.gif"/><Relationship Id="rId7" Type="http://schemas.openxmlformats.org/officeDocument/2006/relationships/image" Target="../media/image261.png"/><Relationship Id="rId12" Type="http://schemas.openxmlformats.org/officeDocument/2006/relationships/image" Target="../media/image266.png"/><Relationship Id="rId17" Type="http://schemas.openxmlformats.org/officeDocument/2006/relationships/image" Target="../media/image490.png"/><Relationship Id="rId2" Type="http://schemas.openxmlformats.org/officeDocument/2006/relationships/hyperlink" Target="http://www.google.com.tw/url?sa=i&amp;rct=j&amp;q=&amp;esrc=s&amp;source=images&amp;cd=&amp;cad=rja&amp;uact=8&amp;ved=0CAcQjRxqFQoTCLue-bXqkcgCFcNQpgodUcYKZg&amp;url=http://www.gaea.jcn.nihon-u.ac.jp/~kawane/mathformula/02figure/formula0204/form020413.xhtml&amp;psig=AFQjCNHHaePSN3qYbaZ3mcdGRdoQnUYxgg&amp;ust=1443258302458138" TargetMode="External"/><Relationship Id="rId16" Type="http://schemas.openxmlformats.org/officeDocument/2006/relationships/image" Target="../media/image480.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121.png"/><Relationship Id="rId15" Type="http://schemas.openxmlformats.org/officeDocument/2006/relationships/image" Target="../media/image470.png"/><Relationship Id="rId10" Type="http://schemas.openxmlformats.org/officeDocument/2006/relationships/image" Target="../media/image441.png"/><Relationship Id="rId4" Type="http://schemas.openxmlformats.org/officeDocument/2006/relationships/image" Target="../media/image259.png"/><Relationship Id="rId9" Type="http://schemas.openxmlformats.org/officeDocument/2006/relationships/image" Target="../media/image430.png"/><Relationship Id="rId14" Type="http://schemas.openxmlformats.org/officeDocument/2006/relationships/image" Target="../media/image460.png"/></Relationships>
</file>

<file path=ppt/slides/_rels/slide98.xml.rels><?xml version="1.0" encoding="UTF-8" standalone="yes"?>
<Relationships xmlns="http://schemas.openxmlformats.org/package/2006/relationships"><Relationship Id="rId8" Type="http://schemas.openxmlformats.org/officeDocument/2006/relationships/image" Target="../media/image550.png"/><Relationship Id="rId3" Type="http://schemas.openxmlformats.org/officeDocument/2006/relationships/image" Target="../media/image121.png"/><Relationship Id="rId7" Type="http://schemas.openxmlformats.org/officeDocument/2006/relationships/image" Target="../media/image540.png"/><Relationship Id="rId2" Type="http://schemas.openxmlformats.org/officeDocument/2006/relationships/image" Target="../media/image500.png"/><Relationship Id="rId1" Type="http://schemas.openxmlformats.org/officeDocument/2006/relationships/slideLayout" Target="../slideLayouts/slideLayout7.xml"/><Relationship Id="rId6" Type="http://schemas.openxmlformats.org/officeDocument/2006/relationships/image" Target="../media/image531.png"/><Relationship Id="rId5" Type="http://schemas.openxmlformats.org/officeDocument/2006/relationships/image" Target="../media/image520.png"/><Relationship Id="rId10" Type="http://schemas.openxmlformats.org/officeDocument/2006/relationships/image" Target="../media/image57.png"/><Relationship Id="rId4" Type="http://schemas.openxmlformats.org/officeDocument/2006/relationships/image" Target="../media/image510.png"/><Relationship Id="rId9" Type="http://schemas.openxmlformats.org/officeDocument/2006/relationships/image" Target="../media/image124.png"/></Relationships>
</file>

<file path=ppt/slides/_rels/slide99.xml.rels><?xml version="1.0" encoding="UTF-8" standalone="yes"?>
<Relationships xmlns="http://schemas.openxmlformats.org/package/2006/relationships"><Relationship Id="rId8" Type="http://schemas.openxmlformats.org/officeDocument/2006/relationships/image" Target="../media/image691.png"/><Relationship Id="rId13" Type="http://schemas.openxmlformats.org/officeDocument/2006/relationships/image" Target="../media/image74.png"/><Relationship Id="rId3" Type="http://schemas.openxmlformats.org/officeDocument/2006/relationships/image" Target="../media/image650.png"/><Relationship Id="rId7" Type="http://schemas.openxmlformats.org/officeDocument/2006/relationships/image" Target="../media/image681.png"/><Relationship Id="rId12" Type="http://schemas.openxmlformats.org/officeDocument/2006/relationships/image" Target="../media/image730.png"/><Relationship Id="rId2" Type="http://schemas.openxmlformats.org/officeDocument/2006/relationships/image" Target="../media/image64.png"/><Relationship Id="rId1" Type="http://schemas.openxmlformats.org/officeDocument/2006/relationships/slideLayout" Target="../slideLayouts/slideLayout7.xml"/><Relationship Id="rId6" Type="http://schemas.openxmlformats.org/officeDocument/2006/relationships/image" Target="../media/image67.png"/><Relationship Id="rId11" Type="http://schemas.openxmlformats.org/officeDocument/2006/relationships/image" Target="../media/image72.png"/><Relationship Id="rId5" Type="http://schemas.openxmlformats.org/officeDocument/2006/relationships/image" Target="../media/image121.png"/><Relationship Id="rId15" Type="http://schemas.openxmlformats.org/officeDocument/2006/relationships/image" Target="../media/image760.png"/><Relationship Id="rId10" Type="http://schemas.openxmlformats.org/officeDocument/2006/relationships/image" Target="../media/image710.png"/><Relationship Id="rId4" Type="http://schemas.openxmlformats.org/officeDocument/2006/relationships/image" Target="../media/image125.png"/><Relationship Id="rId9" Type="http://schemas.openxmlformats.org/officeDocument/2006/relationships/image" Target="../media/image701.png"/><Relationship Id="rId14" Type="http://schemas.openxmlformats.org/officeDocument/2006/relationships/image" Target="../media/image750.png"/></Relationships>
</file>

<file path=ppt/slides/_rels/slide100.xml.rels><?xml version="1.0" encoding="UTF-8" standalone="yes"?>
<Relationships xmlns="http://schemas.openxmlformats.org/package/2006/relationships"><Relationship Id="rId3" Type="http://schemas.openxmlformats.org/officeDocument/2006/relationships/image" Target="../media/image770.png"/><Relationship Id="rId2" Type="http://schemas.openxmlformats.org/officeDocument/2006/relationships/image" Target="../media/image126.tiff"/><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7.xml"/><Relationship Id="rId5" Type="http://schemas.openxmlformats.org/officeDocument/2006/relationships/image" Target="../media/image1080.png"/><Relationship Id="rId4" Type="http://schemas.openxmlformats.org/officeDocument/2006/relationships/image" Target="../media/image930.png"/></Relationships>
</file>

<file path=ppt/slides/_rels/slide102.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image" Target="../media/image33.png"/><Relationship Id="rId7" Type="http://schemas.openxmlformats.org/officeDocument/2006/relationships/image" Target="../media/image127.png"/><Relationship Id="rId2" Type="http://schemas.openxmlformats.org/officeDocument/2006/relationships/image" Target="../media/image118.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102.png"/><Relationship Id="rId4" Type="http://schemas.openxmlformats.org/officeDocument/2006/relationships/image" Target="../media/image101.png"/></Relationships>
</file>

<file path=ppt/slides/_rels/slide103.xml.rels><?xml version="1.0" encoding="UTF-8" standalone="yes"?>
<Relationships xmlns="http://schemas.openxmlformats.org/package/2006/relationships"><Relationship Id="rId8" Type="http://schemas.openxmlformats.org/officeDocument/2006/relationships/image" Target="../media/image600.png"/><Relationship Id="rId3" Type="http://schemas.openxmlformats.org/officeDocument/2006/relationships/image" Target="../media/image42.png"/><Relationship Id="rId7" Type="http://schemas.openxmlformats.org/officeDocument/2006/relationships/image" Target="../media/image59.png"/><Relationship Id="rId2" Type="http://schemas.openxmlformats.org/officeDocument/2006/relationships/image" Target="../media/image118.png"/><Relationship Id="rId1" Type="http://schemas.openxmlformats.org/officeDocument/2006/relationships/slideLayout" Target="../slideLayouts/slideLayout7.xml"/><Relationship Id="rId6" Type="http://schemas.openxmlformats.org/officeDocument/2006/relationships/image" Target="../media/image580.png"/><Relationship Id="rId5" Type="http://schemas.openxmlformats.org/officeDocument/2006/relationships/image" Target="../media/image129.png"/><Relationship Id="rId4" Type="http://schemas.openxmlformats.org/officeDocument/2006/relationships/image" Target="../media/image45.png"/><Relationship Id="rId9" Type="http://schemas.openxmlformats.org/officeDocument/2006/relationships/image" Target="../media/image130.png"/></Relationships>
</file>

<file path=ppt/slides/_rels/slide104.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7.xml"/><Relationship Id="rId6" Type="http://schemas.openxmlformats.org/officeDocument/2006/relationships/image" Target="../media/image110.png"/><Relationship Id="rId5" Type="http://schemas.openxmlformats.org/officeDocument/2006/relationships/image" Target="../media/image107.jpg"/><Relationship Id="rId4" Type="http://schemas.openxmlformats.org/officeDocument/2006/relationships/image" Target="../media/image1120.png"/></Relationships>
</file>

<file path=ppt/slides/_rels/slide10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110.png"/><Relationship Id="rId1" Type="http://schemas.openxmlformats.org/officeDocument/2006/relationships/slideLayout" Target="../slideLayouts/slideLayout7.xml"/><Relationship Id="rId4" Type="http://schemas.openxmlformats.org/officeDocument/2006/relationships/image" Target="../media/image131.png"/></Relationships>
</file>

<file path=ppt/slides/_rels/slide106.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2550.png"/><Relationship Id="rId2" Type="http://schemas.openxmlformats.org/officeDocument/2006/relationships/image" Target="../media/image133.png"/><Relationship Id="rId1" Type="http://schemas.openxmlformats.org/officeDocument/2006/relationships/slideLayout" Target="../slideLayouts/slideLayout7.xml"/><Relationship Id="rId5" Type="http://schemas.openxmlformats.org/officeDocument/2006/relationships/image" Target="../media/image2651.png"/><Relationship Id="rId4" Type="http://schemas.openxmlformats.org/officeDocument/2006/relationships/image" Target="../media/image2600.png"/></Relationships>
</file>

<file path=ppt/slides/_rels/slide108.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4.png"/><Relationship Id="rId1" Type="http://schemas.openxmlformats.org/officeDocument/2006/relationships/slideLayout" Target="../slideLayouts/slideLayout7.xml"/><Relationship Id="rId5" Type="http://schemas.openxmlformats.org/officeDocument/2006/relationships/image" Target="../media/image2670.png"/><Relationship Id="rId4" Type="http://schemas.openxmlformats.org/officeDocument/2006/relationships/image" Target="../media/image2660.png"/></Relationships>
</file>

<file path=ppt/slides/_rels/slide109.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5.png"/><Relationship Id="rId1" Type="http://schemas.openxmlformats.org/officeDocument/2006/relationships/slideLayout" Target="../slideLayouts/slideLayout7.xml"/><Relationship Id="rId5" Type="http://schemas.openxmlformats.org/officeDocument/2006/relationships/image" Target="../media/image2750.png"/><Relationship Id="rId4" Type="http://schemas.openxmlformats.org/officeDocument/2006/relationships/image" Target="../media/image2742.PNG"/></Relationships>
</file>

<file path=ppt/slides/_rels/slide110.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418.png"/><Relationship Id="rId2" Type="http://schemas.openxmlformats.org/officeDocument/2006/relationships/image" Target="../media/image142.png"/><Relationship Id="rId1" Type="http://schemas.openxmlformats.org/officeDocument/2006/relationships/slideLayout" Target="../slideLayouts/slideLayout7.xml"/><Relationship Id="rId5" Type="http://schemas.openxmlformats.org/officeDocument/2006/relationships/image" Target="../media/image420.png"/><Relationship Id="rId4" Type="http://schemas.openxmlformats.org/officeDocument/2006/relationships/image" Target="../media/image213.png"/></Relationships>
</file>

<file path=ppt/slides/_rels/slide116.xml.rels><?xml version="1.0" encoding="UTF-8" standalone="yes"?>
<Relationships xmlns="http://schemas.openxmlformats.org/package/2006/relationships"><Relationship Id="rId3" Type="http://schemas.openxmlformats.org/officeDocument/2006/relationships/image" Target="../media/image440.png"/><Relationship Id="rId2" Type="http://schemas.openxmlformats.org/officeDocument/2006/relationships/image" Target="../media/image143.png"/><Relationship Id="rId1" Type="http://schemas.openxmlformats.org/officeDocument/2006/relationships/slideLayout" Target="../slideLayouts/slideLayout7.xml"/><Relationship Id="rId5" Type="http://schemas.openxmlformats.org/officeDocument/2006/relationships/image" Target="../media/image144.png"/><Relationship Id="rId4" Type="http://schemas.openxmlformats.org/officeDocument/2006/relationships/image" Target="../media/image450.png"/></Relationships>
</file>

<file path=ppt/slides/_rels/slide117.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hyperlink" Target="http://www.google.com.tw/url?sa=i&amp;rct=j&amp;q=&amp;esrc=s&amp;source=images&amp;cd=&amp;cad=rja&amp;uact=8&amp;ved=0CAcQjRxqFQoTCJfYqL7kicgCFeOspgodlQsP2g&amp;url=http://hyperphysics.phy-astr.gsu.edu/hbase/relativ/grel.html&amp;psig=AFQjCNEZZoFwYsEQhIZO0yqDrTC6FOJpxw&amp;ust=1442981853984363" TargetMode="External"/><Relationship Id="rId1" Type="http://schemas.openxmlformats.org/officeDocument/2006/relationships/slideLayout" Target="../slideLayouts/slideLayout7.xml"/><Relationship Id="rId6" Type="http://schemas.openxmlformats.org/officeDocument/2006/relationships/image" Target="../media/image147.png"/><Relationship Id="rId5" Type="http://schemas.openxmlformats.org/officeDocument/2006/relationships/image" Target="../media/image153.gif"/><Relationship Id="rId4" Type="http://schemas.openxmlformats.org/officeDocument/2006/relationships/image" Target="../media/image152.png"/></Relationships>
</file>

<file path=ppt/slides/_rels/slide121.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530.png"/><Relationship Id="rId2" Type="http://schemas.openxmlformats.org/officeDocument/2006/relationships/image" Target="../media/image155.pn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7.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8" Type="http://schemas.openxmlformats.org/officeDocument/2006/relationships/image" Target="../media/image1100.png"/><Relationship Id="rId3" Type="http://schemas.openxmlformats.org/officeDocument/2006/relationships/image" Target="../media/image106.png"/><Relationship Id="rId7" Type="http://schemas.openxmlformats.org/officeDocument/2006/relationships/image" Target="../media/image1090.png"/><Relationship Id="rId2" Type="http://schemas.openxmlformats.org/officeDocument/2006/relationships/image" Target="../media/image1050.png"/><Relationship Id="rId1" Type="http://schemas.openxmlformats.org/officeDocument/2006/relationships/slideLayout" Target="../slideLayouts/slideLayout7.xml"/><Relationship Id="rId6" Type="http://schemas.openxmlformats.org/officeDocument/2006/relationships/image" Target="../media/image124.png"/><Relationship Id="rId5" Type="http://schemas.openxmlformats.org/officeDocument/2006/relationships/image" Target="../media/image1070.png"/><Relationship Id="rId4" Type="http://schemas.openxmlformats.org/officeDocument/2006/relationships/image" Target="../media/image125.png"/></Relationships>
</file>

<file path=ppt/slides/_rels/slide127.xml.rels><?xml version="1.0" encoding="UTF-8" standalone="yes"?>
<Relationships xmlns="http://schemas.openxmlformats.org/package/2006/relationships"><Relationship Id="rId8" Type="http://schemas.openxmlformats.org/officeDocument/2006/relationships/image" Target="../media/image1180.png"/><Relationship Id="rId3" Type="http://schemas.openxmlformats.org/officeDocument/2006/relationships/image" Target="../media/image113.png"/><Relationship Id="rId7" Type="http://schemas.openxmlformats.org/officeDocument/2006/relationships/image" Target="../media/image1170.png"/><Relationship Id="rId2" Type="http://schemas.openxmlformats.org/officeDocument/2006/relationships/image" Target="../media/image159.gif"/><Relationship Id="rId1" Type="http://schemas.openxmlformats.org/officeDocument/2006/relationships/slideLayout" Target="../slideLayouts/slideLayout7.xml"/><Relationship Id="rId6" Type="http://schemas.openxmlformats.org/officeDocument/2006/relationships/image" Target="../media/image161.jpeg"/><Relationship Id="rId5" Type="http://schemas.openxmlformats.org/officeDocument/2006/relationships/image" Target="../media/image160.png"/><Relationship Id="rId4" Type="http://schemas.openxmlformats.org/officeDocument/2006/relationships/image" Target="../media/image114.png"/></Relationships>
</file>

<file path=ppt/slides/_rels/slide128.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hyperlink" Target="http://upload.wikimedia.org/wikipedia/commons/c/cd/Black_Hole_Milkyway.jpg" TargetMode="External"/><Relationship Id="rId1" Type="http://schemas.openxmlformats.org/officeDocument/2006/relationships/slideLayout" Target="../slideLayouts/slideLayout7.xml"/><Relationship Id="rId6" Type="http://schemas.openxmlformats.org/officeDocument/2006/relationships/image" Target="../media/image163.jpeg"/><Relationship Id="rId5" Type="http://schemas.openxmlformats.org/officeDocument/2006/relationships/hyperlink" Target="http://www.google.com/url?sa=i&amp;rct=j&amp;q=&amp;esrc=s&amp;source=images&amp;cd=&amp;cad=rja&amp;uact=8&amp;docid=Jd4-PN_Rsj93DM&amp;tbnid=hESiVfwpZza8DM:&amp;ved=0CAcQjRw&amp;url=http://aloneinthefart.blogspot.com/2008/04/blog-post_16.html&amp;ei=vW0fVPqzOsf48QXv_4KADQ&amp;psig=AFQjCNF5YjsPwwufiyoPLiRbEp1tjRp1qA&amp;ust=1411432245191375" TargetMode="External"/><Relationship Id="rId4" Type="http://schemas.openxmlformats.org/officeDocument/2006/relationships/image" Target="../media/image120.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64.jpeg"/><Relationship Id="rId1" Type="http://schemas.openxmlformats.org/officeDocument/2006/relationships/slideLayout" Target="../slideLayouts/slideLayout7.xml"/><Relationship Id="rId4" Type="http://schemas.openxmlformats.org/officeDocument/2006/relationships/image" Target="../media/image165.jpeg"/></Relationships>
</file>

<file path=ppt/slides/_rels/slide131.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image" Target="../media/image165.jpe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68.jpeg"/><Relationship Id="rId7" Type="http://schemas.openxmlformats.org/officeDocument/2006/relationships/image" Target="../media/image170.gif"/><Relationship Id="rId2" Type="http://schemas.openxmlformats.org/officeDocument/2006/relationships/image" Target="../media/image167.png"/><Relationship Id="rId1" Type="http://schemas.openxmlformats.org/officeDocument/2006/relationships/slideLayout" Target="../slideLayouts/slideLayout7.xml"/><Relationship Id="rId6" Type="http://schemas.openxmlformats.org/officeDocument/2006/relationships/image" Target="../media/image169.gif"/><Relationship Id="rId5" Type="http://schemas.openxmlformats.org/officeDocument/2006/relationships/image" Target="../media/image1130.png"/></Relationships>
</file>

<file path=ppt/slides/_rels/slide133.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73.tiff"/><Relationship Id="rId2" Type="http://schemas.openxmlformats.org/officeDocument/2006/relationships/image" Target="../media/image172.pn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hyperlink" Target="https://www.youtube.com/watch?time_continue=13&amp;v=I_88S8DWbcU" TargetMode="External"/><Relationship Id="rId1" Type="http://schemas.openxmlformats.org/officeDocument/2006/relationships/slideLayout" Target="../slideLayouts/slideLayout7.xml"/><Relationship Id="rId5" Type="http://schemas.openxmlformats.org/officeDocument/2006/relationships/image" Target="../media/image176.gif"/><Relationship Id="rId4" Type="http://schemas.openxmlformats.org/officeDocument/2006/relationships/image" Target="../media/image175.png"/></Relationships>
</file>

<file path=ppt/slides/_rels/slide137.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hyperlink" Target="https://en.wikipedia.org/wiki/File:Warped_Space_and_Time_Around_Colliding_Black_Holes_(Courtesy_Caltech-MIT-LIGO_Laboratory,_produced_by_SXS_project).webm" TargetMode="Externa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hyperlink" Target="https://www.youtube.com/watch?v=B4XzLDM3Py8" TargetMode="Externa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9.png"/><Relationship Id="rId1" Type="http://schemas.openxmlformats.org/officeDocument/2006/relationships/slideLayout" Target="../slideLayouts/slideLayout7.xml"/><Relationship Id="rId5" Type="http://schemas.openxmlformats.org/officeDocument/2006/relationships/image" Target="../media/image1200.png"/><Relationship Id="rId4" Type="http://schemas.openxmlformats.org/officeDocument/2006/relationships/image" Target="../media/image1191.png"/></Relationships>
</file>

<file path=ppt/slides/_rels/slide140.xml.rels><?xml version="1.0" encoding="UTF-8" standalone="yes"?>
<Relationships xmlns="http://schemas.openxmlformats.org/package/2006/relationships"><Relationship Id="rId3" Type="http://schemas.openxmlformats.org/officeDocument/2006/relationships/image" Target="../media/image1190.png"/><Relationship Id="rId2" Type="http://schemas.openxmlformats.org/officeDocument/2006/relationships/image" Target="../media/image181.pn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182.jpe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7.xml"/><Relationship Id="rId4" Type="http://schemas.openxmlformats.org/officeDocument/2006/relationships/image" Target="../media/image1240.png"/></Relationships>
</file>

<file path=ppt/slides/_rels/slide143.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hyperlink" Target="https://www.youtube.com/watch?v=tQ_teIUb3tE" TargetMode="Externa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145.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189.pn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image" Target="../media/image191.pn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image" Target="../media/image193.png"/><Relationship Id="rId1" Type="http://schemas.openxmlformats.org/officeDocument/2006/relationships/slideLayout" Target="../slideLayouts/slideLayout7.xml"/><Relationship Id="rId4" Type="http://schemas.openxmlformats.org/officeDocument/2006/relationships/image" Target="../media/image195.png"/></Relationships>
</file>

<file path=ppt/slides/_rels/slide150.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196.pn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197.jpe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8.pn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260.png"/><Relationship Id="rId2" Type="http://schemas.openxmlformats.org/officeDocument/2006/relationships/image" Target="../media/image201.pn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hyperlink" Target="https://www.ligo.caltech.edu/page/learn-more" TargetMode="External"/><Relationship Id="rId2" Type="http://schemas.openxmlformats.org/officeDocument/2006/relationships/image" Target="../media/image202.pn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203.pn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3" Type="http://schemas.openxmlformats.org/officeDocument/2006/relationships/image" Target="../media/image204.jpeg"/><Relationship Id="rId2" Type="http://schemas.openxmlformats.org/officeDocument/2006/relationships/hyperlink" Target="https://www.youtube.com/watch?v=QyDcTbR-kEA" TargetMode="Externa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image" Target="../media/image205.pn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207.pn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210.tiff"/><Relationship Id="rId2" Type="http://schemas.openxmlformats.org/officeDocument/2006/relationships/image" Target="../media/image209.tiff"/><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211.pn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213.jpeg"/><Relationship Id="rId2" Type="http://schemas.openxmlformats.org/officeDocument/2006/relationships/hyperlink" Target="https://www.ligo.caltech.edu/page/learn-more" TargetMode="Externa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8" Type="http://schemas.openxmlformats.org/officeDocument/2006/relationships/image" Target="../media/image1580.png"/><Relationship Id="rId3" Type="http://schemas.openxmlformats.org/officeDocument/2006/relationships/image" Target="../media/image1530.png"/><Relationship Id="rId7" Type="http://schemas.openxmlformats.org/officeDocument/2006/relationships/image" Target="../media/image1570.png"/><Relationship Id="rId2" Type="http://schemas.openxmlformats.org/officeDocument/2006/relationships/image" Target="../media/image174.png"/><Relationship Id="rId1" Type="http://schemas.openxmlformats.org/officeDocument/2006/relationships/slideLayout" Target="../slideLayouts/slideLayout7.xml"/><Relationship Id="rId6" Type="http://schemas.openxmlformats.org/officeDocument/2006/relationships/image" Target="../media/image1560.png"/><Relationship Id="rId5" Type="http://schemas.openxmlformats.org/officeDocument/2006/relationships/image" Target="../media/image214.png"/><Relationship Id="rId4" Type="http://schemas.openxmlformats.org/officeDocument/2006/relationships/image" Target="../media/image1540.png"/></Relationships>
</file>

<file path=ppt/slides/_rels/slide165.xml.rels><?xml version="1.0" encoding="UTF-8" standalone="yes"?>
<Relationships xmlns="http://schemas.openxmlformats.org/package/2006/relationships"><Relationship Id="rId2" Type="http://schemas.openxmlformats.org/officeDocument/2006/relationships/image" Target="../media/image215.png"/><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2" Type="http://schemas.openxmlformats.org/officeDocument/2006/relationships/image" Target="../media/image216.png"/><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image" Target="../media/image217.jpeg"/><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2" Type="http://schemas.openxmlformats.org/officeDocument/2006/relationships/image" Target="../media/image218.png"/><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2" Type="http://schemas.openxmlformats.org/officeDocument/2006/relationships/image" Target="../media/image219.png"/><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image" Target="../media/image221.pn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2" Type="http://schemas.openxmlformats.org/officeDocument/2006/relationships/image" Target="../media/image223.jpeg"/><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image" Target="../media/image223.jpeg"/><Relationship Id="rId1" Type="http://schemas.openxmlformats.org/officeDocument/2006/relationships/slideLayout" Target="../slideLayouts/slideLayout7.xml"/><Relationship Id="rId6" Type="http://schemas.openxmlformats.org/officeDocument/2006/relationships/image" Target="../media/image227.png"/><Relationship Id="rId5" Type="http://schemas.openxmlformats.org/officeDocument/2006/relationships/image" Target="../media/image226.jpeg"/><Relationship Id="rId4" Type="http://schemas.openxmlformats.org/officeDocument/2006/relationships/image" Target="../media/image225.png"/></Relationships>
</file>

<file path=ppt/slides/_rels/slide173.xml.rels><?xml version="1.0" encoding="UTF-8" standalone="yes"?>
<Relationships xmlns="http://schemas.openxmlformats.org/package/2006/relationships"><Relationship Id="rId2" Type="http://schemas.openxmlformats.org/officeDocument/2006/relationships/image" Target="../media/image228.png"/><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9.png"/><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2" Type="http://schemas.openxmlformats.org/officeDocument/2006/relationships/image" Target="../media/image231.png"/><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2" Type="http://schemas.openxmlformats.org/officeDocument/2006/relationships/image" Target="../media/image232.jpeg"/><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2" Type="http://schemas.openxmlformats.org/officeDocument/2006/relationships/image" Target="../media/image233.jpeg"/><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3" Type="http://schemas.openxmlformats.org/officeDocument/2006/relationships/hyperlink" Target="https://www.nytimes.com/video/science/100000005491113/detecting-a-kilonova-explosion.html?action=click&amp;contentCollection=science&amp;module=lede&amp;region=caption&amp;pgtype=article" TargetMode="External"/><Relationship Id="rId2" Type="http://schemas.openxmlformats.org/officeDocument/2006/relationships/image" Target="../media/image234.jpeg"/><Relationship Id="rId1" Type="http://schemas.openxmlformats.org/officeDocument/2006/relationships/slideLayout" Target="../slideLayouts/slideLayout7.xml"/><Relationship Id="rId4" Type="http://schemas.openxmlformats.org/officeDocument/2006/relationships/hyperlink" Target="https://www.nytimes.com/2017/10/16/science/ligo-neutron-stars-collision.html?hp&amp;action=click&amp;pgtype=Homepage&amp;clickSource=story-heading&amp;module=second-column-region&amp;region=top-news&amp;WT.nav=top-news" TargetMode="External"/></Relationships>
</file>

<file path=ppt/slides/_rels/slide180.xml.rels><?xml version="1.0" encoding="UTF-8" standalone="yes"?>
<Relationships xmlns="http://schemas.openxmlformats.org/package/2006/relationships"><Relationship Id="rId3" Type="http://schemas.openxmlformats.org/officeDocument/2006/relationships/image" Target="../media/image236.png"/><Relationship Id="rId2" Type="http://schemas.openxmlformats.org/officeDocument/2006/relationships/image" Target="../media/image235.png"/><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2" Type="http://schemas.openxmlformats.org/officeDocument/2006/relationships/image" Target="../media/image237.jpeg"/><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image" Target="../media/image238.jpg"/><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2" Type="http://schemas.openxmlformats.org/officeDocument/2006/relationships/image" Target="../media/image240.png"/><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2" Type="http://schemas.openxmlformats.org/officeDocument/2006/relationships/image" Target="../media/image241.png"/><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2" Type="http://schemas.openxmlformats.org/officeDocument/2006/relationships/image" Target="../media/image242.png"/><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image" Target="../media/image243.pn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2" Type="http://schemas.openxmlformats.org/officeDocument/2006/relationships/image" Target="../media/image245.png"/><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3" Type="http://schemas.openxmlformats.org/officeDocument/2006/relationships/image" Target="../media/image247.png"/><Relationship Id="rId2" Type="http://schemas.openxmlformats.org/officeDocument/2006/relationships/image" Target="../media/image246.png"/><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hyperlink" Target="http://chandra.harvard.edu/photo/2011/casa/" TargetMode="External"/><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2" Type="http://schemas.openxmlformats.org/officeDocument/2006/relationships/image" Target="../media/image249.jpeg"/><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2" Type="http://schemas.openxmlformats.org/officeDocument/2006/relationships/image" Target="../media/image236.png"/><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image" Target="../media/image250.png"/><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2" Type="http://schemas.openxmlformats.org/officeDocument/2006/relationships/image" Target="../media/image252.png"/><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image" Target="../media/image253.png"/><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3" Type="http://schemas.openxmlformats.org/officeDocument/2006/relationships/image" Target="../media/image256.png"/><Relationship Id="rId2" Type="http://schemas.openxmlformats.org/officeDocument/2006/relationships/image" Target="../media/image255.png"/><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3" Type="http://schemas.openxmlformats.org/officeDocument/2006/relationships/image" Target="../media/image258.png"/><Relationship Id="rId2" Type="http://schemas.openxmlformats.org/officeDocument/2006/relationships/image" Target="../media/image257.png"/><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3" Type="http://schemas.openxmlformats.org/officeDocument/2006/relationships/image" Target="../media/image259.jpeg"/><Relationship Id="rId2" Type="http://schemas.openxmlformats.org/officeDocument/2006/relationships/hyperlink" Target="https://en.wikipedia.org/wiki/File:Millisecond_pulsar_and_accretion_disk_-_NASA_animation_(hi-res).ogv" TargetMode="External"/><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2" Type="http://schemas.openxmlformats.org/officeDocument/2006/relationships/image" Target="../media/image260.png"/><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2" Type="http://schemas.openxmlformats.org/officeDocument/2006/relationships/image" Target="../media/image261.jpg"/><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2" Type="http://schemas.openxmlformats.org/officeDocument/2006/relationships/image" Target="../media/image262.png"/><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2" Type="http://schemas.openxmlformats.org/officeDocument/2006/relationships/image" Target="../media/image263.png"/><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3" Type="http://schemas.openxmlformats.org/officeDocument/2006/relationships/image" Target="../media/image264.jpeg"/><Relationship Id="rId2" Type="http://schemas.openxmlformats.org/officeDocument/2006/relationships/hyperlink" Target="https://www.youtube.com/watch?time_continue=1&amp;v=UIBaq5v7oL4" TargetMode="External"/><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3" Type="http://schemas.openxmlformats.org/officeDocument/2006/relationships/image" Target="../media/image265.jpeg"/><Relationship Id="rId2" Type="http://schemas.openxmlformats.org/officeDocument/2006/relationships/hyperlink" Target="https://www.youtube.com/watch?time_continue=7&amp;v=e8Yt7O7BLuc" TargetMode="External"/><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3" Type="http://schemas.openxmlformats.org/officeDocument/2006/relationships/image" Target="../media/image266.jpeg"/><Relationship Id="rId2" Type="http://schemas.openxmlformats.org/officeDocument/2006/relationships/hyperlink" Target="https://www.youtube.com/watch?time_continue=23&amp;v=e7LcmWiclOs" TargetMode="External"/><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2" Type="http://schemas.openxmlformats.org/officeDocument/2006/relationships/image" Target="../media/image233.jpeg"/><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3" Type="http://schemas.openxmlformats.org/officeDocument/2006/relationships/hyperlink" Target="https://www.nytimes.com/video/science/100000005491113/detecting-a-kilonova-explosion.html?action=click&amp;contentCollection=science&amp;module=lede&amp;region=caption&amp;pgtype=article" TargetMode="External"/><Relationship Id="rId2" Type="http://schemas.openxmlformats.org/officeDocument/2006/relationships/image" Target="../media/image234.jpeg"/><Relationship Id="rId1" Type="http://schemas.openxmlformats.org/officeDocument/2006/relationships/slideLayout" Target="../slideLayouts/slideLayout7.xml"/><Relationship Id="rId4" Type="http://schemas.openxmlformats.org/officeDocument/2006/relationships/hyperlink" Target="https://www.nytimes.com/2017/10/16/science/ligo-neutron-stars-collision.html?hp&amp;action=click&amp;pgtype=Homepage&amp;clickSource=story-heading&amp;module=second-column-region&amp;region=top-news&amp;WT.nav=top-news" TargetMode="External"/></Relationships>
</file>

<file path=ppt/slides/_rels/slide207.xml.rels><?xml version="1.0" encoding="UTF-8" standalone="yes"?>
<Relationships xmlns="http://schemas.openxmlformats.org/package/2006/relationships"><Relationship Id="rId3" Type="http://schemas.openxmlformats.org/officeDocument/2006/relationships/image" Target="../media/image267.jpeg"/><Relationship Id="rId2" Type="http://schemas.openxmlformats.org/officeDocument/2006/relationships/hyperlink" Target="https://www.youtube.com/watch?v=EtIkOjq0_50" TargetMode="External"/><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3" Type="http://schemas.openxmlformats.org/officeDocument/2006/relationships/image" Target="../media/image268.jpeg"/><Relationship Id="rId2" Type="http://schemas.openxmlformats.org/officeDocument/2006/relationships/hyperlink" Target="https://www.youtube.com/watch?v=e_uIOKfv710" TargetMode="External"/><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3" Type="http://schemas.openxmlformats.org/officeDocument/2006/relationships/image" Target="../media/image270.jpeg"/><Relationship Id="rId2" Type="http://schemas.openxmlformats.org/officeDocument/2006/relationships/image" Target="../media/image269.jpeg"/><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3" Type="http://schemas.openxmlformats.org/officeDocument/2006/relationships/image" Target="../media/image271.jpeg"/><Relationship Id="rId2" Type="http://schemas.openxmlformats.org/officeDocument/2006/relationships/hyperlink" Target="https://www.youtube.com/watch?v=_SQbaILipjY" TargetMode="External"/><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3" Type="http://schemas.openxmlformats.org/officeDocument/2006/relationships/image" Target="../media/image272.jpeg"/><Relationship Id="rId2" Type="http://schemas.openxmlformats.org/officeDocument/2006/relationships/hyperlink" Target="https://www.youtube.com/watch?v=WoDCPTLgxh4" TargetMode="External"/><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3" Type="http://schemas.openxmlformats.org/officeDocument/2006/relationships/image" Target="../media/image274.png"/><Relationship Id="rId2" Type="http://schemas.openxmlformats.org/officeDocument/2006/relationships/image" Target="../media/image273.jpg"/><Relationship Id="rId1" Type="http://schemas.openxmlformats.org/officeDocument/2006/relationships/slideLayout" Target="../slideLayouts/slideLayout7.xml"/><Relationship Id="rId4" Type="http://schemas.openxmlformats.org/officeDocument/2006/relationships/image" Target="../media/image275.png"/></Relationships>
</file>

<file path=ppt/slides/_rels/slide213.xml.rels><?xml version="1.0" encoding="UTF-8" standalone="yes"?>
<Relationships xmlns="http://schemas.openxmlformats.org/package/2006/relationships"><Relationship Id="rId2" Type="http://schemas.openxmlformats.org/officeDocument/2006/relationships/image" Target="../media/image276.png"/><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2" Type="http://schemas.openxmlformats.org/officeDocument/2006/relationships/image" Target="../media/image277.png"/><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2" Type="http://schemas.openxmlformats.org/officeDocument/2006/relationships/image" Target="../media/image278.png"/><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2" Type="http://schemas.openxmlformats.org/officeDocument/2006/relationships/image" Target="../media/image279.jpeg"/><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3" Type="http://schemas.openxmlformats.org/officeDocument/2006/relationships/image" Target="../media/image280.jpeg"/><Relationship Id="rId2" Type="http://schemas.openxmlformats.org/officeDocument/2006/relationships/hyperlink" Target="https://www.youtube.com/watch?v=4X1j2b2atGM" TargetMode="External"/><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2" Type="http://schemas.openxmlformats.org/officeDocument/2006/relationships/image" Target="../media/image281.png"/><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2" Type="http://schemas.openxmlformats.org/officeDocument/2006/relationships/image" Target="../media/image282.png"/><Relationship Id="rId1"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3" Type="http://schemas.openxmlformats.org/officeDocument/2006/relationships/image" Target="../media/image283.jpeg"/><Relationship Id="rId2" Type="http://schemas.openxmlformats.org/officeDocument/2006/relationships/hyperlink" Target="https://www.youtube.com/watch?v=k1lwJWQhPxA" TargetMode="External"/><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2" Type="http://schemas.openxmlformats.org/officeDocument/2006/relationships/image" Target="../media/image284.gif"/><Relationship Id="rId1" Type="http://schemas.openxmlformats.org/officeDocument/2006/relationships/slideLayout" Target="../slideLayouts/slideLayout7.xml"/></Relationships>
</file>

<file path=ppt/slides/_rels/slide222.xml.rels><?xml version="1.0" encoding="UTF-8" standalone="yes"?>
<Relationships xmlns="http://schemas.openxmlformats.org/package/2006/relationships"><Relationship Id="rId2" Type="http://schemas.openxmlformats.org/officeDocument/2006/relationships/image" Target="../media/image285.png"/><Relationship Id="rId1" Type="http://schemas.openxmlformats.org/officeDocument/2006/relationships/slideLayout" Target="../slideLayouts/slideLayout7.xml"/></Relationships>
</file>

<file path=ppt/slides/_rels/slide223.xml.rels><?xml version="1.0" encoding="UTF-8" standalone="yes"?>
<Relationships xmlns="http://schemas.openxmlformats.org/package/2006/relationships"><Relationship Id="rId2" Type="http://schemas.openxmlformats.org/officeDocument/2006/relationships/image" Target="../media/image286.jpeg"/><Relationship Id="rId1" Type="http://schemas.openxmlformats.org/officeDocument/2006/relationships/slideLayout" Target="../slideLayouts/slideLayout7.xml"/></Relationships>
</file>

<file path=ppt/slides/_rels/slide224.xml.rels><?xml version="1.0" encoding="UTF-8" standalone="yes"?>
<Relationships xmlns="http://schemas.openxmlformats.org/package/2006/relationships"><Relationship Id="rId2" Type="http://schemas.openxmlformats.org/officeDocument/2006/relationships/image" Target="../media/image287.jpeg"/><Relationship Id="rId1" Type="http://schemas.openxmlformats.org/officeDocument/2006/relationships/slideLayout" Target="../slideLayouts/slideLayout7.xml"/></Relationships>
</file>

<file path=ppt/slides/_rels/slide225.xml.rels><?xml version="1.0" encoding="UTF-8" standalone="yes"?>
<Relationships xmlns="http://schemas.openxmlformats.org/package/2006/relationships"><Relationship Id="rId3" Type="http://schemas.openxmlformats.org/officeDocument/2006/relationships/image" Target="../media/image288.png"/><Relationship Id="rId2" Type="http://schemas.openxmlformats.org/officeDocument/2006/relationships/image" Target="../media/image273.jpg"/><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2" Type="http://schemas.openxmlformats.org/officeDocument/2006/relationships/image" Target="../media/image289.png"/><Relationship Id="rId1" Type="http://schemas.openxmlformats.org/officeDocument/2006/relationships/slideLayout" Target="../slideLayouts/slideLayout7.xml"/></Relationships>
</file>

<file path=ppt/slides/_rels/slide227.xml.rels><?xml version="1.0" encoding="UTF-8" standalone="yes"?>
<Relationships xmlns="http://schemas.openxmlformats.org/package/2006/relationships"><Relationship Id="rId2" Type="http://schemas.openxmlformats.org/officeDocument/2006/relationships/image" Target="../media/image290.png"/><Relationship Id="rId1" Type="http://schemas.openxmlformats.org/officeDocument/2006/relationships/slideLayout" Target="../slideLayouts/slideLayout7.xml"/></Relationships>
</file>

<file path=ppt/slides/_rels/slide228.xml.rels><?xml version="1.0" encoding="UTF-8" standalone="yes"?>
<Relationships xmlns="http://schemas.openxmlformats.org/package/2006/relationships"><Relationship Id="rId2" Type="http://schemas.openxmlformats.org/officeDocument/2006/relationships/image" Target="../media/image291.jpeg"/><Relationship Id="rId1" Type="http://schemas.openxmlformats.org/officeDocument/2006/relationships/slideLayout" Target="../slideLayouts/slideLayout7.xml"/></Relationships>
</file>

<file path=ppt/slides/_rels/slide229.xml.rels><?xml version="1.0" encoding="UTF-8" standalone="yes"?>
<Relationships xmlns="http://schemas.openxmlformats.org/package/2006/relationships"><Relationship Id="rId2" Type="http://schemas.openxmlformats.org/officeDocument/2006/relationships/image" Target="../media/image292.png"/><Relationship Id="rId1" Type="http://schemas.openxmlformats.org/officeDocument/2006/relationships/slideLayout" Target="../slideLayouts/slideLayout7.xml"/></Relationships>
</file>

<file path=ppt/slides/_rels/slide230.xml.rels><?xml version="1.0" encoding="UTF-8" standalone="yes"?>
<Relationships xmlns="http://schemas.openxmlformats.org/package/2006/relationships"><Relationship Id="rId2" Type="http://schemas.openxmlformats.org/officeDocument/2006/relationships/image" Target="../media/image293.png"/><Relationship Id="rId1" Type="http://schemas.openxmlformats.org/officeDocument/2006/relationships/slideLayout" Target="../slideLayouts/slideLayout7.xml"/></Relationships>
</file>

<file path=ppt/slides/_rels/slide231.xml.rels><?xml version="1.0" encoding="UTF-8" standalone="yes"?>
<Relationships xmlns="http://schemas.openxmlformats.org/package/2006/relationships"><Relationship Id="rId2" Type="http://schemas.openxmlformats.org/officeDocument/2006/relationships/image" Target="../media/image294.png"/><Relationship Id="rId1" Type="http://schemas.openxmlformats.org/officeDocument/2006/relationships/slideLayout" Target="../slideLayouts/slideLayout7.xml"/></Relationships>
</file>

<file path=ppt/slides/_rels/slide232.xml.rels><?xml version="1.0" encoding="UTF-8" standalone="yes"?>
<Relationships xmlns="http://schemas.openxmlformats.org/package/2006/relationships"><Relationship Id="rId2" Type="http://schemas.openxmlformats.org/officeDocument/2006/relationships/image" Target="../media/image295.jpeg"/><Relationship Id="rId1" Type="http://schemas.openxmlformats.org/officeDocument/2006/relationships/slideLayout" Target="../slideLayouts/slideLayout7.xml"/></Relationships>
</file>

<file path=ppt/slides/_rels/slide233.xml.rels><?xml version="1.0" encoding="UTF-8" standalone="yes"?>
<Relationships xmlns="http://schemas.openxmlformats.org/package/2006/relationships"><Relationship Id="rId2" Type="http://schemas.openxmlformats.org/officeDocument/2006/relationships/image" Target="../media/image29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方塊 2"/>
          <p:cNvSpPr txBox="1"/>
          <p:nvPr/>
        </p:nvSpPr>
        <p:spPr>
          <a:xfrm>
            <a:off x="1187624" y="620688"/>
            <a:ext cx="6890326" cy="369332"/>
          </a:xfrm>
          <a:prstGeom prst="rect">
            <a:avLst/>
          </a:prstGeom>
          <a:noFill/>
        </p:spPr>
        <p:txBody>
          <a:bodyPr wrap="square" rtlCol="0">
            <a:spAutoFit/>
          </a:bodyPr>
          <a:lstStyle/>
          <a:p>
            <a:pPr algn="ctr"/>
            <a:r>
              <a:rPr lang="zh-TW" altLang="en-US" dirty="0">
                <a:latin typeface="+mn-lt"/>
              </a:rPr>
              <a:t>物理讓我們發覺</a:t>
            </a:r>
            <a:r>
              <a:rPr lang="zh-CN" altLang="en-US" dirty="0"/>
              <a:t>平凡的自然</a:t>
            </a:r>
            <a:r>
              <a:rPr lang="zh-TW" altLang="en-US" dirty="0"/>
              <a:t>，原來如此奧妙！</a:t>
            </a:r>
            <a:r>
              <a:rPr lang="zh-TW" altLang="en-US" dirty="0">
                <a:latin typeface="+mn-lt"/>
              </a:rPr>
              <a:t>令人興奮！</a:t>
            </a:r>
            <a:endParaRPr lang="en-US" altLang="zh-TW" dirty="0">
              <a:latin typeface="+mn-lt"/>
            </a:endParaRP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98099" y="1196752"/>
            <a:ext cx="6147802" cy="5102363"/>
          </a:xfrm>
          <a:prstGeom prst="rect">
            <a:avLst/>
          </a:prstGeom>
        </p:spPr>
      </p:pic>
    </p:spTree>
    <p:extLst>
      <p:ext uri="{BB962C8B-B14F-4D97-AF65-F5344CB8AC3E}">
        <p14:creationId xmlns:p14="http://schemas.microsoft.com/office/powerpoint/2010/main" val="9260285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文字方塊 1"/>
          <p:cNvSpPr txBox="1">
            <a:spLocks noChangeArrowheads="1"/>
          </p:cNvSpPr>
          <p:nvPr/>
        </p:nvSpPr>
        <p:spPr bwMode="auto">
          <a:xfrm>
            <a:off x="1541555" y="924689"/>
            <a:ext cx="59772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2000" dirty="0">
                <a:solidFill>
                  <a:srgbClr val="FF0000"/>
                </a:solidFill>
              </a:rPr>
              <a:t>有時雖然物理感覺很深奧，但物理是講道理的！</a:t>
            </a:r>
            <a:endParaRPr lang="en-US" altLang="zh-TW" sz="2000" dirty="0">
              <a:solidFill>
                <a:srgbClr val="FF0000"/>
              </a:solidFill>
            </a:endParaRPr>
          </a:p>
        </p:txBody>
      </p:sp>
      <p:pic>
        <p:nvPicPr>
          <p:cNvPr id="126979" name="Picture 4" descr="http://www.brikouri.com/forum/images/misc/discussio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2060600"/>
            <a:ext cx="3711575"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80" name="Picture 8" descr="http://blogs.reuters.com/environment/files/2010/04/cr_mega_572_leader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4663" y="1628800"/>
            <a:ext cx="43815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p:cNvSpPr txBox="1"/>
          <p:nvPr/>
        </p:nvSpPr>
        <p:spPr>
          <a:xfrm>
            <a:off x="1619672" y="5157192"/>
            <a:ext cx="4855741" cy="369332"/>
          </a:xfrm>
          <a:prstGeom prst="rect">
            <a:avLst/>
          </a:prstGeom>
          <a:noFill/>
        </p:spPr>
        <p:txBody>
          <a:bodyPr wrap="square" rtlCol="0">
            <a:spAutoFit/>
          </a:bodyPr>
          <a:lstStyle/>
          <a:p>
            <a:r>
              <a:rPr lang="zh-TW" altLang="en-US" dirty="0"/>
              <a:t>講道理的東西，原則上任何人都能了解！</a:t>
            </a:r>
            <a:endParaRPr lang="en-US" altLang="zh-TW" dirty="0"/>
          </a:p>
        </p:txBody>
      </p:sp>
    </p:spTree>
    <p:extLst>
      <p:ext uri="{BB962C8B-B14F-4D97-AF65-F5344CB8AC3E}">
        <p14:creationId xmlns:p14="http://schemas.microsoft.com/office/powerpoint/2010/main" val="4156566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圖片 1">
            <a:hlinkClick r:id="rId2"/>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3688" y="188640"/>
            <a:ext cx="5765465" cy="5733256"/>
          </a:xfrm>
          <a:prstGeom prst="rect">
            <a:avLst/>
          </a:prstGeom>
        </p:spPr>
      </p:pic>
      <p:sp>
        <p:nvSpPr>
          <p:cNvPr id="4" name="矩形 3"/>
          <p:cNvSpPr/>
          <p:nvPr/>
        </p:nvSpPr>
        <p:spPr>
          <a:xfrm>
            <a:off x="1154032" y="6005435"/>
            <a:ext cx="7522424" cy="646331"/>
          </a:xfrm>
          <a:prstGeom prst="rect">
            <a:avLst/>
          </a:prstGeom>
        </p:spPr>
        <p:txBody>
          <a:bodyPr wrap="square">
            <a:spAutoFit/>
          </a:bodyPr>
          <a:lstStyle/>
          <a:p>
            <a:r>
              <a:rPr lang="zh-TW" altLang="en-US" dirty="0"/>
              <a:t>科學是理性，所以是人人能懂、也必須是人人能懂的。引用費曼的話：如果沒辦法把一個科學簡化到大眾程度，科學家一定還沒有真的搞懂這件事。</a:t>
            </a:r>
          </a:p>
        </p:txBody>
      </p:sp>
    </p:spTree>
    <p:extLst>
      <p:ext uri="{BB962C8B-B14F-4D97-AF65-F5344CB8AC3E}">
        <p14:creationId xmlns:p14="http://schemas.microsoft.com/office/powerpoint/2010/main" val="1741665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5" descr="D:\Dropbox\Documents\課程\YoungTextBook\Images\Chapter13\A_Images\A_Figures_and_Photos\13_00_Figu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1700808"/>
            <a:ext cx="4402667" cy="3172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文字方塊 7"/>
          <p:cNvSpPr txBox="1">
            <a:spLocks noChangeArrowheads="1"/>
          </p:cNvSpPr>
          <p:nvPr/>
        </p:nvSpPr>
        <p:spPr bwMode="auto">
          <a:xfrm>
            <a:off x="1864923" y="1069895"/>
            <a:ext cx="5832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en-US" altLang="zh-TW" sz="1800" dirty="0">
                <a:latin typeface="Times New Roman" pitchFamily="18" charset="0"/>
                <a:cs typeface="Times New Roman" pitchFamily="18" charset="0"/>
              </a:rPr>
              <a:t>Einstein</a:t>
            </a:r>
            <a:r>
              <a:rPr lang="zh-TW" altLang="en-US" sz="1800" dirty="0">
                <a:latin typeface="Times New Roman" pitchFamily="18" charset="0"/>
                <a:cs typeface="Times New Roman" pitchFamily="18" charset="0"/>
              </a:rPr>
              <a:t> </a:t>
            </a:r>
            <a:r>
              <a:rPr lang="zh-TW" altLang="en-US" sz="1800" dirty="0">
                <a:cs typeface="Times New Roman" pitchFamily="18" charset="0"/>
              </a:rPr>
              <a:t>接下來將相對論應用到更神祕的現象：重力！</a:t>
            </a:r>
            <a:endParaRPr lang="en-US" altLang="zh-TW" sz="1800" dirty="0">
              <a:cs typeface="Times New Roman" pitchFamily="18" charset="0"/>
            </a:endParaRPr>
          </a:p>
        </p:txBody>
      </p:sp>
      <p:pic>
        <p:nvPicPr>
          <p:cNvPr id="29700" name="Picture 4" descr="D:\Dropbox\Documents\課程\YoungTextBook\Images\Chapter13\A_Images\A_Figures_and_Photos\13_06_Figu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969" y="1698239"/>
            <a:ext cx="3760788" cy="317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EE6A1C43-89B9-A14D-BA19-2B19EC21FA07}"/>
              </a:ext>
            </a:extLst>
          </p:cNvPr>
          <p:cNvSpPr txBox="1"/>
          <p:nvPr/>
        </p:nvSpPr>
        <p:spPr>
          <a:xfrm>
            <a:off x="1864923" y="5063433"/>
            <a:ext cx="5904656" cy="369332"/>
          </a:xfrm>
          <a:prstGeom prst="rect">
            <a:avLst/>
          </a:prstGeom>
          <a:noFill/>
        </p:spPr>
        <p:txBody>
          <a:bodyPr wrap="square" rtlCol="0">
            <a:spAutoFit/>
          </a:bodyPr>
          <a:lstStyle/>
          <a:p>
            <a:r>
              <a:rPr lang="en-US" altLang="zh-TW" dirty="0">
                <a:latin typeface="Times New Roman" pitchFamily="18" charset="0"/>
                <a:cs typeface="Times New Roman" pitchFamily="18" charset="0"/>
              </a:rPr>
              <a:t>Einstein </a:t>
            </a:r>
            <a:r>
              <a:rPr lang="en-TW" dirty="0"/>
              <a:t>自己覺得狹義相對論不算什麼革命性的創舉，</a:t>
            </a:r>
          </a:p>
        </p:txBody>
      </p:sp>
      <p:sp>
        <p:nvSpPr>
          <p:cNvPr id="3" name="Rectangle 2">
            <a:extLst>
              <a:ext uri="{FF2B5EF4-FFF2-40B4-BE49-F238E27FC236}">
                <a16:creationId xmlns:a16="http://schemas.microsoft.com/office/drawing/2014/main" id="{C5B80931-0464-2141-8575-C728A91ECA7F}"/>
              </a:ext>
            </a:extLst>
          </p:cNvPr>
          <p:cNvSpPr/>
          <p:nvPr/>
        </p:nvSpPr>
        <p:spPr>
          <a:xfrm>
            <a:off x="1864923" y="5514936"/>
            <a:ext cx="6124864" cy="369332"/>
          </a:xfrm>
          <a:prstGeom prst="rect">
            <a:avLst/>
          </a:prstGeom>
        </p:spPr>
        <p:txBody>
          <a:bodyPr wrap="square">
            <a:spAutoFit/>
          </a:bodyPr>
          <a:lstStyle/>
          <a:p>
            <a:r>
              <a:rPr lang="en-TW" dirty="0"/>
              <a:t>但接下來的廣義相對論真的是十分令人驚嘆的創見。</a:t>
            </a:r>
          </a:p>
        </p:txBody>
      </p:sp>
      <p:sp>
        <p:nvSpPr>
          <p:cNvPr id="4" name="TextBox 3">
            <a:extLst>
              <a:ext uri="{FF2B5EF4-FFF2-40B4-BE49-F238E27FC236}">
                <a16:creationId xmlns:a16="http://schemas.microsoft.com/office/drawing/2014/main" id="{BB5E78CA-AA88-024A-72FD-2D5F6220748C}"/>
              </a:ext>
            </a:extLst>
          </p:cNvPr>
          <p:cNvSpPr txBox="1"/>
          <p:nvPr/>
        </p:nvSpPr>
        <p:spPr>
          <a:xfrm>
            <a:off x="1864922" y="620688"/>
            <a:ext cx="7099565" cy="369332"/>
          </a:xfrm>
          <a:prstGeom prst="rect">
            <a:avLst/>
          </a:prstGeom>
          <a:noFill/>
        </p:spPr>
        <p:txBody>
          <a:bodyPr wrap="square" rtlCol="0">
            <a:spAutoFit/>
          </a:bodyPr>
          <a:lstStyle/>
          <a:p>
            <a:r>
              <a:rPr lang="en-TW" dirty="0"/>
              <a:t>我們在地球上發現的物理定律，將適用於看得到的整個宇宙。</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文字方塊 9"/>
          <p:cNvSpPr txBox="1">
            <a:spLocks noChangeArrowheads="1"/>
          </p:cNvSpPr>
          <p:nvPr/>
        </p:nvSpPr>
        <p:spPr bwMode="auto">
          <a:xfrm>
            <a:off x="1427284" y="836712"/>
            <a:ext cx="68891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latin typeface="Arial" pitchFamily="34" charset="0"/>
              </a:rPr>
              <a:t>牛頓提出的萬有引力同時描述了地球周圍蘋果與月球的運動！</a:t>
            </a:r>
          </a:p>
        </p:txBody>
      </p:sp>
      <p:pic>
        <p:nvPicPr>
          <p:cNvPr id="23555" name="Picture 11" descr="13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7284" y="1412776"/>
            <a:ext cx="3732261" cy="3384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p:cNvSpPr txBox="1"/>
          <p:nvPr/>
        </p:nvSpPr>
        <p:spPr>
          <a:xfrm>
            <a:off x="1522990" y="5108722"/>
            <a:ext cx="5040560" cy="369332"/>
          </a:xfrm>
          <a:prstGeom prst="rect">
            <a:avLst/>
          </a:prstGeom>
          <a:noFill/>
        </p:spPr>
        <p:txBody>
          <a:bodyPr wrap="square" rtlCol="0">
            <a:spAutoFit/>
          </a:bodyPr>
          <a:lstStyle/>
          <a:p>
            <a:r>
              <a:rPr lang="zh-TW" altLang="en-US" dirty="0"/>
              <a:t>在當時這是非常顛覆常識的想法！</a:t>
            </a:r>
          </a:p>
        </p:txBody>
      </p:sp>
      <p:pic>
        <p:nvPicPr>
          <p:cNvPr id="6" name="Picture 25" descr="Newt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23227" y="2887037"/>
            <a:ext cx="1390385" cy="191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3779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7810" name="Picture 6" descr="http://news.cctv.com/20080912/images/1221193530261_1221193530261_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8059" y="476251"/>
            <a:ext cx="2076216" cy="264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http://galileoandeinstein.physics.virginia.edu/lectures/newtmtn.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864" y="4149080"/>
            <a:ext cx="2664222" cy="2513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7812" name="文字方塊 5"/>
          <p:cNvSpPr txBox="1">
            <a:spLocks noChangeArrowheads="1"/>
          </p:cNvSpPr>
          <p:nvPr/>
        </p:nvSpPr>
        <p:spPr bwMode="auto">
          <a:xfrm>
            <a:off x="3275856" y="3674375"/>
            <a:ext cx="36433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天體與地面物體</a:t>
            </a:r>
            <a:r>
              <a:rPr lang="zh-TW" altLang="en-US" sz="1800" dirty="0">
                <a:solidFill>
                  <a:srgbClr val="FF0000"/>
                </a:solidFill>
              </a:rPr>
              <a:t>本質上是平等的</a:t>
            </a:r>
            <a:r>
              <a:rPr lang="zh-TW" altLang="en-US" sz="1800" dirty="0"/>
              <a:t>！</a:t>
            </a:r>
          </a:p>
        </p:txBody>
      </p:sp>
      <p:sp>
        <p:nvSpPr>
          <p:cNvPr id="247813" name="文字方塊 6"/>
          <p:cNvSpPr txBox="1">
            <a:spLocks noChangeArrowheads="1"/>
          </p:cNvSpPr>
          <p:nvPr/>
        </p:nvSpPr>
        <p:spPr bwMode="auto">
          <a:xfrm>
            <a:off x="3275856" y="3284984"/>
            <a:ext cx="35004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塵世的物體可以成為神聖的天體！</a:t>
            </a:r>
          </a:p>
        </p:txBody>
      </p:sp>
      <p:pic>
        <p:nvPicPr>
          <p:cNvPr id="247814" name="Picture 8" descr="http://1.bp.blogspot.com/_mV157Q86LTY/THKjtO0AAbI/AAAAAAAAAMo/2VMGT4cn0FI/s1600/full-moon-shining+on+ocea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417513"/>
            <a:ext cx="3600450" cy="270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7815" name="文字方塊 6"/>
          <p:cNvSpPr txBox="1">
            <a:spLocks noChangeArrowheads="1"/>
          </p:cNvSpPr>
          <p:nvPr/>
        </p:nvSpPr>
        <p:spPr bwMode="auto">
          <a:xfrm>
            <a:off x="4572000" y="1484313"/>
            <a:ext cx="5048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en-US" altLang="zh-TW" sz="4000" dirty="0">
                <a:latin typeface="Times New Roman" pitchFamily="18" charset="0"/>
                <a:cs typeface="Times New Roman" pitchFamily="18" charset="0"/>
              </a:rPr>
              <a:t>=</a:t>
            </a:r>
            <a:endParaRPr lang="zh-TW" altLang="en-US" sz="4000">
              <a:latin typeface="Times New Roman" pitchFamily="18" charset="0"/>
              <a:cs typeface="Times New Roman" pitchFamily="18" charset="0"/>
            </a:endParaRPr>
          </a:p>
        </p:txBody>
      </p:sp>
    </p:spTree>
    <p:extLst>
      <p:ext uri="{BB962C8B-B14F-4D97-AF65-F5344CB8AC3E}">
        <p14:creationId xmlns:p14="http://schemas.microsoft.com/office/powerpoint/2010/main" val="3162952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文字方塊 5"/>
          <p:cNvSpPr txBox="1">
            <a:spLocks noChangeArrowheads="1"/>
          </p:cNvSpPr>
          <p:nvPr/>
        </p:nvSpPr>
        <p:spPr bwMode="auto">
          <a:xfrm>
            <a:off x="3851275" y="549275"/>
            <a:ext cx="34512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a:t>萬有引力定律</a:t>
            </a:r>
          </a:p>
        </p:txBody>
      </p:sp>
      <p:sp>
        <p:nvSpPr>
          <p:cNvPr id="30723" name="文字方塊 10"/>
          <p:cNvSpPr txBox="1">
            <a:spLocks noChangeArrowheads="1"/>
          </p:cNvSpPr>
          <p:nvPr/>
        </p:nvSpPr>
        <p:spPr bwMode="auto">
          <a:xfrm>
            <a:off x="2051050" y="4149725"/>
            <a:ext cx="38877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萬有引力與距離平方成反比</a:t>
            </a:r>
          </a:p>
        </p:txBody>
      </p:sp>
      <p:sp>
        <p:nvSpPr>
          <p:cNvPr id="31749" name="文字方塊 11"/>
          <p:cNvSpPr txBox="1">
            <a:spLocks noChangeArrowheads="1"/>
          </p:cNvSpPr>
          <p:nvPr/>
        </p:nvSpPr>
        <p:spPr bwMode="auto">
          <a:xfrm>
            <a:off x="2051050" y="4652963"/>
            <a:ext cx="35290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什麼時候的距離？</a:t>
            </a:r>
          </a:p>
        </p:txBody>
      </p:sp>
      <p:sp>
        <p:nvSpPr>
          <p:cNvPr id="31750" name="文字方塊 12"/>
          <p:cNvSpPr txBox="1">
            <a:spLocks noChangeArrowheads="1"/>
          </p:cNvSpPr>
          <p:nvPr/>
        </p:nvSpPr>
        <p:spPr bwMode="auto">
          <a:xfrm>
            <a:off x="2051050" y="5732463"/>
            <a:ext cx="6337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但</a:t>
            </a:r>
            <a:r>
              <a:rPr lang="zh-TW" altLang="en-US" sz="1800" b="1" dirty="0">
                <a:solidFill>
                  <a:srgbClr val="FF0000"/>
                </a:solidFill>
              </a:rPr>
              <a:t>當時</a:t>
            </a:r>
            <a:r>
              <a:rPr lang="zh-TW" altLang="en-US" sz="1800" dirty="0"/>
              <a:t>是根據施力者的時鐘還是受力者（運動中）的時鐘？</a:t>
            </a:r>
          </a:p>
        </p:txBody>
      </p:sp>
      <p:sp>
        <p:nvSpPr>
          <p:cNvPr id="10" name="向下箭號 9"/>
          <p:cNvSpPr/>
          <p:nvPr/>
        </p:nvSpPr>
        <p:spPr>
          <a:xfrm>
            <a:off x="2411760" y="2060848"/>
            <a:ext cx="360362" cy="431800"/>
          </a:xfrm>
          <a:prstGeom prst="downArrow">
            <a:avLst/>
          </a:prstGeom>
          <a:solidFill>
            <a:srgbClr val="FFC000"/>
          </a:solidFill>
          <a:ln w="44450">
            <a:solidFill>
              <a:srgbClr val="00B05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TW" altLang="en-US"/>
          </a:p>
        </p:txBody>
      </p:sp>
      <mc:AlternateContent xmlns:mc="http://schemas.openxmlformats.org/markup-compatibility/2006" xmlns:a14="http://schemas.microsoft.com/office/drawing/2010/main">
        <mc:Choice Requires="a14">
          <p:sp>
            <p:nvSpPr>
              <p:cNvPr id="11" name="文字方塊 10"/>
              <p:cNvSpPr txBox="1">
                <a:spLocks noChangeArrowheads="1"/>
              </p:cNvSpPr>
              <p:nvPr/>
            </p:nvSpPr>
            <p:spPr bwMode="auto">
              <a:xfrm>
                <a:off x="2051050" y="5156200"/>
                <a:ext cx="3529013"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牛頓認為是力作用</a:t>
                </a:r>
                <a:r>
                  <a:rPr lang="zh-TW" altLang="en-US" sz="1800" b="1" dirty="0">
                    <a:solidFill>
                      <a:srgbClr val="FF0000"/>
                    </a:solidFill>
                  </a:rPr>
                  <a:t>當時</a:t>
                </a:r>
                <a14:m>
                  <m:oMath xmlns:m="http://schemas.openxmlformats.org/officeDocument/2006/math">
                    <m:r>
                      <a:rPr lang="en-US" altLang="zh-TW" sz="1800" b="0" i="1" dirty="0" smtClean="0">
                        <a:solidFill>
                          <a:srgbClr val="FF0000"/>
                        </a:solidFill>
                        <a:latin typeface="Cambria Math" panose="02040503050406030204" pitchFamily="18" charset="0"/>
                      </a:rPr>
                      <m:t>𝑡</m:t>
                    </m:r>
                  </m:oMath>
                </a14:m>
                <a:r>
                  <a:rPr lang="zh-TW" altLang="en-US" sz="1800" dirty="0"/>
                  <a:t>的距離！</a:t>
                </a:r>
              </a:p>
            </p:txBody>
          </p:sp>
        </mc:Choice>
        <mc:Fallback xmlns="">
          <p:sp>
            <p:nvSpPr>
              <p:cNvPr id="11" name="文字方塊 10"/>
              <p:cNvSpPr txBox="1">
                <a:spLocks noRot="1" noChangeAspect="1" noMove="1" noResize="1" noEditPoints="1" noAdjustHandles="1" noChangeArrowheads="1" noChangeShapeType="1" noTextEdit="1"/>
              </p:cNvSpPr>
              <p:nvPr/>
            </p:nvSpPr>
            <p:spPr bwMode="auto">
              <a:xfrm>
                <a:off x="2051050" y="5156200"/>
                <a:ext cx="3529013" cy="369332"/>
              </a:xfrm>
              <a:prstGeom prst="rect">
                <a:avLst/>
              </a:prstGeom>
              <a:blipFill>
                <a:blip r:embed="rId2"/>
                <a:stretch>
                  <a:fillRect l="-1434" t="-10345" b="-2413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p:pic>
        <p:nvPicPr>
          <p:cNvPr id="30730" name="Picture 9" descr="D:\Dropbox\Documents\課程\YoungTextBook\Images\Chapter13\A_Images\A_Figures_and_Photos\13_02_FigureB.jpg"/>
          <p:cNvPicPr>
            <a:picLocks noChangeAspect="1" noChangeArrowheads="1"/>
          </p:cNvPicPr>
          <p:nvPr/>
        </p:nvPicPr>
        <p:blipFill>
          <a:blip r:embed="rId3">
            <a:extLst>
              <a:ext uri="{28A0092B-C50C-407E-A947-70E740481C1C}">
                <a14:useLocalDpi xmlns:a14="http://schemas.microsoft.com/office/drawing/2010/main" val="0"/>
              </a:ext>
            </a:extLst>
          </a:blip>
          <a:srcRect l="13106" t="29440" r="27167" b="3326"/>
          <a:stretch>
            <a:fillRect/>
          </a:stretch>
        </p:blipFill>
        <p:spPr bwMode="auto">
          <a:xfrm>
            <a:off x="6011863" y="836613"/>
            <a:ext cx="1296987" cy="417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2" name="文字方塊 11">
                <a:extLst>
                  <a:ext uri="{FF2B5EF4-FFF2-40B4-BE49-F238E27FC236}">
                    <a16:creationId xmlns:a16="http://schemas.microsoft.com/office/drawing/2014/main" id="{FCED7119-4F3C-5D4D-A863-33D3C8B056F8}"/>
                  </a:ext>
                </a:extLst>
              </p:cNvPr>
              <p:cNvSpPr txBox="1"/>
              <p:nvPr/>
            </p:nvSpPr>
            <p:spPr>
              <a:xfrm>
                <a:off x="2123535" y="1310016"/>
                <a:ext cx="1056571" cy="518604"/>
              </a:xfrm>
              <a:prstGeom prst="rect">
                <a:avLst/>
              </a:prstGeom>
              <a:solidFill>
                <a:srgbClr val="FFFF00"/>
              </a:solidFill>
            </p:spPr>
            <p:txBody>
              <a:bodyPr wrap="none" lIns="0" tIns="0" rIns="0" bIns="0" rtlCol="0">
                <a:spAutoFit/>
              </a:bodyPr>
              <a:lstStyle/>
              <a:p>
                <a:pPr/>
                <a14:m>
                  <m:oMathPara xmlns:m="http://schemas.openxmlformats.org/officeDocument/2006/math">
                    <m:oMath>
                      <m:r>
                        <a:rPr kumimoji="1" lang="en-US" altLang="zh-TW" b="0" i="1" smtClean="0">
                          <a:latin typeface="Cambria Math" panose="02040503050406030204" pitchFamily="18" charset="0"/>
                        </a:rPr>
                        <m:t>𝐹</m:t>
                      </m:r>
                      <m:r>
                        <a:rPr kumimoji="1" lang="en-US" altLang="zh-TW" b="0" i="1" smtClean="0">
                          <a:latin typeface="Cambria Math" panose="02040503050406030204" pitchFamily="18" charset="0"/>
                        </a:rPr>
                        <m:t>=</m:t>
                      </m:r>
                      <m:f>
                        <m:fPr>
                          <m:ctrlPr>
                            <a:rPr kumimoji="1" lang="en-US" altLang="zh-TW" b="0" i="1" smtClean="0">
                              <a:latin typeface="Cambria Math" panose="02040503050406030204" pitchFamily="18" charset="0"/>
                            </a:rPr>
                          </m:ctrlPr>
                        </m:fPr>
                        <m:num>
                          <m:r>
                            <a:rPr kumimoji="1" lang="en-US" altLang="zh-TW" b="0" i="1" smtClean="0">
                              <a:latin typeface="Cambria Math" panose="02040503050406030204" pitchFamily="18" charset="0"/>
                            </a:rPr>
                            <m:t>𝐺𝑀𝑚</m:t>
                          </m:r>
                        </m:num>
                        <m:den>
                          <m:sSup>
                            <m:sSupPr>
                              <m:ctrlPr>
                                <a:rPr kumimoji="1" lang="en-US" altLang="zh-TW" b="0" i="1" smtClean="0">
                                  <a:latin typeface="Cambria Math" panose="02040503050406030204" pitchFamily="18" charset="0"/>
                                </a:rPr>
                              </m:ctrlPr>
                            </m:sSupPr>
                            <m:e>
                              <m:r>
                                <a:rPr kumimoji="1" lang="en-US" altLang="zh-TW" b="0" i="1" smtClean="0">
                                  <a:latin typeface="Cambria Math" panose="02040503050406030204" pitchFamily="18" charset="0"/>
                                </a:rPr>
                                <m:t>𝑟</m:t>
                              </m:r>
                            </m:e>
                            <m:sup>
                              <m:r>
                                <a:rPr kumimoji="1" lang="en-US" altLang="zh-TW" b="0" i="1" smtClean="0">
                                  <a:latin typeface="Cambria Math" panose="02040503050406030204" pitchFamily="18" charset="0"/>
                                </a:rPr>
                                <m:t>2</m:t>
                              </m:r>
                            </m:sup>
                          </m:sSup>
                        </m:den>
                      </m:f>
                    </m:oMath>
                  </m:oMathPara>
                </a14:m>
                <a:endParaRPr kumimoji="1" lang="zh-TW" altLang="en-US" dirty="0"/>
              </a:p>
            </p:txBody>
          </p:sp>
        </mc:Choice>
        <mc:Fallback xmlns="">
          <p:sp>
            <p:nvSpPr>
              <p:cNvPr id="12" name="文字方塊 11">
                <a:extLst>
                  <a:ext uri="{FF2B5EF4-FFF2-40B4-BE49-F238E27FC236}">
                    <a16:creationId xmlns:a16="http://schemas.microsoft.com/office/drawing/2014/main" id="{FCED7119-4F3C-5D4D-A863-33D3C8B056F8}"/>
                  </a:ext>
                </a:extLst>
              </p:cNvPr>
              <p:cNvSpPr txBox="1">
                <a:spLocks noRot="1" noChangeAspect="1" noMove="1" noResize="1" noEditPoints="1" noAdjustHandles="1" noChangeArrowheads="1" noChangeShapeType="1" noTextEdit="1"/>
              </p:cNvSpPr>
              <p:nvPr/>
            </p:nvSpPr>
            <p:spPr>
              <a:xfrm>
                <a:off x="2123535" y="1310016"/>
                <a:ext cx="1056571" cy="518604"/>
              </a:xfrm>
              <a:prstGeom prst="rect">
                <a:avLst/>
              </a:prstGeom>
              <a:blipFill>
                <a:blip r:embed="rId9"/>
                <a:stretch>
                  <a:fillRect l="-3571" t="-4762" r="-3571" b="-7143"/>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3" name="文字方塊 12">
                <a:extLst>
                  <a:ext uri="{FF2B5EF4-FFF2-40B4-BE49-F238E27FC236}">
                    <a16:creationId xmlns:a16="http://schemas.microsoft.com/office/drawing/2014/main" id="{A5B9AD80-040B-2140-8E77-8D10E0211DD8}"/>
                  </a:ext>
                </a:extLst>
              </p:cNvPr>
              <p:cNvSpPr txBox="1"/>
              <p:nvPr/>
            </p:nvSpPr>
            <p:spPr>
              <a:xfrm>
                <a:off x="2123535" y="2652146"/>
                <a:ext cx="1345176" cy="559640"/>
              </a:xfrm>
              <a:prstGeom prst="rect">
                <a:avLst/>
              </a:prstGeom>
              <a:solidFill>
                <a:srgbClr val="FFFF00"/>
              </a:solidFill>
            </p:spPr>
            <p:txBody>
              <a:bodyPr wrap="none" lIns="0" tIns="0" rIns="0" bIns="0" rtlCol="0">
                <a:spAutoFit/>
              </a:bodyPr>
              <a:lstStyle/>
              <a:p>
                <a:pPr/>
                <a14:m>
                  <m:oMathPara xmlns:m="http://schemas.openxmlformats.org/officeDocument/2006/math">
                    <m:oMath>
                      <m:r>
                        <a:rPr kumimoji="1" lang="en-US" altLang="zh-TW" b="0" i="1" smtClean="0">
                          <a:latin typeface="Cambria Math" panose="02040503050406030204" pitchFamily="18" charset="0"/>
                        </a:rPr>
                        <m:t>𝐹</m:t>
                      </m:r>
                      <m:d>
                        <m:dPr>
                          <m:ctrlPr>
                            <a:rPr kumimoji="1" lang="en-US" altLang="zh-TW" b="0" i="1" smtClean="0">
                              <a:latin typeface="Cambria Math" panose="02040503050406030204" pitchFamily="18" charset="0"/>
                            </a:rPr>
                          </m:ctrlPr>
                        </m:dPr>
                        <m:e>
                          <m:r>
                            <a:rPr kumimoji="1" lang="en-US" altLang="zh-TW" b="0" i="1" smtClean="0">
                              <a:latin typeface="Cambria Math" panose="02040503050406030204" pitchFamily="18" charset="0"/>
                            </a:rPr>
                            <m:t>𝑡</m:t>
                          </m:r>
                        </m:e>
                      </m:d>
                      <m:r>
                        <a:rPr kumimoji="1" lang="en-US" altLang="zh-TW" b="0" i="1" smtClean="0">
                          <a:latin typeface="Cambria Math" panose="02040503050406030204" pitchFamily="18" charset="0"/>
                        </a:rPr>
                        <m:t>=</m:t>
                      </m:r>
                      <m:f>
                        <m:fPr>
                          <m:ctrlPr>
                            <a:rPr kumimoji="1" lang="en-US" altLang="zh-TW" b="0" i="1" smtClean="0">
                              <a:latin typeface="Cambria Math" panose="02040503050406030204" pitchFamily="18" charset="0"/>
                            </a:rPr>
                          </m:ctrlPr>
                        </m:fPr>
                        <m:num>
                          <m:r>
                            <a:rPr kumimoji="1" lang="en-US" altLang="zh-TW" b="0" i="1" smtClean="0">
                              <a:latin typeface="Cambria Math" panose="02040503050406030204" pitchFamily="18" charset="0"/>
                            </a:rPr>
                            <m:t>𝐺𝑀𝑚</m:t>
                          </m:r>
                        </m:num>
                        <m:den>
                          <m:sSup>
                            <m:sSupPr>
                              <m:ctrlPr>
                                <a:rPr kumimoji="1" lang="en-US" altLang="zh-TW" b="0" i="1" smtClean="0">
                                  <a:latin typeface="Cambria Math" panose="02040503050406030204" pitchFamily="18" charset="0"/>
                                </a:rPr>
                              </m:ctrlPr>
                            </m:sSupPr>
                            <m:e>
                              <m:r>
                                <a:rPr kumimoji="1" lang="en-US" altLang="zh-TW" b="0" i="1" smtClean="0">
                                  <a:latin typeface="Cambria Math" panose="02040503050406030204" pitchFamily="18" charset="0"/>
                                </a:rPr>
                                <m:t>𝑟</m:t>
                              </m:r>
                              <m:d>
                                <m:dPr>
                                  <m:ctrlPr>
                                    <a:rPr kumimoji="1" lang="en-US" altLang="zh-TW" b="0" i="1" smtClean="0">
                                      <a:latin typeface="Cambria Math" panose="02040503050406030204" pitchFamily="18" charset="0"/>
                                    </a:rPr>
                                  </m:ctrlPr>
                                </m:dPr>
                                <m:e>
                                  <m:r>
                                    <a:rPr kumimoji="1" lang="en-US" altLang="zh-TW" b="0" i="1" smtClean="0">
                                      <a:latin typeface="Cambria Math" panose="02040503050406030204" pitchFamily="18" charset="0"/>
                                    </a:rPr>
                                    <m:t>𝑡</m:t>
                                  </m:r>
                                </m:e>
                              </m:d>
                            </m:e>
                            <m:sup>
                              <m:r>
                                <a:rPr kumimoji="1" lang="en-US" altLang="zh-TW" b="0" i="1" smtClean="0">
                                  <a:latin typeface="Cambria Math" panose="02040503050406030204" pitchFamily="18" charset="0"/>
                                </a:rPr>
                                <m:t>2</m:t>
                              </m:r>
                            </m:sup>
                          </m:sSup>
                        </m:den>
                      </m:f>
                    </m:oMath>
                  </m:oMathPara>
                </a14:m>
                <a:endParaRPr kumimoji="1" lang="zh-TW" altLang="en-US" dirty="0"/>
              </a:p>
            </p:txBody>
          </p:sp>
        </mc:Choice>
        <mc:Fallback xmlns="">
          <p:sp>
            <p:nvSpPr>
              <p:cNvPr id="13" name="文字方塊 12">
                <a:extLst>
                  <a:ext uri="{FF2B5EF4-FFF2-40B4-BE49-F238E27FC236}">
                    <a16:creationId xmlns:a16="http://schemas.microsoft.com/office/drawing/2014/main" id="{A5B9AD80-040B-2140-8E77-8D10E0211DD8}"/>
                  </a:ext>
                </a:extLst>
              </p:cNvPr>
              <p:cNvSpPr txBox="1">
                <a:spLocks noRot="1" noChangeAspect="1" noMove="1" noResize="1" noEditPoints="1" noAdjustHandles="1" noChangeArrowheads="1" noChangeShapeType="1" noTextEdit="1"/>
              </p:cNvSpPr>
              <p:nvPr/>
            </p:nvSpPr>
            <p:spPr>
              <a:xfrm>
                <a:off x="2123535" y="2652146"/>
                <a:ext cx="1345176" cy="559640"/>
              </a:xfrm>
              <a:prstGeom prst="rect">
                <a:avLst/>
              </a:prstGeom>
              <a:blipFill>
                <a:blip r:embed="rId10"/>
                <a:stretch>
                  <a:fillRect l="-1869" t="-4444" r="-2804" b="-2222"/>
                </a:stretch>
              </a:blipFill>
            </p:spPr>
            <p:txBody>
              <a:bodyPr/>
              <a:lstStyle/>
              <a:p>
                <a:r>
                  <a:rPr lang="zh-TW" alt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749"/>
                                        </p:tgtEl>
                                        <p:attrNameLst>
                                          <p:attrName>style.visibility</p:attrName>
                                        </p:attrNameLst>
                                      </p:cBhvr>
                                      <p:to>
                                        <p:strVal val="visible"/>
                                      </p:to>
                                    </p:set>
                                    <p:anim calcmode="lin" valueType="num">
                                      <p:cBhvr additive="base">
                                        <p:cTn id="7" dur="500" fill="hold"/>
                                        <p:tgtEl>
                                          <p:spTgt spid="31749"/>
                                        </p:tgtEl>
                                        <p:attrNameLst>
                                          <p:attrName>ppt_x</p:attrName>
                                        </p:attrNameLst>
                                      </p:cBhvr>
                                      <p:tavLst>
                                        <p:tav tm="0">
                                          <p:val>
                                            <p:strVal val="#ppt_x"/>
                                          </p:val>
                                        </p:tav>
                                        <p:tav tm="100000">
                                          <p:val>
                                            <p:strVal val="#ppt_x"/>
                                          </p:val>
                                        </p:tav>
                                      </p:tavLst>
                                    </p:anim>
                                    <p:anim calcmode="lin" valueType="num">
                                      <p:cBhvr additive="base">
                                        <p:cTn id="8" dur="500" fill="hold"/>
                                        <p:tgtEl>
                                          <p:spTgt spid="3174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ppt_x"/>
                                          </p:val>
                                        </p:tav>
                                        <p:tav tm="100000">
                                          <p:val>
                                            <p:strVal val="#ppt_x"/>
                                          </p:val>
                                        </p:tav>
                                      </p:tavLst>
                                    </p:anim>
                                    <p:anim calcmode="lin" valueType="num">
                                      <p:cBhvr additive="base">
                                        <p:cTn id="2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1750"/>
                                        </p:tgtEl>
                                        <p:attrNameLst>
                                          <p:attrName>style.visibility</p:attrName>
                                        </p:attrNameLst>
                                      </p:cBhvr>
                                      <p:to>
                                        <p:strVal val="visible"/>
                                      </p:to>
                                    </p:set>
                                    <p:anim calcmode="lin" valueType="num">
                                      <p:cBhvr additive="base">
                                        <p:cTn id="27" dur="500" fill="hold"/>
                                        <p:tgtEl>
                                          <p:spTgt spid="31750"/>
                                        </p:tgtEl>
                                        <p:attrNameLst>
                                          <p:attrName>ppt_x</p:attrName>
                                        </p:attrNameLst>
                                      </p:cBhvr>
                                      <p:tavLst>
                                        <p:tav tm="0">
                                          <p:val>
                                            <p:strVal val="#ppt_x"/>
                                          </p:val>
                                        </p:tav>
                                        <p:tav tm="100000">
                                          <p:val>
                                            <p:strVal val="#ppt_x"/>
                                          </p:val>
                                        </p:tav>
                                      </p:tavLst>
                                    </p:anim>
                                    <p:anim calcmode="lin" valueType="num">
                                      <p:cBhvr additive="base">
                                        <p:cTn id="28" dur="500" fill="hold"/>
                                        <p:tgtEl>
                                          <p:spTgt spid="317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9" grpId="0"/>
      <p:bldP spid="31750" grpId="0"/>
      <p:bldP spid="10" grpId="0" animBg="1"/>
      <p:bldP spid="11" grpId="0"/>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7" descr="1302"/>
          <p:cNvPicPr>
            <a:picLocks noChangeAspect="1" noChangeArrowheads="1"/>
          </p:cNvPicPr>
          <p:nvPr/>
        </p:nvPicPr>
        <p:blipFill>
          <a:blip r:embed="rId2">
            <a:extLst>
              <a:ext uri="{28A0092B-C50C-407E-A947-70E740481C1C}">
                <a14:useLocalDpi xmlns:a14="http://schemas.microsoft.com/office/drawing/2010/main" val="0"/>
              </a:ext>
            </a:extLst>
          </a:blip>
          <a:srcRect b="2818"/>
          <a:stretch>
            <a:fillRect/>
          </a:stretch>
        </p:blipFill>
        <p:spPr bwMode="auto">
          <a:xfrm>
            <a:off x="2239071" y="900237"/>
            <a:ext cx="3240087" cy="285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Text Box 6"/>
          <p:cNvSpPr txBox="1">
            <a:spLocks noChangeArrowheads="1"/>
          </p:cNvSpPr>
          <p:nvPr/>
        </p:nvSpPr>
        <p:spPr bwMode="auto">
          <a:xfrm>
            <a:off x="1979712" y="4802184"/>
            <a:ext cx="3352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50000"/>
              </a:spcBef>
              <a:buFontTx/>
              <a:buNone/>
            </a:pPr>
            <a:r>
              <a:rPr lang="zh-TW" altLang="en-US" sz="1800" dirty="0"/>
              <a:t>但訊息的傳遞不能快於光速！</a:t>
            </a:r>
          </a:p>
        </p:txBody>
      </p:sp>
      <p:sp>
        <p:nvSpPr>
          <p:cNvPr id="31749" name="矩形 8"/>
          <p:cNvSpPr>
            <a:spLocks noChangeArrowheads="1"/>
          </p:cNvSpPr>
          <p:nvPr/>
        </p:nvSpPr>
        <p:spPr bwMode="auto">
          <a:xfrm>
            <a:off x="1979712" y="3865072"/>
            <a:ext cx="48021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b="1" dirty="0">
                <a:solidFill>
                  <a:srgbClr val="FF0000"/>
                </a:solidFill>
              </a:rPr>
              <a:t>地球若被彗星撞歪了，月亮什麼時候會知道？</a:t>
            </a:r>
            <a:endParaRPr lang="zh-TW" altLang="en-US" sz="1800" dirty="0"/>
          </a:p>
        </p:txBody>
      </p:sp>
      <p:sp>
        <p:nvSpPr>
          <p:cNvPr id="31750" name="文字方塊 9"/>
          <p:cNvSpPr txBox="1">
            <a:spLocks noChangeArrowheads="1"/>
          </p:cNvSpPr>
          <p:nvPr/>
        </p:nvSpPr>
        <p:spPr bwMode="auto">
          <a:xfrm>
            <a:off x="1979712" y="4274775"/>
            <a:ext cx="5832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若引力是超距力，月亮會由當時引力大小立刻知道！</a:t>
            </a:r>
          </a:p>
        </p:txBody>
      </p:sp>
      <p:sp>
        <p:nvSpPr>
          <p:cNvPr id="31751" name="文字方塊 5"/>
          <p:cNvSpPr txBox="1">
            <a:spLocks noChangeArrowheads="1"/>
          </p:cNvSpPr>
          <p:nvPr/>
        </p:nvSpPr>
        <p:spPr bwMode="auto">
          <a:xfrm>
            <a:off x="2011693" y="5580186"/>
            <a:ext cx="34512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超距力是一個不成立的概念！</a:t>
            </a:r>
          </a:p>
        </p:txBody>
      </p:sp>
      <p:sp>
        <p:nvSpPr>
          <p:cNvPr id="31752" name="文字方塊 10"/>
          <p:cNvSpPr txBox="1">
            <a:spLocks noChangeArrowheads="1"/>
          </p:cNvSpPr>
          <p:nvPr/>
        </p:nvSpPr>
        <p:spPr bwMode="auto">
          <a:xfrm>
            <a:off x="1979712" y="370079"/>
            <a:ext cx="53450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萬有引力與當時距離平方成反比，因此是超距力。</a:t>
            </a:r>
          </a:p>
        </p:txBody>
      </p:sp>
      <p:sp>
        <p:nvSpPr>
          <p:cNvPr id="31753" name="矩形 11"/>
          <p:cNvSpPr>
            <a:spLocks noChangeArrowheads="1"/>
          </p:cNvSpPr>
          <p:nvPr/>
        </p:nvSpPr>
        <p:spPr bwMode="auto">
          <a:xfrm>
            <a:off x="2008312" y="5991475"/>
            <a:ext cx="3416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牛頓的萬有引力定律必須修正！</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750"/>
                                        </p:tgtEl>
                                        <p:attrNameLst>
                                          <p:attrName>style.visibility</p:attrName>
                                        </p:attrNameLst>
                                      </p:cBhvr>
                                      <p:to>
                                        <p:strVal val="visible"/>
                                      </p:to>
                                    </p:set>
                                    <p:anim calcmode="lin" valueType="num">
                                      <p:cBhvr additive="base">
                                        <p:cTn id="7" dur="500" fill="hold"/>
                                        <p:tgtEl>
                                          <p:spTgt spid="31750"/>
                                        </p:tgtEl>
                                        <p:attrNameLst>
                                          <p:attrName>ppt_x</p:attrName>
                                        </p:attrNameLst>
                                      </p:cBhvr>
                                      <p:tavLst>
                                        <p:tav tm="0">
                                          <p:val>
                                            <p:strVal val="#ppt_x"/>
                                          </p:val>
                                        </p:tav>
                                        <p:tav tm="100000">
                                          <p:val>
                                            <p:strVal val="#ppt_x"/>
                                          </p:val>
                                        </p:tav>
                                      </p:tavLst>
                                    </p:anim>
                                    <p:anim calcmode="lin" valueType="num">
                                      <p:cBhvr additive="base">
                                        <p:cTn id="8" dur="500" fill="hold"/>
                                        <p:tgtEl>
                                          <p:spTgt spid="317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1747"/>
                                        </p:tgtEl>
                                        <p:attrNameLst>
                                          <p:attrName>style.visibility</p:attrName>
                                        </p:attrNameLst>
                                      </p:cBhvr>
                                      <p:to>
                                        <p:strVal val="visible"/>
                                      </p:to>
                                    </p:set>
                                    <p:anim calcmode="lin" valueType="num">
                                      <p:cBhvr additive="base">
                                        <p:cTn id="13" dur="500" fill="hold"/>
                                        <p:tgtEl>
                                          <p:spTgt spid="31747"/>
                                        </p:tgtEl>
                                        <p:attrNameLst>
                                          <p:attrName>ppt_x</p:attrName>
                                        </p:attrNameLst>
                                      </p:cBhvr>
                                      <p:tavLst>
                                        <p:tav tm="0">
                                          <p:val>
                                            <p:strVal val="#ppt_x"/>
                                          </p:val>
                                        </p:tav>
                                        <p:tav tm="100000">
                                          <p:val>
                                            <p:strVal val="#ppt_x"/>
                                          </p:val>
                                        </p:tav>
                                      </p:tavLst>
                                    </p:anim>
                                    <p:anim calcmode="lin" valueType="num">
                                      <p:cBhvr additive="base">
                                        <p:cTn id="14" dur="500" fill="hold"/>
                                        <p:tgtEl>
                                          <p:spTgt spid="31747"/>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1751"/>
                                        </p:tgtEl>
                                        <p:attrNameLst>
                                          <p:attrName>style.visibility</p:attrName>
                                        </p:attrNameLst>
                                      </p:cBhvr>
                                      <p:to>
                                        <p:strVal val="visible"/>
                                      </p:to>
                                    </p:set>
                                    <p:anim calcmode="lin" valueType="num">
                                      <p:cBhvr additive="base">
                                        <p:cTn id="17" dur="500" fill="hold"/>
                                        <p:tgtEl>
                                          <p:spTgt spid="31751"/>
                                        </p:tgtEl>
                                        <p:attrNameLst>
                                          <p:attrName>ppt_x</p:attrName>
                                        </p:attrNameLst>
                                      </p:cBhvr>
                                      <p:tavLst>
                                        <p:tav tm="0">
                                          <p:val>
                                            <p:strVal val="#ppt_x"/>
                                          </p:val>
                                        </p:tav>
                                        <p:tav tm="100000">
                                          <p:val>
                                            <p:strVal val="#ppt_x"/>
                                          </p:val>
                                        </p:tav>
                                      </p:tavLst>
                                    </p:anim>
                                    <p:anim calcmode="lin" valueType="num">
                                      <p:cBhvr additive="base">
                                        <p:cTn id="18" dur="500" fill="hold"/>
                                        <p:tgtEl>
                                          <p:spTgt spid="31751"/>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1753"/>
                                        </p:tgtEl>
                                        <p:attrNameLst>
                                          <p:attrName>style.visibility</p:attrName>
                                        </p:attrNameLst>
                                      </p:cBhvr>
                                      <p:to>
                                        <p:strVal val="visible"/>
                                      </p:to>
                                    </p:set>
                                    <p:anim calcmode="lin" valueType="num">
                                      <p:cBhvr additive="base">
                                        <p:cTn id="21" dur="500" fill="hold"/>
                                        <p:tgtEl>
                                          <p:spTgt spid="31753"/>
                                        </p:tgtEl>
                                        <p:attrNameLst>
                                          <p:attrName>ppt_x</p:attrName>
                                        </p:attrNameLst>
                                      </p:cBhvr>
                                      <p:tavLst>
                                        <p:tav tm="0">
                                          <p:val>
                                            <p:strVal val="#ppt_x"/>
                                          </p:val>
                                        </p:tav>
                                        <p:tav tm="100000">
                                          <p:val>
                                            <p:strVal val="#ppt_x"/>
                                          </p:val>
                                        </p:tav>
                                      </p:tavLst>
                                    </p:anim>
                                    <p:anim calcmode="lin" valueType="num">
                                      <p:cBhvr additive="base">
                                        <p:cTn id="22" dur="500" fill="hold"/>
                                        <p:tgtEl>
                                          <p:spTgt spid="317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p:bldP spid="31750" grpId="0"/>
      <p:bldP spid="31751" grpId="0"/>
      <p:bldP spid="3175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2770" name="Picture 8" descr="C:\Users\Chia-Hung Chang\Downloads\Data\Knight\Media\Chapter4\Images\04_16Figure-F.jpg"/>
          <p:cNvPicPr>
            <a:picLocks noChangeAspect="1" noChangeArrowheads="1"/>
          </p:cNvPicPr>
          <p:nvPr/>
        </p:nvPicPr>
        <p:blipFill rotWithShape="1">
          <a:blip r:embed="rId2">
            <a:extLst>
              <a:ext uri="{28A0092B-C50C-407E-A947-70E740481C1C}">
                <a14:useLocalDpi xmlns:a14="http://schemas.microsoft.com/office/drawing/2010/main" val="0"/>
              </a:ext>
            </a:extLst>
          </a:blip>
          <a:srcRect l="6390" b="15764"/>
          <a:stretch/>
        </p:blipFill>
        <p:spPr bwMode="auto">
          <a:xfrm>
            <a:off x="1443358" y="2202052"/>
            <a:ext cx="4440331" cy="18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文字方塊 5"/>
          <p:cNvSpPr txBox="1">
            <a:spLocks noChangeArrowheads="1"/>
          </p:cNvSpPr>
          <p:nvPr/>
        </p:nvSpPr>
        <p:spPr bwMode="auto">
          <a:xfrm>
            <a:off x="1547665" y="1625605"/>
            <a:ext cx="38893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一道光在重力下會不會被偏折？</a:t>
            </a:r>
          </a:p>
        </p:txBody>
      </p:sp>
      <p:sp>
        <p:nvSpPr>
          <p:cNvPr id="8" name="閃電 7"/>
          <p:cNvSpPr/>
          <p:nvPr/>
        </p:nvSpPr>
        <p:spPr>
          <a:xfrm rot="18746933">
            <a:off x="1386303" y="3276788"/>
            <a:ext cx="1512888" cy="360363"/>
          </a:xfrm>
          <a:prstGeom prst="lightningBolt">
            <a:avLst/>
          </a:prstGeom>
          <a:solidFill>
            <a:srgbClr val="FFFF00"/>
          </a:solidFill>
          <a:ln w="44450">
            <a:solidFill>
              <a:srgbClr val="00B05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TW" altLang="en-US"/>
          </a:p>
        </p:txBody>
      </p:sp>
      <p:sp>
        <p:nvSpPr>
          <p:cNvPr id="2" name="文字方塊 1"/>
          <p:cNvSpPr txBox="1"/>
          <p:nvPr/>
        </p:nvSpPr>
        <p:spPr>
          <a:xfrm>
            <a:off x="1547665" y="1228349"/>
            <a:ext cx="4992828" cy="369332"/>
          </a:xfrm>
          <a:prstGeom prst="rect">
            <a:avLst/>
          </a:prstGeom>
          <a:noFill/>
        </p:spPr>
        <p:txBody>
          <a:bodyPr wrap="square" rtlCol="0">
            <a:spAutoFit/>
          </a:bodyPr>
          <a:lstStyle/>
          <a:p>
            <a:r>
              <a:rPr lang="zh-TW" altLang="en-US" dirty="0"/>
              <a:t>在重力下，物體會被偏折而作曲線的拋體運動。</a:t>
            </a:r>
          </a:p>
        </p:txBody>
      </p:sp>
      <p:sp>
        <p:nvSpPr>
          <p:cNvPr id="3" name="文字方塊 2"/>
          <p:cNvSpPr txBox="1"/>
          <p:nvPr/>
        </p:nvSpPr>
        <p:spPr>
          <a:xfrm>
            <a:off x="1547664" y="5085638"/>
            <a:ext cx="5112568" cy="369332"/>
          </a:xfrm>
          <a:prstGeom prst="rect">
            <a:avLst/>
          </a:prstGeom>
          <a:noFill/>
        </p:spPr>
        <p:txBody>
          <a:bodyPr wrap="square" rtlCol="0">
            <a:spAutoFit/>
          </a:bodyPr>
          <a:lstStyle/>
          <a:p>
            <a:r>
              <a:rPr lang="zh-TW" altLang="en-US" dirty="0"/>
              <a:t>電磁波是真空中的波動現象，根本不是物質。</a:t>
            </a:r>
          </a:p>
        </p:txBody>
      </p:sp>
      <mc:AlternateContent xmlns:mc="http://schemas.openxmlformats.org/markup-compatibility/2006" xmlns:a14="http://schemas.microsoft.com/office/drawing/2010/main">
        <mc:Choice Requires="a14">
          <p:sp>
            <p:nvSpPr>
              <p:cNvPr id="9" name="文字方塊 8">
                <a:extLst>
                  <a:ext uri="{FF2B5EF4-FFF2-40B4-BE49-F238E27FC236}">
                    <a16:creationId xmlns:a16="http://schemas.microsoft.com/office/drawing/2014/main" id="{C91CE6ED-0FB2-9D43-86F1-1D0571F3818F}"/>
                  </a:ext>
                </a:extLst>
              </p:cNvPr>
              <p:cNvSpPr txBox="1"/>
              <p:nvPr/>
            </p:nvSpPr>
            <p:spPr>
              <a:xfrm>
                <a:off x="2987508" y="4289327"/>
                <a:ext cx="1056571" cy="518604"/>
              </a:xfrm>
              <a:prstGeom prst="rect">
                <a:avLst/>
              </a:prstGeom>
              <a:solidFill>
                <a:srgbClr val="FFFF00"/>
              </a:solidFill>
            </p:spPr>
            <p:txBody>
              <a:bodyPr wrap="none" lIns="0" tIns="0" rIns="0" bIns="0" rtlCol="0">
                <a:spAutoFit/>
              </a:bodyPr>
              <a:lstStyle/>
              <a:p>
                <a:pPr/>
                <a14:m>
                  <m:oMathPara xmlns:m="http://schemas.openxmlformats.org/officeDocument/2006/math">
                    <m:oMath>
                      <m:r>
                        <a:rPr kumimoji="1" lang="en-US" altLang="zh-TW" b="0" i="1" smtClean="0">
                          <a:latin typeface="Cambria Math" panose="02040503050406030204" pitchFamily="18" charset="0"/>
                        </a:rPr>
                        <m:t>𝐹</m:t>
                      </m:r>
                      <m:r>
                        <a:rPr kumimoji="1" lang="en-US" altLang="zh-TW" b="0" i="1" smtClean="0">
                          <a:latin typeface="Cambria Math" panose="02040503050406030204" pitchFamily="18" charset="0"/>
                        </a:rPr>
                        <m:t>=</m:t>
                      </m:r>
                      <m:f>
                        <m:fPr>
                          <m:ctrlPr>
                            <a:rPr kumimoji="1" lang="en-US" altLang="zh-TW" b="0" i="1" smtClean="0">
                              <a:latin typeface="Cambria Math" panose="02040503050406030204" pitchFamily="18" charset="0"/>
                            </a:rPr>
                          </m:ctrlPr>
                        </m:fPr>
                        <m:num>
                          <m:r>
                            <a:rPr kumimoji="1" lang="en-US" altLang="zh-TW" b="0" i="1" smtClean="0">
                              <a:latin typeface="Cambria Math" panose="02040503050406030204" pitchFamily="18" charset="0"/>
                            </a:rPr>
                            <m:t>𝐺𝑀𝑚</m:t>
                          </m:r>
                        </m:num>
                        <m:den>
                          <m:sSup>
                            <m:sSupPr>
                              <m:ctrlPr>
                                <a:rPr kumimoji="1" lang="en-US" altLang="zh-TW" b="0" i="1" smtClean="0">
                                  <a:latin typeface="Cambria Math" panose="02040503050406030204" pitchFamily="18" charset="0"/>
                                </a:rPr>
                              </m:ctrlPr>
                            </m:sSupPr>
                            <m:e>
                              <m:r>
                                <a:rPr kumimoji="1" lang="en-US" altLang="zh-TW" b="0" i="1" smtClean="0">
                                  <a:latin typeface="Cambria Math" panose="02040503050406030204" pitchFamily="18" charset="0"/>
                                </a:rPr>
                                <m:t>𝑟</m:t>
                              </m:r>
                            </m:e>
                            <m:sup>
                              <m:r>
                                <a:rPr kumimoji="1" lang="en-US" altLang="zh-TW" b="0" i="1" smtClean="0">
                                  <a:latin typeface="Cambria Math" panose="02040503050406030204" pitchFamily="18" charset="0"/>
                                </a:rPr>
                                <m:t>2</m:t>
                              </m:r>
                            </m:sup>
                          </m:sSup>
                        </m:den>
                      </m:f>
                    </m:oMath>
                  </m:oMathPara>
                </a14:m>
                <a:endParaRPr kumimoji="1" lang="zh-TW" altLang="en-US" dirty="0"/>
              </a:p>
            </p:txBody>
          </p:sp>
        </mc:Choice>
        <mc:Fallback xmlns="">
          <p:sp>
            <p:nvSpPr>
              <p:cNvPr id="9" name="文字方塊 8">
                <a:extLst>
                  <a:ext uri="{FF2B5EF4-FFF2-40B4-BE49-F238E27FC236}">
                    <a16:creationId xmlns:a16="http://schemas.microsoft.com/office/drawing/2014/main" id="{C91CE6ED-0FB2-9D43-86F1-1D0571F3818F}"/>
                  </a:ext>
                </a:extLst>
              </p:cNvPr>
              <p:cNvSpPr txBox="1">
                <a:spLocks noRot="1" noChangeAspect="1" noMove="1" noResize="1" noEditPoints="1" noAdjustHandles="1" noChangeArrowheads="1" noChangeShapeType="1" noTextEdit="1"/>
              </p:cNvSpPr>
              <p:nvPr/>
            </p:nvSpPr>
            <p:spPr>
              <a:xfrm>
                <a:off x="2987508" y="4289327"/>
                <a:ext cx="1056571" cy="518604"/>
              </a:xfrm>
              <a:prstGeom prst="rect">
                <a:avLst/>
              </a:prstGeom>
              <a:blipFill>
                <a:blip r:embed="rId3"/>
                <a:stretch>
                  <a:fillRect l="-4762" t="-4762" r="-4762" b="-9524"/>
                </a:stretch>
              </a:blipFill>
            </p:spPr>
            <p:txBody>
              <a:bodyPr/>
              <a:lstStyle/>
              <a:p>
                <a:r>
                  <a:rPr lang="en-TW">
                    <a:noFill/>
                  </a:rPr>
                  <a:t> </a:t>
                </a:r>
              </a:p>
            </p:txBody>
          </p:sp>
        </mc:Fallback>
      </mc:AlternateContent>
      <p:sp>
        <p:nvSpPr>
          <p:cNvPr id="10" name="TextBox 9">
            <a:extLst>
              <a:ext uri="{FF2B5EF4-FFF2-40B4-BE49-F238E27FC236}">
                <a16:creationId xmlns:a16="http://schemas.microsoft.com/office/drawing/2014/main" id="{55B7FBDB-43D7-474C-A36E-CC27892BEF9A}"/>
              </a:ext>
            </a:extLst>
          </p:cNvPr>
          <p:cNvSpPr txBox="1"/>
          <p:nvPr/>
        </p:nvSpPr>
        <p:spPr>
          <a:xfrm>
            <a:off x="1547664" y="5547103"/>
            <a:ext cx="6408712" cy="369332"/>
          </a:xfrm>
          <a:prstGeom prst="rect">
            <a:avLst/>
          </a:prstGeom>
          <a:noFill/>
        </p:spPr>
        <p:txBody>
          <a:bodyPr wrap="square">
            <a:spAutoFit/>
          </a:bodyPr>
          <a:lstStyle/>
          <a:p>
            <a:r>
              <a:rPr lang="zh-TW" altLang="en-US" dirty="0"/>
              <a:t>它會有萬有引力嗎？萬有引力定律適用於光嗎？</a:t>
            </a:r>
            <a:endParaRPr lang="en-TW"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3"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32454" name="Picture 8" descr="http://www.google.com/url?source=imglanding&amp;ct=img&amp;q=http://www.pisabelltower.com/ltpnews/ltpdrop.gif&amp;sa=X&amp;ei=gH5eUKuFK4_5mAXT6YDgBw&amp;ved=0CAwQ8wc4CA&amp;usg=AFQjCNGwcf_kZze_hC298IfmsFvM1O8YTg"/>
          <p:cNvPicPr>
            <a:picLocks noChangeAspect="1" noChangeArrowheads="1"/>
          </p:cNvPicPr>
          <p:nvPr/>
        </p:nvPicPr>
        <p:blipFill>
          <a:blip r:embed="rId2">
            <a:extLst>
              <a:ext uri="{28A0092B-C50C-407E-A947-70E740481C1C}">
                <a14:useLocalDpi xmlns:a14="http://schemas.microsoft.com/office/drawing/2010/main" val="0"/>
              </a:ext>
            </a:extLst>
          </a:blip>
          <a:srcRect l="11101" r="17856" b="7272"/>
          <a:stretch>
            <a:fillRect/>
          </a:stretch>
        </p:blipFill>
        <p:spPr bwMode="auto">
          <a:xfrm>
            <a:off x="1454398" y="674574"/>
            <a:ext cx="2490788" cy="397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0"/>
          <p:cNvSpPr txBox="1">
            <a:spLocks noChangeArrowheads="1"/>
          </p:cNvSpPr>
          <p:nvPr/>
        </p:nvSpPr>
        <p:spPr bwMode="auto">
          <a:xfrm>
            <a:off x="1119403" y="5238492"/>
            <a:ext cx="5761037"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如果沒有空氣，所有物體，無論輕重，落地時間相同。 </a:t>
            </a:r>
          </a:p>
        </p:txBody>
      </p:sp>
      <p:sp>
        <p:nvSpPr>
          <p:cNvPr id="3" name="文字方塊 2"/>
          <p:cNvSpPr txBox="1"/>
          <p:nvPr/>
        </p:nvSpPr>
        <p:spPr>
          <a:xfrm>
            <a:off x="1115616" y="4869160"/>
            <a:ext cx="6624736" cy="369332"/>
          </a:xfrm>
          <a:prstGeom prst="rect">
            <a:avLst/>
          </a:prstGeom>
          <a:noFill/>
        </p:spPr>
        <p:txBody>
          <a:bodyPr wrap="square" rtlCol="0">
            <a:spAutoFit/>
          </a:bodyPr>
          <a:lstStyle/>
          <a:p>
            <a:r>
              <a:rPr lang="zh-TW" altLang="en-US" dirty="0"/>
              <a:t>愛因斯坦注意到，當年伽利略所指出來，重力很特別的一個性質！</a:t>
            </a:r>
          </a:p>
        </p:txBody>
      </p:sp>
      <p:sp>
        <p:nvSpPr>
          <p:cNvPr id="2" name="文字方塊 1"/>
          <p:cNvSpPr txBox="1"/>
          <p:nvPr/>
        </p:nvSpPr>
        <p:spPr>
          <a:xfrm>
            <a:off x="1149797" y="6093296"/>
            <a:ext cx="7886699" cy="369332"/>
          </a:xfrm>
          <a:prstGeom prst="rect">
            <a:avLst/>
          </a:prstGeom>
          <a:noFill/>
        </p:spPr>
        <p:txBody>
          <a:bodyPr wrap="square" rtlCol="0">
            <a:spAutoFit/>
          </a:bodyPr>
          <a:lstStyle/>
          <a:p>
            <a:r>
              <a:rPr lang="zh-TW" altLang="en-US" dirty="0"/>
              <a:t>就如特殊相對論由光速恆定現象出發，整個廣義相對論就由以上觀察出發！</a:t>
            </a:r>
          </a:p>
        </p:txBody>
      </p:sp>
      <p:pic>
        <p:nvPicPr>
          <p:cNvPr id="9" name="Picture 1" descr="03_05_Figure.jpg"/>
          <p:cNvPicPr>
            <a:picLocks noChangeAspect="1"/>
          </p:cNvPicPr>
          <p:nvPr/>
        </p:nvPicPr>
        <p:blipFill rotWithShape="1">
          <a:blip r:embed="rId3" cstate="print">
            <a:extLst>
              <a:ext uri="{28A0092B-C50C-407E-A947-70E740481C1C}">
                <a14:useLocalDpi xmlns:a14="http://schemas.microsoft.com/office/drawing/2010/main" val="0"/>
              </a:ext>
            </a:extLst>
          </a:blip>
          <a:srcRect r="13504" b="2804"/>
          <a:stretch/>
        </p:blipFill>
        <p:spPr>
          <a:xfrm>
            <a:off x="4499992" y="696080"/>
            <a:ext cx="2865512" cy="2804928"/>
          </a:xfrm>
          <a:prstGeom prst="rect">
            <a:avLst/>
          </a:prstGeom>
          <a:solidFill>
            <a:schemeClr val="bg1"/>
          </a:solidFill>
        </p:spPr>
      </p:pic>
      <p:sp>
        <p:nvSpPr>
          <p:cNvPr id="4" name="矩形 3"/>
          <p:cNvSpPr/>
          <p:nvPr/>
        </p:nvSpPr>
        <p:spPr>
          <a:xfrm>
            <a:off x="5436096" y="1556792"/>
            <a:ext cx="580248" cy="1008112"/>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Tree>
    <p:extLst>
      <p:ext uri="{BB962C8B-B14F-4D97-AF65-F5344CB8AC3E}">
        <p14:creationId xmlns:p14="http://schemas.microsoft.com/office/powerpoint/2010/main" val="2420786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Picture 6" descr="http://www.bhm.ch/downloads/04_Einstein_in_Bern.jpg"/>
          <p:cNvPicPr>
            <a:picLocks noChangeAspect="1" noChangeArrowheads="1"/>
          </p:cNvPicPr>
          <p:nvPr/>
        </p:nvPicPr>
        <p:blipFill>
          <a:blip r:embed="rId2" cstate="print">
            <a:extLst>
              <a:ext uri="{28A0092B-C50C-407E-A947-70E740481C1C}">
                <a14:useLocalDpi xmlns:a14="http://schemas.microsoft.com/office/drawing/2010/main" val="0"/>
              </a:ext>
            </a:extLst>
          </a:blip>
          <a:srcRect t="20279"/>
          <a:stretch>
            <a:fillRect/>
          </a:stretch>
        </p:blipFill>
        <p:spPr bwMode="auto">
          <a:xfrm>
            <a:off x="2843808" y="908720"/>
            <a:ext cx="3546475" cy="419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字方塊 2"/>
          <p:cNvSpPr txBox="1"/>
          <p:nvPr/>
        </p:nvSpPr>
        <p:spPr>
          <a:xfrm>
            <a:off x="1835696" y="5301208"/>
            <a:ext cx="6552728" cy="646331"/>
          </a:xfrm>
          <a:prstGeom prst="rect">
            <a:avLst/>
          </a:prstGeom>
          <a:noFill/>
        </p:spPr>
        <p:txBody>
          <a:bodyPr wrap="square" rtlCol="0">
            <a:spAutoFit/>
          </a:bodyPr>
          <a:lstStyle/>
          <a:p>
            <a:r>
              <a:rPr lang="en-US" altLang="zh-TW" dirty="0">
                <a:latin typeface="Cambria Math" panose="02040503050406030204" pitchFamily="18" charset="0"/>
                <a:ea typeface="Cambria Math" panose="02040503050406030204" pitchFamily="18" charset="0"/>
                <a:cs typeface="Times New Roman" panose="02020603050405020304" pitchFamily="18" charset="0"/>
              </a:rPr>
              <a:t>On one day in 1907, I was sitting in a chair in the patent office at Bern, when all of a sudden, a thought occurred to me…..</a:t>
            </a:r>
            <a:endParaRPr lang="zh-TW" altLang="en-US" dirty="0">
              <a:latin typeface="Cambria Math" panose="02040503050406030204" pitchFamily="18" charset="0"/>
              <a:cs typeface="Times New Roman" panose="02020603050405020304" pitchFamily="18" charset="0"/>
            </a:endParaRPr>
          </a:p>
        </p:txBody>
      </p:sp>
      <p:sp>
        <p:nvSpPr>
          <p:cNvPr id="4" name="文字方塊 3"/>
          <p:cNvSpPr txBox="1"/>
          <p:nvPr/>
        </p:nvSpPr>
        <p:spPr>
          <a:xfrm>
            <a:off x="1835696" y="6093296"/>
            <a:ext cx="4326814" cy="400110"/>
          </a:xfrm>
          <a:prstGeom prst="rect">
            <a:avLst/>
          </a:prstGeom>
          <a:noFill/>
        </p:spPr>
        <p:txBody>
          <a:bodyPr wrap="square" rtlCol="0">
            <a:spAutoFit/>
          </a:bodyPr>
          <a:lstStyle/>
          <a:p>
            <a:r>
              <a:rPr lang="en-US" altLang="zh-TW" sz="2000" dirty="0">
                <a:solidFill>
                  <a:srgbClr val="FF0000"/>
                </a:solidFill>
                <a:latin typeface="Cambria Math" panose="02040503050406030204" pitchFamily="18" charset="0"/>
                <a:ea typeface="Cambria Math" panose="02040503050406030204" pitchFamily="18" charset="0"/>
                <a:cs typeface="Times New Roman" panose="02020603050405020304" pitchFamily="18" charset="0"/>
              </a:rPr>
              <a:t>“the happiest thought of my life”</a:t>
            </a:r>
            <a:endParaRPr lang="zh-TW" altLang="en-US" sz="2000" dirty="0">
              <a:solidFill>
                <a:srgbClr val="FF0000"/>
              </a:solidFill>
              <a:latin typeface="Cambria Math" panose="02040503050406030204" pitchFamily="18" charset="0"/>
              <a:cs typeface="Times New Roman" panose="02020603050405020304" pitchFamily="18" charset="0"/>
            </a:endParaRPr>
          </a:p>
        </p:txBody>
      </p:sp>
      <p:sp>
        <p:nvSpPr>
          <p:cNvPr id="5" name="文字方塊 4"/>
          <p:cNvSpPr txBox="1"/>
          <p:nvPr/>
        </p:nvSpPr>
        <p:spPr>
          <a:xfrm>
            <a:off x="5508104" y="6093296"/>
            <a:ext cx="2592288" cy="369332"/>
          </a:xfrm>
          <a:prstGeom prst="rect">
            <a:avLst/>
          </a:prstGeom>
          <a:noFill/>
        </p:spPr>
        <p:txBody>
          <a:bodyPr wrap="square" rtlCol="0">
            <a:spAutoFit/>
          </a:bodyPr>
          <a:lstStyle/>
          <a:p>
            <a:r>
              <a:rPr lang="zh-TW" altLang="en-US" dirty="0"/>
              <a:t>我一生最快樂的想法！</a:t>
            </a:r>
          </a:p>
        </p:txBody>
      </p:sp>
    </p:spTree>
    <p:extLst>
      <p:ext uri="{BB962C8B-B14F-4D97-AF65-F5344CB8AC3E}">
        <p14:creationId xmlns:p14="http://schemas.microsoft.com/office/powerpoint/2010/main" val="3105665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圖片 1"/>
          <p:cNvPicPr>
            <a:picLocks noChangeAspect="1"/>
          </p:cNvPicPr>
          <p:nvPr/>
        </p:nvPicPr>
        <p:blipFill rotWithShape="1">
          <a:blip r:embed="rId2">
            <a:extLst>
              <a:ext uri="{28A0092B-C50C-407E-A947-70E740481C1C}">
                <a14:useLocalDpi xmlns:a14="http://schemas.microsoft.com/office/drawing/2010/main" val="0"/>
              </a:ext>
            </a:extLst>
          </a:blip>
          <a:srcRect l="14347" t="15532" r="28435" b="6089"/>
          <a:stretch/>
        </p:blipFill>
        <p:spPr>
          <a:xfrm>
            <a:off x="1131919" y="260648"/>
            <a:ext cx="6192688" cy="5740941"/>
          </a:xfrm>
          <a:prstGeom prst="rect">
            <a:avLst/>
          </a:prstGeom>
        </p:spPr>
      </p:pic>
      <p:sp>
        <p:nvSpPr>
          <p:cNvPr id="3" name="文字方塊 2"/>
          <p:cNvSpPr txBox="1"/>
          <p:nvPr/>
        </p:nvSpPr>
        <p:spPr>
          <a:xfrm>
            <a:off x="1125856" y="6177190"/>
            <a:ext cx="5760640" cy="369332"/>
          </a:xfrm>
          <a:prstGeom prst="rect">
            <a:avLst/>
          </a:prstGeom>
          <a:noFill/>
        </p:spPr>
        <p:txBody>
          <a:bodyPr wrap="square" rtlCol="0">
            <a:spAutoFit/>
          </a:bodyPr>
          <a:lstStyle/>
          <a:p>
            <a:r>
              <a:rPr lang="zh-TW" altLang="en-US" dirty="0"/>
              <a:t>如果，所有物體，在重力影響下下落的方式都一樣</a:t>
            </a:r>
            <a:r>
              <a:rPr lang="en-US" altLang="zh-TW" dirty="0"/>
              <a:t>……</a:t>
            </a:r>
            <a:endParaRPr lang="zh-TW" altLang="en-US" dirty="0"/>
          </a:p>
        </p:txBody>
      </p:sp>
    </p:spTree>
    <p:extLst>
      <p:ext uri="{BB962C8B-B14F-4D97-AF65-F5344CB8AC3E}">
        <p14:creationId xmlns:p14="http://schemas.microsoft.com/office/powerpoint/2010/main" val="131091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430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299" t="51887" r="53811" b="5640"/>
          <a:stretch/>
        </p:blipFill>
        <p:spPr bwMode="auto">
          <a:xfrm>
            <a:off x="5134890" y="808594"/>
            <a:ext cx="1939775" cy="2688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文字方塊 2"/>
          <p:cNvSpPr txBox="1"/>
          <p:nvPr/>
        </p:nvSpPr>
        <p:spPr>
          <a:xfrm>
            <a:off x="467544" y="4705948"/>
            <a:ext cx="5760640" cy="369332"/>
          </a:xfrm>
          <a:prstGeom prst="rect">
            <a:avLst/>
          </a:prstGeom>
          <a:noFill/>
        </p:spPr>
        <p:txBody>
          <a:bodyPr wrap="square" rtlCol="0">
            <a:spAutoFit/>
          </a:bodyPr>
          <a:lstStyle/>
          <a:p>
            <a:r>
              <a:rPr lang="en-US" altLang="zh-TW" dirty="0">
                <a:latin typeface="Cambria Math" panose="02040503050406030204" pitchFamily="18" charset="0"/>
                <a:ea typeface="Cambria Math" panose="02040503050406030204" pitchFamily="18" charset="0"/>
                <a:cs typeface="Times New Roman" panose="02020603050405020304" pitchFamily="18" charset="0"/>
              </a:rPr>
              <a:t>“If a person falls freely, he will not feel his own weight!”</a:t>
            </a:r>
            <a:endParaRPr lang="zh-TW" altLang="en-US" dirty="0">
              <a:latin typeface="Cambria Math" panose="02040503050406030204" pitchFamily="18" charset="0"/>
              <a:cs typeface="Times New Roman" panose="02020603050405020304" pitchFamily="18" charset="0"/>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5821" t="51887"/>
          <a:stretch/>
        </p:blipFill>
        <p:spPr bwMode="auto">
          <a:xfrm>
            <a:off x="1439652" y="751214"/>
            <a:ext cx="2180194" cy="27728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文字方塊 7"/>
          <p:cNvSpPr txBox="1"/>
          <p:nvPr/>
        </p:nvSpPr>
        <p:spPr>
          <a:xfrm>
            <a:off x="467544" y="3746470"/>
            <a:ext cx="8496944" cy="369332"/>
          </a:xfrm>
          <a:prstGeom prst="rect">
            <a:avLst/>
          </a:prstGeom>
          <a:noFill/>
        </p:spPr>
        <p:txBody>
          <a:bodyPr wrap="square" rtlCol="0">
            <a:spAutoFit/>
          </a:bodyPr>
          <a:lstStyle/>
          <a:p>
            <a:r>
              <a:rPr lang="zh-TW" altLang="en-US" dirty="0"/>
              <a:t>在地表自由下落的觀察者，會觀察到周圍一起下落的物體都是靜止或等速的。</a:t>
            </a:r>
          </a:p>
        </p:txBody>
      </p:sp>
      <p:sp>
        <p:nvSpPr>
          <p:cNvPr id="10" name="等於 9"/>
          <p:cNvSpPr/>
          <p:nvPr/>
        </p:nvSpPr>
        <p:spPr>
          <a:xfrm>
            <a:off x="4125494" y="2230280"/>
            <a:ext cx="576064" cy="360040"/>
          </a:xfrm>
          <a:prstGeom prst="mathEqual">
            <a:avLst/>
          </a:prstGeom>
          <a:ln w="4445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solidFill>
                <a:schemeClr val="tx1"/>
              </a:solidFill>
            </a:endParaRPr>
          </a:p>
        </p:txBody>
      </p:sp>
      <p:sp>
        <p:nvSpPr>
          <p:cNvPr id="11" name="文字方塊 10"/>
          <p:cNvSpPr txBox="1"/>
          <p:nvPr/>
        </p:nvSpPr>
        <p:spPr>
          <a:xfrm>
            <a:off x="467544" y="6049406"/>
            <a:ext cx="8006510" cy="369332"/>
          </a:xfrm>
          <a:prstGeom prst="rect">
            <a:avLst/>
          </a:prstGeom>
          <a:noFill/>
        </p:spPr>
        <p:txBody>
          <a:bodyPr wrap="square" rtlCol="0">
            <a:spAutoFit/>
          </a:bodyPr>
          <a:lstStyle/>
          <a:p>
            <a:r>
              <a:rPr lang="zh-TW" altLang="en-US" dirty="0"/>
              <a:t>在重力下自由下落者</a:t>
            </a:r>
            <a:r>
              <a:rPr lang="en-US" altLang="zh-TW" b="1" dirty="0">
                <a:latin typeface="Times New Roman" panose="02020603050405020304" pitchFamily="18" charset="0"/>
                <a:cs typeface="Times New Roman" panose="02020603050405020304" pitchFamily="18" charset="0"/>
              </a:rPr>
              <a:t>A</a:t>
            </a:r>
            <a:r>
              <a:rPr lang="zh-TW" altLang="en-US" dirty="0"/>
              <a:t>所觀察的現象，與無重力時靜止者所觀察的現象相同。</a:t>
            </a:r>
          </a:p>
        </p:txBody>
      </p:sp>
      <p:sp>
        <p:nvSpPr>
          <p:cNvPr id="9" name="矩形 8"/>
          <p:cNvSpPr/>
          <p:nvPr/>
        </p:nvSpPr>
        <p:spPr>
          <a:xfrm>
            <a:off x="3207938" y="808594"/>
            <a:ext cx="351378" cy="369332"/>
          </a:xfrm>
          <a:prstGeom prst="rect">
            <a:avLst/>
          </a:prstGeom>
        </p:spPr>
        <p:txBody>
          <a:bodyPr wrap="none">
            <a:spAutoFit/>
          </a:bodyPr>
          <a:lstStyle/>
          <a:p>
            <a:r>
              <a:rPr lang="en-US" altLang="zh-TW" b="1" dirty="0">
                <a:solidFill>
                  <a:srgbClr val="FFFF00"/>
                </a:solidFill>
                <a:latin typeface="Times New Roman" panose="02020603050405020304" pitchFamily="18" charset="0"/>
                <a:cs typeface="Times New Roman" panose="02020603050405020304" pitchFamily="18" charset="0"/>
              </a:rPr>
              <a:t>A</a:t>
            </a:r>
            <a:endParaRPr lang="zh-TW" altLang="en-US" b="1" dirty="0">
              <a:solidFill>
                <a:srgbClr val="FFFF00"/>
              </a:solidFill>
              <a:latin typeface="Times New Roman" panose="02020603050405020304" pitchFamily="18" charset="0"/>
              <a:cs typeface="Times New Roman" panose="02020603050405020304" pitchFamily="18" charset="0"/>
            </a:endParaRPr>
          </a:p>
        </p:txBody>
      </p:sp>
      <p:pic>
        <p:nvPicPr>
          <p:cNvPr id="1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41830" r="48061" b="50000"/>
          <a:stretch/>
        </p:blipFill>
        <p:spPr bwMode="auto">
          <a:xfrm>
            <a:off x="1439652" y="2966942"/>
            <a:ext cx="2180194" cy="5300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文字方塊 11"/>
          <p:cNvSpPr txBox="1"/>
          <p:nvPr/>
        </p:nvSpPr>
        <p:spPr>
          <a:xfrm>
            <a:off x="467544" y="4219352"/>
            <a:ext cx="6577305" cy="369332"/>
          </a:xfrm>
          <a:prstGeom prst="rect">
            <a:avLst/>
          </a:prstGeom>
          <a:noFill/>
        </p:spPr>
        <p:txBody>
          <a:bodyPr wrap="square" rtlCol="0">
            <a:spAutoFit/>
          </a:bodyPr>
          <a:lstStyle/>
          <a:p>
            <a:r>
              <a:rPr lang="zh-TW" altLang="en-US" dirty="0"/>
              <a:t>這和他在無重力的太空看到的會是一樣的！彷彿重力消失了。</a:t>
            </a:r>
            <a:endParaRPr lang="en-US" altLang="zh-TW" dirty="0"/>
          </a:p>
        </p:txBody>
      </p:sp>
      <p:sp>
        <p:nvSpPr>
          <p:cNvPr id="14" name="文字方塊 13"/>
          <p:cNvSpPr txBox="1"/>
          <p:nvPr/>
        </p:nvSpPr>
        <p:spPr>
          <a:xfrm>
            <a:off x="658617" y="260648"/>
            <a:ext cx="1871132" cy="369332"/>
          </a:xfrm>
          <a:prstGeom prst="rect">
            <a:avLst/>
          </a:prstGeom>
          <a:noFill/>
        </p:spPr>
        <p:txBody>
          <a:bodyPr wrap="square" rtlCol="0">
            <a:spAutoFit/>
          </a:bodyPr>
          <a:lstStyle/>
          <a:p>
            <a:r>
              <a:rPr lang="zh-TW" altLang="en-US" dirty="0"/>
              <a:t>那麼</a:t>
            </a:r>
            <a:r>
              <a:rPr lang="en-US" altLang="zh-TW" dirty="0"/>
              <a:t>…….</a:t>
            </a:r>
            <a:endParaRPr lang="zh-TW" altLang="en-US" dirty="0"/>
          </a:p>
        </p:txBody>
      </p:sp>
      <p:sp>
        <p:nvSpPr>
          <p:cNvPr id="15" name="向下箭號 14"/>
          <p:cNvSpPr/>
          <p:nvPr/>
        </p:nvSpPr>
        <p:spPr>
          <a:xfrm>
            <a:off x="2267744" y="2230280"/>
            <a:ext cx="144016" cy="180020"/>
          </a:xfrm>
          <a:prstGeom prst="downArrow">
            <a:avLst/>
          </a:prstGeom>
          <a:solidFill>
            <a:srgbClr val="FFFF00"/>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7" name="向下箭號 16"/>
          <p:cNvSpPr/>
          <p:nvPr/>
        </p:nvSpPr>
        <p:spPr>
          <a:xfrm>
            <a:off x="2529749" y="2062790"/>
            <a:ext cx="144016" cy="180020"/>
          </a:xfrm>
          <a:prstGeom prst="downArrow">
            <a:avLst/>
          </a:prstGeom>
          <a:solidFill>
            <a:srgbClr val="FFFF00"/>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pic>
        <p:nvPicPr>
          <p:cNvPr id="362498" name="Picture 2" descr="http://static-1.nexusmods.com/15/mods/110/images/54693-1-1402169126.pn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05067" y="1314376"/>
            <a:ext cx="212808" cy="242415"/>
          </a:xfrm>
          <a:prstGeom prst="rect">
            <a:avLst/>
          </a:prstGeom>
          <a:noFill/>
          <a:extLst>
            <a:ext uri="{909E8E84-426E-40DD-AFC4-6F175D3DCCD1}">
              <a14:hiddenFill xmlns:a14="http://schemas.microsoft.com/office/drawing/2010/main">
                <a:solidFill>
                  <a:srgbClr val="FFFFFF"/>
                </a:solidFill>
              </a14:hiddenFill>
            </a:ext>
          </a:extLst>
        </p:spPr>
      </p:pic>
      <p:sp>
        <p:nvSpPr>
          <p:cNvPr id="19" name="向下箭號 18"/>
          <p:cNvSpPr/>
          <p:nvPr/>
        </p:nvSpPr>
        <p:spPr>
          <a:xfrm>
            <a:off x="2771013" y="1556791"/>
            <a:ext cx="144016" cy="180020"/>
          </a:xfrm>
          <a:prstGeom prst="downArrow">
            <a:avLst/>
          </a:prstGeom>
          <a:solidFill>
            <a:srgbClr val="FFFF00"/>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pic>
        <p:nvPicPr>
          <p:cNvPr id="20" name="Picture 2" descr="http://static-1.nexusmods.com/15/mods/110/images/54693-1-1402169126.pn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48929" y="1404386"/>
            <a:ext cx="212808" cy="24241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http://www.bhm.ch/downloads/04_Einstein_in_Bern.jpg"/>
          <p:cNvPicPr>
            <a:picLocks noChangeAspect="1" noChangeArrowheads="1"/>
          </p:cNvPicPr>
          <p:nvPr/>
        </p:nvPicPr>
        <p:blipFill>
          <a:blip r:embed="rId5" cstate="print">
            <a:extLst>
              <a:ext uri="{28A0092B-C50C-407E-A947-70E740481C1C}">
                <a14:useLocalDpi xmlns:a14="http://schemas.microsoft.com/office/drawing/2010/main" val="0"/>
              </a:ext>
            </a:extLst>
          </a:blip>
          <a:srcRect t="20279"/>
          <a:stretch>
            <a:fillRect/>
          </a:stretch>
        </p:blipFill>
        <p:spPr bwMode="auto">
          <a:xfrm>
            <a:off x="7756780" y="4352487"/>
            <a:ext cx="1050070" cy="1241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p:cNvSpPr txBox="1"/>
          <p:nvPr/>
        </p:nvSpPr>
        <p:spPr>
          <a:xfrm>
            <a:off x="467544" y="5208773"/>
            <a:ext cx="6577305" cy="369332"/>
          </a:xfrm>
          <a:prstGeom prst="rect">
            <a:avLst/>
          </a:prstGeom>
          <a:noFill/>
        </p:spPr>
        <p:txBody>
          <a:bodyPr wrap="square" rtlCol="0">
            <a:spAutoFit/>
          </a:bodyPr>
          <a:lstStyle/>
          <a:p>
            <a:r>
              <a:rPr lang="zh-TW" altLang="en-US" dirty="0"/>
              <a:t>“一個自由下落的人，不會感覺到自己的重量！”</a:t>
            </a:r>
          </a:p>
        </p:txBody>
      </p:sp>
    </p:spTree>
    <p:extLst>
      <p:ext uri="{BB962C8B-B14F-4D97-AF65-F5344CB8AC3E}">
        <p14:creationId xmlns:p14="http://schemas.microsoft.com/office/powerpoint/2010/main" val="4276124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54306"/>
                                        </p:tgtEl>
                                        <p:attrNameLst>
                                          <p:attrName>style.visibility</p:attrName>
                                        </p:attrNameLst>
                                      </p:cBhvr>
                                      <p:to>
                                        <p:strVal val="visible"/>
                                      </p:to>
                                    </p:set>
                                    <p:anim calcmode="lin" valueType="num">
                                      <p:cBhvr additive="base">
                                        <p:cTn id="11" dur="500" fill="hold"/>
                                        <p:tgtEl>
                                          <p:spTgt spid="354306"/>
                                        </p:tgtEl>
                                        <p:attrNameLst>
                                          <p:attrName>ppt_x</p:attrName>
                                        </p:attrNameLst>
                                      </p:cBhvr>
                                      <p:tavLst>
                                        <p:tav tm="0">
                                          <p:val>
                                            <p:strVal val="#ppt_x"/>
                                          </p:val>
                                        </p:tav>
                                        <p:tav tm="100000">
                                          <p:val>
                                            <p:strVal val="#ppt_x"/>
                                          </p:val>
                                        </p:tav>
                                      </p:tavLst>
                                    </p:anim>
                                    <p:anim calcmode="lin" valueType="num">
                                      <p:cBhvr additive="base">
                                        <p:cTn id="12" dur="500" fill="hold"/>
                                        <p:tgtEl>
                                          <p:spTgt spid="35430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ppt_x"/>
                                          </p:val>
                                        </p:tav>
                                        <p:tav tm="100000">
                                          <p:val>
                                            <p:strVal val="#ppt_x"/>
                                          </p:val>
                                        </p:tav>
                                      </p:tavLst>
                                    </p:anim>
                                    <p:anim calcmode="lin" valueType="num">
                                      <p:cBhvr additive="base">
                                        <p:cTn id="34" dur="500" fill="hold"/>
                                        <p:tgtEl>
                                          <p:spTgt spid="1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ppt_x"/>
                                          </p:val>
                                        </p:tav>
                                        <p:tav tm="100000">
                                          <p:val>
                                            <p:strVal val="#ppt_x"/>
                                          </p:val>
                                        </p:tav>
                                      </p:tavLst>
                                    </p:anim>
                                    <p:anim calcmode="lin" valueType="num">
                                      <p:cBhvr additive="base">
                                        <p:cTn id="3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animBg="1"/>
      <p:bldP spid="11" grpId="0"/>
      <p:bldP spid="12"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 name="Picture 2" descr="A satellite in space above earth&#10;&#10;Description automatically generated">
            <a:hlinkClick r:id="rId2"/>
            <a:extLst>
              <a:ext uri="{FF2B5EF4-FFF2-40B4-BE49-F238E27FC236}">
                <a16:creationId xmlns:a16="http://schemas.microsoft.com/office/drawing/2014/main" id="{70E2D245-C306-9E0D-3DB1-4B72624D2A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3931" y="306774"/>
            <a:ext cx="6236137" cy="3976283"/>
          </a:xfrm>
          <a:prstGeom prst="rect">
            <a:avLst/>
          </a:prstGeom>
        </p:spPr>
      </p:pic>
      <p:pic>
        <p:nvPicPr>
          <p:cNvPr id="1026" name="Picture 2">
            <a:extLst>
              <a:ext uri="{FF2B5EF4-FFF2-40B4-BE49-F238E27FC236}">
                <a16:creationId xmlns:a16="http://schemas.microsoft.com/office/drawing/2014/main" id="{9B4455EE-1C9D-B5A5-814C-39045D8B7E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2084" y="4563084"/>
            <a:ext cx="3059832" cy="2040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6511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430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52330" t="16984" b="15785"/>
          <a:stretch/>
        </p:blipFill>
        <p:spPr bwMode="auto">
          <a:xfrm>
            <a:off x="5220072" y="1196752"/>
            <a:ext cx="2666926" cy="2953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7276" t="-572" r="58172" b="15788"/>
          <a:stretch/>
        </p:blipFill>
        <p:spPr bwMode="auto">
          <a:xfrm>
            <a:off x="-900608" y="1124744"/>
            <a:ext cx="4984959" cy="3724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矩形 5"/>
          <p:cNvSpPr/>
          <p:nvPr/>
        </p:nvSpPr>
        <p:spPr>
          <a:xfrm>
            <a:off x="2915816" y="6319438"/>
            <a:ext cx="6120680" cy="461665"/>
          </a:xfrm>
          <a:prstGeom prst="rect">
            <a:avLst/>
          </a:prstGeom>
        </p:spPr>
        <p:txBody>
          <a:bodyPr wrap="square">
            <a:spAutoFit/>
          </a:bodyPr>
          <a:lstStyle/>
          <a:p>
            <a:r>
              <a:rPr lang="en-US" altLang="zh-TW" sz="1200" b="1" dirty="0"/>
              <a:t>This page was copied from </a:t>
            </a:r>
            <a:r>
              <a:rPr lang="en-US" altLang="zh-TW" sz="1200" b="1" u="sng" dirty="0">
                <a:hlinkClick r:id="rId3"/>
              </a:rPr>
              <a:t>Nick Strobel's Astronomy Notes. Go to his site at www.astronomynotes.com for the updated and corrected version</a:t>
            </a:r>
            <a:endParaRPr lang="zh-TW" altLang="en-US" sz="1200" dirty="0"/>
          </a:p>
        </p:txBody>
      </p:sp>
      <p:sp>
        <p:nvSpPr>
          <p:cNvPr id="7" name="等於 6"/>
          <p:cNvSpPr/>
          <p:nvPr/>
        </p:nvSpPr>
        <p:spPr>
          <a:xfrm>
            <a:off x="4283968" y="2930840"/>
            <a:ext cx="576064" cy="360040"/>
          </a:xfrm>
          <a:prstGeom prst="mathEqual">
            <a:avLst/>
          </a:prstGeom>
          <a:ln w="4445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solidFill>
                <a:schemeClr val="tx1"/>
              </a:solidFill>
            </a:endParaRPr>
          </a:p>
        </p:txBody>
      </p:sp>
      <p:sp>
        <p:nvSpPr>
          <p:cNvPr id="8" name="文字方塊 7"/>
          <p:cNvSpPr txBox="1"/>
          <p:nvPr/>
        </p:nvSpPr>
        <p:spPr>
          <a:xfrm>
            <a:off x="323528" y="5174466"/>
            <a:ext cx="8712968" cy="369332"/>
          </a:xfrm>
          <a:prstGeom prst="rect">
            <a:avLst/>
          </a:prstGeom>
          <a:noFill/>
        </p:spPr>
        <p:txBody>
          <a:bodyPr wrap="square" rtlCol="0">
            <a:spAutoFit/>
          </a:bodyPr>
          <a:lstStyle/>
          <a:p>
            <a:r>
              <a:rPr lang="zh-TW" altLang="en-US" dirty="0"/>
              <a:t>在重力下，自由落下加速觀察者所觀察，與無重力時靜止觀察者所觀察的現象相同。</a:t>
            </a:r>
          </a:p>
        </p:txBody>
      </p:sp>
    </p:spTree>
    <p:extLst>
      <p:ext uri="{BB962C8B-B14F-4D97-AF65-F5344CB8AC3E}">
        <p14:creationId xmlns:p14="http://schemas.microsoft.com/office/powerpoint/2010/main" val="3376066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50000"/>
          <a:stretch/>
        </p:blipFill>
        <p:spPr bwMode="auto">
          <a:xfrm>
            <a:off x="4834770" y="2879221"/>
            <a:ext cx="3724275" cy="266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299" t="51887" r="53811" b="5640"/>
          <a:stretch/>
        </p:blipFill>
        <p:spPr bwMode="auto">
          <a:xfrm>
            <a:off x="2439412" y="2879221"/>
            <a:ext cx="1895049" cy="2626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5821" t="51887"/>
          <a:stretch/>
        </p:blipFill>
        <p:spPr bwMode="auto">
          <a:xfrm>
            <a:off x="374021" y="2879221"/>
            <a:ext cx="2065391" cy="26268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41830" r="48061" b="50000"/>
          <a:stretch/>
        </p:blipFill>
        <p:spPr bwMode="auto">
          <a:xfrm>
            <a:off x="384298" y="5042673"/>
            <a:ext cx="2055114" cy="4629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文字方塊 7"/>
          <p:cNvSpPr txBox="1"/>
          <p:nvPr/>
        </p:nvSpPr>
        <p:spPr>
          <a:xfrm>
            <a:off x="473565" y="1688345"/>
            <a:ext cx="8414659" cy="369332"/>
          </a:xfrm>
          <a:prstGeom prst="rect">
            <a:avLst/>
          </a:prstGeom>
          <a:noFill/>
        </p:spPr>
        <p:txBody>
          <a:bodyPr wrap="square" rtlCol="0">
            <a:spAutoFit/>
          </a:bodyPr>
          <a:lstStyle/>
          <a:p>
            <a:r>
              <a:rPr lang="zh-TW" altLang="en-US" dirty="0"/>
              <a:t>但考慮地表上還有一個靜止的觀察者</a:t>
            </a:r>
            <a:r>
              <a:rPr lang="en-US" altLang="zh-TW" b="1" dirty="0">
                <a:latin typeface="Times New Roman" panose="02020603050405020304" pitchFamily="18" charset="0"/>
                <a:cs typeface="Times New Roman" panose="02020603050405020304" pitchFamily="18" charset="0"/>
              </a:rPr>
              <a:t>B</a:t>
            </a:r>
            <a:r>
              <a:rPr lang="zh-TW" altLang="en-US" dirty="0"/>
              <a:t>（</a:t>
            </a:r>
            <a:r>
              <a:rPr lang="en-US" altLang="zh-TW" b="1" dirty="0">
                <a:latin typeface="Times New Roman" panose="02020603050405020304" pitchFamily="18" charset="0"/>
                <a:cs typeface="Times New Roman" panose="02020603050405020304" pitchFamily="18" charset="0"/>
              </a:rPr>
              <a:t>B</a:t>
            </a:r>
            <a:r>
              <a:rPr lang="zh-TW" altLang="en-US" dirty="0">
                <a:latin typeface="Times New Roman" panose="02020603050405020304" pitchFamily="18" charset="0"/>
                <a:cs typeface="Times New Roman" panose="02020603050405020304" pitchFamily="18" charset="0"/>
              </a:rPr>
              <a:t>相對於自由下落的</a:t>
            </a:r>
            <a:r>
              <a:rPr lang="en-US" altLang="zh-TW" b="1" dirty="0">
                <a:latin typeface="Times New Roman" panose="02020603050405020304" pitchFamily="18" charset="0"/>
                <a:cs typeface="Times New Roman" panose="02020603050405020304" pitchFamily="18" charset="0"/>
              </a:rPr>
              <a:t>A</a:t>
            </a:r>
            <a:r>
              <a:rPr lang="zh-TW" altLang="en-US" b="1" dirty="0">
                <a:latin typeface="Times New Roman" panose="02020603050405020304" pitchFamily="18" charset="0"/>
                <a:cs typeface="Times New Roman" panose="02020603050405020304" pitchFamily="18" charset="0"/>
              </a:rPr>
              <a:t>是</a:t>
            </a:r>
            <a:r>
              <a:rPr lang="zh-TW" altLang="en-US" dirty="0">
                <a:solidFill>
                  <a:srgbClr val="FF0000"/>
                </a:solidFill>
              </a:rPr>
              <a:t>往上加速</a:t>
            </a:r>
            <a:r>
              <a:rPr lang="zh-TW" altLang="en-US" dirty="0"/>
              <a:t>運動！）</a:t>
            </a:r>
          </a:p>
        </p:txBody>
      </p:sp>
      <p:sp>
        <p:nvSpPr>
          <p:cNvPr id="9" name="文字方塊 8"/>
          <p:cNvSpPr txBox="1"/>
          <p:nvPr/>
        </p:nvSpPr>
        <p:spPr>
          <a:xfrm>
            <a:off x="464556" y="2149819"/>
            <a:ext cx="8414659" cy="369332"/>
          </a:xfrm>
          <a:prstGeom prst="rect">
            <a:avLst/>
          </a:prstGeom>
          <a:noFill/>
        </p:spPr>
        <p:txBody>
          <a:bodyPr wrap="square" rtlCol="0">
            <a:spAutoFit/>
          </a:bodyPr>
          <a:lstStyle/>
          <a:p>
            <a:r>
              <a:rPr lang="zh-TW" altLang="en-US" dirty="0"/>
              <a:t>他與一個太空中另一個</a:t>
            </a:r>
            <a:r>
              <a:rPr lang="zh-TW" altLang="en-US" dirty="0">
                <a:solidFill>
                  <a:srgbClr val="FF0000"/>
                </a:solidFill>
              </a:rPr>
              <a:t>往上加速</a:t>
            </a:r>
            <a:r>
              <a:rPr lang="zh-TW" altLang="en-US" dirty="0"/>
              <a:t>的觀察者，兩者也會看到一模一樣的現象才對。</a:t>
            </a:r>
          </a:p>
        </p:txBody>
      </p:sp>
      <p:sp>
        <p:nvSpPr>
          <p:cNvPr id="14" name="等於 13"/>
          <p:cNvSpPr/>
          <p:nvPr/>
        </p:nvSpPr>
        <p:spPr>
          <a:xfrm>
            <a:off x="2054788" y="3846274"/>
            <a:ext cx="576064" cy="360040"/>
          </a:xfrm>
          <a:prstGeom prst="mathEqual">
            <a:avLst/>
          </a:prstGeom>
          <a:ln w="4445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solidFill>
                <a:schemeClr val="tx1"/>
              </a:solidFill>
            </a:endParaRPr>
          </a:p>
        </p:txBody>
      </p:sp>
      <p:sp>
        <p:nvSpPr>
          <p:cNvPr id="15" name="等於 14"/>
          <p:cNvSpPr/>
          <p:nvPr/>
        </p:nvSpPr>
        <p:spPr>
          <a:xfrm>
            <a:off x="6379281" y="3940406"/>
            <a:ext cx="576064" cy="360040"/>
          </a:xfrm>
          <a:prstGeom prst="mathEqual">
            <a:avLst/>
          </a:prstGeom>
          <a:ln w="4445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solidFill>
                <a:schemeClr val="tx1"/>
              </a:solidFill>
            </a:endParaRPr>
          </a:p>
        </p:txBody>
      </p:sp>
      <p:sp>
        <p:nvSpPr>
          <p:cNvPr id="16" name="向上箭號 15"/>
          <p:cNvSpPr/>
          <p:nvPr/>
        </p:nvSpPr>
        <p:spPr>
          <a:xfrm>
            <a:off x="7334101" y="2512537"/>
            <a:ext cx="481215" cy="403689"/>
          </a:xfrm>
          <a:prstGeom prst="upArrow">
            <a:avLst/>
          </a:prstGeom>
          <a:solidFill>
            <a:srgbClr val="FFFF00"/>
          </a:solidFill>
          <a:ln w="444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3" name="矩形 2"/>
          <p:cNvSpPr/>
          <p:nvPr/>
        </p:nvSpPr>
        <p:spPr>
          <a:xfrm>
            <a:off x="6527630" y="2879221"/>
            <a:ext cx="338554" cy="369332"/>
          </a:xfrm>
          <a:prstGeom prst="rect">
            <a:avLst/>
          </a:prstGeom>
        </p:spPr>
        <p:txBody>
          <a:bodyPr wrap="none">
            <a:spAutoFit/>
          </a:bodyPr>
          <a:lstStyle/>
          <a:p>
            <a:r>
              <a:rPr lang="en-US" altLang="zh-TW" b="1" dirty="0">
                <a:solidFill>
                  <a:srgbClr val="FFFF00"/>
                </a:solidFill>
                <a:latin typeface="Times New Roman" panose="02020603050405020304" pitchFamily="18" charset="0"/>
                <a:cs typeface="Times New Roman" panose="02020603050405020304" pitchFamily="18" charset="0"/>
              </a:rPr>
              <a:t>B</a:t>
            </a:r>
            <a:endParaRPr lang="zh-TW" altLang="en-US" dirty="0">
              <a:solidFill>
                <a:srgbClr val="FFFF00"/>
              </a:solidFill>
            </a:endParaRPr>
          </a:p>
        </p:txBody>
      </p:sp>
      <p:sp>
        <p:nvSpPr>
          <p:cNvPr id="18" name="矩形 17"/>
          <p:cNvSpPr/>
          <p:nvPr/>
        </p:nvSpPr>
        <p:spPr>
          <a:xfrm>
            <a:off x="2173543" y="2884809"/>
            <a:ext cx="351378" cy="369332"/>
          </a:xfrm>
          <a:prstGeom prst="rect">
            <a:avLst/>
          </a:prstGeom>
        </p:spPr>
        <p:txBody>
          <a:bodyPr wrap="none">
            <a:spAutoFit/>
          </a:bodyPr>
          <a:lstStyle/>
          <a:p>
            <a:r>
              <a:rPr lang="en-US" altLang="zh-TW" b="1" dirty="0">
                <a:solidFill>
                  <a:srgbClr val="FFFF00"/>
                </a:solidFill>
                <a:latin typeface="Times New Roman" panose="02020603050405020304" pitchFamily="18" charset="0"/>
                <a:cs typeface="Times New Roman" panose="02020603050405020304" pitchFamily="18" charset="0"/>
              </a:rPr>
              <a:t>A</a:t>
            </a:r>
            <a:endParaRPr lang="zh-TW" altLang="en-US" b="1" dirty="0">
              <a:solidFill>
                <a:srgbClr val="FFFF00"/>
              </a:solidFill>
              <a:latin typeface="Times New Roman" panose="02020603050405020304" pitchFamily="18" charset="0"/>
              <a:cs typeface="Times New Roman" panose="02020603050405020304" pitchFamily="18" charset="0"/>
            </a:endParaRPr>
          </a:p>
        </p:txBody>
      </p:sp>
      <p:pic>
        <p:nvPicPr>
          <p:cNvPr id="21" name="Picture 2" descr="http://static-1.nexusmods.com/15/mods/110/images/54693-1-1402169126.pn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82034" y="3358158"/>
            <a:ext cx="212808" cy="24241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http://static-1.nexusmods.com/15/mods/110/images/54693-1-1402169126.pn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3548" y="3502026"/>
            <a:ext cx="212808" cy="24241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http://static-1.nexusmods.com/15/mods/110/images/54693-1-1402169126.pn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39812" y="3697991"/>
            <a:ext cx="212808" cy="242415"/>
          </a:xfrm>
          <a:prstGeom prst="rect">
            <a:avLst/>
          </a:prstGeom>
          <a:noFill/>
          <a:extLst>
            <a:ext uri="{909E8E84-426E-40DD-AFC4-6F175D3DCCD1}">
              <a14:hiddenFill xmlns:a14="http://schemas.microsoft.com/office/drawing/2010/main">
                <a:solidFill>
                  <a:srgbClr val="FFFFFF"/>
                </a:solidFill>
              </a14:hiddenFill>
            </a:ext>
          </a:extLst>
        </p:spPr>
      </p:pic>
      <p:sp>
        <p:nvSpPr>
          <p:cNvPr id="25" name="向下箭號 24"/>
          <p:cNvSpPr/>
          <p:nvPr/>
        </p:nvSpPr>
        <p:spPr>
          <a:xfrm>
            <a:off x="6108604" y="3940406"/>
            <a:ext cx="144016" cy="180020"/>
          </a:xfrm>
          <a:prstGeom prst="downArrow">
            <a:avLst/>
          </a:prstGeom>
          <a:solidFill>
            <a:srgbClr val="FFFF00"/>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pic>
        <p:nvPicPr>
          <p:cNvPr id="26" name="Picture 2" descr="http://static-1.nexusmods.com/15/mods/110/images/54693-1-1402169126.pn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60407" y="3659385"/>
            <a:ext cx="212808" cy="242415"/>
          </a:xfrm>
          <a:prstGeom prst="rect">
            <a:avLst/>
          </a:prstGeom>
          <a:noFill/>
          <a:extLst>
            <a:ext uri="{909E8E84-426E-40DD-AFC4-6F175D3DCCD1}">
              <a14:hiddenFill xmlns:a14="http://schemas.microsoft.com/office/drawing/2010/main">
                <a:solidFill>
                  <a:srgbClr val="FFFFFF"/>
                </a:solidFill>
              </a14:hiddenFill>
            </a:ext>
          </a:extLst>
        </p:spPr>
      </p:pic>
      <p:sp>
        <p:nvSpPr>
          <p:cNvPr id="27" name="向下箭號 26"/>
          <p:cNvSpPr/>
          <p:nvPr/>
        </p:nvSpPr>
        <p:spPr>
          <a:xfrm>
            <a:off x="7829199" y="3901800"/>
            <a:ext cx="144016" cy="180020"/>
          </a:xfrm>
          <a:prstGeom prst="downArrow">
            <a:avLst/>
          </a:prstGeom>
          <a:solidFill>
            <a:srgbClr val="FFFF00"/>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2" name="文字方塊 11"/>
          <p:cNvSpPr txBox="1"/>
          <p:nvPr/>
        </p:nvSpPr>
        <p:spPr>
          <a:xfrm>
            <a:off x="484147" y="1184289"/>
            <a:ext cx="5725308" cy="369332"/>
          </a:xfrm>
          <a:prstGeom prst="rect">
            <a:avLst/>
          </a:prstGeom>
          <a:noFill/>
        </p:spPr>
        <p:txBody>
          <a:bodyPr wrap="square" rtlCol="0">
            <a:spAutoFit/>
          </a:bodyPr>
          <a:lstStyle/>
          <a:p>
            <a:r>
              <a:rPr lang="zh-TW" altLang="en-US" dirty="0"/>
              <a:t>同樣的兩個場景：</a:t>
            </a:r>
          </a:p>
        </p:txBody>
      </p:sp>
      <p:sp>
        <p:nvSpPr>
          <p:cNvPr id="28" name="文字方塊 27"/>
          <p:cNvSpPr txBox="1"/>
          <p:nvPr/>
        </p:nvSpPr>
        <p:spPr>
          <a:xfrm>
            <a:off x="504430" y="680233"/>
            <a:ext cx="8081991" cy="369332"/>
          </a:xfrm>
          <a:prstGeom prst="rect">
            <a:avLst/>
          </a:prstGeom>
          <a:noFill/>
        </p:spPr>
        <p:txBody>
          <a:bodyPr wrap="square" rtlCol="0">
            <a:spAutoFit/>
          </a:bodyPr>
          <a:lstStyle/>
          <a:p>
            <a:r>
              <a:rPr lang="zh-TW" altLang="en-US" dirty="0"/>
              <a:t>地表上自由下落</a:t>
            </a:r>
            <a:r>
              <a:rPr lang="en-US" altLang="zh-TW" b="1" dirty="0">
                <a:latin typeface="Times New Roman" panose="02020603050405020304" pitchFamily="18" charset="0"/>
                <a:cs typeface="Times New Roman" panose="02020603050405020304" pitchFamily="18" charset="0"/>
              </a:rPr>
              <a:t>A</a:t>
            </a:r>
            <a:r>
              <a:rPr lang="zh-TW" altLang="en-US" dirty="0"/>
              <a:t>所觀察的現象，與無重力下靜止觀察者所觀察的現象相同。</a:t>
            </a:r>
          </a:p>
        </p:txBody>
      </p:sp>
      <p:sp>
        <p:nvSpPr>
          <p:cNvPr id="10" name="TextBox 9">
            <a:extLst>
              <a:ext uri="{FF2B5EF4-FFF2-40B4-BE49-F238E27FC236}">
                <a16:creationId xmlns:a16="http://schemas.microsoft.com/office/drawing/2014/main" id="{142E5742-F222-C5EC-4763-53727FA6D644}"/>
              </a:ext>
            </a:extLst>
          </p:cNvPr>
          <p:cNvSpPr txBox="1"/>
          <p:nvPr/>
        </p:nvSpPr>
        <p:spPr>
          <a:xfrm>
            <a:off x="2762101" y="5867980"/>
            <a:ext cx="4572000" cy="369332"/>
          </a:xfrm>
          <a:prstGeom prst="rect">
            <a:avLst/>
          </a:prstGeom>
          <a:noFill/>
        </p:spPr>
        <p:txBody>
          <a:bodyPr wrap="square">
            <a:spAutoFit/>
          </a:bodyPr>
          <a:lstStyle/>
          <a:p>
            <a:r>
              <a:rPr lang="zh-TW" altLang="en-US" dirty="0">
                <a:solidFill>
                  <a:srgbClr val="FF0000"/>
                </a:solidFill>
              </a:rPr>
              <a:t>右圖相對於左圖是往上加速</a:t>
            </a:r>
            <a:r>
              <a:rPr lang="zh-TW" altLang="en-US" dirty="0"/>
              <a:t>運動的。</a:t>
            </a:r>
            <a:endParaRPr lang="en-US" dirty="0"/>
          </a:p>
        </p:txBody>
      </p:sp>
    </p:spTree>
    <p:extLst>
      <p:ext uri="{BB962C8B-B14F-4D97-AF65-F5344CB8AC3E}">
        <p14:creationId xmlns:p14="http://schemas.microsoft.com/office/powerpoint/2010/main" val="4198908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1000"/>
                                        <p:tgtEl>
                                          <p:spTgt spid="3"/>
                                        </p:tgtEl>
                                      </p:cBhvr>
                                    </p:animEffect>
                                    <p:anim calcmode="lin" valueType="num">
                                      <p:cBhvr>
                                        <p:cTn id="38" dur="1000" fill="hold"/>
                                        <p:tgtEl>
                                          <p:spTgt spid="3"/>
                                        </p:tgtEl>
                                        <p:attrNameLst>
                                          <p:attrName>ppt_x</p:attrName>
                                        </p:attrNameLst>
                                      </p:cBhvr>
                                      <p:tavLst>
                                        <p:tav tm="0">
                                          <p:val>
                                            <p:strVal val="#ppt_x"/>
                                          </p:val>
                                        </p:tav>
                                        <p:tav tm="100000">
                                          <p:val>
                                            <p:strVal val="#ppt_x"/>
                                          </p:val>
                                        </p:tav>
                                      </p:tavLst>
                                    </p:anim>
                                    <p:anim calcmode="lin" valueType="num">
                                      <p:cBhvr>
                                        <p:cTn id="39" dur="1000" fill="hold"/>
                                        <p:tgtEl>
                                          <p:spTgt spid="3"/>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1000"/>
                                        <p:tgtEl>
                                          <p:spTgt spid="24"/>
                                        </p:tgtEl>
                                      </p:cBhvr>
                                    </p:animEffect>
                                    <p:anim calcmode="lin" valueType="num">
                                      <p:cBhvr>
                                        <p:cTn id="43" dur="1000" fill="hold"/>
                                        <p:tgtEl>
                                          <p:spTgt spid="24"/>
                                        </p:tgtEl>
                                        <p:attrNameLst>
                                          <p:attrName>ppt_x</p:attrName>
                                        </p:attrNameLst>
                                      </p:cBhvr>
                                      <p:tavLst>
                                        <p:tav tm="0">
                                          <p:val>
                                            <p:strVal val="#ppt_x"/>
                                          </p:val>
                                        </p:tav>
                                        <p:tav tm="100000">
                                          <p:val>
                                            <p:strVal val="#ppt_x"/>
                                          </p:val>
                                        </p:tav>
                                      </p:tavLst>
                                    </p:anim>
                                    <p:anim calcmode="lin" valueType="num">
                                      <p:cBhvr>
                                        <p:cTn id="44" dur="1000" fill="hold"/>
                                        <p:tgtEl>
                                          <p:spTgt spid="2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1000"/>
                                        <p:tgtEl>
                                          <p:spTgt spid="25"/>
                                        </p:tgtEl>
                                      </p:cBhvr>
                                    </p:animEffect>
                                    <p:anim calcmode="lin" valueType="num">
                                      <p:cBhvr>
                                        <p:cTn id="48" dur="1000" fill="hold"/>
                                        <p:tgtEl>
                                          <p:spTgt spid="25"/>
                                        </p:tgtEl>
                                        <p:attrNameLst>
                                          <p:attrName>ppt_x</p:attrName>
                                        </p:attrNameLst>
                                      </p:cBhvr>
                                      <p:tavLst>
                                        <p:tav tm="0">
                                          <p:val>
                                            <p:strVal val="#ppt_x"/>
                                          </p:val>
                                        </p:tav>
                                        <p:tav tm="100000">
                                          <p:val>
                                            <p:strVal val="#ppt_x"/>
                                          </p:val>
                                        </p:tav>
                                      </p:tavLst>
                                    </p:anim>
                                    <p:anim calcmode="lin" valueType="num">
                                      <p:cBhvr>
                                        <p:cTn id="49" dur="1000" fill="hold"/>
                                        <p:tgtEl>
                                          <p:spTgt spid="25"/>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1000"/>
                                        <p:tgtEl>
                                          <p:spTgt spid="26"/>
                                        </p:tgtEl>
                                      </p:cBhvr>
                                    </p:animEffect>
                                    <p:anim calcmode="lin" valueType="num">
                                      <p:cBhvr>
                                        <p:cTn id="53" dur="1000" fill="hold"/>
                                        <p:tgtEl>
                                          <p:spTgt spid="26"/>
                                        </p:tgtEl>
                                        <p:attrNameLst>
                                          <p:attrName>ppt_x</p:attrName>
                                        </p:attrNameLst>
                                      </p:cBhvr>
                                      <p:tavLst>
                                        <p:tav tm="0">
                                          <p:val>
                                            <p:strVal val="#ppt_x"/>
                                          </p:val>
                                        </p:tav>
                                        <p:tav tm="100000">
                                          <p:val>
                                            <p:strVal val="#ppt_x"/>
                                          </p:val>
                                        </p:tav>
                                      </p:tavLst>
                                    </p:anim>
                                    <p:anim calcmode="lin" valueType="num">
                                      <p:cBhvr>
                                        <p:cTn id="54" dur="1000" fill="hold"/>
                                        <p:tgtEl>
                                          <p:spTgt spid="2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1000"/>
                                        <p:tgtEl>
                                          <p:spTgt spid="27"/>
                                        </p:tgtEl>
                                      </p:cBhvr>
                                    </p:animEffect>
                                    <p:anim calcmode="lin" valueType="num">
                                      <p:cBhvr>
                                        <p:cTn id="58" dur="1000" fill="hold"/>
                                        <p:tgtEl>
                                          <p:spTgt spid="27"/>
                                        </p:tgtEl>
                                        <p:attrNameLst>
                                          <p:attrName>ppt_x</p:attrName>
                                        </p:attrNameLst>
                                      </p:cBhvr>
                                      <p:tavLst>
                                        <p:tav tm="0">
                                          <p:val>
                                            <p:strVal val="#ppt_x"/>
                                          </p:val>
                                        </p:tav>
                                        <p:tav tm="100000">
                                          <p:val>
                                            <p:strVal val="#ppt_x"/>
                                          </p:val>
                                        </p:tav>
                                      </p:tavLst>
                                    </p:anim>
                                    <p:anim calcmode="lin" valueType="num">
                                      <p:cBhvr>
                                        <p:cTn id="5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5" grpId="0" animBg="1"/>
      <p:bldP spid="16" grpId="0" animBg="1"/>
      <p:bldP spid="3" grpId="0"/>
      <p:bldP spid="25" grpId="0" animBg="1"/>
      <p:bldP spid="27" grpId="0" animBg="1"/>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50000"/>
          <a:stretch/>
        </p:blipFill>
        <p:spPr bwMode="auto">
          <a:xfrm>
            <a:off x="2640522" y="939460"/>
            <a:ext cx="3724275" cy="266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文字方塊 10"/>
          <p:cNvSpPr txBox="1"/>
          <p:nvPr/>
        </p:nvSpPr>
        <p:spPr>
          <a:xfrm>
            <a:off x="984586" y="3788478"/>
            <a:ext cx="8057066" cy="369332"/>
          </a:xfrm>
          <a:prstGeom prst="rect">
            <a:avLst/>
          </a:prstGeom>
          <a:noFill/>
        </p:spPr>
        <p:txBody>
          <a:bodyPr wrap="square" rtlCol="0">
            <a:spAutoFit/>
          </a:bodyPr>
          <a:lstStyle/>
          <a:p>
            <a:r>
              <a:rPr lang="zh-TW" altLang="en-US" dirty="0"/>
              <a:t>左圖中的觀察者感覺到周圍物體受到地球的重力而作自由下落等加速度運動。</a:t>
            </a:r>
          </a:p>
        </p:txBody>
      </p:sp>
      <p:sp>
        <p:nvSpPr>
          <p:cNvPr id="13" name="文字方塊 12"/>
          <p:cNvSpPr txBox="1"/>
          <p:nvPr/>
        </p:nvSpPr>
        <p:spPr>
          <a:xfrm>
            <a:off x="979430" y="4201958"/>
            <a:ext cx="7846198" cy="369332"/>
          </a:xfrm>
          <a:prstGeom prst="rect">
            <a:avLst/>
          </a:prstGeom>
          <a:noFill/>
        </p:spPr>
        <p:txBody>
          <a:bodyPr wrap="square" rtlCol="0">
            <a:spAutoFit/>
          </a:bodyPr>
          <a:lstStyle/>
          <a:p>
            <a:r>
              <a:rPr lang="zh-TW" altLang="en-US" dirty="0"/>
              <a:t>而右圖太空中加速火箭上的另一個觀察者，在他看來，</a:t>
            </a:r>
            <a:endParaRPr lang="en-US" altLang="zh-TW" dirty="0"/>
          </a:p>
        </p:txBody>
      </p:sp>
      <p:sp>
        <p:nvSpPr>
          <p:cNvPr id="15" name="等於 14"/>
          <p:cNvSpPr/>
          <p:nvPr/>
        </p:nvSpPr>
        <p:spPr>
          <a:xfrm>
            <a:off x="4185033" y="2000645"/>
            <a:ext cx="576064" cy="360040"/>
          </a:xfrm>
          <a:prstGeom prst="mathEqual">
            <a:avLst/>
          </a:prstGeom>
          <a:ln w="4445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solidFill>
                <a:schemeClr val="tx1"/>
              </a:solidFill>
            </a:endParaRPr>
          </a:p>
        </p:txBody>
      </p:sp>
      <p:sp>
        <p:nvSpPr>
          <p:cNvPr id="16" name="向上箭號 15"/>
          <p:cNvSpPr/>
          <p:nvPr/>
        </p:nvSpPr>
        <p:spPr>
          <a:xfrm>
            <a:off x="5139853" y="572776"/>
            <a:ext cx="481215" cy="403689"/>
          </a:xfrm>
          <a:prstGeom prst="upArrow">
            <a:avLst/>
          </a:prstGeom>
          <a:solidFill>
            <a:srgbClr val="FFFF00"/>
          </a:solidFill>
          <a:ln w="444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3" name="矩形 2"/>
          <p:cNvSpPr/>
          <p:nvPr/>
        </p:nvSpPr>
        <p:spPr>
          <a:xfrm>
            <a:off x="4333382" y="939460"/>
            <a:ext cx="338554" cy="369332"/>
          </a:xfrm>
          <a:prstGeom prst="rect">
            <a:avLst/>
          </a:prstGeom>
        </p:spPr>
        <p:txBody>
          <a:bodyPr wrap="none">
            <a:spAutoFit/>
          </a:bodyPr>
          <a:lstStyle/>
          <a:p>
            <a:r>
              <a:rPr lang="en-US" altLang="zh-TW" b="1" dirty="0">
                <a:solidFill>
                  <a:srgbClr val="FFFF00"/>
                </a:solidFill>
                <a:latin typeface="Times New Roman" panose="02020603050405020304" pitchFamily="18" charset="0"/>
                <a:cs typeface="Times New Roman" panose="02020603050405020304" pitchFamily="18" charset="0"/>
              </a:rPr>
              <a:t>B</a:t>
            </a:r>
            <a:endParaRPr lang="zh-TW" altLang="en-US" dirty="0">
              <a:solidFill>
                <a:srgbClr val="FFFF00"/>
              </a:solidFill>
            </a:endParaRPr>
          </a:p>
        </p:txBody>
      </p:sp>
      <p:pic>
        <p:nvPicPr>
          <p:cNvPr id="24" name="Picture 2" descr="http://static-1.nexusmods.com/15/mods/110/images/54693-1-1402169126.pn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45564" y="1758230"/>
            <a:ext cx="212808" cy="242415"/>
          </a:xfrm>
          <a:prstGeom prst="rect">
            <a:avLst/>
          </a:prstGeom>
          <a:noFill/>
          <a:extLst>
            <a:ext uri="{909E8E84-426E-40DD-AFC4-6F175D3DCCD1}">
              <a14:hiddenFill xmlns:a14="http://schemas.microsoft.com/office/drawing/2010/main">
                <a:solidFill>
                  <a:srgbClr val="FFFFFF"/>
                </a:solidFill>
              </a14:hiddenFill>
            </a:ext>
          </a:extLst>
        </p:spPr>
      </p:pic>
      <p:sp>
        <p:nvSpPr>
          <p:cNvPr id="25" name="向下箭號 24"/>
          <p:cNvSpPr/>
          <p:nvPr/>
        </p:nvSpPr>
        <p:spPr>
          <a:xfrm>
            <a:off x="3914356" y="2000645"/>
            <a:ext cx="144016" cy="180020"/>
          </a:xfrm>
          <a:prstGeom prst="downArrow">
            <a:avLst/>
          </a:prstGeom>
          <a:solidFill>
            <a:srgbClr val="FFFF00"/>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pic>
        <p:nvPicPr>
          <p:cNvPr id="26" name="Picture 2" descr="http://static-1.nexusmods.com/15/mods/110/images/54693-1-1402169126.pn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66159" y="1719624"/>
            <a:ext cx="212808" cy="242415"/>
          </a:xfrm>
          <a:prstGeom prst="rect">
            <a:avLst/>
          </a:prstGeom>
          <a:noFill/>
          <a:extLst>
            <a:ext uri="{909E8E84-426E-40DD-AFC4-6F175D3DCCD1}">
              <a14:hiddenFill xmlns:a14="http://schemas.microsoft.com/office/drawing/2010/main">
                <a:solidFill>
                  <a:srgbClr val="FFFFFF"/>
                </a:solidFill>
              </a14:hiddenFill>
            </a:ext>
          </a:extLst>
        </p:spPr>
      </p:pic>
      <p:sp>
        <p:nvSpPr>
          <p:cNvPr id="27" name="向下箭號 26"/>
          <p:cNvSpPr/>
          <p:nvPr/>
        </p:nvSpPr>
        <p:spPr>
          <a:xfrm>
            <a:off x="5634951" y="1962039"/>
            <a:ext cx="144016" cy="180020"/>
          </a:xfrm>
          <a:prstGeom prst="downArrow">
            <a:avLst/>
          </a:prstGeom>
          <a:solidFill>
            <a:srgbClr val="FFFF00"/>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2" name="文字方塊 1"/>
          <p:cNvSpPr txBox="1"/>
          <p:nvPr/>
        </p:nvSpPr>
        <p:spPr>
          <a:xfrm>
            <a:off x="978010" y="4615438"/>
            <a:ext cx="8057066" cy="369332"/>
          </a:xfrm>
          <a:prstGeom prst="rect">
            <a:avLst/>
          </a:prstGeom>
          <a:noFill/>
        </p:spPr>
        <p:txBody>
          <a:bodyPr wrap="square" rtlCol="0">
            <a:spAutoFit/>
          </a:bodyPr>
          <a:lstStyle/>
          <a:p>
            <a:r>
              <a:rPr lang="zh-TW" altLang="en-US" dirty="0"/>
              <a:t>所有物體，因為慣性，也會往反方向作等加速運動！好像都受一個力的作用。</a:t>
            </a:r>
          </a:p>
        </p:txBody>
      </p:sp>
      <p:sp>
        <p:nvSpPr>
          <p:cNvPr id="5" name="矩形 4">
            <a:extLst>
              <a:ext uri="{FF2B5EF4-FFF2-40B4-BE49-F238E27FC236}">
                <a16:creationId xmlns:a16="http://schemas.microsoft.com/office/drawing/2014/main" id="{D751691E-D4CA-0C44-8F11-BD500F7379FC}"/>
              </a:ext>
            </a:extLst>
          </p:cNvPr>
          <p:cNvSpPr/>
          <p:nvPr/>
        </p:nvSpPr>
        <p:spPr>
          <a:xfrm>
            <a:off x="979430" y="5715360"/>
            <a:ext cx="7481001" cy="369332"/>
          </a:xfrm>
          <a:prstGeom prst="rect">
            <a:avLst/>
          </a:prstGeom>
        </p:spPr>
        <p:txBody>
          <a:bodyPr wrap="square">
            <a:spAutoFit/>
          </a:bodyPr>
          <a:lstStyle/>
          <a:p>
            <a:r>
              <a:rPr lang="zh-TW" altLang="en-US" dirty="0"/>
              <a:t>結論是：假力猶如重力，假力與重力等效。假力與重力無法分辨。</a:t>
            </a:r>
          </a:p>
        </p:txBody>
      </p:sp>
      <p:sp>
        <p:nvSpPr>
          <p:cNvPr id="6" name="TextBox 5">
            <a:extLst>
              <a:ext uri="{FF2B5EF4-FFF2-40B4-BE49-F238E27FC236}">
                <a16:creationId xmlns:a16="http://schemas.microsoft.com/office/drawing/2014/main" id="{1538899F-13C3-18E1-E0CE-A496FA321AD3}"/>
              </a:ext>
            </a:extLst>
          </p:cNvPr>
          <p:cNvSpPr txBox="1"/>
          <p:nvPr/>
        </p:nvSpPr>
        <p:spPr>
          <a:xfrm>
            <a:off x="957523" y="5291873"/>
            <a:ext cx="7846198" cy="369332"/>
          </a:xfrm>
          <a:prstGeom prst="rect">
            <a:avLst/>
          </a:prstGeom>
          <a:noFill/>
        </p:spPr>
        <p:txBody>
          <a:bodyPr wrap="square" rtlCol="0">
            <a:spAutoFit/>
          </a:bodyPr>
          <a:lstStyle/>
          <a:p>
            <a:r>
              <a:rPr lang="en-US" dirty="0" err="1">
                <a:solidFill>
                  <a:srgbClr val="FF0000"/>
                </a:solidFill>
              </a:rPr>
              <a:t>問題是：你無法分辨你是在重力影響之下，還是在無重力處的加速火箭上</a:t>
            </a:r>
            <a:r>
              <a:rPr lang="en-US" dirty="0">
                <a:solidFill>
                  <a:srgbClr val="FF0000"/>
                </a:solidFill>
              </a:rPr>
              <a:t>！</a:t>
            </a:r>
          </a:p>
        </p:txBody>
      </p:sp>
    </p:spTree>
    <p:extLst>
      <p:ext uri="{BB962C8B-B14F-4D97-AF65-F5344CB8AC3E}">
        <p14:creationId xmlns:p14="http://schemas.microsoft.com/office/powerpoint/2010/main" val="14813903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文字方塊 1"/>
          <p:cNvSpPr txBox="1"/>
          <p:nvPr/>
        </p:nvSpPr>
        <p:spPr>
          <a:xfrm>
            <a:off x="2339752" y="921972"/>
            <a:ext cx="4032448" cy="369332"/>
          </a:xfrm>
          <a:prstGeom prst="rect">
            <a:avLst/>
          </a:prstGeom>
          <a:noFill/>
        </p:spPr>
        <p:txBody>
          <a:bodyPr wrap="square" rtlCol="0">
            <a:spAutoFit/>
          </a:bodyPr>
          <a:lstStyle/>
          <a:p>
            <a:r>
              <a:rPr lang="zh-TW" altLang="en-US" dirty="0"/>
              <a:t>加速觀察者會觀察到一個假力！</a:t>
            </a:r>
          </a:p>
        </p:txBody>
      </p:sp>
      <p:sp>
        <p:nvSpPr>
          <p:cNvPr id="3" name="文字方塊 2"/>
          <p:cNvSpPr txBox="1"/>
          <p:nvPr/>
        </p:nvSpPr>
        <p:spPr>
          <a:xfrm>
            <a:off x="2350694" y="1354020"/>
            <a:ext cx="4855402" cy="369332"/>
          </a:xfrm>
          <a:prstGeom prst="rect">
            <a:avLst/>
          </a:prstGeom>
          <a:noFill/>
        </p:spPr>
        <p:txBody>
          <a:bodyPr wrap="square" rtlCol="0">
            <a:spAutoFit/>
          </a:bodyPr>
          <a:lstStyle/>
          <a:p>
            <a:r>
              <a:rPr lang="zh-TW" altLang="en-US" dirty="0"/>
              <a:t>他感覺的力沒有來源，因此稱為假力。</a:t>
            </a:r>
          </a:p>
        </p:txBody>
      </p:sp>
      <mc:AlternateContent xmlns:mc="http://schemas.openxmlformats.org/markup-compatibility/2006" xmlns:a14="http://schemas.microsoft.com/office/drawing/2010/main">
        <mc:Choice Requires="a14">
          <p:sp>
            <p:nvSpPr>
              <p:cNvPr id="6" name="文字方塊 5"/>
              <p:cNvSpPr txBox="1"/>
              <p:nvPr/>
            </p:nvSpPr>
            <p:spPr>
              <a:xfrm>
                <a:off x="962960" y="5157192"/>
                <a:ext cx="6759123" cy="369332"/>
              </a:xfrm>
              <a:prstGeom prst="rect">
                <a:avLst/>
              </a:prstGeom>
              <a:noFill/>
            </p:spPr>
            <p:txBody>
              <a:bodyPr wrap="square" rtlCol="0">
                <a:spAutoFit/>
              </a:bodyPr>
              <a:lstStyle/>
              <a:p>
                <a:r>
                  <a:rPr lang="zh-TW" altLang="en-US" dirty="0"/>
                  <a:t>因此物體所受假力與其質量成正比：</a:t>
                </a:r>
                <a:r>
                  <a:rPr lang="en-US" altLang="zh-TW" dirty="0"/>
                  <a:t> </a:t>
                </a:r>
                <a14:m>
                  <m:oMath xmlns:m="http://schemas.openxmlformats.org/officeDocument/2006/math">
                    <m:r>
                      <a:rPr lang="en-US" altLang="zh-TW" i="1">
                        <a:latin typeface="Cambria Math"/>
                      </a:rPr>
                      <m:t>−</m:t>
                    </m:r>
                    <m:r>
                      <a:rPr lang="en-US" altLang="zh-TW" b="0" i="1" smtClean="0">
                        <a:latin typeface="Cambria Math"/>
                      </a:rPr>
                      <m:t>𝑚</m:t>
                    </m:r>
                    <m:acc>
                      <m:accPr>
                        <m:chr m:val="⃗"/>
                        <m:ctrlPr>
                          <a:rPr lang="en-US" altLang="zh-TW" i="1">
                            <a:latin typeface="Cambria Math"/>
                          </a:rPr>
                        </m:ctrlPr>
                      </m:accPr>
                      <m:e>
                        <m:r>
                          <a:rPr lang="en-US" altLang="zh-TW" i="1">
                            <a:latin typeface="Cambria Math"/>
                          </a:rPr>
                          <m:t>𝑎</m:t>
                        </m:r>
                      </m:e>
                    </m:acc>
                  </m:oMath>
                </a14:m>
                <a:r>
                  <a:rPr lang="zh-TW" altLang="en-US" dirty="0"/>
                  <a:t>，這與重力完全一致。</a:t>
                </a:r>
              </a:p>
            </p:txBody>
          </p:sp>
        </mc:Choice>
        <mc:Fallback xmlns="">
          <p:sp>
            <p:nvSpPr>
              <p:cNvPr id="6" name="文字方塊 5"/>
              <p:cNvSpPr txBox="1">
                <a:spLocks noRot="1" noChangeAspect="1" noMove="1" noResize="1" noEditPoints="1" noAdjustHandles="1" noChangeArrowheads="1" noChangeShapeType="1" noTextEdit="1"/>
              </p:cNvSpPr>
              <p:nvPr/>
            </p:nvSpPr>
            <p:spPr>
              <a:xfrm>
                <a:off x="962960" y="5157192"/>
                <a:ext cx="6759123" cy="369332"/>
              </a:xfrm>
              <a:prstGeom prst="rect">
                <a:avLst/>
              </a:prstGeom>
              <a:blipFill rotWithShape="1">
                <a:blip r:embed="rId2"/>
                <a:stretch>
                  <a:fillRect l="-812" t="-21311" b="-26230"/>
                </a:stretch>
              </a:blipFill>
            </p:spPr>
            <p:txBody>
              <a:bodyPr/>
              <a:lstStyle/>
              <a:p>
                <a:r>
                  <a:rPr lang="zh-TW" altLang="en-US">
                    <a:noFill/>
                  </a:rPr>
                  <a:t> </a:t>
                </a:r>
              </a:p>
            </p:txBody>
          </p:sp>
        </mc:Fallback>
      </mc:AlternateContent>
      <p:pic>
        <p:nvPicPr>
          <p:cNvPr id="7" name="Picture 1" descr="13_23_Figure.jpg"/>
          <p:cNvPicPr>
            <a:picLocks noChangeAspect="1"/>
          </p:cNvPicPr>
          <p:nvPr/>
        </p:nvPicPr>
        <p:blipFill rotWithShape="1">
          <a:blip r:embed="rId3">
            <a:extLst>
              <a:ext uri="{28A0092B-C50C-407E-A947-70E740481C1C}">
                <a14:useLocalDpi xmlns:a14="http://schemas.microsoft.com/office/drawing/2010/main" val="0"/>
              </a:ext>
            </a:extLst>
          </a:blip>
          <a:srcRect b="57968"/>
          <a:stretch/>
        </p:blipFill>
        <p:spPr>
          <a:xfrm>
            <a:off x="266700" y="1850831"/>
            <a:ext cx="8601456" cy="1716709"/>
          </a:xfrm>
          <a:prstGeom prst="rect">
            <a:avLst/>
          </a:prstGeom>
        </p:spPr>
      </p:pic>
      <mc:AlternateContent xmlns:mc="http://schemas.openxmlformats.org/markup-compatibility/2006" xmlns:a14="http://schemas.microsoft.com/office/drawing/2010/main">
        <mc:Choice Requires="a14">
          <p:sp>
            <p:nvSpPr>
              <p:cNvPr id="4" name="文字方塊 3"/>
              <p:cNvSpPr txBox="1"/>
              <p:nvPr/>
            </p:nvSpPr>
            <p:spPr>
              <a:xfrm>
                <a:off x="976414" y="4725144"/>
                <a:ext cx="6759123" cy="369332"/>
              </a:xfrm>
              <a:prstGeom prst="rect">
                <a:avLst/>
              </a:prstGeom>
              <a:noFill/>
            </p:spPr>
            <p:txBody>
              <a:bodyPr wrap="square" rtlCol="0">
                <a:spAutoFit/>
              </a:bodyPr>
              <a:lstStyle/>
              <a:p>
                <a:r>
                  <a:rPr lang="zh-TW" altLang="en-US" dirty="0"/>
                  <a:t>所有物體，無論輕重，假力加速度</a:t>
                </a:r>
                <a14:m>
                  <m:oMath xmlns:m="http://schemas.openxmlformats.org/officeDocument/2006/math">
                    <m:r>
                      <a:rPr lang="en-US" altLang="zh-TW" i="1">
                        <a:latin typeface="Cambria Math"/>
                      </a:rPr>
                      <m:t>−</m:t>
                    </m:r>
                    <m:acc>
                      <m:accPr>
                        <m:chr m:val="⃗"/>
                        <m:ctrlPr>
                          <a:rPr lang="en-US" altLang="zh-TW" i="1">
                            <a:latin typeface="Cambria Math"/>
                          </a:rPr>
                        </m:ctrlPr>
                      </m:accPr>
                      <m:e>
                        <m:r>
                          <a:rPr lang="en-US" altLang="zh-TW" i="1">
                            <a:latin typeface="Cambria Math"/>
                          </a:rPr>
                          <m:t>𝑎</m:t>
                        </m:r>
                      </m:e>
                    </m:acc>
                  </m:oMath>
                </a14:m>
                <a:r>
                  <a:rPr lang="zh-TW" altLang="en-US" dirty="0"/>
                  <a:t>是一樣的！</a:t>
                </a:r>
                <a:endParaRPr lang="en-US" altLang="zh-TW" dirty="0"/>
              </a:p>
            </p:txBody>
          </p:sp>
        </mc:Choice>
        <mc:Fallback xmlns="">
          <p:sp>
            <p:nvSpPr>
              <p:cNvPr id="4" name="文字方塊 3"/>
              <p:cNvSpPr txBox="1">
                <a:spLocks noRot="1" noChangeAspect="1" noMove="1" noResize="1" noEditPoints="1" noAdjustHandles="1" noChangeArrowheads="1" noChangeShapeType="1" noTextEdit="1"/>
              </p:cNvSpPr>
              <p:nvPr/>
            </p:nvSpPr>
            <p:spPr>
              <a:xfrm>
                <a:off x="976414" y="4725144"/>
                <a:ext cx="6759123" cy="369332"/>
              </a:xfrm>
              <a:prstGeom prst="rect">
                <a:avLst/>
              </a:prstGeom>
              <a:blipFill rotWithShape="1">
                <a:blip r:embed="rId4"/>
                <a:stretch>
                  <a:fillRect l="-721" t="-21311" b="-26230"/>
                </a:stretch>
              </a:blipFill>
            </p:spPr>
            <p:txBody>
              <a:bodyPr/>
              <a:lstStyle/>
              <a:p>
                <a:r>
                  <a:rPr lang="zh-TW" altLang="en-US">
                    <a:noFill/>
                  </a:rPr>
                  <a:t> </a:t>
                </a:r>
              </a:p>
            </p:txBody>
          </p:sp>
        </mc:Fallback>
      </mc:AlternateContent>
      <p:sp>
        <p:nvSpPr>
          <p:cNvPr id="5" name="文字方塊 4"/>
          <p:cNvSpPr txBox="1"/>
          <p:nvPr/>
        </p:nvSpPr>
        <p:spPr>
          <a:xfrm>
            <a:off x="959985" y="3852461"/>
            <a:ext cx="5760640" cy="369332"/>
          </a:xfrm>
          <a:prstGeom prst="rect">
            <a:avLst/>
          </a:prstGeom>
          <a:noFill/>
        </p:spPr>
        <p:txBody>
          <a:bodyPr wrap="square" rtlCol="0">
            <a:spAutoFit/>
          </a:bodyPr>
          <a:lstStyle/>
          <a:p>
            <a:r>
              <a:rPr lang="zh-TW" altLang="en-US" dirty="0"/>
              <a:t>因為慣性，物體並不會如加速觀察者一 起加速。</a:t>
            </a:r>
          </a:p>
        </p:txBody>
      </p:sp>
      <mc:AlternateContent xmlns:mc="http://schemas.openxmlformats.org/markup-compatibility/2006" xmlns:a14="http://schemas.microsoft.com/office/drawing/2010/main">
        <mc:Choice Requires="a14">
          <p:sp>
            <p:nvSpPr>
              <p:cNvPr id="8" name="文字方塊 7"/>
              <p:cNvSpPr txBox="1"/>
              <p:nvPr/>
            </p:nvSpPr>
            <p:spPr>
              <a:xfrm>
                <a:off x="959985" y="4293096"/>
                <a:ext cx="7907318" cy="369332"/>
              </a:xfrm>
              <a:prstGeom prst="rect">
                <a:avLst/>
              </a:prstGeom>
              <a:noFill/>
            </p:spPr>
            <p:txBody>
              <a:bodyPr wrap="square" rtlCol="0">
                <a:spAutoFit/>
              </a:bodyPr>
              <a:lstStyle/>
              <a:p>
                <a:r>
                  <a:rPr lang="zh-TW" altLang="en-US" dirty="0"/>
                  <a:t>對以</a:t>
                </a:r>
                <a14:m>
                  <m:oMath xmlns:m="http://schemas.openxmlformats.org/officeDocument/2006/math">
                    <m:acc>
                      <m:accPr>
                        <m:chr m:val="⃗"/>
                        <m:ctrlPr>
                          <a:rPr lang="en-US" altLang="zh-TW" i="1">
                            <a:latin typeface="Cambria Math"/>
                          </a:rPr>
                        </m:ctrlPr>
                      </m:accPr>
                      <m:e>
                        <m:r>
                          <a:rPr lang="en-US" altLang="zh-TW" i="1">
                            <a:latin typeface="Cambria Math"/>
                          </a:rPr>
                          <m:t>𝑎</m:t>
                        </m:r>
                      </m:e>
                    </m:acc>
                  </m:oMath>
                </a14:m>
                <a:r>
                  <a:rPr lang="zh-TW" altLang="en-US" dirty="0"/>
                  <a:t>加速的觀察者，所有物體會出現一反向，似乎由假力造成的加速度</a:t>
                </a:r>
                <a14:m>
                  <m:oMath xmlns:m="http://schemas.openxmlformats.org/officeDocument/2006/math">
                    <m:r>
                      <a:rPr lang="en-US" altLang="zh-TW" b="0" i="1" smtClean="0">
                        <a:latin typeface="Cambria Math"/>
                      </a:rPr>
                      <m:t>−</m:t>
                    </m:r>
                    <m:acc>
                      <m:accPr>
                        <m:chr m:val="⃗"/>
                        <m:ctrlPr>
                          <a:rPr lang="en-US" altLang="zh-TW" b="0" i="1" smtClean="0">
                            <a:latin typeface="Cambria Math"/>
                          </a:rPr>
                        </m:ctrlPr>
                      </m:accPr>
                      <m:e>
                        <m:r>
                          <a:rPr lang="en-US" altLang="zh-TW" b="0" i="1" smtClean="0">
                            <a:latin typeface="Cambria Math"/>
                          </a:rPr>
                          <m:t>𝑎</m:t>
                        </m:r>
                      </m:e>
                    </m:acc>
                  </m:oMath>
                </a14:m>
                <a:r>
                  <a:rPr lang="zh-TW" altLang="en-US" dirty="0"/>
                  <a:t>。</a:t>
                </a:r>
              </a:p>
            </p:txBody>
          </p:sp>
        </mc:Choice>
        <mc:Fallback xmlns="">
          <p:sp>
            <p:nvSpPr>
              <p:cNvPr id="8" name="文字方塊 7"/>
              <p:cNvSpPr txBox="1">
                <a:spLocks noRot="1" noChangeAspect="1" noMove="1" noResize="1" noEditPoints="1" noAdjustHandles="1" noChangeArrowheads="1" noChangeShapeType="1" noTextEdit="1"/>
              </p:cNvSpPr>
              <p:nvPr/>
            </p:nvSpPr>
            <p:spPr>
              <a:xfrm>
                <a:off x="959985" y="4293096"/>
                <a:ext cx="7907318" cy="369332"/>
              </a:xfrm>
              <a:prstGeom prst="rect">
                <a:avLst/>
              </a:prstGeom>
              <a:blipFill rotWithShape="1">
                <a:blip r:embed="rId5"/>
                <a:stretch>
                  <a:fillRect l="-616" t="-21311" r="-3544" b="-26230"/>
                </a:stretch>
              </a:blipFill>
            </p:spPr>
            <p:txBody>
              <a:bodyPr/>
              <a:lstStyle/>
              <a:p>
                <a:r>
                  <a:rPr lang="zh-TW" altLang="en-US">
                    <a:noFill/>
                  </a:rPr>
                  <a:t> </a:t>
                </a:r>
              </a:p>
            </p:txBody>
          </p:sp>
        </mc:Fallback>
      </mc:AlternateContent>
      <p:cxnSp>
        <p:nvCxnSpPr>
          <p:cNvPr id="10" name="Straight Arrow Connector 9">
            <a:extLst>
              <a:ext uri="{FF2B5EF4-FFF2-40B4-BE49-F238E27FC236}">
                <a16:creationId xmlns:a16="http://schemas.microsoft.com/office/drawing/2014/main" id="{D04F726B-4275-348D-CBED-C4967C401469}"/>
              </a:ext>
            </a:extLst>
          </p:cNvPr>
          <p:cNvCxnSpPr>
            <a:cxnSpLocks/>
          </p:cNvCxnSpPr>
          <p:nvPr/>
        </p:nvCxnSpPr>
        <p:spPr>
          <a:xfrm flipH="1">
            <a:off x="3347864" y="2780928"/>
            <a:ext cx="648072"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43D38C2F-29EA-BFAA-F727-8D87D054A76A}"/>
                  </a:ext>
                </a:extLst>
              </p:cNvPr>
              <p:cNvSpPr txBox="1"/>
              <p:nvPr/>
            </p:nvSpPr>
            <p:spPr>
              <a:xfrm>
                <a:off x="2986048" y="2624741"/>
                <a:ext cx="504056" cy="307777"/>
              </a:xfrm>
              <a:prstGeom prst="rect">
                <a:avLst/>
              </a:prstGeom>
              <a:noFill/>
            </p:spPr>
            <p:txBody>
              <a:bodyPr wrap="square">
                <a:spAutoFit/>
              </a:bodyPr>
              <a:lstStyle/>
              <a:p>
                <a:pPr/>
                <a14:m>
                  <m:oMathPara xmlns:m="http://schemas.openxmlformats.org/officeDocument/2006/math">
                    <m:oMath>
                      <m:r>
                        <a:rPr lang="en-US" altLang="zh-TW" sz="1400" b="0" i="1" smtClean="0">
                          <a:latin typeface="Cambria Math" panose="02040503050406030204" pitchFamily="18" charset="0"/>
                        </a:rPr>
                        <m:t>𝑀</m:t>
                      </m:r>
                      <m:acc>
                        <m:accPr>
                          <m:chr m:val="⃗"/>
                          <m:ctrlPr>
                            <a:rPr lang="en-US" altLang="zh-TW" sz="1400" i="1">
                              <a:latin typeface="Cambria Math"/>
                            </a:rPr>
                          </m:ctrlPr>
                        </m:accPr>
                        <m:e>
                          <m:r>
                            <a:rPr lang="en-US" altLang="zh-TW" sz="1400" i="1">
                              <a:latin typeface="Cambria Math"/>
                            </a:rPr>
                            <m:t>𝑎</m:t>
                          </m:r>
                        </m:e>
                      </m:acc>
                    </m:oMath>
                  </m:oMathPara>
                </a14:m>
                <a:endParaRPr lang="en-TW" sz="1400" dirty="0"/>
              </a:p>
            </p:txBody>
          </p:sp>
        </mc:Choice>
        <mc:Fallback xmlns="">
          <p:sp>
            <p:nvSpPr>
              <p:cNvPr id="12" name="TextBox 11">
                <a:extLst>
                  <a:ext uri="{FF2B5EF4-FFF2-40B4-BE49-F238E27FC236}">
                    <a16:creationId xmlns:a16="http://schemas.microsoft.com/office/drawing/2014/main" id="{43D38C2F-29EA-BFAA-F727-8D87D054A76A}"/>
                  </a:ext>
                </a:extLst>
              </p:cNvPr>
              <p:cNvSpPr txBox="1">
                <a:spLocks noRot="1" noChangeAspect="1" noMove="1" noResize="1" noEditPoints="1" noAdjustHandles="1" noChangeArrowheads="1" noChangeShapeType="1" noTextEdit="1"/>
              </p:cNvSpPr>
              <p:nvPr/>
            </p:nvSpPr>
            <p:spPr>
              <a:xfrm>
                <a:off x="2986048" y="2624741"/>
                <a:ext cx="504056" cy="307777"/>
              </a:xfrm>
              <a:prstGeom prst="rect">
                <a:avLst/>
              </a:prstGeom>
              <a:blipFill>
                <a:blip r:embed="rId6"/>
                <a:stretch>
                  <a:fillRect t="-4000"/>
                </a:stretch>
              </a:blipFill>
            </p:spPr>
            <p:txBody>
              <a:bodyPr/>
              <a:lstStyle/>
              <a:p>
                <a:r>
                  <a:rPr lang="en-TW">
                    <a:noFill/>
                  </a:rPr>
                  <a:t> </a:t>
                </a:r>
              </a:p>
            </p:txBody>
          </p:sp>
        </mc:Fallback>
      </mc:AlternateContent>
      <p:cxnSp>
        <p:nvCxnSpPr>
          <p:cNvPr id="13" name="Straight Arrow Connector 12">
            <a:extLst>
              <a:ext uri="{FF2B5EF4-FFF2-40B4-BE49-F238E27FC236}">
                <a16:creationId xmlns:a16="http://schemas.microsoft.com/office/drawing/2014/main" id="{6DC7F085-4E1A-E46D-50F6-C7AEE88FF664}"/>
              </a:ext>
            </a:extLst>
          </p:cNvPr>
          <p:cNvCxnSpPr>
            <a:cxnSpLocks/>
          </p:cNvCxnSpPr>
          <p:nvPr/>
        </p:nvCxnSpPr>
        <p:spPr>
          <a:xfrm flipH="1">
            <a:off x="4067944" y="3016752"/>
            <a:ext cx="368173"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95C09CD6-7FAD-3036-CC0D-B8CFB57D4C1B}"/>
                  </a:ext>
                </a:extLst>
              </p:cNvPr>
              <p:cNvSpPr txBox="1"/>
              <p:nvPr/>
            </p:nvSpPr>
            <p:spPr>
              <a:xfrm>
                <a:off x="4170688" y="2708975"/>
                <a:ext cx="504056" cy="307777"/>
              </a:xfrm>
              <a:prstGeom prst="rect">
                <a:avLst/>
              </a:prstGeom>
              <a:noFill/>
            </p:spPr>
            <p:txBody>
              <a:bodyPr wrap="square">
                <a:spAutoFit/>
              </a:bodyPr>
              <a:lstStyle/>
              <a:p>
                <a:pPr/>
                <a14:m>
                  <m:oMathPara xmlns:m="http://schemas.openxmlformats.org/officeDocument/2006/math">
                    <m:oMath>
                      <m:r>
                        <a:rPr lang="en-US" altLang="zh-TW" sz="1400" b="0" i="1" smtClean="0">
                          <a:latin typeface="Cambria Math" panose="02040503050406030204" pitchFamily="18" charset="0"/>
                        </a:rPr>
                        <m:t>𝑚</m:t>
                      </m:r>
                      <m:acc>
                        <m:accPr>
                          <m:chr m:val="⃗"/>
                          <m:ctrlPr>
                            <a:rPr lang="en-US" altLang="zh-TW" sz="1400" i="1">
                              <a:latin typeface="Cambria Math"/>
                            </a:rPr>
                          </m:ctrlPr>
                        </m:accPr>
                        <m:e>
                          <m:r>
                            <a:rPr lang="en-US" altLang="zh-TW" sz="1400" i="1">
                              <a:latin typeface="Cambria Math"/>
                            </a:rPr>
                            <m:t>𝑎</m:t>
                          </m:r>
                        </m:e>
                      </m:acc>
                    </m:oMath>
                  </m:oMathPara>
                </a14:m>
                <a:endParaRPr lang="en-TW" sz="1400" dirty="0"/>
              </a:p>
            </p:txBody>
          </p:sp>
        </mc:Choice>
        <mc:Fallback xmlns="">
          <p:sp>
            <p:nvSpPr>
              <p:cNvPr id="14" name="TextBox 13">
                <a:extLst>
                  <a:ext uri="{FF2B5EF4-FFF2-40B4-BE49-F238E27FC236}">
                    <a16:creationId xmlns:a16="http://schemas.microsoft.com/office/drawing/2014/main" id="{95C09CD6-7FAD-3036-CC0D-B8CFB57D4C1B}"/>
                  </a:ext>
                </a:extLst>
              </p:cNvPr>
              <p:cNvSpPr txBox="1">
                <a:spLocks noRot="1" noChangeAspect="1" noMove="1" noResize="1" noEditPoints="1" noAdjustHandles="1" noChangeArrowheads="1" noChangeShapeType="1" noTextEdit="1"/>
              </p:cNvSpPr>
              <p:nvPr/>
            </p:nvSpPr>
            <p:spPr>
              <a:xfrm>
                <a:off x="4170688" y="2708975"/>
                <a:ext cx="504056" cy="307777"/>
              </a:xfrm>
              <a:prstGeom prst="rect">
                <a:avLst/>
              </a:prstGeom>
              <a:blipFill>
                <a:blip r:embed="rId7"/>
                <a:stretch>
                  <a:fillRect t="-4000"/>
                </a:stretch>
              </a:blipFill>
            </p:spPr>
            <p:txBody>
              <a:bodyPr/>
              <a:lstStyle/>
              <a:p>
                <a:r>
                  <a:rPr lang="en-TW">
                    <a:noFill/>
                  </a:rPr>
                  <a:t> </a:t>
                </a:r>
              </a:p>
            </p:txBody>
          </p:sp>
        </mc:Fallback>
      </mc:AlternateContent>
    </p:spTree>
    <p:extLst>
      <p:ext uri="{BB962C8B-B14F-4D97-AF65-F5344CB8AC3E}">
        <p14:creationId xmlns:p14="http://schemas.microsoft.com/office/powerpoint/2010/main" val="37795765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圖片 1"/>
          <p:cNvPicPr>
            <a:picLocks noChangeAspect="1"/>
          </p:cNvPicPr>
          <p:nvPr/>
        </p:nvPicPr>
        <p:blipFill rotWithShape="1">
          <a:blip r:embed="rId2">
            <a:extLst>
              <a:ext uri="{28A0092B-C50C-407E-A947-70E740481C1C}">
                <a14:useLocalDpi xmlns:a14="http://schemas.microsoft.com/office/drawing/2010/main" val="0"/>
              </a:ext>
            </a:extLst>
          </a:blip>
          <a:srcRect l="16174" t="14890" r="15653" b="18166"/>
          <a:stretch/>
        </p:blipFill>
        <p:spPr>
          <a:xfrm>
            <a:off x="1331640" y="908720"/>
            <a:ext cx="6233823" cy="4142630"/>
          </a:xfrm>
          <a:prstGeom prst="rect">
            <a:avLst/>
          </a:prstGeom>
        </p:spPr>
      </p:pic>
      <p:sp>
        <p:nvSpPr>
          <p:cNvPr id="3" name="文字方塊 2"/>
          <p:cNvSpPr txBox="1"/>
          <p:nvPr/>
        </p:nvSpPr>
        <p:spPr>
          <a:xfrm>
            <a:off x="1475656" y="5301208"/>
            <a:ext cx="6336704" cy="369332"/>
          </a:xfrm>
          <a:prstGeom prst="rect">
            <a:avLst/>
          </a:prstGeom>
          <a:noFill/>
        </p:spPr>
        <p:txBody>
          <a:bodyPr wrap="square" rtlCol="0">
            <a:spAutoFit/>
          </a:bodyPr>
          <a:lstStyle/>
          <a:p>
            <a:r>
              <a:rPr lang="zh-TW" altLang="en-US" dirty="0"/>
              <a:t>假力與重力特徵一致，上圖就好似多了一個水平的重力！</a:t>
            </a:r>
            <a:endParaRPr lang="en-US" altLang="zh-TW" dirty="0"/>
          </a:p>
        </p:txBody>
      </p:sp>
    </p:spTree>
    <p:extLst>
      <p:ext uri="{BB962C8B-B14F-4D97-AF65-F5344CB8AC3E}">
        <p14:creationId xmlns:p14="http://schemas.microsoft.com/office/powerpoint/2010/main" val="19508367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50000"/>
          <a:stretch/>
        </p:blipFill>
        <p:spPr bwMode="auto">
          <a:xfrm>
            <a:off x="683568" y="1484784"/>
            <a:ext cx="3724275" cy="266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文字方塊 9"/>
          <p:cNvSpPr txBox="1"/>
          <p:nvPr/>
        </p:nvSpPr>
        <p:spPr>
          <a:xfrm>
            <a:off x="1259632" y="4426249"/>
            <a:ext cx="7128792" cy="369332"/>
          </a:xfrm>
          <a:prstGeom prst="rect">
            <a:avLst/>
          </a:prstGeom>
          <a:noFill/>
        </p:spPr>
        <p:txBody>
          <a:bodyPr wrap="square" rtlCol="0">
            <a:spAutoFit/>
          </a:bodyPr>
          <a:lstStyle/>
          <a:p>
            <a:r>
              <a:rPr lang="zh-TW" altLang="en-US" dirty="0"/>
              <a:t>愛因斯坦指之：樂觀看待此事：那麼靜止觀察者所看到的重力的效應，</a:t>
            </a:r>
          </a:p>
        </p:txBody>
      </p:sp>
      <p:sp>
        <p:nvSpPr>
          <p:cNvPr id="15" name="等於 14"/>
          <p:cNvSpPr/>
          <p:nvPr/>
        </p:nvSpPr>
        <p:spPr>
          <a:xfrm>
            <a:off x="2228079" y="2545969"/>
            <a:ext cx="576064" cy="360040"/>
          </a:xfrm>
          <a:prstGeom prst="mathEqual">
            <a:avLst/>
          </a:prstGeom>
          <a:ln w="4445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solidFill>
                <a:schemeClr val="tx1"/>
              </a:solidFill>
            </a:endParaRPr>
          </a:p>
        </p:txBody>
      </p:sp>
      <p:sp>
        <p:nvSpPr>
          <p:cNvPr id="16" name="向上箭號 15"/>
          <p:cNvSpPr/>
          <p:nvPr/>
        </p:nvSpPr>
        <p:spPr>
          <a:xfrm>
            <a:off x="3182899" y="1118100"/>
            <a:ext cx="481215" cy="403689"/>
          </a:xfrm>
          <a:prstGeom prst="upArrow">
            <a:avLst/>
          </a:prstGeom>
          <a:solidFill>
            <a:srgbClr val="FFFF00"/>
          </a:solidFill>
          <a:ln w="444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3" name="矩形 2"/>
          <p:cNvSpPr/>
          <p:nvPr/>
        </p:nvSpPr>
        <p:spPr>
          <a:xfrm>
            <a:off x="2376428" y="1484784"/>
            <a:ext cx="338554" cy="369332"/>
          </a:xfrm>
          <a:prstGeom prst="rect">
            <a:avLst/>
          </a:prstGeom>
        </p:spPr>
        <p:txBody>
          <a:bodyPr wrap="none">
            <a:spAutoFit/>
          </a:bodyPr>
          <a:lstStyle/>
          <a:p>
            <a:r>
              <a:rPr lang="en-US" altLang="zh-TW" b="1" dirty="0">
                <a:solidFill>
                  <a:srgbClr val="FFFF00"/>
                </a:solidFill>
                <a:latin typeface="Times New Roman" panose="02020603050405020304" pitchFamily="18" charset="0"/>
                <a:cs typeface="Times New Roman" panose="02020603050405020304" pitchFamily="18" charset="0"/>
              </a:rPr>
              <a:t>B</a:t>
            </a:r>
            <a:endParaRPr lang="zh-TW" altLang="en-US" dirty="0">
              <a:solidFill>
                <a:srgbClr val="FFFF00"/>
              </a:solidFill>
            </a:endParaRPr>
          </a:p>
        </p:txBody>
      </p:sp>
      <p:pic>
        <p:nvPicPr>
          <p:cNvPr id="24" name="Picture 2" descr="http://static-1.nexusmods.com/15/mods/110/images/54693-1-1402169126.pn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88610" y="2303554"/>
            <a:ext cx="212808" cy="242415"/>
          </a:xfrm>
          <a:prstGeom prst="rect">
            <a:avLst/>
          </a:prstGeom>
          <a:noFill/>
          <a:extLst>
            <a:ext uri="{909E8E84-426E-40DD-AFC4-6F175D3DCCD1}">
              <a14:hiddenFill xmlns:a14="http://schemas.microsoft.com/office/drawing/2010/main">
                <a:solidFill>
                  <a:srgbClr val="FFFFFF"/>
                </a:solidFill>
              </a14:hiddenFill>
            </a:ext>
          </a:extLst>
        </p:spPr>
      </p:pic>
      <p:sp>
        <p:nvSpPr>
          <p:cNvPr id="25" name="向下箭號 24"/>
          <p:cNvSpPr/>
          <p:nvPr/>
        </p:nvSpPr>
        <p:spPr>
          <a:xfrm>
            <a:off x="1957402" y="2545969"/>
            <a:ext cx="144016" cy="180020"/>
          </a:xfrm>
          <a:prstGeom prst="downArrow">
            <a:avLst/>
          </a:prstGeom>
          <a:solidFill>
            <a:srgbClr val="FFFF00"/>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pic>
        <p:nvPicPr>
          <p:cNvPr id="26" name="Picture 2" descr="http://static-1.nexusmods.com/15/mods/110/images/54693-1-1402169126.pn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09205" y="2264948"/>
            <a:ext cx="212808" cy="242415"/>
          </a:xfrm>
          <a:prstGeom prst="rect">
            <a:avLst/>
          </a:prstGeom>
          <a:noFill/>
          <a:extLst>
            <a:ext uri="{909E8E84-426E-40DD-AFC4-6F175D3DCCD1}">
              <a14:hiddenFill xmlns:a14="http://schemas.microsoft.com/office/drawing/2010/main">
                <a:solidFill>
                  <a:srgbClr val="FFFFFF"/>
                </a:solidFill>
              </a14:hiddenFill>
            </a:ext>
          </a:extLst>
        </p:spPr>
      </p:pic>
      <p:sp>
        <p:nvSpPr>
          <p:cNvPr id="27" name="向下箭號 26"/>
          <p:cNvSpPr/>
          <p:nvPr/>
        </p:nvSpPr>
        <p:spPr>
          <a:xfrm>
            <a:off x="3677997" y="2507363"/>
            <a:ext cx="144016" cy="180020"/>
          </a:xfrm>
          <a:prstGeom prst="downArrow">
            <a:avLst/>
          </a:prstGeom>
          <a:solidFill>
            <a:srgbClr val="FFFF00"/>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2" name="矩形 1"/>
          <p:cNvSpPr/>
          <p:nvPr/>
        </p:nvSpPr>
        <p:spPr>
          <a:xfrm>
            <a:off x="1259632" y="4869160"/>
            <a:ext cx="7704856" cy="369332"/>
          </a:xfrm>
          <a:prstGeom prst="rect">
            <a:avLst/>
          </a:prstGeom>
        </p:spPr>
        <p:txBody>
          <a:bodyPr wrap="square">
            <a:spAutoFit/>
          </a:bodyPr>
          <a:lstStyle/>
          <a:p>
            <a:r>
              <a:rPr lang="zh-TW" altLang="en-US" dirty="0"/>
              <a:t>與無重力狀態下，加速的觀察者所觀察到的假力的效應相同！無法分辨。</a:t>
            </a:r>
          </a:p>
        </p:txBody>
      </p:sp>
      <p:sp>
        <p:nvSpPr>
          <p:cNvPr id="5" name="文字方塊 6">
            <a:extLst>
              <a:ext uri="{FF2B5EF4-FFF2-40B4-BE49-F238E27FC236}">
                <a16:creationId xmlns:a16="http://schemas.microsoft.com/office/drawing/2014/main" id="{8832EA3F-0E03-5FE9-8D7B-57BBD5FE92AA}"/>
              </a:ext>
            </a:extLst>
          </p:cNvPr>
          <p:cNvSpPr txBox="1"/>
          <p:nvPr/>
        </p:nvSpPr>
        <p:spPr>
          <a:xfrm>
            <a:off x="1259632" y="5318882"/>
            <a:ext cx="4104456" cy="369332"/>
          </a:xfrm>
          <a:prstGeom prst="rect">
            <a:avLst/>
          </a:prstGeom>
          <a:noFill/>
        </p:spPr>
        <p:txBody>
          <a:bodyPr wrap="square" rtlCol="0">
            <a:spAutoFit/>
          </a:bodyPr>
          <a:lstStyle/>
          <a:p>
            <a:r>
              <a:rPr lang="zh-TW" altLang="en-US" dirty="0"/>
              <a:t>透過了解加速座標系，就可以了解重力。</a:t>
            </a:r>
          </a:p>
        </p:txBody>
      </p:sp>
      <p:sp>
        <p:nvSpPr>
          <p:cNvPr id="6" name="文字方塊 5">
            <a:extLst>
              <a:ext uri="{FF2B5EF4-FFF2-40B4-BE49-F238E27FC236}">
                <a16:creationId xmlns:a16="http://schemas.microsoft.com/office/drawing/2014/main" id="{4FC4F03F-55AC-1C2C-A510-09A4E788C5C9}"/>
              </a:ext>
            </a:extLst>
          </p:cNvPr>
          <p:cNvSpPr txBox="1"/>
          <p:nvPr/>
        </p:nvSpPr>
        <p:spPr>
          <a:xfrm>
            <a:off x="2843808" y="5794162"/>
            <a:ext cx="3456384" cy="369332"/>
          </a:xfrm>
          <a:prstGeom prst="rect">
            <a:avLst/>
          </a:prstGeom>
          <a:noFill/>
        </p:spPr>
        <p:txBody>
          <a:bodyPr wrap="square" rtlCol="0">
            <a:spAutoFit/>
          </a:bodyPr>
          <a:lstStyle/>
          <a:p>
            <a:r>
              <a:rPr lang="zh-TW" altLang="en-US" dirty="0">
                <a:solidFill>
                  <a:srgbClr val="FF0000"/>
                </a:solidFill>
              </a:rPr>
              <a:t>等效原則 </a:t>
            </a:r>
            <a:r>
              <a:rPr lang="en-US" altLang="zh-TW" dirty="0">
                <a:solidFill>
                  <a:srgbClr val="FF0000"/>
                </a:solidFill>
                <a:latin typeface="Times New Roman" panose="02020603050405020304" pitchFamily="18" charset="0"/>
                <a:cs typeface="Times New Roman" panose="02020603050405020304" pitchFamily="18" charset="0"/>
              </a:rPr>
              <a:t>Equivalence Principle</a:t>
            </a:r>
            <a:endParaRPr lang="zh-TW" altLang="en-US" dirty="0">
              <a:solidFill>
                <a:srgbClr val="FF0000"/>
              </a:solidFill>
              <a:latin typeface="Times New Roman" panose="02020603050405020304" pitchFamily="18" charset="0"/>
              <a:cs typeface="Times New Roman" panose="02020603050405020304" pitchFamily="18" charset="0"/>
            </a:endParaRPr>
          </a:p>
        </p:txBody>
      </p:sp>
      <p:pic>
        <p:nvPicPr>
          <p:cNvPr id="7" name="Picture 2">
            <a:extLst>
              <a:ext uri="{FF2B5EF4-FFF2-40B4-BE49-F238E27FC236}">
                <a16:creationId xmlns:a16="http://schemas.microsoft.com/office/drawing/2014/main" id="{19A04CF6-9D85-7E99-2171-BFB2E3DEF19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 r="44799" b="26335"/>
          <a:stretch/>
        </p:blipFill>
        <p:spPr bwMode="auto">
          <a:xfrm>
            <a:off x="4789203" y="1373938"/>
            <a:ext cx="2396018" cy="2811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a:extLst>
              <a:ext uri="{FF2B5EF4-FFF2-40B4-BE49-F238E27FC236}">
                <a16:creationId xmlns:a16="http://schemas.microsoft.com/office/drawing/2014/main" id="{7151BB7D-C464-EC80-6EB6-B861605AFF4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9284"/>
          <a:stretch/>
        </p:blipFill>
        <p:spPr bwMode="auto">
          <a:xfrm>
            <a:off x="7154416" y="335360"/>
            <a:ext cx="1333197" cy="38164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等於 2">
            <a:extLst>
              <a:ext uri="{FF2B5EF4-FFF2-40B4-BE49-F238E27FC236}">
                <a16:creationId xmlns:a16="http://schemas.microsoft.com/office/drawing/2014/main" id="{A30ADB4F-4C44-A370-D4FE-D9AB9D43159A}"/>
              </a:ext>
            </a:extLst>
          </p:cNvPr>
          <p:cNvSpPr/>
          <p:nvPr/>
        </p:nvSpPr>
        <p:spPr>
          <a:xfrm>
            <a:off x="6707990" y="2549639"/>
            <a:ext cx="433757" cy="275488"/>
          </a:xfrm>
          <a:prstGeom prst="mathEqual">
            <a:avLst/>
          </a:prstGeom>
          <a:ln w="4445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solidFill>
                <a:schemeClr val="tx1"/>
              </a:solidFill>
            </a:endParaRPr>
          </a:p>
        </p:txBody>
      </p:sp>
      <p:sp>
        <p:nvSpPr>
          <p:cNvPr id="11" name="Rectangle 10">
            <a:extLst>
              <a:ext uri="{FF2B5EF4-FFF2-40B4-BE49-F238E27FC236}">
                <a16:creationId xmlns:a16="http://schemas.microsoft.com/office/drawing/2014/main" id="{CF7D1B76-0729-776D-5294-78B12D33EAE0}"/>
              </a:ext>
            </a:extLst>
          </p:cNvPr>
          <p:cNvSpPr/>
          <p:nvPr/>
        </p:nvSpPr>
        <p:spPr>
          <a:xfrm>
            <a:off x="4789203" y="335360"/>
            <a:ext cx="2365213" cy="1045689"/>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5290992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7" name="矩形 6"/>
          <p:cNvSpPr/>
          <p:nvPr/>
        </p:nvSpPr>
        <p:spPr>
          <a:xfrm>
            <a:off x="929320" y="2765768"/>
            <a:ext cx="576064" cy="2021898"/>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pic>
        <p:nvPicPr>
          <p:cNvPr id="19458" name="Picture 2" descr="3901"/>
          <p:cNvPicPr>
            <a:picLocks noChangeAspect="1" noChangeArrowheads="1"/>
          </p:cNvPicPr>
          <p:nvPr/>
        </p:nvPicPr>
        <p:blipFill>
          <a:blip r:embed="rId2">
            <a:extLst>
              <a:ext uri="{28A0092B-C50C-407E-A947-70E740481C1C}">
                <a14:useLocalDpi xmlns:a14="http://schemas.microsoft.com/office/drawing/2010/main" val="0"/>
              </a:ext>
            </a:extLst>
          </a:blip>
          <a:srcRect l="34380" b="15640"/>
          <a:stretch>
            <a:fillRect/>
          </a:stretch>
        </p:blipFill>
        <p:spPr bwMode="auto">
          <a:xfrm>
            <a:off x="914136" y="215194"/>
            <a:ext cx="5354961" cy="2326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2" descr="3901"/>
          <p:cNvPicPr>
            <a:picLocks noChangeAspect="1" noChangeArrowheads="1"/>
          </p:cNvPicPr>
          <p:nvPr/>
        </p:nvPicPr>
        <p:blipFill>
          <a:blip r:embed="rId2">
            <a:extLst>
              <a:ext uri="{28A0092B-C50C-407E-A947-70E740481C1C}">
                <a14:useLocalDpi xmlns:a14="http://schemas.microsoft.com/office/drawing/2010/main" val="0"/>
              </a:ext>
            </a:extLst>
          </a:blip>
          <a:srcRect r="65913" b="16881"/>
          <a:stretch>
            <a:fillRect/>
          </a:stretch>
        </p:blipFill>
        <p:spPr bwMode="auto">
          <a:xfrm>
            <a:off x="1499456" y="2765769"/>
            <a:ext cx="2454199" cy="2021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4" name="文字方塊 7"/>
          <p:cNvSpPr txBox="1">
            <a:spLocks noChangeArrowheads="1"/>
          </p:cNvSpPr>
          <p:nvPr/>
        </p:nvSpPr>
        <p:spPr bwMode="auto">
          <a:xfrm>
            <a:off x="951967" y="4967723"/>
            <a:ext cx="72050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spcBef>
                <a:spcPct val="0"/>
              </a:spcBef>
              <a:buFontTx/>
              <a:buNone/>
            </a:pPr>
            <a:r>
              <a:rPr lang="zh-TW" altLang="en-US" sz="1800" dirty="0">
                <a:latin typeface="Arial" charset="0"/>
              </a:rPr>
              <a:t>特殊相對論的相對性原則指出我們無法分辨等速運動及靜止的座標系！</a:t>
            </a:r>
          </a:p>
        </p:txBody>
      </p:sp>
      <p:sp>
        <p:nvSpPr>
          <p:cNvPr id="2" name="文字方塊 1"/>
          <p:cNvSpPr txBox="1"/>
          <p:nvPr/>
        </p:nvSpPr>
        <p:spPr>
          <a:xfrm>
            <a:off x="946039" y="5399771"/>
            <a:ext cx="6274883" cy="369332"/>
          </a:xfrm>
          <a:prstGeom prst="rect">
            <a:avLst/>
          </a:prstGeom>
          <a:noFill/>
        </p:spPr>
        <p:txBody>
          <a:bodyPr wrap="square" rtlCol="0">
            <a:spAutoFit/>
          </a:bodyPr>
          <a:lstStyle/>
          <a:p>
            <a:r>
              <a:rPr lang="zh-TW" altLang="en-US" dirty="0"/>
              <a:t>加速或任意的座標系會有假力，似乎可以被分辨出來。</a:t>
            </a:r>
          </a:p>
        </p:txBody>
      </p:sp>
      <p:sp>
        <p:nvSpPr>
          <p:cNvPr id="3" name="文字方塊 2"/>
          <p:cNvSpPr txBox="1"/>
          <p:nvPr/>
        </p:nvSpPr>
        <p:spPr>
          <a:xfrm>
            <a:off x="946039" y="5831819"/>
            <a:ext cx="7643036" cy="369332"/>
          </a:xfrm>
          <a:prstGeom prst="rect">
            <a:avLst/>
          </a:prstGeom>
          <a:noFill/>
        </p:spPr>
        <p:txBody>
          <a:bodyPr wrap="square" rtlCol="0">
            <a:spAutoFit/>
          </a:bodyPr>
          <a:lstStyle/>
          <a:p>
            <a:r>
              <a:rPr lang="zh-TW" altLang="en-US" dirty="0"/>
              <a:t>但等效原則指出你依舊無法分辨此假加速度效應是來自加速座標或是重力。</a:t>
            </a:r>
          </a:p>
        </p:txBody>
      </p:sp>
      <p:sp>
        <p:nvSpPr>
          <p:cNvPr id="4" name="向右箭號 3"/>
          <p:cNvSpPr/>
          <p:nvPr/>
        </p:nvSpPr>
        <p:spPr>
          <a:xfrm>
            <a:off x="3795540" y="4103627"/>
            <a:ext cx="144016" cy="198041"/>
          </a:xfrm>
          <a:prstGeom prst="rightArrow">
            <a:avLst/>
          </a:prstGeom>
          <a:solidFill>
            <a:srgbClr val="3333FF"/>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3" name="向右箭號 12"/>
          <p:cNvSpPr/>
          <p:nvPr/>
        </p:nvSpPr>
        <p:spPr>
          <a:xfrm>
            <a:off x="3996840" y="4107208"/>
            <a:ext cx="201661" cy="198041"/>
          </a:xfrm>
          <a:prstGeom prst="rightArrow">
            <a:avLst/>
          </a:prstGeom>
          <a:solidFill>
            <a:srgbClr val="3333FF"/>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4" name="向右箭號 13"/>
          <p:cNvSpPr/>
          <p:nvPr/>
        </p:nvSpPr>
        <p:spPr>
          <a:xfrm>
            <a:off x="4290877" y="4107207"/>
            <a:ext cx="346020" cy="198041"/>
          </a:xfrm>
          <a:prstGeom prst="rightArrow">
            <a:avLst/>
          </a:prstGeom>
          <a:solidFill>
            <a:srgbClr val="3333FF"/>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5" name="弧形 4"/>
          <p:cNvSpPr/>
          <p:nvPr/>
        </p:nvSpPr>
        <p:spPr>
          <a:xfrm flipH="1">
            <a:off x="1073336" y="2765769"/>
            <a:ext cx="1296144" cy="2021897"/>
          </a:xfrm>
          <a:prstGeom prst="arc">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5" name="弧形 14"/>
          <p:cNvSpPr/>
          <p:nvPr/>
        </p:nvSpPr>
        <p:spPr>
          <a:xfrm>
            <a:off x="1296132" y="2765769"/>
            <a:ext cx="857324" cy="1977546"/>
          </a:xfrm>
          <a:prstGeom prst="arc">
            <a:avLst/>
          </a:prstGeom>
          <a:ln w="15875">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6" name="橢圓 5"/>
          <p:cNvSpPr/>
          <p:nvPr/>
        </p:nvSpPr>
        <p:spPr>
          <a:xfrm>
            <a:off x="1001328" y="3776717"/>
            <a:ext cx="108000" cy="108000"/>
          </a:xfrm>
          <a:prstGeom prst="ellipse">
            <a:avLst/>
          </a:prstGeom>
          <a:solidFill>
            <a:srgbClr val="74FCEC"/>
          </a:solidFill>
          <a:ln w="9525">
            <a:solidFill>
              <a:srgbClr val="3333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cxnSp>
        <p:nvCxnSpPr>
          <p:cNvPr id="9" name="直線單箭頭接點 8"/>
          <p:cNvCxnSpPr/>
          <p:nvPr/>
        </p:nvCxnSpPr>
        <p:spPr>
          <a:xfrm flipH="1">
            <a:off x="929320" y="4202647"/>
            <a:ext cx="366812"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直線單箭頭接點 19"/>
          <p:cNvCxnSpPr/>
          <p:nvPr/>
        </p:nvCxnSpPr>
        <p:spPr>
          <a:xfrm>
            <a:off x="1283515" y="4206228"/>
            <a:ext cx="0" cy="68468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421081" y="4031619"/>
            <a:ext cx="504056" cy="1200329"/>
          </a:xfrm>
          <a:prstGeom prst="rect">
            <a:avLst/>
          </a:prstGeom>
          <a:noFill/>
        </p:spPr>
        <p:txBody>
          <a:bodyPr wrap="square" rtlCol="0">
            <a:spAutoFit/>
          </a:bodyPr>
          <a:lstStyle/>
          <a:p>
            <a:r>
              <a:rPr lang="zh-TW" altLang="en-US" dirty="0"/>
              <a:t>新的重力</a:t>
            </a:r>
          </a:p>
        </p:txBody>
      </p:sp>
      <p:sp>
        <p:nvSpPr>
          <p:cNvPr id="16" name="文字方塊 15"/>
          <p:cNvSpPr txBox="1"/>
          <p:nvPr/>
        </p:nvSpPr>
        <p:spPr>
          <a:xfrm>
            <a:off x="958665" y="6299727"/>
            <a:ext cx="8149839" cy="369332"/>
          </a:xfrm>
          <a:prstGeom prst="rect">
            <a:avLst/>
          </a:prstGeom>
          <a:noFill/>
        </p:spPr>
        <p:txBody>
          <a:bodyPr wrap="square" rtlCol="0">
            <a:spAutoFit/>
          </a:bodyPr>
          <a:lstStyle/>
          <a:p>
            <a:r>
              <a:rPr lang="zh-TW" altLang="en-US" dirty="0"/>
              <a:t>物理的現象與定律是無關於你所選定的觀察者（只要你考慮適當的重力效應）。</a:t>
            </a:r>
          </a:p>
        </p:txBody>
      </p:sp>
    </p:spTree>
    <p:extLst>
      <p:ext uri="{BB962C8B-B14F-4D97-AF65-F5344CB8AC3E}">
        <p14:creationId xmlns:p14="http://schemas.microsoft.com/office/powerpoint/2010/main" val="1204907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ppt_x"/>
                                          </p:val>
                                        </p:tav>
                                        <p:tav tm="100000">
                                          <p:val>
                                            <p:strVal val="#ppt_x"/>
                                          </p:val>
                                        </p:tav>
                                      </p:tavLst>
                                    </p:anim>
                                    <p:anim calcmode="lin" valueType="num">
                                      <p:cBhvr additive="base">
                                        <p:cTn id="16" dur="5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ppt_x"/>
                                          </p:val>
                                        </p:tav>
                                        <p:tav tm="100000">
                                          <p:val>
                                            <p:strVal val="#ppt_x"/>
                                          </p:val>
                                        </p:tav>
                                      </p:tavLst>
                                    </p:anim>
                                    <p:anim calcmode="lin" valueType="num">
                                      <p:cBhvr additive="base">
                                        <p:cTn id="40" dur="500" fill="hold"/>
                                        <p:tgtEl>
                                          <p:spTgt spid="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P spid="13" grpId="0" animBg="1"/>
      <p:bldP spid="14" grpId="0" animBg="1"/>
      <p:bldP spid="5" grpId="0" animBg="1"/>
      <p:bldP spid="15" grpId="0" animBg="1"/>
      <p:bldP spid="6" grpId="0" animBg="1"/>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737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4678" r="50000"/>
          <a:stretch/>
        </p:blipFill>
        <p:spPr bwMode="auto">
          <a:xfrm>
            <a:off x="2123728" y="836711"/>
            <a:ext cx="1872208" cy="29503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文字方塊 1"/>
          <p:cNvSpPr txBox="1"/>
          <p:nvPr/>
        </p:nvSpPr>
        <p:spPr>
          <a:xfrm>
            <a:off x="1067137" y="5348837"/>
            <a:ext cx="7776864" cy="369332"/>
          </a:xfrm>
          <a:prstGeom prst="rect">
            <a:avLst/>
          </a:prstGeom>
          <a:noFill/>
        </p:spPr>
        <p:txBody>
          <a:bodyPr wrap="square" rtlCol="0">
            <a:spAutoFit/>
          </a:bodyPr>
          <a:lstStyle/>
          <a:p>
            <a:r>
              <a:rPr lang="zh-TW" altLang="en-US" dirty="0"/>
              <a:t>愛因斯坦進一步推論這樣的對應關係適用於任何物理現象，包括光的傳播！</a:t>
            </a:r>
          </a:p>
        </p:txBody>
      </p:sp>
      <p:sp>
        <p:nvSpPr>
          <p:cNvPr id="4" name="文字方塊 3"/>
          <p:cNvSpPr txBox="1"/>
          <p:nvPr/>
        </p:nvSpPr>
        <p:spPr>
          <a:xfrm>
            <a:off x="1067137" y="4437112"/>
            <a:ext cx="7065370" cy="369332"/>
          </a:xfrm>
          <a:prstGeom prst="rect">
            <a:avLst/>
          </a:prstGeom>
          <a:noFill/>
        </p:spPr>
        <p:txBody>
          <a:bodyPr wrap="square" rtlCol="0">
            <a:spAutoFit/>
          </a:bodyPr>
          <a:lstStyle/>
          <a:p>
            <a:r>
              <a:rPr lang="zh-TW" altLang="en-US" dirty="0"/>
              <a:t>有重力下的靜止觀察者，與無重力下的加速觀察者，是等效的。</a:t>
            </a:r>
          </a:p>
        </p:txBody>
      </p:sp>
      <p:sp>
        <p:nvSpPr>
          <p:cNvPr id="5" name="文字方塊 4"/>
          <p:cNvSpPr txBox="1"/>
          <p:nvPr/>
        </p:nvSpPr>
        <p:spPr>
          <a:xfrm>
            <a:off x="1067137" y="4005064"/>
            <a:ext cx="3456384" cy="369332"/>
          </a:xfrm>
          <a:prstGeom prst="rect">
            <a:avLst/>
          </a:prstGeom>
          <a:noFill/>
        </p:spPr>
        <p:txBody>
          <a:bodyPr wrap="square" rtlCol="0">
            <a:spAutoFit/>
          </a:bodyPr>
          <a:lstStyle/>
          <a:p>
            <a:r>
              <a:rPr lang="zh-TW" altLang="en-US" dirty="0">
                <a:solidFill>
                  <a:srgbClr val="FF0000"/>
                </a:solidFill>
              </a:rPr>
              <a:t>等效原則 </a:t>
            </a:r>
            <a:r>
              <a:rPr lang="en-US" altLang="zh-TW" dirty="0">
                <a:solidFill>
                  <a:srgbClr val="FF0000"/>
                </a:solidFill>
                <a:latin typeface="Times New Roman" panose="02020603050405020304" pitchFamily="18" charset="0"/>
                <a:cs typeface="Times New Roman" panose="02020603050405020304" pitchFamily="18" charset="0"/>
              </a:rPr>
              <a:t>Equivalence Principle</a:t>
            </a:r>
            <a:endParaRPr lang="zh-TW" altLang="en-US" dirty="0">
              <a:solidFill>
                <a:srgbClr val="FF0000"/>
              </a:solidFill>
              <a:latin typeface="Times New Roman" panose="02020603050405020304" pitchFamily="18" charset="0"/>
              <a:cs typeface="Times New Roman" panose="02020603050405020304" pitchFamily="18" charset="0"/>
            </a:endParaRPr>
          </a:p>
        </p:txBody>
      </p: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8736" t="34678" r="1527"/>
          <a:stretch/>
        </p:blipFill>
        <p:spPr bwMode="auto">
          <a:xfrm>
            <a:off x="5004048" y="856562"/>
            <a:ext cx="1872208" cy="29659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文字方塊 2"/>
          <p:cNvSpPr txBox="1"/>
          <p:nvPr/>
        </p:nvSpPr>
        <p:spPr>
          <a:xfrm>
            <a:off x="1090666" y="4909810"/>
            <a:ext cx="3936911" cy="369332"/>
          </a:xfrm>
          <a:prstGeom prst="rect">
            <a:avLst/>
          </a:prstGeom>
          <a:noFill/>
        </p:spPr>
        <p:txBody>
          <a:bodyPr wrap="square" rtlCol="0">
            <a:spAutoFit/>
          </a:bodyPr>
          <a:lstStyle/>
          <a:p>
            <a:r>
              <a:rPr lang="zh-TW" altLang="en-US" dirty="0"/>
              <a:t>以上是從力學及日常經驗得到的結論：</a:t>
            </a:r>
          </a:p>
        </p:txBody>
      </p:sp>
      <p:sp>
        <p:nvSpPr>
          <p:cNvPr id="7" name="文字方塊 6"/>
          <p:cNvSpPr txBox="1"/>
          <p:nvPr/>
        </p:nvSpPr>
        <p:spPr>
          <a:xfrm>
            <a:off x="1090666" y="5836623"/>
            <a:ext cx="4104456" cy="369332"/>
          </a:xfrm>
          <a:prstGeom prst="rect">
            <a:avLst/>
          </a:prstGeom>
          <a:noFill/>
        </p:spPr>
        <p:txBody>
          <a:bodyPr wrap="square" rtlCol="0">
            <a:spAutoFit/>
          </a:bodyPr>
          <a:lstStyle/>
          <a:p>
            <a:r>
              <a:rPr lang="zh-TW" altLang="en-US" dirty="0"/>
              <a:t>透過了解加速座標系，就可以了解重力。</a:t>
            </a:r>
          </a:p>
        </p:txBody>
      </p:sp>
    </p:spTree>
    <p:extLst>
      <p:ext uri="{BB962C8B-B14F-4D97-AF65-F5344CB8AC3E}">
        <p14:creationId xmlns:p14="http://schemas.microsoft.com/office/powerpoint/2010/main" val="1929645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53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2397" y="1284632"/>
            <a:ext cx="5172075" cy="3943350"/>
          </a:xfrm>
          <a:prstGeom prst="rect">
            <a:avLst/>
          </a:prstGeom>
          <a:solidFill>
            <a:srgbClr val="FFFF00"/>
          </a:solidFill>
          <a:ln>
            <a:noFill/>
          </a:ln>
        </p:spPr>
      </p:pic>
      <p:sp>
        <p:nvSpPr>
          <p:cNvPr id="3" name="矩形 2"/>
          <p:cNvSpPr/>
          <p:nvPr/>
        </p:nvSpPr>
        <p:spPr>
          <a:xfrm>
            <a:off x="7241837" y="6493416"/>
            <a:ext cx="1710725" cy="276999"/>
          </a:xfrm>
          <a:prstGeom prst="rect">
            <a:avLst/>
          </a:prstGeom>
        </p:spPr>
        <p:txBody>
          <a:bodyPr wrap="none">
            <a:spAutoFit/>
          </a:bodyPr>
          <a:lstStyle/>
          <a:p>
            <a:r>
              <a:rPr lang="en-US" altLang="zh-TW" sz="1200" i="1" dirty="0"/>
              <a:t>UPSCALE</a:t>
            </a:r>
            <a:r>
              <a:rPr lang="en-US" altLang="zh-TW" sz="1200" dirty="0"/>
              <a:t> home page</a:t>
            </a:r>
            <a:endParaRPr lang="zh-TW" altLang="en-US" sz="1200" dirty="0"/>
          </a:p>
        </p:txBody>
      </p:sp>
      <p:sp>
        <p:nvSpPr>
          <p:cNvPr id="5" name="文字方塊 4"/>
          <p:cNvSpPr txBox="1"/>
          <p:nvPr/>
        </p:nvSpPr>
        <p:spPr>
          <a:xfrm>
            <a:off x="1115616" y="332656"/>
            <a:ext cx="7632848" cy="458652"/>
          </a:xfrm>
          <a:prstGeom prst="rect">
            <a:avLst/>
          </a:prstGeom>
          <a:noFill/>
        </p:spPr>
        <p:txBody>
          <a:bodyPr wrap="square" rtlCol="0">
            <a:spAutoFit/>
          </a:bodyPr>
          <a:lstStyle/>
          <a:p>
            <a:pPr>
              <a:lnSpc>
                <a:spcPct val="150000"/>
              </a:lnSpc>
            </a:pPr>
            <a:r>
              <a:rPr lang="zh-TW" altLang="en-US" dirty="0"/>
              <a:t>因此要研究在重力下光是否會偏轉，</a:t>
            </a:r>
          </a:p>
        </p:txBody>
      </p:sp>
      <p:sp>
        <p:nvSpPr>
          <p:cNvPr id="2" name="文字方塊 1"/>
          <p:cNvSpPr txBox="1"/>
          <p:nvPr/>
        </p:nvSpPr>
        <p:spPr>
          <a:xfrm>
            <a:off x="1292470" y="5517232"/>
            <a:ext cx="6404942" cy="369332"/>
          </a:xfrm>
          <a:prstGeom prst="rect">
            <a:avLst/>
          </a:prstGeom>
          <a:noFill/>
        </p:spPr>
        <p:txBody>
          <a:bodyPr wrap="square" rtlCol="0">
            <a:spAutoFit/>
          </a:bodyPr>
          <a:lstStyle/>
          <a:p>
            <a:r>
              <a:rPr lang="zh-TW" altLang="en-US" dirty="0"/>
              <a:t>從外界看來，光是走直線。但同時火箭加速運動！</a:t>
            </a:r>
          </a:p>
        </p:txBody>
      </p:sp>
      <p:cxnSp>
        <p:nvCxnSpPr>
          <p:cNvPr id="6" name="直線單箭頭接點 5"/>
          <p:cNvCxnSpPr/>
          <p:nvPr/>
        </p:nvCxnSpPr>
        <p:spPr>
          <a:xfrm flipV="1">
            <a:off x="2494562" y="1932704"/>
            <a:ext cx="0" cy="936104"/>
          </a:xfrm>
          <a:prstGeom prst="straightConnector1">
            <a:avLst/>
          </a:prstGeom>
          <a:ln>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直線單箭頭接點 7"/>
          <p:cNvCxnSpPr/>
          <p:nvPr/>
        </p:nvCxnSpPr>
        <p:spPr>
          <a:xfrm flipV="1">
            <a:off x="6170518" y="1478434"/>
            <a:ext cx="0" cy="936104"/>
          </a:xfrm>
          <a:prstGeom prst="straightConnector1">
            <a:avLst/>
          </a:prstGeom>
          <a:ln>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直線單箭頭接點 8"/>
          <p:cNvCxnSpPr/>
          <p:nvPr/>
        </p:nvCxnSpPr>
        <p:spPr>
          <a:xfrm flipV="1">
            <a:off x="3646690" y="1788688"/>
            <a:ext cx="0" cy="1080120"/>
          </a:xfrm>
          <a:prstGeom prst="straightConnector1">
            <a:avLst/>
          </a:prstGeom>
          <a:ln>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 name="直線單箭頭接點 10"/>
          <p:cNvCxnSpPr/>
          <p:nvPr/>
        </p:nvCxnSpPr>
        <p:spPr>
          <a:xfrm flipV="1">
            <a:off x="6395689" y="1478434"/>
            <a:ext cx="0" cy="1080120"/>
          </a:xfrm>
          <a:prstGeom prst="straightConnector1">
            <a:avLst/>
          </a:prstGeom>
          <a:ln>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直線單箭頭接點 11"/>
          <p:cNvCxnSpPr/>
          <p:nvPr/>
        </p:nvCxnSpPr>
        <p:spPr>
          <a:xfrm flipV="1">
            <a:off x="4798818" y="1356640"/>
            <a:ext cx="0" cy="1512168"/>
          </a:xfrm>
          <a:prstGeom prst="straightConnector1">
            <a:avLst/>
          </a:prstGeom>
          <a:ln>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6107657" y="2724792"/>
            <a:ext cx="576064" cy="432048"/>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cxnSp>
        <p:nvCxnSpPr>
          <p:cNvPr id="15" name="直線單箭頭接點 14"/>
          <p:cNvCxnSpPr/>
          <p:nvPr/>
        </p:nvCxnSpPr>
        <p:spPr>
          <a:xfrm flipV="1">
            <a:off x="6599018" y="1509040"/>
            <a:ext cx="0" cy="1512168"/>
          </a:xfrm>
          <a:prstGeom prst="straightConnector1">
            <a:avLst/>
          </a:prstGeom>
          <a:ln>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太陽 15"/>
          <p:cNvSpPr/>
          <p:nvPr/>
        </p:nvSpPr>
        <p:spPr>
          <a:xfrm>
            <a:off x="6170518" y="2400756"/>
            <a:ext cx="45719" cy="45719"/>
          </a:xfrm>
          <a:prstGeom prst="sun">
            <a:avLst/>
          </a:prstGeom>
          <a:solidFill>
            <a:srgbClr val="FFFF00"/>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9" name="太陽 18"/>
          <p:cNvSpPr/>
          <p:nvPr/>
        </p:nvSpPr>
        <p:spPr>
          <a:xfrm>
            <a:off x="6059859" y="2343320"/>
            <a:ext cx="203329" cy="206309"/>
          </a:xfrm>
          <a:prstGeom prst="sun">
            <a:avLst/>
          </a:prstGeom>
          <a:solidFill>
            <a:srgbClr val="FFFF00"/>
          </a:solidFill>
          <a:ln w="63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21" name="太陽 20"/>
          <p:cNvSpPr/>
          <p:nvPr/>
        </p:nvSpPr>
        <p:spPr>
          <a:xfrm>
            <a:off x="6281339" y="2495720"/>
            <a:ext cx="203329" cy="206309"/>
          </a:xfrm>
          <a:prstGeom prst="sun">
            <a:avLst/>
          </a:prstGeom>
          <a:solidFill>
            <a:srgbClr val="FFFF00"/>
          </a:solidFill>
          <a:ln w="63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22" name="太陽 21"/>
          <p:cNvSpPr/>
          <p:nvPr/>
        </p:nvSpPr>
        <p:spPr>
          <a:xfrm>
            <a:off x="6480392" y="2954563"/>
            <a:ext cx="203329" cy="206309"/>
          </a:xfrm>
          <a:prstGeom prst="sun">
            <a:avLst/>
          </a:prstGeom>
          <a:solidFill>
            <a:srgbClr val="FFFF00"/>
          </a:solidFill>
          <a:ln w="63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20" name="弧形 19"/>
          <p:cNvSpPr/>
          <p:nvPr/>
        </p:nvSpPr>
        <p:spPr>
          <a:xfrm>
            <a:off x="5704666" y="2423614"/>
            <a:ext cx="894352" cy="1637393"/>
          </a:xfrm>
          <a:prstGeom prst="arc">
            <a:avLst/>
          </a:prstGeom>
          <a:ln>
            <a:solidFill>
              <a:srgbClr val="0070C0"/>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24" name="矩形 23"/>
          <p:cNvSpPr/>
          <p:nvPr/>
        </p:nvSpPr>
        <p:spPr>
          <a:xfrm>
            <a:off x="1259632" y="5991129"/>
            <a:ext cx="6260926" cy="369332"/>
          </a:xfrm>
          <a:prstGeom prst="rect">
            <a:avLst/>
          </a:prstGeom>
        </p:spPr>
        <p:txBody>
          <a:bodyPr wrap="square">
            <a:spAutoFit/>
          </a:bodyPr>
          <a:lstStyle/>
          <a:p>
            <a:r>
              <a:rPr lang="zh-TW" altLang="en-US" dirty="0"/>
              <a:t>從火箭上的觀察者看來，光會向下偏轉。如同重力下的拋體。</a:t>
            </a:r>
          </a:p>
        </p:txBody>
      </p:sp>
      <p:pic>
        <p:nvPicPr>
          <p:cNvPr id="363522" name="Picture 2" descr="https://33ways.files.wordpress.com/2010/11/light_bulb.pn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03481" y="2650206"/>
            <a:ext cx="504056" cy="50663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https://33ways.files.wordpress.com/2010/11/light_bulb.pn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59132" y="2170298"/>
            <a:ext cx="504056" cy="506634"/>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12424445-E4FF-6144-9180-ECF143AE53E3}"/>
              </a:ext>
            </a:extLst>
          </p:cNvPr>
          <p:cNvSpPr txBox="1"/>
          <p:nvPr/>
        </p:nvSpPr>
        <p:spPr>
          <a:xfrm>
            <a:off x="1115617" y="864602"/>
            <a:ext cx="7344816" cy="369332"/>
          </a:xfrm>
          <a:prstGeom prst="rect">
            <a:avLst/>
          </a:prstGeom>
          <a:noFill/>
        </p:spPr>
        <p:txBody>
          <a:bodyPr wrap="square">
            <a:spAutoFit/>
          </a:bodyPr>
          <a:lstStyle/>
          <a:p>
            <a:r>
              <a:rPr lang="zh-TW" altLang="en-US" dirty="0"/>
              <a:t>就考慮在無重力下的加速觀察者看來，一道光會不會偏轉就知道了。</a:t>
            </a:r>
            <a:endParaRPr lang="en-TW" dirty="0"/>
          </a:p>
        </p:txBody>
      </p:sp>
      <p:sp>
        <p:nvSpPr>
          <p:cNvPr id="7" name="Rectangle 6">
            <a:extLst>
              <a:ext uri="{FF2B5EF4-FFF2-40B4-BE49-F238E27FC236}">
                <a16:creationId xmlns:a16="http://schemas.microsoft.com/office/drawing/2014/main" id="{3F68B85F-3BDF-9C47-BD51-01D3A2AFE492}"/>
              </a:ext>
            </a:extLst>
          </p:cNvPr>
          <p:cNvSpPr/>
          <p:nvPr/>
        </p:nvSpPr>
        <p:spPr>
          <a:xfrm>
            <a:off x="2342007" y="1398010"/>
            <a:ext cx="2736303" cy="1429428"/>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sp>
        <p:nvSpPr>
          <p:cNvPr id="25" name="Rectangle 24">
            <a:extLst>
              <a:ext uri="{FF2B5EF4-FFF2-40B4-BE49-F238E27FC236}">
                <a16:creationId xmlns:a16="http://schemas.microsoft.com/office/drawing/2014/main" id="{936D106C-071B-9747-8AB6-433686AAC465}"/>
              </a:ext>
            </a:extLst>
          </p:cNvPr>
          <p:cNvSpPr/>
          <p:nvPr/>
        </p:nvSpPr>
        <p:spPr>
          <a:xfrm>
            <a:off x="2319445" y="2986804"/>
            <a:ext cx="2736303" cy="2241178"/>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sp>
        <p:nvSpPr>
          <p:cNvPr id="27" name="Rectangle 26">
            <a:extLst>
              <a:ext uri="{FF2B5EF4-FFF2-40B4-BE49-F238E27FC236}">
                <a16:creationId xmlns:a16="http://schemas.microsoft.com/office/drawing/2014/main" id="{B742DCC4-3833-6E4F-929D-D0B726A46406}"/>
              </a:ext>
            </a:extLst>
          </p:cNvPr>
          <p:cNvSpPr/>
          <p:nvPr/>
        </p:nvSpPr>
        <p:spPr>
          <a:xfrm>
            <a:off x="5497312" y="1374546"/>
            <a:ext cx="1637160" cy="3853436"/>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spTree>
    <p:extLst>
      <p:ext uri="{BB962C8B-B14F-4D97-AF65-F5344CB8AC3E}">
        <p14:creationId xmlns:p14="http://schemas.microsoft.com/office/powerpoint/2010/main" val="4229568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2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fill="hold"/>
                                        <p:tgtEl>
                                          <p:spTgt spid="19"/>
                                        </p:tgtEl>
                                        <p:attrNameLst>
                                          <p:attrName>ppt_x</p:attrName>
                                        </p:attrNameLst>
                                      </p:cBhvr>
                                      <p:tavLst>
                                        <p:tav tm="0">
                                          <p:val>
                                            <p:strVal val="#ppt_x"/>
                                          </p:val>
                                        </p:tav>
                                        <p:tav tm="100000">
                                          <p:val>
                                            <p:strVal val="#ppt_x"/>
                                          </p:val>
                                        </p:tav>
                                      </p:tavLst>
                                    </p:anim>
                                    <p:anim calcmode="lin" valueType="num">
                                      <p:cBhvr additive="base">
                                        <p:cTn id="44" dur="500" fill="hold"/>
                                        <p:tgtEl>
                                          <p:spTgt spid="19"/>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additive="base">
                                        <p:cTn id="47" dur="500" fill="hold"/>
                                        <p:tgtEl>
                                          <p:spTgt spid="21"/>
                                        </p:tgtEl>
                                        <p:attrNameLst>
                                          <p:attrName>ppt_x</p:attrName>
                                        </p:attrNameLst>
                                      </p:cBhvr>
                                      <p:tavLst>
                                        <p:tav tm="0">
                                          <p:val>
                                            <p:strVal val="#ppt_x"/>
                                          </p:val>
                                        </p:tav>
                                        <p:tav tm="100000">
                                          <p:val>
                                            <p:strVal val="#ppt_x"/>
                                          </p:val>
                                        </p:tav>
                                      </p:tavLst>
                                    </p:anim>
                                    <p:anim calcmode="lin" valueType="num">
                                      <p:cBhvr additive="base">
                                        <p:cTn id="48" dur="500" fill="hold"/>
                                        <p:tgtEl>
                                          <p:spTgt spid="2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additive="base">
                                        <p:cTn id="51" dur="500" fill="hold"/>
                                        <p:tgtEl>
                                          <p:spTgt spid="22"/>
                                        </p:tgtEl>
                                        <p:attrNameLst>
                                          <p:attrName>ppt_x</p:attrName>
                                        </p:attrNameLst>
                                      </p:cBhvr>
                                      <p:tavLst>
                                        <p:tav tm="0">
                                          <p:val>
                                            <p:strVal val="#ppt_x"/>
                                          </p:val>
                                        </p:tav>
                                        <p:tav tm="100000">
                                          <p:val>
                                            <p:strVal val="#ppt_x"/>
                                          </p:val>
                                        </p:tav>
                                      </p:tavLst>
                                    </p:anim>
                                    <p:anim calcmode="lin" valueType="num">
                                      <p:cBhvr additive="base">
                                        <p:cTn id="5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additive="base">
                                        <p:cTn id="57" dur="500" fill="hold"/>
                                        <p:tgtEl>
                                          <p:spTgt spid="20"/>
                                        </p:tgtEl>
                                        <p:attrNameLst>
                                          <p:attrName>ppt_x</p:attrName>
                                        </p:attrNameLst>
                                      </p:cBhvr>
                                      <p:tavLst>
                                        <p:tav tm="0">
                                          <p:val>
                                            <p:strVal val="#ppt_x"/>
                                          </p:val>
                                        </p:tav>
                                        <p:tav tm="100000">
                                          <p:val>
                                            <p:strVal val="#ppt_x"/>
                                          </p:val>
                                        </p:tav>
                                      </p:tavLst>
                                    </p:anim>
                                    <p:anim calcmode="lin" valueType="num">
                                      <p:cBhvr additive="base">
                                        <p:cTn id="58" dur="500" fill="hold"/>
                                        <p:tgtEl>
                                          <p:spTgt spid="20"/>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500" fill="hold"/>
                                        <p:tgtEl>
                                          <p:spTgt spid="24"/>
                                        </p:tgtEl>
                                        <p:attrNameLst>
                                          <p:attrName>ppt_x</p:attrName>
                                        </p:attrNameLst>
                                      </p:cBhvr>
                                      <p:tavLst>
                                        <p:tav tm="0">
                                          <p:val>
                                            <p:strVal val="#ppt_x"/>
                                          </p:val>
                                        </p:tav>
                                        <p:tav tm="100000">
                                          <p:val>
                                            <p:strVal val="#ppt_x"/>
                                          </p:val>
                                        </p:tav>
                                      </p:tavLst>
                                    </p:anim>
                                    <p:anim calcmode="lin" valueType="num">
                                      <p:cBhvr additive="base">
                                        <p:cTn id="6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2" grpId="0" animBg="1"/>
      <p:bldP spid="20" grpId="0" animBg="1"/>
      <p:bldP spid="24" grpId="0"/>
      <p:bldP spid="7" grpId="0" animBg="1"/>
      <p:bldP spid="25" grpId="0" animBg="1"/>
      <p:bldP spid="2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Picture 2" descr="13_24_Figure.jpg"/>
          <p:cNvPicPr>
            <a:picLocks noChangeAspect="1"/>
          </p:cNvPicPr>
          <p:nvPr/>
        </p:nvPicPr>
        <p:blipFill rotWithShape="1">
          <a:blip r:embed="rId2">
            <a:extLst>
              <a:ext uri="{28A0092B-C50C-407E-A947-70E740481C1C}">
                <a14:useLocalDpi xmlns:a14="http://schemas.microsoft.com/office/drawing/2010/main" val="0"/>
              </a:ext>
            </a:extLst>
          </a:blip>
          <a:srcRect b="2488"/>
          <a:stretch/>
        </p:blipFill>
        <p:spPr>
          <a:xfrm>
            <a:off x="1511300" y="101600"/>
            <a:ext cx="6102096" cy="6467462"/>
          </a:xfrm>
          <a:prstGeom prst="rect">
            <a:avLst/>
          </a:prstGeom>
        </p:spPr>
      </p:pic>
    </p:spTree>
    <p:extLst>
      <p:ext uri="{BB962C8B-B14F-4D97-AF65-F5344CB8AC3E}">
        <p14:creationId xmlns:p14="http://schemas.microsoft.com/office/powerpoint/2010/main" val="21338186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53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378" r="67989" b="21274"/>
          <a:stretch/>
        </p:blipFill>
        <p:spPr bwMode="auto">
          <a:xfrm>
            <a:off x="1320799" y="1521950"/>
            <a:ext cx="1248229" cy="2961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5109" r="33968" b="20940"/>
          <a:stretch/>
        </p:blipFill>
        <p:spPr bwMode="auto">
          <a:xfrm>
            <a:off x="3275856" y="1521950"/>
            <a:ext cx="1153887" cy="2974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9335"/>
          <a:stretch/>
        </p:blipFill>
        <p:spPr bwMode="auto">
          <a:xfrm>
            <a:off x="6228184" y="1516631"/>
            <a:ext cx="1139684" cy="3762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80974" r="20665"/>
          <a:stretch/>
        </p:blipFill>
        <p:spPr bwMode="auto">
          <a:xfrm>
            <a:off x="1320799" y="4834318"/>
            <a:ext cx="4375291" cy="7158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697665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41986" name="Picture 3" descr="3920"/>
          <p:cNvPicPr>
            <a:picLocks noChangeAspect="1" noChangeArrowheads="1"/>
          </p:cNvPicPr>
          <p:nvPr/>
        </p:nvPicPr>
        <p:blipFill>
          <a:blip r:embed="rId2">
            <a:extLst>
              <a:ext uri="{28A0092B-C50C-407E-A947-70E740481C1C}">
                <a14:useLocalDpi xmlns:a14="http://schemas.microsoft.com/office/drawing/2010/main" val="0"/>
              </a:ext>
            </a:extLst>
          </a:blip>
          <a:srcRect b="6458"/>
          <a:stretch>
            <a:fillRect/>
          </a:stretch>
        </p:blipFill>
        <p:spPr bwMode="auto">
          <a:xfrm>
            <a:off x="611188" y="1772816"/>
            <a:ext cx="7880350" cy="288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7" name="Text Box 4"/>
          <p:cNvSpPr txBox="1">
            <a:spLocks noChangeArrowheads="1"/>
          </p:cNvSpPr>
          <p:nvPr/>
        </p:nvSpPr>
        <p:spPr bwMode="auto">
          <a:xfrm>
            <a:off x="1835150" y="6057900"/>
            <a:ext cx="4679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a:spcBef>
                <a:spcPct val="50000"/>
              </a:spcBef>
              <a:buFontTx/>
              <a:buNone/>
            </a:pPr>
            <a:endParaRPr kumimoji="0" lang="zh-TW" altLang="en-US" sz="1800"/>
          </a:p>
        </p:txBody>
      </p:sp>
      <p:sp>
        <p:nvSpPr>
          <p:cNvPr id="41988" name="文字方塊 5"/>
          <p:cNvSpPr txBox="1">
            <a:spLocks noChangeArrowheads="1"/>
          </p:cNvSpPr>
          <p:nvPr/>
        </p:nvSpPr>
        <p:spPr bwMode="auto">
          <a:xfrm>
            <a:off x="1691680" y="1196752"/>
            <a:ext cx="61198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光即使沒有質量，還是會受到重力的作用而彎曲其路徑。</a:t>
            </a:r>
          </a:p>
        </p:txBody>
      </p:sp>
    </p:spTree>
    <p:extLst>
      <p:ext uri="{BB962C8B-B14F-4D97-AF65-F5344CB8AC3E}">
        <p14:creationId xmlns:p14="http://schemas.microsoft.com/office/powerpoint/2010/main" val="39391616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Picture 1" descr="13_25_Figure.jpg"/>
          <p:cNvPicPr>
            <a:picLocks noChangeAspect="1"/>
          </p:cNvPicPr>
          <p:nvPr/>
        </p:nvPicPr>
        <p:blipFill rotWithShape="1">
          <a:blip r:embed="rId2">
            <a:extLst>
              <a:ext uri="{28A0092B-C50C-407E-A947-70E740481C1C}">
                <a14:useLocalDpi xmlns:a14="http://schemas.microsoft.com/office/drawing/2010/main" val="0"/>
              </a:ext>
            </a:extLst>
          </a:blip>
          <a:srcRect b="6848"/>
          <a:stretch/>
        </p:blipFill>
        <p:spPr>
          <a:xfrm>
            <a:off x="266700" y="2159000"/>
            <a:ext cx="8601456" cy="2345238"/>
          </a:xfrm>
          <a:prstGeom prst="rect">
            <a:avLst/>
          </a:prstGeom>
        </p:spPr>
      </p:pic>
      <p:sp>
        <p:nvSpPr>
          <p:cNvPr id="3" name="文字方塊 2"/>
          <p:cNvSpPr txBox="1"/>
          <p:nvPr/>
        </p:nvSpPr>
        <p:spPr>
          <a:xfrm>
            <a:off x="2123728" y="1340768"/>
            <a:ext cx="5040560" cy="369332"/>
          </a:xfrm>
          <a:prstGeom prst="rect">
            <a:avLst/>
          </a:prstGeom>
          <a:noFill/>
        </p:spPr>
        <p:txBody>
          <a:bodyPr wrap="square" rtlCol="0">
            <a:spAutoFit/>
          </a:bodyPr>
          <a:lstStyle/>
          <a:p>
            <a:r>
              <a:rPr lang="zh-TW" altLang="en-US" dirty="0"/>
              <a:t>利用日蝕，觀察星光受太陽質量重力的偏折：</a:t>
            </a:r>
          </a:p>
        </p:txBody>
      </p:sp>
    </p:spTree>
    <p:extLst>
      <p:ext uri="{BB962C8B-B14F-4D97-AF65-F5344CB8AC3E}">
        <p14:creationId xmlns:p14="http://schemas.microsoft.com/office/powerpoint/2010/main" val="39097084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49154" name="Picture 4" descr="File:1919 eclipse positiv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450" y="2420938"/>
            <a:ext cx="2633663"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5" name="矩形 6"/>
          <p:cNvSpPr>
            <a:spLocks noChangeArrowheads="1"/>
          </p:cNvSpPr>
          <p:nvPr/>
        </p:nvSpPr>
        <p:spPr bwMode="auto">
          <a:xfrm>
            <a:off x="250825" y="5805488"/>
            <a:ext cx="453719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en-US" altLang="zh-TW" sz="1400" dirty="0">
                <a:latin typeface="Cambria Math" panose="02040503050406030204" pitchFamily="18" charset="0"/>
                <a:ea typeface="Cambria Math" panose="02040503050406030204" pitchFamily="18" charset="0"/>
                <a:cs typeface="Times New Roman" pitchFamily="18" charset="0"/>
              </a:rPr>
              <a:t>One of Eddington's photographs of the total solar eclipse of 29 May 1919, presented in his 1920 paper announcing its success, confirming Einstein's theory </a:t>
            </a:r>
            <a:r>
              <a:rPr lang="en-US" altLang="zh-TW" sz="1400" dirty="0">
                <a:solidFill>
                  <a:srgbClr val="FF0000"/>
                </a:solidFill>
                <a:latin typeface="Cambria Math" panose="02040503050406030204" pitchFamily="18" charset="0"/>
                <a:ea typeface="Cambria Math" panose="02040503050406030204" pitchFamily="18" charset="0"/>
                <a:cs typeface="Times New Roman" pitchFamily="18" charset="0"/>
              </a:rPr>
              <a:t>that light bends</a:t>
            </a:r>
            <a:endParaRPr lang="zh-TW" altLang="en-US" sz="1400" dirty="0">
              <a:solidFill>
                <a:srgbClr val="FF0000"/>
              </a:solidFill>
              <a:latin typeface="Cambria Math" panose="02040503050406030204" pitchFamily="18" charset="0"/>
              <a:cs typeface="Times New Roman" pitchFamily="18" charset="0"/>
            </a:endParaRPr>
          </a:p>
        </p:txBody>
      </p:sp>
      <p:pic>
        <p:nvPicPr>
          <p:cNvPr id="49156" name="Picture 6" descr="File:Arthur Stanley Eddington.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16212" y="320989"/>
            <a:ext cx="1584325" cy="202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7" name="Picture 8" descr="http://www.google.com/url?source=imglanding&amp;ct=img&amp;q=http://denisdutton.com/eddington_experiment.jpg&amp;sa=X&amp;ei=cYdeUOeRCMWdmQWnp4DYCA&amp;ved=0CAwQ8wc4DA&amp;usg=AFQjCNEqxNP5vDbWBzEZjMctMaQvQ9DgM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67174" y="324483"/>
            <a:ext cx="4177233" cy="551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007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50178" name="Picture 2" descr="http://einstein.stanford.edu/Library/images/lightsAllAskewBi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4663" y="333375"/>
            <a:ext cx="3389312" cy="58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矩形 2"/>
          <p:cNvSpPr>
            <a:spLocks noChangeArrowheads="1"/>
          </p:cNvSpPr>
          <p:nvPr/>
        </p:nvSpPr>
        <p:spPr bwMode="auto">
          <a:xfrm>
            <a:off x="4211638" y="6237288"/>
            <a:ext cx="2540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en-US" altLang="zh-TW" sz="1800" dirty="0">
                <a:latin typeface="Cambria Math" panose="02040503050406030204" pitchFamily="18" charset="0"/>
                <a:ea typeface="Cambria Math" panose="02040503050406030204" pitchFamily="18" charset="0"/>
              </a:rPr>
              <a:t>NY Times, Nov 10, 1919</a:t>
            </a:r>
            <a:endParaRPr lang="zh-TW" altLang="en-US" sz="1800" dirty="0">
              <a:latin typeface="Cambria Math" panose="02040503050406030204" pitchFamily="18" charset="0"/>
            </a:endParaRPr>
          </a:p>
        </p:txBody>
      </p:sp>
      <p:pic>
        <p:nvPicPr>
          <p:cNvPr id="50180" name="Picture 4" descr="File:1919 eclipse positiv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11955" y="337634"/>
            <a:ext cx="2409825"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2" descr="http://www.google.com/url?source=imglanding&amp;ct=img&amp;q=http://www.thecultureconcept.com/circle/wp-content/uploads/2011/03/Einstein-and-Eddington-real.jpg&amp;sa=X&amp;ei=x4deUIyyL8jAmQXrzoGwBw&amp;ved=0CAwQ8wc4DA&amp;usg=AFQjCNFxmYRngME90rU4q_3GjiIko1BtAQ"/>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288" y="3573463"/>
            <a:ext cx="3810000" cy="26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97969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FDA708-2C8A-7717-7FEB-00458E2B1390}"/>
              </a:ext>
            </a:extLst>
          </p:cNvPr>
          <p:cNvSpPr txBox="1"/>
          <p:nvPr/>
        </p:nvSpPr>
        <p:spPr>
          <a:xfrm>
            <a:off x="3995936" y="3069580"/>
            <a:ext cx="1296144" cy="369332"/>
          </a:xfrm>
          <a:prstGeom prst="rect">
            <a:avLst/>
          </a:prstGeom>
          <a:noFill/>
        </p:spPr>
        <p:txBody>
          <a:bodyPr wrap="square" rtlCol="0">
            <a:spAutoFit/>
          </a:bodyPr>
          <a:lstStyle/>
          <a:p>
            <a:r>
              <a:rPr lang="en-US" dirty="0" err="1"/>
              <a:t>彎曲時空</a:t>
            </a:r>
            <a:endParaRPr lang="en-US" dirty="0"/>
          </a:p>
        </p:txBody>
      </p:sp>
    </p:spTree>
    <p:extLst>
      <p:ext uri="{BB962C8B-B14F-4D97-AF65-F5344CB8AC3E}">
        <p14:creationId xmlns:p14="http://schemas.microsoft.com/office/powerpoint/2010/main" val="19279889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3105E-F107-85F7-277D-581E025A9628}"/>
            </a:ext>
          </a:extLst>
        </p:cNvPr>
        <p:cNvGrpSpPr/>
        <p:nvPr/>
      </p:nvGrpSpPr>
      <p:grpSpPr>
        <a:xfrm>
          <a:off x="0" y="0"/>
          <a:ext cx="0" cy="0"/>
          <a:chOff x="0" y="0"/>
          <a:chExt cx="0" cy="0"/>
        </a:xfrm>
      </p:grpSpPr>
      <p:pic>
        <p:nvPicPr>
          <p:cNvPr id="2" name="Picture 6" descr="http://www.bhm.ch/downloads/04_Einstein_in_Bern.jpg">
            <a:extLst>
              <a:ext uri="{FF2B5EF4-FFF2-40B4-BE49-F238E27FC236}">
                <a16:creationId xmlns:a16="http://schemas.microsoft.com/office/drawing/2014/main" id="{B5B297EE-EC45-4A5F-B017-4450ACBA1CA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t="20279"/>
          <a:stretch>
            <a:fillRect/>
          </a:stretch>
        </p:blipFill>
        <p:spPr bwMode="auto">
          <a:xfrm>
            <a:off x="2843808" y="908720"/>
            <a:ext cx="3546475" cy="419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字方塊 2">
            <a:extLst>
              <a:ext uri="{FF2B5EF4-FFF2-40B4-BE49-F238E27FC236}">
                <a16:creationId xmlns:a16="http://schemas.microsoft.com/office/drawing/2014/main" id="{38CF3F4A-8CD8-82B4-02AE-12FA269E8013}"/>
              </a:ext>
            </a:extLst>
          </p:cNvPr>
          <p:cNvSpPr txBox="1"/>
          <p:nvPr/>
        </p:nvSpPr>
        <p:spPr>
          <a:xfrm>
            <a:off x="1835696" y="5301208"/>
            <a:ext cx="6552728" cy="646331"/>
          </a:xfrm>
          <a:prstGeom prst="rect">
            <a:avLst/>
          </a:prstGeom>
          <a:noFill/>
        </p:spPr>
        <p:txBody>
          <a:bodyPr wrap="square" rtlCol="0">
            <a:spAutoFit/>
          </a:bodyPr>
          <a:lstStyle/>
          <a:p>
            <a:r>
              <a:rPr lang="en-US" altLang="zh-TW" dirty="0">
                <a:latin typeface="Cambria Math" panose="02040503050406030204" pitchFamily="18" charset="0"/>
                <a:ea typeface="Cambria Math" panose="02040503050406030204" pitchFamily="18" charset="0"/>
                <a:cs typeface="Times New Roman" panose="02020603050405020304" pitchFamily="18" charset="0"/>
              </a:rPr>
              <a:t>On one day in 1907, I was sitting in a chair in the patent office at Bern, when all of a sudden, a thought occurred to me…..</a:t>
            </a:r>
            <a:endParaRPr lang="zh-TW" altLang="en-US" dirty="0">
              <a:latin typeface="Cambria Math" panose="02040503050406030204" pitchFamily="18" charset="0"/>
              <a:cs typeface="Times New Roman" panose="02020603050405020304" pitchFamily="18" charset="0"/>
            </a:endParaRPr>
          </a:p>
        </p:txBody>
      </p:sp>
      <p:sp>
        <p:nvSpPr>
          <p:cNvPr id="4" name="文字方塊 3">
            <a:extLst>
              <a:ext uri="{FF2B5EF4-FFF2-40B4-BE49-F238E27FC236}">
                <a16:creationId xmlns:a16="http://schemas.microsoft.com/office/drawing/2014/main" id="{5A0AFB78-ADF9-3017-B38F-17818B609134}"/>
              </a:ext>
            </a:extLst>
          </p:cNvPr>
          <p:cNvSpPr txBox="1"/>
          <p:nvPr/>
        </p:nvSpPr>
        <p:spPr>
          <a:xfrm>
            <a:off x="1835696" y="6093296"/>
            <a:ext cx="4326814" cy="400110"/>
          </a:xfrm>
          <a:prstGeom prst="rect">
            <a:avLst/>
          </a:prstGeom>
          <a:noFill/>
        </p:spPr>
        <p:txBody>
          <a:bodyPr wrap="square" rtlCol="0">
            <a:spAutoFit/>
          </a:bodyPr>
          <a:lstStyle/>
          <a:p>
            <a:r>
              <a:rPr lang="en-US" altLang="zh-TW" sz="2000" dirty="0">
                <a:solidFill>
                  <a:srgbClr val="FF0000"/>
                </a:solidFill>
                <a:latin typeface="Cambria Math" panose="02040503050406030204" pitchFamily="18" charset="0"/>
                <a:ea typeface="Cambria Math" panose="02040503050406030204" pitchFamily="18" charset="0"/>
                <a:cs typeface="Times New Roman" panose="02020603050405020304" pitchFamily="18" charset="0"/>
              </a:rPr>
              <a:t>“the happiest thought of my life”</a:t>
            </a:r>
            <a:endParaRPr lang="zh-TW" altLang="en-US" sz="2000" dirty="0">
              <a:solidFill>
                <a:srgbClr val="FF0000"/>
              </a:solidFill>
              <a:latin typeface="Cambria Math" panose="02040503050406030204" pitchFamily="18" charset="0"/>
              <a:cs typeface="Times New Roman" panose="02020603050405020304" pitchFamily="18" charset="0"/>
            </a:endParaRPr>
          </a:p>
        </p:txBody>
      </p:sp>
      <p:sp>
        <p:nvSpPr>
          <p:cNvPr id="5" name="文字方塊 4">
            <a:extLst>
              <a:ext uri="{FF2B5EF4-FFF2-40B4-BE49-F238E27FC236}">
                <a16:creationId xmlns:a16="http://schemas.microsoft.com/office/drawing/2014/main" id="{B74BED43-0D81-A757-EF5C-648AFEC4105F}"/>
              </a:ext>
            </a:extLst>
          </p:cNvPr>
          <p:cNvSpPr txBox="1"/>
          <p:nvPr/>
        </p:nvSpPr>
        <p:spPr>
          <a:xfrm>
            <a:off x="5508104" y="6093296"/>
            <a:ext cx="2592288" cy="369332"/>
          </a:xfrm>
          <a:prstGeom prst="rect">
            <a:avLst/>
          </a:prstGeom>
          <a:noFill/>
        </p:spPr>
        <p:txBody>
          <a:bodyPr wrap="square" rtlCol="0">
            <a:spAutoFit/>
          </a:bodyPr>
          <a:lstStyle/>
          <a:p>
            <a:r>
              <a:rPr lang="zh-TW" altLang="en-US" dirty="0"/>
              <a:t>我一生最快樂的想法！</a:t>
            </a:r>
          </a:p>
        </p:txBody>
      </p:sp>
    </p:spTree>
    <p:extLst>
      <p:ext uri="{BB962C8B-B14F-4D97-AF65-F5344CB8AC3E}">
        <p14:creationId xmlns:p14="http://schemas.microsoft.com/office/powerpoint/2010/main" val="17251348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162A9-7F1A-1100-56E7-7FAF449B6905}"/>
            </a:ext>
          </a:extLst>
        </p:cNvPr>
        <p:cNvGrpSpPr/>
        <p:nvPr/>
      </p:nvGrpSpPr>
      <p:grpSpPr>
        <a:xfrm>
          <a:off x="0" y="0"/>
          <a:ext cx="0" cy="0"/>
          <a:chOff x="0" y="0"/>
          <a:chExt cx="0" cy="0"/>
        </a:xfrm>
      </p:grpSpPr>
      <p:pic>
        <p:nvPicPr>
          <p:cNvPr id="232454" name="Picture 8" descr="http://www.google.com/url?source=imglanding&amp;ct=img&amp;q=http://www.pisabelltower.com/ltpnews/ltpdrop.gif&amp;sa=X&amp;ei=gH5eUKuFK4_5mAXT6YDgBw&amp;ved=0CAwQ8wc4CA&amp;usg=AFQjCNGwcf_kZze_hC298IfmsFvM1O8YTg">
            <a:extLst>
              <a:ext uri="{FF2B5EF4-FFF2-40B4-BE49-F238E27FC236}">
                <a16:creationId xmlns:a16="http://schemas.microsoft.com/office/drawing/2014/main" id="{278E3FFA-700D-BA5F-519D-BACC699899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1101" r="17856" b="7272"/>
          <a:stretch>
            <a:fillRect/>
          </a:stretch>
        </p:blipFill>
        <p:spPr bwMode="auto">
          <a:xfrm>
            <a:off x="1454398" y="674574"/>
            <a:ext cx="2490788" cy="397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0">
            <a:extLst>
              <a:ext uri="{FF2B5EF4-FFF2-40B4-BE49-F238E27FC236}">
                <a16:creationId xmlns:a16="http://schemas.microsoft.com/office/drawing/2014/main" id="{15248439-8FCA-92D8-B67D-851E1E942352}"/>
              </a:ext>
            </a:extLst>
          </p:cNvPr>
          <p:cNvSpPr txBox="1">
            <a:spLocks noChangeArrowheads="1"/>
          </p:cNvSpPr>
          <p:nvPr/>
        </p:nvSpPr>
        <p:spPr bwMode="auto">
          <a:xfrm>
            <a:off x="1119403" y="5238492"/>
            <a:ext cx="5761037"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如果沒有空氣，所有物體，無論輕重，落地時間相同。 </a:t>
            </a:r>
          </a:p>
        </p:txBody>
      </p:sp>
      <p:sp>
        <p:nvSpPr>
          <p:cNvPr id="3" name="文字方塊 2">
            <a:extLst>
              <a:ext uri="{FF2B5EF4-FFF2-40B4-BE49-F238E27FC236}">
                <a16:creationId xmlns:a16="http://schemas.microsoft.com/office/drawing/2014/main" id="{917C5DB6-833D-5C16-98CF-827BD7B9E516}"/>
              </a:ext>
            </a:extLst>
          </p:cNvPr>
          <p:cNvSpPr txBox="1"/>
          <p:nvPr/>
        </p:nvSpPr>
        <p:spPr>
          <a:xfrm>
            <a:off x="1115616" y="4869160"/>
            <a:ext cx="6624736" cy="369332"/>
          </a:xfrm>
          <a:prstGeom prst="rect">
            <a:avLst/>
          </a:prstGeom>
          <a:noFill/>
        </p:spPr>
        <p:txBody>
          <a:bodyPr wrap="square" rtlCol="0">
            <a:spAutoFit/>
          </a:bodyPr>
          <a:lstStyle/>
          <a:p>
            <a:r>
              <a:rPr lang="zh-TW" altLang="en-US" dirty="0"/>
              <a:t>愛因斯坦注意到，當年伽利略所指出來，重力很特別的一個性質！</a:t>
            </a:r>
          </a:p>
        </p:txBody>
      </p:sp>
      <p:sp>
        <p:nvSpPr>
          <p:cNvPr id="2" name="文字方塊 1">
            <a:extLst>
              <a:ext uri="{FF2B5EF4-FFF2-40B4-BE49-F238E27FC236}">
                <a16:creationId xmlns:a16="http://schemas.microsoft.com/office/drawing/2014/main" id="{A180229A-4F8E-1C05-9848-70412BB0C97B}"/>
              </a:ext>
            </a:extLst>
          </p:cNvPr>
          <p:cNvSpPr txBox="1"/>
          <p:nvPr/>
        </p:nvSpPr>
        <p:spPr>
          <a:xfrm>
            <a:off x="1149797" y="6093296"/>
            <a:ext cx="7886699" cy="369332"/>
          </a:xfrm>
          <a:prstGeom prst="rect">
            <a:avLst/>
          </a:prstGeom>
          <a:noFill/>
        </p:spPr>
        <p:txBody>
          <a:bodyPr wrap="square" rtlCol="0">
            <a:spAutoFit/>
          </a:bodyPr>
          <a:lstStyle/>
          <a:p>
            <a:r>
              <a:rPr lang="zh-TW" altLang="en-US" dirty="0"/>
              <a:t>就如特殊相對論由光速恆定現象出發，整個廣義相對論就由以上觀察出發！</a:t>
            </a:r>
          </a:p>
        </p:txBody>
      </p:sp>
      <p:pic>
        <p:nvPicPr>
          <p:cNvPr id="9" name="Picture 1" descr="03_05_Figure.jpg">
            <a:extLst>
              <a:ext uri="{FF2B5EF4-FFF2-40B4-BE49-F238E27FC236}">
                <a16:creationId xmlns:a16="http://schemas.microsoft.com/office/drawing/2014/main" id="{3BAD06BD-8005-8E42-9734-47D4DBAECC5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3504" b="2804"/>
          <a:stretch/>
        </p:blipFill>
        <p:spPr>
          <a:xfrm>
            <a:off x="4499992" y="696080"/>
            <a:ext cx="2865512" cy="2804928"/>
          </a:xfrm>
          <a:prstGeom prst="rect">
            <a:avLst/>
          </a:prstGeom>
          <a:solidFill>
            <a:schemeClr val="bg1"/>
          </a:solidFill>
        </p:spPr>
      </p:pic>
      <p:sp>
        <p:nvSpPr>
          <p:cNvPr id="4" name="矩形 3">
            <a:extLst>
              <a:ext uri="{FF2B5EF4-FFF2-40B4-BE49-F238E27FC236}">
                <a16:creationId xmlns:a16="http://schemas.microsoft.com/office/drawing/2014/main" id="{9E1AFEA1-C891-4327-2C78-C5C41E660622}"/>
              </a:ext>
            </a:extLst>
          </p:cNvPr>
          <p:cNvSpPr/>
          <p:nvPr/>
        </p:nvSpPr>
        <p:spPr>
          <a:xfrm>
            <a:off x="5436096" y="1556792"/>
            <a:ext cx="580248" cy="1008112"/>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Tree>
    <p:extLst>
      <p:ext uri="{BB962C8B-B14F-4D97-AF65-F5344CB8AC3E}">
        <p14:creationId xmlns:p14="http://schemas.microsoft.com/office/powerpoint/2010/main" val="21799150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737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4678" r="50000"/>
          <a:stretch/>
        </p:blipFill>
        <p:spPr bwMode="auto">
          <a:xfrm>
            <a:off x="2123728" y="836711"/>
            <a:ext cx="1872208" cy="29503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文字方塊 3"/>
          <p:cNvSpPr txBox="1"/>
          <p:nvPr/>
        </p:nvSpPr>
        <p:spPr>
          <a:xfrm>
            <a:off x="1067137" y="4437112"/>
            <a:ext cx="7065370" cy="369332"/>
          </a:xfrm>
          <a:prstGeom prst="rect">
            <a:avLst/>
          </a:prstGeom>
          <a:noFill/>
        </p:spPr>
        <p:txBody>
          <a:bodyPr wrap="square" rtlCol="0">
            <a:spAutoFit/>
          </a:bodyPr>
          <a:lstStyle/>
          <a:p>
            <a:r>
              <a:rPr lang="zh-TW" altLang="en-US" dirty="0"/>
              <a:t>有重力下的靜止觀察者，與無重力下的加速觀察者，是等效的。</a:t>
            </a:r>
          </a:p>
        </p:txBody>
      </p:sp>
      <p:sp>
        <p:nvSpPr>
          <p:cNvPr id="5" name="文字方塊 4"/>
          <p:cNvSpPr txBox="1"/>
          <p:nvPr/>
        </p:nvSpPr>
        <p:spPr>
          <a:xfrm>
            <a:off x="1067137" y="4005064"/>
            <a:ext cx="3456384" cy="369332"/>
          </a:xfrm>
          <a:prstGeom prst="rect">
            <a:avLst/>
          </a:prstGeom>
          <a:noFill/>
        </p:spPr>
        <p:txBody>
          <a:bodyPr wrap="square" rtlCol="0">
            <a:spAutoFit/>
          </a:bodyPr>
          <a:lstStyle/>
          <a:p>
            <a:r>
              <a:rPr lang="zh-TW" altLang="en-US" dirty="0">
                <a:solidFill>
                  <a:srgbClr val="FF0000"/>
                </a:solidFill>
              </a:rPr>
              <a:t>等效原則 </a:t>
            </a:r>
            <a:r>
              <a:rPr lang="en-US" altLang="zh-TW" dirty="0">
                <a:solidFill>
                  <a:srgbClr val="FF0000"/>
                </a:solidFill>
                <a:latin typeface="Times New Roman" panose="02020603050405020304" pitchFamily="18" charset="0"/>
                <a:cs typeface="Times New Roman" panose="02020603050405020304" pitchFamily="18" charset="0"/>
              </a:rPr>
              <a:t>Equivalence Principle</a:t>
            </a:r>
            <a:endParaRPr lang="zh-TW" altLang="en-US" dirty="0">
              <a:solidFill>
                <a:srgbClr val="FF0000"/>
              </a:solidFill>
              <a:latin typeface="Times New Roman" panose="02020603050405020304" pitchFamily="18" charset="0"/>
              <a:cs typeface="Times New Roman" panose="02020603050405020304" pitchFamily="18" charset="0"/>
            </a:endParaRPr>
          </a:p>
        </p:txBody>
      </p: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8736" t="34678" r="1527"/>
          <a:stretch/>
        </p:blipFill>
        <p:spPr bwMode="auto">
          <a:xfrm>
            <a:off x="5004048" y="856562"/>
            <a:ext cx="1872208" cy="29659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文字方塊 6"/>
          <p:cNvSpPr txBox="1"/>
          <p:nvPr/>
        </p:nvSpPr>
        <p:spPr>
          <a:xfrm>
            <a:off x="1067136" y="5157192"/>
            <a:ext cx="5449079" cy="369332"/>
          </a:xfrm>
          <a:prstGeom prst="rect">
            <a:avLst/>
          </a:prstGeom>
          <a:noFill/>
        </p:spPr>
        <p:txBody>
          <a:bodyPr wrap="square" rtlCol="0">
            <a:spAutoFit/>
          </a:bodyPr>
          <a:lstStyle/>
          <a:p>
            <a:r>
              <a:rPr lang="zh-TW" altLang="en-US" dirty="0"/>
              <a:t>透過了解加速座標系，就可以了解重力。</a:t>
            </a:r>
          </a:p>
        </p:txBody>
      </p:sp>
      <p:sp>
        <p:nvSpPr>
          <p:cNvPr id="8" name="文字方塊 7"/>
          <p:cNvSpPr txBox="1"/>
          <p:nvPr/>
        </p:nvSpPr>
        <p:spPr>
          <a:xfrm>
            <a:off x="1067137" y="5661248"/>
            <a:ext cx="6048672" cy="369332"/>
          </a:xfrm>
          <a:prstGeom prst="rect">
            <a:avLst/>
          </a:prstGeom>
          <a:noFill/>
        </p:spPr>
        <p:txBody>
          <a:bodyPr wrap="square" rtlCol="0">
            <a:spAutoFit/>
          </a:bodyPr>
          <a:lstStyle/>
          <a:p>
            <a:r>
              <a:rPr lang="zh-TW" altLang="en-US" dirty="0"/>
              <a:t>這還是非常不容易，但後來愛因斯坦抓到一個突破點！</a:t>
            </a:r>
          </a:p>
        </p:txBody>
      </p:sp>
    </p:spTree>
    <p:extLst>
      <p:ext uri="{BB962C8B-B14F-4D97-AF65-F5344CB8AC3E}">
        <p14:creationId xmlns:p14="http://schemas.microsoft.com/office/powerpoint/2010/main" val="16763572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字方塊 2"/>
          <p:cNvSpPr txBox="1">
            <a:spLocks noChangeArrowheads="1"/>
          </p:cNvSpPr>
          <p:nvPr/>
        </p:nvSpPr>
        <p:spPr bwMode="auto">
          <a:xfrm>
            <a:off x="969822" y="4100778"/>
            <a:ext cx="8172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這條直線路徑，與物體性質無關，不屬於個別物體，是公共的，</a:t>
            </a:r>
          </a:p>
        </p:txBody>
      </p:sp>
      <p:pic>
        <p:nvPicPr>
          <p:cNvPr id="20" name="Picture 2" descr="13_24_Figure.jpg"/>
          <p:cNvPicPr>
            <a:picLocks noChangeAspect="1"/>
          </p:cNvPicPr>
          <p:nvPr/>
        </p:nvPicPr>
        <p:blipFill rotWithShape="1">
          <a:blip r:embed="rId2">
            <a:extLst>
              <a:ext uri="{28A0092B-C50C-407E-A947-70E740481C1C}">
                <a14:useLocalDpi xmlns:a14="http://schemas.microsoft.com/office/drawing/2010/main" val="0"/>
              </a:ext>
            </a:extLst>
          </a:blip>
          <a:srcRect t="24195" b="71624"/>
          <a:stretch/>
        </p:blipFill>
        <p:spPr>
          <a:xfrm>
            <a:off x="1259632" y="2390412"/>
            <a:ext cx="6102096" cy="277318"/>
          </a:xfrm>
          <a:prstGeom prst="rect">
            <a:avLst/>
          </a:prstGeom>
        </p:spPr>
      </p:pic>
      <p:pic>
        <p:nvPicPr>
          <p:cNvPr id="21" name="Picture 559" descr="\\Mac\Home\Downloads\Poke_Ball.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0985" y="2667730"/>
            <a:ext cx="198277" cy="19827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60" descr="\\Mac\Home\Downloads\poke_manaphy.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43523" y="2866007"/>
            <a:ext cx="353200" cy="37478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559" descr="\\Mac\Home\Downloads\Poke_Ball.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2357" y="2667729"/>
            <a:ext cx="198277" cy="198277"/>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560" descr="\\Mac\Home\Downloads\poke_manaphy.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94895" y="2866006"/>
            <a:ext cx="353200" cy="37478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559" descr="\\Mac\Home\Downloads\Poke_Ball.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4509" y="2667728"/>
            <a:ext cx="198277" cy="198277"/>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560" descr="\\Mac\Home\Downloads\poke_manaphy.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27047" y="2866005"/>
            <a:ext cx="353200" cy="374789"/>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559" descr="\\Mac\Home\Downloads\Poke_Ball.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04709" y="2640077"/>
            <a:ext cx="198277" cy="198277"/>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60" descr="\\Mac\Home\Downloads\poke_manaphy.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27247" y="2838354"/>
            <a:ext cx="353200" cy="374789"/>
          </a:xfrm>
          <a:prstGeom prst="rect">
            <a:avLst/>
          </a:prstGeom>
          <a:noFill/>
          <a:extLst>
            <a:ext uri="{909E8E84-426E-40DD-AFC4-6F175D3DCCD1}">
              <a14:hiddenFill xmlns:a14="http://schemas.microsoft.com/office/drawing/2010/main">
                <a:solidFill>
                  <a:srgbClr val="FFFFFF"/>
                </a:solidFill>
              </a14:hiddenFill>
            </a:ext>
          </a:extLst>
        </p:spPr>
      </p:pic>
      <p:sp>
        <p:nvSpPr>
          <p:cNvPr id="2" name="文字方塊 1"/>
          <p:cNvSpPr txBox="1"/>
          <p:nvPr/>
        </p:nvSpPr>
        <p:spPr>
          <a:xfrm>
            <a:off x="969821" y="3645024"/>
            <a:ext cx="7768653" cy="369332"/>
          </a:xfrm>
          <a:prstGeom prst="rect">
            <a:avLst/>
          </a:prstGeom>
          <a:noFill/>
        </p:spPr>
        <p:txBody>
          <a:bodyPr wrap="square" rtlCol="0">
            <a:spAutoFit/>
          </a:bodyPr>
          <a:lstStyle/>
          <a:p>
            <a:r>
              <a:rPr lang="zh-TW" altLang="en-US" dirty="0"/>
              <a:t>未受力的任何物體，其運動所沿的直線是同一條！</a:t>
            </a:r>
          </a:p>
        </p:txBody>
      </p:sp>
      <p:sp>
        <p:nvSpPr>
          <p:cNvPr id="3" name="Rectangle 2">
            <a:extLst>
              <a:ext uri="{FF2B5EF4-FFF2-40B4-BE49-F238E27FC236}">
                <a16:creationId xmlns:a16="http://schemas.microsoft.com/office/drawing/2014/main" id="{286A7F0C-D3F6-7940-A3E4-EDBC875B63D7}"/>
              </a:ext>
            </a:extLst>
          </p:cNvPr>
          <p:cNvSpPr/>
          <p:nvPr/>
        </p:nvSpPr>
        <p:spPr>
          <a:xfrm>
            <a:off x="969821" y="4533154"/>
            <a:ext cx="2262158" cy="369332"/>
          </a:xfrm>
          <a:prstGeom prst="rect">
            <a:avLst/>
          </a:prstGeom>
        </p:spPr>
        <p:txBody>
          <a:bodyPr wrap="none">
            <a:spAutoFit/>
          </a:bodyPr>
          <a:lstStyle/>
          <a:p>
            <a:r>
              <a:rPr lang="zh-TW" altLang="en-US" dirty="0"/>
              <a:t>直線是空間的性質。</a:t>
            </a:r>
            <a:endParaRPr lang="en-TW" dirty="0"/>
          </a:p>
        </p:txBody>
      </p:sp>
      <p:pic>
        <p:nvPicPr>
          <p:cNvPr id="4" name="Picture 6" descr="http://www.bhm.ch/downloads/04_Einstein_in_Bern.jpg">
            <a:extLst>
              <a:ext uri="{FF2B5EF4-FFF2-40B4-BE49-F238E27FC236}">
                <a16:creationId xmlns:a16="http://schemas.microsoft.com/office/drawing/2014/main" id="{E2B3D9EE-A676-4EB6-AC13-B2ACBFE0AF3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t="20279"/>
          <a:stretch>
            <a:fillRect/>
          </a:stretch>
        </p:blipFill>
        <p:spPr bwMode="auto">
          <a:xfrm>
            <a:off x="7756780" y="5517232"/>
            <a:ext cx="1050070" cy="1241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7367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13_24_Figure.jpg"/>
          <p:cNvPicPr>
            <a:picLocks noChangeAspect="1"/>
          </p:cNvPicPr>
          <p:nvPr/>
        </p:nvPicPr>
        <p:blipFill rotWithShape="1">
          <a:blip r:embed="rId2">
            <a:extLst>
              <a:ext uri="{28A0092B-C50C-407E-A947-70E740481C1C}">
                <a14:useLocalDpi xmlns:a14="http://schemas.microsoft.com/office/drawing/2010/main" val="0"/>
              </a:ext>
            </a:extLst>
          </a:blip>
          <a:srcRect t="65480" b="2488"/>
          <a:stretch/>
        </p:blipFill>
        <p:spPr>
          <a:xfrm>
            <a:off x="2544510" y="1938642"/>
            <a:ext cx="6102096" cy="2124478"/>
          </a:xfrm>
          <a:prstGeom prst="rect">
            <a:avLst/>
          </a:prstGeom>
        </p:spPr>
      </p:pic>
      <p:pic>
        <p:nvPicPr>
          <p:cNvPr id="3" name="Picture 3" descr="fig02_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564668" y="1326816"/>
            <a:ext cx="1606973" cy="2736304"/>
          </a:xfrm>
          <a:prstGeom prst="rect">
            <a:avLst/>
          </a:prstGeom>
          <a:noFill/>
        </p:spPr>
      </p:pic>
      <p:pic>
        <p:nvPicPr>
          <p:cNvPr id="4" name="Picture 559" descr="\\Mac\Home\Downloads\Poke_Ball.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87810" y="2702152"/>
            <a:ext cx="228006" cy="22800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60" descr="\\Mac\Home\Downloads\poke_manaphy.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65793" y="2907792"/>
            <a:ext cx="353200" cy="37478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59" descr="\\Mac\Home\Downloads\Poke_Ball.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03288" y="2798991"/>
            <a:ext cx="228006" cy="22800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60" descr="\\Mac\Home\Downloads\poke_manaphy.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48176" y="3000881"/>
            <a:ext cx="353200" cy="37478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59" descr="\\Mac\Home\Downloads\Poke_Ball.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8119" y="3095455"/>
            <a:ext cx="275739" cy="27573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60" descr="\\Mac\Home\Downloads\poke_manaphy.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70791" y="3337756"/>
            <a:ext cx="353200" cy="37478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59" descr="\\Mac\Home\Downloads\Poke_Ball.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94267" y="3482508"/>
            <a:ext cx="329176" cy="32917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60" descr="\\Mac\Home\Downloads\poke_manaphy.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78021" y="3620295"/>
            <a:ext cx="353200" cy="374789"/>
          </a:xfrm>
          <a:prstGeom prst="rect">
            <a:avLst/>
          </a:prstGeom>
          <a:noFill/>
          <a:extLst>
            <a:ext uri="{909E8E84-426E-40DD-AFC4-6F175D3DCCD1}">
              <a14:hiddenFill xmlns:a14="http://schemas.microsoft.com/office/drawing/2010/main">
                <a:solidFill>
                  <a:srgbClr val="FFFFFF"/>
                </a:solidFill>
              </a14:hiddenFill>
            </a:ext>
          </a:extLst>
        </p:spPr>
      </p:pic>
      <p:sp>
        <p:nvSpPr>
          <p:cNvPr id="13" name="文字方塊 3"/>
          <p:cNvSpPr txBox="1">
            <a:spLocks noChangeArrowheads="1"/>
          </p:cNvSpPr>
          <p:nvPr/>
        </p:nvSpPr>
        <p:spPr bwMode="auto">
          <a:xfrm>
            <a:off x="594865" y="4416505"/>
            <a:ext cx="8413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現在，在重力作用下，所有物體仍沿</a:t>
            </a:r>
            <a:r>
              <a:rPr lang="zh-TW" altLang="en-US" sz="1800" dirty="0">
                <a:solidFill>
                  <a:srgbClr val="FF0000"/>
                </a:solidFill>
              </a:rPr>
              <a:t>同一彎曲路徑</a:t>
            </a:r>
            <a:r>
              <a:rPr lang="zh-TW" altLang="en-US" sz="1800" dirty="0"/>
              <a:t>運動，與物體性質無關。</a:t>
            </a:r>
          </a:p>
        </p:txBody>
      </p:sp>
    </p:spTree>
    <p:extLst>
      <p:ext uri="{BB962C8B-B14F-4D97-AF65-F5344CB8AC3E}">
        <p14:creationId xmlns:p14="http://schemas.microsoft.com/office/powerpoint/2010/main" val="41091838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414" y="1219445"/>
            <a:ext cx="3045481" cy="3212272"/>
          </a:xfrm>
          <a:prstGeom prst="rect">
            <a:avLst/>
          </a:prstGeom>
          <a:solidFill>
            <a:schemeClr val="bg1"/>
          </a:solidFill>
          <a:ln>
            <a:noFill/>
          </a:ln>
          <a:effectLst/>
        </p:spPr>
      </p:pic>
      <p:sp>
        <p:nvSpPr>
          <p:cNvPr id="19" name="文字方塊 18"/>
          <p:cNvSpPr txBox="1"/>
          <p:nvPr/>
        </p:nvSpPr>
        <p:spPr>
          <a:xfrm>
            <a:off x="650509" y="4590733"/>
            <a:ext cx="7368498" cy="369332"/>
          </a:xfrm>
          <a:prstGeom prst="rect">
            <a:avLst/>
          </a:prstGeom>
          <a:noFill/>
        </p:spPr>
        <p:txBody>
          <a:bodyPr wrap="square" rtlCol="0">
            <a:spAutoFit/>
          </a:bodyPr>
          <a:lstStyle/>
          <a:p>
            <a:r>
              <a:rPr lang="zh-TW" altLang="en-US" dirty="0"/>
              <a:t>若物體受其他的力的作用，一般來說，不同質量的物體會走不同的路徑。</a:t>
            </a:r>
          </a:p>
        </p:txBody>
      </p:sp>
      <p:sp>
        <p:nvSpPr>
          <p:cNvPr id="20" name="文字方塊 19"/>
          <p:cNvSpPr txBox="1"/>
          <p:nvPr/>
        </p:nvSpPr>
        <p:spPr>
          <a:xfrm>
            <a:off x="650509" y="5104654"/>
            <a:ext cx="2592288" cy="369332"/>
          </a:xfrm>
          <a:prstGeom prst="rect">
            <a:avLst/>
          </a:prstGeom>
          <a:noFill/>
        </p:spPr>
        <p:txBody>
          <a:bodyPr wrap="square" rtlCol="0">
            <a:spAutoFit/>
          </a:bodyPr>
          <a:lstStyle/>
          <a:p>
            <a:r>
              <a:rPr lang="zh-TW" altLang="en-US" dirty="0"/>
              <a:t>這就是質譜儀的原理。</a:t>
            </a:r>
          </a:p>
        </p:txBody>
      </p:sp>
      <p:pic>
        <p:nvPicPr>
          <p:cNvPr id="21" name="Picture 2" descr="&amp;lt;strong&amp;gt;Figure 1.&amp;lt;/strong&amp;gt; Event recorded with the CMS detector in 2012 at a proton-proton centre-of-mass energy of 8 TeV.  The event shows characteristics expected from the decay of the SM Higgs boson to a pair of photons (dashed yellow lines and green towers). The event could also be due to known standard model background processes.&amp;lt;br /&amp;gt;&amp;lt;a href=&amp;quot;https://cdsweb.cern.ch/record/1459459/&amp;quot;&amp;gt;DOWNLOAD high-resolution images&amp;lt;/a&amp;g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1219444"/>
            <a:ext cx="5011572" cy="3212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96898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13_24_Figure.jpg"/>
          <p:cNvPicPr>
            <a:picLocks noChangeAspect="1"/>
          </p:cNvPicPr>
          <p:nvPr/>
        </p:nvPicPr>
        <p:blipFill rotWithShape="1">
          <a:blip r:embed="rId2">
            <a:extLst>
              <a:ext uri="{28A0092B-C50C-407E-A947-70E740481C1C}">
                <a14:useLocalDpi xmlns:a14="http://schemas.microsoft.com/office/drawing/2010/main" val="0"/>
              </a:ext>
            </a:extLst>
          </a:blip>
          <a:srcRect t="73120" b="2488"/>
          <a:stretch/>
        </p:blipFill>
        <p:spPr>
          <a:xfrm>
            <a:off x="646534" y="881836"/>
            <a:ext cx="6102096" cy="1617799"/>
          </a:xfrm>
          <a:prstGeom prst="rect">
            <a:avLst/>
          </a:prstGeom>
        </p:spPr>
      </p:pic>
      <p:pic>
        <p:nvPicPr>
          <p:cNvPr id="4" name="Picture 559" descr="\\Mac\Home\Downloads\Poke_Ball.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4368" y="1225151"/>
            <a:ext cx="198277" cy="1982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60" descr="\\Mac\Home\Downloads\poke_manaphy.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0737" y="1057490"/>
            <a:ext cx="353200" cy="37478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59" descr="\\Mac\Home\Downloads\Poke_Ball.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6085" y="1409124"/>
            <a:ext cx="198277" cy="19827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60" descr="\\Mac\Home\Downloads\poke_manaphy.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76896" y="1116577"/>
            <a:ext cx="353200" cy="37478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59" descr="\\Mac\Home\Downloads\Poke_Ball.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80143" y="1518942"/>
            <a:ext cx="198277" cy="19827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60" descr="\\Mac\Home\Downloads\poke_manaphy.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26082" y="1225151"/>
            <a:ext cx="353200" cy="37478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59" descr="\\Mac\Home\Downloads\Poke_Ball.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49728" y="2027225"/>
            <a:ext cx="198277" cy="19827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60" descr="\\Mac\Home\Downloads\poke_manaphy.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3882" y="1672361"/>
            <a:ext cx="353200" cy="374789"/>
          </a:xfrm>
          <a:prstGeom prst="rect">
            <a:avLst/>
          </a:prstGeom>
          <a:noFill/>
          <a:extLst>
            <a:ext uri="{909E8E84-426E-40DD-AFC4-6F175D3DCCD1}">
              <a14:hiddenFill xmlns:a14="http://schemas.microsoft.com/office/drawing/2010/main">
                <a:solidFill>
                  <a:srgbClr val="FFFFFF"/>
                </a:solidFill>
              </a14:hiddenFill>
            </a:ext>
          </a:extLst>
        </p:spPr>
      </p:pic>
      <p:sp>
        <p:nvSpPr>
          <p:cNvPr id="12" name="文字方塊 2"/>
          <p:cNvSpPr txBox="1">
            <a:spLocks noChangeArrowheads="1"/>
          </p:cNvSpPr>
          <p:nvPr/>
        </p:nvSpPr>
        <p:spPr bwMode="auto">
          <a:xfrm>
            <a:off x="611560" y="4068820"/>
            <a:ext cx="701878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在不是平坦的空間，公共的直線，可能就是彎曲的！</a:t>
            </a:r>
          </a:p>
        </p:txBody>
      </p:sp>
      <p:sp>
        <p:nvSpPr>
          <p:cNvPr id="13" name="文字方塊 3"/>
          <p:cNvSpPr txBox="1">
            <a:spLocks noChangeArrowheads="1"/>
          </p:cNvSpPr>
          <p:nvPr/>
        </p:nvSpPr>
        <p:spPr bwMode="auto">
          <a:xfrm>
            <a:off x="616992" y="2537240"/>
            <a:ext cx="8413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solidFill>
                  <a:srgbClr val="FF0000"/>
                </a:solidFill>
              </a:rPr>
              <a:t>如果等效原則正確，重力作用下，所有物體沿同一彎曲路徑運動，與其性質無關。</a:t>
            </a:r>
          </a:p>
        </p:txBody>
      </p:sp>
      <p:pic>
        <p:nvPicPr>
          <p:cNvPr id="16" name="Picture 2" descr="https://encrypted-tbn2.gstatic.com/images?q=tbn:ANd9GcRhQN8IHYhhnWxk5Ai2CFIxUVCIkuLFKwTHCOtkVXRWX-GnSpap">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70296" y="3483911"/>
            <a:ext cx="1017493" cy="1241847"/>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DC456362-FBEA-6B8D-40E9-4DC5853A92CA}"/>
              </a:ext>
            </a:extLst>
          </p:cNvPr>
          <p:cNvSpPr txBox="1"/>
          <p:nvPr/>
        </p:nvSpPr>
        <p:spPr>
          <a:xfrm>
            <a:off x="611560" y="3645024"/>
            <a:ext cx="7387180" cy="369332"/>
          </a:xfrm>
          <a:prstGeom prst="rect">
            <a:avLst/>
          </a:prstGeom>
          <a:noFill/>
        </p:spPr>
        <p:txBody>
          <a:bodyPr wrap="square" rtlCol="0">
            <a:spAutoFit/>
          </a:bodyPr>
          <a:lstStyle/>
          <a:p>
            <a:r>
              <a:rPr lang="en-US" dirty="0" err="1">
                <a:solidFill>
                  <a:srgbClr val="FF0000"/>
                </a:solidFill>
              </a:rPr>
              <a:t>這是不是代表有重力作用時，空間是被彎曲的？不再是平坦的</a:t>
            </a:r>
            <a:r>
              <a:rPr lang="en-US" dirty="0">
                <a:solidFill>
                  <a:srgbClr val="FF0000"/>
                </a:solidFill>
              </a:rPr>
              <a:t>？</a:t>
            </a:r>
          </a:p>
        </p:txBody>
      </p:sp>
      <p:pic>
        <p:nvPicPr>
          <p:cNvPr id="20" name="Picture 6" descr="http://www.bhm.ch/downloads/04_Einstein_in_Bern.jpg">
            <a:extLst>
              <a:ext uri="{FF2B5EF4-FFF2-40B4-BE49-F238E27FC236}">
                <a16:creationId xmlns:a16="http://schemas.microsoft.com/office/drawing/2014/main" id="{2F0487F5-4365-5AC3-CAFA-31DAB053EF2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t="20279"/>
          <a:stretch>
            <a:fillRect/>
          </a:stretch>
        </p:blipFill>
        <p:spPr bwMode="auto">
          <a:xfrm>
            <a:off x="6956013" y="259080"/>
            <a:ext cx="1880293" cy="2223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20">
            <a:extLst>
              <a:ext uri="{FF2B5EF4-FFF2-40B4-BE49-F238E27FC236}">
                <a16:creationId xmlns:a16="http://schemas.microsoft.com/office/drawing/2014/main" id="{05627997-942A-B77E-32FE-0DE6E38796A5}"/>
              </a:ext>
            </a:extLst>
          </p:cNvPr>
          <p:cNvSpPr txBox="1"/>
          <p:nvPr/>
        </p:nvSpPr>
        <p:spPr>
          <a:xfrm>
            <a:off x="611560" y="2944177"/>
            <a:ext cx="4136418" cy="369690"/>
          </a:xfrm>
          <a:prstGeom prst="rect">
            <a:avLst/>
          </a:prstGeom>
          <a:noFill/>
        </p:spPr>
        <p:txBody>
          <a:bodyPr wrap="square" rtlCol="0">
            <a:spAutoFit/>
          </a:bodyPr>
          <a:lstStyle/>
          <a:p>
            <a:r>
              <a:rPr lang="en-US" dirty="0" err="1">
                <a:solidFill>
                  <a:srgbClr val="FF0000"/>
                </a:solidFill>
              </a:rPr>
              <a:t>這條彎曲的路徑是公共的</a:t>
            </a:r>
            <a:r>
              <a:rPr lang="en-US" dirty="0">
                <a:solidFill>
                  <a:srgbClr val="FF0000"/>
                </a:solidFill>
              </a:rPr>
              <a:t>。</a:t>
            </a:r>
          </a:p>
        </p:txBody>
      </p:sp>
      <p:pic>
        <p:nvPicPr>
          <p:cNvPr id="14" name="圖片 6">
            <a:extLst>
              <a:ext uri="{FF2B5EF4-FFF2-40B4-BE49-F238E27FC236}">
                <a16:creationId xmlns:a16="http://schemas.microsoft.com/office/drawing/2014/main" id="{7DB5F4B4-DFAB-17B3-9C6A-D79794F2D28E}"/>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81853" y="4521477"/>
            <a:ext cx="1744040" cy="1744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4643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9" grpId="0"/>
    </p:bld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64A4FF4-731E-9043-4B38-55BA45F7C57B}"/>
            </a:ext>
          </a:extLst>
        </p:cNvPr>
        <p:cNvGrpSpPr/>
        <p:nvPr/>
      </p:nvGrpSpPr>
      <p:grpSpPr>
        <a:xfrm>
          <a:off x="0" y="0"/>
          <a:ext cx="0" cy="0"/>
          <a:chOff x="0" y="0"/>
          <a:chExt cx="0" cy="0"/>
        </a:xfrm>
      </p:grpSpPr>
      <p:pic>
        <p:nvPicPr>
          <p:cNvPr id="2" name="Picture 2" descr="13_24_Figure.jpg">
            <a:extLst>
              <a:ext uri="{FF2B5EF4-FFF2-40B4-BE49-F238E27FC236}">
                <a16:creationId xmlns:a16="http://schemas.microsoft.com/office/drawing/2014/main" id="{0F7C4FA5-8CAE-CB1B-2544-9E5929089F0F}"/>
              </a:ext>
            </a:extLst>
          </p:cNvPr>
          <p:cNvPicPr>
            <a:picLocks noChangeAspect="1"/>
          </p:cNvPicPr>
          <p:nvPr/>
        </p:nvPicPr>
        <p:blipFill rotWithShape="1">
          <a:blip r:embed="rId2">
            <a:extLst>
              <a:ext uri="{28A0092B-C50C-407E-A947-70E740481C1C}">
                <a14:useLocalDpi xmlns:a14="http://schemas.microsoft.com/office/drawing/2010/main" val="0"/>
              </a:ext>
            </a:extLst>
          </a:blip>
          <a:srcRect t="73120" b="2488"/>
          <a:stretch/>
        </p:blipFill>
        <p:spPr>
          <a:xfrm>
            <a:off x="711297" y="314494"/>
            <a:ext cx="6102096" cy="1617799"/>
          </a:xfrm>
          <a:prstGeom prst="rect">
            <a:avLst/>
          </a:prstGeom>
        </p:spPr>
      </p:pic>
      <p:pic>
        <p:nvPicPr>
          <p:cNvPr id="4" name="Picture 559" descr="\\Mac\Home\Downloads\Poke_Ball.png">
            <a:extLst>
              <a:ext uri="{FF2B5EF4-FFF2-40B4-BE49-F238E27FC236}">
                <a16:creationId xmlns:a16="http://schemas.microsoft.com/office/drawing/2014/main" id="{EF5BB553-69E3-AE7B-A200-A0C81F82513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9131" y="657809"/>
            <a:ext cx="198277" cy="1982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60" descr="\\Mac\Home\Downloads\poke_manaphy.png">
            <a:extLst>
              <a:ext uri="{FF2B5EF4-FFF2-40B4-BE49-F238E27FC236}">
                <a16:creationId xmlns:a16="http://schemas.microsoft.com/office/drawing/2014/main" id="{E7B9FC78-622A-A5DE-B983-ACBECD73C46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5500" y="490148"/>
            <a:ext cx="353200" cy="37478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59" descr="\\Mac\Home\Downloads\Poke_Ball.png">
            <a:extLst>
              <a:ext uri="{FF2B5EF4-FFF2-40B4-BE49-F238E27FC236}">
                <a16:creationId xmlns:a16="http://schemas.microsoft.com/office/drawing/2014/main" id="{92AB5741-EF08-E401-154C-B6BBC3AE5D8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0848" y="841782"/>
            <a:ext cx="198277" cy="19827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60" descr="\\Mac\Home\Downloads\poke_manaphy.png">
            <a:extLst>
              <a:ext uri="{FF2B5EF4-FFF2-40B4-BE49-F238E27FC236}">
                <a16:creationId xmlns:a16="http://schemas.microsoft.com/office/drawing/2014/main" id="{9F9F5FAA-445B-87E8-6DE6-8638FD0F162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41659" y="549235"/>
            <a:ext cx="353200" cy="37478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59" descr="\\Mac\Home\Downloads\Poke_Ball.png">
            <a:extLst>
              <a:ext uri="{FF2B5EF4-FFF2-40B4-BE49-F238E27FC236}">
                <a16:creationId xmlns:a16="http://schemas.microsoft.com/office/drawing/2014/main" id="{3017B469-DD6F-DDCE-0DD6-CD06A0F082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44906" y="951600"/>
            <a:ext cx="198277" cy="19827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60" descr="\\Mac\Home\Downloads\poke_manaphy.png">
            <a:extLst>
              <a:ext uri="{FF2B5EF4-FFF2-40B4-BE49-F238E27FC236}">
                <a16:creationId xmlns:a16="http://schemas.microsoft.com/office/drawing/2014/main" id="{0A18707E-6B64-3BDE-56A5-DAE640C3CEE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90845" y="657809"/>
            <a:ext cx="353200" cy="37478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59" descr="\\Mac\Home\Downloads\Poke_Ball.png">
            <a:extLst>
              <a:ext uri="{FF2B5EF4-FFF2-40B4-BE49-F238E27FC236}">
                <a16:creationId xmlns:a16="http://schemas.microsoft.com/office/drawing/2014/main" id="{3FD724A4-2DD9-58A0-C6BB-9FED5CE9AD2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14491" y="1459883"/>
            <a:ext cx="198277" cy="19827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60" descr="\\Mac\Home\Downloads\poke_manaphy.png">
            <a:extLst>
              <a:ext uri="{FF2B5EF4-FFF2-40B4-BE49-F238E27FC236}">
                <a16:creationId xmlns:a16="http://schemas.microsoft.com/office/drawing/2014/main" id="{875D6709-A9F5-2325-3171-AAD73E6D833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78645" y="1105019"/>
            <a:ext cx="353200" cy="374789"/>
          </a:xfrm>
          <a:prstGeom prst="rect">
            <a:avLst/>
          </a:prstGeom>
          <a:noFill/>
          <a:extLst>
            <a:ext uri="{909E8E84-426E-40DD-AFC4-6F175D3DCCD1}">
              <a14:hiddenFill xmlns:a14="http://schemas.microsoft.com/office/drawing/2010/main">
                <a:solidFill>
                  <a:srgbClr val="FFFFFF"/>
                </a:solidFill>
              </a14:hiddenFill>
            </a:ext>
          </a:extLst>
        </p:spPr>
      </p:pic>
      <p:sp>
        <p:nvSpPr>
          <p:cNvPr id="12" name="文字方塊 2">
            <a:extLst>
              <a:ext uri="{FF2B5EF4-FFF2-40B4-BE49-F238E27FC236}">
                <a16:creationId xmlns:a16="http://schemas.microsoft.com/office/drawing/2014/main" id="{0D927F7B-7E8B-88E5-2357-48CF89CAFC93}"/>
              </a:ext>
            </a:extLst>
          </p:cNvPr>
          <p:cNvSpPr txBox="1">
            <a:spLocks noChangeArrowheads="1"/>
          </p:cNvSpPr>
          <p:nvPr/>
        </p:nvSpPr>
        <p:spPr bwMode="auto">
          <a:xfrm>
            <a:off x="641204" y="5568037"/>
            <a:ext cx="7018784"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在不是平坦的空間，公共的直線，可能就是彎曲的！</a:t>
            </a:r>
          </a:p>
        </p:txBody>
      </p:sp>
      <p:sp>
        <p:nvSpPr>
          <p:cNvPr id="13" name="文字方塊 3">
            <a:extLst>
              <a:ext uri="{FF2B5EF4-FFF2-40B4-BE49-F238E27FC236}">
                <a16:creationId xmlns:a16="http://schemas.microsoft.com/office/drawing/2014/main" id="{FA572D70-C0A2-FE34-CB62-01E73007A7C7}"/>
              </a:ext>
            </a:extLst>
          </p:cNvPr>
          <p:cNvSpPr txBox="1">
            <a:spLocks noChangeArrowheads="1"/>
          </p:cNvSpPr>
          <p:nvPr/>
        </p:nvSpPr>
        <p:spPr bwMode="auto">
          <a:xfrm>
            <a:off x="681755" y="1969898"/>
            <a:ext cx="8413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solidFill>
                  <a:srgbClr val="FF0000"/>
                </a:solidFill>
              </a:rPr>
              <a:t>如果等效原則正確，重力作用下，所有物體沿同一彎曲路徑運動，與其性質無關。</a:t>
            </a:r>
          </a:p>
        </p:txBody>
      </p:sp>
      <p:pic>
        <p:nvPicPr>
          <p:cNvPr id="16" name="Picture 2" descr="https://encrypted-tbn2.gstatic.com/images?q=tbn:ANd9GcRhQN8IHYhhnWxk5Ai2CFIxUVCIkuLFKwTHCOtkVXRWX-GnSpap">
            <a:hlinkClick r:id="rId5"/>
            <a:extLst>
              <a:ext uri="{FF2B5EF4-FFF2-40B4-BE49-F238E27FC236}">
                <a16:creationId xmlns:a16="http://schemas.microsoft.com/office/drawing/2014/main" id="{0A605275-DC5E-6F41-5283-84A9AEA961F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18673" y="5445224"/>
            <a:ext cx="958475" cy="116981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descr="3920">
            <a:extLst>
              <a:ext uri="{FF2B5EF4-FFF2-40B4-BE49-F238E27FC236}">
                <a16:creationId xmlns:a16="http://schemas.microsoft.com/office/drawing/2014/main" id="{D96E04B3-A56F-69D0-DD37-06B5E0205B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b="6458"/>
          <a:stretch>
            <a:fillRect/>
          </a:stretch>
        </p:blipFill>
        <p:spPr bwMode="auto">
          <a:xfrm>
            <a:off x="711297" y="2830006"/>
            <a:ext cx="4896916" cy="179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文字方塊 3">
            <a:extLst>
              <a:ext uri="{FF2B5EF4-FFF2-40B4-BE49-F238E27FC236}">
                <a16:creationId xmlns:a16="http://schemas.microsoft.com/office/drawing/2014/main" id="{35E5D0B1-75DD-4166-DC55-074FCF9CAA82}"/>
              </a:ext>
            </a:extLst>
          </p:cNvPr>
          <p:cNvSpPr txBox="1">
            <a:spLocks noChangeArrowheads="1"/>
          </p:cNvSpPr>
          <p:nvPr/>
        </p:nvSpPr>
        <p:spPr bwMode="auto">
          <a:xfrm>
            <a:off x="641204" y="4625410"/>
            <a:ext cx="8413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solidFill>
                  <a:srgbClr val="FF0000"/>
                </a:solidFill>
              </a:rPr>
              <a:t>在重力作用下，光也會被偏折。</a:t>
            </a:r>
          </a:p>
        </p:txBody>
      </p:sp>
      <p:sp>
        <p:nvSpPr>
          <p:cNvPr id="19" name="TextBox 18">
            <a:extLst>
              <a:ext uri="{FF2B5EF4-FFF2-40B4-BE49-F238E27FC236}">
                <a16:creationId xmlns:a16="http://schemas.microsoft.com/office/drawing/2014/main" id="{80A40337-AD8C-7F0B-FA17-5D656A38947C}"/>
              </a:ext>
            </a:extLst>
          </p:cNvPr>
          <p:cNvSpPr txBox="1"/>
          <p:nvPr/>
        </p:nvSpPr>
        <p:spPr>
          <a:xfrm>
            <a:off x="641204" y="5144241"/>
            <a:ext cx="7387180" cy="369332"/>
          </a:xfrm>
          <a:prstGeom prst="rect">
            <a:avLst/>
          </a:prstGeom>
          <a:noFill/>
        </p:spPr>
        <p:txBody>
          <a:bodyPr wrap="square" rtlCol="0">
            <a:spAutoFit/>
          </a:bodyPr>
          <a:lstStyle/>
          <a:p>
            <a:r>
              <a:rPr lang="en-US" dirty="0" err="1">
                <a:solidFill>
                  <a:srgbClr val="FF0000"/>
                </a:solidFill>
              </a:rPr>
              <a:t>這是不是代表有重力作用時，空間是被彎曲的？不再是平坦的</a:t>
            </a:r>
            <a:r>
              <a:rPr lang="en-US" dirty="0">
                <a:solidFill>
                  <a:srgbClr val="FF0000"/>
                </a:solidFill>
              </a:rPr>
              <a:t>？</a:t>
            </a:r>
          </a:p>
        </p:txBody>
      </p:sp>
      <p:pic>
        <p:nvPicPr>
          <p:cNvPr id="20" name="Picture 6" descr="http://www.bhm.ch/downloads/04_Einstein_in_Bern.jpg">
            <a:extLst>
              <a:ext uri="{FF2B5EF4-FFF2-40B4-BE49-F238E27FC236}">
                <a16:creationId xmlns:a16="http://schemas.microsoft.com/office/drawing/2014/main" id="{5B331713-5846-0356-D24E-23ABFFCF26B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t="20279"/>
          <a:stretch>
            <a:fillRect/>
          </a:stretch>
        </p:blipFill>
        <p:spPr bwMode="auto">
          <a:xfrm>
            <a:off x="7913161" y="3661619"/>
            <a:ext cx="1050070" cy="1241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20">
            <a:extLst>
              <a:ext uri="{FF2B5EF4-FFF2-40B4-BE49-F238E27FC236}">
                <a16:creationId xmlns:a16="http://schemas.microsoft.com/office/drawing/2014/main" id="{CFA008E1-B819-B2CD-39A0-142BB7DC4846}"/>
              </a:ext>
            </a:extLst>
          </p:cNvPr>
          <p:cNvSpPr txBox="1"/>
          <p:nvPr/>
        </p:nvSpPr>
        <p:spPr>
          <a:xfrm>
            <a:off x="676323" y="2376835"/>
            <a:ext cx="4136418" cy="369690"/>
          </a:xfrm>
          <a:prstGeom prst="rect">
            <a:avLst/>
          </a:prstGeom>
          <a:noFill/>
        </p:spPr>
        <p:txBody>
          <a:bodyPr wrap="square" rtlCol="0">
            <a:spAutoFit/>
          </a:bodyPr>
          <a:lstStyle/>
          <a:p>
            <a:r>
              <a:rPr lang="en-US" dirty="0" err="1">
                <a:solidFill>
                  <a:srgbClr val="FF0000"/>
                </a:solidFill>
              </a:rPr>
              <a:t>這條彎曲的路徑是公共的</a:t>
            </a:r>
            <a:r>
              <a:rPr lang="en-US" dirty="0">
                <a:solidFill>
                  <a:srgbClr val="FF0000"/>
                </a:solidFill>
              </a:rPr>
              <a:t>。</a:t>
            </a:r>
          </a:p>
        </p:txBody>
      </p:sp>
    </p:spTree>
    <p:extLst>
      <p:ext uri="{BB962C8B-B14F-4D97-AF65-F5344CB8AC3E}">
        <p14:creationId xmlns:p14="http://schemas.microsoft.com/office/powerpoint/2010/main" val="1459675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ppt_x"/>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p:bldP spid="19" grpId="0"/>
    </p:bld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711526" y="880136"/>
            <a:ext cx="6460874" cy="500063"/>
          </a:xfrm>
        </p:spPr>
        <p:txBody>
          <a:bodyPr/>
          <a:lstStyle/>
          <a:p>
            <a:pPr algn="l" eaLnBrk="1" hangingPunct="1"/>
            <a:r>
              <a:rPr lang="zh-TW" altLang="en-US" sz="1800" dirty="0">
                <a:solidFill>
                  <a:schemeClr val="tx1"/>
                </a:solidFill>
              </a:rPr>
              <a:t>在重力影響下，物體會加速下落。繪成時間與空間的圖如下。 </a:t>
            </a:r>
          </a:p>
        </p:txBody>
      </p:sp>
      <p:pic>
        <p:nvPicPr>
          <p:cNvPr id="43011" name="Picture 3" descr="fig02_09"/>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6588224" y="2060848"/>
            <a:ext cx="2199307" cy="3744912"/>
          </a:xfrm>
          <a:noFill/>
        </p:spPr>
      </p:pic>
      <p:pic>
        <p:nvPicPr>
          <p:cNvPr id="43014" name="Picture 6" descr="fig02_08"/>
          <p:cNvPicPr>
            <a:picLocks noChangeAspect="1" noChangeArrowheads="1"/>
          </p:cNvPicPr>
          <p:nvPr/>
        </p:nvPicPr>
        <p:blipFill>
          <a:blip r:embed="rId3">
            <a:extLst>
              <a:ext uri="{28A0092B-C50C-407E-A947-70E740481C1C}">
                <a14:useLocalDpi xmlns:a14="http://schemas.microsoft.com/office/drawing/2010/main" val="0"/>
              </a:ext>
            </a:extLst>
          </a:blip>
          <a:srcRect t="50388" r="49133" b="2809"/>
          <a:stretch>
            <a:fillRect/>
          </a:stretch>
        </p:blipFill>
        <p:spPr bwMode="auto">
          <a:xfrm flipH="1">
            <a:off x="3295702" y="2085490"/>
            <a:ext cx="2977993" cy="3736975"/>
          </a:xfrm>
          <a:prstGeom prst="rect">
            <a:avLst/>
          </a:prstGeom>
          <a:solidFill>
            <a:schemeClr val="bg1"/>
          </a:solidFill>
          <a:ln>
            <a:noFill/>
          </a:ln>
        </p:spPr>
      </p:pic>
      <p:sp>
        <p:nvSpPr>
          <p:cNvPr id="43015" name="文字方塊 11"/>
          <p:cNvSpPr txBox="1">
            <a:spLocks noChangeArrowheads="1"/>
          </p:cNvSpPr>
          <p:nvPr/>
        </p:nvSpPr>
        <p:spPr bwMode="auto">
          <a:xfrm>
            <a:off x="3465384" y="2158515"/>
            <a:ext cx="431800" cy="40011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en-US" altLang="zh-TW" sz="2000" i="1" dirty="0">
                <a:latin typeface="Times New Roman" pitchFamily="18" charset="0"/>
                <a:cs typeface="Times New Roman" pitchFamily="18" charset="0"/>
              </a:rPr>
              <a:t>t</a:t>
            </a:r>
            <a:endParaRPr lang="zh-TW" altLang="en-US" sz="2000" i="1" dirty="0">
              <a:latin typeface="Times New Roman" pitchFamily="18" charset="0"/>
              <a:cs typeface="Times New Roman" pitchFamily="18" charset="0"/>
            </a:endParaRPr>
          </a:p>
        </p:txBody>
      </p:sp>
      <p:sp>
        <p:nvSpPr>
          <p:cNvPr id="43016" name="文字方塊 12"/>
          <p:cNvSpPr txBox="1">
            <a:spLocks noChangeArrowheads="1"/>
          </p:cNvSpPr>
          <p:nvPr/>
        </p:nvSpPr>
        <p:spPr bwMode="auto">
          <a:xfrm>
            <a:off x="5927220" y="5417711"/>
            <a:ext cx="346475" cy="40011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en-US" altLang="zh-TW" sz="2000" i="1" dirty="0">
                <a:latin typeface="Times New Roman" pitchFamily="18" charset="0"/>
                <a:cs typeface="Times New Roman" pitchFamily="18" charset="0"/>
              </a:rPr>
              <a:t>x</a:t>
            </a:r>
            <a:endParaRPr lang="zh-TW" altLang="en-US" sz="2000" i="1" dirty="0">
              <a:latin typeface="Times New Roman" pitchFamily="18" charset="0"/>
              <a:cs typeface="Times New Roman" pitchFamily="18" charset="0"/>
            </a:endParaRPr>
          </a:p>
        </p:txBody>
      </p:sp>
      <p:sp>
        <p:nvSpPr>
          <p:cNvPr id="14" name="矩形 13"/>
          <p:cNvSpPr/>
          <p:nvPr/>
        </p:nvSpPr>
        <p:spPr>
          <a:xfrm>
            <a:off x="3768237" y="5636973"/>
            <a:ext cx="890506" cy="188217"/>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TW" altLang="en-US"/>
          </a:p>
        </p:txBody>
      </p:sp>
      <p:sp>
        <p:nvSpPr>
          <p:cNvPr id="15" name="矩形 14"/>
          <p:cNvSpPr/>
          <p:nvPr/>
        </p:nvSpPr>
        <p:spPr>
          <a:xfrm>
            <a:off x="5493833" y="2840130"/>
            <a:ext cx="433387" cy="1223963"/>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TW" altLang="en-US"/>
          </a:p>
        </p:txBody>
      </p:sp>
      <p:sp>
        <p:nvSpPr>
          <p:cNvPr id="16" name="矩形 15"/>
          <p:cNvSpPr/>
          <p:nvPr/>
        </p:nvSpPr>
        <p:spPr>
          <a:xfrm>
            <a:off x="3996796" y="2886978"/>
            <a:ext cx="433387" cy="1223963"/>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TW" altLang="en-US"/>
          </a:p>
        </p:txBody>
      </p:sp>
      <p:sp>
        <p:nvSpPr>
          <p:cNvPr id="2" name="矩形 1"/>
          <p:cNvSpPr/>
          <p:nvPr/>
        </p:nvSpPr>
        <p:spPr>
          <a:xfrm>
            <a:off x="3419872" y="5636973"/>
            <a:ext cx="261412" cy="169598"/>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7" name="矩形 16"/>
          <p:cNvSpPr/>
          <p:nvPr/>
        </p:nvSpPr>
        <p:spPr>
          <a:xfrm>
            <a:off x="3334863" y="5602531"/>
            <a:ext cx="261412" cy="169598"/>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4" name="文字方塊 3">
            <a:extLst>
              <a:ext uri="{FF2B5EF4-FFF2-40B4-BE49-F238E27FC236}">
                <a16:creationId xmlns:a16="http://schemas.microsoft.com/office/drawing/2014/main" id="{82BA9AFE-D103-254C-9E48-29BC25390F92}"/>
              </a:ext>
            </a:extLst>
          </p:cNvPr>
          <p:cNvSpPr txBox="1"/>
          <p:nvPr/>
        </p:nvSpPr>
        <p:spPr>
          <a:xfrm>
            <a:off x="1750687" y="1380199"/>
            <a:ext cx="4045449" cy="369332"/>
          </a:xfrm>
          <a:prstGeom prst="rect">
            <a:avLst/>
          </a:prstGeom>
          <a:noFill/>
        </p:spPr>
        <p:txBody>
          <a:bodyPr wrap="square" rtlCol="0">
            <a:spAutoFit/>
          </a:bodyPr>
          <a:lstStyle/>
          <a:p>
            <a:r>
              <a:rPr lang="zh-CN" altLang="en-US" dirty="0"/>
              <a:t>時空圖上的這條世界線就是直線！</a:t>
            </a:r>
            <a:endParaRPr kumimoji="1" lang="zh-TW" altLang="en-US" dirty="0"/>
          </a:p>
        </p:txBody>
      </p:sp>
      <p:pic>
        <p:nvPicPr>
          <p:cNvPr id="13" name="Picture 6" descr="fig02_08">
            <a:extLst>
              <a:ext uri="{FF2B5EF4-FFF2-40B4-BE49-F238E27FC236}">
                <a16:creationId xmlns:a16="http://schemas.microsoft.com/office/drawing/2014/main" id="{59747AF9-20C4-8D43-8CBE-B7BEA12AA3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50388" r="49133" b="2809"/>
          <a:stretch>
            <a:fillRect/>
          </a:stretch>
        </p:blipFill>
        <p:spPr bwMode="auto">
          <a:xfrm flipH="1">
            <a:off x="134824" y="2084318"/>
            <a:ext cx="2977993" cy="3736975"/>
          </a:xfrm>
          <a:prstGeom prst="rect">
            <a:avLst/>
          </a:prstGeom>
          <a:solidFill>
            <a:schemeClr val="bg1"/>
          </a:solidFill>
          <a:ln>
            <a:noFill/>
          </a:ln>
        </p:spPr>
      </p:pic>
      <mc:AlternateContent xmlns:mc="http://schemas.openxmlformats.org/markup-compatibility/2006" xmlns:a14="http://schemas.microsoft.com/office/drawing/2010/main">
        <mc:Choice Requires="a14">
          <p:sp>
            <p:nvSpPr>
              <p:cNvPr id="18" name="文字方塊 11">
                <a:extLst>
                  <a:ext uri="{FF2B5EF4-FFF2-40B4-BE49-F238E27FC236}">
                    <a16:creationId xmlns:a16="http://schemas.microsoft.com/office/drawing/2014/main" id="{9965DEF7-A21A-4A4F-B47C-58FCDB5914D0}"/>
                  </a:ext>
                </a:extLst>
              </p:cNvPr>
              <p:cNvSpPr txBox="1">
                <a:spLocks noChangeArrowheads="1"/>
              </p:cNvSpPr>
              <p:nvPr/>
            </p:nvSpPr>
            <p:spPr bwMode="auto">
              <a:xfrm>
                <a:off x="304506" y="2157343"/>
                <a:ext cx="431800" cy="400110"/>
              </a:xfrm>
              <a:prstGeom prst="rect">
                <a:avLst/>
              </a:prstGeom>
              <a:solidFill>
                <a:schemeClr val="bg1"/>
              </a:solidFill>
              <a:ln>
                <a:noFill/>
              </a:ln>
              <a:extLst>
                <a:ext uri="{91240B29-F687-4F45-9708-019B960494DF}">
                  <a14:hiddenLine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14:m>
                  <m:oMathPara xmlns:m="http://schemas.openxmlformats.org/officeDocument/2006/math">
                    <m:oMath>
                      <m:r>
                        <a:rPr lang="en-US" altLang="zh-TW" sz="2000" i="1" dirty="0" smtClean="0">
                          <a:latin typeface="Cambria Math"/>
                          <a:cs typeface="Times New Roman" pitchFamily="18" charset="0"/>
                        </a:rPr>
                        <m:t>𝑡</m:t>
                      </m:r>
                    </m:oMath>
                  </m:oMathPara>
                </a14:m>
                <a:endParaRPr lang="zh-TW" altLang="en-US" sz="2000" i="1" dirty="0">
                  <a:latin typeface="Times New Roman" pitchFamily="18" charset="0"/>
                  <a:cs typeface="Times New Roman" pitchFamily="18" charset="0"/>
                </a:endParaRPr>
              </a:p>
            </p:txBody>
          </p:sp>
        </mc:Choice>
        <mc:Fallback xmlns="">
          <p:sp>
            <p:nvSpPr>
              <p:cNvPr id="18" name="文字方塊 11">
                <a:extLst>
                  <a:ext uri="{FF2B5EF4-FFF2-40B4-BE49-F238E27FC236}">
                    <a16:creationId xmlns:a16="http://schemas.microsoft.com/office/drawing/2014/main" id="{9965DEF7-A21A-4A4F-B47C-58FCDB5914D0}"/>
                  </a:ext>
                </a:extLst>
              </p:cNvPr>
              <p:cNvSpPr txBox="1">
                <a:spLocks noRot="1" noChangeAspect="1" noMove="1" noResize="1" noEditPoints="1" noAdjustHandles="1" noChangeArrowheads="1" noChangeShapeType="1" noTextEdit="1"/>
              </p:cNvSpPr>
              <p:nvPr/>
            </p:nvSpPr>
            <p:spPr bwMode="auto">
              <a:xfrm>
                <a:off x="304506" y="2157343"/>
                <a:ext cx="431800" cy="400110"/>
              </a:xfrm>
              <a:prstGeom prst="rect">
                <a:avLst/>
              </a:prstGeom>
              <a:blipFill>
                <a:blip r:embed="rId4"/>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9" name="文字方塊 12">
                <a:extLst>
                  <a:ext uri="{FF2B5EF4-FFF2-40B4-BE49-F238E27FC236}">
                    <a16:creationId xmlns:a16="http://schemas.microsoft.com/office/drawing/2014/main" id="{774D503F-EFD2-7149-B080-91CFD830A66E}"/>
                  </a:ext>
                </a:extLst>
              </p:cNvPr>
              <p:cNvSpPr txBox="1">
                <a:spLocks noChangeArrowheads="1"/>
              </p:cNvSpPr>
              <p:nvPr/>
            </p:nvSpPr>
            <p:spPr bwMode="auto">
              <a:xfrm>
                <a:off x="2766342" y="5309567"/>
                <a:ext cx="346475" cy="400110"/>
              </a:xfrm>
              <a:prstGeom prst="rect">
                <a:avLst/>
              </a:prstGeom>
              <a:solidFill>
                <a:schemeClr val="bg1"/>
              </a:solidFill>
              <a:ln>
                <a:noFill/>
              </a:ln>
              <a:extLst>
                <a:ext uri="{91240B29-F687-4F45-9708-019B960494DF}">
                  <a14:hiddenLine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14:m>
                  <m:oMathPara xmlns:m="http://schemas.openxmlformats.org/officeDocument/2006/math">
                    <m:oMath>
                      <m:r>
                        <a:rPr lang="en-US" altLang="zh-TW" sz="2000" i="1" dirty="0" smtClean="0">
                          <a:latin typeface="Cambria Math"/>
                          <a:cs typeface="Times New Roman" pitchFamily="18" charset="0"/>
                        </a:rPr>
                        <m:t>𝑥</m:t>
                      </m:r>
                    </m:oMath>
                  </m:oMathPara>
                </a14:m>
                <a:endParaRPr lang="zh-TW" altLang="en-US" sz="2000" i="1" dirty="0">
                  <a:latin typeface="Times New Roman" pitchFamily="18" charset="0"/>
                  <a:cs typeface="Times New Roman" pitchFamily="18" charset="0"/>
                </a:endParaRPr>
              </a:p>
            </p:txBody>
          </p:sp>
        </mc:Choice>
        <mc:Fallback xmlns="">
          <p:sp>
            <p:nvSpPr>
              <p:cNvPr id="19" name="文字方塊 12">
                <a:extLst>
                  <a:ext uri="{FF2B5EF4-FFF2-40B4-BE49-F238E27FC236}">
                    <a16:creationId xmlns:a16="http://schemas.microsoft.com/office/drawing/2014/main" id="{774D503F-EFD2-7149-B080-91CFD830A66E}"/>
                  </a:ext>
                </a:extLst>
              </p:cNvPr>
              <p:cNvSpPr txBox="1">
                <a:spLocks noRot="1" noChangeAspect="1" noMove="1" noResize="1" noEditPoints="1" noAdjustHandles="1" noChangeArrowheads="1" noChangeShapeType="1" noTextEdit="1"/>
              </p:cNvSpPr>
              <p:nvPr/>
            </p:nvSpPr>
            <p:spPr bwMode="auto">
              <a:xfrm>
                <a:off x="2766342" y="5309567"/>
                <a:ext cx="346475" cy="400110"/>
              </a:xfrm>
              <a:prstGeom prst="rect">
                <a:avLst/>
              </a:prstGeom>
              <a:blipFill>
                <a:blip r:embed="rId5"/>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p:sp>
        <p:nvSpPr>
          <p:cNvPr id="20" name="矩形 6">
            <a:extLst>
              <a:ext uri="{FF2B5EF4-FFF2-40B4-BE49-F238E27FC236}">
                <a16:creationId xmlns:a16="http://schemas.microsoft.com/office/drawing/2014/main" id="{C728947A-1855-AB43-B41A-99D946C891A6}"/>
              </a:ext>
            </a:extLst>
          </p:cNvPr>
          <p:cNvSpPr/>
          <p:nvPr/>
        </p:nvSpPr>
        <p:spPr>
          <a:xfrm>
            <a:off x="607359" y="5635801"/>
            <a:ext cx="890506" cy="188217"/>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TW" altLang="en-US"/>
          </a:p>
        </p:txBody>
      </p:sp>
      <p:sp>
        <p:nvSpPr>
          <p:cNvPr id="21" name="矩形 7">
            <a:extLst>
              <a:ext uri="{FF2B5EF4-FFF2-40B4-BE49-F238E27FC236}">
                <a16:creationId xmlns:a16="http://schemas.microsoft.com/office/drawing/2014/main" id="{139203E0-04C3-584B-A551-428C50C9AFEC}"/>
              </a:ext>
            </a:extLst>
          </p:cNvPr>
          <p:cNvSpPr/>
          <p:nvPr/>
        </p:nvSpPr>
        <p:spPr>
          <a:xfrm>
            <a:off x="2332955" y="2838958"/>
            <a:ext cx="433387" cy="1223963"/>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TW" altLang="en-US"/>
          </a:p>
        </p:txBody>
      </p:sp>
      <p:sp>
        <p:nvSpPr>
          <p:cNvPr id="22" name="矩形 8">
            <a:extLst>
              <a:ext uri="{FF2B5EF4-FFF2-40B4-BE49-F238E27FC236}">
                <a16:creationId xmlns:a16="http://schemas.microsoft.com/office/drawing/2014/main" id="{D2706DFD-03F5-9B47-B545-D48C70B3E574}"/>
              </a:ext>
            </a:extLst>
          </p:cNvPr>
          <p:cNvSpPr/>
          <p:nvPr/>
        </p:nvSpPr>
        <p:spPr>
          <a:xfrm>
            <a:off x="835918" y="2885806"/>
            <a:ext cx="433387" cy="1223963"/>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TW" altLang="en-US"/>
          </a:p>
        </p:txBody>
      </p:sp>
      <p:sp>
        <p:nvSpPr>
          <p:cNvPr id="23" name="矩形 9">
            <a:extLst>
              <a:ext uri="{FF2B5EF4-FFF2-40B4-BE49-F238E27FC236}">
                <a16:creationId xmlns:a16="http://schemas.microsoft.com/office/drawing/2014/main" id="{623D5759-E83C-AE45-A549-1A2249A9FE94}"/>
              </a:ext>
            </a:extLst>
          </p:cNvPr>
          <p:cNvSpPr/>
          <p:nvPr/>
        </p:nvSpPr>
        <p:spPr>
          <a:xfrm>
            <a:off x="736306" y="2300342"/>
            <a:ext cx="2090220" cy="3240206"/>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cxnSp>
        <p:nvCxnSpPr>
          <p:cNvPr id="24" name="直線接點 11">
            <a:extLst>
              <a:ext uri="{FF2B5EF4-FFF2-40B4-BE49-F238E27FC236}">
                <a16:creationId xmlns:a16="http://schemas.microsoft.com/office/drawing/2014/main" id="{031F500B-B979-6A4F-B83D-397FBD34C233}"/>
              </a:ext>
            </a:extLst>
          </p:cNvPr>
          <p:cNvCxnSpPr/>
          <p:nvPr/>
        </p:nvCxnSpPr>
        <p:spPr>
          <a:xfrm flipV="1">
            <a:off x="835918" y="2619305"/>
            <a:ext cx="0" cy="3016496"/>
          </a:xfrm>
          <a:prstGeom prst="line">
            <a:avLst/>
          </a:prstGeom>
          <a:ln w="25400">
            <a:solidFill>
              <a:srgbClr val="0070C0"/>
            </a:solidFill>
            <a:tailEnd type="none"/>
          </a:ln>
        </p:spPr>
        <p:style>
          <a:lnRef idx="1">
            <a:schemeClr val="accent1"/>
          </a:lnRef>
          <a:fillRef idx="0">
            <a:schemeClr val="accent1"/>
          </a:fillRef>
          <a:effectRef idx="0">
            <a:schemeClr val="accent1"/>
          </a:effectRef>
          <a:fontRef idx="minor">
            <a:schemeClr val="tx1"/>
          </a:fontRef>
        </p:style>
      </p:cxnSp>
      <p:cxnSp>
        <p:nvCxnSpPr>
          <p:cNvPr id="25" name="直線接點 12">
            <a:extLst>
              <a:ext uri="{FF2B5EF4-FFF2-40B4-BE49-F238E27FC236}">
                <a16:creationId xmlns:a16="http://schemas.microsoft.com/office/drawing/2014/main" id="{74954B5D-296E-BA43-AE36-131CDD3BED29}"/>
              </a:ext>
            </a:extLst>
          </p:cNvPr>
          <p:cNvCxnSpPr/>
          <p:nvPr/>
        </p:nvCxnSpPr>
        <p:spPr>
          <a:xfrm flipV="1">
            <a:off x="835918" y="2619305"/>
            <a:ext cx="1342536" cy="2959446"/>
          </a:xfrm>
          <a:prstGeom prst="line">
            <a:avLst/>
          </a:prstGeom>
          <a:ln w="25400">
            <a:solidFill>
              <a:srgbClr val="0070C0"/>
            </a:solidFill>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文字方塊 15">
                <a:extLst>
                  <a:ext uri="{FF2B5EF4-FFF2-40B4-BE49-F238E27FC236}">
                    <a16:creationId xmlns:a16="http://schemas.microsoft.com/office/drawing/2014/main" id="{41D5B0B1-30E5-3A46-A15F-1B2A404D6C4A}"/>
                  </a:ext>
                </a:extLst>
              </p:cNvPr>
              <p:cNvSpPr txBox="1"/>
              <p:nvPr/>
            </p:nvSpPr>
            <p:spPr>
              <a:xfrm>
                <a:off x="1052611" y="2948414"/>
                <a:ext cx="571209" cy="369332"/>
              </a:xfrm>
              <a:prstGeom prst="rect">
                <a:avLst/>
              </a:prstGeom>
              <a:noFill/>
            </p:spPr>
            <p:txBody>
              <a:bodyPr wrap="square" rtlCol="0">
                <a:spAutoFit/>
              </a:bodyPr>
              <a:lstStyle/>
              <a:p>
                <a:pPr/>
                <a14:m>
                  <m:oMathPara xmlns:m="http://schemas.openxmlformats.org/officeDocument/2006/math">
                    <m:oMath>
                      <m:r>
                        <m:rPr>
                          <m:nor/>
                        </m:rPr>
                        <a:rPr lang="en-US" altLang="zh-TW" i="0" dirty="0" smtClean="0">
                          <a:latin typeface="Cambria Math"/>
                        </a:rPr>
                        <m:t>or</m:t>
                      </m:r>
                    </m:oMath>
                  </m:oMathPara>
                </a14:m>
                <a:endParaRPr lang="zh-TW" altLang="en-US" dirty="0"/>
              </a:p>
            </p:txBody>
          </p:sp>
        </mc:Choice>
        <mc:Fallback xmlns="">
          <p:sp>
            <p:nvSpPr>
              <p:cNvPr id="26" name="文字方塊 15">
                <a:extLst>
                  <a:ext uri="{FF2B5EF4-FFF2-40B4-BE49-F238E27FC236}">
                    <a16:creationId xmlns:a16="http://schemas.microsoft.com/office/drawing/2014/main" id="{41D5B0B1-30E5-3A46-A15F-1B2A404D6C4A}"/>
                  </a:ext>
                </a:extLst>
              </p:cNvPr>
              <p:cNvSpPr txBox="1">
                <a:spLocks noRot="1" noChangeAspect="1" noMove="1" noResize="1" noEditPoints="1" noAdjustHandles="1" noChangeArrowheads="1" noChangeShapeType="1" noTextEdit="1"/>
              </p:cNvSpPr>
              <p:nvPr/>
            </p:nvSpPr>
            <p:spPr>
              <a:xfrm>
                <a:off x="1052611" y="2948414"/>
                <a:ext cx="571209" cy="369332"/>
              </a:xfrm>
              <a:prstGeom prst="rect">
                <a:avLst/>
              </a:prstGeom>
              <a:blipFill>
                <a:blip r:embed="rId6"/>
                <a:stretch>
                  <a:fillRect/>
                </a:stretch>
              </a:blipFill>
            </p:spPr>
            <p:txBody>
              <a:bodyPr/>
              <a:lstStyle/>
              <a:p>
                <a:r>
                  <a:rPr lang="en-TW">
                    <a:noFill/>
                  </a:rPr>
                  <a:t> </a:t>
                </a:r>
              </a:p>
            </p:txBody>
          </p:sp>
        </mc:Fallback>
      </mc:AlternateContent>
      <p:sp>
        <p:nvSpPr>
          <p:cNvPr id="27" name="矩形 17">
            <a:extLst>
              <a:ext uri="{FF2B5EF4-FFF2-40B4-BE49-F238E27FC236}">
                <a16:creationId xmlns:a16="http://schemas.microsoft.com/office/drawing/2014/main" id="{C045539A-C060-D745-9A67-50D3F5341681}"/>
              </a:ext>
            </a:extLst>
          </p:cNvPr>
          <p:cNvSpPr/>
          <p:nvPr/>
        </p:nvSpPr>
        <p:spPr>
          <a:xfrm>
            <a:off x="207927" y="5560311"/>
            <a:ext cx="261412" cy="169598"/>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28" name="矩形 18">
            <a:extLst>
              <a:ext uri="{FF2B5EF4-FFF2-40B4-BE49-F238E27FC236}">
                <a16:creationId xmlns:a16="http://schemas.microsoft.com/office/drawing/2014/main" id="{6DCD0880-7DDE-1041-B527-1FC43808C916}"/>
              </a:ext>
            </a:extLst>
          </p:cNvPr>
          <p:cNvSpPr/>
          <p:nvPr/>
        </p:nvSpPr>
        <p:spPr>
          <a:xfrm>
            <a:off x="251739" y="5645110"/>
            <a:ext cx="261412" cy="169598"/>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3" name="Right Arrow 2">
            <a:extLst>
              <a:ext uri="{FF2B5EF4-FFF2-40B4-BE49-F238E27FC236}">
                <a16:creationId xmlns:a16="http://schemas.microsoft.com/office/drawing/2014/main" id="{F0C799C7-8B95-6149-8030-A5674B0C4F49}"/>
              </a:ext>
            </a:extLst>
          </p:cNvPr>
          <p:cNvSpPr/>
          <p:nvPr/>
        </p:nvSpPr>
        <p:spPr>
          <a:xfrm>
            <a:off x="2826526" y="3789040"/>
            <a:ext cx="593346" cy="320729"/>
          </a:xfrm>
          <a:prstGeom prst="rightArrow">
            <a:avLst/>
          </a:prstGeom>
          <a:solidFill>
            <a:srgbClr val="00B050"/>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5" name="圖片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1055873"/>
            <a:ext cx="3311624" cy="3311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7" name="文字方塊 8"/>
          <p:cNvSpPr txBox="1">
            <a:spLocks noChangeArrowheads="1"/>
          </p:cNvSpPr>
          <p:nvPr/>
        </p:nvSpPr>
        <p:spPr bwMode="auto">
          <a:xfrm>
            <a:off x="900112" y="4581128"/>
            <a:ext cx="7920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沿著地球表面，所有自由物體的運動，都會沿兩點間最短距離的</a:t>
            </a:r>
            <a:r>
              <a:rPr lang="zh-TW" altLang="en-US" sz="1800" dirty="0">
                <a:solidFill>
                  <a:srgbClr val="FF0000"/>
                </a:solidFill>
              </a:rPr>
              <a:t>唯一直線</a:t>
            </a:r>
            <a:r>
              <a:rPr lang="zh-TW" altLang="en-US" sz="1800" dirty="0"/>
              <a:t>，</a:t>
            </a:r>
          </a:p>
        </p:txBody>
      </p:sp>
      <p:sp>
        <p:nvSpPr>
          <p:cNvPr id="2" name="矩形 1"/>
          <p:cNvSpPr/>
          <p:nvPr/>
        </p:nvSpPr>
        <p:spPr>
          <a:xfrm>
            <a:off x="929104" y="614533"/>
            <a:ext cx="7603336" cy="369332"/>
          </a:xfrm>
          <a:prstGeom prst="rect">
            <a:avLst/>
          </a:prstGeom>
        </p:spPr>
        <p:txBody>
          <a:bodyPr wrap="square">
            <a:spAutoFit/>
          </a:bodyPr>
          <a:lstStyle/>
          <a:p>
            <a:r>
              <a:rPr lang="zh-TW" altLang="en-US" dirty="0"/>
              <a:t>空間中的直線卻是彎曲的！</a:t>
            </a:r>
            <a:r>
              <a:rPr lang="zh-TW" altLang="en-US" sz="1800" dirty="0"/>
              <a:t>這在彎曲空間中，是非常典型的情況。</a:t>
            </a:r>
          </a:p>
        </p:txBody>
      </p:sp>
      <p:sp>
        <p:nvSpPr>
          <p:cNvPr id="3" name="矩形 2"/>
          <p:cNvSpPr/>
          <p:nvPr/>
        </p:nvSpPr>
        <p:spPr>
          <a:xfrm>
            <a:off x="900112" y="5023024"/>
            <a:ext cx="7200280" cy="369332"/>
          </a:xfrm>
          <a:prstGeom prst="rect">
            <a:avLst/>
          </a:prstGeom>
        </p:spPr>
        <p:txBody>
          <a:bodyPr wrap="square">
            <a:spAutoFit/>
          </a:bodyPr>
          <a:lstStyle/>
          <a:p>
            <a:r>
              <a:rPr lang="zh-TW" altLang="en-US" dirty="0"/>
              <a:t>在遠處看來卻是</a:t>
            </a:r>
            <a:r>
              <a:rPr lang="zh-TW" altLang="en-US" dirty="0">
                <a:solidFill>
                  <a:srgbClr val="FF0000"/>
                </a:solidFill>
              </a:rPr>
              <a:t>曲線</a:t>
            </a:r>
            <a:r>
              <a:rPr lang="zh-TW" altLang="en-US" dirty="0"/>
              <a:t>，稱為測地線，這是直線比較精確的名稱。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ECF0F-1D4C-4338-8B8B-F8A41A7F0DD0}"/>
            </a:ext>
          </a:extLst>
        </p:cNvPr>
        <p:cNvGrpSpPr/>
        <p:nvPr/>
      </p:nvGrpSpPr>
      <p:grpSpPr>
        <a:xfrm>
          <a:off x="0" y="0"/>
          <a:ext cx="0" cy="0"/>
          <a:chOff x="0" y="0"/>
          <a:chExt cx="0" cy="0"/>
        </a:xfrm>
      </p:grpSpPr>
      <p:pic>
        <p:nvPicPr>
          <p:cNvPr id="2" name="Picture 2" descr="13_24_Figure.jpg">
            <a:extLst>
              <a:ext uri="{FF2B5EF4-FFF2-40B4-BE49-F238E27FC236}">
                <a16:creationId xmlns:a16="http://schemas.microsoft.com/office/drawing/2014/main" id="{076F2F69-6699-D78A-AE68-A396286F2322}"/>
              </a:ext>
            </a:extLst>
          </p:cNvPr>
          <p:cNvPicPr>
            <a:picLocks noChangeAspect="1"/>
          </p:cNvPicPr>
          <p:nvPr/>
        </p:nvPicPr>
        <p:blipFill rotWithShape="1">
          <a:blip r:embed="rId2">
            <a:extLst>
              <a:ext uri="{28A0092B-C50C-407E-A947-70E740481C1C}">
                <a14:useLocalDpi xmlns:a14="http://schemas.microsoft.com/office/drawing/2010/main" val="0"/>
              </a:ext>
            </a:extLst>
          </a:blip>
          <a:srcRect t="73120" b="2488"/>
          <a:stretch/>
        </p:blipFill>
        <p:spPr>
          <a:xfrm>
            <a:off x="730327" y="765484"/>
            <a:ext cx="6102096" cy="1617799"/>
          </a:xfrm>
          <a:prstGeom prst="rect">
            <a:avLst/>
          </a:prstGeom>
        </p:spPr>
      </p:pic>
      <p:pic>
        <p:nvPicPr>
          <p:cNvPr id="4" name="Picture 559" descr="\\Mac\Home\Downloads\Poke_Ball.png">
            <a:extLst>
              <a:ext uri="{FF2B5EF4-FFF2-40B4-BE49-F238E27FC236}">
                <a16:creationId xmlns:a16="http://schemas.microsoft.com/office/drawing/2014/main" id="{EB3325A3-CE1A-56EB-E190-A12A69003E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8161" y="1108799"/>
            <a:ext cx="198277" cy="1982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60" descr="\\Mac\Home\Downloads\poke_manaphy.png">
            <a:extLst>
              <a:ext uri="{FF2B5EF4-FFF2-40B4-BE49-F238E27FC236}">
                <a16:creationId xmlns:a16="http://schemas.microsoft.com/office/drawing/2014/main" id="{8D9B7F00-0F09-DC1A-899B-BE234D6109E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4530" y="941138"/>
            <a:ext cx="353200" cy="37478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59" descr="\\Mac\Home\Downloads\Poke_Ball.png">
            <a:extLst>
              <a:ext uri="{FF2B5EF4-FFF2-40B4-BE49-F238E27FC236}">
                <a16:creationId xmlns:a16="http://schemas.microsoft.com/office/drawing/2014/main" id="{3801D154-C0C1-5CC4-B7BD-476017FCFBF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9878" y="1292772"/>
            <a:ext cx="198277" cy="19827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60" descr="\\Mac\Home\Downloads\poke_manaphy.png">
            <a:extLst>
              <a:ext uri="{FF2B5EF4-FFF2-40B4-BE49-F238E27FC236}">
                <a16:creationId xmlns:a16="http://schemas.microsoft.com/office/drawing/2014/main" id="{7FB15A31-F26A-107C-2261-8424124657D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60689" y="1000225"/>
            <a:ext cx="353200" cy="37478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59" descr="\\Mac\Home\Downloads\Poke_Ball.png">
            <a:extLst>
              <a:ext uri="{FF2B5EF4-FFF2-40B4-BE49-F238E27FC236}">
                <a16:creationId xmlns:a16="http://schemas.microsoft.com/office/drawing/2014/main" id="{65DA8E07-3CE4-D700-57F7-265C885EE13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3936" y="1402590"/>
            <a:ext cx="198277" cy="19827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60" descr="\\Mac\Home\Downloads\poke_manaphy.png">
            <a:extLst>
              <a:ext uri="{FF2B5EF4-FFF2-40B4-BE49-F238E27FC236}">
                <a16:creationId xmlns:a16="http://schemas.microsoft.com/office/drawing/2014/main" id="{8DE1D59D-BB2C-3EFB-845F-67DACDEFBA1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09875" y="1108799"/>
            <a:ext cx="353200" cy="37478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59" descr="\\Mac\Home\Downloads\Poke_Ball.png">
            <a:extLst>
              <a:ext uri="{FF2B5EF4-FFF2-40B4-BE49-F238E27FC236}">
                <a16:creationId xmlns:a16="http://schemas.microsoft.com/office/drawing/2014/main" id="{D6171AEA-2D44-1BE7-8780-D1BD5DAAF28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33521" y="1910873"/>
            <a:ext cx="198277" cy="19827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60" descr="\\Mac\Home\Downloads\poke_manaphy.png">
            <a:extLst>
              <a:ext uri="{FF2B5EF4-FFF2-40B4-BE49-F238E27FC236}">
                <a16:creationId xmlns:a16="http://schemas.microsoft.com/office/drawing/2014/main" id="{AB047140-1821-5F71-5763-39B65202FEC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97675" y="1556009"/>
            <a:ext cx="353200" cy="374789"/>
          </a:xfrm>
          <a:prstGeom prst="rect">
            <a:avLst/>
          </a:prstGeom>
          <a:noFill/>
          <a:extLst>
            <a:ext uri="{909E8E84-426E-40DD-AFC4-6F175D3DCCD1}">
              <a14:hiddenFill xmlns:a14="http://schemas.microsoft.com/office/drawing/2010/main">
                <a:solidFill>
                  <a:srgbClr val="FFFFFF"/>
                </a:solidFill>
              </a14:hiddenFill>
            </a:ext>
          </a:extLst>
        </p:spPr>
      </p:pic>
      <p:sp>
        <p:nvSpPr>
          <p:cNvPr id="13" name="文字方塊 3">
            <a:extLst>
              <a:ext uri="{FF2B5EF4-FFF2-40B4-BE49-F238E27FC236}">
                <a16:creationId xmlns:a16="http://schemas.microsoft.com/office/drawing/2014/main" id="{6E4EE62C-2250-F64E-DC0B-CCF35E977698}"/>
              </a:ext>
            </a:extLst>
          </p:cNvPr>
          <p:cNvSpPr txBox="1">
            <a:spLocks noChangeArrowheads="1"/>
          </p:cNvSpPr>
          <p:nvPr/>
        </p:nvSpPr>
        <p:spPr bwMode="auto">
          <a:xfrm>
            <a:off x="700785" y="2420888"/>
            <a:ext cx="8413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在重力作用下，所有物體仍沿</a:t>
            </a:r>
            <a:r>
              <a:rPr lang="zh-TW" altLang="en-US" sz="1800" dirty="0">
                <a:solidFill>
                  <a:srgbClr val="FF0000"/>
                </a:solidFill>
              </a:rPr>
              <a:t>共同的一彎曲路徑</a:t>
            </a:r>
            <a:r>
              <a:rPr lang="zh-TW" altLang="en-US" sz="1800" dirty="0"/>
              <a:t>運動，與物體性質無關。</a:t>
            </a:r>
          </a:p>
        </p:txBody>
      </p:sp>
      <p:sp>
        <p:nvSpPr>
          <p:cNvPr id="14" name="文字方塊 2">
            <a:extLst>
              <a:ext uri="{FF2B5EF4-FFF2-40B4-BE49-F238E27FC236}">
                <a16:creationId xmlns:a16="http://schemas.microsoft.com/office/drawing/2014/main" id="{B38D658C-1A0F-4BF4-1A36-A728F156FFDD}"/>
              </a:ext>
            </a:extLst>
          </p:cNvPr>
          <p:cNvSpPr txBox="1">
            <a:spLocks noChangeArrowheads="1"/>
          </p:cNvSpPr>
          <p:nvPr/>
        </p:nvSpPr>
        <p:spPr bwMode="auto">
          <a:xfrm>
            <a:off x="623474" y="5862193"/>
            <a:ext cx="8124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愛因斯坦頓悟：這一條彎曲的路徑，就是重力作用下該處彎曲空間的直線！</a:t>
            </a:r>
          </a:p>
        </p:txBody>
      </p:sp>
      <p:sp>
        <p:nvSpPr>
          <p:cNvPr id="15" name="文字方塊 2">
            <a:extLst>
              <a:ext uri="{FF2B5EF4-FFF2-40B4-BE49-F238E27FC236}">
                <a16:creationId xmlns:a16="http://schemas.microsoft.com/office/drawing/2014/main" id="{44BAD9AD-8ED4-59AB-774B-A5E6FA9B0199}"/>
              </a:ext>
            </a:extLst>
          </p:cNvPr>
          <p:cNvSpPr txBox="1">
            <a:spLocks noChangeArrowheads="1"/>
          </p:cNvSpPr>
          <p:nvPr/>
        </p:nvSpPr>
        <p:spPr bwMode="auto">
          <a:xfrm>
            <a:off x="623475" y="5439220"/>
            <a:ext cx="78288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重力作用下彎曲的路徑，不屬於個別物體，是公共的，是大家共享的！</a:t>
            </a:r>
          </a:p>
        </p:txBody>
      </p:sp>
      <p:pic>
        <p:nvPicPr>
          <p:cNvPr id="3" name="Picture 3" descr="3920">
            <a:extLst>
              <a:ext uri="{FF2B5EF4-FFF2-40B4-BE49-F238E27FC236}">
                <a16:creationId xmlns:a16="http://schemas.microsoft.com/office/drawing/2014/main" id="{64E106EF-077C-E754-33BF-61D06BA613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6458"/>
          <a:stretch>
            <a:fillRect/>
          </a:stretch>
        </p:blipFill>
        <p:spPr bwMode="auto">
          <a:xfrm>
            <a:off x="679697" y="2827824"/>
            <a:ext cx="4896916" cy="179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文字方塊 3">
            <a:extLst>
              <a:ext uri="{FF2B5EF4-FFF2-40B4-BE49-F238E27FC236}">
                <a16:creationId xmlns:a16="http://schemas.microsoft.com/office/drawing/2014/main" id="{A9B1F084-4171-EAFE-D4CB-EE6F46E0F713}"/>
              </a:ext>
            </a:extLst>
          </p:cNvPr>
          <p:cNvSpPr txBox="1">
            <a:spLocks noChangeArrowheads="1"/>
          </p:cNvSpPr>
          <p:nvPr/>
        </p:nvSpPr>
        <p:spPr bwMode="auto">
          <a:xfrm>
            <a:off x="660234" y="4669866"/>
            <a:ext cx="8413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在重力作用下，光也會被偏折。</a:t>
            </a:r>
          </a:p>
        </p:txBody>
      </p:sp>
    </p:spTree>
    <p:extLst>
      <p:ext uri="{BB962C8B-B14F-4D97-AF65-F5344CB8AC3E}">
        <p14:creationId xmlns:p14="http://schemas.microsoft.com/office/powerpoint/2010/main" val="7451892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文字方塊 3"/>
          <p:cNvSpPr txBox="1">
            <a:spLocks noChangeArrowheads="1"/>
          </p:cNvSpPr>
          <p:nvPr/>
        </p:nvSpPr>
        <p:spPr bwMode="auto">
          <a:xfrm>
            <a:off x="827584" y="386722"/>
            <a:ext cx="3816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重力根本不是力！</a:t>
            </a:r>
          </a:p>
        </p:txBody>
      </p:sp>
      <p:sp>
        <p:nvSpPr>
          <p:cNvPr id="45059" name="文字方塊 4"/>
          <p:cNvSpPr txBox="1">
            <a:spLocks noChangeArrowheads="1"/>
          </p:cNvSpPr>
          <p:nvPr/>
        </p:nvSpPr>
        <p:spPr bwMode="auto">
          <a:xfrm>
            <a:off x="827584" y="889960"/>
            <a:ext cx="76328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愛因斯坦提出：重力現象是質量造成周圍</a:t>
            </a:r>
            <a:r>
              <a:rPr lang="zh-TW" altLang="en-US" sz="1800" dirty="0">
                <a:solidFill>
                  <a:srgbClr val="FF0000"/>
                </a:solidFill>
              </a:rPr>
              <a:t>時空彎曲</a:t>
            </a:r>
            <a:r>
              <a:rPr lang="zh-TW" altLang="en-US" sz="1800" dirty="0"/>
              <a:t>。（時空不可分！）</a:t>
            </a:r>
          </a:p>
        </p:txBody>
      </p:sp>
      <p:sp>
        <p:nvSpPr>
          <p:cNvPr id="45060" name="文字方塊 5"/>
          <p:cNvSpPr txBox="1">
            <a:spLocks noChangeArrowheads="1"/>
          </p:cNvSpPr>
          <p:nvPr/>
        </p:nvSpPr>
        <p:spPr bwMode="auto">
          <a:xfrm>
            <a:off x="827584" y="1898022"/>
            <a:ext cx="56165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在彎曲時空中粒子走的直線由遠方看來是一條曲線！</a:t>
            </a:r>
          </a:p>
        </p:txBody>
      </p:sp>
      <p:sp>
        <p:nvSpPr>
          <p:cNvPr id="45062" name="文字方塊 6"/>
          <p:cNvSpPr txBox="1">
            <a:spLocks noChangeArrowheads="1"/>
          </p:cNvSpPr>
          <p:nvPr/>
        </p:nvSpPr>
        <p:spPr bwMode="auto">
          <a:xfrm>
            <a:off x="827584" y="1394785"/>
            <a:ext cx="71287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若無其他外力，所有物體都沿此彎曲時空的</a:t>
            </a:r>
            <a:r>
              <a:rPr lang="zh-TW" altLang="en-US" sz="1800" dirty="0">
                <a:solidFill>
                  <a:srgbClr val="FF0000"/>
                </a:solidFill>
              </a:rPr>
              <a:t>直線（即測地線）</a:t>
            </a:r>
            <a:r>
              <a:rPr lang="zh-TW" altLang="en-US" sz="1800" dirty="0"/>
              <a:t>運動。</a:t>
            </a:r>
          </a:p>
        </p:txBody>
      </p:sp>
      <p:pic>
        <p:nvPicPr>
          <p:cNvPr id="7" name="Picture 2" descr="https://encrypted-tbn2.gstatic.com/images?q=tbn:ANd9GcRhQN8IHYhhnWxk5Ai2CFIxUVCIkuLFKwTHCOtkVXRWX-GnSpap">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89546" y="770501"/>
            <a:ext cx="814108" cy="993616"/>
          </a:xfrm>
          <a:prstGeom prst="rect">
            <a:avLst/>
          </a:prstGeom>
          <a:noFill/>
          <a:extLst>
            <a:ext uri="{909E8E84-426E-40DD-AFC4-6F175D3DCCD1}">
              <a14:hiddenFill xmlns:a14="http://schemas.microsoft.com/office/drawing/2010/main">
                <a:solidFill>
                  <a:srgbClr val="FFFFFF"/>
                </a:solidFill>
              </a14:hiddenFill>
            </a:ext>
          </a:extLst>
        </p:spPr>
      </p:pic>
      <p:pic>
        <p:nvPicPr>
          <p:cNvPr id="8" name="圖片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45921" y="3686750"/>
            <a:ext cx="2173570"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737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8147" y="2488478"/>
            <a:ext cx="4247909" cy="4101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44278" y="2488478"/>
            <a:ext cx="2796849" cy="4036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559" descr="\\Mac\Home\Downloads\Poke_Ball.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10825" y="3324578"/>
            <a:ext cx="342293" cy="34229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60" descr="\\Mac\Home\Downloads\poke_manaphy.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619672" y="3501008"/>
            <a:ext cx="509510" cy="54065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59" descr="\\Mac\Home\Downloads\Poke_Ball.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65580" y="5700842"/>
            <a:ext cx="342293" cy="34229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60" descr="\\Mac\Home\Downloads\poke_manaphy.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874427" y="5877272"/>
            <a:ext cx="509510" cy="54065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563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4952" y="548680"/>
            <a:ext cx="5138564" cy="2353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63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260477"/>
            <a:ext cx="327660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40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64952" y="3212977"/>
            <a:ext cx="5249211" cy="29547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22550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94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032" y="1476211"/>
            <a:ext cx="4136059" cy="25288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94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188640"/>
            <a:ext cx="4495800" cy="6010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94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0348" y="4005064"/>
            <a:ext cx="1085627" cy="21989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文字方塊 1"/>
          <p:cNvSpPr txBox="1"/>
          <p:nvPr/>
        </p:nvSpPr>
        <p:spPr>
          <a:xfrm>
            <a:off x="390028" y="6309320"/>
            <a:ext cx="7422332" cy="369332"/>
          </a:xfrm>
          <a:prstGeom prst="rect">
            <a:avLst/>
          </a:prstGeom>
          <a:noFill/>
        </p:spPr>
        <p:txBody>
          <a:bodyPr wrap="square" rtlCol="0">
            <a:spAutoFit/>
          </a:bodyPr>
          <a:lstStyle/>
          <a:p>
            <a:r>
              <a:rPr lang="zh-TW" altLang="en-US" dirty="0"/>
              <a:t>在日常生活已成為常識，我們以為是真實的萬有引力，其實不是真實的。</a:t>
            </a:r>
          </a:p>
        </p:txBody>
      </p:sp>
      <p:pic>
        <p:nvPicPr>
          <p:cNvPr id="7" name="Picture 11" descr="130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560" y="4492978"/>
            <a:ext cx="1944216" cy="176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向右箭號 2"/>
          <p:cNvSpPr/>
          <p:nvPr/>
        </p:nvSpPr>
        <p:spPr>
          <a:xfrm>
            <a:off x="2699792" y="5281600"/>
            <a:ext cx="432048" cy="307640"/>
          </a:xfrm>
          <a:prstGeom prst="rightArrow">
            <a:avLst/>
          </a:prstGeom>
          <a:solidFill>
            <a:srgbClr val="FFFF00"/>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9" name="文字方塊 8"/>
          <p:cNvSpPr txBox="1"/>
          <p:nvPr/>
        </p:nvSpPr>
        <p:spPr>
          <a:xfrm>
            <a:off x="288032" y="364014"/>
            <a:ext cx="4968552" cy="369332"/>
          </a:xfrm>
          <a:prstGeom prst="rect">
            <a:avLst/>
          </a:prstGeom>
          <a:noFill/>
        </p:spPr>
        <p:txBody>
          <a:bodyPr wrap="square" rtlCol="0">
            <a:spAutoFit/>
          </a:bodyPr>
          <a:lstStyle/>
          <a:p>
            <a:r>
              <a:rPr lang="zh-TW" altLang="en-US" dirty="0"/>
              <a:t>這是重力現象的真相。</a:t>
            </a:r>
          </a:p>
        </p:txBody>
      </p:sp>
      <p:sp>
        <p:nvSpPr>
          <p:cNvPr id="4" name="文字方塊 3"/>
          <p:cNvSpPr txBox="1"/>
          <p:nvPr/>
        </p:nvSpPr>
        <p:spPr>
          <a:xfrm>
            <a:off x="288032" y="764704"/>
            <a:ext cx="4283968" cy="369332"/>
          </a:xfrm>
          <a:prstGeom prst="rect">
            <a:avLst/>
          </a:prstGeom>
          <a:noFill/>
        </p:spPr>
        <p:txBody>
          <a:bodyPr wrap="square" rtlCol="0">
            <a:spAutoFit/>
          </a:bodyPr>
          <a:lstStyle/>
          <a:p>
            <a:r>
              <a:rPr lang="zh-TW" altLang="en-US" dirty="0"/>
              <a:t>重力現象的幾何化。</a:t>
            </a:r>
          </a:p>
        </p:txBody>
      </p:sp>
      <p:pic>
        <p:nvPicPr>
          <p:cNvPr id="5"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12790" y="4492979"/>
            <a:ext cx="3007564" cy="1748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0911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圖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3690" y="800494"/>
            <a:ext cx="4152072" cy="3660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3" name="文字方塊 2"/>
          <p:cNvSpPr txBox="1">
            <a:spLocks noChangeArrowheads="1"/>
          </p:cNvSpPr>
          <p:nvPr/>
        </p:nvSpPr>
        <p:spPr bwMode="auto">
          <a:xfrm>
            <a:off x="3480788" y="260648"/>
            <a:ext cx="272994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廣義相對論</a:t>
            </a:r>
            <a:r>
              <a:rPr lang="en-US" altLang="zh-TW" sz="1800" dirty="0"/>
              <a:t> </a:t>
            </a:r>
            <a:r>
              <a:rPr lang="zh-TW" altLang="en-US" sz="1800" dirty="0"/>
              <a:t> </a:t>
            </a:r>
            <a:r>
              <a:rPr lang="en-US" altLang="zh-TW" sz="1800" dirty="0">
                <a:latin typeface="Times New Roman" panose="02020603050405020304" pitchFamily="18" charset="0"/>
                <a:cs typeface="Times New Roman" panose="02020603050405020304" pitchFamily="18" charset="0"/>
              </a:rPr>
              <a:t>1915-1916</a:t>
            </a:r>
            <a:endParaRPr lang="zh-TW" altLang="en-US" sz="1800" dirty="0">
              <a:latin typeface="Times New Roman" panose="02020603050405020304" pitchFamily="18" charset="0"/>
              <a:cs typeface="Times New Roman" panose="02020603050405020304" pitchFamily="18" charset="0"/>
            </a:endParaRPr>
          </a:p>
        </p:txBody>
      </p:sp>
      <p:sp>
        <p:nvSpPr>
          <p:cNvPr id="51206" name="文字方塊 1"/>
          <p:cNvSpPr txBox="1">
            <a:spLocks noChangeArrowheads="1"/>
          </p:cNvSpPr>
          <p:nvPr/>
        </p:nvSpPr>
        <p:spPr bwMode="auto">
          <a:xfrm>
            <a:off x="2494560" y="5480667"/>
            <a:ext cx="20875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時空的彎曲曲率</a:t>
            </a:r>
          </a:p>
        </p:txBody>
      </p:sp>
      <p:sp>
        <p:nvSpPr>
          <p:cNvPr id="51207" name="文字方塊 2"/>
          <p:cNvSpPr txBox="1">
            <a:spLocks noChangeArrowheads="1"/>
          </p:cNvSpPr>
          <p:nvPr/>
        </p:nvSpPr>
        <p:spPr bwMode="auto">
          <a:xfrm>
            <a:off x="5518747" y="5480667"/>
            <a:ext cx="24479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當地的能量（質量）</a:t>
            </a:r>
            <a:endParaRPr lang="en-US" altLang="zh-TW" sz="1800" dirty="0"/>
          </a:p>
        </p:txBody>
      </p:sp>
      <p:pic>
        <p:nvPicPr>
          <p:cNvPr id="2" name="圖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1530" y="822581"/>
            <a:ext cx="2912960" cy="3704343"/>
          </a:xfrm>
          <a:prstGeom prst="rect">
            <a:avLst/>
          </a:prstGeom>
        </p:spPr>
      </p:pic>
      <p:sp>
        <p:nvSpPr>
          <p:cNvPr id="3" name="矩形 2"/>
          <p:cNvSpPr/>
          <p:nvPr/>
        </p:nvSpPr>
        <p:spPr>
          <a:xfrm>
            <a:off x="5724128" y="6381328"/>
            <a:ext cx="2947324" cy="400110"/>
          </a:xfrm>
          <a:prstGeom prst="rect">
            <a:avLst/>
          </a:prstGeom>
        </p:spPr>
        <p:txBody>
          <a:bodyPr wrap="square">
            <a:spAutoFit/>
          </a:bodyPr>
          <a:lstStyle/>
          <a:p>
            <a:r>
              <a:rPr lang="en-US" altLang="zh-TW" sz="1000" dirty="0"/>
              <a:t>Photo: </a:t>
            </a:r>
            <a:r>
              <a:rPr lang="en-US" altLang="zh-TW" sz="1000" dirty="0" err="1"/>
              <a:t>Orren</a:t>
            </a:r>
            <a:r>
              <a:rPr lang="en-US" altLang="zh-TW" sz="1000" dirty="0"/>
              <a:t> Jack Turner, Prints &amp; Photographs Division, Library of Congress, LC-USZ62-60242</a:t>
            </a:r>
            <a:endParaRPr lang="zh-TW" altLang="en-US" sz="1000" dirty="0"/>
          </a:p>
        </p:txBody>
      </p:sp>
      <p:sp>
        <p:nvSpPr>
          <p:cNvPr id="4" name="文字方塊 3"/>
          <p:cNvSpPr txBox="1"/>
          <p:nvPr/>
        </p:nvSpPr>
        <p:spPr>
          <a:xfrm>
            <a:off x="1979712" y="5946603"/>
            <a:ext cx="6192688" cy="369332"/>
          </a:xfrm>
          <a:prstGeom prst="rect">
            <a:avLst/>
          </a:prstGeom>
          <a:noFill/>
        </p:spPr>
        <p:txBody>
          <a:bodyPr wrap="square" rtlCol="0">
            <a:spAutoFit/>
          </a:bodyPr>
          <a:lstStyle/>
          <a:p>
            <a:r>
              <a:rPr lang="zh-TW" altLang="en-US" dirty="0"/>
              <a:t>質量決定時空怎麼彎，時空再決定帶質量的粒子怎麼走！</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85DCE77-1C9D-B74A-9BBB-40EB5FF0D102}"/>
                  </a:ext>
                </a:extLst>
              </p:cNvPr>
              <p:cNvSpPr txBox="1"/>
              <p:nvPr/>
            </p:nvSpPr>
            <p:spPr>
              <a:xfrm>
                <a:off x="3350599" y="4744493"/>
                <a:ext cx="2990326" cy="518604"/>
              </a:xfrm>
              <a:prstGeom prst="rect">
                <a:avLst/>
              </a:prstGeom>
              <a:solidFill>
                <a:srgbClr val="FFFF00"/>
              </a:solidFill>
            </p:spPr>
            <p:txBody>
              <a:bodyPr wrap="squar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TW" i="1" smtClean="0">
                              <a:latin typeface="Cambria Math" panose="02040503050406030204" pitchFamily="18" charset="0"/>
                              <a:ea typeface="Cambria Math" panose="02040503050406030204" pitchFamily="18" charset="0"/>
                            </a:rPr>
                            <m:t>𝜇𝜈</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𝑅</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𝑔</m:t>
                          </m:r>
                        </m:e>
                        <m:sub>
                          <m:r>
                            <a:rPr lang="en-US" b="0" i="1" smtClean="0">
                              <a:latin typeface="Cambria Math" panose="02040503050406030204" pitchFamily="18" charset="0"/>
                              <a:ea typeface="Cambria Math" panose="02040503050406030204" pitchFamily="18" charset="0"/>
                            </a:rPr>
                            <m:t>𝜇𝜈</m:t>
                          </m:r>
                        </m:sub>
                      </m:sSub>
                      <m:r>
                        <a:rPr lang="en-US" b="0" i="1" smtClean="0">
                          <a:latin typeface="Cambria Math" panose="02040503050406030204" pitchFamily="18" charset="0"/>
                        </a:rPr>
                        <m:t>=8</m:t>
                      </m:r>
                      <m:r>
                        <a:rPr lang="en-US" b="0" i="1" smtClean="0">
                          <a:latin typeface="Cambria Math" panose="02040503050406030204" pitchFamily="18" charset="0"/>
                          <a:ea typeface="Cambria Math" panose="02040503050406030204" pitchFamily="18" charset="0"/>
                        </a:rPr>
                        <m:t>𝜋</m:t>
                      </m:r>
                      <m:r>
                        <a:rPr lang="en-US" b="0" i="1" smtClean="0">
                          <a:latin typeface="Cambria Math" panose="02040503050406030204" pitchFamily="18" charset="0"/>
                          <a:ea typeface="Cambria Math" panose="02040503050406030204" pitchFamily="18" charset="0"/>
                        </a:rPr>
                        <m:t>𝐺</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𝑇</m:t>
                          </m:r>
                        </m:e>
                        <m:sub>
                          <m:r>
                            <a:rPr lang="en-US" b="0" i="1" smtClean="0">
                              <a:latin typeface="Cambria Math" panose="02040503050406030204" pitchFamily="18" charset="0"/>
                              <a:ea typeface="Cambria Math" panose="02040503050406030204" pitchFamily="18" charset="0"/>
                            </a:rPr>
                            <m:t>𝜇𝜈</m:t>
                          </m:r>
                        </m:sub>
                      </m:sSub>
                    </m:oMath>
                  </m:oMathPara>
                </a14:m>
                <a:endParaRPr lang="en-TW" dirty="0"/>
              </a:p>
            </p:txBody>
          </p:sp>
        </mc:Choice>
        <mc:Fallback xmlns="">
          <p:sp>
            <p:nvSpPr>
              <p:cNvPr id="5" name="TextBox 4">
                <a:extLst>
                  <a:ext uri="{FF2B5EF4-FFF2-40B4-BE49-F238E27FC236}">
                    <a16:creationId xmlns:a16="http://schemas.microsoft.com/office/drawing/2014/main" id="{A85DCE77-1C9D-B74A-9BBB-40EB5FF0D102}"/>
                  </a:ext>
                </a:extLst>
              </p:cNvPr>
              <p:cNvSpPr txBox="1">
                <a:spLocks noRot="1" noChangeAspect="1" noMove="1" noResize="1" noEditPoints="1" noAdjustHandles="1" noChangeArrowheads="1" noChangeShapeType="1" noTextEdit="1"/>
              </p:cNvSpPr>
              <p:nvPr/>
            </p:nvSpPr>
            <p:spPr>
              <a:xfrm>
                <a:off x="3350599" y="4744493"/>
                <a:ext cx="2990326" cy="518604"/>
              </a:xfrm>
              <a:prstGeom prst="rect">
                <a:avLst/>
              </a:prstGeom>
              <a:blipFill>
                <a:blip r:embed="rId4"/>
                <a:stretch>
                  <a:fillRect t="-4762" b="-14286"/>
                </a:stretch>
              </a:blipFill>
            </p:spPr>
            <p:txBody>
              <a:bodyPr/>
              <a:lstStyle/>
              <a:p>
                <a:r>
                  <a:rPr lang="en-TW">
                    <a:noFill/>
                  </a:rPr>
                  <a:t> </a:t>
                </a:r>
              </a:p>
            </p:txBody>
          </p:sp>
        </mc:Fallback>
      </mc:AlternateContent>
      <p:sp>
        <p:nvSpPr>
          <p:cNvPr id="12" name="TextBox 11">
            <a:extLst>
              <a:ext uri="{FF2B5EF4-FFF2-40B4-BE49-F238E27FC236}">
                <a16:creationId xmlns:a16="http://schemas.microsoft.com/office/drawing/2014/main" id="{489159D4-C27A-8247-A495-02343D8D8639}"/>
              </a:ext>
            </a:extLst>
          </p:cNvPr>
          <p:cNvSpPr txBox="1"/>
          <p:nvPr/>
        </p:nvSpPr>
        <p:spPr>
          <a:xfrm>
            <a:off x="6438010" y="4817884"/>
            <a:ext cx="1925960" cy="369332"/>
          </a:xfrm>
          <a:prstGeom prst="rect">
            <a:avLst/>
          </a:prstGeom>
          <a:noFill/>
        </p:spPr>
        <p:txBody>
          <a:bodyPr wrap="square">
            <a:spAutoFit/>
          </a:bodyPr>
          <a:lstStyle/>
          <a:p>
            <a:r>
              <a:rPr lang="zh-TW" altLang="en-US" sz="1800" dirty="0"/>
              <a:t>愛因斯坦方程式</a:t>
            </a:r>
            <a:endParaRPr lang="en-TW"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3" descr="3920"/>
          <p:cNvPicPr>
            <a:picLocks noChangeAspect="1" noChangeArrowheads="1"/>
          </p:cNvPicPr>
          <p:nvPr/>
        </p:nvPicPr>
        <p:blipFill>
          <a:blip r:embed="rId2">
            <a:extLst>
              <a:ext uri="{28A0092B-C50C-407E-A947-70E740481C1C}">
                <a14:useLocalDpi xmlns:a14="http://schemas.microsoft.com/office/drawing/2010/main" val="0"/>
              </a:ext>
            </a:extLst>
          </a:blip>
          <a:srcRect b="8508"/>
          <a:stretch>
            <a:fillRect/>
          </a:stretch>
        </p:blipFill>
        <p:spPr bwMode="auto">
          <a:xfrm>
            <a:off x="684213" y="1700213"/>
            <a:ext cx="7880350" cy="282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3" name="Text Box 5"/>
          <p:cNvSpPr txBox="1">
            <a:spLocks noChangeArrowheads="1"/>
          </p:cNvSpPr>
          <p:nvPr/>
        </p:nvSpPr>
        <p:spPr bwMode="auto">
          <a:xfrm>
            <a:off x="784974" y="4905376"/>
            <a:ext cx="7776343" cy="369332"/>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a:spcBef>
                <a:spcPct val="50000"/>
              </a:spcBef>
              <a:buFontTx/>
              <a:buNone/>
            </a:pPr>
            <a:r>
              <a:rPr lang="zh-TW" altLang="en-US" sz="1800" dirty="0"/>
              <a:t>能量（質量）造成周圍時空彎曲</a:t>
            </a:r>
            <a:r>
              <a:rPr kumimoji="0" lang="zh-TW" altLang="en-US" sz="1800" dirty="0"/>
              <a:t>，</a:t>
            </a:r>
            <a:r>
              <a:rPr lang="zh-TW" altLang="en-US" sz="1800" dirty="0"/>
              <a:t>所有物體都沿此彎曲時空的直線運動</a:t>
            </a:r>
            <a:r>
              <a:rPr kumimoji="0" lang="zh-TW" altLang="en-US" sz="1800" dirty="0"/>
              <a:t>！</a:t>
            </a:r>
            <a:endParaRPr kumimoji="0" lang="en-US" altLang="zh-TW" sz="18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280898"/>
            <a:ext cx="3528392" cy="3406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2286" y="3861048"/>
            <a:ext cx="3528392" cy="1616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a:extLst>
              <a:ext uri="{FF2B5EF4-FFF2-40B4-BE49-F238E27FC236}">
                <a16:creationId xmlns:a16="http://schemas.microsoft.com/office/drawing/2014/main" id="{72D7A408-DC45-0F42-8C63-8DB40DCC922D}"/>
              </a:ext>
            </a:extLst>
          </p:cNvPr>
          <p:cNvSpPr txBox="1"/>
          <p:nvPr/>
        </p:nvSpPr>
        <p:spPr>
          <a:xfrm>
            <a:off x="611560" y="6165304"/>
            <a:ext cx="8424936" cy="369332"/>
          </a:xfrm>
          <a:prstGeom prst="rect">
            <a:avLst/>
          </a:prstGeom>
          <a:noFill/>
        </p:spPr>
        <p:txBody>
          <a:bodyPr wrap="square" rtlCol="0">
            <a:spAutoFit/>
          </a:bodyPr>
          <a:lstStyle/>
          <a:p>
            <a:r>
              <a:rPr lang="en-TW" dirty="0"/>
              <a:t>彎曲時空的重力效應對行星軌道的預測，與牛頓萬有引力是有可觀測的差距的。</a:t>
            </a:r>
          </a:p>
        </p:txBody>
      </p:sp>
      <p:sp>
        <p:nvSpPr>
          <p:cNvPr id="3" name="TextBox 2">
            <a:extLst>
              <a:ext uri="{FF2B5EF4-FFF2-40B4-BE49-F238E27FC236}">
                <a16:creationId xmlns:a16="http://schemas.microsoft.com/office/drawing/2014/main" id="{C9EC70C8-9E3A-FF41-9906-E9C3F01C765A}"/>
              </a:ext>
            </a:extLst>
          </p:cNvPr>
          <p:cNvSpPr txBox="1"/>
          <p:nvPr/>
        </p:nvSpPr>
        <p:spPr>
          <a:xfrm>
            <a:off x="611560" y="5733256"/>
            <a:ext cx="8532440" cy="369332"/>
          </a:xfrm>
          <a:prstGeom prst="rect">
            <a:avLst/>
          </a:prstGeom>
          <a:noFill/>
        </p:spPr>
        <p:txBody>
          <a:bodyPr wrap="square" rtlCol="0">
            <a:spAutoFit/>
          </a:bodyPr>
          <a:lstStyle/>
          <a:p>
            <a:r>
              <a:rPr lang="en-GB" dirty="0" err="1"/>
              <a:t>請注意</a:t>
            </a:r>
            <a:r>
              <a:rPr lang="en-TW"/>
              <a:t>，這些新穎的想法都還是猜測，</a:t>
            </a:r>
            <a:r>
              <a:rPr lang="en-GB" dirty="0" err="1"/>
              <a:t>等效原則不一定對</a:t>
            </a:r>
            <a:r>
              <a:rPr lang="en-GB" dirty="0"/>
              <a:t>，</a:t>
            </a:r>
            <a:r>
              <a:rPr lang="en-TW"/>
              <a:t>而物理是實驗的科學</a:t>
            </a:r>
            <a:r>
              <a:rPr lang="en-TW" dirty="0"/>
              <a:t>。</a:t>
            </a:r>
          </a:p>
        </p:txBody>
      </p:sp>
    </p:spTree>
    <p:extLst>
      <p:ext uri="{BB962C8B-B14F-4D97-AF65-F5344CB8AC3E}">
        <p14:creationId xmlns:p14="http://schemas.microsoft.com/office/powerpoint/2010/main" val="3683475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FAAC460-13D6-24CD-AC82-FC9389875C54}"/>
              </a:ext>
            </a:extLst>
          </p:cNvPr>
          <p:cNvSpPr txBox="1"/>
          <p:nvPr/>
        </p:nvSpPr>
        <p:spPr>
          <a:xfrm>
            <a:off x="4139952" y="2924944"/>
            <a:ext cx="1296144" cy="369332"/>
          </a:xfrm>
          <a:prstGeom prst="rect">
            <a:avLst/>
          </a:prstGeom>
          <a:noFill/>
        </p:spPr>
        <p:txBody>
          <a:bodyPr wrap="square" rtlCol="0">
            <a:spAutoFit/>
          </a:bodyPr>
          <a:lstStyle/>
          <a:p>
            <a:r>
              <a:rPr lang="en-US" dirty="0" err="1"/>
              <a:t>重力透鏡</a:t>
            </a:r>
            <a:endParaRPr lang="en-US" dirty="0"/>
          </a:p>
        </p:txBody>
      </p:sp>
    </p:spTree>
    <p:extLst>
      <p:ext uri="{BB962C8B-B14F-4D97-AF65-F5344CB8AC3E}">
        <p14:creationId xmlns:p14="http://schemas.microsoft.com/office/powerpoint/2010/main" val="4275643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653B5-1E1B-16A7-9F94-E9AB7B31853F}"/>
            </a:ext>
          </a:extLst>
        </p:cNvPr>
        <p:cNvGrpSpPr/>
        <p:nvPr/>
      </p:nvGrpSpPr>
      <p:grpSpPr>
        <a:xfrm>
          <a:off x="0" y="0"/>
          <a:ext cx="0" cy="0"/>
          <a:chOff x="0" y="0"/>
          <a:chExt cx="0" cy="0"/>
        </a:xfrm>
      </p:grpSpPr>
      <p:pic>
        <p:nvPicPr>
          <p:cNvPr id="41986" name="Picture 3" descr="3920">
            <a:extLst>
              <a:ext uri="{FF2B5EF4-FFF2-40B4-BE49-F238E27FC236}">
                <a16:creationId xmlns:a16="http://schemas.microsoft.com/office/drawing/2014/main" id="{CC4E7457-6868-2CBC-263C-67B1607A5F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6458"/>
          <a:stretch>
            <a:fillRect/>
          </a:stretch>
        </p:blipFill>
        <p:spPr bwMode="auto">
          <a:xfrm>
            <a:off x="611188" y="1772816"/>
            <a:ext cx="7880350" cy="288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7" name="Text Box 4">
            <a:extLst>
              <a:ext uri="{FF2B5EF4-FFF2-40B4-BE49-F238E27FC236}">
                <a16:creationId xmlns:a16="http://schemas.microsoft.com/office/drawing/2014/main" id="{177E93D4-1EDF-AF6E-4595-C3E8A2248D42}"/>
              </a:ext>
            </a:extLst>
          </p:cNvPr>
          <p:cNvSpPr txBox="1">
            <a:spLocks noChangeArrowheads="1"/>
          </p:cNvSpPr>
          <p:nvPr/>
        </p:nvSpPr>
        <p:spPr bwMode="auto">
          <a:xfrm>
            <a:off x="1835150" y="6057900"/>
            <a:ext cx="4679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a:spcBef>
                <a:spcPct val="50000"/>
              </a:spcBef>
              <a:buFontTx/>
              <a:buNone/>
            </a:pPr>
            <a:endParaRPr kumimoji="0" lang="zh-TW" altLang="en-US" sz="1800"/>
          </a:p>
        </p:txBody>
      </p:sp>
      <p:sp>
        <p:nvSpPr>
          <p:cNvPr id="41988" name="文字方塊 5">
            <a:extLst>
              <a:ext uri="{FF2B5EF4-FFF2-40B4-BE49-F238E27FC236}">
                <a16:creationId xmlns:a16="http://schemas.microsoft.com/office/drawing/2014/main" id="{614178A1-CA35-7776-A584-361BE788FE1F}"/>
              </a:ext>
            </a:extLst>
          </p:cNvPr>
          <p:cNvSpPr txBox="1">
            <a:spLocks noChangeArrowheads="1"/>
          </p:cNvSpPr>
          <p:nvPr/>
        </p:nvSpPr>
        <p:spPr bwMode="auto">
          <a:xfrm>
            <a:off x="1691680" y="1196752"/>
            <a:ext cx="61198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光即使沒有質量，還是會受到重力的作用而彎曲其路徑。</a:t>
            </a:r>
          </a:p>
        </p:txBody>
      </p:sp>
    </p:spTree>
    <p:extLst>
      <p:ext uri="{BB962C8B-B14F-4D97-AF65-F5344CB8AC3E}">
        <p14:creationId xmlns:p14="http://schemas.microsoft.com/office/powerpoint/2010/main" val="33214120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1099D-33AF-F462-2C76-3B18600052CE}"/>
            </a:ext>
          </a:extLst>
        </p:cNvPr>
        <p:cNvGrpSpPr/>
        <p:nvPr/>
      </p:nvGrpSpPr>
      <p:grpSpPr>
        <a:xfrm>
          <a:off x="0" y="0"/>
          <a:ext cx="0" cy="0"/>
          <a:chOff x="0" y="0"/>
          <a:chExt cx="0" cy="0"/>
        </a:xfrm>
      </p:grpSpPr>
      <p:pic>
        <p:nvPicPr>
          <p:cNvPr id="2" name="Picture 1" descr="13_25_Figure.jpg">
            <a:extLst>
              <a:ext uri="{FF2B5EF4-FFF2-40B4-BE49-F238E27FC236}">
                <a16:creationId xmlns:a16="http://schemas.microsoft.com/office/drawing/2014/main" id="{58ECB766-4A8C-E4CD-24FC-708BAC032A0D}"/>
              </a:ext>
            </a:extLst>
          </p:cNvPr>
          <p:cNvPicPr>
            <a:picLocks noChangeAspect="1"/>
          </p:cNvPicPr>
          <p:nvPr/>
        </p:nvPicPr>
        <p:blipFill rotWithShape="1">
          <a:blip r:embed="rId2">
            <a:extLst>
              <a:ext uri="{28A0092B-C50C-407E-A947-70E740481C1C}">
                <a14:useLocalDpi xmlns:a14="http://schemas.microsoft.com/office/drawing/2010/main" val="0"/>
              </a:ext>
            </a:extLst>
          </a:blip>
          <a:srcRect b="6848"/>
          <a:stretch/>
        </p:blipFill>
        <p:spPr>
          <a:xfrm>
            <a:off x="266700" y="2159000"/>
            <a:ext cx="8601456" cy="2345238"/>
          </a:xfrm>
          <a:prstGeom prst="rect">
            <a:avLst/>
          </a:prstGeom>
        </p:spPr>
      </p:pic>
      <p:sp>
        <p:nvSpPr>
          <p:cNvPr id="3" name="文字方塊 2">
            <a:extLst>
              <a:ext uri="{FF2B5EF4-FFF2-40B4-BE49-F238E27FC236}">
                <a16:creationId xmlns:a16="http://schemas.microsoft.com/office/drawing/2014/main" id="{8CCF0C12-F0B0-599B-030D-D3E6D6368F54}"/>
              </a:ext>
            </a:extLst>
          </p:cNvPr>
          <p:cNvSpPr txBox="1"/>
          <p:nvPr/>
        </p:nvSpPr>
        <p:spPr>
          <a:xfrm>
            <a:off x="2123728" y="1340768"/>
            <a:ext cx="5040560" cy="369332"/>
          </a:xfrm>
          <a:prstGeom prst="rect">
            <a:avLst/>
          </a:prstGeom>
          <a:noFill/>
        </p:spPr>
        <p:txBody>
          <a:bodyPr wrap="square" rtlCol="0">
            <a:spAutoFit/>
          </a:bodyPr>
          <a:lstStyle/>
          <a:p>
            <a:r>
              <a:rPr lang="zh-TW" altLang="en-US" dirty="0"/>
              <a:t>利用日蝕，觀察星光受太陽質量重力的偏折：</a:t>
            </a:r>
          </a:p>
        </p:txBody>
      </p:sp>
    </p:spTree>
    <p:extLst>
      <p:ext uri="{BB962C8B-B14F-4D97-AF65-F5344CB8AC3E}">
        <p14:creationId xmlns:p14="http://schemas.microsoft.com/office/powerpoint/2010/main" val="5399861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E537A-3091-C46E-8819-C7BE3C176A71}"/>
            </a:ext>
          </a:extLst>
        </p:cNvPr>
        <p:cNvGrpSpPr/>
        <p:nvPr/>
      </p:nvGrpSpPr>
      <p:grpSpPr>
        <a:xfrm>
          <a:off x="0" y="0"/>
          <a:ext cx="0" cy="0"/>
          <a:chOff x="0" y="0"/>
          <a:chExt cx="0" cy="0"/>
        </a:xfrm>
      </p:grpSpPr>
      <p:pic>
        <p:nvPicPr>
          <p:cNvPr id="49154" name="Picture 4" descr="File:1919 eclipse positive.jpg">
            <a:hlinkClick r:id="rId2"/>
            <a:extLst>
              <a:ext uri="{FF2B5EF4-FFF2-40B4-BE49-F238E27FC236}">
                <a16:creationId xmlns:a16="http://schemas.microsoft.com/office/drawing/2014/main" id="{0EBE0F44-5CBB-5A45-2778-525DF02C0E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450" y="2420938"/>
            <a:ext cx="2633663"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5" name="矩形 6">
            <a:extLst>
              <a:ext uri="{FF2B5EF4-FFF2-40B4-BE49-F238E27FC236}">
                <a16:creationId xmlns:a16="http://schemas.microsoft.com/office/drawing/2014/main" id="{81BEFCF1-E1B4-9522-984E-AC2D74E7F178}"/>
              </a:ext>
            </a:extLst>
          </p:cNvPr>
          <p:cNvSpPr>
            <a:spLocks noChangeArrowheads="1"/>
          </p:cNvSpPr>
          <p:nvPr/>
        </p:nvSpPr>
        <p:spPr bwMode="auto">
          <a:xfrm>
            <a:off x="250825" y="5805488"/>
            <a:ext cx="453719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en-US" altLang="zh-TW" sz="1400" dirty="0">
                <a:latin typeface="Cambria Math" panose="02040503050406030204" pitchFamily="18" charset="0"/>
                <a:ea typeface="Cambria Math" panose="02040503050406030204" pitchFamily="18" charset="0"/>
                <a:cs typeface="Times New Roman" pitchFamily="18" charset="0"/>
              </a:rPr>
              <a:t>One of Eddington's photographs of the total solar eclipse of 29 May 1919, presented in his 1920 paper announcing its success, confirming Einstein's theory </a:t>
            </a:r>
            <a:r>
              <a:rPr lang="en-US" altLang="zh-TW" sz="1400" dirty="0">
                <a:solidFill>
                  <a:srgbClr val="FF0000"/>
                </a:solidFill>
                <a:latin typeface="Cambria Math" panose="02040503050406030204" pitchFamily="18" charset="0"/>
                <a:ea typeface="Cambria Math" panose="02040503050406030204" pitchFamily="18" charset="0"/>
                <a:cs typeface="Times New Roman" pitchFamily="18" charset="0"/>
              </a:rPr>
              <a:t>that light bends</a:t>
            </a:r>
            <a:endParaRPr lang="zh-TW" altLang="en-US" sz="1400" dirty="0">
              <a:solidFill>
                <a:srgbClr val="FF0000"/>
              </a:solidFill>
              <a:latin typeface="Cambria Math" panose="02040503050406030204" pitchFamily="18" charset="0"/>
              <a:cs typeface="Times New Roman" pitchFamily="18" charset="0"/>
            </a:endParaRPr>
          </a:p>
        </p:txBody>
      </p:sp>
      <p:pic>
        <p:nvPicPr>
          <p:cNvPr id="49156" name="Picture 6" descr="File:Arthur Stanley Eddington.jpg">
            <a:hlinkClick r:id="rId4"/>
            <a:extLst>
              <a:ext uri="{FF2B5EF4-FFF2-40B4-BE49-F238E27FC236}">
                <a16:creationId xmlns:a16="http://schemas.microsoft.com/office/drawing/2014/main" id="{815ABAC8-DA9F-5CDC-15B6-551CD310CCE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16212" y="320989"/>
            <a:ext cx="1584325" cy="202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7" name="Picture 8" descr="http://www.google.com/url?source=imglanding&amp;ct=img&amp;q=http://denisdutton.com/eddington_experiment.jpg&amp;sa=X&amp;ei=cYdeUOeRCMWdmQWnp4DYCA&amp;ved=0CAwQ8wc4DA&amp;usg=AFQjCNEqxNP5vDbWBzEZjMctMaQvQ9DgMA">
            <a:extLst>
              <a:ext uri="{FF2B5EF4-FFF2-40B4-BE49-F238E27FC236}">
                <a16:creationId xmlns:a16="http://schemas.microsoft.com/office/drawing/2014/main" id="{CC7E9F4C-2873-E1D7-6791-AE7CF9C610B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67174" y="324483"/>
            <a:ext cx="4177233" cy="551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35386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538A2-9E54-BD60-86BA-8C070104497E}"/>
            </a:ext>
          </a:extLst>
        </p:cNvPr>
        <p:cNvGrpSpPr/>
        <p:nvPr/>
      </p:nvGrpSpPr>
      <p:grpSpPr>
        <a:xfrm>
          <a:off x="0" y="0"/>
          <a:ext cx="0" cy="0"/>
          <a:chOff x="0" y="0"/>
          <a:chExt cx="0" cy="0"/>
        </a:xfrm>
      </p:grpSpPr>
      <p:pic>
        <p:nvPicPr>
          <p:cNvPr id="50178" name="Picture 2" descr="http://einstein.stanford.edu/Library/images/lightsAllAskewBig.jpg">
            <a:extLst>
              <a:ext uri="{FF2B5EF4-FFF2-40B4-BE49-F238E27FC236}">
                <a16:creationId xmlns:a16="http://schemas.microsoft.com/office/drawing/2014/main" id="{455EB360-3411-397A-EF29-60CC90CFBA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4663" y="333375"/>
            <a:ext cx="3389312" cy="58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矩形 2">
            <a:extLst>
              <a:ext uri="{FF2B5EF4-FFF2-40B4-BE49-F238E27FC236}">
                <a16:creationId xmlns:a16="http://schemas.microsoft.com/office/drawing/2014/main" id="{07F7E0BB-618C-4516-9B82-8B87201409EC}"/>
              </a:ext>
            </a:extLst>
          </p:cNvPr>
          <p:cNvSpPr>
            <a:spLocks noChangeArrowheads="1"/>
          </p:cNvSpPr>
          <p:nvPr/>
        </p:nvSpPr>
        <p:spPr bwMode="auto">
          <a:xfrm>
            <a:off x="4211638" y="6237288"/>
            <a:ext cx="2540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en-US" altLang="zh-TW" sz="1800" dirty="0">
                <a:latin typeface="Cambria Math" panose="02040503050406030204" pitchFamily="18" charset="0"/>
                <a:ea typeface="Cambria Math" panose="02040503050406030204" pitchFamily="18" charset="0"/>
              </a:rPr>
              <a:t>NY Times, Nov 10, 1919</a:t>
            </a:r>
            <a:endParaRPr lang="zh-TW" altLang="en-US" sz="1800" dirty="0">
              <a:latin typeface="Cambria Math" panose="02040503050406030204" pitchFamily="18" charset="0"/>
            </a:endParaRPr>
          </a:p>
        </p:txBody>
      </p:sp>
      <p:pic>
        <p:nvPicPr>
          <p:cNvPr id="50180" name="Picture 4" descr="File:1919 eclipse positive.jpg">
            <a:hlinkClick r:id="rId3"/>
            <a:extLst>
              <a:ext uri="{FF2B5EF4-FFF2-40B4-BE49-F238E27FC236}">
                <a16:creationId xmlns:a16="http://schemas.microsoft.com/office/drawing/2014/main" id="{258A071B-0AC4-2833-3E82-9A92BD8DE0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11955" y="337634"/>
            <a:ext cx="2409825"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2" descr="http://www.google.com/url?source=imglanding&amp;ct=img&amp;q=http://www.thecultureconcept.com/circle/wp-content/uploads/2011/03/Einstein-and-Eddington-real.jpg&amp;sa=X&amp;ei=x4deUIyyL8jAmQXrzoGwBw&amp;ved=0CAwQ8wc4DA&amp;usg=AFQjCNFxmYRngME90rU4q_3GjiIko1BtAQ">
            <a:extLst>
              <a:ext uri="{FF2B5EF4-FFF2-40B4-BE49-F238E27FC236}">
                <a16:creationId xmlns:a16="http://schemas.microsoft.com/office/drawing/2014/main" id="{429CD103-B730-0F08-AA8D-DD836D59A3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288" y="3573463"/>
            <a:ext cx="3810000" cy="26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49863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圖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95735" y="815181"/>
            <a:ext cx="5037137" cy="5227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文字方塊 1"/>
          <p:cNvSpPr txBox="1">
            <a:spLocks noChangeArrowheads="1"/>
          </p:cNvSpPr>
          <p:nvPr/>
        </p:nvSpPr>
        <p:spPr bwMode="auto">
          <a:xfrm>
            <a:off x="2878100" y="332656"/>
            <a:ext cx="36724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在天文觀測中也驗證了這個結果</a:t>
            </a:r>
          </a:p>
        </p:txBody>
      </p:sp>
      <p:sp>
        <p:nvSpPr>
          <p:cNvPr id="2" name="TextBox 1">
            <a:extLst>
              <a:ext uri="{FF2B5EF4-FFF2-40B4-BE49-F238E27FC236}">
                <a16:creationId xmlns:a16="http://schemas.microsoft.com/office/drawing/2014/main" id="{8970481B-0A6F-17F5-77A7-86C4F653CF14}"/>
              </a:ext>
            </a:extLst>
          </p:cNvPr>
          <p:cNvSpPr txBox="1"/>
          <p:nvPr/>
        </p:nvSpPr>
        <p:spPr>
          <a:xfrm>
            <a:off x="1475656" y="6156012"/>
            <a:ext cx="7272808" cy="369332"/>
          </a:xfrm>
          <a:prstGeom prst="rect">
            <a:avLst/>
          </a:prstGeom>
          <a:noFill/>
        </p:spPr>
        <p:txBody>
          <a:bodyPr wrap="square" rtlCol="0">
            <a:spAutoFit/>
          </a:bodyPr>
          <a:lstStyle/>
          <a:p>
            <a:r>
              <a:rPr lang="en-US" dirty="0" err="1"/>
              <a:t>照片中弧形若是星體，將有好幾萬光年長，所以是扭曲的影像</a:t>
            </a:r>
            <a:r>
              <a:rPr lang="en-US" dirty="0"/>
              <a:t>。</a:t>
            </a:r>
          </a:p>
        </p:txBody>
      </p:sp>
    </p:spTree>
    <p:extLst>
      <p:ext uri="{BB962C8B-B14F-4D97-AF65-F5344CB8AC3E}">
        <p14:creationId xmlns:p14="http://schemas.microsoft.com/office/powerpoint/2010/main" val="16729331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573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2075" y="1600200"/>
            <a:ext cx="641985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51809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圖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64798" y="702544"/>
            <a:ext cx="5414404" cy="3579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文字方塊 1"/>
          <p:cNvSpPr txBox="1">
            <a:spLocks noChangeArrowheads="1"/>
          </p:cNvSpPr>
          <p:nvPr/>
        </p:nvSpPr>
        <p:spPr bwMode="auto">
          <a:xfrm>
            <a:off x="2568836" y="327938"/>
            <a:ext cx="44288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en-US" altLang="zh-TW" sz="1800" dirty="0">
                <a:latin typeface="Cambria Math" panose="02040503050406030204" pitchFamily="18" charset="0"/>
                <a:ea typeface="Cambria Math" panose="02040503050406030204" pitchFamily="18" charset="0"/>
                <a:cs typeface="Times New Roman" panose="02020603050405020304" pitchFamily="18" charset="0"/>
              </a:rPr>
              <a:t>Einstein Ring</a:t>
            </a:r>
            <a:r>
              <a:rPr lang="zh-TW" altLang="en-US" sz="1800" dirty="0">
                <a:latin typeface="Cambria Math" panose="02040503050406030204" pitchFamily="18" charset="0"/>
                <a:ea typeface="Cambria Math" panose="02040503050406030204" pitchFamily="18" charset="0"/>
                <a:cs typeface="Times New Roman" panose="02020603050405020304" pitchFamily="18" charset="0"/>
              </a:rPr>
              <a:t> </a:t>
            </a:r>
            <a:r>
              <a:rPr lang="zh-TW" altLang="en-US" sz="1800" dirty="0">
                <a:latin typeface="+mj-ea"/>
                <a:ea typeface="+mj-ea"/>
                <a:cs typeface="Times New Roman" panose="02020603050405020304" pitchFamily="18" charset="0"/>
              </a:rPr>
              <a:t>這是光線偏折的結果。</a:t>
            </a:r>
          </a:p>
        </p:txBody>
      </p:sp>
      <p:pic>
        <p:nvPicPr>
          <p:cNvPr id="2" name="Picture 2" descr="Krümmung">
            <a:extLst>
              <a:ext uri="{FF2B5EF4-FFF2-40B4-BE49-F238E27FC236}">
                <a16:creationId xmlns:a16="http://schemas.microsoft.com/office/drawing/2014/main" id="{E064DDD3-4B07-CB20-68B3-21E6093265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6300" y="4437112"/>
            <a:ext cx="485140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65765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88462" y="1353953"/>
            <a:ext cx="4079719" cy="2721173"/>
          </a:xfrm>
          <a:prstGeom prst="rect">
            <a:avLst/>
          </a:prstGeom>
        </p:spPr>
      </p:pic>
      <p:pic>
        <p:nvPicPr>
          <p:cNvPr id="3" name="圖片 2"/>
          <p:cNvPicPr>
            <a:picLocks noChangeAspect="1"/>
          </p:cNvPicPr>
          <p:nvPr/>
        </p:nvPicPr>
        <p:blipFill rotWithShape="1">
          <a:blip r:embed="rId3" cstate="print">
            <a:extLst>
              <a:ext uri="{28A0092B-C50C-407E-A947-70E740481C1C}">
                <a14:useLocalDpi xmlns:a14="http://schemas.microsoft.com/office/drawing/2010/main" val="0"/>
              </a:ext>
            </a:extLst>
          </a:blip>
          <a:srcRect l="51398"/>
          <a:stretch/>
        </p:blipFill>
        <p:spPr>
          <a:xfrm>
            <a:off x="3275856" y="4234273"/>
            <a:ext cx="2596446" cy="2038123"/>
          </a:xfrm>
          <a:prstGeom prst="rect">
            <a:avLst/>
          </a:prstGeom>
        </p:spPr>
      </p:pic>
      <p:sp>
        <p:nvSpPr>
          <p:cNvPr id="4" name="文字方塊 3"/>
          <p:cNvSpPr txBox="1"/>
          <p:nvPr/>
        </p:nvSpPr>
        <p:spPr>
          <a:xfrm>
            <a:off x="3347864" y="450860"/>
            <a:ext cx="3816424" cy="369332"/>
          </a:xfrm>
          <a:prstGeom prst="rect">
            <a:avLst/>
          </a:prstGeom>
          <a:noFill/>
        </p:spPr>
        <p:txBody>
          <a:bodyPr wrap="square" rtlCol="0">
            <a:spAutoFit/>
          </a:bodyPr>
          <a:lstStyle/>
          <a:p>
            <a:r>
              <a:rPr lang="zh-TW" altLang="en-US" dirty="0"/>
              <a:t>海市蜃樓  </a:t>
            </a:r>
            <a:r>
              <a:rPr lang="en-US" altLang="zh-TW" dirty="0">
                <a:latin typeface="Cambria Math" panose="02040503050406030204" pitchFamily="18" charset="0"/>
                <a:ea typeface="Cambria Math" panose="02040503050406030204" pitchFamily="18" charset="0"/>
              </a:rPr>
              <a:t>Mirage</a:t>
            </a:r>
            <a:endParaRPr lang="zh-TW" altLang="en-US" dirty="0">
              <a:latin typeface="Cambria Math" panose="02040503050406030204" pitchFamily="18" charset="0"/>
            </a:endParaRPr>
          </a:p>
        </p:txBody>
      </p:sp>
      <p:sp>
        <p:nvSpPr>
          <p:cNvPr id="5" name="文字方塊 4"/>
          <p:cNvSpPr txBox="1"/>
          <p:nvPr/>
        </p:nvSpPr>
        <p:spPr>
          <a:xfrm>
            <a:off x="2656114" y="820192"/>
            <a:ext cx="3744416" cy="369332"/>
          </a:xfrm>
          <a:prstGeom prst="rect">
            <a:avLst/>
          </a:prstGeom>
          <a:noFill/>
        </p:spPr>
        <p:txBody>
          <a:bodyPr wrap="square" rtlCol="0">
            <a:spAutoFit/>
          </a:bodyPr>
          <a:lstStyle/>
          <a:p>
            <a:r>
              <a:rPr lang="zh-TW" altLang="en-US" dirty="0"/>
              <a:t>光走彎曲路線時，所看到的幻象。</a:t>
            </a:r>
          </a:p>
        </p:txBody>
      </p:sp>
    </p:spTree>
    <p:extLst>
      <p:ext uri="{BB962C8B-B14F-4D97-AF65-F5344CB8AC3E}">
        <p14:creationId xmlns:p14="http://schemas.microsoft.com/office/powerpoint/2010/main" val="41143885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39552" y="1772816"/>
            <a:ext cx="3717032" cy="3717032"/>
          </a:xfrm>
          <a:prstGeom prst="rect">
            <a:avLst/>
          </a:prstGeom>
        </p:spPr>
      </p:pic>
      <p:pic>
        <p:nvPicPr>
          <p:cNvPr id="3" name="圖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4427984" y="1764567"/>
            <a:ext cx="3744416" cy="3744416"/>
          </a:xfrm>
          <a:prstGeom prst="rect">
            <a:avLst/>
          </a:prstGeom>
        </p:spPr>
      </p:pic>
    </p:spTree>
    <p:extLst>
      <p:ext uri="{BB962C8B-B14F-4D97-AF65-F5344CB8AC3E}">
        <p14:creationId xmlns:p14="http://schemas.microsoft.com/office/powerpoint/2010/main" val="36888755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14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641" y="1304616"/>
            <a:ext cx="6372225" cy="158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圖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99135" y="1304616"/>
            <a:ext cx="2344865" cy="1550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14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7744" y="4577348"/>
            <a:ext cx="4941034" cy="1533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文字方塊 1"/>
          <p:cNvSpPr txBox="1"/>
          <p:nvPr/>
        </p:nvSpPr>
        <p:spPr>
          <a:xfrm>
            <a:off x="2267744" y="6172459"/>
            <a:ext cx="6120680" cy="369332"/>
          </a:xfrm>
          <a:prstGeom prst="rect">
            <a:avLst/>
          </a:prstGeom>
          <a:noFill/>
        </p:spPr>
        <p:txBody>
          <a:bodyPr wrap="square" rtlCol="0">
            <a:spAutoFit/>
          </a:bodyPr>
          <a:lstStyle/>
          <a:p>
            <a:r>
              <a:rPr lang="zh-TW" altLang="en-US" dirty="0"/>
              <a:t>這個現象就稱為重力透鏡：</a:t>
            </a:r>
            <a:r>
              <a:rPr lang="en-US" altLang="zh-TW" dirty="0">
                <a:latin typeface="Times New Roman" panose="02020603050405020304" pitchFamily="18" charset="0"/>
                <a:cs typeface="Times New Roman" panose="02020603050405020304" pitchFamily="18" charset="0"/>
              </a:rPr>
              <a:t>Gravitational Lenses</a:t>
            </a:r>
            <a:endParaRPr lang="zh-TW" altLang="en-US"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6AC0AD69-2A43-9A4D-B623-AEC1617E776D}"/>
              </a:ext>
            </a:extLst>
          </p:cNvPr>
          <p:cNvSpPr txBox="1"/>
          <p:nvPr/>
        </p:nvSpPr>
        <p:spPr>
          <a:xfrm>
            <a:off x="899592" y="3051325"/>
            <a:ext cx="7992888" cy="369332"/>
          </a:xfrm>
          <a:prstGeom prst="rect">
            <a:avLst/>
          </a:prstGeom>
          <a:noFill/>
        </p:spPr>
        <p:txBody>
          <a:bodyPr wrap="square" rtlCol="0">
            <a:spAutoFit/>
          </a:bodyPr>
          <a:lstStyle/>
          <a:p>
            <a:r>
              <a:rPr lang="en-TW" dirty="0"/>
              <a:t>被近處星團遮蔽的遠方星團，所發出的光，其路徑會被近處星團彎曲。</a:t>
            </a:r>
          </a:p>
        </p:txBody>
      </p:sp>
      <p:sp>
        <p:nvSpPr>
          <p:cNvPr id="5" name="TextBox 4">
            <a:extLst>
              <a:ext uri="{FF2B5EF4-FFF2-40B4-BE49-F238E27FC236}">
                <a16:creationId xmlns:a16="http://schemas.microsoft.com/office/drawing/2014/main" id="{31F2A16D-2B4E-844E-BE3C-E23D2A9D592A}"/>
              </a:ext>
            </a:extLst>
          </p:cNvPr>
          <p:cNvSpPr txBox="1"/>
          <p:nvPr/>
        </p:nvSpPr>
        <p:spPr>
          <a:xfrm>
            <a:off x="899592" y="3446257"/>
            <a:ext cx="7488832" cy="369332"/>
          </a:xfrm>
          <a:prstGeom prst="rect">
            <a:avLst/>
          </a:prstGeom>
          <a:noFill/>
        </p:spPr>
        <p:txBody>
          <a:bodyPr wrap="square" rtlCol="0">
            <a:spAutoFit/>
          </a:bodyPr>
          <a:lstStyle/>
          <a:p>
            <a:r>
              <a:rPr lang="en-TW" dirty="0"/>
              <a:t>在地球被看到時，看來會是位於偏離原來的星團的位置。</a:t>
            </a:r>
          </a:p>
        </p:txBody>
      </p:sp>
      <p:sp>
        <p:nvSpPr>
          <p:cNvPr id="6" name="TextBox 5">
            <a:extLst>
              <a:ext uri="{FF2B5EF4-FFF2-40B4-BE49-F238E27FC236}">
                <a16:creationId xmlns:a16="http://schemas.microsoft.com/office/drawing/2014/main" id="{304E4150-F521-B346-B042-C72816A40321}"/>
              </a:ext>
            </a:extLst>
          </p:cNvPr>
          <p:cNvSpPr txBox="1"/>
          <p:nvPr/>
        </p:nvSpPr>
        <p:spPr>
          <a:xfrm>
            <a:off x="899592" y="3879535"/>
            <a:ext cx="7992888" cy="369332"/>
          </a:xfrm>
          <a:prstGeom prst="rect">
            <a:avLst/>
          </a:prstGeom>
          <a:noFill/>
        </p:spPr>
        <p:txBody>
          <a:bodyPr wrap="square" rtlCol="0">
            <a:spAutoFit/>
          </a:bodyPr>
          <a:lstStyle/>
          <a:p>
            <a:r>
              <a:rPr lang="en-TW" dirty="0"/>
              <a:t>這樣的影像在近處星團周圍都會發生，因此遠處星團看來成了一個環！</a:t>
            </a:r>
          </a:p>
        </p:txBody>
      </p:sp>
    </p:spTree>
    <p:extLst>
      <p:ext uri="{BB962C8B-B14F-4D97-AF65-F5344CB8AC3E}">
        <p14:creationId xmlns:p14="http://schemas.microsoft.com/office/powerpoint/2010/main" val="1300845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61475"/>
                                        </p:tgtEl>
                                        <p:attrNameLst>
                                          <p:attrName>style.visibility</p:attrName>
                                        </p:attrNameLst>
                                      </p:cBhvr>
                                      <p:to>
                                        <p:strVal val="visible"/>
                                      </p:to>
                                    </p:set>
                                    <p:anim calcmode="lin" valueType="num">
                                      <p:cBhvr additive="base">
                                        <p:cTn id="7" dur="500" fill="hold"/>
                                        <p:tgtEl>
                                          <p:spTgt spid="361475"/>
                                        </p:tgtEl>
                                        <p:attrNameLst>
                                          <p:attrName>ppt_x</p:attrName>
                                        </p:attrNameLst>
                                      </p:cBhvr>
                                      <p:tavLst>
                                        <p:tav tm="0">
                                          <p:val>
                                            <p:strVal val="#ppt_x"/>
                                          </p:val>
                                        </p:tav>
                                        <p:tav tm="100000">
                                          <p:val>
                                            <p:strVal val="#ppt_x"/>
                                          </p:val>
                                        </p:tav>
                                      </p:tavLst>
                                    </p:anim>
                                    <p:anim calcmode="lin" valueType="num">
                                      <p:cBhvr additive="base">
                                        <p:cTn id="8" dur="500" fill="hold"/>
                                        <p:tgtEl>
                                          <p:spTgt spid="36147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14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3280" t="4156"/>
          <a:stretch/>
        </p:blipFill>
        <p:spPr bwMode="auto">
          <a:xfrm>
            <a:off x="3707903" y="1545238"/>
            <a:ext cx="4616945" cy="31130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6" descr="F13_21"/>
          <p:cNvPicPr>
            <a:picLocks noChangeAspect="1" noChangeArrowheads="1"/>
          </p:cNvPicPr>
          <p:nvPr/>
        </p:nvPicPr>
        <p:blipFill>
          <a:blip r:embed="rId3">
            <a:extLst>
              <a:ext uri="{28A0092B-C50C-407E-A947-70E740481C1C}">
                <a14:useLocalDpi xmlns:a14="http://schemas.microsoft.com/office/drawing/2010/main" val="0"/>
              </a:ext>
            </a:extLst>
          </a:blip>
          <a:srcRect b="17252"/>
          <a:stretch>
            <a:fillRect/>
          </a:stretch>
        </p:blipFill>
        <p:spPr bwMode="auto">
          <a:xfrm>
            <a:off x="611560" y="1532453"/>
            <a:ext cx="2850811" cy="3847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p:cNvSpPr txBox="1"/>
          <p:nvPr/>
        </p:nvSpPr>
        <p:spPr>
          <a:xfrm>
            <a:off x="4114800" y="2971800"/>
            <a:ext cx="184731" cy="369332"/>
          </a:xfrm>
          <a:prstGeom prst="rect">
            <a:avLst/>
          </a:prstGeom>
          <a:noFill/>
        </p:spPr>
        <p:txBody>
          <a:bodyPr wrap="none" rtlCol="0">
            <a:spAutoFit/>
          </a:bodyPr>
          <a:lstStyle/>
          <a:p>
            <a:endParaRPr lang="zh-TW" altLang="en-US" dirty="0"/>
          </a:p>
        </p:txBody>
      </p:sp>
    </p:spTree>
    <p:extLst>
      <p:ext uri="{BB962C8B-B14F-4D97-AF65-F5344CB8AC3E}">
        <p14:creationId xmlns:p14="http://schemas.microsoft.com/office/powerpoint/2010/main" val="5863642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圖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620688"/>
            <a:ext cx="5256584" cy="3974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圖片 1"/>
          <p:cNvPicPr>
            <a:picLocks noChangeAspect="1"/>
          </p:cNvPicPr>
          <p:nvPr/>
        </p:nvPicPr>
        <p:blipFill rotWithShape="1">
          <a:blip r:embed="rId3">
            <a:extLst>
              <a:ext uri="{28A0092B-C50C-407E-A947-70E740481C1C}">
                <a14:useLocalDpi xmlns:a14="http://schemas.microsoft.com/office/drawing/2010/main" val="0"/>
              </a:ext>
            </a:extLst>
          </a:blip>
          <a:srcRect l="29966" t="30046" r="32761" b="18722"/>
          <a:stretch/>
        </p:blipFill>
        <p:spPr bwMode="auto">
          <a:xfrm>
            <a:off x="3707904" y="4725144"/>
            <a:ext cx="2000091" cy="181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14417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ext Box 4"/>
          <p:cNvSpPr txBox="1">
            <a:spLocks noChangeArrowheads="1"/>
          </p:cNvSpPr>
          <p:nvPr/>
        </p:nvSpPr>
        <p:spPr bwMode="auto">
          <a:xfrm>
            <a:off x="1835150" y="6057900"/>
            <a:ext cx="4679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a:spcBef>
                <a:spcPct val="50000"/>
              </a:spcBef>
              <a:buFontTx/>
              <a:buNone/>
            </a:pPr>
            <a:endParaRPr kumimoji="0" lang="zh-TW" altLang="en-US" sz="1800"/>
          </a:p>
        </p:txBody>
      </p:sp>
      <p:pic>
        <p:nvPicPr>
          <p:cNvPr id="354306" name="Picture 2" descr="http://upload.wikimedia.org/wikipedia/commons/thumb/b/b9/HST-Smiling-GalaxyClusterSDSS-J1038%2B4849-20150210.jpg/1024px-HST-Smiling-GalaxyClusterSDSS-J1038%2B4849-201502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1484784"/>
            <a:ext cx="4286250" cy="4238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63642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圖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1124744"/>
            <a:ext cx="5157440" cy="515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p:cNvSpPr txBox="1"/>
          <p:nvPr/>
        </p:nvSpPr>
        <p:spPr>
          <a:xfrm>
            <a:off x="3694449" y="598728"/>
            <a:ext cx="2304256" cy="369332"/>
          </a:xfrm>
          <a:prstGeom prst="rect">
            <a:avLst/>
          </a:prstGeom>
          <a:noFill/>
        </p:spPr>
        <p:txBody>
          <a:bodyPr wrap="square" rtlCol="0">
            <a:spAutoFit/>
          </a:bodyPr>
          <a:lstStyle/>
          <a:p>
            <a:r>
              <a:rPr lang="en-US" altLang="zh-TW" dirty="0">
                <a:latin typeface="Cambria Math" panose="02040503050406030204" pitchFamily="18" charset="0"/>
                <a:ea typeface="Cambria Math" panose="02040503050406030204" pitchFamily="18" charset="0"/>
              </a:rPr>
              <a:t>Einstein Cross</a:t>
            </a:r>
            <a:endParaRPr lang="zh-TW" altLang="en-US" dirty="0">
              <a:latin typeface="Cambria Math" panose="02040503050406030204" pitchFamily="18" charset="0"/>
            </a:endParaRPr>
          </a:p>
        </p:txBody>
      </p:sp>
    </p:spTree>
    <p:extLst>
      <p:ext uri="{BB962C8B-B14F-4D97-AF65-F5344CB8AC3E}">
        <p14:creationId xmlns:p14="http://schemas.microsoft.com/office/powerpoint/2010/main" val="8687287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圖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95513" y="1268413"/>
            <a:ext cx="4816475" cy="465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29094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圖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908050"/>
            <a:ext cx="6880225" cy="522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40151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9C4442D-F62B-7DB2-2887-6F0BE5AEA0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270563"/>
            <a:ext cx="5976664" cy="6097073"/>
          </a:xfrm>
          <a:prstGeom prst="rect">
            <a:avLst/>
          </a:prstGeom>
        </p:spPr>
      </p:pic>
      <p:sp>
        <p:nvSpPr>
          <p:cNvPr id="2" name="TextBox 1">
            <a:extLst>
              <a:ext uri="{FF2B5EF4-FFF2-40B4-BE49-F238E27FC236}">
                <a16:creationId xmlns:a16="http://schemas.microsoft.com/office/drawing/2014/main" id="{0399A678-528F-0F10-7E21-591A631428F3}"/>
              </a:ext>
            </a:extLst>
          </p:cNvPr>
          <p:cNvSpPr txBox="1"/>
          <p:nvPr/>
        </p:nvSpPr>
        <p:spPr>
          <a:xfrm>
            <a:off x="6228184" y="404664"/>
            <a:ext cx="2736304" cy="5632311"/>
          </a:xfrm>
          <a:prstGeom prst="rect">
            <a:avLst/>
          </a:prstGeom>
          <a:noFill/>
        </p:spPr>
        <p:txBody>
          <a:bodyPr wrap="square">
            <a:spAutoFit/>
          </a:bodyPr>
          <a:lstStyle/>
          <a:p>
            <a:r>
              <a:rPr lang="zh-TW" sz="1800" dirty="0">
                <a:effectLst/>
                <a:latin typeface="Calibri" panose="020F0502020204030204" pitchFamily="34" charset="0"/>
                <a:ea typeface="PMingLiU" panose="02020500000000000000" pitchFamily="18" charset="-120"/>
                <a:cs typeface="Times New Roman" panose="02020603050405020304" pitchFamily="18" charset="0"/>
              </a:rPr>
              <a:t>第一張韋伯深空區照片，包含上千個星系，每個星系又有上億顆恆星，是宇宙至今最深、最清晰的紅外線影像。照片前景中，大部分星系是屬於星系團</a:t>
            </a:r>
            <a:r>
              <a:rPr lang="en-TW" sz="1800" dirty="0">
                <a:effectLst/>
                <a:latin typeface="Calibri" panose="020F0502020204030204" pitchFamily="34" charset="0"/>
                <a:ea typeface="PMingLiU" panose="02020500000000000000" pitchFamily="18" charset="-120"/>
                <a:cs typeface="Times New Roman" panose="02020603050405020304" pitchFamily="18" charset="0"/>
              </a:rPr>
              <a:t>SMACS 0723</a:t>
            </a:r>
            <a:r>
              <a:rPr lang="zh-TW" sz="1800" dirty="0">
                <a:effectLst/>
                <a:latin typeface="Calibri" panose="020F0502020204030204" pitchFamily="34" charset="0"/>
                <a:ea typeface="PMingLiU" panose="02020500000000000000" pitchFamily="18" charset="-120"/>
                <a:cs typeface="Times New Roman" panose="02020603050405020304" pitchFamily="18" charset="0"/>
              </a:rPr>
              <a:t>，距離我們大約</a:t>
            </a:r>
            <a:r>
              <a:rPr lang="en-US" sz="1800" dirty="0">
                <a:effectLst/>
                <a:latin typeface="Calibri" panose="020F0502020204030204" pitchFamily="34" charset="0"/>
                <a:ea typeface="PMingLiU" panose="02020500000000000000" pitchFamily="18" charset="-120"/>
                <a:cs typeface="Times New Roman" panose="02020603050405020304" pitchFamily="18" charset="0"/>
              </a:rPr>
              <a:t>50</a:t>
            </a:r>
            <a:r>
              <a:rPr lang="zh-TW" sz="1800" dirty="0">
                <a:effectLst/>
                <a:latin typeface="Calibri" panose="020F0502020204030204" pitchFamily="34" charset="0"/>
                <a:ea typeface="PMingLiU" panose="02020500000000000000" pitchFamily="18" charset="-120"/>
                <a:cs typeface="Times New Roman" panose="02020603050405020304" pitchFamily="18" charset="0"/>
              </a:rPr>
              <a:t>億光年。</a:t>
            </a:r>
            <a:r>
              <a:rPr lang="zh-TW" sz="1800" dirty="0">
                <a:effectLst/>
                <a:latin typeface="AppleSystemUIFont"/>
                <a:ea typeface="PMingLiU" panose="02020500000000000000" pitchFamily="18" charset="-120"/>
                <a:cs typeface="AppleSystemUIFont"/>
              </a:rPr>
              <a:t>而更顯眼、正要緊的是許多後方更加極度遙遠的星系，它們發出的光先經過</a:t>
            </a:r>
            <a:r>
              <a:rPr lang="en-TW" sz="1800" dirty="0">
                <a:effectLst/>
                <a:latin typeface="Calibri" panose="020F0502020204030204" pitchFamily="34" charset="0"/>
                <a:ea typeface="PMingLiU" panose="02020500000000000000" pitchFamily="18" charset="-120"/>
                <a:cs typeface="Times New Roman" panose="02020603050405020304" pitchFamily="18" charset="0"/>
              </a:rPr>
              <a:t>SMACS 0723</a:t>
            </a:r>
            <a:r>
              <a:rPr lang="zh-TW" sz="1800" dirty="0">
                <a:effectLst/>
                <a:latin typeface="Calibri" panose="020F0502020204030204" pitchFamily="34" charset="0"/>
                <a:ea typeface="PMingLiU" panose="02020500000000000000" pitchFamily="18" charset="-120"/>
                <a:cs typeface="Times New Roman" panose="02020603050405020304" pitchFamily="18" charset="0"/>
              </a:rPr>
              <a:t>才到地球。被</a:t>
            </a:r>
            <a:r>
              <a:rPr lang="en-TW" sz="1800" dirty="0">
                <a:effectLst/>
                <a:latin typeface="Calibri" panose="020F0502020204030204" pitchFamily="34" charset="0"/>
                <a:ea typeface="PMingLiU" panose="02020500000000000000" pitchFamily="18" charset="-120"/>
                <a:cs typeface="Times New Roman" panose="02020603050405020304" pitchFamily="18" charset="0"/>
              </a:rPr>
              <a:t>SMACS 0723</a:t>
            </a:r>
            <a:r>
              <a:rPr lang="zh-TW" sz="1800" dirty="0">
                <a:effectLst/>
                <a:latin typeface="Calibri" panose="020F0502020204030204" pitchFamily="34" charset="0"/>
                <a:ea typeface="PMingLiU" panose="02020500000000000000" pitchFamily="18" charset="-120"/>
                <a:cs typeface="Times New Roman" panose="02020603050405020304" pitchFamily="18" charset="0"/>
              </a:rPr>
              <a:t>極大的重力影響，光</a:t>
            </a:r>
            <a:r>
              <a:rPr lang="zh-TW" sz="1800" dirty="0">
                <a:effectLst/>
                <a:latin typeface="AppleSystemUIFont"/>
                <a:ea typeface="PMingLiU" panose="02020500000000000000" pitchFamily="18" charset="-120"/>
                <a:cs typeface="AppleSystemUIFont"/>
              </a:rPr>
              <a:t>是彎著走的，</a:t>
            </a:r>
            <a:r>
              <a:rPr lang="zh-TW" altLang="en-US" dirty="0"/>
              <a:t>所以它們影像好像經過了透鏡，被扭曲、放大成奇怪的形狀，有的看似毛筆隨意的一筆，有的像一段圓弧，有的甚至像是被壓扁了的麵疙瘩。這是典型的重力透鏡效應，</a:t>
            </a:r>
            <a:endParaRPr lang="en-TW" dirty="0"/>
          </a:p>
        </p:txBody>
      </p:sp>
    </p:spTree>
    <p:extLst>
      <p:ext uri="{BB962C8B-B14F-4D97-AF65-F5344CB8AC3E}">
        <p14:creationId xmlns:p14="http://schemas.microsoft.com/office/powerpoint/2010/main" val="31147878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D4CCC9-6B50-4B05-872A-20193D5EEDFF}"/>
              </a:ext>
            </a:extLst>
          </p:cNvPr>
          <p:cNvSpPr txBox="1"/>
          <p:nvPr/>
        </p:nvSpPr>
        <p:spPr>
          <a:xfrm>
            <a:off x="1115615" y="836712"/>
            <a:ext cx="6912768" cy="1200329"/>
          </a:xfrm>
          <a:prstGeom prst="rect">
            <a:avLst/>
          </a:prstGeom>
          <a:noFill/>
        </p:spPr>
        <p:txBody>
          <a:bodyPr wrap="square">
            <a:spAutoFit/>
          </a:bodyPr>
          <a:lstStyle/>
          <a:p>
            <a:r>
              <a:rPr lang="zh-TW" altLang="en-US" dirty="0"/>
              <a:t>這是典型的重力透鏡效應，韋伯望遠鏡使他們細微結構清晰可見。因為距離極遠，這些光多半來自宇宙誕生初期，所以韋伯不只是一個望遠鏡，還是一個時間機器呢，對這些光仔細研究，將讓我們可以看透整個宇宙的歷史。</a:t>
            </a:r>
            <a:endParaRPr lang="en-TW" dirty="0"/>
          </a:p>
        </p:txBody>
      </p:sp>
      <p:pic>
        <p:nvPicPr>
          <p:cNvPr id="5" name="Picture 4">
            <a:hlinkClick r:id="rId2"/>
            <a:extLst>
              <a:ext uri="{FF2B5EF4-FFF2-40B4-BE49-F238E27FC236}">
                <a16:creationId xmlns:a16="http://schemas.microsoft.com/office/drawing/2014/main" id="{32930700-553F-8BDC-F056-820C4F6ED6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5696" y="2348880"/>
            <a:ext cx="5350045" cy="3139321"/>
          </a:xfrm>
          <a:prstGeom prst="rect">
            <a:avLst/>
          </a:prstGeom>
        </p:spPr>
      </p:pic>
    </p:spTree>
    <p:extLst>
      <p:ext uri="{BB962C8B-B14F-4D97-AF65-F5344CB8AC3E}">
        <p14:creationId xmlns:p14="http://schemas.microsoft.com/office/powerpoint/2010/main" val="245176553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59695B6-E609-210E-31D9-CE0618B729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1720" y="260648"/>
            <a:ext cx="4719960" cy="2383580"/>
          </a:xfrm>
          <a:prstGeom prst="rect">
            <a:avLst/>
          </a:prstGeom>
        </p:spPr>
      </p:pic>
      <p:sp>
        <p:nvSpPr>
          <p:cNvPr id="5" name="TextBox 4">
            <a:extLst>
              <a:ext uri="{FF2B5EF4-FFF2-40B4-BE49-F238E27FC236}">
                <a16:creationId xmlns:a16="http://schemas.microsoft.com/office/drawing/2014/main" id="{0D8EB629-1CED-FBAC-4C18-BBF26D527B81}"/>
              </a:ext>
            </a:extLst>
          </p:cNvPr>
          <p:cNvSpPr txBox="1"/>
          <p:nvPr/>
        </p:nvSpPr>
        <p:spPr>
          <a:xfrm>
            <a:off x="575556" y="2749278"/>
            <a:ext cx="7992888" cy="646331"/>
          </a:xfrm>
          <a:prstGeom prst="rect">
            <a:avLst/>
          </a:prstGeom>
          <a:noFill/>
        </p:spPr>
        <p:txBody>
          <a:bodyPr wrap="square">
            <a:spAutoFit/>
          </a:bodyPr>
          <a:lstStyle/>
          <a:p>
            <a:r>
              <a:rPr lang="en-TW" dirty="0">
                <a:latin typeface="Times New Roman" panose="02020603050405020304" pitchFamily="18" charset="0"/>
                <a:cs typeface="Times New Roman" panose="02020603050405020304" pitchFamily="18" charset="0"/>
              </a:rPr>
              <a:t>Astronomers found these two distant galaxies in the same small part of the sky. They estimate that the one on the right is from 300 million years after the Big Bang.</a:t>
            </a:r>
          </a:p>
        </p:txBody>
      </p:sp>
      <p:sp>
        <p:nvSpPr>
          <p:cNvPr id="9" name="TextBox 8">
            <a:extLst>
              <a:ext uri="{FF2B5EF4-FFF2-40B4-BE49-F238E27FC236}">
                <a16:creationId xmlns:a16="http://schemas.microsoft.com/office/drawing/2014/main" id="{013462DA-9CD0-DC94-65B8-4F750E17C6A8}"/>
              </a:ext>
            </a:extLst>
          </p:cNvPr>
          <p:cNvSpPr txBox="1"/>
          <p:nvPr/>
        </p:nvSpPr>
        <p:spPr>
          <a:xfrm>
            <a:off x="575556" y="5941488"/>
            <a:ext cx="8129589" cy="646331"/>
          </a:xfrm>
          <a:prstGeom prst="rect">
            <a:avLst/>
          </a:prstGeom>
          <a:noFill/>
        </p:spPr>
        <p:txBody>
          <a:bodyPr wrap="square">
            <a:spAutoFit/>
          </a:bodyPr>
          <a:lstStyle/>
          <a:p>
            <a:r>
              <a:rPr lang="en-TW" dirty="0">
                <a:latin typeface="Times New Roman" panose="02020603050405020304" pitchFamily="18" charset="0"/>
                <a:cs typeface="Times New Roman" panose="02020603050405020304" pitchFamily="18" charset="0"/>
              </a:rPr>
              <a:t>Maisie’s Galaxy: Astronomer Steven Finkelstein nicknamed this distant galaxy after his daughter. He estimates that it is from 280 million years after the Big Bang.</a:t>
            </a:r>
          </a:p>
        </p:txBody>
      </p:sp>
      <p:pic>
        <p:nvPicPr>
          <p:cNvPr id="11" name="Picture 10">
            <a:extLst>
              <a:ext uri="{FF2B5EF4-FFF2-40B4-BE49-F238E27FC236}">
                <a16:creationId xmlns:a16="http://schemas.microsoft.com/office/drawing/2014/main" id="{AF895C0A-198F-C28C-9C9C-33E7E6CCF2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9712" y="3470720"/>
            <a:ext cx="2323976" cy="2323976"/>
          </a:xfrm>
          <a:prstGeom prst="rect">
            <a:avLst/>
          </a:prstGeom>
        </p:spPr>
      </p:pic>
    </p:spTree>
    <p:extLst>
      <p:ext uri="{BB962C8B-B14F-4D97-AF65-F5344CB8AC3E}">
        <p14:creationId xmlns:p14="http://schemas.microsoft.com/office/powerpoint/2010/main" val="8315753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0303BB0A-14EC-0A53-7297-E4BB6B8445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88640"/>
            <a:ext cx="8156398" cy="458797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488A41A-CFD4-8D88-B20C-0C2CE31A11C4}"/>
              </a:ext>
            </a:extLst>
          </p:cNvPr>
          <p:cNvSpPr txBox="1"/>
          <p:nvPr/>
        </p:nvSpPr>
        <p:spPr>
          <a:xfrm>
            <a:off x="899592" y="4653136"/>
            <a:ext cx="7644341" cy="2246769"/>
          </a:xfrm>
          <a:prstGeom prst="rect">
            <a:avLst/>
          </a:prstGeom>
          <a:noFill/>
        </p:spPr>
        <p:txBody>
          <a:bodyPr wrap="square">
            <a:spAutoFit/>
          </a:bodyPr>
          <a:lstStyle/>
          <a:p>
            <a:r>
              <a:rPr lang="en-TW" sz="1400" dirty="0">
                <a:latin typeface="Times New Roman" panose="02020603050405020304" pitchFamily="18" charset="0"/>
                <a:cs typeface="Times New Roman" panose="02020603050405020304" pitchFamily="18" charset="0"/>
              </a:rPr>
              <a:t>This image from NASA’s James Webb Space Telescope shows a massive galaxy cluster called WHL0137-08, and at the right, an inset of </a:t>
            </a:r>
            <a:r>
              <a:rPr lang="en-TW" sz="1400" dirty="0">
                <a:solidFill>
                  <a:srgbClr val="FF0000"/>
                </a:solidFill>
                <a:latin typeface="Times New Roman" panose="02020603050405020304" pitchFamily="18" charset="0"/>
                <a:cs typeface="Times New Roman" panose="02020603050405020304" pitchFamily="18" charset="0"/>
              </a:rPr>
              <a:t>the most strongly magnified galaxy known in the universe’s first billion years: the Sunrise Arc</a:t>
            </a:r>
            <a:r>
              <a:rPr lang="en-TW" sz="1400" dirty="0">
                <a:latin typeface="Times New Roman" panose="02020603050405020304" pitchFamily="18" charset="0"/>
                <a:cs typeface="Times New Roman" panose="02020603050405020304" pitchFamily="18" charset="0"/>
              </a:rPr>
              <a:t>. Within that galaxy is the most distant star ever detected, first discovered by the Hubble Space Telescope.</a:t>
            </a:r>
          </a:p>
          <a:p>
            <a:endParaRPr lang="en-TW" sz="1400" dirty="0">
              <a:latin typeface="Times New Roman" panose="02020603050405020304" pitchFamily="18" charset="0"/>
              <a:cs typeface="Times New Roman" panose="02020603050405020304" pitchFamily="18" charset="0"/>
            </a:endParaRPr>
          </a:p>
          <a:p>
            <a:r>
              <a:rPr lang="en-TW" sz="1400" dirty="0">
                <a:latin typeface="Times New Roman" panose="02020603050405020304" pitchFamily="18" charset="0"/>
                <a:cs typeface="Times New Roman" panose="02020603050405020304" pitchFamily="18" charset="0"/>
              </a:rPr>
              <a:t>Webb’s NIRCam (Near-Infrared Camera) instrument reveals the star, nicknamed Earendel, to be a massive B-type star more than twice as hot as our Sun, and about a million times more luminous. Stars of this mass often have companions. Astronomers did not expect Webb to reveal any companions of Earendel since they would be so close together and indistinguishable on the sky. However, based solely on the colors of Earendel detected by Webb, astronomers think they see hints of a cooler companion star.</a:t>
            </a:r>
          </a:p>
        </p:txBody>
      </p:sp>
    </p:spTree>
    <p:extLst>
      <p:ext uri="{BB962C8B-B14F-4D97-AF65-F5344CB8AC3E}">
        <p14:creationId xmlns:p14="http://schemas.microsoft.com/office/powerpoint/2010/main" val="8050472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43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1772816"/>
            <a:ext cx="5610225" cy="3662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文字方塊 1"/>
          <p:cNvSpPr txBox="1"/>
          <p:nvPr/>
        </p:nvSpPr>
        <p:spPr>
          <a:xfrm>
            <a:off x="2300548" y="908720"/>
            <a:ext cx="4680520" cy="369332"/>
          </a:xfrm>
          <a:prstGeom prst="rect">
            <a:avLst/>
          </a:prstGeom>
          <a:noFill/>
        </p:spPr>
        <p:txBody>
          <a:bodyPr wrap="square" rtlCol="0">
            <a:spAutoFit/>
          </a:bodyPr>
          <a:lstStyle/>
          <a:p>
            <a:r>
              <a:rPr lang="en-US" altLang="zh-TW" dirty="0">
                <a:latin typeface="Times New Roman" panose="02020603050405020304" pitchFamily="18" charset="0"/>
                <a:cs typeface="Times New Roman" panose="02020603050405020304" pitchFamily="18" charset="0"/>
              </a:rPr>
              <a:t>First Supernova </a:t>
            </a:r>
            <a:r>
              <a:rPr lang="zh-TW" altLang="en-US" dirty="0">
                <a:latin typeface="Times New Roman" panose="02020603050405020304" pitchFamily="18" charset="0"/>
                <a:cs typeface="Times New Roman" panose="02020603050405020304" pitchFamily="18" charset="0"/>
              </a:rPr>
              <a:t>超新星 </a:t>
            </a:r>
            <a:r>
              <a:rPr lang="en-US" altLang="zh-TW" dirty="0">
                <a:latin typeface="Times New Roman" panose="02020603050405020304" pitchFamily="18" charset="0"/>
                <a:cs typeface="Times New Roman" panose="02020603050405020304" pitchFamily="18" charset="0"/>
              </a:rPr>
              <a:t>Einstein Cross</a:t>
            </a:r>
            <a:endParaRPr lang="zh-TW" altLang="en-US" dirty="0">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A3859624-325E-FC43-9008-B8AE8C9D4491}"/>
              </a:ext>
            </a:extLst>
          </p:cNvPr>
          <p:cNvSpPr/>
          <p:nvPr/>
        </p:nvSpPr>
        <p:spPr>
          <a:xfrm>
            <a:off x="2300549" y="1238155"/>
            <a:ext cx="4359684" cy="369332"/>
          </a:xfrm>
          <a:prstGeom prst="rect">
            <a:avLst/>
          </a:prstGeom>
        </p:spPr>
        <p:txBody>
          <a:bodyPr wrap="square">
            <a:spAutoFit/>
          </a:bodyPr>
          <a:lstStyle/>
          <a:p>
            <a:r>
              <a:rPr lang="zh-TW" altLang="en-US" dirty="0">
                <a:latin typeface="Times New Roman" panose="02020603050405020304" pitchFamily="18" charset="0"/>
                <a:cs typeface="Times New Roman" panose="02020603050405020304" pitchFamily="18" charset="0"/>
              </a:rPr>
              <a:t>超新星是爆炸的恆星，在一定時段發光。</a:t>
            </a:r>
            <a:endParaRPr lang="en-TW" dirty="0"/>
          </a:p>
        </p:txBody>
      </p:sp>
    </p:spTree>
    <p:extLst>
      <p:ext uri="{BB962C8B-B14F-4D97-AF65-F5344CB8AC3E}">
        <p14:creationId xmlns:p14="http://schemas.microsoft.com/office/powerpoint/2010/main" val="195784188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7744" y="332655"/>
            <a:ext cx="4968552" cy="6210691"/>
          </a:xfrm>
          <a:prstGeom prst="rect">
            <a:avLst/>
          </a:prstGeom>
        </p:spPr>
      </p:pic>
    </p:spTree>
    <p:extLst>
      <p:ext uri="{BB962C8B-B14F-4D97-AF65-F5344CB8AC3E}">
        <p14:creationId xmlns:p14="http://schemas.microsoft.com/office/powerpoint/2010/main" val="146577902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53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800" y="652463"/>
            <a:ext cx="8786813" cy="555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a:extLst>
              <a:ext uri="{FF2B5EF4-FFF2-40B4-BE49-F238E27FC236}">
                <a16:creationId xmlns:a16="http://schemas.microsoft.com/office/drawing/2014/main" id="{D8B9DF75-26FA-F746-9DEA-471DB6BC6E4B}"/>
              </a:ext>
            </a:extLst>
          </p:cNvPr>
          <p:cNvSpPr txBox="1"/>
          <p:nvPr/>
        </p:nvSpPr>
        <p:spPr>
          <a:xfrm>
            <a:off x="8532440" y="1412776"/>
            <a:ext cx="432173" cy="369332"/>
          </a:xfrm>
          <a:prstGeom prst="rect">
            <a:avLst/>
          </a:prstGeom>
          <a:noFill/>
        </p:spPr>
        <p:txBody>
          <a:bodyPr wrap="square" rtlCol="0">
            <a:spAutoFit/>
          </a:bodyPr>
          <a:lstStyle/>
          <a:p>
            <a:r>
              <a:rPr lang="en-TW" dirty="0"/>
              <a:t>前</a:t>
            </a:r>
          </a:p>
        </p:txBody>
      </p:sp>
      <p:sp>
        <p:nvSpPr>
          <p:cNvPr id="3" name="TextBox 2">
            <a:extLst>
              <a:ext uri="{FF2B5EF4-FFF2-40B4-BE49-F238E27FC236}">
                <a16:creationId xmlns:a16="http://schemas.microsoft.com/office/drawing/2014/main" id="{1D56FE3E-8241-B34D-B8BB-12B20FDC1CC8}"/>
              </a:ext>
            </a:extLst>
          </p:cNvPr>
          <p:cNvSpPr txBox="1"/>
          <p:nvPr/>
        </p:nvSpPr>
        <p:spPr>
          <a:xfrm>
            <a:off x="8532440" y="2627620"/>
            <a:ext cx="360165" cy="369332"/>
          </a:xfrm>
          <a:prstGeom prst="rect">
            <a:avLst/>
          </a:prstGeom>
          <a:noFill/>
        </p:spPr>
        <p:txBody>
          <a:bodyPr wrap="square" rtlCol="0">
            <a:spAutoFit/>
          </a:bodyPr>
          <a:lstStyle/>
          <a:p>
            <a:r>
              <a:rPr lang="en-TW" dirty="0"/>
              <a:t>後</a:t>
            </a:r>
          </a:p>
        </p:txBody>
      </p:sp>
      <p:sp>
        <p:nvSpPr>
          <p:cNvPr id="4" name="TextBox 3">
            <a:extLst>
              <a:ext uri="{FF2B5EF4-FFF2-40B4-BE49-F238E27FC236}">
                <a16:creationId xmlns:a16="http://schemas.microsoft.com/office/drawing/2014/main" id="{F0D2C473-349C-7142-ACA4-BBA31BA1686E}"/>
              </a:ext>
            </a:extLst>
          </p:cNvPr>
          <p:cNvSpPr txBox="1"/>
          <p:nvPr/>
        </p:nvSpPr>
        <p:spPr>
          <a:xfrm>
            <a:off x="8532439" y="3869426"/>
            <a:ext cx="360165" cy="369332"/>
          </a:xfrm>
          <a:prstGeom prst="rect">
            <a:avLst/>
          </a:prstGeom>
          <a:noFill/>
        </p:spPr>
        <p:txBody>
          <a:bodyPr wrap="square" rtlCol="0">
            <a:spAutoFit/>
          </a:bodyPr>
          <a:lstStyle/>
          <a:p>
            <a:r>
              <a:rPr lang="en-TW" dirty="0"/>
              <a:t>差</a:t>
            </a:r>
          </a:p>
        </p:txBody>
      </p:sp>
    </p:spTree>
    <p:extLst>
      <p:ext uri="{BB962C8B-B14F-4D97-AF65-F5344CB8AC3E}">
        <p14:creationId xmlns:p14="http://schemas.microsoft.com/office/powerpoint/2010/main" val="162017180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5776" y="404665"/>
            <a:ext cx="4205717" cy="5400600"/>
          </a:xfrm>
          <a:prstGeom prst="rect">
            <a:avLst/>
          </a:prstGeom>
        </p:spPr>
      </p:pic>
      <p:sp>
        <p:nvSpPr>
          <p:cNvPr id="3" name="TextBox 2">
            <a:extLst>
              <a:ext uri="{FF2B5EF4-FFF2-40B4-BE49-F238E27FC236}">
                <a16:creationId xmlns:a16="http://schemas.microsoft.com/office/drawing/2014/main" id="{2C89F002-BF42-5843-AF20-7A21580C114B}"/>
              </a:ext>
            </a:extLst>
          </p:cNvPr>
          <p:cNvSpPr txBox="1"/>
          <p:nvPr/>
        </p:nvSpPr>
        <p:spPr>
          <a:xfrm>
            <a:off x="1619672" y="5949280"/>
            <a:ext cx="7056784" cy="369332"/>
          </a:xfrm>
          <a:prstGeom prst="rect">
            <a:avLst/>
          </a:prstGeom>
          <a:noFill/>
        </p:spPr>
        <p:txBody>
          <a:bodyPr wrap="square" rtlCol="0">
            <a:spAutoFit/>
          </a:bodyPr>
          <a:lstStyle/>
          <a:p>
            <a:r>
              <a:rPr lang="en-TW" dirty="0"/>
              <a:t>計算發現光還有其他路徑會被彎曲到達地球，有得早，有得晚。</a:t>
            </a:r>
          </a:p>
        </p:txBody>
      </p:sp>
    </p:spTree>
    <p:extLst>
      <p:ext uri="{BB962C8B-B14F-4D97-AF65-F5344CB8AC3E}">
        <p14:creationId xmlns:p14="http://schemas.microsoft.com/office/powerpoint/2010/main" val="38695092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635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27384"/>
            <a:ext cx="7145932" cy="44008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533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3933056"/>
            <a:ext cx="3389362" cy="2853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a:extLst>
              <a:ext uri="{FF2B5EF4-FFF2-40B4-BE49-F238E27FC236}">
                <a16:creationId xmlns:a16="http://schemas.microsoft.com/office/drawing/2014/main" id="{07F3BBF7-C6A1-FC41-82C1-C3A97585A942}"/>
              </a:ext>
            </a:extLst>
          </p:cNvPr>
          <p:cNvSpPr txBox="1"/>
          <p:nvPr/>
        </p:nvSpPr>
        <p:spPr>
          <a:xfrm>
            <a:off x="7596336" y="3244334"/>
            <a:ext cx="1224136" cy="369332"/>
          </a:xfrm>
          <a:prstGeom prst="rect">
            <a:avLst/>
          </a:prstGeom>
          <a:noFill/>
        </p:spPr>
        <p:txBody>
          <a:bodyPr wrap="square" rtlCol="0">
            <a:spAutoFit/>
          </a:bodyPr>
          <a:lstStyle/>
          <a:p>
            <a:r>
              <a:rPr lang="en-TW" dirty="0"/>
              <a:t>偵測到的</a:t>
            </a:r>
          </a:p>
        </p:txBody>
      </p:sp>
      <p:sp>
        <p:nvSpPr>
          <p:cNvPr id="3" name="TextBox 2">
            <a:extLst>
              <a:ext uri="{FF2B5EF4-FFF2-40B4-BE49-F238E27FC236}">
                <a16:creationId xmlns:a16="http://schemas.microsoft.com/office/drawing/2014/main" id="{6EB4A6B6-C568-7F4C-B507-F24BFF7B301F}"/>
              </a:ext>
            </a:extLst>
          </p:cNvPr>
          <p:cNvSpPr txBox="1"/>
          <p:nvPr/>
        </p:nvSpPr>
        <p:spPr>
          <a:xfrm>
            <a:off x="7757492" y="1844824"/>
            <a:ext cx="774948" cy="369332"/>
          </a:xfrm>
          <a:prstGeom prst="rect">
            <a:avLst/>
          </a:prstGeom>
          <a:noFill/>
        </p:spPr>
        <p:txBody>
          <a:bodyPr wrap="square" rtlCol="0">
            <a:spAutoFit/>
          </a:bodyPr>
          <a:lstStyle/>
          <a:p>
            <a:r>
              <a:rPr lang="en-TW" dirty="0"/>
              <a:t>未來</a:t>
            </a:r>
          </a:p>
        </p:txBody>
      </p:sp>
      <p:sp>
        <p:nvSpPr>
          <p:cNvPr id="4" name="TextBox 3">
            <a:extLst>
              <a:ext uri="{FF2B5EF4-FFF2-40B4-BE49-F238E27FC236}">
                <a16:creationId xmlns:a16="http://schemas.microsoft.com/office/drawing/2014/main" id="{72B65CCE-CE3A-024E-A1D9-02E3DA30CC5A}"/>
              </a:ext>
            </a:extLst>
          </p:cNvPr>
          <p:cNvSpPr txBox="1"/>
          <p:nvPr/>
        </p:nvSpPr>
        <p:spPr>
          <a:xfrm>
            <a:off x="7757492" y="548680"/>
            <a:ext cx="702940" cy="369332"/>
          </a:xfrm>
          <a:prstGeom prst="rect">
            <a:avLst/>
          </a:prstGeom>
          <a:noFill/>
        </p:spPr>
        <p:txBody>
          <a:bodyPr wrap="square" rtlCol="0">
            <a:spAutoFit/>
          </a:bodyPr>
          <a:lstStyle/>
          <a:p>
            <a:r>
              <a:rPr lang="en-TW" dirty="0"/>
              <a:t>過去</a:t>
            </a:r>
          </a:p>
        </p:txBody>
      </p:sp>
    </p:spTree>
    <p:extLst>
      <p:ext uri="{BB962C8B-B14F-4D97-AF65-F5344CB8AC3E}">
        <p14:creationId xmlns:p14="http://schemas.microsoft.com/office/powerpoint/2010/main" val="336975581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Description automatically generated">
            <a:extLst>
              <a:ext uri="{FF2B5EF4-FFF2-40B4-BE49-F238E27FC236}">
                <a16:creationId xmlns:a16="http://schemas.microsoft.com/office/drawing/2014/main" id="{AB8C4673-AEC3-9A81-C9E0-57CB19750DF4}"/>
              </a:ext>
            </a:extLst>
          </p:cNvPr>
          <p:cNvPicPr>
            <a:picLocks noChangeAspect="1"/>
          </p:cNvPicPr>
          <p:nvPr/>
        </p:nvPicPr>
        <p:blipFill rotWithShape="1">
          <a:blip r:embed="rId2">
            <a:extLst>
              <a:ext uri="{28A0092B-C50C-407E-A947-70E740481C1C}">
                <a14:useLocalDpi xmlns:a14="http://schemas.microsoft.com/office/drawing/2010/main" val="0"/>
              </a:ext>
            </a:extLst>
          </a:blip>
          <a:srcRect t="1700" b="31100"/>
          <a:stretch/>
        </p:blipFill>
        <p:spPr>
          <a:xfrm>
            <a:off x="530496" y="1246042"/>
            <a:ext cx="4914658" cy="4752528"/>
          </a:xfrm>
          <a:prstGeom prst="rect">
            <a:avLst/>
          </a:prstGeom>
        </p:spPr>
      </p:pic>
      <p:pic>
        <p:nvPicPr>
          <p:cNvPr id="5" name="Picture 4" descr="A screenshot of a computer&#10;&#10;Description automatically generated">
            <a:extLst>
              <a:ext uri="{FF2B5EF4-FFF2-40B4-BE49-F238E27FC236}">
                <a16:creationId xmlns:a16="http://schemas.microsoft.com/office/drawing/2014/main" id="{31760B30-E38E-E020-7735-FDCBE4539D02}"/>
              </a:ext>
            </a:extLst>
          </p:cNvPr>
          <p:cNvPicPr>
            <a:picLocks noChangeAspect="1"/>
          </p:cNvPicPr>
          <p:nvPr/>
        </p:nvPicPr>
        <p:blipFill rotWithShape="1">
          <a:blip r:embed="rId3">
            <a:extLst>
              <a:ext uri="{28A0092B-C50C-407E-A947-70E740481C1C}">
                <a14:useLocalDpi xmlns:a14="http://schemas.microsoft.com/office/drawing/2010/main" val="0"/>
              </a:ext>
            </a:extLst>
          </a:blip>
          <a:srcRect l="22803" t="17451" r="22803" b="36350"/>
          <a:stretch/>
        </p:blipFill>
        <p:spPr>
          <a:xfrm>
            <a:off x="5508104" y="2060848"/>
            <a:ext cx="3240360" cy="3960440"/>
          </a:xfrm>
          <a:prstGeom prst="rect">
            <a:avLst/>
          </a:prstGeom>
        </p:spPr>
      </p:pic>
      <p:sp>
        <p:nvSpPr>
          <p:cNvPr id="8" name="TextBox 7">
            <a:extLst>
              <a:ext uri="{FF2B5EF4-FFF2-40B4-BE49-F238E27FC236}">
                <a16:creationId xmlns:a16="http://schemas.microsoft.com/office/drawing/2014/main" id="{6A5F0C8A-1CCF-9308-E5BD-FAF8C1D3CB5D}"/>
              </a:ext>
            </a:extLst>
          </p:cNvPr>
          <p:cNvSpPr txBox="1"/>
          <p:nvPr/>
        </p:nvSpPr>
        <p:spPr>
          <a:xfrm>
            <a:off x="3419872" y="674764"/>
            <a:ext cx="2304256" cy="369332"/>
          </a:xfrm>
          <a:prstGeom prst="rect">
            <a:avLst/>
          </a:prstGeom>
          <a:noFill/>
        </p:spPr>
        <p:txBody>
          <a:bodyPr wrap="square" rtlCol="0">
            <a:spAutoFit/>
          </a:bodyPr>
          <a:lstStyle/>
          <a:p>
            <a:r>
              <a:rPr lang="en-TW">
                <a:latin typeface="Times New Roman" panose="02020603050405020304" pitchFamily="18" charset="0"/>
                <a:cs typeface="Times New Roman" panose="02020603050405020304" pitchFamily="18" charset="0"/>
              </a:rPr>
              <a:t>Seeing Triple</a:t>
            </a:r>
            <a:r>
              <a:rPr lang="zh-TW" altLang="en-US" dirty="0">
                <a:latin typeface="Times New Roman" panose="02020603050405020304" pitchFamily="18" charset="0"/>
                <a:cs typeface="Times New Roman" panose="02020603050405020304" pitchFamily="18" charset="0"/>
              </a:rPr>
              <a:t> </a:t>
            </a:r>
            <a:r>
              <a:rPr lang="en-US" altLang="zh-TW" dirty="0">
                <a:latin typeface="Times New Roman" panose="02020603050405020304" pitchFamily="18" charset="0"/>
                <a:cs typeface="Times New Roman" panose="02020603050405020304" pitchFamily="18" charset="0"/>
              </a:rPr>
              <a:t>2023</a:t>
            </a:r>
            <a:endParaRPr lang="en-TW"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900392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tars and galaxies in outer space&#10;&#10;Description automatically generated">
            <a:extLst>
              <a:ext uri="{FF2B5EF4-FFF2-40B4-BE49-F238E27FC236}">
                <a16:creationId xmlns:a16="http://schemas.microsoft.com/office/drawing/2014/main" id="{5B32588E-9849-BF11-C53F-5BF2816ED1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9612" y="634900"/>
            <a:ext cx="6984776" cy="5588200"/>
          </a:xfrm>
          <a:prstGeom prst="rect">
            <a:avLst/>
          </a:prstGeom>
        </p:spPr>
      </p:pic>
    </p:spTree>
    <p:extLst>
      <p:ext uri="{BB962C8B-B14F-4D97-AF65-F5344CB8AC3E}">
        <p14:creationId xmlns:p14="http://schemas.microsoft.com/office/powerpoint/2010/main" val="162069393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computer&#10;&#10;Description automatically generated">
            <a:extLst>
              <a:ext uri="{FF2B5EF4-FFF2-40B4-BE49-F238E27FC236}">
                <a16:creationId xmlns:a16="http://schemas.microsoft.com/office/drawing/2014/main" id="{14BE8C9C-39DF-FB0F-4E8B-34CBBD7DF5FC}"/>
              </a:ext>
            </a:extLst>
          </p:cNvPr>
          <p:cNvPicPr>
            <a:picLocks noChangeAspect="1"/>
          </p:cNvPicPr>
          <p:nvPr/>
        </p:nvPicPr>
        <p:blipFill rotWithShape="1">
          <a:blip r:embed="rId2">
            <a:extLst>
              <a:ext uri="{28A0092B-C50C-407E-A947-70E740481C1C}">
                <a14:useLocalDpi xmlns:a14="http://schemas.microsoft.com/office/drawing/2010/main" val="0"/>
              </a:ext>
            </a:extLst>
          </a:blip>
          <a:srcRect l="22803" t="17451" r="21292" b="39500"/>
          <a:stretch/>
        </p:blipFill>
        <p:spPr>
          <a:xfrm>
            <a:off x="396038" y="404664"/>
            <a:ext cx="2859244" cy="3168352"/>
          </a:xfrm>
          <a:prstGeom prst="rect">
            <a:avLst/>
          </a:prstGeom>
        </p:spPr>
      </p:pic>
      <p:pic>
        <p:nvPicPr>
          <p:cNvPr id="4" name="Picture 3" descr="A screenshot of a computer&#10;&#10;Description automatically generated">
            <a:extLst>
              <a:ext uri="{FF2B5EF4-FFF2-40B4-BE49-F238E27FC236}">
                <a16:creationId xmlns:a16="http://schemas.microsoft.com/office/drawing/2014/main" id="{C756ED48-1F85-A893-BFB7-817DC3EA2897}"/>
              </a:ext>
            </a:extLst>
          </p:cNvPr>
          <p:cNvPicPr>
            <a:picLocks noChangeAspect="1"/>
          </p:cNvPicPr>
          <p:nvPr/>
        </p:nvPicPr>
        <p:blipFill rotWithShape="1">
          <a:blip r:embed="rId3">
            <a:extLst>
              <a:ext uri="{28A0092B-C50C-407E-A947-70E740481C1C}">
                <a14:useLocalDpi xmlns:a14="http://schemas.microsoft.com/office/drawing/2010/main" val="0"/>
              </a:ext>
            </a:extLst>
          </a:blip>
          <a:srcRect l="22803" t="17451" r="22803" b="38450"/>
          <a:stretch/>
        </p:blipFill>
        <p:spPr>
          <a:xfrm>
            <a:off x="3275856" y="404664"/>
            <a:ext cx="2715730" cy="3168352"/>
          </a:xfrm>
          <a:prstGeom prst="rect">
            <a:avLst/>
          </a:prstGeom>
        </p:spPr>
      </p:pic>
      <p:pic>
        <p:nvPicPr>
          <p:cNvPr id="6" name="Picture 5" descr="A screenshot of a computer&#10;&#10;Description automatically generated">
            <a:extLst>
              <a:ext uri="{FF2B5EF4-FFF2-40B4-BE49-F238E27FC236}">
                <a16:creationId xmlns:a16="http://schemas.microsoft.com/office/drawing/2014/main" id="{076D7E5D-B4A2-6A72-1EE5-FA9B527B4F2F}"/>
              </a:ext>
            </a:extLst>
          </p:cNvPr>
          <p:cNvPicPr>
            <a:picLocks noChangeAspect="1"/>
          </p:cNvPicPr>
          <p:nvPr/>
        </p:nvPicPr>
        <p:blipFill rotWithShape="1">
          <a:blip r:embed="rId4">
            <a:extLst>
              <a:ext uri="{28A0092B-C50C-407E-A947-70E740481C1C}">
                <a14:useLocalDpi xmlns:a14="http://schemas.microsoft.com/office/drawing/2010/main" val="0"/>
              </a:ext>
            </a:extLst>
          </a:blip>
          <a:srcRect l="24072" t="17451" r="23045" b="36350"/>
          <a:stretch/>
        </p:blipFill>
        <p:spPr>
          <a:xfrm>
            <a:off x="6012160" y="404664"/>
            <a:ext cx="2520280" cy="3168352"/>
          </a:xfrm>
          <a:prstGeom prst="rect">
            <a:avLst/>
          </a:prstGeom>
        </p:spPr>
      </p:pic>
      <p:pic>
        <p:nvPicPr>
          <p:cNvPr id="3" name="Picture 2" descr="A screenshot of a computer&#10;&#10;Description automatically generated">
            <a:extLst>
              <a:ext uri="{FF2B5EF4-FFF2-40B4-BE49-F238E27FC236}">
                <a16:creationId xmlns:a16="http://schemas.microsoft.com/office/drawing/2014/main" id="{AB84BB43-9077-BBC2-7497-00EDE92CEC65}"/>
              </a:ext>
            </a:extLst>
          </p:cNvPr>
          <p:cNvPicPr>
            <a:picLocks noChangeAspect="1"/>
          </p:cNvPicPr>
          <p:nvPr/>
        </p:nvPicPr>
        <p:blipFill rotWithShape="1">
          <a:blip r:embed="rId5">
            <a:extLst>
              <a:ext uri="{28A0092B-C50C-407E-A947-70E740481C1C}">
                <a14:useLocalDpi xmlns:a14="http://schemas.microsoft.com/office/drawing/2010/main" val="0"/>
              </a:ext>
            </a:extLst>
          </a:blip>
          <a:srcRect l="25092" t="18313" r="25092" b="51141"/>
          <a:stretch/>
        </p:blipFill>
        <p:spPr>
          <a:xfrm>
            <a:off x="1043607" y="4005064"/>
            <a:ext cx="3019535" cy="2664296"/>
          </a:xfrm>
          <a:prstGeom prst="rect">
            <a:avLst/>
          </a:prstGeom>
        </p:spPr>
      </p:pic>
      <p:pic>
        <p:nvPicPr>
          <p:cNvPr id="5" name="Picture 4" descr="A screenshot of a computer&#10;&#10;Description automatically generated">
            <a:extLst>
              <a:ext uri="{FF2B5EF4-FFF2-40B4-BE49-F238E27FC236}">
                <a16:creationId xmlns:a16="http://schemas.microsoft.com/office/drawing/2014/main" id="{374D71E6-C154-DC92-5ADD-AE968A503172}"/>
              </a:ext>
            </a:extLst>
          </p:cNvPr>
          <p:cNvPicPr>
            <a:picLocks noChangeAspect="1"/>
          </p:cNvPicPr>
          <p:nvPr/>
        </p:nvPicPr>
        <p:blipFill rotWithShape="1">
          <a:blip r:embed="rId6">
            <a:extLst>
              <a:ext uri="{28A0092B-C50C-407E-A947-70E740481C1C}">
                <a14:useLocalDpi xmlns:a14="http://schemas.microsoft.com/office/drawing/2010/main" val="0"/>
              </a:ext>
            </a:extLst>
          </a:blip>
          <a:srcRect l="22803" t="17451" r="22803" b="36350"/>
          <a:stretch/>
        </p:blipFill>
        <p:spPr>
          <a:xfrm>
            <a:off x="4614495" y="3661656"/>
            <a:ext cx="2592288" cy="3168352"/>
          </a:xfrm>
          <a:prstGeom prst="rect">
            <a:avLst/>
          </a:prstGeom>
        </p:spPr>
      </p:pic>
    </p:spTree>
    <p:extLst>
      <p:ext uri="{BB962C8B-B14F-4D97-AF65-F5344CB8AC3E}">
        <p14:creationId xmlns:p14="http://schemas.microsoft.com/office/powerpoint/2010/main" val="15061864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Description automatically generated">
            <a:extLst>
              <a:ext uri="{FF2B5EF4-FFF2-40B4-BE49-F238E27FC236}">
                <a16:creationId xmlns:a16="http://schemas.microsoft.com/office/drawing/2014/main" id="{2664852A-AA47-DFAD-F3C1-26934FC68BFA}"/>
              </a:ext>
            </a:extLst>
          </p:cNvPr>
          <p:cNvPicPr>
            <a:picLocks noChangeAspect="1"/>
          </p:cNvPicPr>
          <p:nvPr/>
        </p:nvPicPr>
        <p:blipFill>
          <a:blip r:embed="rId2">
            <a:extLst>
              <a:ext uri="{28A0092B-C50C-407E-A947-70E740481C1C}">
                <a14:useLocalDpi xmlns:a14="http://schemas.microsoft.com/office/drawing/2010/main" val="0"/>
              </a:ext>
            </a:extLst>
          </a:blip>
          <a:srcRect b="31100"/>
          <a:stretch/>
        </p:blipFill>
        <p:spPr>
          <a:xfrm>
            <a:off x="1408816" y="292754"/>
            <a:ext cx="6326368" cy="6272492"/>
          </a:xfrm>
          <a:prstGeom prst="rect">
            <a:avLst/>
          </a:prstGeom>
        </p:spPr>
      </p:pic>
    </p:spTree>
    <p:extLst>
      <p:ext uri="{BB962C8B-B14F-4D97-AF65-F5344CB8AC3E}">
        <p14:creationId xmlns:p14="http://schemas.microsoft.com/office/powerpoint/2010/main" val="208876896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stars in space&#10;&#10;Description automatically generated">
            <a:extLst>
              <a:ext uri="{FF2B5EF4-FFF2-40B4-BE49-F238E27FC236}">
                <a16:creationId xmlns:a16="http://schemas.microsoft.com/office/drawing/2014/main" id="{599BFFD6-A7CC-1748-14A9-844A274BED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1196752"/>
            <a:ext cx="7772400" cy="4928997"/>
          </a:xfrm>
          <a:prstGeom prst="rect">
            <a:avLst/>
          </a:prstGeom>
        </p:spPr>
      </p:pic>
    </p:spTree>
    <p:extLst>
      <p:ext uri="{BB962C8B-B14F-4D97-AF65-F5344CB8AC3E}">
        <p14:creationId xmlns:p14="http://schemas.microsoft.com/office/powerpoint/2010/main" val="18028041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FDDFD-CD21-6D73-07B3-FD369483BB33}"/>
            </a:ext>
          </a:extLst>
        </p:cNvPr>
        <p:cNvGrpSpPr/>
        <p:nvPr/>
      </p:nvGrpSpPr>
      <p:grpSpPr>
        <a:xfrm>
          <a:off x="0" y="0"/>
          <a:ext cx="0" cy="0"/>
          <a:chOff x="0" y="0"/>
          <a:chExt cx="0" cy="0"/>
        </a:xfrm>
      </p:grpSpPr>
      <p:sp>
        <p:nvSpPr>
          <p:cNvPr id="45059" name="文字方塊 4">
            <a:extLst>
              <a:ext uri="{FF2B5EF4-FFF2-40B4-BE49-F238E27FC236}">
                <a16:creationId xmlns:a16="http://schemas.microsoft.com/office/drawing/2014/main" id="{591F3980-97EB-BF8B-0BB9-6976D880E9E9}"/>
              </a:ext>
            </a:extLst>
          </p:cNvPr>
          <p:cNvSpPr txBox="1">
            <a:spLocks noChangeArrowheads="1"/>
          </p:cNvSpPr>
          <p:nvPr/>
        </p:nvSpPr>
        <p:spPr bwMode="auto">
          <a:xfrm>
            <a:off x="863307" y="338114"/>
            <a:ext cx="76328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我們可以運用直進的光為空間畫出一條條等距的直線作為座標尺格。</a:t>
            </a:r>
          </a:p>
        </p:txBody>
      </p:sp>
      <p:sp>
        <p:nvSpPr>
          <p:cNvPr id="45060" name="文字方塊 5">
            <a:extLst>
              <a:ext uri="{FF2B5EF4-FFF2-40B4-BE49-F238E27FC236}">
                <a16:creationId xmlns:a16="http://schemas.microsoft.com/office/drawing/2014/main" id="{B7765E2E-7A5D-CE8A-85BF-7013C0A2C097}"/>
              </a:ext>
            </a:extLst>
          </p:cNvPr>
          <p:cNvSpPr txBox="1">
            <a:spLocks noChangeArrowheads="1"/>
          </p:cNvSpPr>
          <p:nvPr/>
        </p:nvSpPr>
        <p:spPr bwMode="auto">
          <a:xfrm>
            <a:off x="863307" y="1188738"/>
            <a:ext cx="56165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偏折的平行尺格線可以漸漸靠近，甚至相交。</a:t>
            </a:r>
          </a:p>
        </p:txBody>
      </p:sp>
      <p:sp>
        <p:nvSpPr>
          <p:cNvPr id="45062" name="文字方塊 6">
            <a:extLst>
              <a:ext uri="{FF2B5EF4-FFF2-40B4-BE49-F238E27FC236}">
                <a16:creationId xmlns:a16="http://schemas.microsoft.com/office/drawing/2014/main" id="{32F88175-0323-6682-25BC-C5585F80D7A6}"/>
              </a:ext>
            </a:extLst>
          </p:cNvPr>
          <p:cNvSpPr txBox="1">
            <a:spLocks noChangeArrowheads="1"/>
          </p:cNvSpPr>
          <p:nvPr/>
        </p:nvSpPr>
        <p:spPr bwMode="auto">
          <a:xfrm>
            <a:off x="853368" y="763426"/>
            <a:ext cx="71287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在重力影響下，同樣的畫座標的動作，得到的卻是偏折的曲線。</a:t>
            </a:r>
          </a:p>
        </p:txBody>
      </p:sp>
      <p:pic>
        <p:nvPicPr>
          <p:cNvPr id="357378" name="Picture 2">
            <a:extLst>
              <a:ext uri="{FF2B5EF4-FFF2-40B4-BE49-F238E27FC236}">
                <a16:creationId xmlns:a16="http://schemas.microsoft.com/office/drawing/2014/main" id="{5AC27F06-7D7E-D6D4-CC89-7DB816C4066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7701"/>
          <a:stretch/>
        </p:blipFill>
        <p:spPr bwMode="auto">
          <a:xfrm>
            <a:off x="909338" y="2057265"/>
            <a:ext cx="4247909" cy="1734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a:extLst>
              <a:ext uri="{FF2B5EF4-FFF2-40B4-BE49-F238E27FC236}">
                <a16:creationId xmlns:a16="http://schemas.microsoft.com/office/drawing/2014/main" id="{0150D197-36A2-6A94-E5B8-AF4F95E425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2006"/>
          <a:stretch/>
        </p:blipFill>
        <p:spPr bwMode="auto">
          <a:xfrm>
            <a:off x="909339" y="3890350"/>
            <a:ext cx="4247909" cy="1968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a:extLst>
              <a:ext uri="{FF2B5EF4-FFF2-40B4-BE49-F238E27FC236}">
                <a16:creationId xmlns:a16="http://schemas.microsoft.com/office/drawing/2014/main" id="{5244DFD5-1551-7219-4B87-820675132EAA}"/>
              </a:ext>
            </a:extLst>
          </p:cNvPr>
          <p:cNvSpPr txBox="1"/>
          <p:nvPr/>
        </p:nvSpPr>
        <p:spPr>
          <a:xfrm>
            <a:off x="863307" y="1614050"/>
            <a:ext cx="6408712" cy="369332"/>
          </a:xfrm>
          <a:prstGeom prst="rect">
            <a:avLst/>
          </a:prstGeom>
          <a:noFill/>
        </p:spPr>
        <p:txBody>
          <a:bodyPr wrap="square">
            <a:spAutoFit/>
          </a:bodyPr>
          <a:lstStyle/>
          <a:p>
            <a:r>
              <a:rPr lang="zh-TW" altLang="en-US" sz="1800" dirty="0"/>
              <a:t>這些線就是重力下的座標尺格！可以感覺空間是彎曲的！</a:t>
            </a:r>
            <a:endParaRPr lang="en-US" dirty="0"/>
          </a:p>
        </p:txBody>
      </p:sp>
      <p:sp>
        <p:nvSpPr>
          <p:cNvPr id="16" name="TextBox 15">
            <a:extLst>
              <a:ext uri="{FF2B5EF4-FFF2-40B4-BE49-F238E27FC236}">
                <a16:creationId xmlns:a16="http://schemas.microsoft.com/office/drawing/2014/main" id="{FFD9C55E-D35B-05C9-44FC-D6A2833E990E}"/>
              </a:ext>
            </a:extLst>
          </p:cNvPr>
          <p:cNvSpPr txBox="1"/>
          <p:nvPr/>
        </p:nvSpPr>
        <p:spPr>
          <a:xfrm>
            <a:off x="1043608" y="6094574"/>
            <a:ext cx="7128792" cy="369332"/>
          </a:xfrm>
          <a:prstGeom prst="rect">
            <a:avLst/>
          </a:prstGeom>
          <a:noFill/>
        </p:spPr>
        <p:txBody>
          <a:bodyPr wrap="square" rtlCol="0">
            <a:spAutoFit/>
          </a:bodyPr>
          <a:lstStyle/>
          <a:p>
            <a:r>
              <a:rPr lang="en-US" dirty="0" err="1"/>
              <a:t>在此彎曲空間，所以物體走的同樣一條路徑是彎曲的</a:t>
            </a:r>
            <a:r>
              <a:rPr lang="en-US" dirty="0"/>
              <a:t>！</a:t>
            </a:r>
          </a:p>
        </p:txBody>
      </p:sp>
      <p:pic>
        <p:nvPicPr>
          <p:cNvPr id="2" name="Picture 3" descr="3920">
            <a:extLst>
              <a:ext uri="{FF2B5EF4-FFF2-40B4-BE49-F238E27FC236}">
                <a16:creationId xmlns:a16="http://schemas.microsoft.com/office/drawing/2014/main" id="{56A7F21F-B6C6-7EC2-F1D0-052F8E25FC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6458"/>
          <a:stretch>
            <a:fillRect/>
          </a:stretch>
        </p:blipFill>
        <p:spPr bwMode="auto">
          <a:xfrm>
            <a:off x="5076056" y="4396377"/>
            <a:ext cx="3988958" cy="1462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Arrow Connector 6">
            <a:extLst>
              <a:ext uri="{FF2B5EF4-FFF2-40B4-BE49-F238E27FC236}">
                <a16:creationId xmlns:a16="http://schemas.microsoft.com/office/drawing/2014/main" id="{6FF2601F-1222-A35B-926B-90FE45F561FE}"/>
              </a:ext>
            </a:extLst>
          </p:cNvPr>
          <p:cNvCxnSpPr/>
          <p:nvPr/>
        </p:nvCxnSpPr>
        <p:spPr>
          <a:xfrm flipH="1">
            <a:off x="2915816" y="1558070"/>
            <a:ext cx="1501948" cy="395916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6352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5062"/>
                                        </p:tgtEl>
                                        <p:attrNameLst>
                                          <p:attrName>style.visibility</p:attrName>
                                        </p:attrNameLst>
                                      </p:cBhvr>
                                      <p:to>
                                        <p:strVal val="visible"/>
                                      </p:to>
                                    </p:set>
                                    <p:anim calcmode="lin" valueType="num">
                                      <p:cBhvr additive="base">
                                        <p:cTn id="7" dur="500" fill="hold"/>
                                        <p:tgtEl>
                                          <p:spTgt spid="45062"/>
                                        </p:tgtEl>
                                        <p:attrNameLst>
                                          <p:attrName>ppt_x</p:attrName>
                                        </p:attrNameLst>
                                      </p:cBhvr>
                                      <p:tavLst>
                                        <p:tav tm="0">
                                          <p:val>
                                            <p:strVal val="#ppt_x"/>
                                          </p:val>
                                        </p:tav>
                                        <p:tav tm="100000">
                                          <p:val>
                                            <p:strVal val="#ppt_x"/>
                                          </p:val>
                                        </p:tav>
                                      </p:tavLst>
                                    </p:anim>
                                    <p:anim calcmode="lin" valueType="num">
                                      <p:cBhvr additive="base">
                                        <p:cTn id="8" dur="500" fill="hold"/>
                                        <p:tgtEl>
                                          <p:spTgt spid="4506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45060"/>
                                        </p:tgtEl>
                                        <p:attrNameLst>
                                          <p:attrName>style.visibility</p:attrName>
                                        </p:attrNameLst>
                                      </p:cBhvr>
                                      <p:to>
                                        <p:strVal val="visible"/>
                                      </p:to>
                                    </p:set>
                                    <p:anim calcmode="lin" valueType="num">
                                      <p:cBhvr additive="base">
                                        <p:cTn id="21" dur="500" fill="hold"/>
                                        <p:tgtEl>
                                          <p:spTgt spid="45060"/>
                                        </p:tgtEl>
                                        <p:attrNameLst>
                                          <p:attrName>ppt_x</p:attrName>
                                        </p:attrNameLst>
                                      </p:cBhvr>
                                      <p:tavLst>
                                        <p:tav tm="0">
                                          <p:val>
                                            <p:strVal val="#ppt_x"/>
                                          </p:val>
                                        </p:tav>
                                        <p:tav tm="100000">
                                          <p:val>
                                            <p:strVal val="#ppt_x"/>
                                          </p:val>
                                        </p:tav>
                                      </p:tavLst>
                                    </p:anim>
                                    <p:anim calcmode="lin" valueType="num">
                                      <p:cBhvr additive="base">
                                        <p:cTn id="22" dur="500" fill="hold"/>
                                        <p:tgtEl>
                                          <p:spTgt spid="45060"/>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0" grpId="0"/>
      <p:bldP spid="45062" grpId="0"/>
      <p:bldP spid="5" grpId="0"/>
      <p:bldP spid="16"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16998-679F-4984-EA32-BE070B2E4E1D}"/>
            </a:ext>
          </a:extLst>
        </p:cNvPr>
        <p:cNvGrpSpPr/>
        <p:nvPr/>
      </p:nvGrpSpPr>
      <p:grpSpPr>
        <a:xfrm>
          <a:off x="0" y="0"/>
          <a:ext cx="0" cy="0"/>
          <a:chOff x="0" y="0"/>
          <a:chExt cx="0" cy="0"/>
        </a:xfrm>
      </p:grpSpPr>
      <p:pic>
        <p:nvPicPr>
          <p:cNvPr id="354306" name="Picture 2" descr="\\psf\Home\Downloads\S3-12_anno.jpg">
            <a:extLst>
              <a:ext uri="{FF2B5EF4-FFF2-40B4-BE49-F238E27FC236}">
                <a16:creationId xmlns:a16="http://schemas.microsoft.com/office/drawing/2014/main" id="{A7358A17-A108-C0CE-BFBC-923EE0E947D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75612"/>
          <a:stretch/>
        </p:blipFill>
        <p:spPr bwMode="auto">
          <a:xfrm>
            <a:off x="1526570" y="303070"/>
            <a:ext cx="3889242" cy="1187467"/>
          </a:xfrm>
          <a:prstGeom prst="rect">
            <a:avLst/>
          </a:prstGeom>
          <a:noFill/>
          <a:extLst>
            <a:ext uri="{909E8E84-426E-40DD-AFC4-6F175D3DCCD1}">
              <a14:hiddenFill xmlns:a14="http://schemas.microsoft.com/office/drawing/2010/main">
                <a:solidFill>
                  <a:srgbClr val="FFFFFF"/>
                </a:solidFill>
              </a14:hiddenFill>
            </a:ext>
          </a:extLst>
        </p:spPr>
      </p:pic>
      <p:sp>
        <p:nvSpPr>
          <p:cNvPr id="2" name="文字方塊 1">
            <a:extLst>
              <a:ext uri="{FF2B5EF4-FFF2-40B4-BE49-F238E27FC236}">
                <a16:creationId xmlns:a16="http://schemas.microsoft.com/office/drawing/2014/main" id="{F4F9C257-38D0-446F-8FDF-4532E3DDCB8D}"/>
              </a:ext>
            </a:extLst>
          </p:cNvPr>
          <p:cNvSpPr txBox="1"/>
          <p:nvPr/>
        </p:nvSpPr>
        <p:spPr>
          <a:xfrm>
            <a:off x="1482276" y="6010224"/>
            <a:ext cx="7266188" cy="369332"/>
          </a:xfrm>
          <a:prstGeom prst="rect">
            <a:avLst/>
          </a:prstGeom>
          <a:noFill/>
        </p:spPr>
        <p:txBody>
          <a:bodyPr wrap="square" rtlCol="0">
            <a:spAutoFit/>
          </a:bodyPr>
          <a:lstStyle/>
          <a:p>
            <a:r>
              <a:rPr lang="zh-TW" altLang="en-US" dirty="0"/>
              <a:t>空間彎曲度是可以在平面上（不依賴多餘空間）測量出來：微分幾何。</a:t>
            </a:r>
          </a:p>
        </p:txBody>
      </p:sp>
      <p:sp>
        <p:nvSpPr>
          <p:cNvPr id="4" name="文字方塊 3">
            <a:extLst>
              <a:ext uri="{FF2B5EF4-FFF2-40B4-BE49-F238E27FC236}">
                <a16:creationId xmlns:a16="http://schemas.microsoft.com/office/drawing/2014/main" id="{B247633A-5281-7E4B-9E8C-DD3C0DDB3E8A}"/>
              </a:ext>
            </a:extLst>
          </p:cNvPr>
          <p:cNvSpPr txBox="1"/>
          <p:nvPr/>
        </p:nvSpPr>
        <p:spPr>
          <a:xfrm>
            <a:off x="1507514" y="6364769"/>
            <a:ext cx="6912058" cy="369332"/>
          </a:xfrm>
          <a:prstGeom prst="rect">
            <a:avLst/>
          </a:prstGeom>
          <a:noFill/>
        </p:spPr>
        <p:txBody>
          <a:bodyPr wrap="square" rtlCol="0">
            <a:spAutoFit/>
          </a:bodyPr>
          <a:lstStyle/>
          <a:p>
            <a:r>
              <a:rPr lang="zh-TW" altLang="en-US" dirty="0"/>
              <a:t>這些測量都是曲面上的螞蟻在面內可以進行來測量平面的彎曲！</a:t>
            </a:r>
          </a:p>
        </p:txBody>
      </p:sp>
      <p:pic>
        <p:nvPicPr>
          <p:cNvPr id="363522" name="Picture 2">
            <a:extLst>
              <a:ext uri="{FF2B5EF4-FFF2-40B4-BE49-F238E27FC236}">
                <a16:creationId xmlns:a16="http://schemas.microsoft.com/office/drawing/2014/main" id="{49AA0C06-810E-5F12-BC4D-1EEFAC238B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570" y="3954136"/>
            <a:ext cx="3040956" cy="19098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3523" name="Picture 3">
            <a:extLst>
              <a:ext uri="{FF2B5EF4-FFF2-40B4-BE49-F238E27FC236}">
                <a16:creationId xmlns:a16="http://schemas.microsoft.com/office/drawing/2014/main" id="{0F170955-AABE-BD2E-5F74-5A40E9778F0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587" r="7282"/>
          <a:stretch/>
        </p:blipFill>
        <p:spPr bwMode="auto">
          <a:xfrm>
            <a:off x="1526570" y="1628800"/>
            <a:ext cx="3040956" cy="2325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圖片 6">
            <a:extLst>
              <a:ext uri="{FF2B5EF4-FFF2-40B4-BE49-F238E27FC236}">
                <a16:creationId xmlns:a16="http://schemas.microsoft.com/office/drawing/2014/main" id="{5ECCEC9F-DB3D-04C6-4615-4A4EE3A87AE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10443" y="4130232"/>
            <a:ext cx="663386" cy="279728"/>
          </a:xfrm>
          <a:prstGeom prst="rect">
            <a:avLst/>
          </a:prstGeom>
        </p:spPr>
      </p:pic>
      <p:pic>
        <p:nvPicPr>
          <p:cNvPr id="8" name="圖片 7">
            <a:extLst>
              <a:ext uri="{FF2B5EF4-FFF2-40B4-BE49-F238E27FC236}">
                <a16:creationId xmlns:a16="http://schemas.microsoft.com/office/drawing/2014/main" id="{823C1D40-49EF-3C32-B49C-B37FA20F7B4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58160" y="4236943"/>
            <a:ext cx="525875" cy="221744"/>
          </a:xfrm>
          <a:prstGeom prst="rect">
            <a:avLst/>
          </a:prstGeom>
        </p:spPr>
      </p:pic>
    </p:spTree>
    <p:extLst>
      <p:ext uri="{BB962C8B-B14F-4D97-AF65-F5344CB8AC3E}">
        <p14:creationId xmlns:p14="http://schemas.microsoft.com/office/powerpoint/2010/main" val="93875154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BE11974-9371-26D6-0F68-ED9D2792EE4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9327" r="8671" b="-1"/>
          <a:stretch/>
        </p:blipFill>
        <p:spPr bwMode="auto">
          <a:xfrm>
            <a:off x="4322717" y="1385385"/>
            <a:ext cx="4610219" cy="1982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文字方塊 1"/>
          <p:cNvSpPr txBox="1"/>
          <p:nvPr/>
        </p:nvSpPr>
        <p:spPr>
          <a:xfrm>
            <a:off x="1864689" y="796221"/>
            <a:ext cx="4824536" cy="369332"/>
          </a:xfrm>
          <a:prstGeom prst="rect">
            <a:avLst/>
          </a:prstGeom>
          <a:noFill/>
        </p:spPr>
        <p:txBody>
          <a:bodyPr wrap="square" rtlCol="0">
            <a:spAutoFit/>
          </a:bodyPr>
          <a:lstStyle/>
          <a:p>
            <a:r>
              <a:rPr lang="zh-TW" altLang="en-US" dirty="0">
                <a:latin typeface="+mn-ea"/>
                <a:ea typeface="+mn-ea"/>
                <a:cs typeface="Times New Roman" panose="02020603050405020304" pitchFamily="18" charset="0"/>
              </a:rPr>
              <a:t>如何表現與描述 </a:t>
            </a:r>
            <a:r>
              <a:rPr lang="en-US" altLang="zh-TW" dirty="0">
                <a:latin typeface="Cambria Math" panose="02040503050406030204" pitchFamily="18" charset="0"/>
                <a:ea typeface="Cambria Math" panose="02040503050406030204" pitchFamily="18" charset="0"/>
                <a:cs typeface="Times New Roman" panose="02020603050405020304" pitchFamily="18" charset="0"/>
              </a:rPr>
              <a:t>Curved Space-time </a:t>
            </a:r>
            <a:r>
              <a:rPr lang="zh-TW" altLang="en-US" dirty="0"/>
              <a:t>彎曲時空？</a:t>
            </a:r>
            <a:endParaRPr lang="zh-TW" altLang="en-US" dirty="0">
              <a:latin typeface="Times New Roman" panose="02020603050405020304" pitchFamily="18" charset="0"/>
              <a:cs typeface="Times New Roman" panose="02020603050405020304" pitchFamily="18" charset="0"/>
            </a:endParaRPr>
          </a:p>
        </p:txBody>
      </p:sp>
      <p:sp>
        <p:nvSpPr>
          <p:cNvPr id="5" name="文字方塊 4"/>
          <p:cNvSpPr txBox="1"/>
          <p:nvPr/>
        </p:nvSpPr>
        <p:spPr>
          <a:xfrm>
            <a:off x="611560" y="3868556"/>
            <a:ext cx="7776864" cy="369332"/>
          </a:xfrm>
          <a:prstGeom prst="rect">
            <a:avLst/>
          </a:prstGeom>
          <a:noFill/>
        </p:spPr>
        <p:txBody>
          <a:bodyPr wrap="square" rtlCol="0">
            <a:spAutoFit/>
          </a:bodyPr>
          <a:lstStyle/>
          <a:p>
            <a:r>
              <a:rPr lang="zh-TW" altLang="en-US" dirty="0"/>
              <a:t>平坦空間一般可以以棋盤狀的等距座標尺格</a:t>
            </a:r>
            <a:r>
              <a:rPr lang="en-US" altLang="zh-TW" dirty="0"/>
              <a:t>(</a:t>
            </a:r>
            <a:r>
              <a:rPr lang="zh-TW" altLang="en-US" dirty="0"/>
              <a:t>用等距的光畫訂</a:t>
            </a:r>
            <a:r>
              <a:rPr lang="en-US" altLang="zh-TW" dirty="0"/>
              <a:t>)</a:t>
            </a:r>
            <a:r>
              <a:rPr lang="zh-TW" altLang="en-US" dirty="0"/>
              <a:t>來描述，</a:t>
            </a:r>
          </a:p>
        </p:txBody>
      </p:sp>
      <p:pic>
        <p:nvPicPr>
          <p:cNvPr id="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6950" b="58019"/>
          <a:stretch/>
        </p:blipFill>
        <p:spPr bwMode="auto">
          <a:xfrm>
            <a:off x="-40214" y="1350098"/>
            <a:ext cx="4351779" cy="2017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文字方塊 9"/>
          <p:cNvSpPr txBox="1"/>
          <p:nvPr/>
        </p:nvSpPr>
        <p:spPr>
          <a:xfrm>
            <a:off x="611560" y="4777947"/>
            <a:ext cx="8406767" cy="369332"/>
          </a:xfrm>
          <a:prstGeom prst="rect">
            <a:avLst/>
          </a:prstGeom>
          <a:noFill/>
        </p:spPr>
        <p:txBody>
          <a:bodyPr wrap="square" rtlCol="0">
            <a:spAutoFit/>
          </a:bodyPr>
          <a:lstStyle/>
          <a:p>
            <a:r>
              <a:rPr lang="zh-TW" altLang="en-US" dirty="0"/>
              <a:t>意思是：原來在平坦時空是等距的格子，其間距在扭曲後必定會被拉長或壓縮。</a:t>
            </a:r>
          </a:p>
        </p:txBody>
      </p:sp>
      <p:sp>
        <p:nvSpPr>
          <p:cNvPr id="11" name="TextBox 10">
            <a:extLst>
              <a:ext uri="{FF2B5EF4-FFF2-40B4-BE49-F238E27FC236}">
                <a16:creationId xmlns:a16="http://schemas.microsoft.com/office/drawing/2014/main" id="{973B556B-5576-3545-937A-7D164ADC05B2}"/>
              </a:ext>
            </a:extLst>
          </p:cNvPr>
          <p:cNvSpPr txBox="1"/>
          <p:nvPr/>
        </p:nvSpPr>
        <p:spPr>
          <a:xfrm>
            <a:off x="611560" y="4314922"/>
            <a:ext cx="5030800" cy="369332"/>
          </a:xfrm>
          <a:prstGeom prst="rect">
            <a:avLst/>
          </a:prstGeom>
          <a:noFill/>
        </p:spPr>
        <p:txBody>
          <a:bodyPr wrap="square">
            <a:spAutoFit/>
          </a:bodyPr>
          <a:lstStyle/>
          <a:p>
            <a:r>
              <a:rPr lang="zh-TW" altLang="en-US" dirty="0"/>
              <a:t>彎曲之後，尺格自然就會變得扭曲！如右圖。</a:t>
            </a:r>
            <a:endParaRPr lang="en-TW" dirty="0"/>
          </a:p>
        </p:txBody>
      </p:sp>
      <p:sp>
        <p:nvSpPr>
          <p:cNvPr id="7" name="Right Arrow 6">
            <a:extLst>
              <a:ext uri="{FF2B5EF4-FFF2-40B4-BE49-F238E27FC236}">
                <a16:creationId xmlns:a16="http://schemas.microsoft.com/office/drawing/2014/main" id="{9C124CDA-86E7-5249-9638-2FD8E795A760}"/>
              </a:ext>
            </a:extLst>
          </p:cNvPr>
          <p:cNvSpPr/>
          <p:nvPr/>
        </p:nvSpPr>
        <p:spPr>
          <a:xfrm>
            <a:off x="4173213" y="2125303"/>
            <a:ext cx="648072" cy="537899"/>
          </a:xfrm>
          <a:prstGeom prst="rightArrow">
            <a:avLst/>
          </a:prstGeom>
          <a:solidFill>
            <a:srgbClr val="00B050"/>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sp>
        <p:nvSpPr>
          <p:cNvPr id="3" name="TextBox 2">
            <a:extLst>
              <a:ext uri="{FF2B5EF4-FFF2-40B4-BE49-F238E27FC236}">
                <a16:creationId xmlns:a16="http://schemas.microsoft.com/office/drawing/2014/main" id="{181F0B37-03DC-FBF2-F2D7-1C6A8F9EFF95}"/>
              </a:ext>
            </a:extLst>
          </p:cNvPr>
          <p:cNvSpPr txBox="1"/>
          <p:nvPr/>
        </p:nvSpPr>
        <p:spPr>
          <a:xfrm>
            <a:off x="611560" y="5258576"/>
            <a:ext cx="8127144" cy="369332"/>
          </a:xfrm>
          <a:prstGeom prst="rect">
            <a:avLst/>
          </a:prstGeom>
          <a:noFill/>
        </p:spPr>
        <p:txBody>
          <a:bodyPr wrap="square" rtlCol="0">
            <a:spAutoFit/>
          </a:bodyPr>
          <a:lstStyle/>
          <a:p>
            <a:r>
              <a:rPr lang="en-GB" dirty="0" err="1">
                <a:solidFill>
                  <a:srgbClr val="FF0000"/>
                </a:solidFill>
              </a:rPr>
              <a:t>原來等</a:t>
            </a:r>
            <a:r>
              <a:rPr lang="en-TW">
                <a:solidFill>
                  <a:srgbClr val="FF0000"/>
                </a:solidFill>
              </a:rPr>
              <a:t>間距</a:t>
            </a:r>
            <a:r>
              <a:rPr lang="en-GB" dirty="0" err="1">
                <a:solidFill>
                  <a:srgbClr val="FF0000"/>
                </a:solidFill>
              </a:rPr>
              <a:t>的座標尺格，現在測量發現被拉長或壓縮，這就彎曲空間的特徵</a:t>
            </a:r>
            <a:r>
              <a:rPr lang="en-GB" dirty="0">
                <a:solidFill>
                  <a:srgbClr val="FF0000"/>
                </a:solidFill>
              </a:rPr>
              <a:t>！</a:t>
            </a:r>
            <a:endParaRPr lang="en-TW" dirty="0">
              <a:solidFill>
                <a:srgbClr val="FF0000"/>
              </a:solidFill>
            </a:endParaRPr>
          </a:p>
        </p:txBody>
      </p:sp>
      <p:sp>
        <p:nvSpPr>
          <p:cNvPr id="13" name="Left-right Arrow 12">
            <a:extLst>
              <a:ext uri="{FF2B5EF4-FFF2-40B4-BE49-F238E27FC236}">
                <a16:creationId xmlns:a16="http://schemas.microsoft.com/office/drawing/2014/main" id="{83E7550E-4FD0-6074-A2BF-F827F9B1554D}"/>
              </a:ext>
            </a:extLst>
          </p:cNvPr>
          <p:cNvSpPr/>
          <p:nvPr/>
        </p:nvSpPr>
        <p:spPr>
          <a:xfrm rot="21051337" flipV="1">
            <a:off x="5862387" y="2713918"/>
            <a:ext cx="433859" cy="138903"/>
          </a:xfrm>
          <a:prstGeom prst="leftRightArrow">
            <a:avLst/>
          </a:prstGeom>
          <a:solidFill>
            <a:srgbClr val="3333FF"/>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Left-right Arrow 14">
            <a:extLst>
              <a:ext uri="{FF2B5EF4-FFF2-40B4-BE49-F238E27FC236}">
                <a16:creationId xmlns:a16="http://schemas.microsoft.com/office/drawing/2014/main" id="{49A8A9CD-CD9F-7BA4-CD69-1F2D7B7069D1}"/>
              </a:ext>
            </a:extLst>
          </p:cNvPr>
          <p:cNvSpPr/>
          <p:nvPr/>
        </p:nvSpPr>
        <p:spPr>
          <a:xfrm flipV="1">
            <a:off x="1331640" y="2680324"/>
            <a:ext cx="306987" cy="100603"/>
          </a:xfrm>
          <a:prstGeom prst="leftRightArrow">
            <a:avLst/>
          </a:prstGeom>
          <a:solidFill>
            <a:srgbClr val="3333FF"/>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Left-right Arrow 15">
            <a:extLst>
              <a:ext uri="{FF2B5EF4-FFF2-40B4-BE49-F238E27FC236}">
                <a16:creationId xmlns:a16="http://schemas.microsoft.com/office/drawing/2014/main" id="{722FEDE8-FD24-A495-0583-15135E0C87A8}"/>
              </a:ext>
            </a:extLst>
          </p:cNvPr>
          <p:cNvSpPr/>
          <p:nvPr/>
        </p:nvSpPr>
        <p:spPr>
          <a:xfrm flipV="1">
            <a:off x="1982181" y="2474062"/>
            <a:ext cx="306987" cy="104661"/>
          </a:xfrm>
          <a:prstGeom prst="leftRightArrow">
            <a:avLst/>
          </a:prstGeom>
          <a:solidFill>
            <a:srgbClr val="FF0000"/>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Left-right Arrow 16">
            <a:extLst>
              <a:ext uri="{FF2B5EF4-FFF2-40B4-BE49-F238E27FC236}">
                <a16:creationId xmlns:a16="http://schemas.microsoft.com/office/drawing/2014/main" id="{E600A6F2-A104-5358-93FB-740AF4E04E98}"/>
              </a:ext>
            </a:extLst>
          </p:cNvPr>
          <p:cNvSpPr/>
          <p:nvPr/>
        </p:nvSpPr>
        <p:spPr>
          <a:xfrm flipV="1">
            <a:off x="6574201" y="2578724"/>
            <a:ext cx="230048" cy="96493"/>
          </a:xfrm>
          <a:prstGeom prst="leftRightArrow">
            <a:avLst/>
          </a:prstGeom>
          <a:solidFill>
            <a:srgbClr val="FF0000"/>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52739367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0D2AABC-7370-E345-AC8F-DCBA9F688C28}"/>
              </a:ext>
            </a:extLst>
          </p:cNvPr>
          <p:cNvPicPr>
            <a:picLocks noChangeAspect="1"/>
          </p:cNvPicPr>
          <p:nvPr/>
        </p:nvPicPr>
        <p:blipFill>
          <a:blip r:embed="rId2"/>
          <a:stretch>
            <a:fillRect/>
          </a:stretch>
        </p:blipFill>
        <p:spPr>
          <a:xfrm>
            <a:off x="1747927" y="836712"/>
            <a:ext cx="5200337" cy="4339850"/>
          </a:xfrm>
          <a:prstGeom prst="rect">
            <a:avLst/>
          </a:prstGeom>
        </p:spPr>
      </p:pic>
      <p:sp>
        <p:nvSpPr>
          <p:cNvPr id="3" name="文字方塊 9">
            <a:extLst>
              <a:ext uri="{FF2B5EF4-FFF2-40B4-BE49-F238E27FC236}">
                <a16:creationId xmlns:a16="http://schemas.microsoft.com/office/drawing/2014/main" id="{16912495-66B6-CE43-91BB-78698E89533A}"/>
              </a:ext>
            </a:extLst>
          </p:cNvPr>
          <p:cNvSpPr txBox="1"/>
          <p:nvPr/>
        </p:nvSpPr>
        <p:spPr>
          <a:xfrm>
            <a:off x="755576" y="5373216"/>
            <a:ext cx="8247046" cy="369332"/>
          </a:xfrm>
          <a:prstGeom prst="rect">
            <a:avLst/>
          </a:prstGeom>
          <a:noFill/>
        </p:spPr>
        <p:txBody>
          <a:bodyPr wrap="square" rtlCol="0">
            <a:spAutoFit/>
          </a:bodyPr>
          <a:lstStyle/>
          <a:p>
            <a:r>
              <a:rPr lang="zh-TW" altLang="en-US" dirty="0"/>
              <a:t>原來在平坦時空時，間距相等的尺格，在彎曲之後就會有的較大，有的較小。</a:t>
            </a:r>
          </a:p>
        </p:txBody>
      </p:sp>
    </p:spTree>
    <p:extLst>
      <p:ext uri="{BB962C8B-B14F-4D97-AF65-F5344CB8AC3E}">
        <p14:creationId xmlns:p14="http://schemas.microsoft.com/office/powerpoint/2010/main" val="9643398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6354" name="Picture 2" descr="\\psf\Home\Downloads\light_bending.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7023" y="2684630"/>
            <a:ext cx="2921031" cy="2910132"/>
          </a:xfrm>
          <a:prstGeom prst="rect">
            <a:avLst/>
          </a:prstGeom>
          <a:noFill/>
          <a:extLst>
            <a:ext uri="{909E8E84-426E-40DD-AFC4-6F175D3DCCD1}">
              <a14:hiddenFill xmlns:a14="http://schemas.microsoft.com/office/drawing/2010/main">
                <a:solidFill>
                  <a:srgbClr val="FFFFFF"/>
                </a:solidFill>
              </a14:hiddenFill>
            </a:ext>
          </a:extLst>
        </p:spPr>
      </p:pic>
      <p:sp>
        <p:nvSpPr>
          <p:cNvPr id="2" name="文字方塊 1"/>
          <p:cNvSpPr txBox="1"/>
          <p:nvPr/>
        </p:nvSpPr>
        <p:spPr>
          <a:xfrm>
            <a:off x="1081414" y="1684769"/>
            <a:ext cx="7848872" cy="369332"/>
          </a:xfrm>
          <a:prstGeom prst="rect">
            <a:avLst/>
          </a:prstGeom>
          <a:noFill/>
        </p:spPr>
        <p:txBody>
          <a:bodyPr wrap="square" rtlCol="0">
            <a:spAutoFit/>
          </a:bodyPr>
          <a:lstStyle/>
          <a:p>
            <a:r>
              <a:rPr lang="zh-TW" altLang="en-US" dirty="0"/>
              <a:t>但示意圖上，額外的垂直空間是不存在的，不是真實的，</a:t>
            </a:r>
          </a:p>
        </p:txBody>
      </p:sp>
      <p:sp>
        <p:nvSpPr>
          <p:cNvPr id="3" name="矩形 2"/>
          <p:cNvSpPr/>
          <p:nvPr/>
        </p:nvSpPr>
        <p:spPr>
          <a:xfrm>
            <a:off x="1043963" y="2146285"/>
            <a:ext cx="5724644" cy="369332"/>
          </a:xfrm>
          <a:prstGeom prst="rect">
            <a:avLst/>
          </a:prstGeom>
        </p:spPr>
        <p:txBody>
          <a:bodyPr wrap="none">
            <a:spAutoFit/>
          </a:bodyPr>
          <a:lstStyle/>
          <a:p>
            <a:r>
              <a:rPr lang="zh-TW" altLang="en-US" dirty="0"/>
              <a:t>完全只是為了表現描繪出曲面的彎曲程度而加上去的。</a:t>
            </a:r>
          </a:p>
        </p:txBody>
      </p:sp>
      <p:pic>
        <p:nvPicPr>
          <p:cNvPr id="8" name="圖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52400" y="4499389"/>
            <a:ext cx="663386" cy="279728"/>
          </a:xfrm>
          <a:prstGeom prst="rect">
            <a:avLst/>
          </a:prstGeom>
        </p:spPr>
      </p:pic>
      <p:pic>
        <p:nvPicPr>
          <p:cNvPr id="9" name="圖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27976" y="4854323"/>
            <a:ext cx="525875" cy="221744"/>
          </a:xfrm>
          <a:prstGeom prst="rect">
            <a:avLst/>
          </a:prstGeom>
        </p:spPr>
      </p:pic>
      <p:sp>
        <p:nvSpPr>
          <p:cNvPr id="6" name="文字方塊 5"/>
          <p:cNvSpPr txBox="1"/>
          <p:nvPr/>
        </p:nvSpPr>
        <p:spPr>
          <a:xfrm>
            <a:off x="1081683" y="5763775"/>
            <a:ext cx="6804820" cy="369332"/>
          </a:xfrm>
          <a:prstGeom prst="rect">
            <a:avLst/>
          </a:prstGeom>
          <a:noFill/>
        </p:spPr>
        <p:txBody>
          <a:bodyPr wrap="square" rtlCol="0">
            <a:spAutoFit/>
          </a:bodyPr>
          <a:lstStyle/>
          <a:p>
            <a:r>
              <a:rPr lang="zh-TW" altLang="en-US" dirty="0"/>
              <a:t>很好的辦法就是想像觀察者是只能在曲面上運動的螞蟻：</a:t>
            </a:r>
          </a:p>
        </p:txBody>
      </p:sp>
      <p:sp>
        <p:nvSpPr>
          <p:cNvPr id="5" name="文字方塊 4"/>
          <p:cNvSpPr txBox="1"/>
          <p:nvPr/>
        </p:nvSpPr>
        <p:spPr>
          <a:xfrm>
            <a:off x="1060244" y="1223253"/>
            <a:ext cx="7002342" cy="369332"/>
          </a:xfrm>
          <a:prstGeom prst="rect">
            <a:avLst/>
          </a:prstGeom>
          <a:noFill/>
        </p:spPr>
        <p:txBody>
          <a:bodyPr wrap="square" rtlCol="0">
            <a:spAutoFit/>
          </a:bodyPr>
          <a:lstStyle/>
          <a:p>
            <a:r>
              <a:rPr lang="zh-TW" altLang="en-US" dirty="0"/>
              <a:t>剩餘的二維真實空間的曲度，與示意圖上的二維曲面的曲度相同。</a:t>
            </a:r>
          </a:p>
        </p:txBody>
      </p:sp>
      <p:sp>
        <p:nvSpPr>
          <p:cNvPr id="7" name="TextBox 6">
            <a:extLst>
              <a:ext uri="{FF2B5EF4-FFF2-40B4-BE49-F238E27FC236}">
                <a16:creationId xmlns:a16="http://schemas.microsoft.com/office/drawing/2014/main" id="{269F7107-ADB5-0E61-F802-B8929965606C}"/>
              </a:ext>
            </a:extLst>
          </p:cNvPr>
          <p:cNvSpPr txBox="1"/>
          <p:nvPr/>
        </p:nvSpPr>
        <p:spPr>
          <a:xfrm>
            <a:off x="1060244" y="323711"/>
            <a:ext cx="7400188" cy="369332"/>
          </a:xfrm>
          <a:prstGeom prst="rect">
            <a:avLst/>
          </a:prstGeom>
          <a:noFill/>
        </p:spPr>
        <p:txBody>
          <a:bodyPr wrap="square" rtlCol="0">
            <a:spAutoFit/>
          </a:bodyPr>
          <a:lstStyle/>
          <a:p>
            <a:r>
              <a:rPr lang="en-TW"/>
              <a:t>兩維曲面很容易畫</a:t>
            </a:r>
            <a:r>
              <a:rPr lang="en-US" dirty="0"/>
              <a:t>，</a:t>
            </a:r>
            <a:r>
              <a:rPr lang="en-TW"/>
              <a:t>但</a:t>
            </a:r>
            <a:r>
              <a:rPr lang="en-GB" dirty="0" err="1"/>
              <a:t>真實世界</a:t>
            </a:r>
            <a:r>
              <a:rPr lang="en-TW"/>
              <a:t>是三度空間</a:t>
            </a:r>
            <a:r>
              <a:rPr lang="en-TW" dirty="0"/>
              <a:t>（加上時間）都是彎曲的。</a:t>
            </a:r>
          </a:p>
        </p:txBody>
      </p:sp>
      <p:sp>
        <p:nvSpPr>
          <p:cNvPr id="10" name="文字方塊 3">
            <a:extLst>
              <a:ext uri="{FF2B5EF4-FFF2-40B4-BE49-F238E27FC236}">
                <a16:creationId xmlns:a16="http://schemas.microsoft.com/office/drawing/2014/main" id="{DD418210-F934-B1D7-376F-5E7DF22FFA29}"/>
              </a:ext>
            </a:extLst>
          </p:cNvPr>
          <p:cNvSpPr txBox="1"/>
          <p:nvPr/>
        </p:nvSpPr>
        <p:spPr>
          <a:xfrm>
            <a:off x="1063355" y="6180625"/>
            <a:ext cx="6666627" cy="369332"/>
          </a:xfrm>
          <a:prstGeom prst="rect">
            <a:avLst/>
          </a:prstGeom>
          <a:noFill/>
        </p:spPr>
        <p:txBody>
          <a:bodyPr wrap="square" rtlCol="0">
            <a:spAutoFit/>
          </a:bodyPr>
          <a:lstStyle/>
          <a:p>
            <a:r>
              <a:rPr lang="zh-TW" altLang="en-US" dirty="0"/>
              <a:t>螞蟻所觀察到的就是：原本等距的尺格，現在間距都不相等了。</a:t>
            </a:r>
          </a:p>
        </p:txBody>
      </p:sp>
      <p:sp>
        <p:nvSpPr>
          <p:cNvPr id="12" name="TextBox 11">
            <a:extLst>
              <a:ext uri="{FF2B5EF4-FFF2-40B4-BE49-F238E27FC236}">
                <a16:creationId xmlns:a16="http://schemas.microsoft.com/office/drawing/2014/main" id="{21439A53-7775-C149-D239-90E9B6C16446}"/>
              </a:ext>
            </a:extLst>
          </p:cNvPr>
          <p:cNvSpPr txBox="1"/>
          <p:nvPr/>
        </p:nvSpPr>
        <p:spPr>
          <a:xfrm>
            <a:off x="1081414" y="767724"/>
            <a:ext cx="7090985" cy="369332"/>
          </a:xfrm>
          <a:prstGeom prst="rect">
            <a:avLst/>
          </a:prstGeom>
          <a:noFill/>
        </p:spPr>
        <p:txBody>
          <a:bodyPr wrap="square">
            <a:spAutoFit/>
          </a:bodyPr>
          <a:lstStyle/>
          <a:p>
            <a:r>
              <a:rPr lang="en-GB" dirty="0" err="1"/>
              <a:t>我們一般就</a:t>
            </a:r>
            <a:r>
              <a:rPr lang="en-TW"/>
              <a:t>那就把三維彎曲空間先忽略其中一維空間</a:t>
            </a:r>
            <a:r>
              <a:rPr lang="en-TW" dirty="0"/>
              <a:t>。</a:t>
            </a:r>
          </a:p>
        </p:txBody>
      </p:sp>
    </p:spTree>
    <p:extLst>
      <p:ext uri="{BB962C8B-B14F-4D97-AF65-F5344CB8AC3E}">
        <p14:creationId xmlns:p14="http://schemas.microsoft.com/office/powerpoint/2010/main" val="24598689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6764" t="30293"/>
          <a:stretch/>
        </p:blipFill>
        <p:spPr bwMode="auto">
          <a:xfrm>
            <a:off x="866510" y="454267"/>
            <a:ext cx="6709568" cy="4705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11" name="文字方塊 10"/>
              <p:cNvSpPr txBox="1"/>
              <p:nvPr/>
            </p:nvSpPr>
            <p:spPr>
              <a:xfrm>
                <a:off x="328992" y="5324636"/>
                <a:ext cx="8272728" cy="391646"/>
              </a:xfrm>
              <a:prstGeom prst="rect">
                <a:avLst/>
              </a:prstGeom>
              <a:noFill/>
            </p:spPr>
            <p:txBody>
              <a:bodyPr wrap="square" rtlCol="0">
                <a:spAutoFit/>
              </a:bodyPr>
              <a:lstStyle/>
              <a:p>
                <a:r>
                  <a:rPr lang="zh-TW" altLang="en-US" dirty="0"/>
                  <a:t>在各處，測量固定座標尺格的間隔距離，記為</a:t>
                </a:r>
                <a14:m>
                  <m:oMath xmlns:m="http://schemas.openxmlformats.org/officeDocument/2006/math">
                    <m:sSub>
                      <m:sSubPr>
                        <m:ctrlPr>
                          <a:rPr lang="en-US" altLang="zh-TW" b="0" i="1" smtClean="0">
                            <a:latin typeface="Cambria Math"/>
                            <a:ea typeface="Cambria Math" panose="02040503050406030204" pitchFamily="18" charset="0"/>
                          </a:rPr>
                        </m:ctrlPr>
                      </m:sSubPr>
                      <m:e>
                        <m:r>
                          <a:rPr lang="en-US" altLang="zh-TW" b="0" i="1" smtClean="0">
                            <a:latin typeface="Cambria Math"/>
                            <a:ea typeface="Cambria Math" panose="02040503050406030204" pitchFamily="18" charset="0"/>
                          </a:rPr>
                          <m:t>𝑔</m:t>
                        </m:r>
                      </m:e>
                      <m:sub>
                        <m:r>
                          <a:rPr lang="en-US" altLang="zh-TW" b="0" i="1" smtClean="0">
                            <a:latin typeface="Cambria Math" panose="02040503050406030204" pitchFamily="18" charset="0"/>
                            <a:ea typeface="Cambria Math" panose="02040503050406030204" pitchFamily="18" charset="0"/>
                          </a:rPr>
                          <m:t>𝑖𝑗</m:t>
                        </m:r>
                      </m:sub>
                    </m:sSub>
                  </m:oMath>
                </a14:m>
                <a:r>
                  <a:rPr lang="zh-TW" altLang="en-US" dirty="0">
                    <a:latin typeface="+mn-ea"/>
                    <a:ea typeface="+mn-ea"/>
                  </a:rPr>
                  <a:t>。</a:t>
                </a:r>
                <a:endParaRPr lang="en-US" altLang="zh-TW" dirty="0">
                  <a:latin typeface="+mn-ea"/>
                  <a:ea typeface="+mn-ea"/>
                </a:endParaRPr>
              </a:p>
            </p:txBody>
          </p:sp>
        </mc:Choice>
        <mc:Fallback xmlns="">
          <p:sp>
            <p:nvSpPr>
              <p:cNvPr id="11" name="文字方塊 10"/>
              <p:cNvSpPr txBox="1">
                <a:spLocks noRot="1" noChangeAspect="1" noMove="1" noResize="1" noEditPoints="1" noAdjustHandles="1" noChangeArrowheads="1" noChangeShapeType="1" noTextEdit="1"/>
              </p:cNvSpPr>
              <p:nvPr/>
            </p:nvSpPr>
            <p:spPr>
              <a:xfrm>
                <a:off x="328992" y="5324636"/>
                <a:ext cx="8272728" cy="391646"/>
              </a:xfrm>
              <a:prstGeom prst="rect">
                <a:avLst/>
              </a:prstGeom>
              <a:blipFill>
                <a:blip r:embed="rId3"/>
                <a:stretch>
                  <a:fillRect l="-459" t="-6250" b="-15625"/>
                </a:stretch>
              </a:blipFill>
            </p:spPr>
            <p:txBody>
              <a:bodyPr/>
              <a:lstStyle/>
              <a:p>
                <a:r>
                  <a:rPr lang="en-US">
                    <a:noFill/>
                  </a:rPr>
                  <a:t> </a:t>
                </a:r>
              </a:p>
            </p:txBody>
          </p:sp>
        </mc:Fallback>
      </mc:AlternateContent>
      <p:cxnSp>
        <p:nvCxnSpPr>
          <p:cNvPr id="6" name="直線單箭頭接點 5"/>
          <p:cNvCxnSpPr/>
          <p:nvPr/>
        </p:nvCxnSpPr>
        <p:spPr>
          <a:xfrm flipV="1">
            <a:off x="4826950" y="2738048"/>
            <a:ext cx="216024" cy="216024"/>
          </a:xfrm>
          <a:prstGeom prst="straightConnector1">
            <a:avLst/>
          </a:prstGeom>
          <a:ln w="25400">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直線單箭頭接點 13"/>
          <p:cNvCxnSpPr/>
          <p:nvPr/>
        </p:nvCxnSpPr>
        <p:spPr>
          <a:xfrm>
            <a:off x="7038940" y="2846060"/>
            <a:ext cx="216024" cy="0"/>
          </a:xfrm>
          <a:prstGeom prst="straightConnector1">
            <a:avLst/>
          </a:prstGeom>
          <a:ln w="25400">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直線單箭頭接點 8"/>
          <p:cNvCxnSpPr/>
          <p:nvPr/>
        </p:nvCxnSpPr>
        <p:spPr>
          <a:xfrm>
            <a:off x="5041152" y="2760938"/>
            <a:ext cx="108012" cy="170243"/>
          </a:xfrm>
          <a:prstGeom prst="straightConnector1">
            <a:avLst/>
          </a:prstGeom>
          <a:ln w="25400">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3A8EE923-4CF1-1B42-BB3C-D24B5A95EF46}"/>
                  </a:ext>
                </a:extLst>
              </p:cNvPr>
              <p:cNvSpPr txBox="1"/>
              <p:nvPr/>
            </p:nvSpPr>
            <p:spPr>
              <a:xfrm>
                <a:off x="328992" y="5703773"/>
                <a:ext cx="8762268" cy="369332"/>
              </a:xfrm>
              <a:prstGeom prst="rect">
                <a:avLst/>
              </a:prstGeom>
              <a:noFill/>
            </p:spPr>
            <p:txBody>
              <a:bodyPr wrap="square">
                <a:spAutoFit/>
              </a:bodyPr>
              <a:lstStyle/>
              <a:p>
                <a:r>
                  <a:rPr lang="zh-TW" altLang="en-US" b="0" dirty="0">
                    <a:latin typeface="+mj-ea"/>
                    <a:ea typeface="+mj-ea"/>
                  </a:rPr>
                  <a:t>例如</a:t>
                </a:r>
                <a14:m>
                  <m:oMath xmlns:m="http://schemas.openxmlformats.org/officeDocument/2006/math">
                    <m:sSub>
                      <m:sSubPr>
                        <m:ctrlPr>
                          <a:rPr lang="en-US" altLang="zh-TW" b="0" i="1" smtClean="0">
                            <a:latin typeface="Cambria Math"/>
                            <a:ea typeface="Cambria Math" panose="02040503050406030204" pitchFamily="18" charset="0"/>
                          </a:rPr>
                        </m:ctrlPr>
                      </m:sSubPr>
                      <m:e>
                        <m:r>
                          <a:rPr lang="en-US" altLang="zh-TW" b="0" i="1" smtClean="0">
                            <a:latin typeface="Cambria Math"/>
                            <a:ea typeface="Cambria Math" panose="02040503050406030204" pitchFamily="18" charset="0"/>
                          </a:rPr>
                          <m:t>𝑔</m:t>
                        </m:r>
                      </m:e>
                      <m:sub>
                        <m:r>
                          <a:rPr lang="en-US" altLang="zh-TW" b="0" i="1" smtClean="0">
                            <a:latin typeface="Cambria Math" panose="02040503050406030204" pitchFamily="18" charset="0"/>
                            <a:ea typeface="Cambria Math" panose="02040503050406030204" pitchFamily="18" charset="0"/>
                          </a:rPr>
                          <m:t>𝑥𝑥</m:t>
                        </m:r>
                      </m:sub>
                    </m:sSub>
                    <m:d>
                      <m:dPr>
                        <m:ctrlPr>
                          <a:rPr lang="en-US" altLang="zh-TW" b="0" i="1" smtClean="0">
                            <a:latin typeface="Cambria Math" panose="02040503050406030204" pitchFamily="18" charset="0"/>
                            <a:ea typeface="Cambria Math" panose="02040503050406030204" pitchFamily="18" charset="0"/>
                          </a:rPr>
                        </m:ctrlPr>
                      </m:dPr>
                      <m:e>
                        <m:acc>
                          <m:accPr>
                            <m:chr m:val="⃗"/>
                            <m:ctrlPr>
                              <a:rPr lang="en-US" altLang="zh-TW" b="0" i="1" smtClean="0">
                                <a:latin typeface="Cambria Math"/>
                                <a:ea typeface="Cambria Math" panose="02040503050406030204" pitchFamily="18" charset="0"/>
                              </a:rPr>
                            </m:ctrlPr>
                          </m:accPr>
                          <m:e>
                            <m:r>
                              <a:rPr lang="en-US" altLang="zh-TW" b="0" i="1" smtClean="0">
                                <a:latin typeface="Cambria Math"/>
                                <a:ea typeface="Cambria Math" panose="02040503050406030204" pitchFamily="18" charset="0"/>
                              </a:rPr>
                              <m:t>𝑟</m:t>
                            </m:r>
                          </m:e>
                        </m:acc>
                        <m:r>
                          <a:rPr lang="en-US" altLang="zh-TW" b="0" i="1" smtClean="0">
                            <a:latin typeface="Cambria Math"/>
                            <a:ea typeface="Cambria Math" panose="02040503050406030204" pitchFamily="18" charset="0"/>
                          </a:rPr>
                          <m:t>,</m:t>
                        </m:r>
                        <m:r>
                          <a:rPr lang="en-US" altLang="zh-TW" b="0" i="1" smtClean="0">
                            <a:latin typeface="Cambria Math"/>
                            <a:ea typeface="Cambria Math" panose="02040503050406030204" pitchFamily="18" charset="0"/>
                          </a:rPr>
                          <m:t>𝑡</m:t>
                        </m:r>
                      </m:e>
                    </m:d>
                  </m:oMath>
                </a14:m>
                <a:r>
                  <a:rPr lang="en-TW" dirty="0"/>
                  <a:t>就是在位置為</a:t>
                </a:r>
                <a14:m>
                  <m:oMath xmlns:m="http://schemas.openxmlformats.org/officeDocument/2006/math">
                    <m:acc>
                      <m:accPr>
                        <m:chr m:val="⃗"/>
                        <m:ctrlPr>
                          <a:rPr lang="en-US" altLang="zh-TW" i="1">
                            <a:latin typeface="Cambria Math"/>
                            <a:ea typeface="Cambria Math" panose="02040503050406030204" pitchFamily="18" charset="0"/>
                          </a:rPr>
                        </m:ctrlPr>
                      </m:accPr>
                      <m:e>
                        <m:r>
                          <a:rPr lang="en-US" altLang="zh-TW" i="1">
                            <a:latin typeface="Cambria Math"/>
                            <a:ea typeface="Cambria Math" panose="02040503050406030204" pitchFamily="18" charset="0"/>
                          </a:rPr>
                          <m:t>𝑟</m:t>
                        </m:r>
                      </m:e>
                    </m:acc>
                  </m:oMath>
                </a14:m>
                <a:r>
                  <a:rPr lang="en-TW" dirty="0"/>
                  <a:t>，時間為</a:t>
                </a:r>
                <a14:m>
                  <m:oMath xmlns:m="http://schemas.openxmlformats.org/officeDocument/2006/math">
                    <m:r>
                      <a:rPr lang="en-US" altLang="zh-TW" i="1">
                        <a:latin typeface="Cambria Math"/>
                        <a:ea typeface="Cambria Math" panose="02040503050406030204" pitchFamily="18" charset="0"/>
                      </a:rPr>
                      <m:t>𝑡</m:t>
                    </m:r>
                  </m:oMath>
                </a14:m>
                <a:r>
                  <a:rPr lang="en-TW" dirty="0"/>
                  <a:t>時量到，沿</a:t>
                </a:r>
                <a14:m>
                  <m:oMath xmlns:m="http://schemas.openxmlformats.org/officeDocument/2006/math">
                    <m:r>
                      <a:rPr lang="en-TW" i="1" dirty="0" smtClean="0">
                        <a:latin typeface="Cambria Math" panose="02040503050406030204" pitchFamily="18" charset="0"/>
                        <a:cs typeface="Times New Roman" panose="02020603050405020304" pitchFamily="18" charset="0"/>
                      </a:rPr>
                      <m:t>𝑥</m:t>
                    </m:r>
                  </m:oMath>
                </a14:m>
                <a:r>
                  <a:rPr lang="en-TW" dirty="0"/>
                  <a:t>方向，一公分的格子，現在多長。</a:t>
                </a:r>
              </a:p>
            </p:txBody>
          </p:sp>
        </mc:Choice>
        <mc:Fallback xmlns="">
          <p:sp>
            <p:nvSpPr>
              <p:cNvPr id="12" name="TextBox 11">
                <a:extLst>
                  <a:ext uri="{FF2B5EF4-FFF2-40B4-BE49-F238E27FC236}">
                    <a16:creationId xmlns:a16="http://schemas.microsoft.com/office/drawing/2014/main" id="{3A8EE923-4CF1-1B42-BB3C-D24B5A95EF46}"/>
                  </a:ext>
                </a:extLst>
              </p:cNvPr>
              <p:cNvSpPr txBox="1">
                <a:spLocks noRot="1" noChangeAspect="1" noMove="1" noResize="1" noEditPoints="1" noAdjustHandles="1" noChangeArrowheads="1" noChangeShapeType="1" noTextEdit="1"/>
              </p:cNvSpPr>
              <p:nvPr/>
            </p:nvSpPr>
            <p:spPr>
              <a:xfrm>
                <a:off x="328992" y="5703773"/>
                <a:ext cx="8762268" cy="369332"/>
              </a:xfrm>
              <a:prstGeom prst="rect">
                <a:avLst/>
              </a:prstGeom>
              <a:blipFill>
                <a:blip r:embed="rId4"/>
                <a:stretch>
                  <a:fillRect l="-434" t="-13333"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文字方塊 9">
                <a:extLst>
                  <a:ext uri="{FF2B5EF4-FFF2-40B4-BE49-F238E27FC236}">
                    <a16:creationId xmlns:a16="http://schemas.microsoft.com/office/drawing/2014/main" id="{6266253A-D9B5-674F-8150-43FC909304B6}"/>
                  </a:ext>
                </a:extLst>
              </p:cNvPr>
              <p:cNvSpPr txBox="1"/>
              <p:nvPr/>
            </p:nvSpPr>
            <p:spPr>
              <a:xfrm>
                <a:off x="328992" y="6105539"/>
                <a:ext cx="8542824" cy="369332"/>
              </a:xfrm>
              <a:prstGeom prst="rect">
                <a:avLst/>
              </a:prstGeom>
              <a:noFill/>
            </p:spPr>
            <p:txBody>
              <a:bodyPr wrap="square" rtlCol="0">
                <a:spAutoFit/>
              </a:bodyPr>
              <a:lstStyle/>
              <a:p>
                <a:r>
                  <a:rPr lang="zh-TW" altLang="en-US" dirty="0"/>
                  <a:t>原來在平坦時，間距相等</a:t>
                </a:r>
                <a14:m>
                  <m:oMath xmlns:m="http://schemas.openxmlformats.org/officeDocument/2006/math">
                    <m:sSub>
                      <m:sSubPr>
                        <m:ctrlPr>
                          <a:rPr lang="en-US" altLang="zh-TW" b="0" i="1" smtClean="0">
                            <a:latin typeface="Cambria Math"/>
                            <a:ea typeface="Cambria Math" panose="02040503050406030204" pitchFamily="18" charset="0"/>
                          </a:rPr>
                        </m:ctrlPr>
                      </m:sSubPr>
                      <m:e>
                        <m:r>
                          <a:rPr lang="en-US" altLang="zh-TW" b="0" i="1" smtClean="0">
                            <a:latin typeface="Cambria Math"/>
                            <a:ea typeface="Cambria Math" panose="02040503050406030204" pitchFamily="18" charset="0"/>
                          </a:rPr>
                          <m:t>𝑔</m:t>
                        </m:r>
                      </m:e>
                      <m:sub>
                        <m:r>
                          <a:rPr lang="en-US" altLang="zh-TW" b="0" i="1" smtClean="0">
                            <a:latin typeface="Cambria Math" panose="02040503050406030204" pitchFamily="18" charset="0"/>
                            <a:ea typeface="Cambria Math" panose="02040503050406030204" pitchFamily="18" charset="0"/>
                          </a:rPr>
                          <m:t>𝑥𝑥</m:t>
                        </m:r>
                      </m:sub>
                    </m:sSub>
                    <m:r>
                      <a:rPr lang="en-US" altLang="zh-TW" b="0" i="1" smtClean="0">
                        <a:latin typeface="Cambria Math" panose="02040503050406030204" pitchFamily="18" charset="0"/>
                        <a:ea typeface="Cambria Math" panose="02040503050406030204" pitchFamily="18" charset="0"/>
                      </a:rPr>
                      <m:t>=1</m:t>
                    </m:r>
                  </m:oMath>
                </a14:m>
                <a:r>
                  <a:rPr lang="zh-TW" altLang="en-US" dirty="0"/>
                  <a:t>的座標，在彎曲時空下就會有的較大，有的較小。</a:t>
                </a:r>
              </a:p>
            </p:txBody>
          </p:sp>
        </mc:Choice>
        <mc:Fallback xmlns="">
          <p:sp>
            <p:nvSpPr>
              <p:cNvPr id="16" name="文字方塊 9">
                <a:extLst>
                  <a:ext uri="{FF2B5EF4-FFF2-40B4-BE49-F238E27FC236}">
                    <a16:creationId xmlns:a16="http://schemas.microsoft.com/office/drawing/2014/main" id="{6266253A-D9B5-674F-8150-43FC909304B6}"/>
                  </a:ext>
                </a:extLst>
              </p:cNvPr>
              <p:cNvSpPr txBox="1">
                <a:spLocks noRot="1" noChangeAspect="1" noMove="1" noResize="1" noEditPoints="1" noAdjustHandles="1" noChangeArrowheads="1" noChangeShapeType="1" noTextEdit="1"/>
              </p:cNvSpPr>
              <p:nvPr/>
            </p:nvSpPr>
            <p:spPr>
              <a:xfrm>
                <a:off x="328992" y="6105539"/>
                <a:ext cx="8542824" cy="369332"/>
              </a:xfrm>
              <a:prstGeom prst="rect">
                <a:avLst/>
              </a:prstGeom>
              <a:blipFill>
                <a:blip r:embed="rId5"/>
                <a:stretch>
                  <a:fillRect l="-445" t="-6667" b="-23333"/>
                </a:stretch>
              </a:blipFill>
            </p:spPr>
            <p:txBody>
              <a:bodyPr/>
              <a:lstStyle/>
              <a:p>
                <a:r>
                  <a:rPr lang="en-US">
                    <a:noFill/>
                  </a:rPr>
                  <a:t> </a:t>
                </a:r>
              </a:p>
            </p:txBody>
          </p:sp>
        </mc:Fallback>
      </mc:AlternateContent>
    </p:spTree>
    <p:extLst>
      <p:ext uri="{BB962C8B-B14F-4D97-AF65-F5344CB8AC3E}">
        <p14:creationId xmlns:p14="http://schemas.microsoft.com/office/powerpoint/2010/main" val="96574701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9982188-7AE2-3546-866B-64C6D2A6F5C3}"/>
              </a:ext>
            </a:extLst>
          </p:cNvPr>
          <p:cNvPicPr>
            <a:picLocks noChangeAspect="1"/>
          </p:cNvPicPr>
          <p:nvPr/>
        </p:nvPicPr>
        <p:blipFill rotWithShape="1">
          <a:blip r:embed="rId2"/>
          <a:srcRect t="5367"/>
          <a:stretch/>
        </p:blipFill>
        <p:spPr>
          <a:xfrm>
            <a:off x="2267745" y="116632"/>
            <a:ext cx="4056260" cy="5175284"/>
          </a:xfrm>
          <a:prstGeom prst="rect">
            <a:avLst/>
          </a:prstGeom>
        </p:spPr>
      </p:pic>
      <p:sp>
        <p:nvSpPr>
          <p:cNvPr id="3" name="TextBox 2">
            <a:extLst>
              <a:ext uri="{FF2B5EF4-FFF2-40B4-BE49-F238E27FC236}">
                <a16:creationId xmlns:a16="http://schemas.microsoft.com/office/drawing/2014/main" id="{94D55532-1047-D34F-8AF6-5C2FE92D1100}"/>
              </a:ext>
            </a:extLst>
          </p:cNvPr>
          <p:cNvSpPr txBox="1"/>
          <p:nvPr/>
        </p:nvSpPr>
        <p:spPr>
          <a:xfrm>
            <a:off x="2087191" y="5302377"/>
            <a:ext cx="4968552" cy="369332"/>
          </a:xfrm>
          <a:prstGeom prst="rect">
            <a:avLst/>
          </a:prstGeom>
          <a:noFill/>
        </p:spPr>
        <p:txBody>
          <a:bodyPr wrap="square" rtlCol="0">
            <a:spAutoFit/>
          </a:bodyPr>
          <a:lstStyle/>
          <a:p>
            <a:r>
              <a:rPr lang="en-TW" dirty="0"/>
              <a:t>這很像要記錄一個曲面，例如翻過來的船身，</a:t>
            </a:r>
          </a:p>
        </p:txBody>
      </p:sp>
      <p:sp>
        <p:nvSpPr>
          <p:cNvPr id="4" name="TextBox 3">
            <a:extLst>
              <a:ext uri="{FF2B5EF4-FFF2-40B4-BE49-F238E27FC236}">
                <a16:creationId xmlns:a16="http://schemas.microsoft.com/office/drawing/2014/main" id="{132AFA39-D045-3A46-85BF-348CA81B2CE5}"/>
              </a:ext>
            </a:extLst>
          </p:cNvPr>
          <p:cNvSpPr txBox="1"/>
          <p:nvPr/>
        </p:nvSpPr>
        <p:spPr>
          <a:xfrm>
            <a:off x="2106495" y="5682170"/>
            <a:ext cx="6876764" cy="369332"/>
          </a:xfrm>
          <a:prstGeom prst="rect">
            <a:avLst/>
          </a:prstGeom>
          <a:noFill/>
        </p:spPr>
        <p:txBody>
          <a:bodyPr wrap="square" rtlCol="0">
            <a:spAutoFit/>
          </a:bodyPr>
          <a:lstStyle/>
          <a:p>
            <a:r>
              <a:rPr lang="en-TW" dirty="0"/>
              <a:t>最方便的辦法，可以在船身釘上固定的釘子作為座標，</a:t>
            </a:r>
          </a:p>
        </p:txBody>
      </p:sp>
      <p:sp>
        <p:nvSpPr>
          <p:cNvPr id="6" name="TextBox 5">
            <a:extLst>
              <a:ext uri="{FF2B5EF4-FFF2-40B4-BE49-F238E27FC236}">
                <a16:creationId xmlns:a16="http://schemas.microsoft.com/office/drawing/2014/main" id="{A9307CF0-F271-8640-97AA-7513E7ED7036}"/>
              </a:ext>
            </a:extLst>
          </p:cNvPr>
          <p:cNvSpPr txBox="1"/>
          <p:nvPr/>
        </p:nvSpPr>
        <p:spPr>
          <a:xfrm>
            <a:off x="2106495" y="6061963"/>
            <a:ext cx="4572000" cy="369332"/>
          </a:xfrm>
          <a:prstGeom prst="rect">
            <a:avLst/>
          </a:prstGeom>
          <a:noFill/>
        </p:spPr>
        <p:txBody>
          <a:bodyPr wrap="square">
            <a:spAutoFit/>
          </a:bodyPr>
          <a:lstStyle/>
          <a:p>
            <a:r>
              <a:rPr lang="en-TW" dirty="0"/>
              <a:t>然後測量紀錄所有釘子間彼此的距離。</a:t>
            </a:r>
          </a:p>
        </p:txBody>
      </p:sp>
      <p:sp>
        <p:nvSpPr>
          <p:cNvPr id="7" name="TextBox 6">
            <a:extLst>
              <a:ext uri="{FF2B5EF4-FFF2-40B4-BE49-F238E27FC236}">
                <a16:creationId xmlns:a16="http://schemas.microsoft.com/office/drawing/2014/main" id="{69D73827-EBE7-9142-B861-F4F9841E17D8}"/>
              </a:ext>
            </a:extLst>
          </p:cNvPr>
          <p:cNvSpPr txBox="1"/>
          <p:nvPr/>
        </p:nvSpPr>
        <p:spPr>
          <a:xfrm>
            <a:off x="2106495" y="6431295"/>
            <a:ext cx="4337713" cy="369332"/>
          </a:xfrm>
          <a:prstGeom prst="rect">
            <a:avLst/>
          </a:prstGeom>
          <a:noFill/>
        </p:spPr>
        <p:txBody>
          <a:bodyPr wrap="square" rtlCol="0">
            <a:spAutoFit/>
          </a:bodyPr>
          <a:lstStyle/>
          <a:p>
            <a:r>
              <a:rPr lang="en-TW" dirty="0"/>
              <a:t>由此資訊將來就能重建整個船身的曲面！</a:t>
            </a:r>
          </a:p>
        </p:txBody>
      </p:sp>
    </p:spTree>
    <p:extLst>
      <p:ext uri="{BB962C8B-B14F-4D97-AF65-F5344CB8AC3E}">
        <p14:creationId xmlns:p14="http://schemas.microsoft.com/office/powerpoint/2010/main" val="351977872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a:extLst>
            <a:ext uri="{FF2B5EF4-FFF2-40B4-BE49-F238E27FC236}">
              <a16:creationId xmlns:a16="http://schemas.microsoft.com/office/drawing/2014/main" id="{F8DB69A3-0949-3D95-EA8E-09D2F9EFB78E}"/>
            </a:ext>
          </a:extLst>
        </p:cNvPr>
        <p:cNvGrpSpPr/>
        <p:nvPr/>
      </p:nvGrpSpPr>
      <p:grpSpPr>
        <a:xfrm>
          <a:off x="0" y="0"/>
          <a:ext cx="0" cy="0"/>
          <a:chOff x="0" y="0"/>
          <a:chExt cx="0" cy="0"/>
        </a:xfrm>
      </p:grpSpPr>
      <p:pic>
        <p:nvPicPr>
          <p:cNvPr id="8" name="Picture 2">
            <a:extLst>
              <a:ext uri="{FF2B5EF4-FFF2-40B4-BE49-F238E27FC236}">
                <a16:creationId xmlns:a16="http://schemas.microsoft.com/office/drawing/2014/main" id="{CACA55FE-7C40-C258-CF1D-B076D440CCF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764" t="30293"/>
          <a:stretch/>
        </p:blipFill>
        <p:spPr bwMode="auto">
          <a:xfrm>
            <a:off x="527436" y="1358415"/>
            <a:ext cx="4316118" cy="3027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11" name="文字方塊 10">
                <a:extLst>
                  <a:ext uri="{FF2B5EF4-FFF2-40B4-BE49-F238E27FC236}">
                    <a16:creationId xmlns:a16="http://schemas.microsoft.com/office/drawing/2014/main" id="{5BB1B7A6-B452-5517-FC26-43532D506B39}"/>
                  </a:ext>
                </a:extLst>
              </p:cNvPr>
              <p:cNvSpPr txBox="1"/>
              <p:nvPr/>
            </p:nvSpPr>
            <p:spPr>
              <a:xfrm>
                <a:off x="527436" y="5786554"/>
                <a:ext cx="8272728" cy="391646"/>
              </a:xfrm>
              <a:prstGeom prst="rect">
                <a:avLst/>
              </a:prstGeom>
              <a:noFill/>
            </p:spPr>
            <p:txBody>
              <a:bodyPr wrap="square" rtlCol="0">
                <a:spAutoFit/>
              </a:bodyPr>
              <a:lstStyle/>
              <a:p>
                <a:r>
                  <a:rPr lang="zh-TW" altLang="en-US" dirty="0"/>
                  <a:t>以上這些資料的總和，稱為度規或尺規：</a:t>
                </a:r>
                <a:r>
                  <a:rPr lang="en-US" altLang="zh-TW" dirty="0">
                    <a:latin typeface="Cambria Math" panose="02040503050406030204" pitchFamily="18" charset="0"/>
                    <a:ea typeface="Cambria Math" panose="02040503050406030204" pitchFamily="18" charset="0"/>
                  </a:rPr>
                  <a:t>Metric</a:t>
                </a:r>
                <a:r>
                  <a:rPr lang="zh-TW" altLang="en-US" dirty="0">
                    <a:latin typeface="Cambria Math" panose="02040503050406030204" pitchFamily="18" charset="0"/>
                    <a:ea typeface="Cambria Math" panose="02040503050406030204" pitchFamily="18" charset="0"/>
                  </a:rPr>
                  <a:t> </a:t>
                </a:r>
                <a14:m>
                  <m:oMath xmlns:m="http://schemas.openxmlformats.org/officeDocument/2006/math">
                    <m:sSub>
                      <m:sSubPr>
                        <m:ctrlPr>
                          <a:rPr lang="en-US" altLang="zh-TW" b="0" i="1" smtClean="0">
                            <a:latin typeface="Cambria Math"/>
                            <a:ea typeface="Cambria Math" panose="02040503050406030204" pitchFamily="18" charset="0"/>
                          </a:rPr>
                        </m:ctrlPr>
                      </m:sSubPr>
                      <m:e>
                        <m:r>
                          <a:rPr lang="en-US" altLang="zh-TW" b="0" i="1" smtClean="0">
                            <a:latin typeface="Cambria Math"/>
                            <a:ea typeface="Cambria Math" panose="02040503050406030204" pitchFamily="18" charset="0"/>
                          </a:rPr>
                          <m:t>𝑔</m:t>
                        </m:r>
                      </m:e>
                      <m:sub>
                        <m:r>
                          <a:rPr lang="zh-TW" altLang="en-US" b="0" i="1" smtClean="0">
                            <a:latin typeface="Cambria Math"/>
                            <a:ea typeface="Cambria Math" panose="02040503050406030204" pitchFamily="18" charset="0"/>
                          </a:rPr>
                          <m:t>𝜇𝜈</m:t>
                        </m:r>
                      </m:sub>
                    </m:sSub>
                    <m:d>
                      <m:dPr>
                        <m:ctrlPr>
                          <a:rPr lang="en-US" altLang="zh-TW" b="0" i="1" smtClean="0">
                            <a:latin typeface="Cambria Math" panose="02040503050406030204" pitchFamily="18" charset="0"/>
                            <a:ea typeface="Cambria Math" panose="02040503050406030204" pitchFamily="18" charset="0"/>
                          </a:rPr>
                        </m:ctrlPr>
                      </m:dPr>
                      <m:e>
                        <m:acc>
                          <m:accPr>
                            <m:chr m:val="⃗"/>
                            <m:ctrlPr>
                              <a:rPr lang="en-US" altLang="zh-TW" b="0" i="1" smtClean="0">
                                <a:latin typeface="Cambria Math"/>
                                <a:ea typeface="Cambria Math" panose="02040503050406030204" pitchFamily="18" charset="0"/>
                              </a:rPr>
                            </m:ctrlPr>
                          </m:accPr>
                          <m:e>
                            <m:r>
                              <a:rPr lang="en-US" altLang="zh-TW" b="0" i="1" smtClean="0">
                                <a:latin typeface="Cambria Math"/>
                                <a:ea typeface="Cambria Math" panose="02040503050406030204" pitchFamily="18" charset="0"/>
                              </a:rPr>
                              <m:t>𝑟</m:t>
                            </m:r>
                          </m:e>
                        </m:acc>
                        <m:r>
                          <a:rPr lang="en-US" altLang="zh-TW" b="0" i="1" smtClean="0">
                            <a:latin typeface="Cambria Math"/>
                            <a:ea typeface="Cambria Math" panose="02040503050406030204" pitchFamily="18" charset="0"/>
                          </a:rPr>
                          <m:t>,</m:t>
                        </m:r>
                        <m:r>
                          <a:rPr lang="en-US" altLang="zh-TW" b="0" i="1" smtClean="0">
                            <a:latin typeface="Cambria Math"/>
                            <a:ea typeface="Cambria Math" panose="02040503050406030204" pitchFamily="18" charset="0"/>
                          </a:rPr>
                          <m:t>𝑡</m:t>
                        </m:r>
                      </m:e>
                    </m:d>
                  </m:oMath>
                </a14:m>
                <a:r>
                  <a:rPr lang="zh-TW" altLang="en-US" dirty="0">
                    <a:latin typeface="+mn-ea"/>
                    <a:ea typeface="+mn-ea"/>
                  </a:rPr>
                  <a:t>。</a:t>
                </a:r>
                <a:endParaRPr lang="en-US" altLang="zh-TW" dirty="0">
                  <a:latin typeface="+mn-ea"/>
                  <a:ea typeface="+mn-ea"/>
                </a:endParaRPr>
              </a:p>
            </p:txBody>
          </p:sp>
        </mc:Choice>
        <mc:Fallback xmlns="">
          <p:sp>
            <p:nvSpPr>
              <p:cNvPr id="11" name="文字方塊 10">
                <a:extLst>
                  <a:ext uri="{FF2B5EF4-FFF2-40B4-BE49-F238E27FC236}">
                    <a16:creationId xmlns:a16="http://schemas.microsoft.com/office/drawing/2014/main" id="{5BB1B7A6-B452-5517-FC26-43532D506B39}"/>
                  </a:ext>
                </a:extLst>
              </p:cNvPr>
              <p:cNvSpPr txBox="1">
                <a:spLocks noRot="1" noChangeAspect="1" noMove="1" noResize="1" noEditPoints="1" noAdjustHandles="1" noChangeArrowheads="1" noChangeShapeType="1" noTextEdit="1"/>
              </p:cNvSpPr>
              <p:nvPr/>
            </p:nvSpPr>
            <p:spPr>
              <a:xfrm>
                <a:off x="527436" y="5786554"/>
                <a:ext cx="8272728" cy="391646"/>
              </a:xfrm>
              <a:prstGeom prst="rect">
                <a:avLst/>
              </a:prstGeom>
              <a:blipFill>
                <a:blip r:embed="rId3"/>
                <a:stretch>
                  <a:fillRect l="-613" t="-9375" b="-18750"/>
                </a:stretch>
              </a:blipFill>
            </p:spPr>
            <p:txBody>
              <a:bodyPr/>
              <a:lstStyle/>
              <a:p>
                <a:r>
                  <a:rPr lang="en-US">
                    <a:noFill/>
                  </a:rPr>
                  <a:t> </a:t>
                </a:r>
              </a:p>
            </p:txBody>
          </p:sp>
        </mc:Fallback>
      </mc:AlternateContent>
      <p:cxnSp>
        <p:nvCxnSpPr>
          <p:cNvPr id="6" name="直線單箭頭接點 5">
            <a:extLst>
              <a:ext uri="{FF2B5EF4-FFF2-40B4-BE49-F238E27FC236}">
                <a16:creationId xmlns:a16="http://schemas.microsoft.com/office/drawing/2014/main" id="{B8D92EAF-622D-3B10-09AE-AC690A4E5A2E}"/>
              </a:ext>
            </a:extLst>
          </p:cNvPr>
          <p:cNvCxnSpPr>
            <a:cxnSpLocks/>
          </p:cNvCxnSpPr>
          <p:nvPr/>
        </p:nvCxnSpPr>
        <p:spPr>
          <a:xfrm flipV="1">
            <a:off x="3148318" y="2636912"/>
            <a:ext cx="271554" cy="144016"/>
          </a:xfrm>
          <a:prstGeom prst="straightConnector1">
            <a:avLst/>
          </a:prstGeom>
          <a:ln w="25400">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直線單箭頭接點 8">
            <a:extLst>
              <a:ext uri="{FF2B5EF4-FFF2-40B4-BE49-F238E27FC236}">
                <a16:creationId xmlns:a16="http://schemas.microsoft.com/office/drawing/2014/main" id="{0E25B824-BD83-7CAB-5C4F-F60B1294F3DC}"/>
              </a:ext>
            </a:extLst>
          </p:cNvPr>
          <p:cNvCxnSpPr>
            <a:cxnSpLocks/>
          </p:cNvCxnSpPr>
          <p:nvPr/>
        </p:nvCxnSpPr>
        <p:spPr>
          <a:xfrm>
            <a:off x="3923928" y="2636912"/>
            <a:ext cx="216024" cy="0"/>
          </a:xfrm>
          <a:prstGeom prst="straightConnector1">
            <a:avLst/>
          </a:prstGeom>
          <a:ln w="25400">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97442C5B-DBD2-E08F-694E-BB13B48C248C}"/>
                  </a:ext>
                </a:extLst>
              </p:cNvPr>
              <p:cNvSpPr txBox="1"/>
              <p:nvPr/>
            </p:nvSpPr>
            <p:spPr>
              <a:xfrm>
                <a:off x="527436" y="4973277"/>
                <a:ext cx="8762268" cy="369332"/>
              </a:xfrm>
              <a:prstGeom prst="rect">
                <a:avLst/>
              </a:prstGeom>
              <a:noFill/>
            </p:spPr>
            <p:txBody>
              <a:bodyPr wrap="square">
                <a:spAutoFit/>
              </a:bodyPr>
              <a:lstStyle/>
              <a:p>
                <a:r>
                  <a:rPr lang="zh-TW" altLang="en-US" dirty="0">
                    <a:latin typeface="+mj-ea"/>
                    <a:ea typeface="+mj-ea"/>
                  </a:rPr>
                  <a:t>時間</a:t>
                </a:r>
                <a14:m>
                  <m:oMath xmlns:m="http://schemas.openxmlformats.org/officeDocument/2006/math">
                    <m:sSub>
                      <m:sSubPr>
                        <m:ctrlPr>
                          <a:rPr lang="en-US" altLang="zh-TW" b="0" i="1" smtClean="0">
                            <a:latin typeface="Cambria Math"/>
                            <a:ea typeface="Cambria Math" panose="02040503050406030204" pitchFamily="18" charset="0"/>
                          </a:rPr>
                        </m:ctrlPr>
                      </m:sSubPr>
                      <m:e>
                        <m:r>
                          <a:rPr lang="en-US" altLang="zh-TW" b="0" i="1" smtClean="0">
                            <a:latin typeface="Cambria Math"/>
                            <a:ea typeface="Cambria Math" panose="02040503050406030204" pitchFamily="18" charset="0"/>
                          </a:rPr>
                          <m:t>𝑔</m:t>
                        </m:r>
                      </m:e>
                      <m:sub>
                        <m:r>
                          <a:rPr lang="en-US" altLang="zh-TW" b="0" i="1" smtClean="0">
                            <a:latin typeface="Cambria Math" panose="02040503050406030204" pitchFamily="18" charset="0"/>
                            <a:ea typeface="Cambria Math" panose="02040503050406030204" pitchFamily="18" charset="0"/>
                          </a:rPr>
                          <m:t>𝑡𝑡</m:t>
                        </m:r>
                      </m:sub>
                    </m:sSub>
                    <m:d>
                      <m:dPr>
                        <m:ctrlPr>
                          <a:rPr lang="en-US" altLang="zh-TW" b="0" i="1" smtClean="0">
                            <a:latin typeface="Cambria Math" panose="02040503050406030204" pitchFamily="18" charset="0"/>
                            <a:ea typeface="Cambria Math" panose="02040503050406030204" pitchFamily="18" charset="0"/>
                          </a:rPr>
                        </m:ctrlPr>
                      </m:dPr>
                      <m:e>
                        <m:acc>
                          <m:accPr>
                            <m:chr m:val="⃗"/>
                            <m:ctrlPr>
                              <a:rPr lang="en-US" altLang="zh-TW" b="0" i="1" smtClean="0">
                                <a:latin typeface="Cambria Math"/>
                                <a:ea typeface="Cambria Math" panose="02040503050406030204" pitchFamily="18" charset="0"/>
                              </a:rPr>
                            </m:ctrlPr>
                          </m:accPr>
                          <m:e>
                            <m:r>
                              <a:rPr lang="en-US" altLang="zh-TW" b="0" i="1" smtClean="0">
                                <a:latin typeface="Cambria Math"/>
                                <a:ea typeface="Cambria Math" panose="02040503050406030204" pitchFamily="18" charset="0"/>
                              </a:rPr>
                              <m:t>𝑟</m:t>
                            </m:r>
                          </m:e>
                        </m:acc>
                        <m:r>
                          <a:rPr lang="en-US" altLang="zh-TW" b="0" i="1" smtClean="0">
                            <a:latin typeface="Cambria Math"/>
                            <a:ea typeface="Cambria Math" panose="02040503050406030204" pitchFamily="18" charset="0"/>
                          </a:rPr>
                          <m:t>,</m:t>
                        </m:r>
                        <m:r>
                          <a:rPr lang="en-US" altLang="zh-TW" b="0" i="1" smtClean="0">
                            <a:latin typeface="Cambria Math"/>
                            <a:ea typeface="Cambria Math" panose="02040503050406030204" pitchFamily="18" charset="0"/>
                          </a:rPr>
                          <m:t>𝑡</m:t>
                        </m:r>
                      </m:e>
                    </m:d>
                  </m:oMath>
                </a14:m>
                <a:r>
                  <a:rPr lang="en-TW"/>
                  <a:t>就是原來校準的</a:t>
                </a:r>
                <a:r>
                  <a:rPr lang="en-GB" dirty="0"/>
                  <a:t>、</a:t>
                </a:r>
                <a:r>
                  <a:rPr lang="en-GB" dirty="0" err="1"/>
                  <a:t>間隔一秒的</a:t>
                </a:r>
                <a:r>
                  <a:rPr lang="en-TW"/>
                  <a:t>時鐘，現在量起來的時間差</a:t>
                </a:r>
                <a:r>
                  <a:rPr lang="en-GB" dirty="0"/>
                  <a:t>。</a:t>
                </a:r>
                <a:endParaRPr lang="en-TW" dirty="0"/>
              </a:p>
            </p:txBody>
          </p:sp>
        </mc:Choice>
        <mc:Fallback xmlns="">
          <p:sp>
            <p:nvSpPr>
              <p:cNvPr id="15" name="TextBox 14">
                <a:extLst>
                  <a:ext uri="{FF2B5EF4-FFF2-40B4-BE49-F238E27FC236}">
                    <a16:creationId xmlns:a16="http://schemas.microsoft.com/office/drawing/2014/main" id="{97442C5B-DBD2-E08F-694E-BB13B48C248C}"/>
                  </a:ext>
                </a:extLst>
              </p:cNvPr>
              <p:cNvSpPr txBox="1">
                <a:spLocks noRot="1" noChangeAspect="1" noMove="1" noResize="1" noEditPoints="1" noAdjustHandles="1" noChangeArrowheads="1" noChangeShapeType="1" noTextEdit="1"/>
              </p:cNvSpPr>
              <p:nvPr/>
            </p:nvSpPr>
            <p:spPr>
              <a:xfrm>
                <a:off x="527436" y="4973277"/>
                <a:ext cx="8762268" cy="369332"/>
              </a:xfrm>
              <a:prstGeom prst="rect">
                <a:avLst/>
              </a:prstGeom>
              <a:blipFill>
                <a:blip r:embed="rId4"/>
                <a:stretch>
                  <a:fillRect l="-579" t="-13333" b="-23333"/>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BDC62C6F-3FF3-A598-9EF1-C60715203FC8}"/>
              </a:ext>
            </a:extLst>
          </p:cNvPr>
          <p:cNvSpPr txBox="1"/>
          <p:nvPr/>
        </p:nvSpPr>
        <p:spPr>
          <a:xfrm>
            <a:off x="527436" y="4581128"/>
            <a:ext cx="8604448" cy="369332"/>
          </a:xfrm>
          <a:prstGeom prst="rect">
            <a:avLst/>
          </a:prstGeom>
          <a:noFill/>
        </p:spPr>
        <p:txBody>
          <a:bodyPr wrap="square" rtlCol="0">
            <a:spAutoFit/>
          </a:bodyPr>
          <a:lstStyle/>
          <a:p>
            <a:r>
              <a:rPr lang="en-US" dirty="0" err="1"/>
              <a:t>別忘了時鐘事實上也是一個時間座標尺格</a:t>
            </a:r>
            <a:r>
              <a:rPr lang="en-US" dirty="0"/>
              <a:t>，</a:t>
            </a:r>
          </a:p>
        </p:txBody>
      </p:sp>
      <p:sp>
        <p:nvSpPr>
          <p:cNvPr id="4" name="TextBox 3">
            <a:extLst>
              <a:ext uri="{FF2B5EF4-FFF2-40B4-BE49-F238E27FC236}">
                <a16:creationId xmlns:a16="http://schemas.microsoft.com/office/drawing/2014/main" id="{2A41FE9A-B800-C8B9-050F-5B9A447FCB6B}"/>
              </a:ext>
            </a:extLst>
          </p:cNvPr>
          <p:cNvSpPr txBox="1"/>
          <p:nvPr/>
        </p:nvSpPr>
        <p:spPr>
          <a:xfrm>
            <a:off x="527436" y="5359917"/>
            <a:ext cx="6420828" cy="369332"/>
          </a:xfrm>
          <a:prstGeom prst="rect">
            <a:avLst/>
          </a:prstGeom>
          <a:noFill/>
        </p:spPr>
        <p:txBody>
          <a:bodyPr wrap="square">
            <a:spAutoFit/>
          </a:bodyPr>
          <a:lstStyle/>
          <a:p>
            <a:r>
              <a:rPr lang="en-US" dirty="0" err="1"/>
              <a:t>可以發出一道光比較各處個的時鐘的快慢</a:t>
            </a:r>
            <a:r>
              <a:rPr lang="en-US" dirty="0"/>
              <a:t>！</a:t>
            </a:r>
          </a:p>
        </p:txBody>
      </p:sp>
      <p:pic>
        <p:nvPicPr>
          <p:cNvPr id="23" name="圖片 2">
            <a:extLst>
              <a:ext uri="{FF2B5EF4-FFF2-40B4-BE49-F238E27FC236}">
                <a16:creationId xmlns:a16="http://schemas.microsoft.com/office/drawing/2014/main" id="{11F7C432-A343-BB7D-5A2E-5C701E18ED7E}"/>
              </a:ext>
            </a:extLst>
          </p:cNvPr>
          <p:cNvPicPr>
            <a:picLocks noChangeAspect="1"/>
          </p:cNvPicPr>
          <p:nvPr/>
        </p:nvPicPr>
        <p:blipFill rotWithShape="1">
          <a:blip r:embed="rId5">
            <a:extLst>
              <a:ext uri="{28A0092B-C50C-407E-A947-70E740481C1C}">
                <a14:useLocalDpi xmlns:a14="http://schemas.microsoft.com/office/drawing/2010/main" val="0"/>
              </a:ext>
            </a:extLst>
          </a:blip>
          <a:srcRect b="33275"/>
          <a:stretch/>
        </p:blipFill>
        <p:spPr>
          <a:xfrm>
            <a:off x="5004049" y="2423758"/>
            <a:ext cx="2304256" cy="1961664"/>
          </a:xfrm>
          <a:prstGeom prst="rect">
            <a:avLst/>
          </a:prstGeom>
        </p:spPr>
      </p:pic>
      <p:pic>
        <p:nvPicPr>
          <p:cNvPr id="24" name="Picture 2">
            <a:extLst>
              <a:ext uri="{FF2B5EF4-FFF2-40B4-BE49-F238E27FC236}">
                <a16:creationId xmlns:a16="http://schemas.microsoft.com/office/drawing/2014/main" id="{6420CE8F-1A82-BC77-6CDE-901714C46AA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80926" y="518722"/>
            <a:ext cx="2369840" cy="1801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330359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6764" t="30293"/>
          <a:stretch/>
        </p:blipFill>
        <p:spPr bwMode="auto">
          <a:xfrm>
            <a:off x="866510" y="454267"/>
            <a:ext cx="6709568" cy="4705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13" name="文字方塊 12"/>
              <p:cNvSpPr txBox="1"/>
              <p:nvPr/>
            </p:nvSpPr>
            <p:spPr>
              <a:xfrm>
                <a:off x="770122" y="5336045"/>
                <a:ext cx="8194366" cy="391646"/>
              </a:xfrm>
              <a:prstGeom prst="rect">
                <a:avLst/>
              </a:prstGeom>
              <a:noFill/>
            </p:spPr>
            <p:txBody>
              <a:bodyPr wrap="square" rtlCol="0">
                <a:spAutoFit/>
              </a:bodyPr>
              <a:lstStyle/>
              <a:p>
                <a:r>
                  <a:rPr lang="zh-TW" altLang="en-US" dirty="0"/>
                  <a:t>收集各處時空間距的變化，即是度規的資訊</a:t>
                </a:r>
                <a14:m>
                  <m:oMath xmlns:m="http://schemas.openxmlformats.org/officeDocument/2006/math">
                    <m:sSub>
                      <m:sSubPr>
                        <m:ctrlPr>
                          <a:rPr lang="en-US" altLang="zh-TW" i="1">
                            <a:latin typeface="Cambria Math"/>
                            <a:ea typeface="Cambria Math" panose="02040503050406030204" pitchFamily="18" charset="0"/>
                          </a:rPr>
                        </m:ctrlPr>
                      </m:sSubPr>
                      <m:e>
                        <m:r>
                          <a:rPr lang="en-US" altLang="zh-TW" i="1">
                            <a:latin typeface="Cambria Math"/>
                            <a:ea typeface="Cambria Math" panose="02040503050406030204" pitchFamily="18" charset="0"/>
                          </a:rPr>
                          <m:t>𝑔</m:t>
                        </m:r>
                      </m:e>
                      <m:sub>
                        <m:r>
                          <a:rPr lang="zh-TW" altLang="en-US" i="1">
                            <a:latin typeface="Cambria Math"/>
                            <a:ea typeface="Cambria Math" panose="02040503050406030204" pitchFamily="18" charset="0"/>
                          </a:rPr>
                          <m:t>𝜇𝜈</m:t>
                        </m:r>
                      </m:sub>
                    </m:sSub>
                  </m:oMath>
                </a14:m>
                <a:r>
                  <a:rPr lang="zh-TW" altLang="en-US" dirty="0"/>
                  <a:t>，就可以唯一描述時空的彎曲。</a:t>
                </a:r>
              </a:p>
            </p:txBody>
          </p:sp>
        </mc:Choice>
        <mc:Fallback xmlns="">
          <p:sp>
            <p:nvSpPr>
              <p:cNvPr id="13" name="文字方塊 12"/>
              <p:cNvSpPr txBox="1">
                <a:spLocks noRot="1" noChangeAspect="1" noMove="1" noResize="1" noEditPoints="1" noAdjustHandles="1" noChangeArrowheads="1" noChangeShapeType="1" noTextEdit="1"/>
              </p:cNvSpPr>
              <p:nvPr/>
            </p:nvSpPr>
            <p:spPr>
              <a:xfrm>
                <a:off x="770122" y="5336045"/>
                <a:ext cx="8194366" cy="391646"/>
              </a:xfrm>
              <a:prstGeom prst="rect">
                <a:avLst/>
              </a:prstGeom>
              <a:blipFill>
                <a:blip r:embed="rId3"/>
                <a:stretch>
                  <a:fillRect l="-618" t="-6250" b="-15625"/>
                </a:stretch>
              </a:blipFill>
            </p:spPr>
            <p:txBody>
              <a:bodyPr/>
              <a:lstStyle/>
              <a:p>
                <a:r>
                  <a:rPr lang="en-US">
                    <a:noFill/>
                  </a:rPr>
                  <a:t> </a:t>
                </a:r>
              </a:p>
            </p:txBody>
          </p:sp>
        </mc:Fallback>
      </mc:AlternateContent>
      <p:cxnSp>
        <p:nvCxnSpPr>
          <p:cNvPr id="6" name="直線單箭頭接點 5"/>
          <p:cNvCxnSpPr/>
          <p:nvPr/>
        </p:nvCxnSpPr>
        <p:spPr>
          <a:xfrm flipV="1">
            <a:off x="4826950" y="2738048"/>
            <a:ext cx="216024" cy="216024"/>
          </a:xfrm>
          <a:prstGeom prst="straightConnector1">
            <a:avLst/>
          </a:prstGeom>
          <a:ln w="25400">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直線單箭頭接點 13"/>
          <p:cNvCxnSpPr/>
          <p:nvPr/>
        </p:nvCxnSpPr>
        <p:spPr>
          <a:xfrm>
            <a:off x="7038940" y="2846060"/>
            <a:ext cx="216024" cy="0"/>
          </a:xfrm>
          <a:prstGeom prst="straightConnector1">
            <a:avLst/>
          </a:prstGeom>
          <a:ln w="25400">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 name="矩形 1"/>
              <p:cNvSpPr/>
              <p:nvPr/>
            </p:nvSpPr>
            <p:spPr>
              <a:xfrm>
                <a:off x="769322" y="6143254"/>
                <a:ext cx="5412572" cy="391646"/>
              </a:xfrm>
              <a:prstGeom prst="rect">
                <a:avLst/>
              </a:prstGeom>
            </p:spPr>
            <p:txBody>
              <a:bodyPr wrap="none">
                <a:spAutoFit/>
              </a:bodyPr>
              <a:lstStyle/>
              <a:p>
                <a:r>
                  <a:rPr lang="zh-TW" altLang="en-US" dirty="0">
                    <a:latin typeface="+mj-ea"/>
                    <a:ea typeface="+mj-ea"/>
                  </a:rPr>
                  <a:t>這些資訊的總和</a:t>
                </a:r>
                <a:r>
                  <a:rPr lang="zh-TW" altLang="en-US" dirty="0">
                    <a:ea typeface="Cambria Math" panose="02040503050406030204" pitchFamily="18" charset="0"/>
                  </a:rPr>
                  <a:t>：</a:t>
                </a:r>
                <a14:m>
                  <m:oMath xmlns:m="http://schemas.openxmlformats.org/officeDocument/2006/math">
                    <m:sSub>
                      <m:sSubPr>
                        <m:ctrlPr>
                          <a:rPr lang="en-US" altLang="zh-TW" i="1">
                            <a:latin typeface="Cambria Math"/>
                            <a:ea typeface="Cambria Math" panose="02040503050406030204" pitchFamily="18" charset="0"/>
                          </a:rPr>
                        </m:ctrlPr>
                      </m:sSubPr>
                      <m:e>
                        <m:r>
                          <a:rPr lang="en-US" altLang="zh-TW" i="1">
                            <a:latin typeface="Cambria Math"/>
                            <a:ea typeface="Cambria Math" panose="02040503050406030204" pitchFamily="18" charset="0"/>
                          </a:rPr>
                          <m:t>𝑔</m:t>
                        </m:r>
                      </m:e>
                      <m:sub>
                        <m:r>
                          <a:rPr lang="zh-TW" altLang="en-US" i="1">
                            <a:latin typeface="Cambria Math"/>
                            <a:ea typeface="Cambria Math" panose="02040503050406030204" pitchFamily="18" charset="0"/>
                          </a:rPr>
                          <m:t>𝜇𝜈</m:t>
                        </m:r>
                      </m:sub>
                    </m:sSub>
                    <m:d>
                      <m:dPr>
                        <m:ctrlPr>
                          <a:rPr lang="en-US" altLang="zh-TW" i="1">
                            <a:latin typeface="Cambria Math" panose="02040503050406030204" pitchFamily="18" charset="0"/>
                            <a:ea typeface="Cambria Math" panose="02040503050406030204" pitchFamily="18" charset="0"/>
                          </a:rPr>
                        </m:ctrlPr>
                      </m:dPr>
                      <m:e>
                        <m:acc>
                          <m:accPr>
                            <m:chr m:val="⃗"/>
                            <m:ctrlPr>
                              <a:rPr lang="en-US" altLang="zh-TW" i="1">
                                <a:latin typeface="Cambria Math"/>
                                <a:ea typeface="Cambria Math" panose="02040503050406030204" pitchFamily="18" charset="0"/>
                              </a:rPr>
                            </m:ctrlPr>
                          </m:accPr>
                          <m:e>
                            <m:r>
                              <a:rPr lang="en-US" altLang="zh-TW" i="1">
                                <a:latin typeface="Cambria Math"/>
                                <a:ea typeface="Cambria Math" panose="02040503050406030204" pitchFamily="18" charset="0"/>
                              </a:rPr>
                              <m:t>𝑟</m:t>
                            </m:r>
                          </m:e>
                        </m:acc>
                        <m:r>
                          <a:rPr lang="en-US" altLang="zh-TW" i="1">
                            <a:latin typeface="Cambria Math"/>
                            <a:ea typeface="Cambria Math" panose="02040503050406030204" pitchFamily="18" charset="0"/>
                          </a:rPr>
                          <m:t>,</m:t>
                        </m:r>
                        <m:r>
                          <a:rPr lang="en-US" altLang="zh-TW" i="1">
                            <a:latin typeface="Cambria Math"/>
                            <a:ea typeface="Cambria Math" panose="02040503050406030204" pitchFamily="18" charset="0"/>
                          </a:rPr>
                          <m:t>𝑡</m:t>
                        </m:r>
                      </m:e>
                    </m:d>
                    <m:r>
                      <a:rPr lang="zh-TW" altLang="en-US" i="1">
                        <a:latin typeface="Cambria Math" panose="02040503050406030204" pitchFamily="18" charset="0"/>
                        <a:ea typeface="Cambria Math" panose="02040503050406030204" pitchFamily="18" charset="0"/>
                      </a:rPr>
                      <m:t>，</m:t>
                    </m:r>
                    <m:r>
                      <a:rPr lang="zh-TW" altLang="en-US" i="1" smtClean="0">
                        <a:latin typeface="Cambria Math" panose="02040503050406030204" pitchFamily="18" charset="0"/>
                        <a:ea typeface="+mn-ea"/>
                      </a:rPr>
                      <m:t>可以說是一個重力場</m:t>
                    </m:r>
                  </m:oMath>
                </a14:m>
                <a:r>
                  <a:rPr lang="zh-TW" altLang="en-US" dirty="0">
                    <a:latin typeface="+mn-ea"/>
                    <a:ea typeface="+mn-ea"/>
                  </a:rPr>
                  <a:t>。</a:t>
                </a:r>
                <a:endParaRPr lang="en-US" altLang="zh-TW" dirty="0">
                  <a:latin typeface="+mn-ea"/>
                  <a:ea typeface="+mn-ea"/>
                </a:endParaRPr>
              </a:p>
            </p:txBody>
          </p:sp>
        </mc:Choice>
        <mc:Fallback xmlns="">
          <p:sp>
            <p:nvSpPr>
              <p:cNvPr id="2" name="矩形 1"/>
              <p:cNvSpPr>
                <a:spLocks noRot="1" noChangeAspect="1" noMove="1" noResize="1" noEditPoints="1" noAdjustHandles="1" noChangeArrowheads="1" noChangeShapeType="1" noTextEdit="1"/>
              </p:cNvSpPr>
              <p:nvPr/>
            </p:nvSpPr>
            <p:spPr>
              <a:xfrm>
                <a:off x="769322" y="6143254"/>
                <a:ext cx="5412572" cy="391646"/>
              </a:xfrm>
              <a:prstGeom prst="rect">
                <a:avLst/>
              </a:prstGeom>
              <a:blipFill>
                <a:blip r:embed="rId4"/>
                <a:stretch>
                  <a:fillRect l="-937" t="-9375" b="-18750"/>
                </a:stretch>
              </a:blipFill>
            </p:spPr>
            <p:txBody>
              <a:bodyPr/>
              <a:lstStyle/>
              <a:p>
                <a:r>
                  <a:rPr lang="en-US">
                    <a:noFill/>
                  </a:rPr>
                  <a:t> </a:t>
                </a:r>
              </a:p>
            </p:txBody>
          </p:sp>
        </mc:Fallback>
      </mc:AlternateContent>
      <p:cxnSp>
        <p:nvCxnSpPr>
          <p:cNvPr id="9" name="直線單箭頭接點 8"/>
          <p:cNvCxnSpPr/>
          <p:nvPr/>
        </p:nvCxnSpPr>
        <p:spPr>
          <a:xfrm>
            <a:off x="5041152" y="2760938"/>
            <a:ext cx="108012" cy="170243"/>
          </a:xfrm>
          <a:prstGeom prst="straightConnector1">
            <a:avLst/>
          </a:prstGeom>
          <a:ln w="25400">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矩形 1">
            <a:extLst>
              <a:ext uri="{FF2B5EF4-FFF2-40B4-BE49-F238E27FC236}">
                <a16:creationId xmlns:a16="http://schemas.microsoft.com/office/drawing/2014/main" id="{A10151FD-82B2-1C4E-B970-22C8C37F97EA}"/>
              </a:ext>
            </a:extLst>
          </p:cNvPr>
          <p:cNvSpPr/>
          <p:nvPr/>
        </p:nvSpPr>
        <p:spPr>
          <a:xfrm>
            <a:off x="769322" y="5740640"/>
            <a:ext cx="7259062" cy="369332"/>
          </a:xfrm>
          <a:prstGeom prst="rect">
            <a:avLst/>
          </a:prstGeom>
        </p:spPr>
        <p:txBody>
          <a:bodyPr wrap="square">
            <a:spAutoFit/>
          </a:bodyPr>
          <a:lstStyle/>
          <a:p>
            <a:r>
              <a:rPr lang="zh-TW" altLang="en-US" dirty="0">
                <a:latin typeface="+mj-ea"/>
                <a:ea typeface="+mj-ea"/>
              </a:rPr>
              <a:t>時空彎曲的資訊遍佈空間各處且隨時間變化</a:t>
            </a:r>
            <a:r>
              <a:rPr lang="zh-TW" altLang="en-US" dirty="0">
                <a:latin typeface="+mn-ea"/>
                <a:ea typeface="+mn-ea"/>
              </a:rPr>
              <a:t>。</a:t>
            </a:r>
            <a:endParaRPr lang="en-US" altLang="zh-TW" dirty="0">
              <a:latin typeface="+mn-ea"/>
              <a:ea typeface="+mn-ea"/>
            </a:endParaRPr>
          </a:p>
        </p:txBody>
      </p:sp>
    </p:spTree>
    <p:extLst>
      <p:ext uri="{BB962C8B-B14F-4D97-AF65-F5344CB8AC3E}">
        <p14:creationId xmlns:p14="http://schemas.microsoft.com/office/powerpoint/2010/main" val="210787299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A57B7BB-D347-F346-868E-006481F32543}"/>
              </a:ext>
            </a:extLst>
          </p:cNvPr>
          <p:cNvPicPr>
            <a:picLocks noChangeAspect="1"/>
          </p:cNvPicPr>
          <p:nvPr/>
        </p:nvPicPr>
        <p:blipFill>
          <a:blip r:embed="rId2"/>
          <a:stretch>
            <a:fillRect/>
          </a:stretch>
        </p:blipFill>
        <p:spPr>
          <a:xfrm>
            <a:off x="2195736" y="404664"/>
            <a:ext cx="4752528" cy="5990972"/>
          </a:xfrm>
          <a:prstGeom prst="rect">
            <a:avLst/>
          </a:prstGeom>
        </p:spPr>
      </p:pic>
    </p:spTree>
    <p:extLst>
      <p:ext uri="{BB962C8B-B14F-4D97-AF65-F5344CB8AC3E}">
        <p14:creationId xmlns:p14="http://schemas.microsoft.com/office/powerpoint/2010/main" val="179895504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51202" name="圖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24898" y="1268760"/>
            <a:ext cx="3620863" cy="319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51206" name="文字方塊 1"/>
              <p:cNvSpPr txBox="1">
                <a:spLocks noChangeArrowheads="1"/>
              </p:cNvSpPr>
              <p:nvPr/>
            </p:nvSpPr>
            <p:spPr bwMode="auto">
              <a:xfrm>
                <a:off x="1425380" y="5480666"/>
                <a:ext cx="7179067" cy="391646"/>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愛因斯坦方程式左邊的時空的彎曲曲率就是由</a:t>
                </a:r>
                <a14:m>
                  <m:oMath xmlns:m="http://schemas.openxmlformats.org/officeDocument/2006/math">
                    <m:sSub>
                      <m:sSubPr>
                        <m:ctrlPr>
                          <a:rPr lang="en-US" altLang="zh-TW" sz="1800" i="1">
                            <a:latin typeface="Cambria Math"/>
                            <a:ea typeface="Cambria Math" panose="02040503050406030204" pitchFamily="18" charset="0"/>
                          </a:rPr>
                        </m:ctrlPr>
                      </m:sSubPr>
                      <m:e>
                        <m:r>
                          <a:rPr lang="en-US" altLang="zh-TW" sz="1800" i="1">
                            <a:latin typeface="Cambria Math"/>
                            <a:ea typeface="Cambria Math" panose="02040503050406030204" pitchFamily="18" charset="0"/>
                          </a:rPr>
                          <m:t>𝑔</m:t>
                        </m:r>
                      </m:e>
                      <m:sub>
                        <m:r>
                          <a:rPr lang="zh-TW" altLang="en-US" sz="1800" i="1">
                            <a:latin typeface="Cambria Math"/>
                            <a:ea typeface="Cambria Math" panose="02040503050406030204" pitchFamily="18" charset="0"/>
                          </a:rPr>
                          <m:t>𝜇𝜈</m:t>
                        </m:r>
                      </m:sub>
                    </m:sSub>
                    <m:d>
                      <m:dPr>
                        <m:ctrlPr>
                          <a:rPr lang="en-US" altLang="zh-TW" sz="1800" i="1">
                            <a:latin typeface="Cambria Math" panose="02040503050406030204" pitchFamily="18" charset="0"/>
                            <a:ea typeface="Cambria Math" panose="02040503050406030204" pitchFamily="18" charset="0"/>
                          </a:rPr>
                        </m:ctrlPr>
                      </m:dPr>
                      <m:e>
                        <m:acc>
                          <m:accPr>
                            <m:chr m:val="⃗"/>
                            <m:ctrlPr>
                              <a:rPr lang="en-US" altLang="zh-TW" sz="1800" i="1">
                                <a:latin typeface="Cambria Math"/>
                                <a:ea typeface="Cambria Math" panose="02040503050406030204" pitchFamily="18" charset="0"/>
                              </a:rPr>
                            </m:ctrlPr>
                          </m:accPr>
                          <m:e>
                            <m:r>
                              <a:rPr lang="en-US" altLang="zh-TW" sz="1800" i="1">
                                <a:latin typeface="Cambria Math"/>
                                <a:ea typeface="Cambria Math" panose="02040503050406030204" pitchFamily="18" charset="0"/>
                              </a:rPr>
                              <m:t>𝑟</m:t>
                            </m:r>
                          </m:e>
                        </m:acc>
                        <m:r>
                          <a:rPr lang="en-US" altLang="zh-TW" sz="1800" i="1">
                            <a:latin typeface="Cambria Math"/>
                            <a:ea typeface="Cambria Math" panose="02040503050406030204" pitchFamily="18" charset="0"/>
                          </a:rPr>
                          <m:t>,</m:t>
                        </m:r>
                        <m:r>
                          <a:rPr lang="en-US" altLang="zh-TW" sz="1800" i="1">
                            <a:latin typeface="Cambria Math"/>
                            <a:ea typeface="Cambria Math" panose="02040503050406030204" pitchFamily="18" charset="0"/>
                          </a:rPr>
                          <m:t>𝑡</m:t>
                        </m:r>
                      </m:e>
                    </m:d>
                  </m:oMath>
                </a14:m>
                <a:r>
                  <a:rPr lang="zh-TW" altLang="en-US" sz="1800" dirty="0"/>
                  <a:t>計算出來的。</a:t>
                </a:r>
              </a:p>
            </p:txBody>
          </p:sp>
        </mc:Choice>
        <mc:Fallback xmlns="">
          <p:sp>
            <p:nvSpPr>
              <p:cNvPr id="51206" name="文字方塊 1"/>
              <p:cNvSpPr txBox="1">
                <a:spLocks noRot="1" noChangeAspect="1" noMove="1" noResize="1" noEditPoints="1" noAdjustHandles="1" noChangeArrowheads="1" noChangeShapeType="1" noTextEdit="1"/>
              </p:cNvSpPr>
              <p:nvPr/>
            </p:nvSpPr>
            <p:spPr bwMode="auto">
              <a:xfrm>
                <a:off x="1425380" y="5480666"/>
                <a:ext cx="7179067" cy="391646"/>
              </a:xfrm>
              <a:prstGeom prst="rect">
                <a:avLst/>
              </a:prstGeom>
              <a:blipFill>
                <a:blip r:embed="rId3"/>
                <a:stretch>
                  <a:fillRect l="-707" t="-12500" b="-1562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p:pic>
        <p:nvPicPr>
          <p:cNvPr id="2" name="圖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2388" y="1268760"/>
            <a:ext cx="2562101" cy="3258164"/>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85DCE77-1C9D-B74A-9BBB-40EB5FF0D102}"/>
                  </a:ext>
                </a:extLst>
              </p:cNvPr>
              <p:cNvSpPr txBox="1"/>
              <p:nvPr/>
            </p:nvSpPr>
            <p:spPr>
              <a:xfrm>
                <a:off x="3350599" y="4744493"/>
                <a:ext cx="2990326" cy="518604"/>
              </a:xfrm>
              <a:prstGeom prst="rect">
                <a:avLst/>
              </a:prstGeom>
              <a:solidFill>
                <a:srgbClr val="FFFF00"/>
              </a:solidFill>
            </p:spPr>
            <p:txBody>
              <a:bodyPr wrap="squar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TW" i="1" smtClean="0">
                              <a:latin typeface="Cambria Math" panose="02040503050406030204" pitchFamily="18" charset="0"/>
                              <a:ea typeface="Cambria Math" panose="02040503050406030204" pitchFamily="18" charset="0"/>
                            </a:rPr>
                            <m:t>𝜇𝜈</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𝑅</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𝑔</m:t>
                          </m:r>
                        </m:e>
                        <m:sub>
                          <m:r>
                            <a:rPr lang="en-US" b="0" i="1" smtClean="0">
                              <a:latin typeface="Cambria Math" panose="02040503050406030204" pitchFamily="18" charset="0"/>
                              <a:ea typeface="Cambria Math" panose="02040503050406030204" pitchFamily="18" charset="0"/>
                            </a:rPr>
                            <m:t>𝜇𝜈</m:t>
                          </m:r>
                        </m:sub>
                      </m:sSub>
                      <m:r>
                        <a:rPr lang="en-US" b="0" i="1" smtClean="0">
                          <a:latin typeface="Cambria Math" panose="02040503050406030204" pitchFamily="18" charset="0"/>
                        </a:rPr>
                        <m:t>=8</m:t>
                      </m:r>
                      <m:r>
                        <a:rPr lang="en-US" b="0" i="1" smtClean="0">
                          <a:latin typeface="Cambria Math" panose="02040503050406030204" pitchFamily="18" charset="0"/>
                          <a:ea typeface="Cambria Math" panose="02040503050406030204" pitchFamily="18" charset="0"/>
                        </a:rPr>
                        <m:t>𝜋</m:t>
                      </m:r>
                      <m:r>
                        <a:rPr lang="en-US" b="0" i="1" smtClean="0">
                          <a:latin typeface="Cambria Math" panose="02040503050406030204" pitchFamily="18" charset="0"/>
                          <a:ea typeface="Cambria Math" panose="02040503050406030204" pitchFamily="18" charset="0"/>
                        </a:rPr>
                        <m:t>𝐺</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𝑇</m:t>
                          </m:r>
                        </m:e>
                        <m:sub>
                          <m:r>
                            <a:rPr lang="en-US" b="0" i="1" smtClean="0">
                              <a:latin typeface="Cambria Math" panose="02040503050406030204" pitchFamily="18" charset="0"/>
                              <a:ea typeface="Cambria Math" panose="02040503050406030204" pitchFamily="18" charset="0"/>
                            </a:rPr>
                            <m:t>𝜇𝜈</m:t>
                          </m:r>
                        </m:sub>
                      </m:sSub>
                    </m:oMath>
                  </m:oMathPara>
                </a14:m>
                <a:endParaRPr lang="en-TW" dirty="0"/>
              </a:p>
            </p:txBody>
          </p:sp>
        </mc:Choice>
        <mc:Fallback xmlns="">
          <p:sp>
            <p:nvSpPr>
              <p:cNvPr id="5" name="TextBox 4">
                <a:extLst>
                  <a:ext uri="{FF2B5EF4-FFF2-40B4-BE49-F238E27FC236}">
                    <a16:creationId xmlns:a16="http://schemas.microsoft.com/office/drawing/2014/main" id="{A85DCE77-1C9D-B74A-9BBB-40EB5FF0D102}"/>
                  </a:ext>
                </a:extLst>
              </p:cNvPr>
              <p:cNvSpPr txBox="1">
                <a:spLocks noRot="1" noChangeAspect="1" noMove="1" noResize="1" noEditPoints="1" noAdjustHandles="1" noChangeArrowheads="1" noChangeShapeType="1" noTextEdit="1"/>
              </p:cNvSpPr>
              <p:nvPr/>
            </p:nvSpPr>
            <p:spPr>
              <a:xfrm>
                <a:off x="3350599" y="4744493"/>
                <a:ext cx="2990326" cy="518604"/>
              </a:xfrm>
              <a:prstGeom prst="rect">
                <a:avLst/>
              </a:prstGeom>
              <a:blipFill>
                <a:blip r:embed="rId5"/>
                <a:stretch>
                  <a:fillRect t="-4762" b="-14286"/>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0" name="文字方塊 1">
                <a:extLst>
                  <a:ext uri="{FF2B5EF4-FFF2-40B4-BE49-F238E27FC236}">
                    <a16:creationId xmlns:a16="http://schemas.microsoft.com/office/drawing/2014/main" id="{1A35871C-75DD-9442-8D5C-EFFCD821803E}"/>
                  </a:ext>
                </a:extLst>
              </p:cNvPr>
              <p:cNvSpPr txBox="1">
                <a:spLocks noChangeArrowheads="1"/>
              </p:cNvSpPr>
              <p:nvPr/>
            </p:nvSpPr>
            <p:spPr bwMode="auto">
              <a:xfrm>
                <a:off x="1425381" y="5894058"/>
                <a:ext cx="6840760" cy="391646"/>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愛因斯坦方程式就是</a:t>
                </a:r>
                <a14:m>
                  <m:oMath xmlns:m="http://schemas.openxmlformats.org/officeDocument/2006/math">
                    <m:sSub>
                      <m:sSubPr>
                        <m:ctrlPr>
                          <a:rPr lang="en-US" altLang="zh-TW" sz="1800" i="1">
                            <a:latin typeface="Cambria Math"/>
                            <a:ea typeface="Cambria Math" panose="02040503050406030204" pitchFamily="18" charset="0"/>
                          </a:rPr>
                        </m:ctrlPr>
                      </m:sSubPr>
                      <m:e>
                        <m:r>
                          <a:rPr lang="en-US" altLang="zh-TW" sz="1800" i="1">
                            <a:latin typeface="Cambria Math"/>
                            <a:ea typeface="Cambria Math" panose="02040503050406030204" pitchFamily="18" charset="0"/>
                          </a:rPr>
                          <m:t>𝑔</m:t>
                        </m:r>
                      </m:e>
                      <m:sub>
                        <m:r>
                          <a:rPr lang="zh-TW" altLang="en-US" sz="1800" i="1">
                            <a:latin typeface="Cambria Math"/>
                            <a:ea typeface="Cambria Math" panose="02040503050406030204" pitchFamily="18" charset="0"/>
                          </a:rPr>
                          <m:t>𝜇𝜈</m:t>
                        </m:r>
                      </m:sub>
                    </m:sSub>
                    <m:d>
                      <m:dPr>
                        <m:ctrlPr>
                          <a:rPr lang="en-US" altLang="zh-TW" sz="1800" i="1">
                            <a:latin typeface="Cambria Math" panose="02040503050406030204" pitchFamily="18" charset="0"/>
                            <a:ea typeface="Cambria Math" panose="02040503050406030204" pitchFamily="18" charset="0"/>
                          </a:rPr>
                        </m:ctrlPr>
                      </m:dPr>
                      <m:e>
                        <m:acc>
                          <m:accPr>
                            <m:chr m:val="⃗"/>
                            <m:ctrlPr>
                              <a:rPr lang="en-US" altLang="zh-TW" sz="1800" i="1">
                                <a:latin typeface="Cambria Math"/>
                                <a:ea typeface="Cambria Math" panose="02040503050406030204" pitchFamily="18" charset="0"/>
                              </a:rPr>
                            </m:ctrlPr>
                          </m:accPr>
                          <m:e>
                            <m:r>
                              <a:rPr lang="en-US" altLang="zh-TW" sz="1800" i="1">
                                <a:latin typeface="Cambria Math"/>
                                <a:ea typeface="Cambria Math" panose="02040503050406030204" pitchFamily="18" charset="0"/>
                              </a:rPr>
                              <m:t>𝑟</m:t>
                            </m:r>
                          </m:e>
                        </m:acc>
                        <m:r>
                          <a:rPr lang="en-US" altLang="zh-TW" sz="1800" i="1">
                            <a:latin typeface="Cambria Math"/>
                            <a:ea typeface="Cambria Math" panose="02040503050406030204" pitchFamily="18" charset="0"/>
                          </a:rPr>
                          <m:t>,</m:t>
                        </m:r>
                        <m:r>
                          <a:rPr lang="en-US" altLang="zh-TW" sz="1800" i="1">
                            <a:latin typeface="Cambria Math"/>
                            <a:ea typeface="Cambria Math" panose="02040503050406030204" pitchFamily="18" charset="0"/>
                          </a:rPr>
                          <m:t>𝑡</m:t>
                        </m:r>
                      </m:e>
                    </m:d>
                  </m:oMath>
                </a14:m>
                <a:r>
                  <a:rPr lang="zh-TW" altLang="en-US" sz="1800" dirty="0"/>
                  <a:t>需要滿足的方程式。</a:t>
                </a:r>
              </a:p>
            </p:txBody>
          </p:sp>
        </mc:Choice>
        <mc:Fallback xmlns="">
          <p:sp>
            <p:nvSpPr>
              <p:cNvPr id="10" name="文字方塊 1">
                <a:extLst>
                  <a:ext uri="{FF2B5EF4-FFF2-40B4-BE49-F238E27FC236}">
                    <a16:creationId xmlns:a16="http://schemas.microsoft.com/office/drawing/2014/main" id="{1A35871C-75DD-9442-8D5C-EFFCD821803E}"/>
                  </a:ext>
                </a:extLst>
              </p:cNvPr>
              <p:cNvSpPr txBox="1">
                <a:spLocks noRot="1" noChangeAspect="1" noMove="1" noResize="1" noEditPoints="1" noAdjustHandles="1" noChangeArrowheads="1" noChangeShapeType="1" noTextEdit="1"/>
              </p:cNvSpPr>
              <p:nvPr/>
            </p:nvSpPr>
            <p:spPr bwMode="auto">
              <a:xfrm>
                <a:off x="1425381" y="5894058"/>
                <a:ext cx="6840760" cy="391646"/>
              </a:xfrm>
              <a:prstGeom prst="rect">
                <a:avLst/>
              </a:prstGeom>
              <a:blipFill>
                <a:blip r:embed="rId6"/>
                <a:stretch>
                  <a:fillRect l="-742" t="-12903" b="-1935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p:spTree>
    <p:extLst>
      <p:ext uri="{BB962C8B-B14F-4D97-AF65-F5344CB8AC3E}">
        <p14:creationId xmlns:p14="http://schemas.microsoft.com/office/powerpoint/2010/main" val="334228060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圖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9056" y="586121"/>
            <a:ext cx="4032450" cy="3024336"/>
          </a:xfrm>
          <a:prstGeom prst="rect">
            <a:avLst/>
          </a:prstGeom>
        </p:spPr>
      </p:pic>
      <p:sp>
        <p:nvSpPr>
          <p:cNvPr id="6" name="文字方塊 5"/>
          <p:cNvSpPr txBox="1"/>
          <p:nvPr/>
        </p:nvSpPr>
        <p:spPr>
          <a:xfrm>
            <a:off x="1593374" y="3785831"/>
            <a:ext cx="5508613" cy="369332"/>
          </a:xfrm>
          <a:prstGeom prst="rect">
            <a:avLst/>
          </a:prstGeom>
          <a:noFill/>
        </p:spPr>
        <p:txBody>
          <a:bodyPr wrap="square" rtlCol="0">
            <a:spAutoFit/>
          </a:bodyPr>
          <a:lstStyle/>
          <a:p>
            <a:r>
              <a:rPr lang="zh-TW" altLang="en-US" dirty="0"/>
              <a:t>但注意尺格與座標只是一個想像而非真實存在的物質。</a:t>
            </a:r>
          </a:p>
        </p:txBody>
      </p:sp>
      <p:sp>
        <p:nvSpPr>
          <p:cNvPr id="7" name="文字方塊 6"/>
          <p:cNvSpPr txBox="1"/>
          <p:nvPr/>
        </p:nvSpPr>
        <p:spPr>
          <a:xfrm>
            <a:off x="1583728" y="4269356"/>
            <a:ext cx="6120680" cy="369332"/>
          </a:xfrm>
          <a:prstGeom prst="rect">
            <a:avLst/>
          </a:prstGeom>
          <a:noFill/>
        </p:spPr>
        <p:txBody>
          <a:bodyPr wrap="square" rtlCol="0">
            <a:spAutoFit/>
          </a:bodyPr>
          <a:lstStyle/>
          <a:p>
            <a:r>
              <a:rPr lang="zh-TW" altLang="en-US" dirty="0"/>
              <a:t>你可以選另一套尺格或座標，畫出來的圖就不同，</a:t>
            </a:r>
          </a:p>
        </p:txBody>
      </p:sp>
      <p:sp>
        <p:nvSpPr>
          <p:cNvPr id="8" name="文字方塊 7"/>
          <p:cNvSpPr txBox="1"/>
          <p:nvPr/>
        </p:nvSpPr>
        <p:spPr>
          <a:xfrm>
            <a:off x="1593374" y="4756502"/>
            <a:ext cx="7227098" cy="369332"/>
          </a:xfrm>
          <a:prstGeom prst="rect">
            <a:avLst/>
          </a:prstGeom>
          <a:noFill/>
        </p:spPr>
        <p:txBody>
          <a:bodyPr wrap="square" rtlCol="0">
            <a:spAutoFit/>
          </a:bodyPr>
          <a:lstStyle/>
          <a:p>
            <a:r>
              <a:rPr lang="zh-TW" altLang="en-US" dirty="0"/>
              <a:t>但時空的性質（例如彎曲度）是不會隨所選的座標而有所不同的！</a:t>
            </a:r>
          </a:p>
        </p:txBody>
      </p:sp>
      <p:sp>
        <p:nvSpPr>
          <p:cNvPr id="2" name="矩形 1"/>
          <p:cNvSpPr/>
          <p:nvPr/>
        </p:nvSpPr>
        <p:spPr>
          <a:xfrm>
            <a:off x="1583728" y="5836622"/>
            <a:ext cx="6120680" cy="369332"/>
          </a:xfrm>
          <a:prstGeom prst="rect">
            <a:avLst/>
          </a:prstGeom>
        </p:spPr>
        <p:txBody>
          <a:bodyPr wrap="square">
            <a:spAutoFit/>
          </a:bodyPr>
          <a:lstStyle/>
          <a:p>
            <a:r>
              <a:rPr lang="zh-TW" altLang="en-US" dirty="0"/>
              <a:t>物理的現象與定律是無關於你所選定的觀察者。</a:t>
            </a:r>
          </a:p>
        </p:txBody>
      </p:sp>
      <p:sp>
        <p:nvSpPr>
          <p:cNvPr id="4" name="文字方塊 3"/>
          <p:cNvSpPr txBox="1"/>
          <p:nvPr/>
        </p:nvSpPr>
        <p:spPr>
          <a:xfrm>
            <a:off x="1583728" y="5404574"/>
            <a:ext cx="6732688" cy="369332"/>
          </a:xfrm>
          <a:prstGeom prst="rect">
            <a:avLst/>
          </a:prstGeom>
          <a:noFill/>
        </p:spPr>
        <p:txBody>
          <a:bodyPr wrap="square" rtlCol="0">
            <a:spAutoFit/>
          </a:bodyPr>
          <a:lstStyle/>
          <a:p>
            <a:r>
              <a:rPr lang="zh-TW" altLang="en-US" dirty="0"/>
              <a:t>時空的幾何與座標的選取無關，</a:t>
            </a:r>
          </a:p>
        </p:txBody>
      </p:sp>
    </p:spTree>
    <p:extLst>
      <p:ext uri="{BB962C8B-B14F-4D97-AF65-F5344CB8AC3E}">
        <p14:creationId xmlns:p14="http://schemas.microsoft.com/office/powerpoint/2010/main" val="94859727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8369" name="圖片 1" descr="afg015.jpg"/>
          <p:cNvPicPr>
            <a:picLocks noChangeAspect="1"/>
          </p:cNvPicPr>
          <p:nvPr/>
        </p:nvPicPr>
        <p:blipFill>
          <a:blip r:embed="rId2">
            <a:extLst>
              <a:ext uri="{28A0092B-C50C-407E-A947-70E740481C1C}">
                <a14:useLocalDpi xmlns:a14="http://schemas.microsoft.com/office/drawing/2010/main" val="0"/>
              </a:ext>
            </a:extLst>
          </a:blip>
          <a:srcRect b="53726"/>
          <a:stretch>
            <a:fillRect/>
          </a:stretch>
        </p:blipFill>
        <p:spPr bwMode="auto">
          <a:xfrm>
            <a:off x="571500" y="1357313"/>
            <a:ext cx="2798763"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1" name="文字方塊 3"/>
          <p:cNvSpPr txBox="1">
            <a:spLocks noChangeArrowheads="1"/>
          </p:cNvSpPr>
          <p:nvPr/>
        </p:nvSpPr>
        <p:spPr bwMode="auto">
          <a:xfrm>
            <a:off x="3995936" y="4797152"/>
            <a:ext cx="48245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fontAlgn="base">
              <a:spcBef>
                <a:spcPct val="0"/>
              </a:spcBef>
              <a:spcAft>
                <a:spcPct val="0"/>
              </a:spcAft>
              <a:defRPr kumimoji="1" sz="2400">
                <a:solidFill>
                  <a:schemeClr val="tx1"/>
                </a:solidFill>
                <a:latin typeface="Arial" pitchFamily="34" charset="0"/>
                <a:ea typeface="新細明體" pitchFamily="18" charset="-120"/>
              </a:defRPr>
            </a:lvl6pPr>
            <a:lvl7pPr marL="2971800" indent="-228600" fontAlgn="base">
              <a:spcBef>
                <a:spcPct val="0"/>
              </a:spcBef>
              <a:spcAft>
                <a:spcPct val="0"/>
              </a:spcAft>
              <a:defRPr kumimoji="1" sz="2400">
                <a:solidFill>
                  <a:schemeClr val="tx1"/>
                </a:solidFill>
                <a:latin typeface="Arial" pitchFamily="34" charset="0"/>
                <a:ea typeface="新細明體" pitchFamily="18" charset="-120"/>
              </a:defRPr>
            </a:lvl7pPr>
            <a:lvl8pPr marL="3429000" indent="-228600" fontAlgn="base">
              <a:spcBef>
                <a:spcPct val="0"/>
              </a:spcBef>
              <a:spcAft>
                <a:spcPct val="0"/>
              </a:spcAft>
              <a:defRPr kumimoji="1" sz="2400">
                <a:solidFill>
                  <a:schemeClr val="tx1"/>
                </a:solidFill>
                <a:latin typeface="Arial" pitchFamily="34" charset="0"/>
                <a:ea typeface="新細明體" pitchFamily="18" charset="-120"/>
              </a:defRPr>
            </a:lvl8pPr>
            <a:lvl9pPr marL="3886200" indent="-228600" fontAlgn="base">
              <a:spcBef>
                <a:spcPct val="0"/>
              </a:spcBef>
              <a:spcAft>
                <a:spcPct val="0"/>
              </a:spcAft>
              <a:defRPr kumimoji="1" sz="2400">
                <a:solidFill>
                  <a:schemeClr val="tx1"/>
                </a:solidFill>
                <a:latin typeface="Arial" pitchFamily="34" charset="0"/>
                <a:ea typeface="新細明體" pitchFamily="18" charset="-120"/>
              </a:defRPr>
            </a:lvl9pPr>
          </a:lstStyle>
          <a:p>
            <a:r>
              <a:rPr lang="zh-TW" altLang="en-US" sz="1800" dirty="0"/>
              <a:t>可量的向量的長度則與選取的座標軸無關！</a:t>
            </a:r>
          </a:p>
        </p:txBody>
      </p:sp>
      <p:sp>
        <p:nvSpPr>
          <p:cNvPr id="58372" name="文字方塊 4"/>
          <p:cNvSpPr txBox="1">
            <a:spLocks noChangeArrowheads="1"/>
          </p:cNvSpPr>
          <p:nvPr/>
        </p:nvSpPr>
        <p:spPr bwMode="auto">
          <a:xfrm>
            <a:off x="3933932" y="2539008"/>
            <a:ext cx="3571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fontAlgn="base">
              <a:spcBef>
                <a:spcPct val="0"/>
              </a:spcBef>
              <a:spcAft>
                <a:spcPct val="0"/>
              </a:spcAft>
              <a:defRPr kumimoji="1" sz="2400">
                <a:solidFill>
                  <a:schemeClr val="tx1"/>
                </a:solidFill>
                <a:latin typeface="Arial" pitchFamily="34" charset="0"/>
                <a:ea typeface="新細明體" pitchFamily="18" charset="-120"/>
              </a:defRPr>
            </a:lvl6pPr>
            <a:lvl7pPr marL="2971800" indent="-228600" fontAlgn="base">
              <a:spcBef>
                <a:spcPct val="0"/>
              </a:spcBef>
              <a:spcAft>
                <a:spcPct val="0"/>
              </a:spcAft>
              <a:defRPr kumimoji="1" sz="2400">
                <a:solidFill>
                  <a:schemeClr val="tx1"/>
                </a:solidFill>
                <a:latin typeface="Arial" pitchFamily="34" charset="0"/>
                <a:ea typeface="新細明體" pitchFamily="18" charset="-120"/>
              </a:defRPr>
            </a:lvl7pPr>
            <a:lvl8pPr marL="3429000" indent="-228600" fontAlgn="base">
              <a:spcBef>
                <a:spcPct val="0"/>
              </a:spcBef>
              <a:spcAft>
                <a:spcPct val="0"/>
              </a:spcAft>
              <a:defRPr kumimoji="1" sz="2400">
                <a:solidFill>
                  <a:schemeClr val="tx1"/>
                </a:solidFill>
                <a:latin typeface="Arial" pitchFamily="34" charset="0"/>
                <a:ea typeface="新細明體" pitchFamily="18" charset="-120"/>
              </a:defRPr>
            </a:lvl8pPr>
            <a:lvl9pPr marL="3886200" indent="-228600" fontAlgn="base">
              <a:spcBef>
                <a:spcPct val="0"/>
              </a:spcBef>
              <a:spcAft>
                <a:spcPct val="0"/>
              </a:spcAft>
              <a:defRPr kumimoji="1" sz="2400">
                <a:solidFill>
                  <a:schemeClr val="tx1"/>
                </a:solidFill>
                <a:latin typeface="Arial" pitchFamily="34" charset="0"/>
                <a:ea typeface="新細明體" pitchFamily="18" charset="-120"/>
              </a:defRPr>
            </a:lvl9pPr>
          </a:lstStyle>
          <a:p>
            <a:r>
              <a:rPr lang="zh-TW" altLang="en-US" sz="1800" dirty="0"/>
              <a:t>分量的值與座標軸的選取有關！</a:t>
            </a:r>
          </a:p>
        </p:txBody>
      </p:sp>
      <p:sp>
        <p:nvSpPr>
          <p:cNvPr id="58373" name="文字方塊 5"/>
          <p:cNvSpPr txBox="1">
            <a:spLocks noChangeArrowheads="1"/>
          </p:cNvSpPr>
          <p:nvPr/>
        </p:nvSpPr>
        <p:spPr bwMode="auto">
          <a:xfrm>
            <a:off x="3995936" y="4293096"/>
            <a:ext cx="45765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itchFamily="34" charset="0"/>
                <a:ea typeface="新細明體" pitchFamily="18" charset="-120"/>
              </a:defRPr>
            </a:lvl1pPr>
            <a:lvl2pPr marL="742950" indent="-285750">
              <a:defRPr kumimoji="1" sz="2400">
                <a:solidFill>
                  <a:schemeClr val="tx1"/>
                </a:solidFill>
                <a:latin typeface="Arial" pitchFamily="34" charset="0"/>
                <a:ea typeface="新細明體" pitchFamily="18" charset="-120"/>
              </a:defRPr>
            </a:lvl2pPr>
            <a:lvl3pPr marL="1143000" indent="-228600">
              <a:defRPr kumimoji="1" sz="2400">
                <a:solidFill>
                  <a:schemeClr val="tx1"/>
                </a:solidFill>
                <a:latin typeface="Arial" pitchFamily="34" charset="0"/>
                <a:ea typeface="新細明體" pitchFamily="18" charset="-120"/>
              </a:defRPr>
            </a:lvl3pPr>
            <a:lvl4pPr marL="1600200" indent="-228600">
              <a:defRPr kumimoji="1" sz="2400">
                <a:solidFill>
                  <a:schemeClr val="tx1"/>
                </a:solidFill>
                <a:latin typeface="Arial" pitchFamily="34" charset="0"/>
                <a:ea typeface="新細明體" pitchFamily="18" charset="-120"/>
              </a:defRPr>
            </a:lvl4pPr>
            <a:lvl5pPr marL="2057400" indent="-228600">
              <a:defRPr kumimoji="1" sz="2400">
                <a:solidFill>
                  <a:schemeClr val="tx1"/>
                </a:solidFill>
                <a:latin typeface="Arial" pitchFamily="34" charset="0"/>
                <a:ea typeface="新細明體" pitchFamily="18" charset="-120"/>
              </a:defRPr>
            </a:lvl5pPr>
            <a:lvl6pPr marL="2514600" indent="-228600" fontAlgn="base">
              <a:spcBef>
                <a:spcPct val="0"/>
              </a:spcBef>
              <a:spcAft>
                <a:spcPct val="0"/>
              </a:spcAft>
              <a:defRPr kumimoji="1" sz="2400">
                <a:solidFill>
                  <a:schemeClr val="tx1"/>
                </a:solidFill>
                <a:latin typeface="Arial" pitchFamily="34" charset="0"/>
                <a:ea typeface="新細明體" pitchFamily="18" charset="-120"/>
              </a:defRPr>
            </a:lvl6pPr>
            <a:lvl7pPr marL="2971800" indent="-228600" fontAlgn="base">
              <a:spcBef>
                <a:spcPct val="0"/>
              </a:spcBef>
              <a:spcAft>
                <a:spcPct val="0"/>
              </a:spcAft>
              <a:defRPr kumimoji="1" sz="2400">
                <a:solidFill>
                  <a:schemeClr val="tx1"/>
                </a:solidFill>
                <a:latin typeface="Arial" pitchFamily="34" charset="0"/>
                <a:ea typeface="新細明體" pitchFamily="18" charset="-120"/>
              </a:defRPr>
            </a:lvl7pPr>
            <a:lvl8pPr marL="3429000" indent="-228600" fontAlgn="base">
              <a:spcBef>
                <a:spcPct val="0"/>
              </a:spcBef>
              <a:spcAft>
                <a:spcPct val="0"/>
              </a:spcAft>
              <a:defRPr kumimoji="1" sz="2400">
                <a:solidFill>
                  <a:schemeClr val="tx1"/>
                </a:solidFill>
                <a:latin typeface="Arial" pitchFamily="34" charset="0"/>
                <a:ea typeface="新細明體" pitchFamily="18" charset="-120"/>
              </a:defRPr>
            </a:lvl8pPr>
            <a:lvl9pPr marL="3886200" indent="-228600" fontAlgn="base">
              <a:spcBef>
                <a:spcPct val="0"/>
              </a:spcBef>
              <a:spcAft>
                <a:spcPct val="0"/>
              </a:spcAft>
              <a:defRPr kumimoji="1" sz="2400">
                <a:solidFill>
                  <a:schemeClr val="tx1"/>
                </a:solidFill>
                <a:latin typeface="Arial" pitchFamily="34" charset="0"/>
                <a:ea typeface="新細明體" pitchFamily="18" charset="-120"/>
              </a:defRPr>
            </a:lvl9pPr>
          </a:lstStyle>
          <a:p>
            <a:r>
              <a:rPr lang="zh-TW" altLang="en-US" sz="1800" dirty="0"/>
              <a:t>你可以選一個旋轉後的座標軸！</a:t>
            </a:r>
          </a:p>
        </p:txBody>
      </p:sp>
      <p:pic>
        <p:nvPicPr>
          <p:cNvPr id="10" name="Picture 4" descr="旋轉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 y="4293096"/>
            <a:ext cx="316865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p:cNvSpPr txBox="1"/>
          <p:nvPr/>
        </p:nvSpPr>
        <p:spPr>
          <a:xfrm>
            <a:off x="1507902" y="445314"/>
            <a:ext cx="4464496" cy="369332"/>
          </a:xfrm>
          <a:prstGeom prst="rect">
            <a:avLst/>
          </a:prstGeom>
          <a:noFill/>
        </p:spPr>
        <p:txBody>
          <a:bodyPr wrap="square" rtlCol="0">
            <a:spAutoFit/>
          </a:bodyPr>
          <a:lstStyle/>
          <a:p>
            <a:r>
              <a:rPr lang="zh-TW" altLang="en-US" dirty="0"/>
              <a:t>這與物理中的向量非常類似：</a:t>
            </a:r>
          </a:p>
        </p:txBody>
      </p:sp>
      <p:sp>
        <p:nvSpPr>
          <p:cNvPr id="3" name="文字方塊 2"/>
          <p:cNvSpPr txBox="1"/>
          <p:nvPr/>
        </p:nvSpPr>
        <p:spPr>
          <a:xfrm>
            <a:off x="1507902" y="814646"/>
            <a:ext cx="4648274" cy="369332"/>
          </a:xfrm>
          <a:prstGeom prst="rect">
            <a:avLst/>
          </a:prstGeom>
          <a:noFill/>
        </p:spPr>
        <p:txBody>
          <a:bodyPr wrap="square" rtlCol="0">
            <a:spAutoFit/>
          </a:bodyPr>
          <a:lstStyle/>
          <a:p>
            <a:r>
              <a:rPr lang="zh-TW" altLang="en-US" dirty="0"/>
              <a:t>要對向量做計算一定要用分量</a:t>
            </a:r>
          </a:p>
        </p:txBody>
      </p:sp>
      <p:sp>
        <p:nvSpPr>
          <p:cNvPr id="4" name="文字方塊 3"/>
          <p:cNvSpPr txBox="1"/>
          <p:nvPr/>
        </p:nvSpPr>
        <p:spPr>
          <a:xfrm>
            <a:off x="3929063" y="2060848"/>
            <a:ext cx="4342676" cy="369332"/>
          </a:xfrm>
          <a:prstGeom prst="rect">
            <a:avLst/>
          </a:prstGeom>
          <a:noFill/>
        </p:spPr>
        <p:txBody>
          <a:bodyPr wrap="square" rtlCol="0">
            <a:spAutoFit/>
          </a:bodyPr>
          <a:lstStyle/>
          <a:p>
            <a:r>
              <a:rPr lang="zh-TW" altLang="en-US" dirty="0"/>
              <a:t>但分量並不是真實的物理量！</a:t>
            </a:r>
          </a:p>
        </p:txBody>
      </p:sp>
      <p:sp>
        <p:nvSpPr>
          <p:cNvPr id="5" name="文字方塊 4"/>
          <p:cNvSpPr txBox="1"/>
          <p:nvPr/>
        </p:nvSpPr>
        <p:spPr>
          <a:xfrm>
            <a:off x="3933932" y="2996952"/>
            <a:ext cx="2982489" cy="369332"/>
          </a:xfrm>
          <a:prstGeom prst="rect">
            <a:avLst/>
          </a:prstGeom>
          <a:noFill/>
        </p:spPr>
        <p:txBody>
          <a:bodyPr wrap="square" rtlCol="0">
            <a:spAutoFit/>
          </a:bodyPr>
          <a:lstStyle/>
          <a:p>
            <a:r>
              <a:rPr lang="zh-TW" altLang="en-US" dirty="0"/>
              <a:t>而座標軸可以隨意選取。</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41E9D634-73FF-5B48-849A-DA694C9BCA0A}"/>
                  </a:ext>
                </a:extLst>
              </p:cNvPr>
              <p:cNvSpPr txBox="1"/>
              <p:nvPr/>
            </p:nvSpPr>
            <p:spPr>
              <a:xfrm>
                <a:off x="4114800" y="2974848"/>
                <a:ext cx="275717" cy="336311"/>
              </a:xfrm>
              <a:prstGeom prst="rect">
                <a:avLst/>
              </a:prstGeom>
              <a:noFill/>
            </p:spPr>
            <p:txBody>
              <a:bodyPr wrap="none" lIns="0" tIns="0" rIns="0" bIns="0" rtlCol="0">
                <a:spAutoFit/>
              </a:bodyPr>
              <a:lstStyle/>
              <a:p>
                <a:pPr/>
                <a14:m>
                  <m:oMathPara xmlns:m="http://schemas.openxmlformats.org/officeDocument/2006/math">
                    <m:oMath>
                      <m:acc>
                        <m:accPr>
                          <m:chr m:val="⃗"/>
                          <m:ctrlPr>
                            <a:rPr lang="en-TW" i="1" smtClean="0">
                              <a:latin typeface="Cambria Math" panose="02040503050406030204" pitchFamily="18" charset="0"/>
                            </a:rPr>
                          </m:ctrlPr>
                        </m:accPr>
                        <m:e/>
                      </m:acc>
                    </m:oMath>
                  </m:oMathPara>
                </a14:m>
                <a:endParaRPr lang="en-TW" dirty="0"/>
              </a:p>
            </p:txBody>
          </p:sp>
        </mc:Choice>
        <mc:Fallback xmlns="">
          <p:sp>
            <p:nvSpPr>
              <p:cNvPr id="6" name="TextBox 5">
                <a:extLst>
                  <a:ext uri="{FF2B5EF4-FFF2-40B4-BE49-F238E27FC236}">
                    <a16:creationId xmlns:a16="http://schemas.microsoft.com/office/drawing/2014/main" id="{41E9D634-73FF-5B48-849A-DA694C9BCA0A}"/>
                  </a:ext>
                </a:extLst>
              </p:cNvPr>
              <p:cNvSpPr txBox="1">
                <a:spLocks noRot="1" noChangeAspect="1" noMove="1" noResize="1" noEditPoints="1" noAdjustHandles="1" noChangeArrowheads="1" noChangeShapeType="1" noTextEdit="1"/>
              </p:cNvSpPr>
              <p:nvPr/>
            </p:nvSpPr>
            <p:spPr>
              <a:xfrm>
                <a:off x="4114800" y="2974848"/>
                <a:ext cx="275717" cy="336311"/>
              </a:xfrm>
              <a:prstGeom prst="rect">
                <a:avLst/>
              </a:prstGeom>
              <a:blipFill>
                <a:blip r:embed="rId4"/>
                <a:stretch>
                  <a:fillRect/>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D0C4F9E3-6930-8648-ADA0-8D581301F005}"/>
                  </a:ext>
                </a:extLst>
              </p:cNvPr>
              <p:cNvSpPr txBox="1"/>
              <p:nvPr/>
            </p:nvSpPr>
            <p:spPr bwMode="auto">
              <a:xfrm>
                <a:off x="3995936" y="1538805"/>
                <a:ext cx="2512803" cy="318677"/>
              </a:xfrm>
              <a:prstGeom prst="rect">
                <a:avLst/>
              </a:prstGeom>
              <a:solidFill>
                <a:srgbClr val="FFFF00"/>
              </a:solidFill>
              <a:ln w="9525">
                <a:noFill/>
                <a:miter lim="800000"/>
                <a:headEnd/>
                <a:tailEnd/>
              </a:ln>
            </p:spPr>
            <p:txBody>
              <a:bodyPr wrap="none" lIns="0" tIns="0" rIns="0" bIns="0" rtlCol="0">
                <a:spAutoFit/>
              </a:bodyPr>
              <a:lstStyle/>
              <a:p>
                <a:pPr/>
                <a14:m>
                  <m:oMathPara xmlns:m="http://schemas.openxmlformats.org/officeDocument/2006/math">
                    <m:o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𝑎</m:t>
                          </m:r>
                        </m:e>
                      </m:acc>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𝑥</m:t>
                          </m:r>
                        </m:sub>
                      </m:sSub>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𝑖</m:t>
                          </m:r>
                        </m:e>
                      </m:acc>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b="0" i="1" smtClean="0">
                              <a:latin typeface="Cambria Math" panose="02040503050406030204" pitchFamily="18" charset="0"/>
                            </a:rPr>
                            <m:t>𝑦</m:t>
                          </m:r>
                        </m:sub>
                      </m:sSub>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𝑗</m:t>
                          </m:r>
                        </m:e>
                      </m:acc>
                      <m:r>
                        <a:rPr lang="en-US" b="0" i="1" smtClean="0">
                          <a:latin typeface="Cambria Math" panose="02040503050406030204" pitchFamily="18" charset="0"/>
                        </a:rPr>
                        <m:t>=</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e>
                      </m:d>
                    </m:oMath>
                  </m:oMathPara>
                </a14:m>
                <a:endParaRPr lang="en-TW" dirty="0"/>
              </a:p>
            </p:txBody>
          </p:sp>
        </mc:Choice>
        <mc:Fallback xmlns="">
          <p:sp>
            <p:nvSpPr>
              <p:cNvPr id="14" name="TextBox 13">
                <a:extLst>
                  <a:ext uri="{FF2B5EF4-FFF2-40B4-BE49-F238E27FC236}">
                    <a16:creationId xmlns:a16="http://schemas.microsoft.com/office/drawing/2014/main" id="{D0C4F9E3-6930-8648-ADA0-8D581301F005}"/>
                  </a:ext>
                </a:extLst>
              </p:cNvPr>
              <p:cNvSpPr txBox="1">
                <a:spLocks noRot="1" noChangeAspect="1" noMove="1" noResize="1" noEditPoints="1" noAdjustHandles="1" noChangeArrowheads="1" noChangeShapeType="1" noTextEdit="1"/>
              </p:cNvSpPr>
              <p:nvPr/>
            </p:nvSpPr>
            <p:spPr bwMode="auto">
              <a:xfrm>
                <a:off x="3995936" y="1538805"/>
                <a:ext cx="2512803" cy="318677"/>
              </a:xfrm>
              <a:prstGeom prst="rect">
                <a:avLst/>
              </a:prstGeom>
              <a:blipFill>
                <a:blip r:embed="rId5"/>
                <a:stretch>
                  <a:fillRect l="-1005" t="-14815" b="-18519"/>
                </a:stretch>
              </a:blipFill>
              <a:ln w="9525">
                <a:noFill/>
                <a:miter lim="800000"/>
                <a:headEnd/>
                <a:tailEnd/>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C37FBEA-0C48-A84D-A21F-461F1BE12EC3}"/>
                  </a:ext>
                </a:extLst>
              </p:cNvPr>
              <p:cNvSpPr txBox="1"/>
              <p:nvPr/>
            </p:nvSpPr>
            <p:spPr>
              <a:xfrm>
                <a:off x="4077355" y="5301208"/>
                <a:ext cx="2362185" cy="335413"/>
              </a:xfrm>
              <a:prstGeom prst="rect">
                <a:avLst/>
              </a:prstGeom>
              <a:solidFill>
                <a:srgbClr val="FFFF00"/>
              </a:solidFill>
            </p:spPr>
            <p:txBody>
              <a:bodyPr wrap="none" lIns="0" tIns="0" rIns="0" bIns="0" rtlCol="0">
                <a:spAutoFit/>
              </a:bodyPr>
              <a:lstStyle/>
              <a:p>
                <a:pPr/>
                <a14:m>
                  <m:oMathPara xmlns:m="http://schemas.openxmlformats.org/officeDocument/2006/math">
                    <m:oMath>
                      <m:rad>
                        <m:radPr>
                          <m:degHide m:val="on"/>
                          <m:ctrlPr>
                            <a:rPr lang="en-TW" i="1" smtClean="0">
                              <a:latin typeface="Cambria Math" panose="02040503050406030204" pitchFamily="18" charset="0"/>
                            </a:rPr>
                          </m:ctrlPr>
                        </m:radPr>
                        <m:deg/>
                        <m:e>
                          <m:sSup>
                            <m:sSupPr>
                              <m:ctrlPr>
                                <a:rPr lang="en-US" b="0" i="1" smtClean="0">
                                  <a:latin typeface="Cambria Math" panose="02040503050406030204" pitchFamily="18" charset="0"/>
                                </a:rPr>
                              </m:ctrlPr>
                            </m:sSupPr>
                            <m:e>
                              <m:r>
                                <a:rPr lang="en-US" b="0" i="1" smtClean="0">
                                  <a:latin typeface="Cambria Math" panose="02040503050406030204" pitchFamily="18" charset="0"/>
                                </a:rPr>
                                <m:t>𝑥</m:t>
                              </m:r>
                            </m:e>
                            <m:sup>
                              <m:r>
                                <a:rPr lang="en-US" b="0" i="1" smtClean="0">
                                  <a:latin typeface="Cambria Math" panose="02040503050406030204" pitchFamily="18" charset="0"/>
                                </a:rPr>
                                <m:t>2</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𝑦</m:t>
                              </m:r>
                            </m:e>
                            <m:sup>
                              <m:r>
                                <a:rPr lang="en-US" b="0" i="1" smtClean="0">
                                  <a:latin typeface="Cambria Math" panose="02040503050406030204" pitchFamily="18" charset="0"/>
                                </a:rPr>
                                <m:t>2</m:t>
                              </m:r>
                            </m:sup>
                          </m:sSup>
                        </m:e>
                      </m:rad>
                      <m:r>
                        <a:rPr lang="en-US" b="0" i="1" smtClean="0">
                          <a:latin typeface="Cambria Math" panose="02040503050406030204" pitchFamily="18" charset="0"/>
                        </a:rPr>
                        <m:t>=</m:t>
                      </m:r>
                      <m:rad>
                        <m:radPr>
                          <m:degHide m:val="on"/>
                          <m:ctrlPr>
                            <a:rPr lang="en-TW" i="1">
                              <a:latin typeface="Cambria Math" panose="02040503050406030204" pitchFamily="18" charset="0"/>
                            </a:rPr>
                          </m:ctrlPr>
                        </m:radPr>
                        <m:deg/>
                        <m:e>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b="0" i="1" smtClean="0">
                                  <a:latin typeface="Cambria Math" panose="02040503050406030204" pitchFamily="18" charset="0"/>
                                </a:rPr>
                                <m:t>′</m:t>
                              </m:r>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b="0" i="1" smtClean="0">
                                  <a:latin typeface="Cambria Math" panose="02040503050406030204" pitchFamily="18" charset="0"/>
                                </a:rPr>
                                <m:t>′</m:t>
                              </m:r>
                              <m:r>
                                <a:rPr lang="en-US" i="1">
                                  <a:latin typeface="Cambria Math" panose="02040503050406030204" pitchFamily="18" charset="0"/>
                                </a:rPr>
                                <m:t>2</m:t>
                              </m:r>
                            </m:sup>
                          </m:sSup>
                        </m:e>
                      </m:rad>
                    </m:oMath>
                  </m:oMathPara>
                </a14:m>
                <a:endParaRPr lang="en-TW" dirty="0"/>
              </a:p>
            </p:txBody>
          </p:sp>
        </mc:Choice>
        <mc:Fallback xmlns="">
          <p:sp>
            <p:nvSpPr>
              <p:cNvPr id="7" name="TextBox 6">
                <a:extLst>
                  <a:ext uri="{FF2B5EF4-FFF2-40B4-BE49-F238E27FC236}">
                    <a16:creationId xmlns:a16="http://schemas.microsoft.com/office/drawing/2014/main" id="{AC37FBEA-0C48-A84D-A21F-461F1BE12EC3}"/>
                  </a:ext>
                </a:extLst>
              </p:cNvPr>
              <p:cNvSpPr txBox="1">
                <a:spLocks noRot="1" noChangeAspect="1" noMove="1" noResize="1" noEditPoints="1" noAdjustHandles="1" noChangeArrowheads="1" noChangeShapeType="1" noTextEdit="1"/>
              </p:cNvSpPr>
              <p:nvPr/>
            </p:nvSpPr>
            <p:spPr>
              <a:xfrm>
                <a:off x="4077355" y="5301208"/>
                <a:ext cx="2362185" cy="335413"/>
              </a:xfrm>
              <a:prstGeom prst="rect">
                <a:avLst/>
              </a:prstGeom>
              <a:blipFill>
                <a:blip r:embed="rId6"/>
                <a:stretch>
                  <a:fillRect b="-21429"/>
                </a:stretch>
              </a:blipFill>
            </p:spPr>
            <p:txBody>
              <a:bodyPr/>
              <a:lstStyle/>
              <a:p>
                <a:r>
                  <a:rPr lang="en-TW">
                    <a:noFill/>
                  </a:rPr>
                  <a:t> </a:t>
                </a:r>
              </a:p>
            </p:txBody>
          </p:sp>
        </mc:Fallback>
      </mc:AlternateContent>
    </p:spTree>
    <p:extLst>
      <p:ext uri="{BB962C8B-B14F-4D97-AF65-F5344CB8AC3E}">
        <p14:creationId xmlns:p14="http://schemas.microsoft.com/office/powerpoint/2010/main" val="114506380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54306" name="Picture 2" descr="\\psf\Home\Downloads\S3-12_anno.jpg"/>
          <p:cNvPicPr>
            <a:picLocks noChangeAspect="1" noChangeArrowheads="1"/>
          </p:cNvPicPr>
          <p:nvPr/>
        </p:nvPicPr>
        <p:blipFill rotWithShape="1">
          <a:blip r:embed="rId2">
            <a:extLst>
              <a:ext uri="{28A0092B-C50C-407E-A947-70E740481C1C}">
                <a14:useLocalDpi xmlns:a14="http://schemas.microsoft.com/office/drawing/2010/main" val="0"/>
              </a:ext>
            </a:extLst>
          </a:blip>
          <a:srcRect b="75612"/>
          <a:stretch/>
        </p:blipFill>
        <p:spPr bwMode="auto">
          <a:xfrm>
            <a:off x="1526570" y="303070"/>
            <a:ext cx="3889242" cy="1187467"/>
          </a:xfrm>
          <a:prstGeom prst="rect">
            <a:avLst/>
          </a:prstGeom>
          <a:noFill/>
          <a:extLst>
            <a:ext uri="{909E8E84-426E-40DD-AFC4-6F175D3DCCD1}">
              <a14:hiddenFill xmlns:a14="http://schemas.microsoft.com/office/drawing/2010/main">
                <a:solidFill>
                  <a:srgbClr val="FFFFFF"/>
                </a:solidFill>
              </a14:hiddenFill>
            </a:ext>
          </a:extLst>
        </p:spPr>
      </p:pic>
      <p:sp>
        <p:nvSpPr>
          <p:cNvPr id="2" name="文字方塊 1"/>
          <p:cNvSpPr txBox="1"/>
          <p:nvPr/>
        </p:nvSpPr>
        <p:spPr>
          <a:xfrm>
            <a:off x="1482276" y="6010224"/>
            <a:ext cx="7266188" cy="369332"/>
          </a:xfrm>
          <a:prstGeom prst="rect">
            <a:avLst/>
          </a:prstGeom>
          <a:noFill/>
        </p:spPr>
        <p:txBody>
          <a:bodyPr wrap="square" rtlCol="0">
            <a:spAutoFit/>
          </a:bodyPr>
          <a:lstStyle/>
          <a:p>
            <a:r>
              <a:rPr lang="zh-TW" altLang="en-US" dirty="0"/>
              <a:t>空間彎曲度是可以在平面上（不依賴多餘空間）測量出來：微分幾何。</a:t>
            </a:r>
          </a:p>
        </p:txBody>
      </p:sp>
      <p:sp>
        <p:nvSpPr>
          <p:cNvPr id="4" name="文字方塊 3"/>
          <p:cNvSpPr txBox="1"/>
          <p:nvPr/>
        </p:nvSpPr>
        <p:spPr>
          <a:xfrm>
            <a:off x="1507514" y="6364769"/>
            <a:ext cx="6912058" cy="369332"/>
          </a:xfrm>
          <a:prstGeom prst="rect">
            <a:avLst/>
          </a:prstGeom>
          <a:noFill/>
        </p:spPr>
        <p:txBody>
          <a:bodyPr wrap="square" rtlCol="0">
            <a:spAutoFit/>
          </a:bodyPr>
          <a:lstStyle/>
          <a:p>
            <a:r>
              <a:rPr lang="zh-TW" altLang="en-US" dirty="0"/>
              <a:t>這些測量都是曲面上的螞蟻在面內可以進行來測量平面的彎曲！</a:t>
            </a:r>
          </a:p>
        </p:txBody>
      </p:sp>
      <p:pic>
        <p:nvPicPr>
          <p:cNvPr id="3635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570" y="3954136"/>
            <a:ext cx="3040956" cy="19098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3523"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0587" r="7282"/>
          <a:stretch/>
        </p:blipFill>
        <p:spPr bwMode="auto">
          <a:xfrm>
            <a:off x="1526570" y="1628800"/>
            <a:ext cx="3040956" cy="2325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圖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10443" y="4130232"/>
            <a:ext cx="663386" cy="279728"/>
          </a:xfrm>
          <a:prstGeom prst="rect">
            <a:avLst/>
          </a:prstGeom>
        </p:spPr>
      </p:pic>
      <p:pic>
        <p:nvPicPr>
          <p:cNvPr id="8" name="圖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58160" y="4236943"/>
            <a:ext cx="525875" cy="221744"/>
          </a:xfrm>
          <a:prstGeom prst="rect">
            <a:avLst/>
          </a:prstGeom>
        </p:spPr>
      </p:pic>
    </p:spTree>
    <p:extLst>
      <p:ext uri="{BB962C8B-B14F-4D97-AF65-F5344CB8AC3E}">
        <p14:creationId xmlns:p14="http://schemas.microsoft.com/office/powerpoint/2010/main" val="171917416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圖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50302" y="1296349"/>
            <a:ext cx="2106919" cy="260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7" name="矩形 2"/>
          <p:cNvSpPr>
            <a:spLocks noChangeArrowheads="1"/>
          </p:cNvSpPr>
          <p:nvPr/>
        </p:nvSpPr>
        <p:spPr bwMode="auto">
          <a:xfrm>
            <a:off x="1415015" y="3959766"/>
            <a:ext cx="34062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en-US" altLang="zh-TW" sz="1800" dirty="0">
                <a:latin typeface="Cambria Math" panose="02040503050406030204" pitchFamily="18" charset="0"/>
                <a:ea typeface="Cambria Math" panose="02040503050406030204" pitchFamily="18" charset="0"/>
                <a:cs typeface="Times New Roman" panose="02020603050405020304" pitchFamily="18" charset="0"/>
              </a:rPr>
              <a:t>Karl Schwarzschild (1873-1916)</a:t>
            </a:r>
            <a:endParaRPr lang="zh-TW" altLang="en-US" sz="1800" dirty="0">
              <a:latin typeface="Cambria Math" panose="02040503050406030204" pitchFamily="18" charset="0"/>
              <a:cs typeface="Times New Roman" panose="02020603050405020304" pitchFamily="18" charset="0"/>
            </a:endParaRPr>
          </a:p>
        </p:txBody>
      </p:sp>
      <p:sp>
        <p:nvSpPr>
          <p:cNvPr id="57349" name="矩形 4"/>
          <p:cNvSpPr>
            <a:spLocks noChangeArrowheads="1"/>
          </p:cNvSpPr>
          <p:nvPr/>
        </p:nvSpPr>
        <p:spPr bwMode="auto">
          <a:xfrm>
            <a:off x="1387658" y="4430269"/>
            <a:ext cx="3492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b="1" dirty="0">
                <a:latin typeface="Cambria Math" panose="02040503050406030204" pitchFamily="18" charset="0"/>
              </a:rPr>
              <a:t>史瓦西度規 </a:t>
            </a:r>
            <a:r>
              <a:rPr lang="en-US" altLang="zh-TW" sz="1800" dirty="0">
                <a:latin typeface="Cambria Math" panose="02040503050406030204" pitchFamily="18" charset="0"/>
                <a:ea typeface="Cambria Math" panose="02040503050406030204" pitchFamily="18" charset="0"/>
                <a:cs typeface="Times New Roman" panose="02020603050405020304" pitchFamily="18" charset="0"/>
              </a:rPr>
              <a:t>Schwarzschild metric</a:t>
            </a:r>
            <a:endParaRPr lang="zh-TW" altLang="en-US" sz="1800" dirty="0">
              <a:latin typeface="Cambria Math" panose="02040503050406030204" pitchFamily="18" charset="0"/>
              <a:cs typeface="Times New Roman" panose="02020603050405020304" pitchFamily="18" charset="0"/>
            </a:endParaRPr>
          </a:p>
        </p:txBody>
      </p:sp>
      <p:sp>
        <p:nvSpPr>
          <p:cNvPr id="7" name="文字方塊 1"/>
          <p:cNvSpPr txBox="1">
            <a:spLocks noChangeArrowheads="1"/>
          </p:cNvSpPr>
          <p:nvPr/>
        </p:nvSpPr>
        <p:spPr bwMode="auto">
          <a:xfrm>
            <a:off x="1445500" y="4895052"/>
            <a:ext cx="48636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一個球對稱的質量，周圍的彎曲時空的度規：</a:t>
            </a:r>
          </a:p>
        </p:txBody>
      </p:sp>
      <p:sp>
        <p:nvSpPr>
          <p:cNvPr id="2" name="文字方塊 1"/>
          <p:cNvSpPr txBox="1"/>
          <p:nvPr/>
        </p:nvSpPr>
        <p:spPr>
          <a:xfrm>
            <a:off x="1411628" y="5327100"/>
            <a:ext cx="3825836" cy="369332"/>
          </a:xfrm>
          <a:prstGeom prst="rect">
            <a:avLst/>
          </a:prstGeom>
          <a:noFill/>
        </p:spPr>
        <p:txBody>
          <a:bodyPr wrap="square" rtlCol="0">
            <a:spAutoFit/>
          </a:bodyPr>
          <a:lstStyle/>
          <a:p>
            <a:r>
              <a:rPr lang="zh-TW" altLang="en-US" dirty="0"/>
              <a:t>適用於地球、太陽及大部分星體：</a:t>
            </a:r>
            <a:endParaRPr lang="en-US" altLang="zh-TW" dirty="0"/>
          </a:p>
        </p:txBody>
      </p:sp>
      <p:sp>
        <p:nvSpPr>
          <p:cNvPr id="15" name="文字方塊 14"/>
          <p:cNvSpPr txBox="1"/>
          <p:nvPr/>
        </p:nvSpPr>
        <p:spPr>
          <a:xfrm>
            <a:off x="1403648" y="404664"/>
            <a:ext cx="6120680" cy="369332"/>
          </a:xfrm>
          <a:prstGeom prst="rect">
            <a:avLst/>
          </a:prstGeom>
          <a:noFill/>
        </p:spPr>
        <p:txBody>
          <a:bodyPr wrap="square" rtlCol="0">
            <a:spAutoFit/>
          </a:bodyPr>
          <a:lstStyle/>
          <a:p>
            <a:r>
              <a:rPr lang="zh-TW" altLang="en-US" dirty="0"/>
              <a:t>收集時空各處的度規的資訊就可以描述時空的彎曲。</a:t>
            </a:r>
          </a:p>
        </p:txBody>
      </p:sp>
      <p:sp>
        <p:nvSpPr>
          <p:cNvPr id="3" name="文字方塊 2"/>
          <p:cNvSpPr txBox="1"/>
          <p:nvPr/>
        </p:nvSpPr>
        <p:spPr>
          <a:xfrm>
            <a:off x="1427990" y="809449"/>
            <a:ext cx="4176464" cy="369332"/>
          </a:xfrm>
          <a:prstGeom prst="rect">
            <a:avLst/>
          </a:prstGeom>
          <a:noFill/>
        </p:spPr>
        <p:txBody>
          <a:bodyPr wrap="square" rtlCol="0">
            <a:spAutoFit/>
          </a:bodyPr>
          <a:lstStyle/>
          <a:p>
            <a:r>
              <a:rPr lang="zh-TW" altLang="en-US" dirty="0"/>
              <a:t>度規可以由愛因斯坦方程式解出！</a:t>
            </a:r>
          </a:p>
        </p:txBody>
      </p:sp>
      <p:sp>
        <p:nvSpPr>
          <p:cNvPr id="4" name="文字方塊 3"/>
          <p:cNvSpPr txBox="1"/>
          <p:nvPr/>
        </p:nvSpPr>
        <p:spPr>
          <a:xfrm>
            <a:off x="1414643" y="5746244"/>
            <a:ext cx="4252055" cy="369332"/>
          </a:xfrm>
          <a:prstGeom prst="rect">
            <a:avLst/>
          </a:prstGeom>
          <a:noFill/>
        </p:spPr>
        <p:txBody>
          <a:bodyPr wrap="square" rtlCol="0">
            <a:spAutoFit/>
          </a:bodyPr>
          <a:lstStyle/>
          <a:p>
            <a:r>
              <a:rPr lang="zh-TW" altLang="en-US" dirty="0"/>
              <a:t>這是一個靜態的彎曲時空，</a:t>
            </a:r>
          </a:p>
        </p:txBody>
      </p:sp>
      <p:sp>
        <p:nvSpPr>
          <p:cNvPr id="9" name="TextBox 8">
            <a:extLst>
              <a:ext uri="{FF2B5EF4-FFF2-40B4-BE49-F238E27FC236}">
                <a16:creationId xmlns:a16="http://schemas.microsoft.com/office/drawing/2014/main" id="{BDBB1ED6-F020-3D7A-F541-39D60E6FAE03}"/>
              </a:ext>
            </a:extLst>
          </p:cNvPr>
          <p:cNvSpPr txBox="1"/>
          <p:nvPr/>
        </p:nvSpPr>
        <p:spPr>
          <a:xfrm>
            <a:off x="1411628" y="6207929"/>
            <a:ext cx="4581938" cy="369332"/>
          </a:xfrm>
          <a:prstGeom prst="rect">
            <a:avLst/>
          </a:prstGeom>
          <a:noFill/>
        </p:spPr>
        <p:txBody>
          <a:bodyPr wrap="square">
            <a:spAutoFit/>
          </a:bodyPr>
          <a:lstStyle/>
          <a:p>
            <a:r>
              <a:rPr lang="zh-TW" altLang="en-US" dirty="0"/>
              <a:t>產生重力的質量與時間無關。</a:t>
            </a:r>
            <a:endParaRPr lang="en-US" dirty="0"/>
          </a:p>
        </p:txBody>
      </p:sp>
      <p:pic>
        <p:nvPicPr>
          <p:cNvPr id="8" name="圖片 3">
            <a:extLst>
              <a:ext uri="{FF2B5EF4-FFF2-40B4-BE49-F238E27FC236}">
                <a16:creationId xmlns:a16="http://schemas.microsoft.com/office/drawing/2014/main" id="{82F8E255-D9F2-2E1E-0B9D-F17B9B8B52A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69340" y="1856926"/>
            <a:ext cx="3758093" cy="2016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378026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with a mustache wearing a robe&#10;&#10;Description automatically generated">
            <a:extLst>
              <a:ext uri="{FF2B5EF4-FFF2-40B4-BE49-F238E27FC236}">
                <a16:creationId xmlns:a16="http://schemas.microsoft.com/office/drawing/2014/main" id="{1B466505-8432-F99C-4655-2BA1C33569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6659" y="384329"/>
            <a:ext cx="3456384" cy="3929103"/>
          </a:xfrm>
          <a:prstGeom prst="rect">
            <a:avLst/>
          </a:prstGeom>
        </p:spPr>
      </p:pic>
      <p:pic>
        <p:nvPicPr>
          <p:cNvPr id="2" name="圖片 3">
            <a:extLst>
              <a:ext uri="{FF2B5EF4-FFF2-40B4-BE49-F238E27FC236}">
                <a16:creationId xmlns:a16="http://schemas.microsoft.com/office/drawing/2014/main" id="{A4168E9D-E29E-1068-E555-06A4678CD3D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4402160"/>
            <a:ext cx="3758093" cy="2016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圖片 10">
            <a:extLst>
              <a:ext uri="{FF2B5EF4-FFF2-40B4-BE49-F238E27FC236}">
                <a16:creationId xmlns:a16="http://schemas.microsoft.com/office/drawing/2014/main" id="{85E379E8-DCDE-C137-385F-F92B4BC534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92866" y="4907275"/>
            <a:ext cx="663386" cy="279728"/>
          </a:xfrm>
          <a:prstGeom prst="rect">
            <a:avLst/>
          </a:prstGeom>
        </p:spPr>
      </p:pic>
      <p:pic>
        <p:nvPicPr>
          <p:cNvPr id="5" name="圖片 11">
            <a:extLst>
              <a:ext uri="{FF2B5EF4-FFF2-40B4-BE49-F238E27FC236}">
                <a16:creationId xmlns:a16="http://schemas.microsoft.com/office/drawing/2014/main" id="{643D7457-1617-8244-053F-7E23994219D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31087" y="5203649"/>
            <a:ext cx="525875" cy="221744"/>
          </a:xfrm>
          <a:prstGeom prst="rect">
            <a:avLst/>
          </a:prstGeom>
        </p:spPr>
      </p:pic>
      <p:sp>
        <p:nvSpPr>
          <p:cNvPr id="6" name="TextBox 5">
            <a:extLst>
              <a:ext uri="{FF2B5EF4-FFF2-40B4-BE49-F238E27FC236}">
                <a16:creationId xmlns:a16="http://schemas.microsoft.com/office/drawing/2014/main" id="{20B84FC0-2E0E-60CA-D48E-4F3C3DB0A9C5}"/>
              </a:ext>
            </a:extLst>
          </p:cNvPr>
          <p:cNvSpPr txBox="1"/>
          <p:nvPr/>
        </p:nvSpPr>
        <p:spPr>
          <a:xfrm>
            <a:off x="533684" y="6480076"/>
            <a:ext cx="5904656" cy="369332"/>
          </a:xfrm>
          <a:prstGeom prst="rect">
            <a:avLst/>
          </a:prstGeom>
          <a:noFill/>
        </p:spPr>
        <p:txBody>
          <a:bodyPr wrap="square" rtlCol="0">
            <a:spAutoFit/>
          </a:bodyPr>
          <a:lstStyle/>
          <a:p>
            <a:r>
              <a:rPr lang="en-TW"/>
              <a:t>讓我們先看看空間怎麼彎曲</a:t>
            </a:r>
            <a:r>
              <a:rPr lang="en-TW" dirty="0"/>
              <a:t>。</a:t>
            </a:r>
          </a:p>
        </p:txBody>
      </p:sp>
      <p:sp>
        <p:nvSpPr>
          <p:cNvPr id="7" name="TextBox 6">
            <a:extLst>
              <a:ext uri="{FF2B5EF4-FFF2-40B4-BE49-F238E27FC236}">
                <a16:creationId xmlns:a16="http://schemas.microsoft.com/office/drawing/2014/main" id="{1EFF78BE-AF69-5C21-3046-244DA9936227}"/>
              </a:ext>
            </a:extLst>
          </p:cNvPr>
          <p:cNvSpPr txBox="1"/>
          <p:nvPr/>
        </p:nvSpPr>
        <p:spPr>
          <a:xfrm>
            <a:off x="4356442" y="4402160"/>
            <a:ext cx="3853375" cy="2062103"/>
          </a:xfrm>
          <a:prstGeom prst="rect">
            <a:avLst/>
          </a:prstGeom>
          <a:noFill/>
        </p:spPr>
        <p:txBody>
          <a:bodyPr wrap="square">
            <a:spAutoFit/>
          </a:bodyPr>
          <a:lstStyle/>
          <a:p>
            <a:r>
              <a:rPr lang="en-GB" sz="1600" b="0" i="0" u="none" strike="noStrike" dirty="0">
                <a:solidFill>
                  <a:srgbClr val="202122"/>
                </a:solidFill>
                <a:effectLst/>
                <a:latin typeface="Times New Roman" panose="02020603050405020304" pitchFamily="18" charset="0"/>
                <a:cs typeface="Times New Roman" panose="02020603050405020304" pitchFamily="18" charset="0"/>
              </a:rPr>
              <a:t>I have read your paper with the utmost interest. I had not expected that one could formulate the exact solution of the problem in such a simple way. I liked very much your mathematical treatment of the subject. Next Thursday I shall present the work to the Academy with a few words of explanation.</a:t>
            </a:r>
          </a:p>
          <a:p>
            <a:pPr algn="r"/>
            <a:r>
              <a:rPr lang="en-US" sz="1600" dirty="0">
                <a:latin typeface="Times New Roman" panose="02020603050405020304" pitchFamily="18" charset="0"/>
                <a:cs typeface="Times New Roman" panose="02020603050405020304" pitchFamily="18" charset="0"/>
              </a:rPr>
              <a:t>Albert Einstein</a:t>
            </a:r>
          </a:p>
        </p:txBody>
      </p:sp>
    </p:spTree>
    <p:extLst>
      <p:ext uri="{BB962C8B-B14F-4D97-AF65-F5344CB8AC3E}">
        <p14:creationId xmlns:p14="http://schemas.microsoft.com/office/powerpoint/2010/main" val="19312928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56354" name="Picture 2" descr="\\psf\Home\Downloads\light_bending.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7023" y="2684630"/>
            <a:ext cx="2921031" cy="2910132"/>
          </a:xfrm>
          <a:prstGeom prst="rect">
            <a:avLst/>
          </a:prstGeom>
          <a:noFill/>
          <a:extLst>
            <a:ext uri="{909E8E84-426E-40DD-AFC4-6F175D3DCCD1}">
              <a14:hiddenFill xmlns:a14="http://schemas.microsoft.com/office/drawing/2010/main">
                <a:solidFill>
                  <a:srgbClr val="FFFFFF"/>
                </a:solidFill>
              </a14:hiddenFill>
            </a:ext>
          </a:extLst>
        </p:spPr>
      </p:pic>
      <p:sp>
        <p:nvSpPr>
          <p:cNvPr id="2" name="文字方塊 1"/>
          <p:cNvSpPr txBox="1"/>
          <p:nvPr/>
        </p:nvSpPr>
        <p:spPr>
          <a:xfrm>
            <a:off x="1081414" y="1684769"/>
            <a:ext cx="7848872" cy="369332"/>
          </a:xfrm>
          <a:prstGeom prst="rect">
            <a:avLst/>
          </a:prstGeom>
          <a:noFill/>
        </p:spPr>
        <p:txBody>
          <a:bodyPr wrap="square" rtlCol="0">
            <a:spAutoFit/>
          </a:bodyPr>
          <a:lstStyle/>
          <a:p>
            <a:r>
              <a:rPr lang="zh-TW" altLang="en-US" dirty="0"/>
              <a:t>注意：在下面的圖上，額外的垂直空間是不存在的，不是真實的，</a:t>
            </a:r>
          </a:p>
        </p:txBody>
      </p:sp>
      <p:sp>
        <p:nvSpPr>
          <p:cNvPr id="3" name="矩形 2"/>
          <p:cNvSpPr/>
          <p:nvPr/>
        </p:nvSpPr>
        <p:spPr>
          <a:xfrm>
            <a:off x="1043963" y="2146285"/>
            <a:ext cx="5724644" cy="369332"/>
          </a:xfrm>
          <a:prstGeom prst="rect">
            <a:avLst/>
          </a:prstGeom>
        </p:spPr>
        <p:txBody>
          <a:bodyPr wrap="none">
            <a:spAutoFit/>
          </a:bodyPr>
          <a:lstStyle/>
          <a:p>
            <a:r>
              <a:rPr lang="zh-TW" altLang="en-US" dirty="0"/>
              <a:t>完全只是為了表現描繪出曲面的彎曲程度而加上去的。</a:t>
            </a:r>
          </a:p>
        </p:txBody>
      </p:sp>
      <p:pic>
        <p:nvPicPr>
          <p:cNvPr id="8" name="圖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52400" y="4499389"/>
            <a:ext cx="663386" cy="279728"/>
          </a:xfrm>
          <a:prstGeom prst="rect">
            <a:avLst/>
          </a:prstGeom>
        </p:spPr>
      </p:pic>
      <p:pic>
        <p:nvPicPr>
          <p:cNvPr id="9" name="圖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27976" y="4854323"/>
            <a:ext cx="525875" cy="221744"/>
          </a:xfrm>
          <a:prstGeom prst="rect">
            <a:avLst/>
          </a:prstGeom>
        </p:spPr>
      </p:pic>
      <p:sp>
        <p:nvSpPr>
          <p:cNvPr id="6" name="文字方塊 5"/>
          <p:cNvSpPr txBox="1"/>
          <p:nvPr/>
        </p:nvSpPr>
        <p:spPr>
          <a:xfrm>
            <a:off x="1081683" y="5763775"/>
            <a:ext cx="6804820" cy="369332"/>
          </a:xfrm>
          <a:prstGeom prst="rect">
            <a:avLst/>
          </a:prstGeom>
          <a:noFill/>
        </p:spPr>
        <p:txBody>
          <a:bodyPr wrap="square" rtlCol="0">
            <a:spAutoFit/>
          </a:bodyPr>
          <a:lstStyle/>
          <a:p>
            <a:r>
              <a:rPr lang="zh-TW" altLang="en-US" dirty="0"/>
              <a:t>很好的辦法就是想像觀察者是只能在曲面上運動的螞蟻：</a:t>
            </a:r>
          </a:p>
        </p:txBody>
      </p:sp>
      <p:sp>
        <p:nvSpPr>
          <p:cNvPr id="5" name="文字方塊 4"/>
          <p:cNvSpPr txBox="1"/>
          <p:nvPr/>
        </p:nvSpPr>
        <p:spPr>
          <a:xfrm>
            <a:off x="1060244" y="1223253"/>
            <a:ext cx="7976252" cy="369332"/>
          </a:xfrm>
          <a:prstGeom prst="rect">
            <a:avLst/>
          </a:prstGeom>
          <a:noFill/>
        </p:spPr>
        <p:txBody>
          <a:bodyPr wrap="square" rtlCol="0">
            <a:spAutoFit/>
          </a:bodyPr>
          <a:lstStyle/>
          <a:p>
            <a:r>
              <a:rPr lang="zh-TW" altLang="en-US" dirty="0"/>
              <a:t>真實空間扣掉一維，剩餘二維空間的曲度，與圖上曲面的曲度相同。</a:t>
            </a:r>
          </a:p>
        </p:txBody>
      </p:sp>
      <p:sp>
        <p:nvSpPr>
          <p:cNvPr id="7" name="TextBox 6">
            <a:extLst>
              <a:ext uri="{FF2B5EF4-FFF2-40B4-BE49-F238E27FC236}">
                <a16:creationId xmlns:a16="http://schemas.microsoft.com/office/drawing/2014/main" id="{269F7107-ADB5-0E61-F802-B8929965606C}"/>
              </a:ext>
            </a:extLst>
          </p:cNvPr>
          <p:cNvSpPr txBox="1"/>
          <p:nvPr/>
        </p:nvSpPr>
        <p:spPr>
          <a:xfrm>
            <a:off x="1060244" y="323711"/>
            <a:ext cx="7400188" cy="369332"/>
          </a:xfrm>
          <a:prstGeom prst="rect">
            <a:avLst/>
          </a:prstGeom>
          <a:noFill/>
        </p:spPr>
        <p:txBody>
          <a:bodyPr wrap="square" rtlCol="0">
            <a:spAutoFit/>
          </a:bodyPr>
          <a:lstStyle/>
          <a:p>
            <a:r>
              <a:rPr lang="en-TW" dirty="0"/>
              <a:t>但現在是三度空間（加上時間）都是彎曲的。</a:t>
            </a:r>
          </a:p>
        </p:txBody>
      </p:sp>
      <p:sp>
        <p:nvSpPr>
          <p:cNvPr id="10" name="文字方塊 3">
            <a:extLst>
              <a:ext uri="{FF2B5EF4-FFF2-40B4-BE49-F238E27FC236}">
                <a16:creationId xmlns:a16="http://schemas.microsoft.com/office/drawing/2014/main" id="{DD418210-F934-B1D7-376F-5E7DF22FFA29}"/>
              </a:ext>
            </a:extLst>
          </p:cNvPr>
          <p:cNvSpPr txBox="1"/>
          <p:nvPr/>
        </p:nvSpPr>
        <p:spPr>
          <a:xfrm>
            <a:off x="1063355" y="6180625"/>
            <a:ext cx="6666627" cy="369332"/>
          </a:xfrm>
          <a:prstGeom prst="rect">
            <a:avLst/>
          </a:prstGeom>
          <a:noFill/>
        </p:spPr>
        <p:txBody>
          <a:bodyPr wrap="square" rtlCol="0">
            <a:spAutoFit/>
          </a:bodyPr>
          <a:lstStyle/>
          <a:p>
            <a:r>
              <a:rPr lang="zh-TW" altLang="en-US" dirty="0"/>
              <a:t>螞蟻所觀察到的就是：原本等距的尺格，現在間距都不相等了。</a:t>
            </a:r>
          </a:p>
        </p:txBody>
      </p:sp>
      <p:sp>
        <p:nvSpPr>
          <p:cNvPr id="12" name="TextBox 11">
            <a:extLst>
              <a:ext uri="{FF2B5EF4-FFF2-40B4-BE49-F238E27FC236}">
                <a16:creationId xmlns:a16="http://schemas.microsoft.com/office/drawing/2014/main" id="{21439A53-7775-C149-D239-90E9B6C16446}"/>
              </a:ext>
            </a:extLst>
          </p:cNvPr>
          <p:cNvSpPr txBox="1"/>
          <p:nvPr/>
        </p:nvSpPr>
        <p:spPr>
          <a:xfrm>
            <a:off x="1081414" y="767724"/>
            <a:ext cx="7090985" cy="369332"/>
          </a:xfrm>
          <a:prstGeom prst="rect">
            <a:avLst/>
          </a:prstGeom>
          <a:noFill/>
        </p:spPr>
        <p:txBody>
          <a:bodyPr wrap="square">
            <a:spAutoFit/>
          </a:bodyPr>
          <a:lstStyle/>
          <a:p>
            <a:r>
              <a:rPr lang="en-TW" dirty="0"/>
              <a:t>既然兩維曲面很容易畫，那就把三維彎曲空間先忽略其中一維空間。</a:t>
            </a:r>
          </a:p>
        </p:txBody>
      </p:sp>
    </p:spTree>
    <p:extLst>
      <p:ext uri="{BB962C8B-B14F-4D97-AF65-F5344CB8AC3E}">
        <p14:creationId xmlns:p14="http://schemas.microsoft.com/office/powerpoint/2010/main" val="149912227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gaea.jcn.nihon-u.ac.jp/~kawane/mathformula/02figure/formula0204/fig020413.gi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0760" y="2100263"/>
            <a:ext cx="2363264" cy="2159761"/>
          </a:xfrm>
          <a:prstGeom prst="rect">
            <a:avLst/>
          </a:prstGeom>
          <a:noFill/>
          <a:extLst>
            <a:ext uri="{909E8E84-426E-40DD-AFC4-6F175D3DCCD1}">
              <a14:hiddenFill xmlns:a14="http://schemas.microsoft.com/office/drawing/2010/main">
                <a:solidFill>
                  <a:srgbClr val="FFFFFF"/>
                </a:solidFill>
              </a14:hiddenFill>
            </a:ext>
          </a:extLst>
        </p:spPr>
      </p:pic>
      <p:sp>
        <p:nvSpPr>
          <p:cNvPr id="2" name="文字方塊 1"/>
          <p:cNvSpPr txBox="1"/>
          <p:nvPr/>
        </p:nvSpPr>
        <p:spPr>
          <a:xfrm>
            <a:off x="769707" y="528035"/>
            <a:ext cx="7072462" cy="369332"/>
          </a:xfrm>
          <a:prstGeom prst="rect">
            <a:avLst/>
          </a:prstGeom>
          <a:noFill/>
        </p:spPr>
        <p:txBody>
          <a:bodyPr wrap="square" rtlCol="0">
            <a:spAutoFit/>
          </a:bodyPr>
          <a:lstStyle/>
          <a:p>
            <a:r>
              <a:rPr lang="zh-TW" altLang="en-US" dirty="0"/>
              <a:t>考慮一靜態的球狀星體，將球心置於原點：</a:t>
            </a:r>
          </a:p>
        </p:txBody>
      </p:sp>
      <mc:AlternateContent xmlns:mc="http://schemas.openxmlformats.org/markup-compatibility/2006" xmlns:a14="http://schemas.microsoft.com/office/drawing/2010/main">
        <mc:Choice Requires="a14">
          <p:sp>
            <p:nvSpPr>
              <p:cNvPr id="29" name="文字方塊 28"/>
              <p:cNvSpPr txBox="1"/>
              <p:nvPr/>
            </p:nvSpPr>
            <p:spPr>
              <a:xfrm>
                <a:off x="775956" y="4403160"/>
                <a:ext cx="7933465" cy="369332"/>
              </a:xfrm>
              <a:prstGeom prst="rect">
                <a:avLst/>
              </a:prstGeom>
              <a:noFill/>
            </p:spPr>
            <p:txBody>
              <a:bodyPr wrap="square" rtlCol="0">
                <a:spAutoFit/>
              </a:bodyPr>
              <a:lstStyle/>
              <a:p>
                <a14:m>
                  <m:oMath xmlns:m="http://schemas.openxmlformats.org/officeDocument/2006/math">
                    <m:r>
                      <a:rPr lang="zh-TW" altLang="en-US" i="1" smtClean="0">
                        <a:latin typeface="Cambria Math" panose="02040503050406030204" pitchFamily="18" charset="0"/>
                      </a:rPr>
                      <m:t>𝜙</m:t>
                    </m:r>
                  </m:oMath>
                </a14:m>
                <a:r>
                  <a:rPr lang="zh-TW" altLang="en-US" dirty="0"/>
                  <a:t>座標很容易定義，但如果不能鑽入地心，如何測量定義座標</a:t>
                </a:r>
                <a14:m>
                  <m:oMath xmlns:m="http://schemas.openxmlformats.org/officeDocument/2006/math">
                    <m:r>
                      <a:rPr lang="zh-TW" altLang="en-US" b="0" i="0" smtClean="0">
                        <a:latin typeface="Cambria Math" panose="02040503050406030204" pitchFamily="18" charset="0"/>
                      </a:rPr>
                      <m:t> </m:t>
                    </m:r>
                    <m:r>
                      <a:rPr lang="en-US" altLang="zh-TW" i="1">
                        <a:latin typeface="Cambria Math"/>
                      </a:rPr>
                      <m:t>𝑟</m:t>
                    </m:r>
                  </m:oMath>
                </a14:m>
                <a:r>
                  <a:rPr lang="zh-TW" altLang="en-US" dirty="0"/>
                  <a:t>？</a:t>
                </a:r>
              </a:p>
            </p:txBody>
          </p:sp>
        </mc:Choice>
        <mc:Fallback xmlns="">
          <p:sp>
            <p:nvSpPr>
              <p:cNvPr id="29" name="文字方塊 28"/>
              <p:cNvSpPr txBox="1">
                <a:spLocks noRot="1" noChangeAspect="1" noMove="1" noResize="1" noEditPoints="1" noAdjustHandles="1" noChangeArrowheads="1" noChangeShapeType="1" noTextEdit="1"/>
              </p:cNvSpPr>
              <p:nvPr/>
            </p:nvSpPr>
            <p:spPr>
              <a:xfrm>
                <a:off x="775956" y="4403160"/>
                <a:ext cx="7933465" cy="369332"/>
              </a:xfrm>
              <a:prstGeom prst="rect">
                <a:avLst/>
              </a:prstGeom>
              <a:blipFill>
                <a:blip r:embed="rId4"/>
                <a:stretch>
                  <a:fillRect t="-6667" b="-2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文字方塊 12"/>
              <p:cNvSpPr txBox="1"/>
              <p:nvPr/>
            </p:nvSpPr>
            <p:spPr>
              <a:xfrm>
                <a:off x="761825" y="1557255"/>
                <a:ext cx="7961728" cy="369332"/>
              </a:xfrm>
              <a:prstGeom prst="rect">
                <a:avLst/>
              </a:prstGeom>
              <a:noFill/>
            </p:spPr>
            <p:txBody>
              <a:bodyPr wrap="square" rtlCol="0">
                <a:spAutoFit/>
              </a:bodyPr>
              <a:lstStyle/>
              <a:p>
                <a:r>
                  <a:rPr lang="zh-TW" altLang="en-US" dirty="0"/>
                  <a:t>行星軌道一般是在平面上的，因此考慮</a:t>
                </a:r>
                <a14:m>
                  <m:oMath xmlns:m="http://schemas.openxmlformats.org/officeDocument/2006/math">
                    <m:d>
                      <m:dPr>
                        <m:ctrlPr>
                          <a:rPr lang="en-US" altLang="zh-TW" i="1">
                            <a:latin typeface="Cambria Math"/>
                          </a:rPr>
                        </m:ctrlPr>
                      </m:dPr>
                      <m:e>
                        <m:r>
                          <a:rPr lang="en-US" altLang="zh-TW" i="1">
                            <a:latin typeface="Cambria Math"/>
                          </a:rPr>
                          <m:t>𝑥</m:t>
                        </m:r>
                        <m:r>
                          <a:rPr lang="en-US" altLang="zh-TW" i="1">
                            <a:latin typeface="Cambria Math"/>
                          </a:rPr>
                          <m:t>,</m:t>
                        </m:r>
                        <m:r>
                          <a:rPr lang="en-US" altLang="zh-TW" i="1">
                            <a:latin typeface="Cambria Math"/>
                          </a:rPr>
                          <m:t>𝑦</m:t>
                        </m:r>
                      </m:e>
                    </m:d>
                  </m:oMath>
                </a14:m>
                <a:r>
                  <a:rPr lang="zh-TW" altLang="en-US" dirty="0"/>
                  <a:t>平面即可，用球座標討論較容易。</a:t>
                </a:r>
                <a:endParaRPr lang="en-US" altLang="zh-TW" dirty="0"/>
              </a:p>
            </p:txBody>
          </p:sp>
        </mc:Choice>
        <mc:Fallback xmlns="">
          <p:sp>
            <p:nvSpPr>
              <p:cNvPr id="13" name="文字方塊 12"/>
              <p:cNvSpPr txBox="1">
                <a:spLocks noRot="1" noChangeAspect="1" noMove="1" noResize="1" noEditPoints="1" noAdjustHandles="1" noChangeArrowheads="1" noChangeShapeType="1" noTextEdit="1"/>
              </p:cNvSpPr>
              <p:nvPr/>
            </p:nvSpPr>
            <p:spPr>
              <a:xfrm>
                <a:off x="761825" y="1557255"/>
                <a:ext cx="7961728" cy="369332"/>
              </a:xfrm>
              <a:prstGeom prst="rect">
                <a:avLst/>
              </a:prstGeom>
              <a:blipFill>
                <a:blip r:embed="rId5"/>
                <a:stretch>
                  <a:fillRect l="-638" t="-6667" r="-3509" b="-23333"/>
                </a:stretch>
              </a:blipFill>
            </p:spPr>
            <p:txBody>
              <a:bodyPr/>
              <a:lstStyle/>
              <a:p>
                <a:r>
                  <a:rPr lang="en-US">
                    <a:noFill/>
                  </a:rPr>
                  <a:t> </a:t>
                </a:r>
              </a:p>
            </p:txBody>
          </p:sp>
        </mc:Fallback>
      </mc:AlternateContent>
      <p:sp>
        <p:nvSpPr>
          <p:cNvPr id="16" name="文字方塊 15"/>
          <p:cNvSpPr txBox="1"/>
          <p:nvPr/>
        </p:nvSpPr>
        <p:spPr>
          <a:xfrm>
            <a:off x="769707" y="4772492"/>
            <a:ext cx="7383716" cy="458652"/>
          </a:xfrm>
          <a:prstGeom prst="rect">
            <a:avLst/>
          </a:prstGeom>
          <a:noFill/>
        </p:spPr>
        <p:txBody>
          <a:bodyPr wrap="square" rtlCol="0">
            <a:spAutoFit/>
          </a:bodyPr>
          <a:lstStyle/>
          <a:p>
            <a:pPr>
              <a:lnSpc>
                <a:spcPct val="150000"/>
              </a:lnSpc>
            </a:pPr>
            <a:r>
              <a:rPr lang="zh-TW" altLang="en-US" dirty="0"/>
              <a:t>由平面上一點出發，維持與球心等距，繞一圈，測量圓周距離。</a:t>
            </a:r>
          </a:p>
        </p:txBody>
      </p:sp>
      <mc:AlternateContent xmlns:mc="http://schemas.openxmlformats.org/markup-compatibility/2006" xmlns:a14="http://schemas.microsoft.com/office/drawing/2010/main">
        <mc:Choice Requires="a14">
          <p:sp>
            <p:nvSpPr>
              <p:cNvPr id="17" name="矩形 16"/>
              <p:cNvSpPr/>
              <p:nvPr/>
            </p:nvSpPr>
            <p:spPr>
              <a:xfrm>
                <a:off x="775956" y="5298011"/>
                <a:ext cx="8210280" cy="369332"/>
              </a:xfrm>
              <a:prstGeom prst="rect">
                <a:avLst/>
              </a:prstGeom>
            </p:spPr>
            <p:txBody>
              <a:bodyPr wrap="square">
                <a:spAutoFit/>
              </a:bodyPr>
              <a:lstStyle/>
              <a:p>
                <a:r>
                  <a:rPr lang="zh-TW" altLang="en-US" dirty="0"/>
                  <a:t>將量到的圓周長除以</a:t>
                </a:r>
                <a14:m>
                  <m:oMath xmlns:m="http://schemas.openxmlformats.org/officeDocument/2006/math">
                    <m:r>
                      <a:rPr lang="en-US" altLang="zh-TW" i="1">
                        <a:latin typeface="Cambria Math"/>
                      </a:rPr>
                      <m:t>2</m:t>
                    </m:r>
                    <m:r>
                      <a:rPr lang="zh-TW" altLang="en-US" i="1">
                        <a:latin typeface="Cambria Math"/>
                      </a:rPr>
                      <m:t>𝜋</m:t>
                    </m:r>
                  </m:oMath>
                </a14:m>
                <a:r>
                  <a:rPr lang="zh-TW" altLang="en-US" dirty="0"/>
                  <a:t>，定義為該點的</a:t>
                </a:r>
                <a14:m>
                  <m:oMath xmlns:m="http://schemas.openxmlformats.org/officeDocument/2006/math">
                    <m:r>
                      <a:rPr lang="en-US" altLang="zh-TW" i="1">
                        <a:latin typeface="Cambria Math"/>
                      </a:rPr>
                      <m:t>𝑟</m:t>
                    </m:r>
                  </m:oMath>
                </a14:m>
                <a:r>
                  <a:rPr lang="zh-TW" altLang="en-US" dirty="0"/>
                  <a:t>座標。座標格子如右。</a:t>
                </a:r>
              </a:p>
            </p:txBody>
          </p:sp>
        </mc:Choice>
        <mc:Fallback xmlns="">
          <p:sp>
            <p:nvSpPr>
              <p:cNvPr id="17" name="矩形 16"/>
              <p:cNvSpPr>
                <a:spLocks noRot="1" noChangeAspect="1" noMove="1" noResize="1" noEditPoints="1" noAdjustHandles="1" noChangeArrowheads="1" noChangeShapeType="1" noTextEdit="1"/>
              </p:cNvSpPr>
              <p:nvPr/>
            </p:nvSpPr>
            <p:spPr>
              <a:xfrm>
                <a:off x="775956" y="5298011"/>
                <a:ext cx="8210280" cy="369332"/>
              </a:xfrm>
              <a:prstGeom prst="rect">
                <a:avLst/>
              </a:prstGeom>
              <a:blipFill>
                <a:blip r:embed="rId6"/>
                <a:stretch>
                  <a:fillRect l="-463" t="-6667" b="-23333"/>
                </a:stretch>
              </a:blipFill>
            </p:spPr>
            <p:txBody>
              <a:bodyPr/>
              <a:lstStyle/>
              <a:p>
                <a:r>
                  <a:rPr lang="en-US">
                    <a:noFill/>
                  </a:rPr>
                  <a:t> </a:t>
                </a:r>
              </a:p>
            </p:txBody>
          </p:sp>
        </mc:Fallback>
      </mc:AlternateContent>
      <p:pic>
        <p:nvPicPr>
          <p:cNvPr id="9"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79912" y="2100263"/>
            <a:ext cx="2160240" cy="2138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a:extLst>
              <a:ext uri="{FF2B5EF4-FFF2-40B4-BE49-F238E27FC236}">
                <a16:creationId xmlns:a16="http://schemas.microsoft.com/office/drawing/2014/main" id="{61058BF2-33E2-FB4F-942D-0ED9EA4C0EFA}"/>
              </a:ext>
            </a:extLst>
          </p:cNvPr>
          <p:cNvSpPr txBox="1"/>
          <p:nvPr/>
        </p:nvSpPr>
        <p:spPr>
          <a:xfrm>
            <a:off x="761825" y="1116355"/>
            <a:ext cx="7782103" cy="369332"/>
          </a:xfrm>
          <a:prstGeom prst="rect">
            <a:avLst/>
          </a:prstGeom>
          <a:noFill/>
        </p:spPr>
        <p:txBody>
          <a:bodyPr wrap="square" rtlCol="0">
            <a:spAutoFit/>
          </a:bodyPr>
          <a:lstStyle/>
          <a:p>
            <a:r>
              <a:rPr lang="en-GB" dirty="0" err="1"/>
              <a:t>首先</a:t>
            </a:r>
            <a:r>
              <a:rPr lang="en-TW"/>
              <a:t>定義適當的座標</a:t>
            </a:r>
            <a:r>
              <a:rPr lang="en-GB" dirty="0" err="1"/>
              <a:t>尺</a:t>
            </a:r>
            <a:r>
              <a:rPr lang="en-TW"/>
              <a:t>格，</a:t>
            </a:r>
            <a:r>
              <a:rPr lang="en-TW" dirty="0"/>
              <a:t>再測量尺格的間距。</a:t>
            </a:r>
          </a:p>
        </p:txBody>
      </p:sp>
      <mc:AlternateContent xmlns:mc="http://schemas.openxmlformats.org/markup-compatibility/2006" xmlns:a14="http://schemas.microsoft.com/office/drawing/2010/main">
        <mc:Choice Requires="a14">
          <p:sp>
            <p:nvSpPr>
              <p:cNvPr id="5" name="矩形 19">
                <a:extLst>
                  <a:ext uri="{FF2B5EF4-FFF2-40B4-BE49-F238E27FC236}">
                    <a16:creationId xmlns:a16="http://schemas.microsoft.com/office/drawing/2014/main" id="{735DE085-2E65-CA2C-BD73-F2D2C7FE3E7D}"/>
                  </a:ext>
                </a:extLst>
              </p:cNvPr>
              <p:cNvSpPr/>
              <p:nvPr/>
            </p:nvSpPr>
            <p:spPr>
              <a:xfrm>
                <a:off x="5853256" y="2610875"/>
                <a:ext cx="704616" cy="338554"/>
              </a:xfrm>
              <a:prstGeom prst="rect">
                <a:avLst/>
              </a:prstGeom>
            </p:spPr>
            <p:txBody>
              <a:bodyPr wrap="none">
                <a:spAutoFit/>
              </a:bodyPr>
              <a:lstStyle/>
              <a:p>
                <a:pPr/>
                <a14:m>
                  <m:oMathPara xmlns:m="http://schemas.openxmlformats.org/officeDocument/2006/math">
                    <m:oMath>
                      <m:d>
                        <m:dPr>
                          <m:ctrlPr>
                            <a:rPr lang="en-US" altLang="zh-TW" sz="1600" i="1">
                              <a:latin typeface="Cambria Math"/>
                            </a:rPr>
                          </m:ctrlPr>
                        </m:dPr>
                        <m:e>
                          <m:r>
                            <a:rPr lang="en-US" altLang="zh-TW" sz="1600" i="1">
                              <a:latin typeface="Cambria Math"/>
                            </a:rPr>
                            <m:t>𝑟</m:t>
                          </m:r>
                          <m:r>
                            <a:rPr lang="en-US" altLang="zh-TW" sz="1600" i="1">
                              <a:latin typeface="Cambria Math"/>
                            </a:rPr>
                            <m:t>,0</m:t>
                          </m:r>
                        </m:e>
                      </m:d>
                    </m:oMath>
                  </m:oMathPara>
                </a14:m>
                <a:endParaRPr lang="zh-TW" altLang="en-US" sz="1600" dirty="0"/>
              </a:p>
            </p:txBody>
          </p:sp>
        </mc:Choice>
        <mc:Fallback xmlns="">
          <p:sp>
            <p:nvSpPr>
              <p:cNvPr id="5" name="矩形 19">
                <a:extLst>
                  <a:ext uri="{FF2B5EF4-FFF2-40B4-BE49-F238E27FC236}">
                    <a16:creationId xmlns:a16="http://schemas.microsoft.com/office/drawing/2014/main" id="{735DE085-2E65-CA2C-BD73-F2D2C7FE3E7D}"/>
                  </a:ext>
                </a:extLst>
              </p:cNvPr>
              <p:cNvSpPr>
                <a:spLocks noRot="1" noChangeAspect="1" noMove="1" noResize="1" noEditPoints="1" noAdjustHandles="1" noChangeArrowheads="1" noChangeShapeType="1" noTextEdit="1"/>
              </p:cNvSpPr>
              <p:nvPr/>
            </p:nvSpPr>
            <p:spPr>
              <a:xfrm>
                <a:off x="5853256" y="2610875"/>
                <a:ext cx="704616" cy="338554"/>
              </a:xfrm>
              <a:prstGeom prst="rect">
                <a:avLst/>
              </a:prstGeom>
              <a:blipFill>
                <a:blip r:embed="rId8"/>
                <a:stretch>
                  <a:fillRect/>
                </a:stretch>
              </a:blipFill>
            </p:spPr>
            <p:txBody>
              <a:bodyPr/>
              <a:lstStyle/>
              <a:p>
                <a:r>
                  <a:rPr lang="en-US">
                    <a:noFill/>
                  </a:rPr>
                  <a:t> </a:t>
                </a:r>
              </a:p>
            </p:txBody>
          </p:sp>
        </mc:Fallback>
      </mc:AlternateContent>
      <p:cxnSp>
        <p:nvCxnSpPr>
          <p:cNvPr id="7" name="直線單箭頭接點 22">
            <a:extLst>
              <a:ext uri="{FF2B5EF4-FFF2-40B4-BE49-F238E27FC236}">
                <a16:creationId xmlns:a16="http://schemas.microsoft.com/office/drawing/2014/main" id="{727B571C-B375-C4CC-4165-FD83DCE3C488}"/>
              </a:ext>
            </a:extLst>
          </p:cNvPr>
          <p:cNvCxnSpPr>
            <a:cxnSpLocks/>
          </p:cNvCxnSpPr>
          <p:nvPr/>
        </p:nvCxnSpPr>
        <p:spPr>
          <a:xfrm flipH="1">
            <a:off x="5580112" y="2822328"/>
            <a:ext cx="288032" cy="35109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3380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16" grpId="0"/>
      <p:bldP spid="17" grpId="0"/>
      <p:bldP spid="5"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A6A5DC6A-B0DC-D040-AE6D-64A8D1F053B5}"/>
              </a:ext>
            </a:extLst>
          </p:cNvPr>
          <p:cNvSpPr/>
          <p:nvPr/>
        </p:nvSpPr>
        <p:spPr>
          <a:xfrm>
            <a:off x="4241777" y="165335"/>
            <a:ext cx="4431687" cy="2971043"/>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sp>
        <p:nvSpPr>
          <p:cNvPr id="5" name="矩形 4"/>
          <p:cNvSpPr/>
          <p:nvPr/>
        </p:nvSpPr>
        <p:spPr>
          <a:xfrm>
            <a:off x="576420" y="596411"/>
            <a:ext cx="3240360" cy="2584223"/>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pic>
        <p:nvPicPr>
          <p:cNvPr id="4" name="Picture 2" descr="http://www.gaea.jcn.nihon-u.ac.jp/~kawane/mathformula/02figure/formula0204/fig020413.gi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773" y="669847"/>
            <a:ext cx="2363264" cy="2159761"/>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1" name="文字方塊 10"/>
              <p:cNvSpPr txBox="1"/>
              <p:nvPr/>
            </p:nvSpPr>
            <p:spPr>
              <a:xfrm>
                <a:off x="420423" y="4141012"/>
                <a:ext cx="7698544" cy="369332"/>
              </a:xfrm>
              <a:prstGeom prst="rect">
                <a:avLst/>
              </a:prstGeom>
              <a:noFill/>
            </p:spPr>
            <p:txBody>
              <a:bodyPr wrap="square" rtlCol="0">
                <a:spAutoFit/>
              </a:bodyPr>
              <a:lstStyle/>
              <a:p>
                <a:r>
                  <a:rPr lang="zh-TW" altLang="en-US" dirty="0"/>
                  <a:t>上升時</a:t>
                </a:r>
                <a14:m>
                  <m:oMath xmlns:m="http://schemas.openxmlformats.org/officeDocument/2006/math">
                    <m:r>
                      <a:rPr lang="en-US" altLang="zh-TW" i="1">
                        <a:latin typeface="Cambria Math"/>
                      </a:rPr>
                      <m:t>𝑟</m:t>
                    </m:r>
                  </m:oMath>
                </a14:m>
                <a:r>
                  <a:rPr lang="zh-TW" altLang="en-US" dirty="0"/>
                  <a:t>座標增加了</a:t>
                </a:r>
                <a14:m>
                  <m:oMath xmlns:m="http://schemas.openxmlformats.org/officeDocument/2006/math">
                    <m:r>
                      <a:rPr lang="en-US" altLang="zh-TW" i="1">
                        <a:latin typeface="Cambria Math"/>
                        <a:ea typeface="Cambria Math"/>
                      </a:rPr>
                      <m:t>∆</m:t>
                    </m:r>
                    <m:r>
                      <a:rPr lang="en-US" altLang="zh-TW" i="1">
                        <a:latin typeface="Cambria Math"/>
                      </a:rPr>
                      <m:t>𝑟</m:t>
                    </m:r>
                  </m:oMath>
                </a14:m>
                <a:r>
                  <a:rPr lang="zh-TW" altLang="en-US" dirty="0"/>
                  <a:t>（就是等於前後</a:t>
                </a:r>
                <a14:m>
                  <m:oMath xmlns:m="http://schemas.openxmlformats.org/officeDocument/2006/math">
                    <m:r>
                      <a:rPr lang="zh-TW" altLang="en-US" i="1" dirty="0">
                        <a:latin typeface="Cambria Math"/>
                      </a:rPr>
                      <m:t>兩個</m:t>
                    </m:r>
                    <m:r>
                      <a:rPr lang="zh-TW" altLang="en-US" i="1" smtClean="0">
                        <a:latin typeface="Cambria Math"/>
                      </a:rPr>
                      <m:t>圓周長</m:t>
                    </m:r>
                  </m:oMath>
                </a14:m>
                <a:r>
                  <a:rPr lang="zh-TW" altLang="en-US" dirty="0"/>
                  <a:t>的差除以</a:t>
                </a:r>
                <a14:m>
                  <m:oMath xmlns:m="http://schemas.openxmlformats.org/officeDocument/2006/math">
                    <m:r>
                      <a:rPr lang="en-US" altLang="zh-TW" i="1">
                        <a:latin typeface="Cambria Math"/>
                      </a:rPr>
                      <m:t>2</m:t>
                    </m:r>
                    <m:r>
                      <a:rPr lang="zh-TW" altLang="en-US" i="1">
                        <a:latin typeface="Cambria Math"/>
                      </a:rPr>
                      <m:t>𝜋</m:t>
                    </m:r>
                  </m:oMath>
                </a14:m>
                <a:r>
                  <a:rPr lang="zh-TW" altLang="en-US" dirty="0"/>
                  <a:t>）。</a:t>
                </a:r>
              </a:p>
            </p:txBody>
          </p:sp>
        </mc:Choice>
        <mc:Fallback xmlns="">
          <p:sp>
            <p:nvSpPr>
              <p:cNvPr id="11" name="文字方塊 10"/>
              <p:cNvSpPr txBox="1">
                <a:spLocks noRot="1" noChangeAspect="1" noMove="1" noResize="1" noEditPoints="1" noAdjustHandles="1" noChangeArrowheads="1" noChangeShapeType="1" noTextEdit="1"/>
              </p:cNvSpPr>
              <p:nvPr/>
            </p:nvSpPr>
            <p:spPr>
              <a:xfrm>
                <a:off x="420423" y="4141012"/>
                <a:ext cx="7698544" cy="369332"/>
              </a:xfrm>
              <a:prstGeom prst="rect">
                <a:avLst/>
              </a:prstGeom>
              <a:blipFill>
                <a:blip r:embed="rId4"/>
                <a:stretch>
                  <a:fillRect l="-659" t="-3226" b="-19355"/>
                </a:stretch>
              </a:blipFill>
            </p:spPr>
            <p:txBody>
              <a:bodyPr/>
              <a:lstStyle/>
              <a:p>
                <a:r>
                  <a:rPr lang="en-TW">
                    <a:noFill/>
                  </a:rPr>
                  <a:t> </a:t>
                </a:r>
              </a:p>
            </p:txBody>
          </p:sp>
        </mc:Fallback>
      </mc:AlternateContent>
      <p:pic>
        <p:nvPicPr>
          <p:cNvPr id="1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74192" y="221843"/>
            <a:ext cx="2857500" cy="2828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15" name="文字方塊 14"/>
              <p:cNvSpPr txBox="1"/>
              <p:nvPr/>
            </p:nvSpPr>
            <p:spPr>
              <a:xfrm>
                <a:off x="447296" y="5280498"/>
                <a:ext cx="8197616" cy="369332"/>
              </a:xfrm>
              <a:prstGeom prst="rect">
                <a:avLst/>
              </a:prstGeom>
              <a:noFill/>
            </p:spPr>
            <p:txBody>
              <a:bodyPr wrap="square" rtlCol="0">
                <a:spAutoFit/>
              </a:bodyPr>
              <a:lstStyle/>
              <a:p>
                <a14:m>
                  <m:oMath xmlns:m="http://schemas.openxmlformats.org/officeDocument/2006/math">
                    <m:r>
                      <a:rPr lang="en-US" altLang="zh-TW" i="1">
                        <a:latin typeface="Cambria Math"/>
                        <a:ea typeface="Cambria Math"/>
                      </a:rPr>
                      <m:t>∆</m:t>
                    </m:r>
                    <m:r>
                      <a:rPr lang="zh-TW" altLang="en-US" i="1">
                        <a:latin typeface="Cambria Math"/>
                      </a:rPr>
                      <m:t>𝜎</m:t>
                    </m:r>
                  </m:oMath>
                </a14:m>
                <a:r>
                  <a:rPr lang="zh-TW" altLang="en-US" dirty="0"/>
                  <a:t>不就等於座標</a:t>
                </a:r>
                <a14:m>
                  <m:oMath xmlns:m="http://schemas.openxmlformats.org/officeDocument/2006/math">
                    <m:r>
                      <a:rPr lang="en-US" altLang="zh-TW" i="1">
                        <a:latin typeface="Cambria Math"/>
                      </a:rPr>
                      <m:t>𝑟</m:t>
                    </m:r>
                  </m:oMath>
                </a14:m>
                <a:r>
                  <a:rPr lang="zh-TW" altLang="en-US" dirty="0"/>
                  <a:t>的差</a:t>
                </a:r>
                <a14:m>
                  <m:oMath xmlns:m="http://schemas.openxmlformats.org/officeDocument/2006/math">
                    <m:r>
                      <a:rPr lang="en-US" altLang="zh-TW" i="1" smtClean="0">
                        <a:latin typeface="Cambria Math"/>
                        <a:ea typeface="Cambria Math"/>
                      </a:rPr>
                      <m:t>∆</m:t>
                    </m:r>
                    <m:r>
                      <a:rPr lang="en-US" altLang="zh-TW" i="1">
                        <a:latin typeface="Cambria Math"/>
                      </a:rPr>
                      <m:t>𝑟</m:t>
                    </m:r>
                  </m:oMath>
                </a14:m>
                <a:r>
                  <a:rPr lang="zh-TW" altLang="en-US" dirty="0"/>
                  <a:t>？</a:t>
                </a:r>
              </a:p>
            </p:txBody>
          </p:sp>
        </mc:Choice>
        <mc:Fallback xmlns="">
          <p:sp>
            <p:nvSpPr>
              <p:cNvPr id="15" name="文字方塊 14"/>
              <p:cNvSpPr txBox="1">
                <a:spLocks noRot="1" noChangeAspect="1" noMove="1" noResize="1" noEditPoints="1" noAdjustHandles="1" noChangeArrowheads="1" noChangeShapeType="1" noTextEdit="1"/>
              </p:cNvSpPr>
              <p:nvPr/>
            </p:nvSpPr>
            <p:spPr>
              <a:xfrm>
                <a:off x="447296" y="5280498"/>
                <a:ext cx="8197616" cy="369332"/>
              </a:xfrm>
              <a:prstGeom prst="rect">
                <a:avLst/>
              </a:prstGeom>
              <a:blipFill>
                <a:blip r:embed="rId6"/>
                <a:stretch>
                  <a:fillRect t="-6667" b="-2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矩形 12"/>
              <p:cNvSpPr/>
              <p:nvPr/>
            </p:nvSpPr>
            <p:spPr>
              <a:xfrm>
                <a:off x="6655298" y="1847684"/>
                <a:ext cx="412870" cy="276999"/>
              </a:xfrm>
              <a:prstGeom prst="rect">
                <a:avLst/>
              </a:prstGeom>
            </p:spPr>
            <p:txBody>
              <a:bodyPr wrap="none">
                <a:spAutoFit/>
              </a:bodyPr>
              <a:lstStyle/>
              <a:p>
                <a:pPr/>
                <a14:m>
                  <m:oMathPara xmlns:m="http://schemas.openxmlformats.org/officeDocument/2006/math">
                    <m:oMath>
                      <m:r>
                        <a:rPr lang="en-US" altLang="zh-TW" sz="1200" i="1">
                          <a:latin typeface="Cambria Math"/>
                          <a:ea typeface="Cambria Math"/>
                        </a:rPr>
                        <m:t>∆</m:t>
                      </m:r>
                      <m:r>
                        <a:rPr lang="zh-TW" altLang="en-US" sz="1200" i="1" smtClean="0">
                          <a:latin typeface="Cambria Math"/>
                          <a:ea typeface="Cambria Math"/>
                        </a:rPr>
                        <m:t>𝜎</m:t>
                      </m:r>
                    </m:oMath>
                  </m:oMathPara>
                </a14:m>
                <a:endParaRPr lang="zh-TW" altLang="en-US" sz="1200" dirty="0"/>
              </a:p>
            </p:txBody>
          </p:sp>
        </mc:Choice>
        <mc:Fallback xmlns="">
          <p:sp>
            <p:nvSpPr>
              <p:cNvPr id="13" name="矩形 12"/>
              <p:cNvSpPr>
                <a:spLocks noRot="1" noChangeAspect="1" noMove="1" noResize="1" noEditPoints="1" noAdjustHandles="1" noChangeArrowheads="1" noChangeShapeType="1" noTextEdit="1"/>
              </p:cNvSpPr>
              <p:nvPr/>
            </p:nvSpPr>
            <p:spPr>
              <a:xfrm>
                <a:off x="6655298" y="1847684"/>
                <a:ext cx="412870" cy="276999"/>
              </a:xfrm>
              <a:prstGeom prst="rect">
                <a:avLst/>
              </a:prstGeom>
              <a:blipFill>
                <a:blip r:embed="rId7"/>
                <a:stretch>
                  <a:fillRect/>
                </a:stretch>
              </a:blipFill>
            </p:spPr>
            <p:txBody>
              <a:bodyPr/>
              <a:lstStyle/>
              <a:p>
                <a:r>
                  <a:rPr lang="en-TW">
                    <a:noFill/>
                  </a:rPr>
                  <a:t> </a:t>
                </a:r>
              </a:p>
            </p:txBody>
          </p:sp>
        </mc:Fallback>
      </mc:AlternateContent>
      <p:cxnSp>
        <p:nvCxnSpPr>
          <p:cNvPr id="16" name="直線單箭頭接點 15"/>
          <p:cNvCxnSpPr/>
          <p:nvPr/>
        </p:nvCxnSpPr>
        <p:spPr>
          <a:xfrm>
            <a:off x="6701387" y="1847684"/>
            <a:ext cx="396455" cy="0"/>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直線單箭頭接點 9"/>
          <p:cNvCxnSpPr/>
          <p:nvPr/>
        </p:nvCxnSpPr>
        <p:spPr>
          <a:xfrm flipH="1">
            <a:off x="2052248" y="1258191"/>
            <a:ext cx="742846" cy="84178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矩形 17"/>
              <p:cNvSpPr/>
              <p:nvPr/>
            </p:nvSpPr>
            <p:spPr>
              <a:xfrm>
                <a:off x="2804416" y="1073525"/>
                <a:ext cx="734688" cy="338554"/>
              </a:xfrm>
              <a:prstGeom prst="rect">
                <a:avLst/>
              </a:prstGeom>
            </p:spPr>
            <p:txBody>
              <a:bodyPr wrap="none">
                <a:spAutoFit/>
              </a:bodyPr>
              <a:lstStyle/>
              <a:p>
                <a:pPr/>
                <a14:m>
                  <m:oMathPara xmlns:m="http://schemas.openxmlformats.org/officeDocument/2006/math">
                    <m:oMath>
                      <m:d>
                        <m:dPr>
                          <m:ctrlPr>
                            <a:rPr lang="en-US" altLang="zh-TW" sz="1600" i="1">
                              <a:latin typeface="Cambria Math"/>
                            </a:rPr>
                          </m:ctrlPr>
                        </m:dPr>
                        <m:e>
                          <m:r>
                            <a:rPr lang="en-US" altLang="zh-TW" sz="1600" i="1">
                              <a:latin typeface="Cambria Math"/>
                            </a:rPr>
                            <m:t>𝑟</m:t>
                          </m:r>
                          <m:r>
                            <a:rPr lang="en-US" altLang="zh-TW" sz="1600" i="1">
                              <a:latin typeface="Cambria Math"/>
                            </a:rPr>
                            <m:t>,</m:t>
                          </m:r>
                          <m:r>
                            <a:rPr lang="zh-TW" altLang="en-US" sz="1600" i="1">
                              <a:latin typeface="Cambria Math"/>
                            </a:rPr>
                            <m:t>𝜙</m:t>
                          </m:r>
                        </m:e>
                      </m:d>
                    </m:oMath>
                  </m:oMathPara>
                </a14:m>
                <a:endParaRPr lang="zh-TW" altLang="en-US" sz="1600" dirty="0"/>
              </a:p>
            </p:txBody>
          </p:sp>
        </mc:Choice>
        <mc:Fallback xmlns="">
          <p:sp>
            <p:nvSpPr>
              <p:cNvPr id="18" name="矩形 17"/>
              <p:cNvSpPr>
                <a:spLocks noRot="1" noChangeAspect="1" noMove="1" noResize="1" noEditPoints="1" noAdjustHandles="1" noChangeArrowheads="1" noChangeShapeType="1" noTextEdit="1"/>
              </p:cNvSpPr>
              <p:nvPr/>
            </p:nvSpPr>
            <p:spPr>
              <a:xfrm>
                <a:off x="2804416" y="1073525"/>
                <a:ext cx="734688" cy="338554"/>
              </a:xfrm>
              <a:prstGeom prst="rect">
                <a:avLst/>
              </a:prstGeom>
              <a:blipFill>
                <a:blip r:embed="rId8"/>
                <a:stretch>
                  <a:fillRect b="-10714"/>
                </a:stretch>
              </a:blipFill>
            </p:spPr>
            <p:txBody>
              <a:bodyPr/>
              <a:lstStyle/>
              <a:p>
                <a:r>
                  <a:rPr lang="en-US">
                    <a:noFill/>
                  </a:rPr>
                  <a:t> </a:t>
                </a:r>
              </a:p>
            </p:txBody>
          </p:sp>
        </mc:Fallback>
      </mc:AlternateContent>
      <p:cxnSp>
        <p:nvCxnSpPr>
          <p:cNvPr id="19" name="直線單箭頭接點 18"/>
          <p:cNvCxnSpPr/>
          <p:nvPr/>
        </p:nvCxnSpPr>
        <p:spPr>
          <a:xfrm flipH="1">
            <a:off x="7046035" y="961912"/>
            <a:ext cx="1032694" cy="68509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矩形 19"/>
              <p:cNvSpPr/>
              <p:nvPr/>
            </p:nvSpPr>
            <p:spPr>
              <a:xfrm>
                <a:off x="7331288" y="229640"/>
                <a:ext cx="704616" cy="338554"/>
              </a:xfrm>
              <a:prstGeom prst="rect">
                <a:avLst/>
              </a:prstGeom>
            </p:spPr>
            <p:txBody>
              <a:bodyPr wrap="none">
                <a:spAutoFit/>
              </a:bodyPr>
              <a:lstStyle/>
              <a:p>
                <a:pPr/>
                <a14:m>
                  <m:oMathPara xmlns:m="http://schemas.openxmlformats.org/officeDocument/2006/math">
                    <m:oMath>
                      <m:d>
                        <m:dPr>
                          <m:ctrlPr>
                            <a:rPr lang="en-US" altLang="zh-TW" sz="1600" i="1">
                              <a:latin typeface="Cambria Math"/>
                            </a:rPr>
                          </m:ctrlPr>
                        </m:dPr>
                        <m:e>
                          <m:r>
                            <a:rPr lang="en-US" altLang="zh-TW" sz="1600" i="1">
                              <a:latin typeface="Cambria Math"/>
                            </a:rPr>
                            <m:t>𝑟</m:t>
                          </m:r>
                          <m:r>
                            <a:rPr lang="en-US" altLang="zh-TW" sz="1600" i="1">
                              <a:latin typeface="Cambria Math"/>
                            </a:rPr>
                            <m:t>,0</m:t>
                          </m:r>
                        </m:e>
                      </m:d>
                    </m:oMath>
                  </m:oMathPara>
                </a14:m>
                <a:endParaRPr lang="zh-TW" altLang="en-US" sz="1600" dirty="0"/>
              </a:p>
            </p:txBody>
          </p:sp>
        </mc:Choice>
        <mc:Fallback xmlns="">
          <p:sp>
            <p:nvSpPr>
              <p:cNvPr id="20" name="矩形 19"/>
              <p:cNvSpPr>
                <a:spLocks noRot="1" noChangeAspect="1" noMove="1" noResize="1" noEditPoints="1" noAdjustHandles="1" noChangeArrowheads="1" noChangeShapeType="1" noTextEdit="1"/>
              </p:cNvSpPr>
              <p:nvPr/>
            </p:nvSpPr>
            <p:spPr>
              <a:xfrm>
                <a:off x="7331288" y="229640"/>
                <a:ext cx="704616" cy="338554"/>
              </a:xfrm>
              <a:prstGeom prst="rect">
                <a:avLst/>
              </a:prstGeom>
              <a:blipFill>
                <a:blip r:embed="rId9"/>
                <a:stretch>
                  <a:fillRect/>
                </a:stretch>
              </a:blipFill>
            </p:spPr>
            <p:txBody>
              <a:bodyPr/>
              <a:lstStyle/>
              <a:p>
                <a:r>
                  <a:rPr lang="en-US">
                    <a:noFill/>
                  </a:rPr>
                  <a:t> </a:t>
                </a:r>
              </a:p>
            </p:txBody>
          </p:sp>
        </mc:Fallback>
      </mc:AlternateContent>
      <p:cxnSp>
        <p:nvCxnSpPr>
          <p:cNvPr id="23" name="直線單箭頭接點 22"/>
          <p:cNvCxnSpPr/>
          <p:nvPr/>
        </p:nvCxnSpPr>
        <p:spPr>
          <a:xfrm flipH="1">
            <a:off x="6755534" y="581883"/>
            <a:ext cx="720080" cy="105442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矩形 23"/>
              <p:cNvSpPr/>
              <p:nvPr/>
            </p:nvSpPr>
            <p:spPr>
              <a:xfrm>
                <a:off x="7491837" y="634163"/>
                <a:ext cx="1173783" cy="338554"/>
              </a:xfrm>
              <a:prstGeom prst="rect">
                <a:avLst/>
              </a:prstGeom>
            </p:spPr>
            <p:txBody>
              <a:bodyPr wrap="none">
                <a:spAutoFit/>
              </a:bodyPr>
              <a:lstStyle/>
              <a:p>
                <a:pPr/>
                <a14:m>
                  <m:oMathPara xmlns:m="http://schemas.openxmlformats.org/officeDocument/2006/math">
                    <m:oMath>
                      <m:d>
                        <m:dPr>
                          <m:ctrlPr>
                            <a:rPr lang="en-US" altLang="zh-TW" sz="1600" i="1">
                              <a:latin typeface="Cambria Math"/>
                            </a:rPr>
                          </m:ctrlPr>
                        </m:dPr>
                        <m:e>
                          <m:r>
                            <a:rPr lang="en-US" altLang="zh-TW" sz="1600" i="1">
                              <a:latin typeface="Cambria Math"/>
                            </a:rPr>
                            <m:t>𝑟</m:t>
                          </m:r>
                          <m:r>
                            <a:rPr lang="en-US" altLang="zh-TW" sz="1600" b="0" i="1" smtClean="0">
                              <a:latin typeface="Cambria Math"/>
                            </a:rPr>
                            <m:t>+</m:t>
                          </m:r>
                          <m:r>
                            <a:rPr lang="en-US" altLang="zh-TW" sz="1600" b="0" i="1" smtClean="0">
                              <a:latin typeface="Cambria Math"/>
                              <a:ea typeface="Cambria Math"/>
                            </a:rPr>
                            <m:t>∆</m:t>
                          </m:r>
                          <m:r>
                            <a:rPr lang="en-US" altLang="zh-TW" sz="1600" b="0" i="1" smtClean="0">
                              <a:latin typeface="Cambria Math"/>
                              <a:ea typeface="Cambria Math"/>
                            </a:rPr>
                            <m:t>𝑟</m:t>
                          </m:r>
                          <m:r>
                            <a:rPr lang="en-US" altLang="zh-TW" sz="1600" i="1">
                              <a:latin typeface="Cambria Math"/>
                            </a:rPr>
                            <m:t>,</m:t>
                          </m:r>
                          <m:r>
                            <a:rPr lang="en-US" altLang="zh-TW" sz="1600" b="0" i="1" smtClean="0">
                              <a:latin typeface="Cambria Math"/>
                            </a:rPr>
                            <m:t>0</m:t>
                          </m:r>
                        </m:e>
                      </m:d>
                    </m:oMath>
                  </m:oMathPara>
                </a14:m>
                <a:endParaRPr lang="zh-TW" altLang="en-US" sz="1600" dirty="0"/>
              </a:p>
            </p:txBody>
          </p:sp>
        </mc:Choice>
        <mc:Fallback xmlns="">
          <p:sp>
            <p:nvSpPr>
              <p:cNvPr id="24" name="矩形 23"/>
              <p:cNvSpPr>
                <a:spLocks noRot="1" noChangeAspect="1" noMove="1" noResize="1" noEditPoints="1" noAdjustHandles="1" noChangeArrowheads="1" noChangeShapeType="1" noTextEdit="1"/>
              </p:cNvSpPr>
              <p:nvPr/>
            </p:nvSpPr>
            <p:spPr>
              <a:xfrm>
                <a:off x="7491837" y="634163"/>
                <a:ext cx="1173783" cy="338554"/>
              </a:xfrm>
              <a:prstGeom prst="rect">
                <a:avLst/>
              </a:prstGeom>
              <a:blipFill>
                <a:blip r:embed="rId10"/>
                <a:stretch>
                  <a:fillRect/>
                </a:stretch>
              </a:blipFill>
            </p:spPr>
            <p:txBody>
              <a:bodyPr/>
              <a:lstStyle/>
              <a:p>
                <a:r>
                  <a:rPr lang="en-US">
                    <a:noFill/>
                  </a:rPr>
                  <a:t> </a:t>
                </a:r>
              </a:p>
            </p:txBody>
          </p:sp>
        </mc:Fallback>
      </mc:AlternateContent>
      <p:sp>
        <p:nvSpPr>
          <p:cNvPr id="3" name="矩形 2"/>
          <p:cNvSpPr/>
          <p:nvPr/>
        </p:nvSpPr>
        <p:spPr>
          <a:xfrm>
            <a:off x="418745" y="3670162"/>
            <a:ext cx="7789450" cy="369332"/>
          </a:xfrm>
          <a:prstGeom prst="rect">
            <a:avLst/>
          </a:prstGeom>
        </p:spPr>
        <p:txBody>
          <a:bodyPr wrap="square">
            <a:spAutoFit/>
          </a:bodyPr>
          <a:lstStyle/>
          <a:p>
            <a:r>
              <a:rPr lang="zh-TW" altLang="en-US" dirty="0"/>
              <a:t>這等於一個簡單的實驗：你乘輕氣球往上升（離開地心），</a:t>
            </a:r>
          </a:p>
        </p:txBody>
      </p:sp>
      <p:cxnSp>
        <p:nvCxnSpPr>
          <p:cNvPr id="26" name="直線單箭頭接點 25"/>
          <p:cNvCxnSpPr/>
          <p:nvPr/>
        </p:nvCxnSpPr>
        <p:spPr>
          <a:xfrm>
            <a:off x="2025116" y="2124682"/>
            <a:ext cx="579881" cy="315827"/>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矩形 26"/>
              <p:cNvSpPr/>
              <p:nvPr/>
            </p:nvSpPr>
            <p:spPr>
              <a:xfrm>
                <a:off x="1950177" y="2163510"/>
                <a:ext cx="412869" cy="276999"/>
              </a:xfrm>
              <a:prstGeom prst="rect">
                <a:avLst/>
              </a:prstGeom>
            </p:spPr>
            <p:txBody>
              <a:bodyPr wrap="none">
                <a:spAutoFit/>
              </a:bodyPr>
              <a:lstStyle/>
              <a:p>
                <a:pPr/>
                <a14:m>
                  <m:oMathPara xmlns:m="http://schemas.openxmlformats.org/officeDocument/2006/math">
                    <m:oMath>
                      <m:r>
                        <a:rPr lang="en-US" altLang="zh-TW" sz="1200" i="1" smtClean="0">
                          <a:latin typeface="Cambria Math"/>
                          <a:ea typeface="Cambria Math"/>
                        </a:rPr>
                        <m:t>∆</m:t>
                      </m:r>
                      <m:r>
                        <a:rPr lang="zh-TW" altLang="en-US" sz="1200" b="0" i="1" dirty="0" smtClean="0">
                          <a:latin typeface="Cambria Math"/>
                          <a:ea typeface="Cambria Math"/>
                        </a:rPr>
                        <m:t>𝜎</m:t>
                      </m:r>
                    </m:oMath>
                  </m:oMathPara>
                </a14:m>
                <a:endParaRPr lang="zh-TW" altLang="en-US" sz="1200" dirty="0"/>
              </a:p>
            </p:txBody>
          </p:sp>
        </mc:Choice>
        <mc:Fallback xmlns="">
          <p:sp>
            <p:nvSpPr>
              <p:cNvPr id="27" name="矩形 26"/>
              <p:cNvSpPr>
                <a:spLocks noRot="1" noChangeAspect="1" noMove="1" noResize="1" noEditPoints="1" noAdjustHandles="1" noChangeArrowheads="1" noChangeShapeType="1" noTextEdit="1"/>
              </p:cNvSpPr>
              <p:nvPr/>
            </p:nvSpPr>
            <p:spPr>
              <a:xfrm>
                <a:off x="1950177" y="2163510"/>
                <a:ext cx="412869" cy="276999"/>
              </a:xfrm>
              <a:prstGeom prst="rect">
                <a:avLst/>
              </a:prstGeom>
              <a:blipFill>
                <a:blip r:embed="rId12"/>
                <a:stretch>
                  <a:fillRect/>
                </a:stretch>
              </a:blipFill>
            </p:spPr>
            <p:txBody>
              <a:bodyPr/>
              <a:lstStyle/>
              <a:p>
                <a:r>
                  <a:rPr lang="en-TW">
                    <a:noFill/>
                  </a:rPr>
                  <a:t> </a:t>
                </a:r>
              </a:p>
            </p:txBody>
          </p:sp>
        </mc:Fallback>
      </mc:AlternateContent>
      <p:sp>
        <p:nvSpPr>
          <p:cNvPr id="6" name="向右箭號 5"/>
          <p:cNvSpPr/>
          <p:nvPr/>
        </p:nvSpPr>
        <p:spPr>
          <a:xfrm rot="1742557">
            <a:off x="2834380" y="2036779"/>
            <a:ext cx="288032" cy="236456"/>
          </a:xfrm>
          <a:prstGeom prst="rightArrow">
            <a:avLst/>
          </a:prstGeom>
          <a:solidFill>
            <a:srgbClr val="00B050"/>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pic>
        <p:nvPicPr>
          <p:cNvPr id="22" name="Picture 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rot="7187853">
            <a:off x="2084999" y="1985964"/>
            <a:ext cx="554350" cy="63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14" name="矩形 13"/>
              <p:cNvSpPr/>
              <p:nvPr/>
            </p:nvSpPr>
            <p:spPr>
              <a:xfrm>
                <a:off x="418744" y="4598395"/>
                <a:ext cx="8254720" cy="369332"/>
              </a:xfrm>
              <a:prstGeom prst="rect">
                <a:avLst/>
              </a:prstGeom>
            </p:spPr>
            <p:txBody>
              <a:bodyPr wrap="square">
                <a:spAutoFit/>
              </a:bodyPr>
              <a:lstStyle/>
              <a:p>
                <a:r>
                  <a:rPr lang="zh-TW" altLang="en-US" dirty="0"/>
                  <a:t>測量上升的距離</a:t>
                </a:r>
                <a14:m>
                  <m:oMath xmlns:m="http://schemas.openxmlformats.org/officeDocument/2006/math">
                    <m:r>
                      <a:rPr lang="en-US" altLang="zh-TW" i="1">
                        <a:latin typeface="Cambria Math"/>
                        <a:ea typeface="Cambria Math"/>
                      </a:rPr>
                      <m:t>∆</m:t>
                    </m:r>
                    <m:r>
                      <a:rPr lang="zh-TW" altLang="en-US" i="1">
                        <a:latin typeface="Cambria Math"/>
                      </a:rPr>
                      <m:t>𝜎</m:t>
                    </m:r>
                  </m:oMath>
                </a14:m>
                <a:r>
                  <a:rPr lang="zh-TW" altLang="en-US" dirty="0"/>
                  <a:t>。</a:t>
                </a:r>
                <a:r>
                  <a:rPr lang="zh-TW" altLang="en-US" dirty="0">
                    <a:solidFill>
                      <a:srgbClr val="FF0000"/>
                    </a:solidFill>
                  </a:rPr>
                  <a:t>座標差為</a:t>
                </a:r>
                <a14:m>
                  <m:oMath xmlns:m="http://schemas.openxmlformats.org/officeDocument/2006/math">
                    <m:r>
                      <a:rPr lang="en-US" altLang="zh-TW" i="1">
                        <a:solidFill>
                          <a:srgbClr val="FF0000"/>
                        </a:solidFill>
                        <a:latin typeface="Cambria Math"/>
                        <a:ea typeface="Cambria Math"/>
                      </a:rPr>
                      <m:t>∆</m:t>
                    </m:r>
                    <m:r>
                      <a:rPr lang="en-US" altLang="zh-TW" i="1">
                        <a:solidFill>
                          <a:srgbClr val="FF0000"/>
                        </a:solidFill>
                        <a:latin typeface="Cambria Math"/>
                      </a:rPr>
                      <m:t>𝑟</m:t>
                    </m:r>
                    <m:r>
                      <a:rPr lang="en-US" altLang="zh-TW" i="1">
                        <a:solidFill>
                          <a:srgbClr val="FF0000"/>
                        </a:solidFill>
                        <a:latin typeface="Cambria Math"/>
                      </a:rPr>
                      <m:t> </m:t>
                    </m:r>
                  </m:oMath>
                </a14:m>
                <a:r>
                  <a:rPr lang="zh-TW" altLang="en-US" dirty="0">
                    <a:solidFill>
                      <a:srgbClr val="FF0000"/>
                    </a:solidFill>
                  </a:rPr>
                  <a:t>的兩點間，所測量實際距離</a:t>
                </a:r>
                <a14:m>
                  <m:oMath xmlns:m="http://schemas.openxmlformats.org/officeDocument/2006/math">
                    <m:r>
                      <a:rPr lang="en-US" altLang="zh-TW" i="1">
                        <a:solidFill>
                          <a:srgbClr val="FF0000"/>
                        </a:solidFill>
                        <a:latin typeface="Cambria Math"/>
                        <a:ea typeface="Cambria Math"/>
                      </a:rPr>
                      <m:t>∆</m:t>
                    </m:r>
                    <m:r>
                      <a:rPr lang="zh-TW" altLang="en-US" i="1">
                        <a:solidFill>
                          <a:srgbClr val="FF0000"/>
                        </a:solidFill>
                        <a:latin typeface="Cambria Math"/>
                      </a:rPr>
                      <m:t>𝜎</m:t>
                    </m:r>
                  </m:oMath>
                </a14:m>
                <a:r>
                  <a:rPr lang="zh-TW" altLang="en-US" dirty="0">
                    <a:solidFill>
                      <a:srgbClr val="FF0000"/>
                    </a:solidFill>
                  </a:rPr>
                  <a:t>，稱為度規。</a:t>
                </a:r>
              </a:p>
            </p:txBody>
          </p:sp>
        </mc:Choice>
        <mc:Fallback xmlns="">
          <p:sp>
            <p:nvSpPr>
              <p:cNvPr id="14" name="矩形 13"/>
              <p:cNvSpPr>
                <a:spLocks noRot="1" noChangeAspect="1" noMove="1" noResize="1" noEditPoints="1" noAdjustHandles="1" noChangeArrowheads="1" noChangeShapeType="1" noTextEdit="1"/>
              </p:cNvSpPr>
              <p:nvPr/>
            </p:nvSpPr>
            <p:spPr>
              <a:xfrm>
                <a:off x="418744" y="4598395"/>
                <a:ext cx="8254720" cy="369332"/>
              </a:xfrm>
              <a:prstGeom prst="rect">
                <a:avLst/>
              </a:prstGeom>
              <a:blipFill>
                <a:blip r:embed="rId14"/>
                <a:stretch>
                  <a:fillRect l="-768" t="-3226" b="-19355"/>
                </a:stretch>
              </a:blipFill>
            </p:spPr>
            <p:txBody>
              <a:bodyPr/>
              <a:lstStyle/>
              <a:p>
                <a:r>
                  <a:rPr lang="en-US">
                    <a:noFill/>
                  </a:rPr>
                  <a:t> </a:t>
                </a:r>
              </a:p>
            </p:txBody>
          </p:sp>
        </mc:Fallback>
      </mc:AlternateContent>
      <p:sp>
        <p:nvSpPr>
          <p:cNvPr id="2" name="Rectangle 1">
            <a:extLst>
              <a:ext uri="{FF2B5EF4-FFF2-40B4-BE49-F238E27FC236}">
                <a16:creationId xmlns:a16="http://schemas.microsoft.com/office/drawing/2014/main" id="{BBD85045-1D14-A448-BD3A-E8A77E7C6566}"/>
              </a:ext>
            </a:extLst>
          </p:cNvPr>
          <p:cNvSpPr/>
          <p:nvPr/>
        </p:nvSpPr>
        <p:spPr>
          <a:xfrm>
            <a:off x="420230" y="3205345"/>
            <a:ext cx="4108817" cy="369332"/>
          </a:xfrm>
          <a:prstGeom prst="rect">
            <a:avLst/>
          </a:prstGeom>
        </p:spPr>
        <p:txBody>
          <a:bodyPr wrap="none">
            <a:spAutoFit/>
          </a:bodyPr>
          <a:lstStyle/>
          <a:p>
            <a:r>
              <a:rPr lang="en-TW" dirty="0"/>
              <a:t>定義了尺格，接下來測量尺格的間距：</a:t>
            </a:r>
          </a:p>
        </p:txBody>
      </p:sp>
      <mc:AlternateContent xmlns:mc="http://schemas.openxmlformats.org/markup-compatibility/2006" xmlns:a14="http://schemas.microsoft.com/office/drawing/2010/main">
        <mc:Choice Requires="a14">
          <p:sp>
            <p:nvSpPr>
              <p:cNvPr id="30" name="文字方塊 14">
                <a:extLst>
                  <a:ext uri="{FF2B5EF4-FFF2-40B4-BE49-F238E27FC236}">
                    <a16:creationId xmlns:a16="http://schemas.microsoft.com/office/drawing/2014/main" id="{A1D58723-7416-D848-8778-CF3F5D1F48C1}"/>
                  </a:ext>
                </a:extLst>
              </p:cNvPr>
              <p:cNvSpPr txBox="1"/>
              <p:nvPr/>
            </p:nvSpPr>
            <p:spPr>
              <a:xfrm>
                <a:off x="418744" y="5703070"/>
                <a:ext cx="7098091" cy="369332"/>
              </a:xfrm>
              <a:prstGeom prst="rect">
                <a:avLst/>
              </a:prstGeom>
              <a:noFill/>
            </p:spPr>
            <p:txBody>
              <a:bodyPr wrap="square" rtlCol="0">
                <a:spAutoFit/>
              </a:bodyPr>
              <a:lstStyle/>
              <a:p>
                <a:r>
                  <a:rPr lang="zh-TW" altLang="en-US" dirty="0"/>
                  <a:t>在平坦時空中當然的確是！等半徑差的格狀座標的間距</a:t>
                </a:r>
                <a14:m>
                  <m:oMath xmlns:m="http://schemas.openxmlformats.org/officeDocument/2006/math">
                    <m:r>
                      <a:rPr lang="en-US" altLang="zh-TW" i="1">
                        <a:latin typeface="Cambria Math"/>
                        <a:ea typeface="Cambria Math"/>
                      </a:rPr>
                      <m:t>∆</m:t>
                    </m:r>
                    <m:r>
                      <a:rPr lang="zh-TW" altLang="en-US" i="1" smtClean="0">
                        <a:latin typeface="Cambria Math"/>
                      </a:rPr>
                      <m:t>𝜎</m:t>
                    </m:r>
                  </m:oMath>
                </a14:m>
                <a:r>
                  <a:rPr lang="zh-TW" altLang="en-US" dirty="0"/>
                  <a:t>相等，因為</a:t>
                </a:r>
              </a:p>
            </p:txBody>
          </p:sp>
        </mc:Choice>
        <mc:Fallback xmlns="">
          <p:sp>
            <p:nvSpPr>
              <p:cNvPr id="30" name="文字方塊 14">
                <a:extLst>
                  <a:ext uri="{FF2B5EF4-FFF2-40B4-BE49-F238E27FC236}">
                    <a16:creationId xmlns:a16="http://schemas.microsoft.com/office/drawing/2014/main" id="{A1D58723-7416-D848-8778-CF3F5D1F48C1}"/>
                  </a:ext>
                </a:extLst>
              </p:cNvPr>
              <p:cNvSpPr txBox="1">
                <a:spLocks noRot="1" noChangeAspect="1" noMove="1" noResize="1" noEditPoints="1" noAdjustHandles="1" noChangeArrowheads="1" noChangeShapeType="1" noTextEdit="1"/>
              </p:cNvSpPr>
              <p:nvPr/>
            </p:nvSpPr>
            <p:spPr>
              <a:xfrm>
                <a:off x="418744" y="5703070"/>
                <a:ext cx="7098091" cy="369332"/>
              </a:xfrm>
              <a:prstGeom prst="rect">
                <a:avLst/>
              </a:prstGeom>
              <a:blipFill>
                <a:blip r:embed="rId15"/>
                <a:stretch>
                  <a:fillRect l="-894" t="-10000" r="-716"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3BAFEB61-96E7-8D40-992F-5FCB41612FCB}"/>
                  </a:ext>
                </a:extLst>
              </p:cNvPr>
              <p:cNvSpPr txBox="1"/>
              <p:nvPr/>
            </p:nvSpPr>
            <p:spPr>
              <a:xfrm>
                <a:off x="407328" y="6212283"/>
                <a:ext cx="2655907" cy="369332"/>
              </a:xfrm>
              <a:prstGeom prst="rect">
                <a:avLst/>
              </a:prstGeom>
              <a:noFill/>
            </p:spPr>
            <p:txBody>
              <a:bodyPr wrap="square">
                <a:spAutoFit/>
              </a:bodyPr>
              <a:lstStyle/>
              <a:p>
                <a:r>
                  <a:rPr lang="zh-TW" altLang="en-US" dirty="0"/>
                  <a:t>但如果有重力就</a:t>
                </a:r>
                <a14:m>
                  <m:oMath xmlns:m="http://schemas.openxmlformats.org/officeDocument/2006/math">
                    <m:r>
                      <a:rPr lang="zh-TW" altLang="en-US" i="1">
                        <a:latin typeface="Cambria Math"/>
                      </a:rPr>
                      <m:t>不是</m:t>
                    </m:r>
                    <m:r>
                      <a:rPr lang="zh-TW" altLang="en-US" b="0" i="1" smtClean="0">
                        <a:latin typeface="Cambria Math"/>
                      </a:rPr>
                      <m:t>！</m:t>
                    </m:r>
                  </m:oMath>
                </a14:m>
                <a:endParaRPr lang="en-TW" dirty="0"/>
              </a:p>
            </p:txBody>
          </p:sp>
        </mc:Choice>
        <mc:Fallback xmlns="">
          <p:sp>
            <p:nvSpPr>
              <p:cNvPr id="31" name="TextBox 30">
                <a:extLst>
                  <a:ext uri="{FF2B5EF4-FFF2-40B4-BE49-F238E27FC236}">
                    <a16:creationId xmlns:a16="http://schemas.microsoft.com/office/drawing/2014/main" id="{3BAFEB61-96E7-8D40-992F-5FCB41612FCB}"/>
                  </a:ext>
                </a:extLst>
              </p:cNvPr>
              <p:cNvSpPr txBox="1">
                <a:spLocks noRot="1" noChangeAspect="1" noMove="1" noResize="1" noEditPoints="1" noAdjustHandles="1" noChangeArrowheads="1" noChangeShapeType="1" noTextEdit="1"/>
              </p:cNvSpPr>
              <p:nvPr/>
            </p:nvSpPr>
            <p:spPr>
              <a:xfrm>
                <a:off x="407328" y="6212283"/>
                <a:ext cx="2655907" cy="369332"/>
              </a:xfrm>
              <a:prstGeom prst="rect">
                <a:avLst/>
              </a:prstGeom>
              <a:blipFill>
                <a:blip r:embed="rId16"/>
                <a:stretch>
                  <a:fillRect l="-2392" t="-6667" b="-2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矩形 27">
                <a:extLst>
                  <a:ext uri="{FF2B5EF4-FFF2-40B4-BE49-F238E27FC236}">
                    <a16:creationId xmlns:a16="http://schemas.microsoft.com/office/drawing/2014/main" id="{05C6D325-C73E-441B-F3A3-EC0980D096D2}"/>
                  </a:ext>
                </a:extLst>
              </p:cNvPr>
              <p:cNvSpPr/>
              <p:nvPr/>
            </p:nvSpPr>
            <p:spPr>
              <a:xfrm>
                <a:off x="7505111" y="5711422"/>
                <a:ext cx="1031357" cy="369332"/>
              </a:xfrm>
              <a:prstGeom prst="rect">
                <a:avLst/>
              </a:prstGeom>
              <a:solidFill>
                <a:srgbClr val="FFFF00"/>
              </a:solidFill>
            </p:spPr>
            <p:txBody>
              <a:bodyPr wrap="square">
                <a:spAutoFit/>
              </a:bodyPr>
              <a:lstStyle/>
              <a:p>
                <a:pPr/>
                <a14:m>
                  <m:oMathPara xmlns:m="http://schemas.openxmlformats.org/officeDocument/2006/math">
                    <m:oMath>
                      <m:r>
                        <a:rPr lang="en-US" altLang="zh-TW" i="1" smtClean="0">
                          <a:solidFill>
                            <a:schemeClr val="tx1"/>
                          </a:solidFill>
                          <a:latin typeface="Cambria Math"/>
                          <a:ea typeface="Cambria Math"/>
                        </a:rPr>
                        <m:t>∆</m:t>
                      </m:r>
                      <m:r>
                        <a:rPr lang="zh-TW" altLang="en-US" i="1">
                          <a:solidFill>
                            <a:schemeClr val="tx1"/>
                          </a:solidFill>
                          <a:latin typeface="Cambria Math"/>
                        </a:rPr>
                        <m:t>𝜎</m:t>
                      </m:r>
                      <m:r>
                        <a:rPr lang="en-US" altLang="zh-TW" b="0" i="1" smtClean="0">
                          <a:solidFill>
                            <a:schemeClr val="tx1"/>
                          </a:solidFill>
                          <a:latin typeface="Cambria Math"/>
                        </a:rPr>
                        <m:t>=</m:t>
                      </m:r>
                      <m:r>
                        <a:rPr lang="en-US" altLang="zh-TW" i="1">
                          <a:latin typeface="Cambria Math"/>
                          <a:ea typeface="Cambria Math"/>
                        </a:rPr>
                        <m:t>∆</m:t>
                      </m:r>
                      <m:r>
                        <a:rPr lang="en-US" altLang="zh-TW" i="1">
                          <a:latin typeface="Cambria Math"/>
                          <a:ea typeface="Cambria Math"/>
                        </a:rPr>
                        <m:t>𝑟</m:t>
                      </m:r>
                    </m:oMath>
                  </m:oMathPara>
                </a14:m>
                <a:endParaRPr lang="zh-TW" altLang="en-US" dirty="0"/>
              </a:p>
            </p:txBody>
          </p:sp>
        </mc:Choice>
        <mc:Fallback xmlns="">
          <p:sp>
            <p:nvSpPr>
              <p:cNvPr id="7" name="矩形 27">
                <a:extLst>
                  <a:ext uri="{FF2B5EF4-FFF2-40B4-BE49-F238E27FC236}">
                    <a16:creationId xmlns:a16="http://schemas.microsoft.com/office/drawing/2014/main" id="{05C6D325-C73E-441B-F3A3-EC0980D096D2}"/>
                  </a:ext>
                </a:extLst>
              </p:cNvPr>
              <p:cNvSpPr>
                <a:spLocks noRot="1" noChangeAspect="1" noMove="1" noResize="1" noEditPoints="1" noAdjustHandles="1" noChangeArrowheads="1" noChangeShapeType="1" noTextEdit="1"/>
              </p:cNvSpPr>
              <p:nvPr/>
            </p:nvSpPr>
            <p:spPr>
              <a:xfrm>
                <a:off x="7505111" y="5711422"/>
                <a:ext cx="1031357" cy="369332"/>
              </a:xfrm>
              <a:prstGeom prst="rect">
                <a:avLst/>
              </a:prstGeom>
              <a:blipFill>
                <a:blip r:embed="rId1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944813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49" presetClass="path" presetSubtype="0" accel="50000" decel="50000" fill="hold" nodeType="withEffect">
                                  <p:stCondLst>
                                    <p:cond delay="0"/>
                                  </p:stCondLst>
                                  <p:childTnLst>
                                    <p:animMotion origin="layout" path="M -3.33333E-6 1.85185E-6 L 0.0691 0.05023 " pathEditMode="relative" rAng="0" ptsTypes="AA">
                                      <p:cBhvr>
                                        <p:cTn id="14" dur="1700" fill="hold"/>
                                        <p:tgtEl>
                                          <p:spTgt spid="22"/>
                                        </p:tgtEl>
                                        <p:attrNameLst>
                                          <p:attrName>ppt_x</p:attrName>
                                          <p:attrName>ppt_y</p:attrName>
                                        </p:attrNameLst>
                                      </p:cBhvr>
                                      <p:rCtr x="3455" y="2500"/>
                                    </p:animMotion>
                                  </p:childTnLst>
                                </p:cTn>
                              </p:par>
                              <p:par>
                                <p:cTn id="15" presetID="2" presetClass="entr" presetSubtype="4"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fill="hold"/>
                                        <p:tgtEl>
                                          <p:spTgt spid="27"/>
                                        </p:tgtEl>
                                        <p:attrNameLst>
                                          <p:attrName>ppt_x</p:attrName>
                                        </p:attrNameLst>
                                      </p:cBhvr>
                                      <p:tavLst>
                                        <p:tav tm="0">
                                          <p:val>
                                            <p:strVal val="#ppt_x"/>
                                          </p:val>
                                        </p:tav>
                                        <p:tav tm="100000">
                                          <p:val>
                                            <p:strVal val="#ppt_x"/>
                                          </p:val>
                                        </p:tav>
                                      </p:tavLst>
                                    </p:anim>
                                    <p:anim calcmode="lin" valueType="num">
                                      <p:cBhvr additive="base">
                                        <p:cTn id="36" dur="500" fill="hold"/>
                                        <p:tgtEl>
                                          <p:spTgt spid="27"/>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ppt_x"/>
                                          </p:val>
                                        </p:tav>
                                        <p:tav tm="100000">
                                          <p:val>
                                            <p:strVal val="#ppt_x"/>
                                          </p:val>
                                        </p:tav>
                                      </p:tavLst>
                                    </p:anim>
                                    <p:anim calcmode="lin" valueType="num">
                                      <p:cBhvr additive="base">
                                        <p:cTn id="40" dur="500" fill="hold"/>
                                        <p:tgtEl>
                                          <p:spTgt spid="16"/>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fill="hold"/>
                                        <p:tgtEl>
                                          <p:spTgt spid="26"/>
                                        </p:tgtEl>
                                        <p:attrNameLst>
                                          <p:attrName>ppt_x</p:attrName>
                                        </p:attrNameLst>
                                      </p:cBhvr>
                                      <p:tavLst>
                                        <p:tav tm="0">
                                          <p:val>
                                            <p:strVal val="#ppt_x"/>
                                          </p:val>
                                        </p:tav>
                                        <p:tav tm="100000">
                                          <p:val>
                                            <p:strVal val="#ppt_x"/>
                                          </p:val>
                                        </p:tav>
                                      </p:tavLst>
                                    </p:anim>
                                    <p:anim calcmode="lin" valueType="num">
                                      <p:cBhvr additive="base">
                                        <p:cTn id="44" dur="500" fill="hold"/>
                                        <p:tgtEl>
                                          <p:spTgt spid="2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fill="hold"/>
                                        <p:tgtEl>
                                          <p:spTgt spid="15"/>
                                        </p:tgtEl>
                                        <p:attrNameLst>
                                          <p:attrName>ppt_x</p:attrName>
                                        </p:attrNameLst>
                                      </p:cBhvr>
                                      <p:tavLst>
                                        <p:tav tm="0">
                                          <p:val>
                                            <p:strVal val="#ppt_x"/>
                                          </p:val>
                                        </p:tav>
                                        <p:tav tm="100000">
                                          <p:val>
                                            <p:strVal val="#ppt_x"/>
                                          </p:val>
                                        </p:tav>
                                      </p:tavLst>
                                    </p:anim>
                                    <p:anim calcmode="lin" valueType="num">
                                      <p:cBhvr additive="base">
                                        <p:cTn id="54" dur="500" fill="hold"/>
                                        <p:tgtEl>
                                          <p:spTgt spid="15"/>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cBhvr additive="base">
                                        <p:cTn id="57" dur="500" fill="hold"/>
                                        <p:tgtEl>
                                          <p:spTgt spid="30"/>
                                        </p:tgtEl>
                                        <p:attrNameLst>
                                          <p:attrName>ppt_x</p:attrName>
                                        </p:attrNameLst>
                                      </p:cBhvr>
                                      <p:tavLst>
                                        <p:tav tm="0">
                                          <p:val>
                                            <p:strVal val="#ppt_x"/>
                                          </p:val>
                                        </p:tav>
                                        <p:tav tm="100000">
                                          <p:val>
                                            <p:strVal val="#ppt_x"/>
                                          </p:val>
                                        </p:tav>
                                      </p:tavLst>
                                    </p:anim>
                                    <p:anim calcmode="lin" valueType="num">
                                      <p:cBhvr additive="base">
                                        <p:cTn id="58" dur="500" fill="hold"/>
                                        <p:tgtEl>
                                          <p:spTgt spid="30"/>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additive="base">
                                        <p:cTn id="61" dur="500" fill="hold"/>
                                        <p:tgtEl>
                                          <p:spTgt spid="7"/>
                                        </p:tgtEl>
                                        <p:attrNameLst>
                                          <p:attrName>ppt_x</p:attrName>
                                        </p:attrNameLst>
                                      </p:cBhvr>
                                      <p:tavLst>
                                        <p:tav tm="0">
                                          <p:val>
                                            <p:strVal val="#ppt_x"/>
                                          </p:val>
                                        </p:tav>
                                        <p:tav tm="100000">
                                          <p:val>
                                            <p:strVal val="#ppt_x"/>
                                          </p:val>
                                        </p:tav>
                                      </p:tavLst>
                                    </p:anim>
                                    <p:anim calcmode="lin" valueType="num">
                                      <p:cBhvr additive="base">
                                        <p:cTn id="6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additive="base">
                                        <p:cTn id="67" dur="500" fill="hold"/>
                                        <p:tgtEl>
                                          <p:spTgt spid="31"/>
                                        </p:tgtEl>
                                        <p:attrNameLst>
                                          <p:attrName>ppt_x</p:attrName>
                                        </p:attrNameLst>
                                      </p:cBhvr>
                                      <p:tavLst>
                                        <p:tav tm="0">
                                          <p:val>
                                            <p:strVal val="#ppt_x"/>
                                          </p:val>
                                        </p:tav>
                                        <p:tav tm="100000">
                                          <p:val>
                                            <p:strVal val="#ppt_x"/>
                                          </p:val>
                                        </p:tav>
                                      </p:tavLst>
                                    </p:anim>
                                    <p:anim calcmode="lin" valueType="num">
                                      <p:cBhvr additive="base">
                                        <p:cTn id="6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P spid="13" grpId="0"/>
      <p:bldP spid="24" grpId="0"/>
      <p:bldP spid="3" grpId="0"/>
      <p:bldP spid="27" grpId="0"/>
      <p:bldP spid="6" grpId="0" animBg="1"/>
      <p:bldP spid="14" grpId="0"/>
      <p:bldP spid="30" grpId="0"/>
      <p:bldP spid="31" grpId="0"/>
      <p:bldP spid="7"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18AE059-10BF-484A-8B88-438A1CA86AB8}"/>
              </a:ext>
            </a:extLst>
          </p:cNvPr>
          <p:cNvSpPr/>
          <p:nvPr/>
        </p:nvSpPr>
        <p:spPr>
          <a:xfrm>
            <a:off x="478607" y="330536"/>
            <a:ext cx="4431687" cy="2971043"/>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mc:AlternateContent xmlns:mc="http://schemas.openxmlformats.org/markup-compatibility/2006" xmlns:a14="http://schemas.microsoft.com/office/drawing/2010/main">
        <mc:Choice Requires="a14">
          <p:sp>
            <p:nvSpPr>
              <p:cNvPr id="2" name="矩形 1"/>
              <p:cNvSpPr/>
              <p:nvPr/>
            </p:nvSpPr>
            <p:spPr>
              <a:xfrm>
                <a:off x="414120" y="4648208"/>
                <a:ext cx="8421808" cy="369332"/>
              </a:xfrm>
              <a:prstGeom prst="rect">
                <a:avLst/>
              </a:prstGeom>
            </p:spPr>
            <p:txBody>
              <a:bodyPr wrap="square">
                <a:spAutoFit/>
              </a:bodyPr>
              <a:lstStyle/>
              <a:p>
                <a:r>
                  <a:rPr lang="zh-TW" altLang="en-US" dirty="0"/>
                  <a:t>計算發現，球形質量周圍測量徑向距離</a:t>
                </a:r>
                <a14:m>
                  <m:oMath xmlns:m="http://schemas.openxmlformats.org/officeDocument/2006/math">
                    <m:r>
                      <a:rPr lang="en-US" altLang="zh-TW" i="1">
                        <a:latin typeface="Cambria Math"/>
                        <a:ea typeface="Cambria Math"/>
                      </a:rPr>
                      <m:t>∆</m:t>
                    </m:r>
                    <m:r>
                      <a:rPr lang="zh-TW" altLang="en-US" i="1">
                        <a:latin typeface="Cambria Math"/>
                      </a:rPr>
                      <m:t>𝜎</m:t>
                    </m:r>
                  </m:oMath>
                </a14:m>
                <a:r>
                  <a:rPr lang="zh-TW" altLang="en-US" dirty="0"/>
                  <a:t>，竟然會大於格子座標</a:t>
                </a:r>
                <a14:m>
                  <m:oMath xmlns:m="http://schemas.openxmlformats.org/officeDocument/2006/math">
                    <m:r>
                      <a:rPr lang="en-US" altLang="zh-TW" i="1">
                        <a:latin typeface="Cambria Math"/>
                      </a:rPr>
                      <m:t>𝑟</m:t>
                    </m:r>
                  </m:oMath>
                </a14:m>
                <a:r>
                  <a:rPr lang="zh-TW" altLang="en-US" dirty="0"/>
                  <a:t>的差</a:t>
                </a:r>
                <a14:m>
                  <m:oMath xmlns:m="http://schemas.openxmlformats.org/officeDocument/2006/math">
                    <m:r>
                      <a:rPr lang="en-US" altLang="zh-TW" i="1">
                        <a:latin typeface="Cambria Math"/>
                        <a:ea typeface="Cambria Math"/>
                      </a:rPr>
                      <m:t>∆</m:t>
                    </m:r>
                    <m:r>
                      <a:rPr lang="en-US" altLang="zh-TW" i="1">
                        <a:latin typeface="Cambria Math"/>
                      </a:rPr>
                      <m:t>𝑟</m:t>
                    </m:r>
                    <m:r>
                      <a:rPr lang="en-US" altLang="zh-TW" i="1">
                        <a:latin typeface="Cambria Math"/>
                      </a:rPr>
                      <m:t> 。</m:t>
                    </m:r>
                  </m:oMath>
                </a14:m>
                <a:endParaRPr lang="zh-TW" altLang="en-US" dirty="0"/>
              </a:p>
            </p:txBody>
          </p:sp>
        </mc:Choice>
        <mc:Fallback xmlns="">
          <p:sp>
            <p:nvSpPr>
              <p:cNvPr id="2" name="矩形 1"/>
              <p:cNvSpPr>
                <a:spLocks noRot="1" noChangeAspect="1" noMove="1" noResize="1" noEditPoints="1" noAdjustHandles="1" noChangeArrowheads="1" noChangeShapeType="1" noTextEdit="1"/>
              </p:cNvSpPr>
              <p:nvPr/>
            </p:nvSpPr>
            <p:spPr>
              <a:xfrm>
                <a:off x="414120" y="4648208"/>
                <a:ext cx="8421808" cy="369332"/>
              </a:xfrm>
              <a:prstGeom prst="rect">
                <a:avLst/>
              </a:prstGeom>
              <a:blipFill>
                <a:blip r:embed="rId2"/>
                <a:stretch>
                  <a:fillRect l="-602" t="-10000" b="-20000"/>
                </a:stretch>
              </a:blipFill>
            </p:spPr>
            <p:txBody>
              <a:bodyPr/>
              <a:lstStyle/>
              <a:p>
                <a:r>
                  <a:rPr lang="en-US">
                    <a:noFill/>
                  </a:rPr>
                  <a:t> </a:t>
                </a:r>
              </a:p>
            </p:txBody>
          </p:sp>
        </mc:Fallback>
      </mc:AlternateContent>
      <p:sp>
        <p:nvSpPr>
          <p:cNvPr id="13" name="矩形 12"/>
          <p:cNvSpPr/>
          <p:nvPr/>
        </p:nvSpPr>
        <p:spPr>
          <a:xfrm>
            <a:off x="414120" y="5028184"/>
            <a:ext cx="7936455" cy="369332"/>
          </a:xfrm>
          <a:prstGeom prst="rect">
            <a:avLst/>
          </a:prstGeom>
        </p:spPr>
        <p:txBody>
          <a:bodyPr wrap="square">
            <a:spAutoFit/>
          </a:bodyPr>
          <a:lstStyle/>
          <a:p>
            <a:r>
              <a:rPr lang="zh-TW" altLang="en-US" dirty="0"/>
              <a:t>而且越靠近球心，大得越多。</a:t>
            </a:r>
            <a:endParaRPr lang="en-US" altLang="zh-TW" dirty="0"/>
          </a:p>
        </p:txBody>
      </p:sp>
      <p:pic>
        <p:nvPicPr>
          <p:cNvPr id="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607" y="472654"/>
            <a:ext cx="2857500" cy="2828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2" name="直線單箭頭接點 21"/>
          <p:cNvCxnSpPr>
            <a:stCxn id="23" idx="2"/>
          </p:cNvCxnSpPr>
          <p:nvPr/>
        </p:nvCxnSpPr>
        <p:spPr>
          <a:xfrm flipH="1">
            <a:off x="2859949" y="972899"/>
            <a:ext cx="828466" cy="91421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矩形 22"/>
              <p:cNvSpPr/>
              <p:nvPr/>
            </p:nvSpPr>
            <p:spPr>
              <a:xfrm>
                <a:off x="3336107" y="634345"/>
                <a:ext cx="704616" cy="338554"/>
              </a:xfrm>
              <a:prstGeom prst="rect">
                <a:avLst/>
              </a:prstGeom>
            </p:spPr>
            <p:txBody>
              <a:bodyPr wrap="none">
                <a:spAutoFit/>
              </a:bodyPr>
              <a:lstStyle/>
              <a:p>
                <a:pPr/>
                <a14:m>
                  <m:oMathPara xmlns:m="http://schemas.openxmlformats.org/officeDocument/2006/math">
                    <m:oMath>
                      <m:d>
                        <m:dPr>
                          <m:ctrlPr>
                            <a:rPr lang="en-US" altLang="zh-TW" sz="1600" i="1">
                              <a:latin typeface="Cambria Math"/>
                            </a:rPr>
                          </m:ctrlPr>
                        </m:dPr>
                        <m:e>
                          <m:r>
                            <a:rPr lang="en-US" altLang="zh-TW" sz="1600" i="1">
                              <a:latin typeface="Cambria Math"/>
                            </a:rPr>
                            <m:t>𝑟</m:t>
                          </m:r>
                          <m:r>
                            <a:rPr lang="en-US" altLang="zh-TW" sz="1600" i="1">
                              <a:latin typeface="Cambria Math"/>
                            </a:rPr>
                            <m:t>,0</m:t>
                          </m:r>
                        </m:e>
                      </m:d>
                    </m:oMath>
                  </m:oMathPara>
                </a14:m>
                <a:endParaRPr lang="zh-TW" altLang="en-US" sz="1600" dirty="0"/>
              </a:p>
            </p:txBody>
          </p:sp>
        </mc:Choice>
        <mc:Fallback xmlns="">
          <p:sp>
            <p:nvSpPr>
              <p:cNvPr id="23" name="矩形 22"/>
              <p:cNvSpPr>
                <a:spLocks noRot="1" noChangeAspect="1" noMove="1" noResize="1" noEditPoints="1" noAdjustHandles="1" noChangeArrowheads="1" noChangeShapeType="1" noTextEdit="1"/>
              </p:cNvSpPr>
              <p:nvPr/>
            </p:nvSpPr>
            <p:spPr>
              <a:xfrm>
                <a:off x="3336107" y="634345"/>
                <a:ext cx="704616" cy="338554"/>
              </a:xfrm>
              <a:prstGeom prst="rect">
                <a:avLst/>
              </a:prstGeom>
              <a:blipFill>
                <a:blip r:embed="rId4"/>
                <a:stretch>
                  <a:fillRect/>
                </a:stretch>
              </a:blipFill>
            </p:spPr>
            <p:txBody>
              <a:bodyPr/>
              <a:lstStyle/>
              <a:p>
                <a:r>
                  <a:rPr lang="en-US">
                    <a:noFill/>
                  </a:rPr>
                  <a:t> </a:t>
                </a:r>
              </a:p>
            </p:txBody>
          </p:sp>
        </mc:Fallback>
      </mc:AlternateContent>
      <p:cxnSp>
        <p:nvCxnSpPr>
          <p:cNvPr id="24" name="直線單箭頭接點 23"/>
          <p:cNvCxnSpPr/>
          <p:nvPr/>
        </p:nvCxnSpPr>
        <p:spPr>
          <a:xfrm flipH="1">
            <a:off x="3131093" y="1336750"/>
            <a:ext cx="974264" cy="55036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矩形 24"/>
              <p:cNvSpPr/>
              <p:nvPr/>
            </p:nvSpPr>
            <p:spPr>
              <a:xfrm>
                <a:off x="3613401" y="1003677"/>
                <a:ext cx="1173783" cy="338554"/>
              </a:xfrm>
              <a:prstGeom prst="rect">
                <a:avLst/>
              </a:prstGeom>
            </p:spPr>
            <p:txBody>
              <a:bodyPr wrap="none">
                <a:spAutoFit/>
              </a:bodyPr>
              <a:lstStyle/>
              <a:p>
                <a:pPr/>
                <a14:m>
                  <m:oMathPara xmlns:m="http://schemas.openxmlformats.org/officeDocument/2006/math">
                    <m:oMath>
                      <m:d>
                        <m:dPr>
                          <m:ctrlPr>
                            <a:rPr lang="en-US" altLang="zh-TW" sz="1600" i="1">
                              <a:latin typeface="Cambria Math"/>
                            </a:rPr>
                          </m:ctrlPr>
                        </m:dPr>
                        <m:e>
                          <m:r>
                            <a:rPr lang="en-US" altLang="zh-TW" sz="1600" i="1">
                              <a:latin typeface="Cambria Math"/>
                            </a:rPr>
                            <m:t>𝑟</m:t>
                          </m:r>
                          <m:r>
                            <a:rPr lang="en-US" altLang="zh-TW" sz="1600" b="0" i="1" smtClean="0">
                              <a:latin typeface="Cambria Math"/>
                            </a:rPr>
                            <m:t>+</m:t>
                          </m:r>
                          <m:r>
                            <a:rPr lang="en-US" altLang="zh-TW" sz="1600" b="0" i="1" smtClean="0">
                              <a:latin typeface="Cambria Math"/>
                              <a:ea typeface="Cambria Math"/>
                            </a:rPr>
                            <m:t>∆</m:t>
                          </m:r>
                          <m:r>
                            <a:rPr lang="en-US" altLang="zh-TW" sz="1600" b="0" i="1" smtClean="0">
                              <a:latin typeface="Cambria Math"/>
                              <a:ea typeface="Cambria Math"/>
                            </a:rPr>
                            <m:t>𝑟</m:t>
                          </m:r>
                          <m:r>
                            <a:rPr lang="en-US" altLang="zh-TW" sz="1600" i="1">
                              <a:latin typeface="Cambria Math"/>
                            </a:rPr>
                            <m:t>,</m:t>
                          </m:r>
                          <m:r>
                            <a:rPr lang="en-US" altLang="zh-TW" sz="1600" b="0" i="1" smtClean="0">
                              <a:latin typeface="Cambria Math"/>
                            </a:rPr>
                            <m:t>0</m:t>
                          </m:r>
                        </m:e>
                      </m:d>
                    </m:oMath>
                  </m:oMathPara>
                </a14:m>
                <a:endParaRPr lang="zh-TW" altLang="en-US" sz="1600" dirty="0"/>
              </a:p>
            </p:txBody>
          </p:sp>
        </mc:Choice>
        <mc:Fallback xmlns="">
          <p:sp>
            <p:nvSpPr>
              <p:cNvPr id="25" name="矩形 24"/>
              <p:cNvSpPr>
                <a:spLocks noRot="1" noChangeAspect="1" noMove="1" noResize="1" noEditPoints="1" noAdjustHandles="1" noChangeArrowheads="1" noChangeShapeType="1" noTextEdit="1"/>
              </p:cNvSpPr>
              <p:nvPr/>
            </p:nvSpPr>
            <p:spPr>
              <a:xfrm>
                <a:off x="3613401" y="1003677"/>
                <a:ext cx="1173783" cy="33855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文字方塊 2"/>
              <p:cNvSpPr txBox="1"/>
              <p:nvPr/>
            </p:nvSpPr>
            <p:spPr>
              <a:xfrm>
                <a:off x="395536" y="5877272"/>
                <a:ext cx="7732621" cy="369332"/>
              </a:xfrm>
              <a:prstGeom prst="rect">
                <a:avLst/>
              </a:prstGeom>
              <a:noFill/>
            </p:spPr>
            <p:txBody>
              <a:bodyPr wrap="square" rtlCol="0">
                <a:spAutoFit/>
              </a:bodyPr>
              <a:lstStyle/>
              <a:p>
                <a:r>
                  <a:rPr lang="zh-TW" altLang="en-US" dirty="0"/>
                  <a:t>這在平坦面上是不可能的！史瓦西度規中的</a:t>
                </a:r>
                <a14:m>
                  <m:oMath xmlns:m="http://schemas.openxmlformats.org/officeDocument/2006/math">
                    <m:d>
                      <m:dPr>
                        <m:ctrlPr>
                          <a:rPr lang="en-US" altLang="zh-TW" i="1">
                            <a:latin typeface="Cambria Math"/>
                          </a:rPr>
                        </m:ctrlPr>
                      </m:dPr>
                      <m:e>
                        <m:r>
                          <a:rPr lang="en-US" altLang="zh-TW" i="1">
                            <a:latin typeface="Cambria Math"/>
                          </a:rPr>
                          <m:t>𝑥</m:t>
                        </m:r>
                        <m:r>
                          <a:rPr lang="en-US" altLang="zh-TW" i="1">
                            <a:latin typeface="Cambria Math"/>
                          </a:rPr>
                          <m:t>,</m:t>
                        </m:r>
                        <m:r>
                          <a:rPr lang="en-US" altLang="zh-TW" i="1">
                            <a:latin typeface="Cambria Math"/>
                          </a:rPr>
                          <m:t>𝑦</m:t>
                        </m:r>
                      </m:e>
                    </m:d>
                  </m:oMath>
                </a14:m>
                <a:r>
                  <a:rPr lang="zh-TW" altLang="en-US" dirty="0"/>
                  <a:t>平面不是平的！</a:t>
                </a:r>
              </a:p>
            </p:txBody>
          </p:sp>
        </mc:Choice>
        <mc:Fallback xmlns="">
          <p:sp>
            <p:nvSpPr>
              <p:cNvPr id="3" name="文字方塊 2"/>
              <p:cNvSpPr txBox="1">
                <a:spLocks noRot="1" noChangeAspect="1" noMove="1" noResize="1" noEditPoints="1" noAdjustHandles="1" noChangeArrowheads="1" noChangeShapeType="1" noTextEdit="1"/>
              </p:cNvSpPr>
              <p:nvPr/>
            </p:nvSpPr>
            <p:spPr>
              <a:xfrm>
                <a:off x="395536" y="5877272"/>
                <a:ext cx="7732621" cy="369332"/>
              </a:xfrm>
              <a:prstGeom prst="rect">
                <a:avLst/>
              </a:prstGeom>
              <a:blipFill>
                <a:blip r:embed="rId6"/>
                <a:stretch>
                  <a:fillRect l="-821" t="-6452" b="-193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矩形 20"/>
              <p:cNvSpPr/>
              <p:nvPr/>
            </p:nvSpPr>
            <p:spPr>
              <a:xfrm>
                <a:off x="2792501" y="1932559"/>
                <a:ext cx="319774" cy="215444"/>
              </a:xfrm>
              <a:prstGeom prst="rect">
                <a:avLst/>
              </a:prstGeom>
              <a:noFill/>
            </p:spPr>
            <p:txBody>
              <a:bodyPr wrap="square" lIns="0" tIns="0" rIns="0" bIns="0">
                <a:spAutoFit/>
              </a:bodyPr>
              <a:lstStyle/>
              <a:p>
                <a:pPr/>
                <a14:m>
                  <m:oMathPara xmlns:m="http://schemas.openxmlformats.org/officeDocument/2006/math">
                    <m:oMath>
                      <m:r>
                        <a:rPr lang="en-US" altLang="zh-TW" sz="1400" i="1">
                          <a:latin typeface="Cambria Math"/>
                          <a:ea typeface="Cambria Math"/>
                        </a:rPr>
                        <m:t>∆</m:t>
                      </m:r>
                      <m:r>
                        <a:rPr lang="zh-TW" altLang="en-US" sz="1400" i="1">
                          <a:latin typeface="Cambria Math"/>
                        </a:rPr>
                        <m:t>𝜎</m:t>
                      </m:r>
                    </m:oMath>
                  </m:oMathPara>
                </a14:m>
                <a:endParaRPr lang="zh-TW" altLang="en-US" sz="1400" dirty="0"/>
              </a:p>
            </p:txBody>
          </p:sp>
        </mc:Choice>
        <mc:Fallback xmlns="">
          <p:sp>
            <p:nvSpPr>
              <p:cNvPr id="21" name="矩形 20"/>
              <p:cNvSpPr>
                <a:spLocks noRot="1" noChangeAspect="1" noMove="1" noResize="1" noEditPoints="1" noAdjustHandles="1" noChangeArrowheads="1" noChangeShapeType="1" noTextEdit="1"/>
              </p:cNvSpPr>
              <p:nvPr/>
            </p:nvSpPr>
            <p:spPr>
              <a:xfrm>
                <a:off x="2792501" y="1932559"/>
                <a:ext cx="319774" cy="215444"/>
              </a:xfrm>
              <a:prstGeom prst="rect">
                <a:avLst/>
              </a:prstGeom>
              <a:blipFill>
                <a:blip r:embed="rId7"/>
                <a:stretch>
                  <a:fillRect b="-117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矩形 27"/>
              <p:cNvSpPr/>
              <p:nvPr/>
            </p:nvSpPr>
            <p:spPr>
              <a:xfrm>
                <a:off x="478607" y="3556762"/>
                <a:ext cx="2023317" cy="957313"/>
              </a:xfrm>
              <a:prstGeom prst="rect">
                <a:avLst/>
              </a:prstGeom>
              <a:solidFill>
                <a:srgbClr val="FFFF00"/>
              </a:solidFill>
            </p:spPr>
            <p:txBody>
              <a:bodyPr wrap="square">
                <a:spAutoFit/>
              </a:bodyPr>
              <a:lstStyle/>
              <a:p>
                <a:pPr/>
                <a14:m>
                  <m:oMathPara xmlns:m="http://schemas.openxmlformats.org/officeDocument/2006/math">
                    <m:oMath>
                      <m:r>
                        <a:rPr lang="en-US" altLang="zh-TW" i="1" smtClean="0">
                          <a:solidFill>
                            <a:schemeClr val="tx1"/>
                          </a:solidFill>
                          <a:latin typeface="Cambria Math"/>
                          <a:ea typeface="Cambria Math"/>
                        </a:rPr>
                        <m:t>∆</m:t>
                      </m:r>
                      <m:r>
                        <a:rPr lang="zh-TW" altLang="en-US" i="1">
                          <a:solidFill>
                            <a:schemeClr val="tx1"/>
                          </a:solidFill>
                          <a:latin typeface="Cambria Math"/>
                        </a:rPr>
                        <m:t>𝜎</m:t>
                      </m:r>
                      <m:r>
                        <a:rPr lang="en-US" altLang="zh-TW" b="0" i="1" smtClean="0">
                          <a:solidFill>
                            <a:schemeClr val="tx1"/>
                          </a:solidFill>
                          <a:latin typeface="Cambria Math"/>
                        </a:rPr>
                        <m:t>=</m:t>
                      </m:r>
                      <m:f>
                        <m:fPr>
                          <m:ctrlPr>
                            <a:rPr lang="en-US" altLang="zh-TW" b="0" i="1" smtClean="0">
                              <a:solidFill>
                                <a:schemeClr val="tx1"/>
                              </a:solidFill>
                              <a:latin typeface="Cambria Math"/>
                              <a:ea typeface="Cambria Math"/>
                            </a:rPr>
                          </m:ctrlPr>
                        </m:fPr>
                        <m:num>
                          <m:r>
                            <a:rPr lang="en-US" altLang="zh-TW" b="0" i="1" smtClean="0">
                              <a:solidFill>
                                <a:schemeClr val="tx1"/>
                              </a:solidFill>
                              <a:latin typeface="Cambria Math"/>
                              <a:ea typeface="Cambria Math"/>
                            </a:rPr>
                            <m:t>∆</m:t>
                          </m:r>
                          <m:r>
                            <a:rPr lang="en-US" altLang="zh-TW" b="0" i="1" smtClean="0">
                              <a:solidFill>
                                <a:schemeClr val="tx1"/>
                              </a:solidFill>
                              <a:latin typeface="Cambria Math"/>
                              <a:ea typeface="Cambria Math"/>
                            </a:rPr>
                            <m:t>𝑟</m:t>
                          </m:r>
                        </m:num>
                        <m:den>
                          <m:rad>
                            <m:radPr>
                              <m:degHide m:val="on"/>
                              <m:ctrlPr>
                                <a:rPr lang="en-US" altLang="zh-TW" b="0" i="1" smtClean="0">
                                  <a:solidFill>
                                    <a:schemeClr val="tx1"/>
                                  </a:solidFill>
                                  <a:latin typeface="Cambria Math" panose="02040503050406030204" pitchFamily="18" charset="0"/>
                                </a:rPr>
                              </m:ctrlPr>
                            </m:radPr>
                            <m:deg/>
                            <m:e>
                              <m:r>
                                <a:rPr lang="en-US" altLang="zh-TW" b="0" i="1" smtClean="0">
                                  <a:solidFill>
                                    <a:schemeClr val="tx1"/>
                                  </a:solidFill>
                                  <a:latin typeface="Cambria Math"/>
                                </a:rPr>
                                <m:t>1−</m:t>
                              </m:r>
                              <m:f>
                                <m:fPr>
                                  <m:ctrlPr>
                                    <a:rPr lang="en-US" altLang="zh-TW" b="0" i="1" smtClean="0">
                                      <a:solidFill>
                                        <a:schemeClr val="tx1"/>
                                      </a:solidFill>
                                      <a:latin typeface="Cambria Math"/>
                                    </a:rPr>
                                  </m:ctrlPr>
                                </m:fPr>
                                <m:num>
                                  <m:r>
                                    <a:rPr lang="en-US" altLang="zh-TW" b="0" i="1" smtClean="0">
                                      <a:solidFill>
                                        <a:schemeClr val="tx1"/>
                                      </a:solidFill>
                                      <a:latin typeface="Cambria Math"/>
                                    </a:rPr>
                                    <m:t>2</m:t>
                                  </m:r>
                                  <m:r>
                                    <a:rPr lang="en-US" altLang="zh-TW" b="0" i="1" smtClean="0">
                                      <a:solidFill>
                                        <a:schemeClr val="tx1"/>
                                      </a:solidFill>
                                      <a:latin typeface="Cambria Math"/>
                                    </a:rPr>
                                    <m:t>𝐺𝑀</m:t>
                                  </m:r>
                                </m:num>
                                <m:den>
                                  <m:sSup>
                                    <m:sSupPr>
                                      <m:ctrlPr>
                                        <a:rPr lang="en-US" altLang="zh-TW" b="0" i="1" smtClean="0">
                                          <a:solidFill>
                                            <a:schemeClr val="tx1"/>
                                          </a:solidFill>
                                          <a:latin typeface="Cambria Math"/>
                                        </a:rPr>
                                      </m:ctrlPr>
                                    </m:sSupPr>
                                    <m:e>
                                      <m:r>
                                        <a:rPr lang="en-US" altLang="zh-TW" b="0" i="1" smtClean="0">
                                          <a:solidFill>
                                            <a:schemeClr val="tx1"/>
                                          </a:solidFill>
                                          <a:latin typeface="Cambria Math"/>
                                        </a:rPr>
                                        <m:t>𝑐</m:t>
                                      </m:r>
                                    </m:e>
                                    <m:sup>
                                      <m:r>
                                        <a:rPr lang="en-US" altLang="zh-TW" b="0" i="1" smtClean="0">
                                          <a:solidFill>
                                            <a:schemeClr val="tx1"/>
                                          </a:solidFill>
                                          <a:latin typeface="Cambria Math"/>
                                        </a:rPr>
                                        <m:t>2</m:t>
                                      </m:r>
                                    </m:sup>
                                  </m:sSup>
                                  <m:r>
                                    <a:rPr lang="en-US" altLang="zh-TW" b="0" i="1" smtClean="0">
                                      <a:solidFill>
                                        <a:schemeClr val="tx1"/>
                                      </a:solidFill>
                                      <a:latin typeface="Cambria Math"/>
                                    </a:rPr>
                                    <m:t>𝑟</m:t>
                                  </m:r>
                                </m:den>
                              </m:f>
                            </m:e>
                          </m:rad>
                        </m:den>
                      </m:f>
                    </m:oMath>
                  </m:oMathPara>
                </a14:m>
                <a:endParaRPr lang="zh-TW" altLang="en-US" dirty="0"/>
              </a:p>
            </p:txBody>
          </p:sp>
        </mc:Choice>
        <mc:Fallback xmlns="">
          <p:sp>
            <p:nvSpPr>
              <p:cNvPr id="28" name="矩形 27"/>
              <p:cNvSpPr>
                <a:spLocks noRot="1" noChangeAspect="1" noMove="1" noResize="1" noEditPoints="1" noAdjustHandles="1" noChangeArrowheads="1" noChangeShapeType="1" noTextEdit="1"/>
              </p:cNvSpPr>
              <p:nvPr/>
            </p:nvSpPr>
            <p:spPr>
              <a:xfrm>
                <a:off x="478607" y="3556762"/>
                <a:ext cx="2023317" cy="957313"/>
              </a:xfrm>
              <a:prstGeom prst="rect">
                <a:avLst/>
              </a:prstGeom>
              <a:blipFill>
                <a:blip r:embed="rId8"/>
                <a:stretch>
                  <a:fillRect/>
                </a:stretch>
              </a:blipFill>
            </p:spPr>
            <p:txBody>
              <a:bodyPr/>
              <a:lstStyle/>
              <a:p>
                <a:r>
                  <a:rPr lang="en-US">
                    <a:noFill/>
                  </a:rPr>
                  <a:t> </a:t>
                </a:r>
              </a:p>
            </p:txBody>
          </p:sp>
        </mc:Fallback>
      </mc:AlternateContent>
      <p:pic>
        <p:nvPicPr>
          <p:cNvPr id="7" name="Picture 2">
            <a:extLst>
              <a:ext uri="{FF2B5EF4-FFF2-40B4-BE49-F238E27FC236}">
                <a16:creationId xmlns:a16="http://schemas.microsoft.com/office/drawing/2014/main" id="{8A995A45-D0F1-128E-71C5-8B366D3E3901}"/>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690273" y="5037059"/>
            <a:ext cx="1031357" cy="1062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C5A4AC6F-C9CF-37A5-DF62-58DD4A3084A7}"/>
                  </a:ext>
                </a:extLst>
              </p:cNvPr>
              <p:cNvSpPr txBox="1"/>
              <p:nvPr/>
            </p:nvSpPr>
            <p:spPr>
              <a:xfrm>
                <a:off x="395536" y="5452728"/>
                <a:ext cx="4146417" cy="369332"/>
              </a:xfrm>
              <a:prstGeom prst="rect">
                <a:avLst/>
              </a:prstGeom>
              <a:noFill/>
            </p:spPr>
            <p:txBody>
              <a:bodyPr wrap="square" rtlCol="0">
                <a:spAutoFit/>
              </a:bodyPr>
              <a:lstStyle/>
              <a:p>
                <a:r>
                  <a:rPr lang="en-US" dirty="0"/>
                  <a:t>這就好像圓周長不是半徑乘上</a:t>
                </a:r>
                <a14:m>
                  <m:oMath xmlns:m="http://schemas.openxmlformats.org/officeDocument/2006/math">
                    <m:r>
                      <a:rPr lang="en-US" b="0" i="1" dirty="0" smtClean="0">
                        <a:latin typeface="Cambria Math" panose="02040503050406030204" pitchFamily="18" charset="0"/>
                      </a:rPr>
                      <m:t>2</m:t>
                    </m:r>
                    <m:r>
                      <a:rPr lang="en-US" i="1" dirty="0" smtClean="0">
                        <a:latin typeface="Cambria Math" panose="02040503050406030204" pitchFamily="18" charset="0"/>
                        <a:ea typeface="Cambria Math" panose="02040503050406030204" pitchFamily="18" charset="0"/>
                      </a:rPr>
                      <m:t>𝜋</m:t>
                    </m:r>
                  </m:oMath>
                </a14:m>
                <a:r>
                  <a:rPr lang="en-US" dirty="0" err="1"/>
                  <a:t>似的</a:t>
                </a:r>
                <a:r>
                  <a:rPr lang="en-US" dirty="0"/>
                  <a:t>。</a:t>
                </a:r>
              </a:p>
            </p:txBody>
          </p:sp>
        </mc:Choice>
        <mc:Fallback xmlns="">
          <p:sp>
            <p:nvSpPr>
              <p:cNvPr id="5" name="TextBox 4">
                <a:extLst>
                  <a:ext uri="{FF2B5EF4-FFF2-40B4-BE49-F238E27FC236}">
                    <a16:creationId xmlns:a16="http://schemas.microsoft.com/office/drawing/2014/main" id="{C5A4AC6F-C9CF-37A5-DF62-58DD4A3084A7}"/>
                  </a:ext>
                </a:extLst>
              </p:cNvPr>
              <p:cNvSpPr txBox="1">
                <a:spLocks noRot="1" noChangeAspect="1" noMove="1" noResize="1" noEditPoints="1" noAdjustHandles="1" noChangeArrowheads="1" noChangeShapeType="1" noTextEdit="1"/>
              </p:cNvSpPr>
              <p:nvPr/>
            </p:nvSpPr>
            <p:spPr>
              <a:xfrm>
                <a:off x="395536" y="5452728"/>
                <a:ext cx="4146417" cy="369332"/>
              </a:xfrm>
              <a:prstGeom prst="rect">
                <a:avLst/>
              </a:prstGeom>
              <a:blipFill>
                <a:blip r:embed="rId10"/>
                <a:stretch>
                  <a:fillRect l="-1529" t="-6667" r="-306" b="-23333"/>
                </a:stretch>
              </a:blipFill>
            </p:spPr>
            <p:txBody>
              <a:bodyPr/>
              <a:lstStyle/>
              <a:p>
                <a:r>
                  <a:rPr lang="en-US">
                    <a:noFill/>
                  </a:rPr>
                  <a:t> </a:t>
                </a:r>
              </a:p>
            </p:txBody>
          </p:sp>
        </mc:Fallback>
      </mc:AlternateContent>
    </p:spTree>
    <p:extLst>
      <p:ext uri="{BB962C8B-B14F-4D97-AF65-F5344CB8AC3E}">
        <p14:creationId xmlns:p14="http://schemas.microsoft.com/office/powerpoint/2010/main" val="3782124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矩形 10">
                <a:extLst>
                  <a:ext uri="{FF2B5EF4-FFF2-40B4-BE49-F238E27FC236}">
                    <a16:creationId xmlns:a16="http://schemas.microsoft.com/office/drawing/2014/main" id="{6FBFADC2-32D7-C44F-864A-BE4F7E585427}"/>
                  </a:ext>
                </a:extLst>
              </p:cNvPr>
              <p:cNvSpPr/>
              <p:nvPr/>
            </p:nvSpPr>
            <p:spPr>
              <a:xfrm>
                <a:off x="549806" y="6110325"/>
                <a:ext cx="8580861" cy="369332"/>
              </a:xfrm>
              <a:prstGeom prst="rect">
                <a:avLst/>
              </a:prstGeom>
            </p:spPr>
            <p:txBody>
              <a:bodyPr wrap="square">
                <a:spAutoFit/>
              </a:bodyPr>
              <a:lstStyle/>
              <a:p>
                <a:r>
                  <a:rPr lang="zh-TW" altLang="en-US" dirty="0"/>
                  <a:t>注意左圖座標差</a:t>
                </a:r>
                <a14:m>
                  <m:oMath xmlns:m="http://schemas.openxmlformats.org/officeDocument/2006/math">
                    <m:r>
                      <a:rPr lang="en-US" altLang="zh-TW" i="1">
                        <a:latin typeface="Cambria Math"/>
                        <a:ea typeface="Cambria Math"/>
                      </a:rPr>
                      <m:t>∆</m:t>
                    </m:r>
                    <m:r>
                      <a:rPr lang="en-US" altLang="zh-TW" i="1">
                        <a:latin typeface="Cambria Math"/>
                      </a:rPr>
                      <m:t>𝑟</m:t>
                    </m:r>
                  </m:oMath>
                </a14:m>
                <a:r>
                  <a:rPr lang="zh-TW" altLang="en-US" dirty="0"/>
                  <a:t>相等的一系列圓，對應右圖中兩個圓的間距</a:t>
                </a:r>
                <a14:m>
                  <m:oMath xmlns:m="http://schemas.openxmlformats.org/officeDocument/2006/math">
                    <m:r>
                      <a:rPr lang="en-US" altLang="zh-TW" i="1">
                        <a:latin typeface="Cambria Math"/>
                        <a:ea typeface="Cambria Math"/>
                      </a:rPr>
                      <m:t>∆</m:t>
                    </m:r>
                    <m:r>
                      <a:rPr lang="zh-TW" altLang="en-US" i="1">
                        <a:latin typeface="Cambria Math"/>
                      </a:rPr>
                      <m:t>𝜎</m:t>
                    </m:r>
                  </m:oMath>
                </a14:m>
                <a:r>
                  <a:rPr lang="zh-TW" altLang="en-US" dirty="0"/>
                  <a:t>越靠近原點越大。</a:t>
                </a:r>
              </a:p>
            </p:txBody>
          </p:sp>
        </mc:Choice>
        <mc:Fallback xmlns="">
          <p:sp>
            <p:nvSpPr>
              <p:cNvPr id="4" name="矩形 10">
                <a:extLst>
                  <a:ext uri="{FF2B5EF4-FFF2-40B4-BE49-F238E27FC236}">
                    <a16:creationId xmlns:a16="http://schemas.microsoft.com/office/drawing/2014/main" id="{6FBFADC2-32D7-C44F-864A-BE4F7E585427}"/>
                  </a:ext>
                </a:extLst>
              </p:cNvPr>
              <p:cNvSpPr>
                <a:spLocks noRot="1" noChangeAspect="1" noMove="1" noResize="1" noEditPoints="1" noAdjustHandles="1" noChangeArrowheads="1" noChangeShapeType="1" noTextEdit="1"/>
              </p:cNvSpPr>
              <p:nvPr/>
            </p:nvSpPr>
            <p:spPr>
              <a:xfrm>
                <a:off x="549806" y="6110325"/>
                <a:ext cx="8580861" cy="369332"/>
              </a:xfrm>
              <a:prstGeom prst="rect">
                <a:avLst/>
              </a:prstGeom>
              <a:blipFill>
                <a:blip r:embed="rId2"/>
                <a:stretch>
                  <a:fillRect l="-591" t="-3226" b="-193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文字方塊 9">
                <a:extLst>
                  <a:ext uri="{FF2B5EF4-FFF2-40B4-BE49-F238E27FC236}">
                    <a16:creationId xmlns:a16="http://schemas.microsoft.com/office/drawing/2014/main" id="{45550C7B-6FEC-718C-8F51-3D2365D98737}"/>
                  </a:ext>
                </a:extLst>
              </p:cNvPr>
              <p:cNvSpPr txBox="1"/>
              <p:nvPr/>
            </p:nvSpPr>
            <p:spPr>
              <a:xfrm>
                <a:off x="549806" y="4017385"/>
                <a:ext cx="8702714" cy="369332"/>
              </a:xfrm>
              <a:prstGeom prst="rect">
                <a:avLst/>
              </a:prstGeom>
              <a:noFill/>
            </p:spPr>
            <p:txBody>
              <a:bodyPr wrap="square" rtlCol="0">
                <a:spAutoFit/>
              </a:bodyPr>
              <a:lstStyle/>
              <a:p>
                <a:r>
                  <a:rPr lang="zh-TW" altLang="en-US" dirty="0"/>
                  <a:t>原來在平坦時，座標間距</a:t>
                </a:r>
                <a14:m>
                  <m:oMath xmlns:m="http://schemas.openxmlformats.org/officeDocument/2006/math">
                    <m:r>
                      <a:rPr lang="en-US" altLang="zh-TW" sz="1800" i="1" smtClean="0">
                        <a:latin typeface="Cambria Math"/>
                        <a:ea typeface="Cambria Math"/>
                      </a:rPr>
                      <m:t>∆</m:t>
                    </m:r>
                    <m:r>
                      <a:rPr lang="en-US" altLang="zh-TW" sz="1800" i="1" smtClean="0">
                        <a:latin typeface="Cambria Math"/>
                        <a:ea typeface="Cambria Math"/>
                      </a:rPr>
                      <m:t>𝑟</m:t>
                    </m:r>
                    <m:r>
                      <a:rPr lang="en-US" altLang="zh-TW" sz="1800" b="0" i="1" smtClean="0">
                        <a:latin typeface="Cambria Math" panose="02040503050406030204" pitchFamily="18" charset="0"/>
                        <a:ea typeface="Cambria Math"/>
                      </a:rPr>
                      <m:t>=</m:t>
                    </m:r>
                    <m:r>
                      <a:rPr lang="en-US" altLang="zh-TW" i="1">
                        <a:latin typeface="Cambria Math"/>
                        <a:ea typeface="Cambria Math"/>
                      </a:rPr>
                      <m:t>∆</m:t>
                    </m:r>
                    <m:r>
                      <a:rPr lang="zh-TW" altLang="en-US" i="1">
                        <a:latin typeface="Cambria Math"/>
                      </a:rPr>
                      <m:t>𝜎</m:t>
                    </m:r>
                  </m:oMath>
                </a14:m>
                <a:r>
                  <a:rPr lang="zh-TW" altLang="en-US" dirty="0"/>
                  <a:t>相等，在彎曲時空下，間距</a:t>
                </a:r>
                <a14:m>
                  <m:oMath xmlns:m="http://schemas.openxmlformats.org/officeDocument/2006/math">
                    <m:r>
                      <a:rPr lang="en-US" altLang="zh-TW" i="1">
                        <a:latin typeface="Cambria Math"/>
                        <a:ea typeface="Cambria Math"/>
                      </a:rPr>
                      <m:t>∆</m:t>
                    </m:r>
                    <m:r>
                      <a:rPr lang="zh-TW" altLang="en-US" i="1">
                        <a:latin typeface="Cambria Math"/>
                      </a:rPr>
                      <m:t>𝜎</m:t>
                    </m:r>
                  </m:oMath>
                </a14:m>
                <a:r>
                  <a:rPr lang="zh-TW" altLang="en-US" dirty="0"/>
                  <a:t>會越靠近圓心越長。</a:t>
                </a:r>
              </a:p>
            </p:txBody>
          </p:sp>
        </mc:Choice>
        <mc:Fallback xmlns="">
          <p:sp>
            <p:nvSpPr>
              <p:cNvPr id="3" name="文字方塊 9">
                <a:extLst>
                  <a:ext uri="{FF2B5EF4-FFF2-40B4-BE49-F238E27FC236}">
                    <a16:creationId xmlns:a16="http://schemas.microsoft.com/office/drawing/2014/main" id="{45550C7B-6FEC-718C-8F51-3D2365D98737}"/>
                  </a:ext>
                </a:extLst>
              </p:cNvPr>
              <p:cNvSpPr txBox="1">
                <a:spLocks noRot="1" noChangeAspect="1" noMove="1" noResize="1" noEditPoints="1" noAdjustHandles="1" noChangeArrowheads="1" noChangeShapeType="1" noTextEdit="1"/>
              </p:cNvSpPr>
              <p:nvPr/>
            </p:nvSpPr>
            <p:spPr>
              <a:xfrm>
                <a:off x="549806" y="4017385"/>
                <a:ext cx="8702714" cy="369332"/>
              </a:xfrm>
              <a:prstGeom prst="rect">
                <a:avLst/>
              </a:prstGeom>
              <a:blipFill>
                <a:blip r:embed="rId3"/>
                <a:stretch>
                  <a:fillRect l="-583" t="-6667" b="-23333"/>
                </a:stretch>
              </a:blipFill>
            </p:spPr>
            <p:txBody>
              <a:bodyPr/>
              <a:lstStyle/>
              <a:p>
                <a:r>
                  <a:rPr lang="en-US">
                    <a:noFill/>
                  </a:rPr>
                  <a:t> </a:t>
                </a:r>
              </a:p>
            </p:txBody>
          </p:sp>
        </mc:Fallback>
      </mc:AlternateContent>
      <p:pic>
        <p:nvPicPr>
          <p:cNvPr id="1026" name="Picture 2" descr="Schwarzschild Metric: An Elementary Treatment | SpringerLink">
            <a:extLst>
              <a:ext uri="{FF2B5EF4-FFF2-40B4-BE49-F238E27FC236}">
                <a16:creationId xmlns:a16="http://schemas.microsoft.com/office/drawing/2014/main" id="{0439C57A-1891-853D-5B01-AC47B6D2F9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4203" y="764704"/>
            <a:ext cx="3745548" cy="29909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EA1E2385-B0E4-DF78-0659-3C6704425DE2}"/>
              </a:ext>
            </a:extLst>
          </p:cNvPr>
          <p:cNvSpPr/>
          <p:nvPr/>
        </p:nvSpPr>
        <p:spPr>
          <a:xfrm>
            <a:off x="662564" y="766265"/>
            <a:ext cx="3418647" cy="2971043"/>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pic>
        <p:nvPicPr>
          <p:cNvPr id="6" name="Picture 2">
            <a:extLst>
              <a:ext uri="{FF2B5EF4-FFF2-40B4-BE49-F238E27FC236}">
                <a16:creationId xmlns:a16="http://schemas.microsoft.com/office/drawing/2014/main" id="{D60AE8E4-7332-E9DA-526F-EE9528C5D7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564" y="908383"/>
            <a:ext cx="2857500" cy="2828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直線單箭頭接點 21">
            <a:extLst>
              <a:ext uri="{FF2B5EF4-FFF2-40B4-BE49-F238E27FC236}">
                <a16:creationId xmlns:a16="http://schemas.microsoft.com/office/drawing/2014/main" id="{A446C290-B248-21D1-7A02-10613C286046}"/>
              </a:ext>
            </a:extLst>
          </p:cNvPr>
          <p:cNvCxnSpPr>
            <a:cxnSpLocks/>
          </p:cNvCxnSpPr>
          <p:nvPr/>
        </p:nvCxnSpPr>
        <p:spPr>
          <a:xfrm flipH="1">
            <a:off x="7241308" y="926679"/>
            <a:ext cx="585451" cy="106810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矩形 22">
                <a:extLst>
                  <a:ext uri="{FF2B5EF4-FFF2-40B4-BE49-F238E27FC236}">
                    <a16:creationId xmlns:a16="http://schemas.microsoft.com/office/drawing/2014/main" id="{3BB2FE1D-4C25-5046-925E-A1D42BC6FCD9}"/>
                  </a:ext>
                </a:extLst>
              </p:cNvPr>
              <p:cNvSpPr/>
              <p:nvPr/>
            </p:nvSpPr>
            <p:spPr>
              <a:xfrm>
                <a:off x="6585359" y="1098376"/>
                <a:ext cx="344646" cy="338554"/>
              </a:xfrm>
              <a:prstGeom prst="rect">
                <a:avLst/>
              </a:prstGeom>
            </p:spPr>
            <p:txBody>
              <a:bodyPr wrap="none">
                <a:spAutoFit/>
              </a:bodyPr>
              <a:lstStyle/>
              <a:p>
                <a:pPr/>
                <a14:m>
                  <m:oMathPara xmlns:m="http://schemas.openxmlformats.org/officeDocument/2006/math">
                    <m:oMath>
                      <m:r>
                        <a:rPr lang="en-US" altLang="zh-TW" sz="1600" i="1" smtClean="0">
                          <a:latin typeface="Cambria Math"/>
                        </a:rPr>
                        <m:t>𝑟</m:t>
                      </m:r>
                    </m:oMath>
                  </m:oMathPara>
                </a14:m>
                <a:endParaRPr lang="zh-TW" altLang="en-US" sz="1600" dirty="0"/>
              </a:p>
            </p:txBody>
          </p:sp>
        </mc:Choice>
        <mc:Fallback xmlns="">
          <p:sp>
            <p:nvSpPr>
              <p:cNvPr id="8" name="矩形 22">
                <a:extLst>
                  <a:ext uri="{FF2B5EF4-FFF2-40B4-BE49-F238E27FC236}">
                    <a16:creationId xmlns:a16="http://schemas.microsoft.com/office/drawing/2014/main" id="{3BB2FE1D-4C25-5046-925E-A1D42BC6FCD9}"/>
                  </a:ext>
                </a:extLst>
              </p:cNvPr>
              <p:cNvSpPr>
                <a:spLocks noRot="1" noChangeAspect="1" noMove="1" noResize="1" noEditPoints="1" noAdjustHandles="1" noChangeArrowheads="1" noChangeShapeType="1" noTextEdit="1"/>
              </p:cNvSpPr>
              <p:nvPr/>
            </p:nvSpPr>
            <p:spPr>
              <a:xfrm>
                <a:off x="6585359" y="1098376"/>
                <a:ext cx="344646" cy="338554"/>
              </a:xfrm>
              <a:prstGeom prst="rect">
                <a:avLst/>
              </a:prstGeom>
              <a:blipFill>
                <a:blip r:embed="rId6"/>
                <a:stretch>
                  <a:fillRect/>
                </a:stretch>
              </a:blipFill>
            </p:spPr>
            <p:txBody>
              <a:bodyPr/>
              <a:lstStyle/>
              <a:p>
                <a:r>
                  <a:rPr lang="en-US">
                    <a:noFill/>
                  </a:rPr>
                  <a:t> </a:t>
                </a:r>
              </a:p>
            </p:txBody>
          </p:sp>
        </mc:Fallback>
      </mc:AlternateContent>
      <p:cxnSp>
        <p:nvCxnSpPr>
          <p:cNvPr id="9" name="直線單箭頭接點 23">
            <a:extLst>
              <a:ext uri="{FF2B5EF4-FFF2-40B4-BE49-F238E27FC236}">
                <a16:creationId xmlns:a16="http://schemas.microsoft.com/office/drawing/2014/main" id="{1A9710BC-FE69-C952-4E36-C772E9529DBC}"/>
              </a:ext>
            </a:extLst>
          </p:cNvPr>
          <p:cNvCxnSpPr>
            <a:cxnSpLocks/>
          </p:cNvCxnSpPr>
          <p:nvPr/>
        </p:nvCxnSpPr>
        <p:spPr>
          <a:xfrm flipH="1">
            <a:off x="7090128" y="1030627"/>
            <a:ext cx="131786" cy="109341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矩形 24">
                <a:extLst>
                  <a:ext uri="{FF2B5EF4-FFF2-40B4-BE49-F238E27FC236}">
                    <a16:creationId xmlns:a16="http://schemas.microsoft.com/office/drawing/2014/main" id="{9844C9B9-2AC8-F1E5-AF92-1B6A6A6E59C3}"/>
                  </a:ext>
                </a:extLst>
              </p:cNvPr>
              <p:cNvSpPr/>
              <p:nvPr/>
            </p:nvSpPr>
            <p:spPr>
              <a:xfrm>
                <a:off x="6740414" y="747675"/>
                <a:ext cx="813813" cy="338554"/>
              </a:xfrm>
              <a:prstGeom prst="rect">
                <a:avLst/>
              </a:prstGeom>
            </p:spPr>
            <p:txBody>
              <a:bodyPr wrap="none">
                <a:spAutoFit/>
              </a:bodyPr>
              <a:lstStyle/>
              <a:p>
                <a:pPr/>
                <a14:m>
                  <m:oMathPara xmlns:m="http://schemas.openxmlformats.org/officeDocument/2006/math">
                    <m:oMath>
                      <m:r>
                        <a:rPr lang="en-US" altLang="zh-TW" sz="1600" i="1" smtClean="0">
                          <a:latin typeface="Cambria Math"/>
                        </a:rPr>
                        <m:t>𝑟</m:t>
                      </m:r>
                      <m:r>
                        <a:rPr lang="en-US" altLang="zh-TW" sz="1600" b="0" i="1" smtClean="0">
                          <a:latin typeface="Cambria Math"/>
                        </a:rPr>
                        <m:t>+</m:t>
                      </m:r>
                      <m:r>
                        <a:rPr lang="en-US" altLang="zh-TW" sz="1600" b="0" i="1" smtClean="0">
                          <a:latin typeface="Cambria Math"/>
                          <a:ea typeface="Cambria Math"/>
                        </a:rPr>
                        <m:t>∆</m:t>
                      </m:r>
                      <m:r>
                        <a:rPr lang="en-US" altLang="zh-TW" sz="1600" b="0" i="1" smtClean="0">
                          <a:latin typeface="Cambria Math"/>
                          <a:ea typeface="Cambria Math"/>
                        </a:rPr>
                        <m:t>𝑟</m:t>
                      </m:r>
                    </m:oMath>
                  </m:oMathPara>
                </a14:m>
                <a:endParaRPr lang="zh-TW" altLang="en-US" sz="1600" dirty="0"/>
              </a:p>
            </p:txBody>
          </p:sp>
        </mc:Choice>
        <mc:Fallback xmlns="">
          <p:sp>
            <p:nvSpPr>
              <p:cNvPr id="10" name="矩形 24">
                <a:extLst>
                  <a:ext uri="{FF2B5EF4-FFF2-40B4-BE49-F238E27FC236}">
                    <a16:creationId xmlns:a16="http://schemas.microsoft.com/office/drawing/2014/main" id="{9844C9B9-2AC8-F1E5-AF92-1B6A6A6E59C3}"/>
                  </a:ext>
                </a:extLst>
              </p:cNvPr>
              <p:cNvSpPr>
                <a:spLocks noRot="1" noChangeAspect="1" noMove="1" noResize="1" noEditPoints="1" noAdjustHandles="1" noChangeArrowheads="1" noChangeShapeType="1" noTextEdit="1"/>
              </p:cNvSpPr>
              <p:nvPr/>
            </p:nvSpPr>
            <p:spPr>
              <a:xfrm>
                <a:off x="6740414" y="747675"/>
                <a:ext cx="813813" cy="338554"/>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矩形 20">
                <a:extLst>
                  <a:ext uri="{FF2B5EF4-FFF2-40B4-BE49-F238E27FC236}">
                    <a16:creationId xmlns:a16="http://schemas.microsoft.com/office/drawing/2014/main" id="{42800A2A-B452-0C7D-BFBF-E461B9FFE741}"/>
                  </a:ext>
                </a:extLst>
              </p:cNvPr>
              <p:cNvSpPr/>
              <p:nvPr/>
            </p:nvSpPr>
            <p:spPr>
              <a:xfrm>
                <a:off x="2403684" y="2073107"/>
                <a:ext cx="319774" cy="215444"/>
              </a:xfrm>
              <a:prstGeom prst="rect">
                <a:avLst/>
              </a:prstGeom>
              <a:noFill/>
            </p:spPr>
            <p:txBody>
              <a:bodyPr wrap="square" lIns="0" tIns="0" rIns="0" bIns="0">
                <a:spAutoFit/>
              </a:bodyPr>
              <a:lstStyle/>
              <a:p>
                <a:pPr/>
                <a14:m>
                  <m:oMathPara xmlns:m="http://schemas.openxmlformats.org/officeDocument/2006/math">
                    <m:oMath>
                      <m:r>
                        <a:rPr lang="en-US" altLang="zh-TW" sz="1400" i="1">
                          <a:latin typeface="Cambria Math"/>
                          <a:ea typeface="Cambria Math"/>
                        </a:rPr>
                        <m:t>∆</m:t>
                      </m:r>
                      <m:r>
                        <a:rPr lang="zh-TW" altLang="en-US" sz="1400" i="1">
                          <a:latin typeface="Cambria Math"/>
                        </a:rPr>
                        <m:t>𝜎</m:t>
                      </m:r>
                    </m:oMath>
                  </m:oMathPara>
                </a14:m>
                <a:endParaRPr lang="zh-TW" altLang="en-US" sz="1400" dirty="0"/>
              </a:p>
            </p:txBody>
          </p:sp>
        </mc:Choice>
        <mc:Fallback xmlns="">
          <p:sp>
            <p:nvSpPr>
              <p:cNvPr id="11" name="矩形 20">
                <a:extLst>
                  <a:ext uri="{FF2B5EF4-FFF2-40B4-BE49-F238E27FC236}">
                    <a16:creationId xmlns:a16="http://schemas.microsoft.com/office/drawing/2014/main" id="{42800A2A-B452-0C7D-BFBF-E461B9FFE741}"/>
                  </a:ext>
                </a:extLst>
              </p:cNvPr>
              <p:cNvSpPr>
                <a:spLocks noRot="1" noChangeAspect="1" noMove="1" noResize="1" noEditPoints="1" noAdjustHandles="1" noChangeArrowheads="1" noChangeShapeType="1" noTextEdit="1"/>
              </p:cNvSpPr>
              <p:nvPr/>
            </p:nvSpPr>
            <p:spPr>
              <a:xfrm>
                <a:off x="2403684" y="2073107"/>
                <a:ext cx="319774" cy="215444"/>
              </a:xfrm>
              <a:prstGeom prst="rect">
                <a:avLst/>
              </a:prstGeom>
              <a:blipFill>
                <a:blip r:embed="rId8"/>
                <a:stretch>
                  <a:fillRect l="-3846" b="-11765"/>
                </a:stretch>
              </a:blipFill>
            </p:spPr>
            <p:txBody>
              <a:bodyPr/>
              <a:lstStyle/>
              <a:p>
                <a:r>
                  <a:rPr lang="en-US">
                    <a:noFill/>
                  </a:rPr>
                  <a:t> </a:t>
                </a:r>
              </a:p>
            </p:txBody>
          </p:sp>
        </mc:Fallback>
      </mc:AlternateContent>
      <p:cxnSp>
        <p:nvCxnSpPr>
          <p:cNvPr id="14" name="直線單箭頭接點 23">
            <a:extLst>
              <a:ext uri="{FF2B5EF4-FFF2-40B4-BE49-F238E27FC236}">
                <a16:creationId xmlns:a16="http://schemas.microsoft.com/office/drawing/2014/main" id="{CAD6CBE8-270B-EF30-A774-FB9DBC036A24}"/>
              </a:ext>
            </a:extLst>
          </p:cNvPr>
          <p:cNvCxnSpPr>
            <a:cxnSpLocks/>
          </p:cNvCxnSpPr>
          <p:nvPr/>
        </p:nvCxnSpPr>
        <p:spPr>
          <a:xfrm>
            <a:off x="6822913" y="1436930"/>
            <a:ext cx="45535" cy="99093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矩形 24">
                <a:extLst>
                  <a:ext uri="{FF2B5EF4-FFF2-40B4-BE49-F238E27FC236}">
                    <a16:creationId xmlns:a16="http://schemas.microsoft.com/office/drawing/2014/main" id="{87874082-8317-FF2F-9C2E-858C1DF179E9}"/>
                  </a:ext>
                </a:extLst>
              </p:cNvPr>
              <p:cNvSpPr/>
              <p:nvPr/>
            </p:nvSpPr>
            <p:spPr>
              <a:xfrm>
                <a:off x="7462011" y="690256"/>
                <a:ext cx="927626" cy="338554"/>
              </a:xfrm>
              <a:prstGeom prst="rect">
                <a:avLst/>
              </a:prstGeom>
            </p:spPr>
            <p:txBody>
              <a:bodyPr wrap="none">
                <a:spAutoFit/>
              </a:bodyPr>
              <a:lstStyle/>
              <a:p>
                <a:pPr/>
                <a14:m>
                  <m:oMathPara xmlns:m="http://schemas.openxmlformats.org/officeDocument/2006/math">
                    <m:oMath>
                      <m:r>
                        <a:rPr lang="en-US" altLang="zh-TW" sz="1600" i="1" smtClean="0">
                          <a:latin typeface="Cambria Math"/>
                        </a:rPr>
                        <m:t>𝑟</m:t>
                      </m:r>
                      <m:r>
                        <a:rPr lang="en-US" altLang="zh-TW" sz="1600" i="1" smtClean="0">
                          <a:latin typeface="Cambria Math"/>
                        </a:rPr>
                        <m:t>+2∆</m:t>
                      </m:r>
                      <m:r>
                        <a:rPr lang="en-US" altLang="zh-TW" sz="1600" i="1">
                          <a:latin typeface="Cambria Math"/>
                          <a:ea typeface="Cambria Math"/>
                        </a:rPr>
                        <m:t>𝑟</m:t>
                      </m:r>
                    </m:oMath>
                  </m:oMathPara>
                </a14:m>
                <a:endParaRPr lang="zh-TW" altLang="en-US" sz="1600" dirty="0"/>
              </a:p>
            </p:txBody>
          </p:sp>
        </mc:Choice>
        <mc:Fallback xmlns="">
          <p:sp>
            <p:nvSpPr>
              <p:cNvPr id="16" name="矩形 24">
                <a:extLst>
                  <a:ext uri="{FF2B5EF4-FFF2-40B4-BE49-F238E27FC236}">
                    <a16:creationId xmlns:a16="http://schemas.microsoft.com/office/drawing/2014/main" id="{87874082-8317-FF2F-9C2E-858C1DF179E9}"/>
                  </a:ext>
                </a:extLst>
              </p:cNvPr>
              <p:cNvSpPr>
                <a:spLocks noRot="1" noChangeAspect="1" noMove="1" noResize="1" noEditPoints="1" noAdjustHandles="1" noChangeArrowheads="1" noChangeShapeType="1" noTextEdit="1"/>
              </p:cNvSpPr>
              <p:nvPr/>
            </p:nvSpPr>
            <p:spPr>
              <a:xfrm>
                <a:off x="7462011" y="690256"/>
                <a:ext cx="927626" cy="338554"/>
              </a:xfrm>
              <a:prstGeom prst="rect">
                <a:avLst/>
              </a:prstGeom>
              <a:blipFill>
                <a:blip r:embed="rId9"/>
                <a:stretch>
                  <a:fillRect/>
                </a:stretch>
              </a:blipFill>
            </p:spPr>
            <p:txBody>
              <a:bodyPr/>
              <a:lstStyle/>
              <a:p>
                <a:r>
                  <a:rPr lang="en-US">
                    <a:noFill/>
                  </a:rPr>
                  <a:t> </a:t>
                </a:r>
              </a:p>
            </p:txBody>
          </p:sp>
        </mc:Fallback>
      </mc:AlternateContent>
      <p:cxnSp>
        <p:nvCxnSpPr>
          <p:cNvPr id="17" name="直線單箭頭接點 21">
            <a:extLst>
              <a:ext uri="{FF2B5EF4-FFF2-40B4-BE49-F238E27FC236}">
                <a16:creationId xmlns:a16="http://schemas.microsoft.com/office/drawing/2014/main" id="{A8630DCF-3A34-5CA8-C138-7B1480066996}"/>
              </a:ext>
            </a:extLst>
          </p:cNvPr>
          <p:cNvCxnSpPr>
            <a:cxnSpLocks/>
          </p:cNvCxnSpPr>
          <p:nvPr/>
        </p:nvCxnSpPr>
        <p:spPr>
          <a:xfrm flipH="1">
            <a:off x="2935940" y="1078924"/>
            <a:ext cx="516394" cy="77517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矩形 22">
                <a:extLst>
                  <a:ext uri="{FF2B5EF4-FFF2-40B4-BE49-F238E27FC236}">
                    <a16:creationId xmlns:a16="http://schemas.microsoft.com/office/drawing/2014/main" id="{724D8C6D-FC0A-B05B-F67A-5B8279F519C6}"/>
                  </a:ext>
                </a:extLst>
              </p:cNvPr>
              <p:cNvSpPr/>
              <p:nvPr/>
            </p:nvSpPr>
            <p:spPr>
              <a:xfrm>
                <a:off x="2376482" y="716684"/>
                <a:ext cx="344646" cy="338554"/>
              </a:xfrm>
              <a:prstGeom prst="rect">
                <a:avLst/>
              </a:prstGeom>
            </p:spPr>
            <p:txBody>
              <a:bodyPr wrap="none">
                <a:spAutoFit/>
              </a:bodyPr>
              <a:lstStyle/>
              <a:p>
                <a:pPr/>
                <a14:m>
                  <m:oMathPara xmlns:m="http://schemas.openxmlformats.org/officeDocument/2006/math">
                    <m:oMath>
                      <m:r>
                        <a:rPr lang="en-US" altLang="zh-TW" sz="1600" i="1" smtClean="0">
                          <a:latin typeface="Cambria Math"/>
                        </a:rPr>
                        <m:t>𝑟</m:t>
                      </m:r>
                    </m:oMath>
                  </m:oMathPara>
                </a14:m>
                <a:endParaRPr lang="zh-TW" altLang="en-US" sz="1600" dirty="0"/>
              </a:p>
            </p:txBody>
          </p:sp>
        </mc:Choice>
        <mc:Fallback xmlns="">
          <p:sp>
            <p:nvSpPr>
              <p:cNvPr id="18" name="矩形 22">
                <a:extLst>
                  <a:ext uri="{FF2B5EF4-FFF2-40B4-BE49-F238E27FC236}">
                    <a16:creationId xmlns:a16="http://schemas.microsoft.com/office/drawing/2014/main" id="{724D8C6D-FC0A-B05B-F67A-5B8279F519C6}"/>
                  </a:ext>
                </a:extLst>
              </p:cNvPr>
              <p:cNvSpPr>
                <a:spLocks noRot="1" noChangeAspect="1" noMove="1" noResize="1" noEditPoints="1" noAdjustHandles="1" noChangeArrowheads="1" noChangeShapeType="1" noTextEdit="1"/>
              </p:cNvSpPr>
              <p:nvPr/>
            </p:nvSpPr>
            <p:spPr>
              <a:xfrm>
                <a:off x="2376482" y="716684"/>
                <a:ext cx="344646" cy="338554"/>
              </a:xfrm>
              <a:prstGeom prst="rect">
                <a:avLst/>
              </a:prstGeom>
              <a:blipFill>
                <a:blip r:embed="rId10"/>
                <a:stretch>
                  <a:fillRect/>
                </a:stretch>
              </a:blipFill>
            </p:spPr>
            <p:txBody>
              <a:bodyPr/>
              <a:lstStyle/>
              <a:p>
                <a:r>
                  <a:rPr lang="en-US">
                    <a:noFill/>
                  </a:rPr>
                  <a:t> </a:t>
                </a:r>
              </a:p>
            </p:txBody>
          </p:sp>
        </mc:Fallback>
      </mc:AlternateContent>
      <p:cxnSp>
        <p:nvCxnSpPr>
          <p:cNvPr id="19" name="直線單箭頭接點 23">
            <a:extLst>
              <a:ext uri="{FF2B5EF4-FFF2-40B4-BE49-F238E27FC236}">
                <a16:creationId xmlns:a16="http://schemas.microsoft.com/office/drawing/2014/main" id="{B8A3FE6B-41FA-A9C5-E36A-E25CF96B6370}"/>
              </a:ext>
            </a:extLst>
          </p:cNvPr>
          <p:cNvCxnSpPr>
            <a:cxnSpLocks/>
          </p:cNvCxnSpPr>
          <p:nvPr/>
        </p:nvCxnSpPr>
        <p:spPr>
          <a:xfrm flipH="1">
            <a:off x="2655228" y="1022001"/>
            <a:ext cx="430008" cy="995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矩形 24">
                <a:extLst>
                  <a:ext uri="{FF2B5EF4-FFF2-40B4-BE49-F238E27FC236}">
                    <a16:creationId xmlns:a16="http://schemas.microsoft.com/office/drawing/2014/main" id="{B09C9648-D98A-B270-151F-AF43F3B4929E}"/>
                  </a:ext>
                </a:extLst>
              </p:cNvPr>
              <p:cNvSpPr/>
              <p:nvPr/>
            </p:nvSpPr>
            <p:spPr>
              <a:xfrm>
                <a:off x="2618871" y="711909"/>
                <a:ext cx="813813" cy="338554"/>
              </a:xfrm>
              <a:prstGeom prst="rect">
                <a:avLst/>
              </a:prstGeom>
            </p:spPr>
            <p:txBody>
              <a:bodyPr wrap="none">
                <a:spAutoFit/>
              </a:bodyPr>
              <a:lstStyle/>
              <a:p>
                <a:pPr/>
                <a14:m>
                  <m:oMathPara xmlns:m="http://schemas.openxmlformats.org/officeDocument/2006/math">
                    <m:oMath>
                      <m:r>
                        <a:rPr lang="en-US" altLang="zh-TW" sz="1600" i="1" smtClean="0">
                          <a:latin typeface="Cambria Math"/>
                        </a:rPr>
                        <m:t>𝑟</m:t>
                      </m:r>
                      <m:r>
                        <a:rPr lang="en-US" altLang="zh-TW" sz="1600" b="0" i="1" smtClean="0">
                          <a:latin typeface="Cambria Math"/>
                        </a:rPr>
                        <m:t>+</m:t>
                      </m:r>
                      <m:r>
                        <a:rPr lang="en-US" altLang="zh-TW" sz="1600" b="0" i="1" smtClean="0">
                          <a:latin typeface="Cambria Math"/>
                          <a:ea typeface="Cambria Math"/>
                        </a:rPr>
                        <m:t>∆</m:t>
                      </m:r>
                      <m:r>
                        <a:rPr lang="en-US" altLang="zh-TW" sz="1600" b="0" i="1" smtClean="0">
                          <a:latin typeface="Cambria Math"/>
                          <a:ea typeface="Cambria Math"/>
                        </a:rPr>
                        <m:t>𝑟</m:t>
                      </m:r>
                    </m:oMath>
                  </m:oMathPara>
                </a14:m>
                <a:endParaRPr lang="zh-TW" altLang="en-US" sz="1600" dirty="0"/>
              </a:p>
            </p:txBody>
          </p:sp>
        </mc:Choice>
        <mc:Fallback xmlns="">
          <p:sp>
            <p:nvSpPr>
              <p:cNvPr id="20" name="矩形 24">
                <a:extLst>
                  <a:ext uri="{FF2B5EF4-FFF2-40B4-BE49-F238E27FC236}">
                    <a16:creationId xmlns:a16="http://schemas.microsoft.com/office/drawing/2014/main" id="{B09C9648-D98A-B270-151F-AF43F3B4929E}"/>
                  </a:ext>
                </a:extLst>
              </p:cNvPr>
              <p:cNvSpPr>
                <a:spLocks noRot="1" noChangeAspect="1" noMove="1" noResize="1" noEditPoints="1" noAdjustHandles="1" noChangeArrowheads="1" noChangeShapeType="1" noTextEdit="1"/>
              </p:cNvSpPr>
              <p:nvPr/>
            </p:nvSpPr>
            <p:spPr>
              <a:xfrm>
                <a:off x="2618871" y="711909"/>
                <a:ext cx="813813" cy="338554"/>
              </a:xfrm>
              <a:prstGeom prst="rect">
                <a:avLst/>
              </a:prstGeom>
              <a:blipFill>
                <a:blip r:embed="rId11"/>
                <a:stretch>
                  <a:fillRect/>
                </a:stretch>
              </a:blipFill>
            </p:spPr>
            <p:txBody>
              <a:bodyPr/>
              <a:lstStyle/>
              <a:p>
                <a:r>
                  <a:rPr lang="en-US">
                    <a:noFill/>
                  </a:rPr>
                  <a:t> </a:t>
                </a:r>
              </a:p>
            </p:txBody>
          </p:sp>
        </mc:Fallback>
      </mc:AlternateContent>
      <p:cxnSp>
        <p:nvCxnSpPr>
          <p:cNvPr id="21" name="直線單箭頭接點 23">
            <a:extLst>
              <a:ext uri="{FF2B5EF4-FFF2-40B4-BE49-F238E27FC236}">
                <a16:creationId xmlns:a16="http://schemas.microsoft.com/office/drawing/2014/main" id="{4F453A93-4D7D-EC28-457A-D5F91FB602CA}"/>
              </a:ext>
            </a:extLst>
          </p:cNvPr>
          <p:cNvCxnSpPr>
            <a:cxnSpLocks/>
          </p:cNvCxnSpPr>
          <p:nvPr/>
        </p:nvCxnSpPr>
        <p:spPr>
          <a:xfrm flipH="1">
            <a:off x="2395411" y="998496"/>
            <a:ext cx="153394" cy="116959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矩形 24">
                <a:extLst>
                  <a:ext uri="{FF2B5EF4-FFF2-40B4-BE49-F238E27FC236}">
                    <a16:creationId xmlns:a16="http://schemas.microsoft.com/office/drawing/2014/main" id="{0D9A5CE1-FE78-8C42-A5B5-4529316406D1}"/>
                  </a:ext>
                </a:extLst>
              </p:cNvPr>
              <p:cNvSpPr/>
              <p:nvPr/>
            </p:nvSpPr>
            <p:spPr>
              <a:xfrm>
                <a:off x="3234078" y="793716"/>
                <a:ext cx="927626" cy="338554"/>
              </a:xfrm>
              <a:prstGeom prst="rect">
                <a:avLst/>
              </a:prstGeom>
            </p:spPr>
            <p:txBody>
              <a:bodyPr wrap="none">
                <a:spAutoFit/>
              </a:bodyPr>
              <a:lstStyle/>
              <a:p>
                <a:pPr/>
                <a14:m>
                  <m:oMathPara xmlns:m="http://schemas.openxmlformats.org/officeDocument/2006/math">
                    <m:oMath>
                      <m:r>
                        <a:rPr lang="en-US" altLang="zh-TW" sz="1600" i="1" smtClean="0">
                          <a:latin typeface="Cambria Math"/>
                        </a:rPr>
                        <m:t>𝑟</m:t>
                      </m:r>
                      <m:r>
                        <a:rPr lang="en-US" altLang="zh-TW" sz="1600" i="1" smtClean="0">
                          <a:latin typeface="Cambria Math"/>
                        </a:rPr>
                        <m:t>+2∆</m:t>
                      </m:r>
                      <m:r>
                        <a:rPr lang="en-US" altLang="zh-TW" sz="1600" i="1">
                          <a:latin typeface="Cambria Math"/>
                          <a:ea typeface="Cambria Math"/>
                        </a:rPr>
                        <m:t>𝑟</m:t>
                      </m:r>
                    </m:oMath>
                  </m:oMathPara>
                </a14:m>
                <a:endParaRPr lang="zh-TW" altLang="en-US" sz="1600" dirty="0"/>
              </a:p>
            </p:txBody>
          </p:sp>
        </mc:Choice>
        <mc:Fallback xmlns="">
          <p:sp>
            <p:nvSpPr>
              <p:cNvPr id="22" name="矩形 24">
                <a:extLst>
                  <a:ext uri="{FF2B5EF4-FFF2-40B4-BE49-F238E27FC236}">
                    <a16:creationId xmlns:a16="http://schemas.microsoft.com/office/drawing/2014/main" id="{0D9A5CE1-FE78-8C42-A5B5-4529316406D1}"/>
                  </a:ext>
                </a:extLst>
              </p:cNvPr>
              <p:cNvSpPr>
                <a:spLocks noRot="1" noChangeAspect="1" noMove="1" noResize="1" noEditPoints="1" noAdjustHandles="1" noChangeArrowheads="1" noChangeShapeType="1" noTextEdit="1"/>
              </p:cNvSpPr>
              <p:nvPr/>
            </p:nvSpPr>
            <p:spPr>
              <a:xfrm>
                <a:off x="3234078" y="793716"/>
                <a:ext cx="927626" cy="338554"/>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文字方塊 14">
                <a:extLst>
                  <a:ext uri="{FF2B5EF4-FFF2-40B4-BE49-F238E27FC236}">
                    <a16:creationId xmlns:a16="http://schemas.microsoft.com/office/drawing/2014/main" id="{7F843AD0-20A1-18F4-E63F-F380A4F2CC79}"/>
                  </a:ext>
                </a:extLst>
              </p:cNvPr>
              <p:cNvSpPr txBox="1"/>
              <p:nvPr/>
            </p:nvSpPr>
            <p:spPr>
              <a:xfrm>
                <a:off x="549806" y="4443713"/>
                <a:ext cx="8594193" cy="369332"/>
              </a:xfrm>
              <a:prstGeom prst="rect">
                <a:avLst/>
              </a:prstGeom>
              <a:noFill/>
            </p:spPr>
            <p:txBody>
              <a:bodyPr wrap="square" rtlCol="0">
                <a:spAutoFit/>
              </a:bodyPr>
              <a:lstStyle/>
              <a:p>
                <a:r>
                  <a:rPr lang="zh-TW" altLang="en-US" dirty="0"/>
                  <a:t>為表現彎曲特性，物理學家額外加上一維</a:t>
                </a:r>
                <a14:m>
                  <m:oMath xmlns:m="http://schemas.openxmlformats.org/officeDocument/2006/math">
                    <m:r>
                      <a:rPr lang="en-US" altLang="zh-TW" b="0" i="1" dirty="0" smtClean="0">
                        <a:latin typeface="Cambria Math" panose="02040503050406030204" pitchFamily="18" charset="0"/>
                      </a:rPr>
                      <m:t>𝑧</m:t>
                    </m:r>
                  </m:oMath>
                </a14:m>
                <a:r>
                  <a:rPr lang="zh-TW" altLang="en-US" dirty="0"/>
                  <a:t>軸的想像的空間，但這不是原本的</a:t>
                </a:r>
                <a14:m>
                  <m:oMath xmlns:m="http://schemas.openxmlformats.org/officeDocument/2006/math">
                    <m:r>
                      <a:rPr lang="en-US" altLang="zh-TW" i="1" dirty="0">
                        <a:latin typeface="Cambria Math" panose="02040503050406030204" pitchFamily="18" charset="0"/>
                      </a:rPr>
                      <m:t>𝑧</m:t>
                    </m:r>
                  </m:oMath>
                </a14:m>
                <a:r>
                  <a:rPr lang="zh-TW" altLang="en-US" dirty="0"/>
                  <a:t>軸。</a:t>
                </a:r>
              </a:p>
            </p:txBody>
          </p:sp>
        </mc:Choice>
        <mc:Fallback xmlns="">
          <p:sp>
            <p:nvSpPr>
              <p:cNvPr id="29" name="文字方塊 14">
                <a:extLst>
                  <a:ext uri="{FF2B5EF4-FFF2-40B4-BE49-F238E27FC236}">
                    <a16:creationId xmlns:a16="http://schemas.microsoft.com/office/drawing/2014/main" id="{7F843AD0-20A1-18F4-E63F-F380A4F2CC79}"/>
                  </a:ext>
                </a:extLst>
              </p:cNvPr>
              <p:cNvSpPr txBox="1">
                <a:spLocks noRot="1" noChangeAspect="1" noMove="1" noResize="1" noEditPoints="1" noAdjustHandles="1" noChangeArrowheads="1" noChangeShapeType="1" noTextEdit="1"/>
              </p:cNvSpPr>
              <p:nvPr/>
            </p:nvSpPr>
            <p:spPr>
              <a:xfrm>
                <a:off x="549806" y="4443713"/>
                <a:ext cx="8594193" cy="369332"/>
              </a:xfrm>
              <a:prstGeom prst="rect">
                <a:avLst/>
              </a:prstGeom>
              <a:blipFill>
                <a:blip r:embed="rId13"/>
                <a:stretch>
                  <a:fillRect l="-591" t="-6452" b="-193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矩形 10">
                <a:extLst>
                  <a:ext uri="{FF2B5EF4-FFF2-40B4-BE49-F238E27FC236}">
                    <a16:creationId xmlns:a16="http://schemas.microsoft.com/office/drawing/2014/main" id="{E189D5B0-3D29-ADCF-5D0B-CC60318F41B1}"/>
                  </a:ext>
                </a:extLst>
              </p:cNvPr>
              <p:cNvSpPr/>
              <p:nvPr/>
            </p:nvSpPr>
            <p:spPr>
              <a:xfrm>
                <a:off x="549807" y="5213945"/>
                <a:ext cx="8581865" cy="369332"/>
              </a:xfrm>
              <a:prstGeom prst="rect">
                <a:avLst/>
              </a:prstGeom>
            </p:spPr>
            <p:txBody>
              <a:bodyPr wrap="square">
                <a:spAutoFit/>
              </a:bodyPr>
              <a:lstStyle/>
              <a:p>
                <a:r>
                  <a:rPr lang="zh-TW" altLang="en-US" dirty="0"/>
                  <a:t>左圖曲面上，投影座標的差為</a:t>
                </a:r>
                <a14:m>
                  <m:oMath xmlns:m="http://schemas.openxmlformats.org/officeDocument/2006/math">
                    <m:r>
                      <a:rPr lang="en-US" altLang="zh-TW" i="1">
                        <a:latin typeface="Cambria Math"/>
                        <a:ea typeface="Cambria Math"/>
                      </a:rPr>
                      <m:t>∆</m:t>
                    </m:r>
                    <m:r>
                      <a:rPr lang="en-US" altLang="zh-TW" i="1">
                        <a:latin typeface="Cambria Math"/>
                      </a:rPr>
                      <m:t>𝑟</m:t>
                    </m:r>
                    <m:r>
                      <a:rPr lang="en-US" altLang="zh-TW" i="1">
                        <a:latin typeface="Cambria Math"/>
                      </a:rPr>
                      <m:t> 的兩個點，沿曲面</m:t>
                    </m:r>
                    <m:r>
                      <a:rPr lang="zh-TW" altLang="en-US" b="0" i="1" smtClean="0">
                        <a:latin typeface="Cambria Math"/>
                      </a:rPr>
                      <m:t>的</m:t>
                    </m:r>
                    <m:r>
                      <a:rPr lang="zh-TW" altLang="en-US" i="1" smtClean="0">
                        <a:latin typeface="Cambria Math"/>
                      </a:rPr>
                      <m:t>距離</m:t>
                    </m:r>
                  </m:oMath>
                </a14:m>
                <a:r>
                  <a:rPr lang="zh-TW" altLang="en-US" dirty="0"/>
                  <a:t>洽等於史瓦希度規</a:t>
                </a:r>
                <a14:m>
                  <m:oMath xmlns:m="http://schemas.openxmlformats.org/officeDocument/2006/math">
                    <m:r>
                      <a:rPr lang="zh-TW" altLang="en-US" b="0" i="1" smtClean="0">
                        <a:latin typeface="Cambria Math" panose="02040503050406030204" pitchFamily="18" charset="0"/>
                        <a:ea typeface="+mn-ea"/>
                      </a:rPr>
                      <m:t>的</m:t>
                    </m:r>
                    <m:r>
                      <a:rPr lang="en-US" altLang="zh-TW" i="1">
                        <a:latin typeface="Cambria Math"/>
                        <a:ea typeface="Cambria Math"/>
                      </a:rPr>
                      <m:t>∆</m:t>
                    </m:r>
                    <m:r>
                      <a:rPr lang="zh-TW" altLang="en-US" i="1">
                        <a:latin typeface="Cambria Math"/>
                      </a:rPr>
                      <m:t>𝜎</m:t>
                    </m:r>
                  </m:oMath>
                </a14:m>
                <a:r>
                  <a:rPr lang="zh-TW" altLang="en-US" dirty="0"/>
                  <a:t>。</a:t>
                </a:r>
              </a:p>
            </p:txBody>
          </p:sp>
        </mc:Choice>
        <mc:Fallback xmlns="">
          <p:sp>
            <p:nvSpPr>
              <p:cNvPr id="30" name="矩形 10">
                <a:extLst>
                  <a:ext uri="{FF2B5EF4-FFF2-40B4-BE49-F238E27FC236}">
                    <a16:creationId xmlns:a16="http://schemas.microsoft.com/office/drawing/2014/main" id="{E189D5B0-3D29-ADCF-5D0B-CC60318F41B1}"/>
                  </a:ext>
                </a:extLst>
              </p:cNvPr>
              <p:cNvSpPr>
                <a:spLocks noRot="1" noChangeAspect="1" noMove="1" noResize="1" noEditPoints="1" noAdjustHandles="1" noChangeArrowheads="1" noChangeShapeType="1" noTextEdit="1"/>
              </p:cNvSpPr>
              <p:nvPr/>
            </p:nvSpPr>
            <p:spPr>
              <a:xfrm>
                <a:off x="549807" y="5213945"/>
                <a:ext cx="8581865" cy="369332"/>
              </a:xfrm>
              <a:prstGeom prst="rect">
                <a:avLst/>
              </a:prstGeom>
              <a:blipFill>
                <a:blip r:embed="rId14"/>
                <a:stretch>
                  <a:fillRect l="-591" t="-6667" b="-2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CAEDC24B-555B-A6CC-30C0-B287E70D045A}"/>
                  </a:ext>
                </a:extLst>
              </p:cNvPr>
              <p:cNvSpPr txBox="1"/>
              <p:nvPr/>
            </p:nvSpPr>
            <p:spPr>
              <a:xfrm>
                <a:off x="550811" y="4825094"/>
                <a:ext cx="8580861" cy="369332"/>
              </a:xfrm>
              <a:prstGeom prst="rect">
                <a:avLst/>
              </a:prstGeom>
              <a:noFill/>
            </p:spPr>
            <p:txBody>
              <a:bodyPr wrap="square">
                <a:spAutoFit/>
              </a:bodyPr>
              <a:lstStyle/>
              <a:p>
                <a:r>
                  <a:rPr lang="zh-TW" altLang="en-US" dirty="0"/>
                  <a:t>利用多的</a:t>
                </a:r>
                <a14:m>
                  <m:oMath xmlns:m="http://schemas.openxmlformats.org/officeDocument/2006/math">
                    <m:r>
                      <a:rPr lang="en-US" altLang="zh-TW" i="1" dirty="0">
                        <a:latin typeface="Cambria Math" panose="02040503050406030204" pitchFamily="18" charset="0"/>
                      </a:rPr>
                      <m:t>𝑧</m:t>
                    </m:r>
                  </m:oMath>
                </a14:m>
                <a:r>
                  <a:rPr lang="zh-TW" altLang="en-US" dirty="0"/>
                  <a:t>軸，作一個漏斗般的曲面，</a:t>
                </a:r>
                <a14:m>
                  <m:oMath xmlns:m="http://schemas.openxmlformats.org/officeDocument/2006/math">
                    <m:d>
                      <m:dPr>
                        <m:ctrlPr>
                          <a:rPr lang="en-US" altLang="zh-TW" i="1">
                            <a:latin typeface="Cambria Math"/>
                          </a:rPr>
                        </m:ctrlPr>
                      </m:dPr>
                      <m:e>
                        <m:r>
                          <a:rPr lang="en-US" altLang="zh-TW" i="1">
                            <a:latin typeface="Cambria Math"/>
                          </a:rPr>
                          <m:t>𝑥</m:t>
                        </m:r>
                        <m:r>
                          <a:rPr lang="en-US" altLang="zh-TW" i="1">
                            <a:latin typeface="Cambria Math"/>
                          </a:rPr>
                          <m:t>,</m:t>
                        </m:r>
                        <m:r>
                          <a:rPr lang="en-US" altLang="zh-TW" i="1">
                            <a:latin typeface="Cambria Math"/>
                          </a:rPr>
                          <m:t>𝑦</m:t>
                        </m:r>
                      </m:e>
                    </m:d>
                  </m:oMath>
                </a14:m>
                <a:r>
                  <a:rPr lang="zh-TW" altLang="en-US" dirty="0"/>
                  <a:t>座標平面的左圖是右圖漏斗的投影。</a:t>
                </a:r>
                <a:endParaRPr lang="en-TW" dirty="0"/>
              </a:p>
            </p:txBody>
          </p:sp>
        </mc:Choice>
        <mc:Fallback xmlns="">
          <p:sp>
            <p:nvSpPr>
              <p:cNvPr id="31" name="TextBox 30">
                <a:extLst>
                  <a:ext uri="{FF2B5EF4-FFF2-40B4-BE49-F238E27FC236}">
                    <a16:creationId xmlns:a16="http://schemas.microsoft.com/office/drawing/2014/main" id="{CAEDC24B-555B-A6CC-30C0-B287E70D045A}"/>
                  </a:ext>
                </a:extLst>
              </p:cNvPr>
              <p:cNvSpPr txBox="1">
                <a:spLocks noRot="1" noChangeAspect="1" noMove="1" noResize="1" noEditPoints="1" noAdjustHandles="1" noChangeArrowheads="1" noChangeShapeType="1" noTextEdit="1"/>
              </p:cNvSpPr>
              <p:nvPr/>
            </p:nvSpPr>
            <p:spPr>
              <a:xfrm>
                <a:off x="550811" y="4825094"/>
                <a:ext cx="8580861" cy="369332"/>
              </a:xfrm>
              <a:prstGeom prst="rect">
                <a:avLst/>
              </a:prstGeom>
              <a:blipFill>
                <a:blip r:embed="rId15"/>
                <a:stretch>
                  <a:fillRect l="-591" t="-10345" b="-24138"/>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B85287CD-F7F2-284B-0235-759DC3E9420E}"/>
              </a:ext>
            </a:extLst>
          </p:cNvPr>
          <p:cNvSpPr txBox="1"/>
          <p:nvPr/>
        </p:nvSpPr>
        <p:spPr>
          <a:xfrm>
            <a:off x="549806" y="5678548"/>
            <a:ext cx="3806170" cy="369332"/>
          </a:xfrm>
          <a:prstGeom prst="rect">
            <a:avLst/>
          </a:prstGeom>
          <a:noFill/>
        </p:spPr>
        <p:txBody>
          <a:bodyPr wrap="square" rtlCol="0">
            <a:spAutoFit/>
          </a:bodyPr>
          <a:lstStyle/>
          <a:p>
            <a:r>
              <a:rPr lang="en-US" dirty="0" err="1"/>
              <a:t>就會得到右圖</a:t>
            </a:r>
            <a:r>
              <a:rPr lang="en-US" dirty="0"/>
              <a:t>！</a:t>
            </a:r>
          </a:p>
        </p:txBody>
      </p:sp>
    </p:spTree>
    <p:extLst>
      <p:ext uri="{BB962C8B-B14F-4D97-AF65-F5344CB8AC3E}">
        <p14:creationId xmlns:p14="http://schemas.microsoft.com/office/powerpoint/2010/main" val="3696961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ppt_x"/>
                                          </p:val>
                                        </p:tav>
                                        <p:tav tm="100000">
                                          <p:val>
                                            <p:strVal val="#ppt_x"/>
                                          </p:val>
                                        </p:tav>
                                      </p:tavLst>
                                    </p:anim>
                                    <p:anim calcmode="lin" valueType="num">
                                      <p:cBhvr additive="base">
                                        <p:cTn id="16" dur="50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26"/>
                                        </p:tgtEl>
                                        <p:attrNameLst>
                                          <p:attrName>style.visibility</p:attrName>
                                        </p:attrNameLst>
                                      </p:cBhvr>
                                      <p:to>
                                        <p:strVal val="visible"/>
                                      </p:to>
                                    </p:set>
                                    <p:anim calcmode="lin" valueType="num">
                                      <p:cBhvr additive="base">
                                        <p:cTn id="19" dur="500" fill="hold"/>
                                        <p:tgtEl>
                                          <p:spTgt spid="1026"/>
                                        </p:tgtEl>
                                        <p:attrNameLst>
                                          <p:attrName>ppt_x</p:attrName>
                                        </p:attrNameLst>
                                      </p:cBhvr>
                                      <p:tavLst>
                                        <p:tav tm="0">
                                          <p:val>
                                            <p:strVal val="#ppt_x"/>
                                          </p:val>
                                        </p:tav>
                                        <p:tav tm="100000">
                                          <p:val>
                                            <p:strVal val="#ppt_x"/>
                                          </p:val>
                                        </p:tav>
                                      </p:tavLst>
                                    </p:anim>
                                    <p:anim calcmode="lin" valueType="num">
                                      <p:cBhvr additive="base">
                                        <p:cTn id="20" dur="500" fill="hold"/>
                                        <p:tgtEl>
                                          <p:spTgt spid="1026"/>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ppt_x"/>
                                          </p:val>
                                        </p:tav>
                                        <p:tav tm="100000">
                                          <p:val>
                                            <p:strVal val="#ppt_x"/>
                                          </p:val>
                                        </p:tav>
                                      </p:tavLst>
                                    </p:anim>
                                    <p:anim calcmode="lin" valueType="num">
                                      <p:cBhvr additive="base">
                                        <p:cTn id="40" dur="500" fill="hold"/>
                                        <p:tgtEl>
                                          <p:spTgt spid="1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additive="base">
                                        <p:cTn id="49" dur="500" fill="hold"/>
                                        <p:tgtEl>
                                          <p:spTgt spid="4"/>
                                        </p:tgtEl>
                                        <p:attrNameLst>
                                          <p:attrName>ppt_x</p:attrName>
                                        </p:attrNameLst>
                                      </p:cBhvr>
                                      <p:tavLst>
                                        <p:tav tm="0">
                                          <p:val>
                                            <p:strVal val="#ppt_x"/>
                                          </p:val>
                                        </p:tav>
                                        <p:tav tm="100000">
                                          <p:val>
                                            <p:strVal val="#ppt_x"/>
                                          </p:val>
                                        </p:tav>
                                      </p:tavLst>
                                    </p:anim>
                                    <p:anim calcmode="lin" valueType="num">
                                      <p:cBhvr additive="base">
                                        <p:cTn id="5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10" grpId="0"/>
      <p:bldP spid="16" grpId="0"/>
      <p:bldP spid="29" grpId="0"/>
      <p:bldP spid="30" grpId="0"/>
      <p:bldP spid="31" grpId="0"/>
    </p:bldLst>
  </p:timing>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936F71A-2B7F-0812-F6B8-0B0BB2E6148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DCA1544-2C00-7E69-97E1-68420F4BE18F}"/>
              </a:ext>
            </a:extLst>
          </p:cNvPr>
          <p:cNvPicPr>
            <a:picLocks noChangeAspect="1"/>
          </p:cNvPicPr>
          <p:nvPr/>
        </p:nvPicPr>
        <p:blipFill>
          <a:blip r:embed="rId2"/>
          <a:stretch>
            <a:fillRect/>
          </a:stretch>
        </p:blipFill>
        <p:spPr>
          <a:xfrm>
            <a:off x="1429848" y="1433354"/>
            <a:ext cx="6866960" cy="2870615"/>
          </a:xfrm>
          <a:prstGeom prst="rect">
            <a:avLst/>
          </a:prstGeom>
        </p:spPr>
      </p:pic>
      <mc:AlternateContent xmlns:mc="http://schemas.openxmlformats.org/markup-compatibility/2006" xmlns:a14="http://schemas.microsoft.com/office/drawing/2010/main">
        <mc:Choice Requires="a14">
          <p:sp>
            <p:nvSpPr>
              <p:cNvPr id="4" name="矩形 10">
                <a:extLst>
                  <a:ext uri="{FF2B5EF4-FFF2-40B4-BE49-F238E27FC236}">
                    <a16:creationId xmlns:a16="http://schemas.microsoft.com/office/drawing/2014/main" id="{E230BDCA-F4CD-74AC-6BAC-B413B6FA64EF}"/>
                  </a:ext>
                </a:extLst>
              </p:cNvPr>
              <p:cNvSpPr/>
              <p:nvPr/>
            </p:nvSpPr>
            <p:spPr>
              <a:xfrm>
                <a:off x="1115616" y="4581128"/>
                <a:ext cx="7272808" cy="369332"/>
              </a:xfrm>
              <a:prstGeom prst="rect">
                <a:avLst/>
              </a:prstGeom>
            </p:spPr>
            <p:txBody>
              <a:bodyPr wrap="square">
                <a:spAutoFit/>
              </a:bodyPr>
              <a:lstStyle/>
              <a:p>
                <a:r>
                  <a:rPr lang="zh-TW" altLang="en-US" dirty="0"/>
                  <a:t>畫出右圖中</a:t>
                </a:r>
                <a14:m>
                  <m:oMath xmlns:m="http://schemas.openxmlformats.org/officeDocument/2006/math">
                    <m:r>
                      <a:rPr lang="en-US" altLang="zh-TW" i="1">
                        <a:latin typeface="Cambria Math"/>
                        <a:ea typeface="Cambria Math"/>
                      </a:rPr>
                      <m:t>∆</m:t>
                    </m:r>
                    <m:r>
                      <a:rPr lang="zh-TW" altLang="en-US" i="1">
                        <a:latin typeface="Cambria Math"/>
                      </a:rPr>
                      <m:t>𝜎</m:t>
                    </m:r>
                  </m:oMath>
                </a14:m>
                <a:r>
                  <a:rPr lang="zh-TW" altLang="en-US" dirty="0"/>
                  <a:t>相等的一系列圓，對應左圖越來越小的投影座標差</a:t>
                </a:r>
                <a14:m>
                  <m:oMath xmlns:m="http://schemas.openxmlformats.org/officeDocument/2006/math">
                    <m:r>
                      <a:rPr lang="en-US" altLang="zh-TW" i="1">
                        <a:latin typeface="Cambria Math"/>
                        <a:ea typeface="Cambria Math"/>
                      </a:rPr>
                      <m:t>∆</m:t>
                    </m:r>
                    <m:r>
                      <a:rPr lang="en-US" altLang="zh-TW" i="1">
                        <a:latin typeface="Cambria Math"/>
                      </a:rPr>
                      <m:t>𝑟</m:t>
                    </m:r>
                    <m:r>
                      <a:rPr lang="en-US" altLang="zh-TW" i="1">
                        <a:latin typeface="Cambria Math"/>
                      </a:rPr>
                      <m:t> </m:t>
                    </m:r>
                  </m:oMath>
                </a14:m>
                <a:r>
                  <a:rPr lang="zh-TW" altLang="en-US" dirty="0"/>
                  <a:t>。</a:t>
                </a:r>
              </a:p>
            </p:txBody>
          </p:sp>
        </mc:Choice>
        <mc:Fallback xmlns="">
          <p:sp>
            <p:nvSpPr>
              <p:cNvPr id="4" name="矩形 10">
                <a:extLst>
                  <a:ext uri="{FF2B5EF4-FFF2-40B4-BE49-F238E27FC236}">
                    <a16:creationId xmlns:a16="http://schemas.microsoft.com/office/drawing/2014/main" id="{E230BDCA-F4CD-74AC-6BAC-B413B6FA64EF}"/>
                  </a:ext>
                </a:extLst>
              </p:cNvPr>
              <p:cNvSpPr>
                <a:spLocks noRot="1" noChangeAspect="1" noMove="1" noResize="1" noEditPoints="1" noAdjustHandles="1" noChangeArrowheads="1" noChangeShapeType="1" noTextEdit="1"/>
              </p:cNvSpPr>
              <p:nvPr/>
            </p:nvSpPr>
            <p:spPr>
              <a:xfrm>
                <a:off x="1115616" y="4581128"/>
                <a:ext cx="7272808" cy="369332"/>
              </a:xfrm>
              <a:prstGeom prst="rect">
                <a:avLst/>
              </a:prstGeom>
              <a:blipFill>
                <a:blip r:embed="rId3"/>
                <a:stretch>
                  <a:fillRect l="-523" t="-6667" b="-23333"/>
                </a:stretch>
              </a:blipFill>
            </p:spPr>
            <p:txBody>
              <a:bodyPr/>
              <a:lstStyle/>
              <a:p>
                <a:r>
                  <a:rPr lang="en-US">
                    <a:noFill/>
                  </a:rPr>
                  <a:t> </a:t>
                </a:r>
              </a:p>
            </p:txBody>
          </p:sp>
        </mc:Fallback>
      </mc:AlternateContent>
      <p:sp>
        <p:nvSpPr>
          <p:cNvPr id="3" name="文字方塊 9">
            <a:extLst>
              <a:ext uri="{FF2B5EF4-FFF2-40B4-BE49-F238E27FC236}">
                <a16:creationId xmlns:a16="http://schemas.microsoft.com/office/drawing/2014/main" id="{12FD9746-F58F-2753-B309-BCF6B33B68D8}"/>
              </a:ext>
            </a:extLst>
          </p:cNvPr>
          <p:cNvSpPr txBox="1"/>
          <p:nvPr/>
        </p:nvSpPr>
        <p:spPr>
          <a:xfrm>
            <a:off x="1115616" y="5055314"/>
            <a:ext cx="7704856" cy="369332"/>
          </a:xfrm>
          <a:prstGeom prst="rect">
            <a:avLst/>
          </a:prstGeom>
          <a:noFill/>
        </p:spPr>
        <p:txBody>
          <a:bodyPr wrap="square" rtlCol="0">
            <a:spAutoFit/>
          </a:bodyPr>
          <a:lstStyle/>
          <a:p>
            <a:r>
              <a:rPr lang="zh-TW" altLang="en-US" dirty="0"/>
              <a:t>原來在平坦時，座標間距相等，在彎曲時空下，間距會越靠近圓心越長</a:t>
            </a:r>
          </a:p>
        </p:txBody>
      </p:sp>
    </p:spTree>
    <p:extLst>
      <p:ext uri="{BB962C8B-B14F-4D97-AF65-F5344CB8AC3E}">
        <p14:creationId xmlns:p14="http://schemas.microsoft.com/office/powerpoint/2010/main" val="112325529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a:extLst>
            <a:ext uri="{FF2B5EF4-FFF2-40B4-BE49-F238E27FC236}">
              <a16:creationId xmlns:a16="http://schemas.microsoft.com/office/drawing/2014/main" id="{8A58AC20-0C73-C006-DEED-C508A47A9EC9}"/>
            </a:ext>
          </a:extLst>
        </p:cNvPr>
        <p:cNvGrpSpPr/>
        <p:nvPr/>
      </p:nvGrpSpPr>
      <p:grpSpPr>
        <a:xfrm>
          <a:off x="0" y="0"/>
          <a:ext cx="0" cy="0"/>
          <a:chOff x="0" y="0"/>
          <a:chExt cx="0" cy="0"/>
        </a:xfrm>
      </p:grpSpPr>
      <p:pic>
        <p:nvPicPr>
          <p:cNvPr id="8" name="Picture 2">
            <a:extLst>
              <a:ext uri="{FF2B5EF4-FFF2-40B4-BE49-F238E27FC236}">
                <a16:creationId xmlns:a16="http://schemas.microsoft.com/office/drawing/2014/main" id="{AC06A2D1-14E1-375F-6F1C-5761FCFFC0F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764" t="30293"/>
          <a:stretch/>
        </p:blipFill>
        <p:spPr bwMode="auto">
          <a:xfrm>
            <a:off x="866510" y="454267"/>
            <a:ext cx="6709568" cy="4705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直線單箭頭接點 5">
            <a:extLst>
              <a:ext uri="{FF2B5EF4-FFF2-40B4-BE49-F238E27FC236}">
                <a16:creationId xmlns:a16="http://schemas.microsoft.com/office/drawing/2014/main" id="{E233F1E7-9B22-8175-A06B-40688FE11E85}"/>
              </a:ext>
            </a:extLst>
          </p:cNvPr>
          <p:cNvCxnSpPr/>
          <p:nvPr/>
        </p:nvCxnSpPr>
        <p:spPr>
          <a:xfrm flipV="1">
            <a:off x="4826950" y="2738048"/>
            <a:ext cx="216024" cy="216024"/>
          </a:xfrm>
          <a:prstGeom prst="straightConnector1">
            <a:avLst/>
          </a:prstGeom>
          <a:ln w="25400">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直線單箭頭接點 13">
            <a:extLst>
              <a:ext uri="{FF2B5EF4-FFF2-40B4-BE49-F238E27FC236}">
                <a16:creationId xmlns:a16="http://schemas.microsoft.com/office/drawing/2014/main" id="{42986A51-0FDE-5B1A-73AA-33FBB6C729AE}"/>
              </a:ext>
            </a:extLst>
          </p:cNvPr>
          <p:cNvCxnSpPr/>
          <p:nvPr/>
        </p:nvCxnSpPr>
        <p:spPr>
          <a:xfrm>
            <a:off x="7038940" y="2846060"/>
            <a:ext cx="216024" cy="0"/>
          </a:xfrm>
          <a:prstGeom prst="straightConnector1">
            <a:avLst/>
          </a:prstGeom>
          <a:ln w="25400">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直線單箭頭接點 8">
            <a:extLst>
              <a:ext uri="{FF2B5EF4-FFF2-40B4-BE49-F238E27FC236}">
                <a16:creationId xmlns:a16="http://schemas.microsoft.com/office/drawing/2014/main" id="{991CF262-9F15-EE80-2BDC-1BAA377EC6FF}"/>
              </a:ext>
            </a:extLst>
          </p:cNvPr>
          <p:cNvCxnSpPr/>
          <p:nvPr/>
        </p:nvCxnSpPr>
        <p:spPr>
          <a:xfrm>
            <a:off x="5041152" y="2760938"/>
            <a:ext cx="108012" cy="170243"/>
          </a:xfrm>
          <a:prstGeom prst="straightConnector1">
            <a:avLst/>
          </a:prstGeom>
          <a:ln w="25400">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C097AD40-734B-CC2F-D25E-72A35E7B31B4}"/>
                  </a:ext>
                </a:extLst>
              </p:cNvPr>
              <p:cNvSpPr txBox="1"/>
              <p:nvPr/>
            </p:nvSpPr>
            <p:spPr>
              <a:xfrm>
                <a:off x="277648" y="5551166"/>
                <a:ext cx="8762268" cy="369332"/>
              </a:xfrm>
              <a:prstGeom prst="rect">
                <a:avLst/>
              </a:prstGeom>
              <a:noFill/>
            </p:spPr>
            <p:txBody>
              <a:bodyPr wrap="square">
                <a:spAutoFit/>
              </a:bodyPr>
              <a:lstStyle/>
              <a:p>
                <a:r>
                  <a:rPr lang="zh-TW" altLang="en-US" b="0" dirty="0">
                    <a:latin typeface="+mj-ea"/>
                    <a:ea typeface="+mj-ea"/>
                  </a:rPr>
                  <a:t>例如</a:t>
                </a:r>
                <a14:m>
                  <m:oMath xmlns:m="http://schemas.openxmlformats.org/officeDocument/2006/math">
                    <m:sSub>
                      <m:sSubPr>
                        <m:ctrlPr>
                          <a:rPr lang="en-US" altLang="zh-TW" b="0" i="1" smtClean="0">
                            <a:latin typeface="Cambria Math"/>
                            <a:ea typeface="Cambria Math" panose="02040503050406030204" pitchFamily="18" charset="0"/>
                          </a:rPr>
                        </m:ctrlPr>
                      </m:sSubPr>
                      <m:e>
                        <m:r>
                          <a:rPr lang="en-US" altLang="zh-TW" b="0" i="1" smtClean="0">
                            <a:latin typeface="Cambria Math"/>
                            <a:ea typeface="Cambria Math" panose="02040503050406030204" pitchFamily="18" charset="0"/>
                          </a:rPr>
                          <m:t>𝑔</m:t>
                        </m:r>
                      </m:e>
                      <m:sub>
                        <m:r>
                          <a:rPr lang="en-US" altLang="zh-TW" b="0" i="1" smtClean="0">
                            <a:latin typeface="Cambria Math" panose="02040503050406030204" pitchFamily="18" charset="0"/>
                            <a:ea typeface="Cambria Math" panose="02040503050406030204" pitchFamily="18" charset="0"/>
                          </a:rPr>
                          <m:t>𝑥𝑥</m:t>
                        </m:r>
                      </m:sub>
                    </m:sSub>
                    <m:d>
                      <m:dPr>
                        <m:ctrlPr>
                          <a:rPr lang="en-US" altLang="zh-TW" b="0" i="1" smtClean="0">
                            <a:latin typeface="Cambria Math" panose="02040503050406030204" pitchFamily="18" charset="0"/>
                            <a:ea typeface="Cambria Math" panose="02040503050406030204" pitchFamily="18" charset="0"/>
                          </a:rPr>
                        </m:ctrlPr>
                      </m:dPr>
                      <m:e>
                        <m:acc>
                          <m:accPr>
                            <m:chr m:val="⃗"/>
                            <m:ctrlPr>
                              <a:rPr lang="en-US" altLang="zh-TW" b="0" i="1" smtClean="0">
                                <a:latin typeface="Cambria Math"/>
                                <a:ea typeface="Cambria Math" panose="02040503050406030204" pitchFamily="18" charset="0"/>
                              </a:rPr>
                            </m:ctrlPr>
                          </m:accPr>
                          <m:e>
                            <m:r>
                              <a:rPr lang="en-US" altLang="zh-TW" b="0" i="1" smtClean="0">
                                <a:latin typeface="Cambria Math"/>
                                <a:ea typeface="Cambria Math" panose="02040503050406030204" pitchFamily="18" charset="0"/>
                              </a:rPr>
                              <m:t>𝑟</m:t>
                            </m:r>
                          </m:e>
                        </m:acc>
                        <m:r>
                          <a:rPr lang="en-US" altLang="zh-TW" b="0" i="1" smtClean="0">
                            <a:latin typeface="Cambria Math"/>
                            <a:ea typeface="Cambria Math" panose="02040503050406030204" pitchFamily="18" charset="0"/>
                          </a:rPr>
                          <m:t>,</m:t>
                        </m:r>
                        <m:r>
                          <a:rPr lang="en-US" altLang="zh-TW" b="0" i="1" smtClean="0">
                            <a:latin typeface="Cambria Math"/>
                            <a:ea typeface="Cambria Math" panose="02040503050406030204" pitchFamily="18" charset="0"/>
                          </a:rPr>
                          <m:t>𝑡</m:t>
                        </m:r>
                      </m:e>
                    </m:d>
                  </m:oMath>
                </a14:m>
                <a:r>
                  <a:rPr lang="en-TW" dirty="0"/>
                  <a:t>就是在位置為</a:t>
                </a:r>
                <a14:m>
                  <m:oMath xmlns:m="http://schemas.openxmlformats.org/officeDocument/2006/math">
                    <m:acc>
                      <m:accPr>
                        <m:chr m:val="⃗"/>
                        <m:ctrlPr>
                          <a:rPr lang="en-US" altLang="zh-TW" i="1">
                            <a:latin typeface="Cambria Math"/>
                            <a:ea typeface="Cambria Math" panose="02040503050406030204" pitchFamily="18" charset="0"/>
                          </a:rPr>
                        </m:ctrlPr>
                      </m:accPr>
                      <m:e>
                        <m:r>
                          <a:rPr lang="en-US" altLang="zh-TW" i="1">
                            <a:latin typeface="Cambria Math"/>
                            <a:ea typeface="Cambria Math" panose="02040503050406030204" pitchFamily="18" charset="0"/>
                          </a:rPr>
                          <m:t>𝑟</m:t>
                        </m:r>
                      </m:e>
                    </m:acc>
                  </m:oMath>
                </a14:m>
                <a:r>
                  <a:rPr lang="en-TW" dirty="0"/>
                  <a:t>，時間為</a:t>
                </a:r>
                <a14:m>
                  <m:oMath xmlns:m="http://schemas.openxmlformats.org/officeDocument/2006/math">
                    <m:r>
                      <a:rPr lang="en-US" altLang="zh-TW" i="1">
                        <a:latin typeface="Cambria Math"/>
                        <a:ea typeface="Cambria Math" panose="02040503050406030204" pitchFamily="18" charset="0"/>
                      </a:rPr>
                      <m:t>𝑡</m:t>
                    </m:r>
                  </m:oMath>
                </a14:m>
                <a:r>
                  <a:rPr lang="en-TW" dirty="0"/>
                  <a:t>時量到，沿</a:t>
                </a:r>
                <a14:m>
                  <m:oMath xmlns:m="http://schemas.openxmlformats.org/officeDocument/2006/math">
                    <m:r>
                      <a:rPr lang="en-TW" i="1" dirty="0" smtClean="0">
                        <a:latin typeface="Cambria Math" panose="02040503050406030204" pitchFamily="18" charset="0"/>
                        <a:cs typeface="Times New Roman" panose="02020603050405020304" pitchFamily="18" charset="0"/>
                      </a:rPr>
                      <m:t>𝑥</m:t>
                    </m:r>
                  </m:oMath>
                </a14:m>
                <a:r>
                  <a:rPr lang="en-TW" dirty="0"/>
                  <a:t>方向，一公分的格子，現在多長。</a:t>
                </a:r>
              </a:p>
            </p:txBody>
          </p:sp>
        </mc:Choice>
        <mc:Fallback xmlns="">
          <p:sp>
            <p:nvSpPr>
              <p:cNvPr id="12" name="TextBox 11">
                <a:extLst>
                  <a:ext uri="{FF2B5EF4-FFF2-40B4-BE49-F238E27FC236}">
                    <a16:creationId xmlns:a16="http://schemas.microsoft.com/office/drawing/2014/main" id="{3A8EE923-4CF1-1B42-BB3C-D24B5A95EF46}"/>
                  </a:ext>
                </a:extLst>
              </p:cNvPr>
              <p:cNvSpPr txBox="1">
                <a:spLocks noRot="1" noChangeAspect="1" noMove="1" noResize="1" noEditPoints="1" noAdjustHandles="1" noChangeArrowheads="1" noChangeShapeType="1" noTextEdit="1"/>
              </p:cNvSpPr>
              <p:nvPr/>
            </p:nvSpPr>
            <p:spPr>
              <a:xfrm>
                <a:off x="277648" y="5551166"/>
                <a:ext cx="8762268" cy="369332"/>
              </a:xfrm>
              <a:prstGeom prst="rect">
                <a:avLst/>
              </a:prstGeom>
              <a:blipFill>
                <a:blip r:embed="rId4"/>
                <a:stretch>
                  <a:fillRect l="-725" t="-13333" b="-20000"/>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6" name="文字方塊 9">
                <a:extLst>
                  <a:ext uri="{FF2B5EF4-FFF2-40B4-BE49-F238E27FC236}">
                    <a16:creationId xmlns:a16="http://schemas.microsoft.com/office/drawing/2014/main" id="{F8BB6F4F-0897-EBAD-16ED-7EB1B1696047}"/>
                  </a:ext>
                </a:extLst>
              </p:cNvPr>
              <p:cNvSpPr txBox="1"/>
              <p:nvPr/>
            </p:nvSpPr>
            <p:spPr>
              <a:xfrm>
                <a:off x="277648" y="5952932"/>
                <a:ext cx="8542824" cy="369332"/>
              </a:xfrm>
              <a:prstGeom prst="rect">
                <a:avLst/>
              </a:prstGeom>
              <a:noFill/>
            </p:spPr>
            <p:txBody>
              <a:bodyPr wrap="square" rtlCol="0">
                <a:spAutoFit/>
              </a:bodyPr>
              <a:lstStyle/>
              <a:p>
                <a:r>
                  <a:rPr lang="zh-TW" altLang="en-US" dirty="0"/>
                  <a:t>原來在平坦時，間距相等</a:t>
                </a:r>
                <a14:m>
                  <m:oMath xmlns:m="http://schemas.openxmlformats.org/officeDocument/2006/math">
                    <m:sSub>
                      <m:sSubPr>
                        <m:ctrlPr>
                          <a:rPr lang="en-US" altLang="zh-TW" b="0" i="1" smtClean="0">
                            <a:latin typeface="Cambria Math"/>
                            <a:ea typeface="Cambria Math" panose="02040503050406030204" pitchFamily="18" charset="0"/>
                          </a:rPr>
                        </m:ctrlPr>
                      </m:sSubPr>
                      <m:e>
                        <m:r>
                          <a:rPr lang="en-US" altLang="zh-TW" b="0" i="1" smtClean="0">
                            <a:latin typeface="Cambria Math"/>
                            <a:ea typeface="Cambria Math" panose="02040503050406030204" pitchFamily="18" charset="0"/>
                          </a:rPr>
                          <m:t>𝑔</m:t>
                        </m:r>
                      </m:e>
                      <m:sub>
                        <m:r>
                          <a:rPr lang="en-US" altLang="zh-TW" b="0" i="1" smtClean="0">
                            <a:latin typeface="Cambria Math" panose="02040503050406030204" pitchFamily="18" charset="0"/>
                            <a:ea typeface="Cambria Math" panose="02040503050406030204" pitchFamily="18" charset="0"/>
                          </a:rPr>
                          <m:t>𝑥𝑥</m:t>
                        </m:r>
                      </m:sub>
                    </m:sSub>
                    <m:r>
                      <a:rPr lang="en-US" altLang="zh-TW" b="0" i="1" smtClean="0">
                        <a:latin typeface="Cambria Math" panose="02040503050406030204" pitchFamily="18" charset="0"/>
                        <a:ea typeface="Cambria Math" panose="02040503050406030204" pitchFamily="18" charset="0"/>
                      </a:rPr>
                      <m:t>=1</m:t>
                    </m:r>
                  </m:oMath>
                </a14:m>
                <a:r>
                  <a:rPr lang="zh-TW" altLang="en-US" dirty="0"/>
                  <a:t>的座標，在彎曲時空下就會有的較大，有的較小。</a:t>
                </a:r>
              </a:p>
            </p:txBody>
          </p:sp>
        </mc:Choice>
        <mc:Fallback xmlns="">
          <p:sp>
            <p:nvSpPr>
              <p:cNvPr id="16" name="文字方塊 9">
                <a:extLst>
                  <a:ext uri="{FF2B5EF4-FFF2-40B4-BE49-F238E27FC236}">
                    <a16:creationId xmlns:a16="http://schemas.microsoft.com/office/drawing/2014/main" id="{6266253A-D9B5-674F-8150-43FC909304B6}"/>
                  </a:ext>
                </a:extLst>
              </p:cNvPr>
              <p:cNvSpPr txBox="1">
                <a:spLocks noRot="1" noChangeAspect="1" noMove="1" noResize="1" noEditPoints="1" noAdjustHandles="1" noChangeArrowheads="1" noChangeShapeType="1" noTextEdit="1"/>
              </p:cNvSpPr>
              <p:nvPr/>
            </p:nvSpPr>
            <p:spPr>
              <a:xfrm>
                <a:off x="277648" y="5952932"/>
                <a:ext cx="8542824" cy="369332"/>
              </a:xfrm>
              <a:prstGeom prst="rect">
                <a:avLst/>
              </a:prstGeom>
              <a:blipFill>
                <a:blip r:embed="rId5"/>
                <a:stretch>
                  <a:fillRect l="-743" t="-6667" b="-23333"/>
                </a:stretch>
              </a:blipFill>
            </p:spPr>
            <p:txBody>
              <a:bodyPr/>
              <a:lstStyle/>
              <a:p>
                <a:r>
                  <a:rPr lang="en-US">
                    <a:noFill/>
                  </a:rPr>
                  <a:t> </a:t>
                </a:r>
              </a:p>
            </p:txBody>
          </p:sp>
        </mc:Fallback>
      </mc:AlternateContent>
    </p:spTree>
    <p:extLst>
      <p:ext uri="{BB962C8B-B14F-4D97-AF65-F5344CB8AC3E}">
        <p14:creationId xmlns:p14="http://schemas.microsoft.com/office/powerpoint/2010/main" val="380293791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9" name="圖片 3"/>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6420" y="1874316"/>
            <a:ext cx="4355420" cy="2336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直線單箭頭接點 9"/>
          <p:cNvCxnSpPr/>
          <p:nvPr/>
        </p:nvCxnSpPr>
        <p:spPr>
          <a:xfrm flipV="1">
            <a:off x="4859795" y="2593616"/>
            <a:ext cx="171915" cy="72010"/>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矩形 10"/>
              <p:cNvSpPr/>
              <p:nvPr/>
            </p:nvSpPr>
            <p:spPr>
              <a:xfrm>
                <a:off x="4859795" y="2245367"/>
                <a:ext cx="489429" cy="338554"/>
              </a:xfrm>
              <a:prstGeom prst="rect">
                <a:avLst/>
              </a:prstGeom>
            </p:spPr>
            <p:txBody>
              <a:bodyPr wrap="none">
                <a:spAutoFit/>
              </a:bodyPr>
              <a:lstStyle/>
              <a:p>
                <a:pPr/>
                <a14:m>
                  <m:oMathPara xmlns:m="http://schemas.openxmlformats.org/officeDocument/2006/math">
                    <m:oMath>
                      <m:r>
                        <a:rPr lang="en-US" altLang="zh-TW" sz="1600" i="1">
                          <a:latin typeface="Cambria Math"/>
                          <a:ea typeface="Cambria Math"/>
                        </a:rPr>
                        <m:t>∆</m:t>
                      </m:r>
                      <m:r>
                        <a:rPr lang="zh-TW" altLang="en-US" sz="1600" i="1" smtClean="0">
                          <a:latin typeface="Cambria Math"/>
                        </a:rPr>
                        <m:t>𝜎</m:t>
                      </m:r>
                    </m:oMath>
                  </m:oMathPara>
                </a14:m>
                <a:endParaRPr lang="zh-TW" altLang="en-US" sz="1600" dirty="0"/>
              </a:p>
            </p:txBody>
          </p:sp>
        </mc:Choice>
        <mc:Fallback xmlns="">
          <p:sp>
            <p:nvSpPr>
              <p:cNvPr id="11" name="矩形 10"/>
              <p:cNvSpPr>
                <a:spLocks noRot="1" noChangeAspect="1" noMove="1" noResize="1" noEditPoints="1" noAdjustHandles="1" noChangeArrowheads="1" noChangeShapeType="1" noTextEdit="1"/>
              </p:cNvSpPr>
              <p:nvPr/>
            </p:nvSpPr>
            <p:spPr>
              <a:xfrm>
                <a:off x="4859795" y="2245367"/>
                <a:ext cx="489429" cy="338554"/>
              </a:xfrm>
              <a:prstGeom prst="rect">
                <a:avLst/>
              </a:prstGeom>
              <a:blipFill>
                <a:blip r:embed="rId3"/>
                <a:stretch>
                  <a:fillRect/>
                </a:stretch>
              </a:blipFill>
            </p:spPr>
            <p:txBody>
              <a:bodyPr/>
              <a:lstStyle/>
              <a:p>
                <a:r>
                  <a:rPr lang="en-US">
                    <a:noFill/>
                  </a:rPr>
                  <a:t> </a:t>
                </a:r>
              </a:p>
            </p:txBody>
          </p:sp>
        </mc:Fallback>
      </mc:AlternateContent>
      <p:sp>
        <p:nvSpPr>
          <p:cNvPr id="12" name="文字方塊 11"/>
          <p:cNvSpPr txBox="1"/>
          <p:nvPr/>
        </p:nvSpPr>
        <p:spPr>
          <a:xfrm>
            <a:off x="923404" y="239722"/>
            <a:ext cx="3690461" cy="369332"/>
          </a:xfrm>
          <a:prstGeom prst="rect">
            <a:avLst/>
          </a:prstGeom>
          <a:noFill/>
        </p:spPr>
        <p:txBody>
          <a:bodyPr wrap="square" rtlCol="0">
            <a:spAutoFit/>
          </a:bodyPr>
          <a:lstStyle/>
          <a:p>
            <a:r>
              <a:rPr lang="zh-TW" altLang="en-US" dirty="0"/>
              <a:t>如此就形成一個漏斗狀的曲面！</a:t>
            </a:r>
          </a:p>
        </p:txBody>
      </p:sp>
      <p:pic>
        <p:nvPicPr>
          <p:cNvPr id="14" name="圖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2510" y="2525762"/>
            <a:ext cx="663386" cy="279728"/>
          </a:xfrm>
          <a:prstGeom prst="rect">
            <a:avLst/>
          </a:prstGeom>
        </p:spPr>
      </p:pic>
      <p:pic>
        <p:nvPicPr>
          <p:cNvPr id="17" name="圖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90731" y="2822136"/>
            <a:ext cx="525875" cy="221744"/>
          </a:xfrm>
          <a:prstGeom prst="rect">
            <a:avLst/>
          </a:prstGeom>
        </p:spPr>
      </p:pic>
      <mc:AlternateContent xmlns:mc="http://schemas.openxmlformats.org/markup-compatibility/2006" xmlns:a14="http://schemas.microsoft.com/office/drawing/2010/main">
        <mc:Choice Requires="a14">
          <p:sp>
            <p:nvSpPr>
              <p:cNvPr id="20" name="文字方塊 19"/>
              <p:cNvSpPr txBox="1"/>
              <p:nvPr/>
            </p:nvSpPr>
            <p:spPr>
              <a:xfrm>
                <a:off x="923404" y="1058415"/>
                <a:ext cx="4675036" cy="369332"/>
              </a:xfrm>
              <a:prstGeom prst="rect">
                <a:avLst/>
              </a:prstGeom>
              <a:noFill/>
            </p:spPr>
            <p:txBody>
              <a:bodyPr wrap="square" rtlCol="0">
                <a:spAutoFit/>
              </a:bodyPr>
              <a:lstStyle/>
              <a:p>
                <a:r>
                  <a:rPr lang="zh-TW" altLang="en-US" dirty="0"/>
                  <a:t>注意：垂直的</a:t>
                </a:r>
                <a14:m>
                  <m:oMath xmlns:m="http://schemas.openxmlformats.org/officeDocument/2006/math">
                    <m:r>
                      <a:rPr lang="en-US" altLang="zh-TW" b="0" i="1" dirty="0" smtClean="0">
                        <a:latin typeface="Cambria Math" panose="02040503050406030204" pitchFamily="18" charset="0"/>
                      </a:rPr>
                      <m:t>𝑧</m:t>
                    </m:r>
                  </m:oMath>
                </a14:m>
                <a:r>
                  <a:rPr lang="zh-TW" altLang="en-US" dirty="0"/>
                  <a:t>軸維度是不存在的。</a:t>
                </a:r>
              </a:p>
            </p:txBody>
          </p:sp>
        </mc:Choice>
        <mc:Fallback xmlns="">
          <p:sp>
            <p:nvSpPr>
              <p:cNvPr id="20" name="文字方塊 19"/>
              <p:cNvSpPr txBox="1">
                <a:spLocks noRot="1" noChangeAspect="1" noMove="1" noResize="1" noEditPoints="1" noAdjustHandles="1" noChangeArrowheads="1" noChangeShapeType="1" noTextEdit="1"/>
              </p:cNvSpPr>
              <p:nvPr/>
            </p:nvSpPr>
            <p:spPr>
              <a:xfrm>
                <a:off x="923404" y="1058415"/>
                <a:ext cx="4675036" cy="369332"/>
              </a:xfrm>
              <a:prstGeom prst="rect">
                <a:avLst/>
              </a:prstGeom>
              <a:blipFill>
                <a:blip r:embed="rId6"/>
                <a:stretch>
                  <a:fillRect l="-1084" t="-6667" b="-23333"/>
                </a:stretch>
              </a:blipFill>
            </p:spPr>
            <p:txBody>
              <a:bodyPr/>
              <a:lstStyle/>
              <a:p>
                <a:r>
                  <a:rPr lang="en-US">
                    <a:noFill/>
                  </a:rPr>
                  <a:t> </a:t>
                </a:r>
              </a:p>
            </p:txBody>
          </p:sp>
        </mc:Fallback>
      </mc:AlternateContent>
      <p:sp>
        <p:nvSpPr>
          <p:cNvPr id="21" name="文字方塊 20"/>
          <p:cNvSpPr txBox="1"/>
          <p:nvPr/>
        </p:nvSpPr>
        <p:spPr>
          <a:xfrm>
            <a:off x="923403" y="1470264"/>
            <a:ext cx="5280885" cy="369332"/>
          </a:xfrm>
          <a:prstGeom prst="rect">
            <a:avLst/>
          </a:prstGeom>
          <a:noFill/>
        </p:spPr>
        <p:txBody>
          <a:bodyPr wrap="square" rtlCol="0">
            <a:spAutoFit/>
          </a:bodyPr>
          <a:lstStyle/>
          <a:p>
            <a:r>
              <a:rPr lang="zh-TW" altLang="en-US" dirty="0"/>
              <a:t>必須想像成：我們是生活在此表面上的生物。</a:t>
            </a:r>
          </a:p>
        </p:txBody>
      </p:sp>
      <p:sp>
        <p:nvSpPr>
          <p:cNvPr id="24" name="文字方塊 4">
            <a:extLst>
              <a:ext uri="{FF2B5EF4-FFF2-40B4-BE49-F238E27FC236}">
                <a16:creationId xmlns:a16="http://schemas.microsoft.com/office/drawing/2014/main" id="{AA425324-FC50-4B43-90E2-7DFE9DC630E1}"/>
              </a:ext>
            </a:extLst>
          </p:cNvPr>
          <p:cNvSpPr txBox="1"/>
          <p:nvPr/>
        </p:nvSpPr>
        <p:spPr>
          <a:xfrm>
            <a:off x="906420" y="654363"/>
            <a:ext cx="7848872" cy="369332"/>
          </a:xfrm>
          <a:prstGeom prst="rect">
            <a:avLst/>
          </a:prstGeom>
          <a:noFill/>
        </p:spPr>
        <p:txBody>
          <a:bodyPr wrap="square" rtlCol="0">
            <a:spAutoFit/>
          </a:bodyPr>
          <a:lstStyle/>
          <a:p>
            <a:r>
              <a:rPr lang="zh-TW" altLang="en-US" dirty="0"/>
              <a:t>真實空間扣掉一維後，剩餘二維空間的曲度與此曲面的曲度相同。</a:t>
            </a:r>
          </a:p>
        </p:txBody>
      </p:sp>
      <p:pic>
        <p:nvPicPr>
          <p:cNvPr id="25" name="Picture 2">
            <a:extLst>
              <a:ext uri="{FF2B5EF4-FFF2-40B4-BE49-F238E27FC236}">
                <a16:creationId xmlns:a16="http://schemas.microsoft.com/office/drawing/2014/main" id="{3BFD00CF-CEE4-9043-9A44-CC364CB1745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3813" b="-139"/>
          <a:stretch/>
        </p:blipFill>
        <p:spPr bwMode="auto">
          <a:xfrm>
            <a:off x="5868144" y="1484784"/>
            <a:ext cx="2494990" cy="2983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descr="A diagram of a funnel&#10;&#10;Description automatically generated">
            <a:extLst>
              <a:ext uri="{FF2B5EF4-FFF2-40B4-BE49-F238E27FC236}">
                <a16:creationId xmlns:a16="http://schemas.microsoft.com/office/drawing/2014/main" id="{D362E9EE-CD2B-660A-57D5-B47C39A3887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3403" y="4306123"/>
            <a:ext cx="4477557" cy="2163225"/>
          </a:xfrm>
          <a:prstGeom prst="rect">
            <a:avLst/>
          </a:prstGeom>
        </p:spPr>
      </p:pic>
    </p:spTree>
    <p:extLst>
      <p:ext uri="{BB962C8B-B14F-4D97-AF65-F5344CB8AC3E}">
        <p14:creationId xmlns:p14="http://schemas.microsoft.com/office/powerpoint/2010/main" val="310556384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9" name="圖片 3"/>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69421" y="1869254"/>
            <a:ext cx="2907253" cy="1559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3" name="矩形 2"/>
              <p:cNvSpPr/>
              <p:nvPr/>
            </p:nvSpPr>
            <p:spPr>
              <a:xfrm>
                <a:off x="6498780" y="3650592"/>
                <a:ext cx="1882438" cy="957313"/>
              </a:xfrm>
              <a:prstGeom prst="rect">
                <a:avLst/>
              </a:prstGeom>
              <a:solidFill>
                <a:srgbClr val="FFFF00"/>
              </a:solidFill>
            </p:spPr>
            <p:txBody>
              <a:bodyPr wrap="none">
                <a:spAutoFit/>
              </a:bodyPr>
              <a:lstStyle/>
              <a:p>
                <a:pPr/>
                <a14:m>
                  <m:oMathPara xmlns:m="http://schemas.openxmlformats.org/officeDocument/2006/math">
                    <m:oMath>
                      <m:r>
                        <a:rPr lang="en-US" altLang="zh-TW" i="1" smtClean="0">
                          <a:solidFill>
                            <a:schemeClr val="tx1"/>
                          </a:solidFill>
                          <a:latin typeface="Cambria Math"/>
                          <a:ea typeface="Cambria Math"/>
                        </a:rPr>
                        <m:t>∆</m:t>
                      </m:r>
                      <m:r>
                        <a:rPr lang="zh-TW" altLang="en-US" i="1">
                          <a:solidFill>
                            <a:schemeClr val="tx1"/>
                          </a:solidFill>
                          <a:latin typeface="Cambria Math"/>
                        </a:rPr>
                        <m:t>𝜎</m:t>
                      </m:r>
                      <m:r>
                        <a:rPr lang="en-US" altLang="zh-TW" b="0" i="1" smtClean="0">
                          <a:solidFill>
                            <a:schemeClr val="tx1"/>
                          </a:solidFill>
                          <a:latin typeface="Cambria Math"/>
                        </a:rPr>
                        <m:t>=</m:t>
                      </m:r>
                      <m:f>
                        <m:fPr>
                          <m:ctrlPr>
                            <a:rPr lang="en-US" altLang="zh-TW" b="0" i="1" smtClean="0">
                              <a:solidFill>
                                <a:schemeClr val="tx1"/>
                              </a:solidFill>
                              <a:latin typeface="Cambria Math"/>
                              <a:ea typeface="Cambria Math"/>
                            </a:rPr>
                          </m:ctrlPr>
                        </m:fPr>
                        <m:num>
                          <m:r>
                            <a:rPr lang="en-US" altLang="zh-TW" b="0" i="1" smtClean="0">
                              <a:solidFill>
                                <a:schemeClr val="tx1"/>
                              </a:solidFill>
                              <a:latin typeface="Cambria Math"/>
                              <a:ea typeface="Cambria Math"/>
                            </a:rPr>
                            <m:t>∆</m:t>
                          </m:r>
                          <m:r>
                            <a:rPr lang="en-US" altLang="zh-TW" b="0" i="1" smtClean="0">
                              <a:solidFill>
                                <a:schemeClr val="tx1"/>
                              </a:solidFill>
                              <a:latin typeface="Cambria Math"/>
                              <a:ea typeface="Cambria Math"/>
                            </a:rPr>
                            <m:t>𝑟</m:t>
                          </m:r>
                        </m:num>
                        <m:den>
                          <m:rad>
                            <m:radPr>
                              <m:degHide m:val="on"/>
                              <m:ctrlPr>
                                <a:rPr lang="en-US" altLang="zh-TW" b="0" i="1" smtClean="0">
                                  <a:solidFill>
                                    <a:schemeClr val="tx1"/>
                                  </a:solidFill>
                                  <a:latin typeface="Cambria Math" panose="02040503050406030204" pitchFamily="18" charset="0"/>
                                </a:rPr>
                              </m:ctrlPr>
                            </m:radPr>
                            <m:deg/>
                            <m:e>
                              <m:r>
                                <a:rPr lang="en-US" altLang="zh-TW" b="0" i="1" smtClean="0">
                                  <a:solidFill>
                                    <a:schemeClr val="tx1"/>
                                  </a:solidFill>
                                  <a:latin typeface="Cambria Math"/>
                                </a:rPr>
                                <m:t>1−</m:t>
                              </m:r>
                              <m:f>
                                <m:fPr>
                                  <m:ctrlPr>
                                    <a:rPr lang="en-US" altLang="zh-TW" b="0" i="1" smtClean="0">
                                      <a:solidFill>
                                        <a:schemeClr val="tx1"/>
                                      </a:solidFill>
                                      <a:latin typeface="Cambria Math"/>
                                    </a:rPr>
                                  </m:ctrlPr>
                                </m:fPr>
                                <m:num>
                                  <m:r>
                                    <a:rPr lang="en-US" altLang="zh-TW" b="0" i="1" smtClean="0">
                                      <a:solidFill>
                                        <a:schemeClr val="tx1"/>
                                      </a:solidFill>
                                      <a:latin typeface="Cambria Math"/>
                                    </a:rPr>
                                    <m:t>2</m:t>
                                  </m:r>
                                  <m:r>
                                    <a:rPr lang="en-US" altLang="zh-TW" b="0" i="1" smtClean="0">
                                      <a:solidFill>
                                        <a:schemeClr val="tx1"/>
                                      </a:solidFill>
                                      <a:latin typeface="Cambria Math"/>
                                    </a:rPr>
                                    <m:t>𝐺𝑀</m:t>
                                  </m:r>
                                </m:num>
                                <m:den>
                                  <m:sSup>
                                    <m:sSupPr>
                                      <m:ctrlPr>
                                        <a:rPr lang="en-US" altLang="zh-TW" b="0" i="1" smtClean="0">
                                          <a:solidFill>
                                            <a:schemeClr val="tx1"/>
                                          </a:solidFill>
                                          <a:latin typeface="Cambria Math"/>
                                        </a:rPr>
                                      </m:ctrlPr>
                                    </m:sSupPr>
                                    <m:e>
                                      <m:r>
                                        <a:rPr lang="en-US" altLang="zh-TW" b="0" i="1" smtClean="0">
                                          <a:solidFill>
                                            <a:schemeClr val="tx1"/>
                                          </a:solidFill>
                                          <a:latin typeface="Cambria Math"/>
                                        </a:rPr>
                                        <m:t>𝑐</m:t>
                                      </m:r>
                                    </m:e>
                                    <m:sup>
                                      <m:r>
                                        <a:rPr lang="en-US" altLang="zh-TW" b="0" i="1" smtClean="0">
                                          <a:solidFill>
                                            <a:schemeClr val="tx1"/>
                                          </a:solidFill>
                                          <a:latin typeface="Cambria Math"/>
                                        </a:rPr>
                                        <m:t>2</m:t>
                                      </m:r>
                                    </m:sup>
                                  </m:sSup>
                                  <m:r>
                                    <a:rPr lang="en-US" altLang="zh-TW" b="0" i="1" smtClean="0">
                                      <a:solidFill>
                                        <a:schemeClr val="tx1"/>
                                      </a:solidFill>
                                      <a:latin typeface="Cambria Math"/>
                                    </a:rPr>
                                    <m:t>𝑟</m:t>
                                  </m:r>
                                </m:den>
                              </m:f>
                            </m:e>
                          </m:rad>
                        </m:den>
                      </m:f>
                    </m:oMath>
                  </m:oMathPara>
                </a14:m>
                <a:endParaRPr lang="zh-TW" altLang="en-US" dirty="0"/>
              </a:p>
            </p:txBody>
          </p:sp>
        </mc:Choice>
        <mc:Fallback xmlns="">
          <p:sp>
            <p:nvSpPr>
              <p:cNvPr id="3" name="矩形 2"/>
              <p:cNvSpPr>
                <a:spLocks noRot="1" noChangeAspect="1" noMove="1" noResize="1" noEditPoints="1" noAdjustHandles="1" noChangeArrowheads="1" noChangeShapeType="1" noTextEdit="1"/>
              </p:cNvSpPr>
              <p:nvPr/>
            </p:nvSpPr>
            <p:spPr>
              <a:xfrm>
                <a:off x="6498780" y="3650592"/>
                <a:ext cx="1882438" cy="957313"/>
              </a:xfrm>
              <a:prstGeom prst="rect">
                <a:avLst/>
              </a:prstGeom>
              <a:blipFill>
                <a:blip r:embed="rId3"/>
                <a:stretch>
                  <a:fillRect/>
                </a:stretch>
              </a:blipFill>
            </p:spPr>
            <p:txBody>
              <a:bodyPr/>
              <a:lstStyle/>
              <a:p>
                <a:r>
                  <a:rPr lang="en-US">
                    <a:noFill/>
                  </a:rPr>
                  <a:t> </a:t>
                </a:r>
              </a:p>
            </p:txBody>
          </p:sp>
        </mc:Fallback>
      </mc:AlternateContent>
      <p:cxnSp>
        <p:nvCxnSpPr>
          <p:cNvPr id="10" name="直線單箭頭接點 9"/>
          <p:cNvCxnSpPr/>
          <p:nvPr/>
        </p:nvCxnSpPr>
        <p:spPr>
          <a:xfrm flipV="1">
            <a:off x="4690802" y="1836130"/>
            <a:ext cx="171915" cy="72010"/>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矩形 10"/>
              <p:cNvSpPr/>
              <p:nvPr/>
            </p:nvSpPr>
            <p:spPr>
              <a:xfrm>
                <a:off x="4482314" y="1497576"/>
                <a:ext cx="760805" cy="338554"/>
              </a:xfrm>
              <a:prstGeom prst="rect">
                <a:avLst/>
              </a:prstGeom>
            </p:spPr>
            <p:txBody>
              <a:bodyPr wrap="square">
                <a:spAutoFit/>
              </a:bodyPr>
              <a:lstStyle/>
              <a:p>
                <a:pPr/>
                <a14:m>
                  <m:oMathPara xmlns:m="http://schemas.openxmlformats.org/officeDocument/2006/math">
                    <m:oMath>
                      <m:r>
                        <a:rPr lang="en-US" altLang="zh-TW" sz="1600" i="1">
                          <a:latin typeface="Cambria Math"/>
                          <a:ea typeface="Cambria Math"/>
                        </a:rPr>
                        <m:t>∆</m:t>
                      </m:r>
                      <m:r>
                        <a:rPr lang="zh-TW" altLang="en-US" sz="1600" i="1" smtClean="0">
                          <a:latin typeface="Cambria Math"/>
                        </a:rPr>
                        <m:t>𝜎</m:t>
                      </m:r>
                    </m:oMath>
                  </m:oMathPara>
                </a14:m>
                <a:endParaRPr lang="zh-TW" altLang="en-US" sz="1600" dirty="0"/>
              </a:p>
            </p:txBody>
          </p:sp>
        </mc:Choice>
        <mc:Fallback xmlns="">
          <p:sp>
            <p:nvSpPr>
              <p:cNvPr id="11" name="矩形 10"/>
              <p:cNvSpPr>
                <a:spLocks noRot="1" noChangeAspect="1" noMove="1" noResize="1" noEditPoints="1" noAdjustHandles="1" noChangeArrowheads="1" noChangeShapeType="1" noTextEdit="1"/>
              </p:cNvSpPr>
              <p:nvPr/>
            </p:nvSpPr>
            <p:spPr>
              <a:xfrm>
                <a:off x="4482314" y="1497576"/>
                <a:ext cx="760805" cy="338554"/>
              </a:xfrm>
              <a:prstGeom prst="rect">
                <a:avLst/>
              </a:prstGeom>
              <a:blipFill>
                <a:blip r:embed="rId4"/>
                <a:stretch>
                  <a:fillRect/>
                </a:stretch>
              </a:blipFill>
            </p:spPr>
            <p:txBody>
              <a:bodyPr/>
              <a:lstStyle/>
              <a:p>
                <a:r>
                  <a:rPr lang="en-US">
                    <a:noFill/>
                  </a:rPr>
                  <a:t> </a:t>
                </a:r>
              </a:p>
            </p:txBody>
          </p:sp>
        </mc:Fallback>
      </mc:AlternateContent>
      <p:pic>
        <p:nvPicPr>
          <p:cNvPr id="13" name="圖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55355" y="2423222"/>
            <a:ext cx="552127" cy="232813"/>
          </a:xfrm>
          <a:prstGeom prst="rect">
            <a:avLst/>
          </a:prstGeom>
        </p:spPr>
      </p:pic>
      <p:sp>
        <p:nvSpPr>
          <p:cNvPr id="15" name="文字方塊 14"/>
          <p:cNvSpPr txBox="1"/>
          <p:nvPr/>
        </p:nvSpPr>
        <p:spPr>
          <a:xfrm>
            <a:off x="636224" y="4741517"/>
            <a:ext cx="5293717" cy="369332"/>
          </a:xfrm>
          <a:prstGeom prst="rect">
            <a:avLst/>
          </a:prstGeom>
          <a:noFill/>
        </p:spPr>
        <p:txBody>
          <a:bodyPr wrap="square" rtlCol="0">
            <a:spAutoFit/>
          </a:bodyPr>
          <a:lstStyle/>
          <a:p>
            <a:r>
              <a:rPr lang="zh-TW" altLang="en-US" dirty="0"/>
              <a:t>想像在此彎曲平面上運動，無法離開曲面的螞蟻。</a:t>
            </a:r>
          </a:p>
        </p:txBody>
      </p:sp>
      <mc:AlternateContent xmlns:mc="http://schemas.openxmlformats.org/markup-compatibility/2006" xmlns:a14="http://schemas.microsoft.com/office/drawing/2010/main">
        <mc:Choice Requires="a14">
          <p:sp>
            <p:nvSpPr>
              <p:cNvPr id="16" name="文字方塊 15"/>
              <p:cNvSpPr txBox="1"/>
              <p:nvPr/>
            </p:nvSpPr>
            <p:spPr>
              <a:xfrm>
                <a:off x="627066" y="5161893"/>
                <a:ext cx="7754152" cy="369332"/>
              </a:xfrm>
              <a:prstGeom prst="rect">
                <a:avLst/>
              </a:prstGeom>
              <a:noFill/>
            </p:spPr>
            <p:txBody>
              <a:bodyPr wrap="square" rtlCol="0">
                <a:spAutoFit/>
              </a:bodyPr>
              <a:lstStyle/>
              <a:p>
                <a:r>
                  <a:rPr lang="zh-TW" altLang="en-US" dirty="0"/>
                  <a:t>它們可以測量圓周來定義格子座標</a:t>
                </a:r>
                <a14:m>
                  <m:oMath xmlns:m="http://schemas.openxmlformats.org/officeDocument/2006/math">
                    <m:r>
                      <a:rPr lang="en-US" altLang="zh-TW" i="1" smtClean="0">
                        <a:solidFill>
                          <a:schemeClr val="tx1"/>
                        </a:solidFill>
                        <a:latin typeface="Cambria Math"/>
                      </a:rPr>
                      <m:t>𝑟</m:t>
                    </m:r>
                    <m:r>
                      <a:rPr lang="zh-TW" altLang="en-US" b="0" i="1" smtClean="0">
                        <a:solidFill>
                          <a:schemeClr val="tx1"/>
                        </a:solidFill>
                        <a:latin typeface="Cambria Math"/>
                      </a:rPr>
                      <m:t>，</m:t>
                    </m:r>
                  </m:oMath>
                </a14:m>
                <a:r>
                  <a:rPr lang="zh-TW" altLang="en-US" dirty="0">
                    <a:solidFill>
                      <a:schemeClr val="tx1"/>
                    </a:solidFill>
                  </a:rPr>
                  <a:t>可以測量</a:t>
                </a:r>
                <a14:m>
                  <m:oMath xmlns:m="http://schemas.openxmlformats.org/officeDocument/2006/math">
                    <m:r>
                      <a:rPr lang="en-US" altLang="zh-TW" i="1" smtClean="0">
                        <a:solidFill>
                          <a:schemeClr val="tx1"/>
                        </a:solidFill>
                        <a:latin typeface="Cambria Math"/>
                        <a:ea typeface="Cambria Math"/>
                      </a:rPr>
                      <m:t>∆</m:t>
                    </m:r>
                    <m:r>
                      <a:rPr lang="en-US" altLang="zh-TW" i="1">
                        <a:solidFill>
                          <a:schemeClr val="tx1"/>
                        </a:solidFill>
                        <a:latin typeface="Cambria Math"/>
                      </a:rPr>
                      <m:t>𝑟</m:t>
                    </m:r>
                  </m:oMath>
                </a14:m>
                <a:r>
                  <a:rPr lang="zh-TW" altLang="en-US" dirty="0">
                    <a:solidFill>
                      <a:schemeClr val="tx1"/>
                    </a:solidFill>
                  </a:rPr>
                  <a:t>對應的實際距離</a:t>
                </a:r>
                <a14:m>
                  <m:oMath xmlns:m="http://schemas.openxmlformats.org/officeDocument/2006/math">
                    <m:r>
                      <m:rPr>
                        <m:nor/>
                      </m:rPr>
                      <a:rPr lang="zh-TW" altLang="en-US" i="0" dirty="0" smtClean="0">
                        <a:solidFill>
                          <a:schemeClr val="tx1"/>
                        </a:solidFill>
                      </a:rPr>
                      <m:t>尺度</m:t>
                    </m:r>
                    <m:r>
                      <a:rPr lang="en-US" altLang="zh-TW" i="1">
                        <a:solidFill>
                          <a:schemeClr val="tx1"/>
                        </a:solidFill>
                        <a:latin typeface="Cambria Math"/>
                        <a:ea typeface="Cambria Math"/>
                      </a:rPr>
                      <m:t>∆</m:t>
                    </m:r>
                    <m:r>
                      <a:rPr lang="zh-TW" altLang="en-US" i="1">
                        <a:solidFill>
                          <a:schemeClr val="tx1"/>
                        </a:solidFill>
                        <a:latin typeface="Cambria Math"/>
                      </a:rPr>
                      <m:t>𝜎</m:t>
                    </m:r>
                    <m:r>
                      <a:rPr lang="zh-TW" altLang="en-US" b="0" i="1" smtClean="0">
                        <a:solidFill>
                          <a:schemeClr val="tx1"/>
                        </a:solidFill>
                        <a:latin typeface="Cambria Math"/>
                      </a:rPr>
                      <m:t>。</m:t>
                    </m:r>
                  </m:oMath>
                </a14:m>
                <a:endParaRPr lang="zh-TW" altLang="en-US" dirty="0">
                  <a:solidFill>
                    <a:schemeClr val="tx1"/>
                  </a:solidFill>
                </a:endParaRPr>
              </a:p>
            </p:txBody>
          </p:sp>
        </mc:Choice>
        <mc:Fallback xmlns="">
          <p:sp>
            <p:nvSpPr>
              <p:cNvPr id="16" name="文字方塊 15"/>
              <p:cNvSpPr txBox="1">
                <a:spLocks noRot="1" noChangeAspect="1" noMove="1" noResize="1" noEditPoints="1" noAdjustHandles="1" noChangeArrowheads="1" noChangeShapeType="1" noTextEdit="1"/>
              </p:cNvSpPr>
              <p:nvPr/>
            </p:nvSpPr>
            <p:spPr>
              <a:xfrm>
                <a:off x="627066" y="5161893"/>
                <a:ext cx="7754152" cy="369332"/>
              </a:xfrm>
              <a:prstGeom prst="rect">
                <a:avLst/>
              </a:prstGeom>
              <a:blipFill>
                <a:blip r:embed="rId6"/>
                <a:stretch>
                  <a:fillRect l="-655" t="-6667" b="-2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矩形 23"/>
              <p:cNvSpPr/>
              <p:nvPr/>
            </p:nvSpPr>
            <p:spPr>
              <a:xfrm>
                <a:off x="611560" y="5605613"/>
                <a:ext cx="7127298" cy="369332"/>
              </a:xfrm>
              <a:prstGeom prst="rect">
                <a:avLst/>
              </a:prstGeom>
            </p:spPr>
            <p:txBody>
              <a:bodyPr wrap="square">
                <a:spAutoFit/>
              </a:bodyPr>
              <a:lstStyle/>
              <a:p>
                <a:r>
                  <a:rPr lang="zh-TW" altLang="en-US" dirty="0"/>
                  <a:t>它們會發現</a:t>
                </a:r>
                <a14:m>
                  <m:oMath xmlns:m="http://schemas.openxmlformats.org/officeDocument/2006/math">
                    <m:r>
                      <a:rPr lang="en-US" altLang="zh-TW" i="1">
                        <a:latin typeface="Cambria Math"/>
                        <a:ea typeface="Cambria Math"/>
                      </a:rPr>
                      <m:t>∆</m:t>
                    </m:r>
                    <m:r>
                      <a:rPr lang="zh-TW" altLang="en-US" i="1">
                        <a:latin typeface="Cambria Math"/>
                      </a:rPr>
                      <m:t>𝜎</m:t>
                    </m:r>
                  </m:oMath>
                </a14:m>
                <a:r>
                  <a:rPr lang="zh-TW" altLang="en-US" dirty="0"/>
                  <a:t>，竟然會大於差</a:t>
                </a:r>
                <a14:m>
                  <m:oMath xmlns:m="http://schemas.openxmlformats.org/officeDocument/2006/math">
                    <m:r>
                      <a:rPr lang="en-US" altLang="zh-TW" i="1">
                        <a:latin typeface="Cambria Math"/>
                        <a:ea typeface="Cambria Math"/>
                      </a:rPr>
                      <m:t>∆</m:t>
                    </m:r>
                    <m:r>
                      <a:rPr lang="en-US" altLang="zh-TW" i="1">
                        <a:latin typeface="Cambria Math"/>
                      </a:rPr>
                      <m:t>𝑟</m:t>
                    </m:r>
                    <m:r>
                      <a:rPr lang="en-US" altLang="zh-TW" i="1">
                        <a:latin typeface="Cambria Math"/>
                      </a:rPr>
                      <m:t> 。</m:t>
                    </m:r>
                  </m:oMath>
                </a14:m>
                <a:r>
                  <a:rPr lang="zh-TW" altLang="en-US" dirty="0"/>
                  <a:t>因此它們就知道空間是彎曲的。</a:t>
                </a:r>
              </a:p>
            </p:txBody>
          </p:sp>
        </mc:Choice>
        <mc:Fallback xmlns="">
          <p:sp>
            <p:nvSpPr>
              <p:cNvPr id="24" name="矩形 23"/>
              <p:cNvSpPr>
                <a:spLocks noRot="1" noChangeAspect="1" noMove="1" noResize="1" noEditPoints="1" noAdjustHandles="1" noChangeArrowheads="1" noChangeShapeType="1" noTextEdit="1"/>
              </p:cNvSpPr>
              <p:nvPr/>
            </p:nvSpPr>
            <p:spPr>
              <a:xfrm>
                <a:off x="611560" y="5605613"/>
                <a:ext cx="7127298" cy="369332"/>
              </a:xfrm>
              <a:prstGeom prst="rect">
                <a:avLst/>
              </a:prstGeom>
              <a:blipFill>
                <a:blip r:embed="rId7"/>
                <a:stretch>
                  <a:fillRect l="-712" t="-6667" b="-23333"/>
                </a:stretch>
              </a:blipFill>
            </p:spPr>
            <p:txBody>
              <a:bodyPr/>
              <a:lstStyle/>
              <a:p>
                <a:r>
                  <a:rPr lang="en-US">
                    <a:noFill/>
                  </a:rPr>
                  <a:t> </a:t>
                </a:r>
              </a:p>
            </p:txBody>
          </p:sp>
        </mc:Fallback>
      </mc:AlternateContent>
      <p:sp>
        <p:nvSpPr>
          <p:cNvPr id="18" name="文字方塊 17"/>
          <p:cNvSpPr txBox="1"/>
          <p:nvPr/>
        </p:nvSpPr>
        <p:spPr>
          <a:xfrm>
            <a:off x="599390" y="3551031"/>
            <a:ext cx="4332399" cy="369332"/>
          </a:xfrm>
          <a:prstGeom prst="rect">
            <a:avLst/>
          </a:prstGeom>
          <a:noFill/>
        </p:spPr>
        <p:txBody>
          <a:bodyPr wrap="square" rtlCol="0">
            <a:spAutoFit/>
          </a:bodyPr>
          <a:lstStyle/>
          <a:p>
            <a:r>
              <a:rPr lang="zh-TW" altLang="en-US" dirty="0"/>
              <a:t>這也就是真實世界中，一個球形質量旁，</a:t>
            </a:r>
          </a:p>
        </p:txBody>
      </p:sp>
      <mc:AlternateContent xmlns:mc="http://schemas.openxmlformats.org/markup-compatibility/2006" xmlns:a14="http://schemas.microsoft.com/office/drawing/2010/main">
        <mc:Choice Requires="a14">
          <p:sp>
            <p:nvSpPr>
              <p:cNvPr id="20" name="矩形 19"/>
              <p:cNvSpPr/>
              <p:nvPr/>
            </p:nvSpPr>
            <p:spPr>
              <a:xfrm>
                <a:off x="611560" y="3944583"/>
                <a:ext cx="5477250" cy="369332"/>
              </a:xfrm>
              <a:prstGeom prst="rect">
                <a:avLst/>
              </a:prstGeom>
            </p:spPr>
            <p:txBody>
              <a:bodyPr wrap="square">
                <a:spAutoFit/>
              </a:bodyPr>
              <a:lstStyle/>
              <a:p>
                <a:r>
                  <a:rPr lang="zh-TW" altLang="en-US" dirty="0"/>
                  <a:t>通過球心的</a:t>
                </a:r>
                <a14:m>
                  <m:oMath xmlns:m="http://schemas.openxmlformats.org/officeDocument/2006/math">
                    <m:d>
                      <m:dPr>
                        <m:ctrlPr>
                          <a:rPr lang="en-US" altLang="zh-TW" i="1">
                            <a:latin typeface="Cambria Math"/>
                          </a:rPr>
                        </m:ctrlPr>
                      </m:dPr>
                      <m:e>
                        <m:r>
                          <a:rPr lang="en-US" altLang="zh-TW" i="1">
                            <a:latin typeface="Cambria Math"/>
                          </a:rPr>
                          <m:t>𝑥</m:t>
                        </m:r>
                        <m:r>
                          <a:rPr lang="en-US" altLang="zh-TW" i="1">
                            <a:latin typeface="Cambria Math"/>
                          </a:rPr>
                          <m:t>,</m:t>
                        </m:r>
                        <m:r>
                          <a:rPr lang="en-US" altLang="zh-TW" i="1">
                            <a:latin typeface="Cambria Math"/>
                          </a:rPr>
                          <m:t>𝑦</m:t>
                        </m:r>
                      </m:e>
                    </m:d>
                  </m:oMath>
                </a14:m>
                <a:r>
                  <a:rPr lang="zh-TW" altLang="en-US" dirty="0"/>
                  <a:t>平面上，史瓦西尺規真實的情況！</a:t>
                </a:r>
              </a:p>
            </p:txBody>
          </p:sp>
        </mc:Choice>
        <mc:Fallback xmlns="">
          <p:sp>
            <p:nvSpPr>
              <p:cNvPr id="20" name="矩形 19"/>
              <p:cNvSpPr>
                <a:spLocks noRot="1" noChangeAspect="1" noMove="1" noResize="1" noEditPoints="1" noAdjustHandles="1" noChangeArrowheads="1" noChangeShapeType="1" noTextEdit="1"/>
              </p:cNvSpPr>
              <p:nvPr/>
            </p:nvSpPr>
            <p:spPr>
              <a:xfrm>
                <a:off x="611560" y="3944583"/>
                <a:ext cx="5477250" cy="369332"/>
              </a:xfrm>
              <a:prstGeom prst="rect">
                <a:avLst/>
              </a:prstGeom>
              <a:blipFill>
                <a:blip r:embed="rId8"/>
                <a:stretch>
                  <a:fillRect l="-926" t="-6667" b="-23333"/>
                </a:stretch>
              </a:blipFill>
            </p:spPr>
            <p:txBody>
              <a:bodyPr/>
              <a:lstStyle/>
              <a:p>
                <a:r>
                  <a:rPr lang="en-US">
                    <a:noFill/>
                  </a:rPr>
                  <a:t> </a:t>
                </a:r>
              </a:p>
            </p:txBody>
          </p:sp>
        </mc:Fallback>
      </mc:AlternateContent>
      <p:pic>
        <p:nvPicPr>
          <p:cNvPr id="4" name="Picture 3" descr="Diagram of a diagram of a sphere and a star&#10;&#10;Description automatically generated with medium confidence">
            <a:extLst>
              <a:ext uri="{FF2B5EF4-FFF2-40B4-BE49-F238E27FC236}">
                <a16:creationId xmlns:a16="http://schemas.microsoft.com/office/drawing/2014/main" id="{1EF9468A-A3DA-A268-924B-C26C03E44292}"/>
              </a:ext>
            </a:extLst>
          </p:cNvPr>
          <p:cNvPicPr>
            <a:picLocks noChangeAspect="1"/>
          </p:cNvPicPr>
          <p:nvPr/>
        </p:nvPicPr>
        <p:blipFill>
          <a:blip r:embed="rId9">
            <a:extLst>
              <a:ext uri="{28A0092B-C50C-407E-A947-70E740481C1C}">
                <a14:useLocalDpi xmlns:a14="http://schemas.microsoft.com/office/drawing/2010/main" val="0"/>
              </a:ext>
            </a:extLst>
          </a:blip>
          <a:srcRect l="4601" t="3642" r="3636" b="18792"/>
          <a:stretch/>
        </p:blipFill>
        <p:spPr>
          <a:xfrm>
            <a:off x="611560" y="1006213"/>
            <a:ext cx="5290762" cy="2422787"/>
          </a:xfrm>
          <a:prstGeom prst="rect">
            <a:avLst/>
          </a:prstGeom>
        </p:spPr>
      </p:pic>
    </p:spTree>
    <p:extLst>
      <p:ext uri="{BB962C8B-B14F-4D97-AF65-F5344CB8AC3E}">
        <p14:creationId xmlns:p14="http://schemas.microsoft.com/office/powerpoint/2010/main" val="40147564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a:extLst>
            <a:ext uri="{FF2B5EF4-FFF2-40B4-BE49-F238E27FC236}">
              <a16:creationId xmlns:a16="http://schemas.microsoft.com/office/drawing/2014/main" id="{F8DB69A3-0949-3D95-EA8E-09D2F9EFB78E}"/>
            </a:ext>
          </a:extLst>
        </p:cNvPr>
        <p:cNvGrpSpPr/>
        <p:nvPr/>
      </p:nvGrpSpPr>
      <p:grpSpPr>
        <a:xfrm>
          <a:off x="0" y="0"/>
          <a:ext cx="0" cy="0"/>
          <a:chOff x="0" y="0"/>
          <a:chExt cx="0" cy="0"/>
        </a:xfrm>
      </p:grpSpPr>
      <p:pic>
        <p:nvPicPr>
          <p:cNvPr id="8" name="Picture 2">
            <a:extLst>
              <a:ext uri="{FF2B5EF4-FFF2-40B4-BE49-F238E27FC236}">
                <a16:creationId xmlns:a16="http://schemas.microsoft.com/office/drawing/2014/main" id="{CACA55FE-7C40-C258-CF1D-B076D440CCF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764" t="30293"/>
          <a:stretch/>
        </p:blipFill>
        <p:spPr bwMode="auto">
          <a:xfrm>
            <a:off x="527436" y="1358415"/>
            <a:ext cx="4316118" cy="3027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直線單箭頭接點 5">
            <a:extLst>
              <a:ext uri="{FF2B5EF4-FFF2-40B4-BE49-F238E27FC236}">
                <a16:creationId xmlns:a16="http://schemas.microsoft.com/office/drawing/2014/main" id="{B8D92EAF-622D-3B10-09AE-AC690A4E5A2E}"/>
              </a:ext>
            </a:extLst>
          </p:cNvPr>
          <p:cNvCxnSpPr>
            <a:cxnSpLocks/>
          </p:cNvCxnSpPr>
          <p:nvPr/>
        </p:nvCxnSpPr>
        <p:spPr>
          <a:xfrm flipV="1">
            <a:off x="3148318" y="2636912"/>
            <a:ext cx="271554" cy="144016"/>
          </a:xfrm>
          <a:prstGeom prst="straightConnector1">
            <a:avLst/>
          </a:prstGeom>
          <a:ln w="25400">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直線單箭頭接點 8">
            <a:extLst>
              <a:ext uri="{FF2B5EF4-FFF2-40B4-BE49-F238E27FC236}">
                <a16:creationId xmlns:a16="http://schemas.microsoft.com/office/drawing/2014/main" id="{0E25B824-BD83-7CAB-5C4F-F60B1294F3DC}"/>
              </a:ext>
            </a:extLst>
          </p:cNvPr>
          <p:cNvCxnSpPr>
            <a:cxnSpLocks/>
          </p:cNvCxnSpPr>
          <p:nvPr/>
        </p:nvCxnSpPr>
        <p:spPr>
          <a:xfrm>
            <a:off x="3923928" y="2636912"/>
            <a:ext cx="216024" cy="0"/>
          </a:xfrm>
          <a:prstGeom prst="straightConnector1">
            <a:avLst/>
          </a:prstGeom>
          <a:ln w="25400">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97442C5B-DBD2-E08F-694E-BB13B48C248C}"/>
                  </a:ext>
                </a:extLst>
              </p:cNvPr>
              <p:cNvSpPr txBox="1"/>
              <p:nvPr/>
            </p:nvSpPr>
            <p:spPr>
              <a:xfrm>
                <a:off x="527436" y="4973277"/>
                <a:ext cx="8762268" cy="369332"/>
              </a:xfrm>
              <a:prstGeom prst="rect">
                <a:avLst/>
              </a:prstGeom>
              <a:noFill/>
            </p:spPr>
            <p:txBody>
              <a:bodyPr wrap="square">
                <a:spAutoFit/>
              </a:bodyPr>
              <a:lstStyle/>
              <a:p>
                <a:r>
                  <a:rPr lang="zh-TW" altLang="en-US" dirty="0">
                    <a:latin typeface="+mj-ea"/>
                    <a:ea typeface="+mj-ea"/>
                  </a:rPr>
                  <a:t>時間</a:t>
                </a:r>
                <a14:m>
                  <m:oMath xmlns:m="http://schemas.openxmlformats.org/officeDocument/2006/math">
                    <m:sSub>
                      <m:sSubPr>
                        <m:ctrlPr>
                          <a:rPr lang="en-US" altLang="zh-TW" b="0" i="1" smtClean="0">
                            <a:latin typeface="Cambria Math"/>
                            <a:ea typeface="Cambria Math" panose="02040503050406030204" pitchFamily="18" charset="0"/>
                          </a:rPr>
                        </m:ctrlPr>
                      </m:sSubPr>
                      <m:e>
                        <m:r>
                          <a:rPr lang="en-US" altLang="zh-TW" b="0" i="1" smtClean="0">
                            <a:latin typeface="Cambria Math"/>
                            <a:ea typeface="Cambria Math" panose="02040503050406030204" pitchFamily="18" charset="0"/>
                          </a:rPr>
                          <m:t>𝑔</m:t>
                        </m:r>
                      </m:e>
                      <m:sub>
                        <m:r>
                          <a:rPr lang="en-US" altLang="zh-TW" b="0" i="1" smtClean="0">
                            <a:latin typeface="Cambria Math" panose="02040503050406030204" pitchFamily="18" charset="0"/>
                            <a:ea typeface="Cambria Math" panose="02040503050406030204" pitchFamily="18" charset="0"/>
                          </a:rPr>
                          <m:t>𝑡𝑡</m:t>
                        </m:r>
                      </m:sub>
                    </m:sSub>
                    <m:d>
                      <m:dPr>
                        <m:ctrlPr>
                          <a:rPr lang="en-US" altLang="zh-TW" b="0" i="1" smtClean="0">
                            <a:latin typeface="Cambria Math" panose="02040503050406030204" pitchFamily="18" charset="0"/>
                            <a:ea typeface="Cambria Math" panose="02040503050406030204" pitchFamily="18" charset="0"/>
                          </a:rPr>
                        </m:ctrlPr>
                      </m:dPr>
                      <m:e>
                        <m:acc>
                          <m:accPr>
                            <m:chr m:val="⃗"/>
                            <m:ctrlPr>
                              <a:rPr lang="en-US" altLang="zh-TW" b="0" i="1" smtClean="0">
                                <a:latin typeface="Cambria Math"/>
                                <a:ea typeface="Cambria Math" panose="02040503050406030204" pitchFamily="18" charset="0"/>
                              </a:rPr>
                            </m:ctrlPr>
                          </m:accPr>
                          <m:e>
                            <m:r>
                              <a:rPr lang="en-US" altLang="zh-TW" b="0" i="1" smtClean="0">
                                <a:latin typeface="Cambria Math"/>
                                <a:ea typeface="Cambria Math" panose="02040503050406030204" pitchFamily="18" charset="0"/>
                              </a:rPr>
                              <m:t>𝑟</m:t>
                            </m:r>
                          </m:e>
                        </m:acc>
                        <m:r>
                          <a:rPr lang="en-US" altLang="zh-TW" b="0" i="1" smtClean="0">
                            <a:latin typeface="Cambria Math"/>
                            <a:ea typeface="Cambria Math" panose="02040503050406030204" pitchFamily="18" charset="0"/>
                          </a:rPr>
                          <m:t>,</m:t>
                        </m:r>
                        <m:r>
                          <a:rPr lang="en-US" altLang="zh-TW" b="0" i="1" smtClean="0">
                            <a:latin typeface="Cambria Math"/>
                            <a:ea typeface="Cambria Math" panose="02040503050406030204" pitchFamily="18" charset="0"/>
                          </a:rPr>
                          <m:t>𝑡</m:t>
                        </m:r>
                      </m:e>
                    </m:d>
                  </m:oMath>
                </a14:m>
                <a:r>
                  <a:rPr lang="en-TW"/>
                  <a:t>就是原來校準的</a:t>
                </a:r>
                <a:r>
                  <a:rPr lang="en-GB" dirty="0"/>
                  <a:t>、</a:t>
                </a:r>
                <a:r>
                  <a:rPr lang="en-GB" dirty="0" err="1"/>
                  <a:t>間隔一秒的</a:t>
                </a:r>
                <a:r>
                  <a:rPr lang="en-TW"/>
                  <a:t>時鐘，現在量起來的時間差</a:t>
                </a:r>
                <a:r>
                  <a:rPr lang="en-GB" dirty="0"/>
                  <a:t>。</a:t>
                </a:r>
                <a:endParaRPr lang="en-TW" dirty="0"/>
              </a:p>
            </p:txBody>
          </p:sp>
        </mc:Choice>
        <mc:Fallback xmlns="">
          <p:sp>
            <p:nvSpPr>
              <p:cNvPr id="15" name="TextBox 14">
                <a:extLst>
                  <a:ext uri="{FF2B5EF4-FFF2-40B4-BE49-F238E27FC236}">
                    <a16:creationId xmlns:a16="http://schemas.microsoft.com/office/drawing/2014/main" id="{97442C5B-DBD2-E08F-694E-BB13B48C248C}"/>
                  </a:ext>
                </a:extLst>
              </p:cNvPr>
              <p:cNvSpPr txBox="1">
                <a:spLocks noRot="1" noChangeAspect="1" noMove="1" noResize="1" noEditPoints="1" noAdjustHandles="1" noChangeArrowheads="1" noChangeShapeType="1" noTextEdit="1"/>
              </p:cNvSpPr>
              <p:nvPr/>
            </p:nvSpPr>
            <p:spPr>
              <a:xfrm>
                <a:off x="527436" y="4973277"/>
                <a:ext cx="8762268" cy="369332"/>
              </a:xfrm>
              <a:prstGeom prst="rect">
                <a:avLst/>
              </a:prstGeom>
              <a:blipFill>
                <a:blip r:embed="rId4"/>
                <a:stretch>
                  <a:fillRect l="-579" t="-13333" b="-23333"/>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BDC62C6F-3FF3-A598-9EF1-C60715203FC8}"/>
              </a:ext>
            </a:extLst>
          </p:cNvPr>
          <p:cNvSpPr txBox="1"/>
          <p:nvPr/>
        </p:nvSpPr>
        <p:spPr>
          <a:xfrm>
            <a:off x="527436" y="4581128"/>
            <a:ext cx="8604448" cy="369332"/>
          </a:xfrm>
          <a:prstGeom prst="rect">
            <a:avLst/>
          </a:prstGeom>
          <a:noFill/>
        </p:spPr>
        <p:txBody>
          <a:bodyPr wrap="square" rtlCol="0">
            <a:spAutoFit/>
          </a:bodyPr>
          <a:lstStyle/>
          <a:p>
            <a:r>
              <a:rPr lang="en-US" dirty="0" err="1"/>
              <a:t>別忘了時鐘事實上也是一個時間座標尺格</a:t>
            </a:r>
            <a:r>
              <a:rPr lang="en-US" dirty="0"/>
              <a:t>，</a:t>
            </a:r>
          </a:p>
        </p:txBody>
      </p:sp>
      <p:sp>
        <p:nvSpPr>
          <p:cNvPr id="4" name="TextBox 3">
            <a:extLst>
              <a:ext uri="{FF2B5EF4-FFF2-40B4-BE49-F238E27FC236}">
                <a16:creationId xmlns:a16="http://schemas.microsoft.com/office/drawing/2014/main" id="{2A41FE9A-B800-C8B9-050F-5B9A447FCB6B}"/>
              </a:ext>
            </a:extLst>
          </p:cNvPr>
          <p:cNvSpPr txBox="1"/>
          <p:nvPr/>
        </p:nvSpPr>
        <p:spPr>
          <a:xfrm>
            <a:off x="527436" y="5359917"/>
            <a:ext cx="6420828" cy="369332"/>
          </a:xfrm>
          <a:prstGeom prst="rect">
            <a:avLst/>
          </a:prstGeom>
          <a:noFill/>
        </p:spPr>
        <p:txBody>
          <a:bodyPr wrap="square">
            <a:spAutoFit/>
          </a:bodyPr>
          <a:lstStyle/>
          <a:p>
            <a:r>
              <a:rPr lang="en-US" dirty="0" err="1"/>
              <a:t>可以發出一道光比較各處個的時鐘的快慢</a:t>
            </a:r>
            <a:r>
              <a:rPr lang="en-US" dirty="0"/>
              <a:t>！</a:t>
            </a:r>
          </a:p>
        </p:txBody>
      </p:sp>
      <p:pic>
        <p:nvPicPr>
          <p:cNvPr id="23" name="圖片 2">
            <a:extLst>
              <a:ext uri="{FF2B5EF4-FFF2-40B4-BE49-F238E27FC236}">
                <a16:creationId xmlns:a16="http://schemas.microsoft.com/office/drawing/2014/main" id="{11F7C432-A343-BB7D-5A2E-5C701E18ED7E}"/>
              </a:ext>
            </a:extLst>
          </p:cNvPr>
          <p:cNvPicPr>
            <a:picLocks noChangeAspect="1"/>
          </p:cNvPicPr>
          <p:nvPr/>
        </p:nvPicPr>
        <p:blipFill rotWithShape="1">
          <a:blip r:embed="rId5">
            <a:extLst>
              <a:ext uri="{28A0092B-C50C-407E-A947-70E740481C1C}">
                <a14:useLocalDpi xmlns:a14="http://schemas.microsoft.com/office/drawing/2010/main" val="0"/>
              </a:ext>
            </a:extLst>
          </a:blip>
          <a:srcRect b="33275"/>
          <a:stretch/>
        </p:blipFill>
        <p:spPr>
          <a:xfrm>
            <a:off x="5004049" y="2423758"/>
            <a:ext cx="2304256" cy="1961664"/>
          </a:xfrm>
          <a:prstGeom prst="rect">
            <a:avLst/>
          </a:prstGeom>
        </p:spPr>
      </p:pic>
      <p:pic>
        <p:nvPicPr>
          <p:cNvPr id="24" name="Picture 2">
            <a:extLst>
              <a:ext uri="{FF2B5EF4-FFF2-40B4-BE49-F238E27FC236}">
                <a16:creationId xmlns:a16="http://schemas.microsoft.com/office/drawing/2014/main" id="{6420CE8F-1A82-BC77-6CDE-901714C46AA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80926" y="518722"/>
            <a:ext cx="2369840" cy="1801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a:extLst>
              <a:ext uri="{FF2B5EF4-FFF2-40B4-BE49-F238E27FC236}">
                <a16:creationId xmlns:a16="http://schemas.microsoft.com/office/drawing/2014/main" id="{3E4EC156-C4B3-BA9D-9580-37702DD4C6B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1579" t="13807" r="41305" b="65185"/>
          <a:stretch/>
        </p:blipFill>
        <p:spPr bwMode="auto">
          <a:xfrm>
            <a:off x="4366216" y="1916832"/>
            <a:ext cx="297584" cy="277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E5BD8F6E-016F-124D-AD13-8DCD7A2405D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1579" t="54086" r="41305" b="24390"/>
          <a:stretch/>
        </p:blipFill>
        <p:spPr bwMode="auto">
          <a:xfrm>
            <a:off x="2857864" y="2423758"/>
            <a:ext cx="290454" cy="277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903659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32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2642" y="1709016"/>
            <a:ext cx="3810000"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3F1684EC-7EF8-B947-A1F0-D7AEACFBC6B9}"/>
              </a:ext>
            </a:extLst>
          </p:cNvPr>
          <p:cNvSpPr txBox="1"/>
          <p:nvPr/>
        </p:nvSpPr>
        <p:spPr>
          <a:xfrm>
            <a:off x="2048165" y="6301386"/>
            <a:ext cx="5857360" cy="369332"/>
          </a:xfrm>
          <a:prstGeom prst="rect">
            <a:avLst/>
          </a:prstGeom>
          <a:noFill/>
        </p:spPr>
        <p:txBody>
          <a:bodyPr wrap="square" rtlCol="0">
            <a:spAutoFit/>
          </a:bodyPr>
          <a:lstStyle/>
          <a:p>
            <a:r>
              <a:rPr lang="en-GB" dirty="0" err="1"/>
              <a:t>低處的時鐘在高處看起來走得比高處的時鐘慢</a:t>
            </a:r>
            <a:r>
              <a:rPr lang="en-GB" dirty="0"/>
              <a:t>。</a:t>
            </a:r>
            <a:endParaRPr lang="en-TW" dirty="0"/>
          </a:p>
        </p:txBody>
      </p:sp>
      <mc:AlternateContent xmlns:mc="http://schemas.openxmlformats.org/markup-compatibility/2006" xmlns:a14="http://schemas.microsoft.com/office/drawing/2010/main">
        <mc:Choice Requires="a14">
          <p:sp>
            <p:nvSpPr>
              <p:cNvPr id="4" name="矩形 2">
                <a:extLst>
                  <a:ext uri="{FF2B5EF4-FFF2-40B4-BE49-F238E27FC236}">
                    <a16:creationId xmlns:a16="http://schemas.microsoft.com/office/drawing/2014/main" id="{28E95147-57F5-E29A-A543-C505ED8899F5}"/>
                  </a:ext>
                </a:extLst>
              </p:cNvPr>
              <p:cNvSpPr/>
              <p:nvPr/>
            </p:nvSpPr>
            <p:spPr>
              <a:xfrm>
                <a:off x="2987824" y="4597986"/>
                <a:ext cx="2363660" cy="910699"/>
              </a:xfrm>
              <a:prstGeom prst="rect">
                <a:avLst/>
              </a:prstGeom>
              <a:solidFill>
                <a:srgbClr val="FFFF00"/>
              </a:solidFill>
            </p:spPr>
            <p:txBody>
              <a:bodyPr wrap="none">
                <a:spAutoFit/>
              </a:bodyPr>
              <a:lstStyle/>
              <a:p>
                <a:pPr/>
                <a14:m>
                  <m:oMathPara xmlns:m="http://schemas.openxmlformats.org/officeDocument/2006/math">
                    <m:oMath>
                      <m:sSub>
                        <m:sSubPr>
                          <m:ctrlPr>
                            <a:rPr lang="en-US" altLang="zh-TW" i="1">
                              <a:latin typeface="Cambria Math" panose="02040503050406030204" pitchFamily="18" charset="0"/>
                              <a:ea typeface="Cambria Math" panose="02040503050406030204" pitchFamily="18" charset="0"/>
                            </a:rPr>
                          </m:ctrlPr>
                        </m:sSubPr>
                        <m:e>
                          <m:r>
                            <a:rPr lang="en-US" altLang="zh-TW" i="1">
                              <a:latin typeface="Cambria Math" panose="02040503050406030204" pitchFamily="18" charset="0"/>
                              <a:ea typeface="Cambria Math" panose="02040503050406030204" pitchFamily="18" charset="0"/>
                            </a:rPr>
                            <m:t>∆</m:t>
                          </m:r>
                          <m:r>
                            <a:rPr lang="en-US" altLang="zh-TW" i="1">
                              <a:latin typeface="Cambria Math" panose="02040503050406030204" pitchFamily="18" charset="0"/>
                              <a:ea typeface="Cambria Math" panose="02040503050406030204" pitchFamily="18" charset="0"/>
                            </a:rPr>
                            <m:t>𝑡</m:t>
                          </m:r>
                        </m:e>
                        <m:sub>
                          <m:r>
                            <a:rPr lang="en-US" altLang="zh-TW" b="0" i="1" smtClean="0">
                              <a:latin typeface="Cambria Math" panose="02040503050406030204" pitchFamily="18" charset="0"/>
                              <a:ea typeface="Cambria Math" panose="02040503050406030204" pitchFamily="18" charset="0"/>
                            </a:rPr>
                            <m:t>𝑟</m:t>
                          </m:r>
                        </m:sub>
                      </m:sSub>
                      <m:r>
                        <a:rPr lang="en-US" altLang="zh-TW" b="0" i="1" smtClean="0">
                          <a:solidFill>
                            <a:schemeClr val="tx1"/>
                          </a:solidFill>
                          <a:latin typeface="Cambria Math"/>
                        </a:rPr>
                        <m:t>=</m:t>
                      </m:r>
                      <m:rad>
                        <m:radPr>
                          <m:degHide m:val="on"/>
                          <m:ctrlPr>
                            <a:rPr lang="en-US" altLang="zh-TW" i="1">
                              <a:latin typeface="Cambria Math" panose="02040503050406030204" pitchFamily="18" charset="0"/>
                            </a:rPr>
                          </m:ctrlPr>
                        </m:radPr>
                        <m:deg/>
                        <m:e>
                          <m:r>
                            <a:rPr lang="en-US" altLang="zh-TW" i="1">
                              <a:latin typeface="Cambria Math"/>
                            </a:rPr>
                            <m:t>1−</m:t>
                          </m:r>
                          <m:f>
                            <m:fPr>
                              <m:ctrlPr>
                                <a:rPr lang="en-US" altLang="zh-TW" i="1">
                                  <a:latin typeface="Cambria Math"/>
                                </a:rPr>
                              </m:ctrlPr>
                            </m:fPr>
                            <m:num>
                              <m:r>
                                <a:rPr lang="en-US" altLang="zh-TW" i="1">
                                  <a:latin typeface="Cambria Math"/>
                                </a:rPr>
                                <m:t>2</m:t>
                              </m:r>
                              <m:r>
                                <a:rPr lang="en-US" altLang="zh-TW" i="1">
                                  <a:latin typeface="Cambria Math"/>
                                </a:rPr>
                                <m:t>𝐺𝑀</m:t>
                              </m:r>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r>
                                <a:rPr lang="en-US" altLang="zh-TW" i="1">
                                  <a:latin typeface="Cambria Math"/>
                                </a:rPr>
                                <m:t>𝑟</m:t>
                              </m:r>
                            </m:den>
                          </m:f>
                        </m:e>
                      </m:rad>
                      <m:sSub>
                        <m:sSubPr>
                          <m:ctrlPr>
                            <a:rPr lang="en-US" altLang="zh-TW" i="1" smtClean="0">
                              <a:latin typeface="Cambria Math" panose="02040503050406030204" pitchFamily="18" charset="0"/>
                              <a:ea typeface="Cambria Math" panose="02040503050406030204" pitchFamily="18" charset="0"/>
                            </a:rPr>
                          </m:ctrlPr>
                        </m:sSubPr>
                        <m:e>
                          <m:r>
                            <a:rPr lang="en-US" altLang="zh-TW" i="1" smtClean="0">
                              <a:latin typeface="Cambria Math" panose="02040503050406030204" pitchFamily="18" charset="0"/>
                              <a:ea typeface="Cambria Math" panose="02040503050406030204" pitchFamily="18" charset="0"/>
                            </a:rPr>
                            <m:t>∆</m:t>
                          </m:r>
                          <m:r>
                            <a:rPr lang="en-US" altLang="zh-TW" b="0" i="1" smtClean="0">
                              <a:latin typeface="Cambria Math" panose="02040503050406030204" pitchFamily="18" charset="0"/>
                              <a:ea typeface="Cambria Math" panose="02040503050406030204" pitchFamily="18" charset="0"/>
                            </a:rPr>
                            <m:t>𝑡</m:t>
                          </m:r>
                        </m:e>
                        <m:sub>
                          <m:r>
                            <a:rPr lang="en-US" altLang="zh-TW" i="1" smtClean="0">
                              <a:latin typeface="Cambria Math" panose="02040503050406030204" pitchFamily="18" charset="0"/>
                              <a:ea typeface="Cambria Math" panose="02040503050406030204" pitchFamily="18" charset="0"/>
                            </a:rPr>
                            <m:t>∞</m:t>
                          </m:r>
                        </m:sub>
                      </m:sSub>
                    </m:oMath>
                  </m:oMathPara>
                </a14:m>
                <a:endParaRPr lang="zh-TW" altLang="en-US" dirty="0"/>
              </a:p>
            </p:txBody>
          </p:sp>
        </mc:Choice>
        <mc:Fallback xmlns="">
          <p:sp>
            <p:nvSpPr>
              <p:cNvPr id="4" name="矩形 2">
                <a:extLst>
                  <a:ext uri="{FF2B5EF4-FFF2-40B4-BE49-F238E27FC236}">
                    <a16:creationId xmlns:a16="http://schemas.microsoft.com/office/drawing/2014/main" id="{28E95147-57F5-E29A-A543-C505ED8899F5}"/>
                  </a:ext>
                </a:extLst>
              </p:cNvPr>
              <p:cNvSpPr>
                <a:spLocks noRot="1" noChangeAspect="1" noMove="1" noResize="1" noEditPoints="1" noAdjustHandles="1" noChangeArrowheads="1" noChangeShapeType="1" noTextEdit="1"/>
              </p:cNvSpPr>
              <p:nvPr/>
            </p:nvSpPr>
            <p:spPr>
              <a:xfrm>
                <a:off x="2987824" y="4597986"/>
                <a:ext cx="2363660" cy="910699"/>
              </a:xfrm>
              <a:prstGeom prst="rect">
                <a:avLst/>
              </a:prstGeom>
              <a:blipFill>
                <a:blip r:embed="rId3"/>
                <a:stretch>
                  <a:fillRect/>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F41C760D-F283-67AC-543F-8ED54811B0E0}"/>
              </a:ext>
            </a:extLst>
          </p:cNvPr>
          <p:cNvSpPr txBox="1"/>
          <p:nvPr/>
        </p:nvSpPr>
        <p:spPr>
          <a:xfrm>
            <a:off x="2077171" y="5877272"/>
            <a:ext cx="5857360" cy="369332"/>
          </a:xfrm>
          <a:prstGeom prst="rect">
            <a:avLst/>
          </a:prstGeom>
          <a:noFill/>
        </p:spPr>
        <p:txBody>
          <a:bodyPr wrap="square" rtlCol="0">
            <a:spAutoFit/>
          </a:bodyPr>
          <a:lstStyle/>
          <a:p>
            <a:r>
              <a:rPr lang="en-GB" dirty="0" err="1"/>
              <a:t>地表的時鐘走得比太空無重力狀態下的時鐘慢</a:t>
            </a:r>
            <a:r>
              <a:rPr lang="en-GB" dirty="0"/>
              <a:t>。</a:t>
            </a:r>
            <a:endParaRPr lang="en-TW" dirty="0"/>
          </a:p>
        </p:txBody>
      </p:sp>
      <p:pic>
        <p:nvPicPr>
          <p:cNvPr id="6" name="Picture 2">
            <a:extLst>
              <a:ext uri="{FF2B5EF4-FFF2-40B4-BE49-F238E27FC236}">
                <a16:creationId xmlns:a16="http://schemas.microsoft.com/office/drawing/2014/main" id="{42AF2463-E24D-C540-9F29-74713CA319F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8026" t="21856" r="40784" b="12575"/>
          <a:stretch/>
        </p:blipFill>
        <p:spPr bwMode="auto">
          <a:xfrm>
            <a:off x="3308746" y="2501104"/>
            <a:ext cx="575943" cy="1074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a:extLst>
              <a:ext uri="{FF2B5EF4-FFF2-40B4-BE49-F238E27FC236}">
                <a16:creationId xmlns:a16="http://schemas.microsoft.com/office/drawing/2014/main" id="{7A6C0FD5-D5B8-0CA2-1AF9-AF5B1BA5F97F}"/>
              </a:ext>
            </a:extLst>
          </p:cNvPr>
          <p:cNvSpPr txBox="1"/>
          <p:nvPr/>
        </p:nvSpPr>
        <p:spPr>
          <a:xfrm>
            <a:off x="1932416" y="1308237"/>
            <a:ext cx="5523509" cy="369332"/>
          </a:xfrm>
          <a:prstGeom prst="rect">
            <a:avLst/>
          </a:prstGeom>
          <a:noFill/>
        </p:spPr>
        <p:txBody>
          <a:bodyPr wrap="square" rtlCol="0">
            <a:spAutoFit/>
          </a:bodyPr>
          <a:lstStyle/>
          <a:p>
            <a:r>
              <a:rPr lang="en-TW"/>
              <a:t>時鐘的快慢與重力有關</a:t>
            </a:r>
            <a:r>
              <a:rPr lang="en-TW" dirty="0"/>
              <a:t>！</a:t>
            </a:r>
          </a:p>
        </p:txBody>
      </p:sp>
      <p:sp>
        <p:nvSpPr>
          <p:cNvPr id="8" name="TextBox 7">
            <a:extLst>
              <a:ext uri="{FF2B5EF4-FFF2-40B4-BE49-F238E27FC236}">
                <a16:creationId xmlns:a16="http://schemas.microsoft.com/office/drawing/2014/main" id="{35774869-90FD-3F8E-7691-84EC28DAE196}"/>
              </a:ext>
            </a:extLst>
          </p:cNvPr>
          <p:cNvSpPr txBox="1"/>
          <p:nvPr/>
        </p:nvSpPr>
        <p:spPr>
          <a:xfrm>
            <a:off x="1932416" y="884123"/>
            <a:ext cx="6002115" cy="369332"/>
          </a:xfrm>
          <a:prstGeom prst="rect">
            <a:avLst/>
          </a:prstGeom>
          <a:noFill/>
        </p:spPr>
        <p:txBody>
          <a:bodyPr wrap="square" rtlCol="0">
            <a:spAutoFit/>
          </a:bodyPr>
          <a:lstStyle/>
          <a:p>
            <a:r>
              <a:rPr lang="en-GB" dirty="0"/>
              <a:t>空間座標間距會隨重力改變，時間座標的間距也會：</a:t>
            </a:r>
            <a:endParaRPr lang="en-TW" dirty="0"/>
          </a:p>
        </p:txBody>
      </p:sp>
      <p:sp>
        <p:nvSpPr>
          <p:cNvPr id="9" name="TextBox 8">
            <a:extLst>
              <a:ext uri="{FF2B5EF4-FFF2-40B4-BE49-F238E27FC236}">
                <a16:creationId xmlns:a16="http://schemas.microsoft.com/office/drawing/2014/main" id="{50DE5325-719A-93CF-C3F2-56351969B291}"/>
              </a:ext>
            </a:extLst>
          </p:cNvPr>
          <p:cNvSpPr txBox="1"/>
          <p:nvPr/>
        </p:nvSpPr>
        <p:spPr>
          <a:xfrm>
            <a:off x="1932416" y="460009"/>
            <a:ext cx="5904656" cy="369332"/>
          </a:xfrm>
          <a:prstGeom prst="rect">
            <a:avLst/>
          </a:prstGeom>
          <a:noFill/>
        </p:spPr>
        <p:txBody>
          <a:bodyPr wrap="square" rtlCol="0">
            <a:spAutoFit/>
          </a:bodyPr>
          <a:lstStyle/>
          <a:p>
            <a:r>
              <a:rPr lang="en-TW" dirty="0"/>
              <a:t>空間會彎曲，時間也會彎曲。</a:t>
            </a:r>
          </a:p>
        </p:txBody>
      </p:sp>
      <p:sp>
        <p:nvSpPr>
          <p:cNvPr id="10" name="TextBox 9">
            <a:extLst>
              <a:ext uri="{FF2B5EF4-FFF2-40B4-BE49-F238E27FC236}">
                <a16:creationId xmlns:a16="http://schemas.microsoft.com/office/drawing/2014/main" id="{A0839B99-76E3-192D-750C-8EFC30683BB5}"/>
              </a:ext>
            </a:extLst>
          </p:cNvPr>
          <p:cNvSpPr txBox="1"/>
          <p:nvPr/>
        </p:nvSpPr>
        <p:spPr>
          <a:xfrm>
            <a:off x="2048164" y="5508685"/>
            <a:ext cx="6844315" cy="369332"/>
          </a:xfrm>
          <a:prstGeom prst="rect">
            <a:avLst/>
          </a:prstGeom>
          <a:noFill/>
        </p:spPr>
        <p:txBody>
          <a:bodyPr wrap="square" rtlCol="0">
            <a:spAutoFit/>
          </a:bodyPr>
          <a:lstStyle/>
          <a:p>
            <a:r>
              <a:rPr lang="en-GB" dirty="0" err="1"/>
              <a:t>地表的時鐘紀錄的時間差數值比太空無重力狀態下的時鐘小</a:t>
            </a:r>
            <a:r>
              <a:rPr lang="en-GB" dirty="0"/>
              <a:t>。</a:t>
            </a:r>
            <a:endParaRPr lang="en-TW" dirty="0"/>
          </a:p>
        </p:txBody>
      </p:sp>
    </p:spTree>
    <p:extLst>
      <p:ext uri="{BB962C8B-B14F-4D97-AF65-F5344CB8AC3E}">
        <p14:creationId xmlns:p14="http://schemas.microsoft.com/office/powerpoint/2010/main" val="378490392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文字方塊 1"/>
          <p:cNvSpPr txBox="1"/>
          <p:nvPr/>
        </p:nvSpPr>
        <p:spPr>
          <a:xfrm>
            <a:off x="1378259" y="1381538"/>
            <a:ext cx="6874870" cy="369332"/>
          </a:xfrm>
          <a:prstGeom prst="rect">
            <a:avLst/>
          </a:prstGeom>
          <a:noFill/>
        </p:spPr>
        <p:txBody>
          <a:bodyPr wrap="square" rtlCol="0">
            <a:spAutoFit/>
          </a:bodyPr>
          <a:lstStyle/>
          <a:p>
            <a:r>
              <a:rPr lang="zh-TW" altLang="en-US" dirty="0">
                <a:latin typeface="Times New Roman" panose="02020603050405020304" pitchFamily="18" charset="0"/>
                <a:cs typeface="Times New Roman" panose="02020603050405020304" pitchFamily="18" charset="0"/>
              </a:rPr>
              <a:t>光可以由低處傳到高處，比較之下週期變長，頻率會降低。</a:t>
            </a:r>
            <a:endParaRPr lang="en-US" altLang="zh-TW"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28F8B8DD-3CC9-CDCA-5CEC-0CA323816E39}"/>
              </a:ext>
            </a:extLst>
          </p:cNvPr>
          <p:cNvSpPr txBox="1"/>
          <p:nvPr/>
        </p:nvSpPr>
        <p:spPr>
          <a:xfrm>
            <a:off x="1356150" y="990260"/>
            <a:ext cx="6600226" cy="369332"/>
          </a:xfrm>
          <a:prstGeom prst="rect">
            <a:avLst/>
          </a:prstGeom>
          <a:noFill/>
        </p:spPr>
        <p:txBody>
          <a:bodyPr wrap="square" rtlCol="0">
            <a:spAutoFit/>
          </a:bodyPr>
          <a:lstStyle/>
          <a:p>
            <a:r>
              <a:rPr lang="en-TW"/>
              <a:t>光的週期</a:t>
            </a:r>
            <a:r>
              <a:rPr lang="en-GB" dirty="0" err="1"/>
              <a:t>可以作為一段時間差，也是</a:t>
            </a:r>
            <a:r>
              <a:rPr lang="en-TW"/>
              <a:t>一時鐘的計時單位</a:t>
            </a:r>
            <a:r>
              <a:rPr lang="en-TW" dirty="0"/>
              <a:t>。</a:t>
            </a:r>
          </a:p>
        </p:txBody>
      </p:sp>
      <p:sp>
        <p:nvSpPr>
          <p:cNvPr id="9" name="TextBox 8">
            <a:extLst>
              <a:ext uri="{FF2B5EF4-FFF2-40B4-BE49-F238E27FC236}">
                <a16:creationId xmlns:a16="http://schemas.microsoft.com/office/drawing/2014/main" id="{6CD98A4B-FE9E-C451-4A2C-85980AAC0806}"/>
              </a:ext>
            </a:extLst>
          </p:cNvPr>
          <p:cNvSpPr txBox="1"/>
          <p:nvPr/>
        </p:nvSpPr>
        <p:spPr>
          <a:xfrm>
            <a:off x="2710030" y="412307"/>
            <a:ext cx="3723940" cy="369332"/>
          </a:xfrm>
          <a:prstGeom prst="rect">
            <a:avLst/>
          </a:prstGeom>
          <a:noFill/>
        </p:spPr>
        <p:txBody>
          <a:bodyPr wrap="square">
            <a:spAutoFit/>
          </a:bodyPr>
          <a:lstStyle/>
          <a:p>
            <a:r>
              <a:rPr lang="en-US" altLang="zh-TW" dirty="0">
                <a:latin typeface="Times New Roman" panose="02020603050405020304" pitchFamily="18" charset="0"/>
                <a:cs typeface="Times New Roman" panose="02020603050405020304" pitchFamily="18" charset="0"/>
              </a:rPr>
              <a:t>Gravitational Redshift</a:t>
            </a:r>
            <a:r>
              <a:rPr lang="zh-TW" altLang="en-US" dirty="0">
                <a:latin typeface="Times New Roman" panose="02020603050405020304" pitchFamily="18" charset="0"/>
                <a:cs typeface="Times New Roman" panose="02020603050405020304" pitchFamily="18" charset="0"/>
              </a:rPr>
              <a:t> 重力紅移</a:t>
            </a:r>
            <a:endParaRPr lang="en-US" dirty="0"/>
          </a:p>
        </p:txBody>
      </p:sp>
      <p:pic>
        <p:nvPicPr>
          <p:cNvPr id="12" name="Picture 2">
            <a:extLst>
              <a:ext uri="{FF2B5EF4-FFF2-40B4-BE49-F238E27FC236}">
                <a16:creationId xmlns:a16="http://schemas.microsoft.com/office/drawing/2014/main" id="{C92B02D9-F51C-B008-3746-7EC85F645A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772816"/>
            <a:ext cx="6768752" cy="4757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808531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0">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53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1037" t="23958" r="563" b="47143"/>
          <a:stretch/>
        </p:blipFill>
        <p:spPr bwMode="auto">
          <a:xfrm>
            <a:off x="5489274" y="1050467"/>
            <a:ext cx="2683126" cy="1514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463" t="38633" r="50741" b="17263"/>
          <a:stretch/>
        </p:blipFill>
        <p:spPr bwMode="auto">
          <a:xfrm>
            <a:off x="755576" y="1050466"/>
            <a:ext cx="4683521" cy="3537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a:extLst>
              <a:ext uri="{FF2B5EF4-FFF2-40B4-BE49-F238E27FC236}">
                <a16:creationId xmlns:a16="http://schemas.microsoft.com/office/drawing/2014/main" id="{D7BB548B-F3F7-6C47-9EF6-C31255094299}"/>
              </a:ext>
            </a:extLst>
          </p:cNvPr>
          <p:cNvSpPr txBox="1"/>
          <p:nvPr/>
        </p:nvSpPr>
        <p:spPr>
          <a:xfrm>
            <a:off x="628913" y="474751"/>
            <a:ext cx="8515087" cy="369332"/>
          </a:xfrm>
          <a:prstGeom prst="rect">
            <a:avLst/>
          </a:prstGeom>
          <a:noFill/>
        </p:spPr>
        <p:txBody>
          <a:bodyPr wrap="square" rtlCol="0">
            <a:spAutoFit/>
          </a:bodyPr>
          <a:lstStyle/>
          <a:p>
            <a:r>
              <a:rPr lang="en-TW" dirty="0"/>
              <a:t>運用等效原則，</a:t>
            </a:r>
            <a:r>
              <a:rPr lang="en-TW" dirty="0">
                <a:latin typeface="Cambria Math" panose="02040503050406030204" pitchFamily="18" charset="0"/>
                <a:ea typeface="Cambria Math" panose="02040503050406030204" pitchFamily="18" charset="0"/>
              </a:rPr>
              <a:t>Einstein</a:t>
            </a:r>
            <a:r>
              <a:rPr lang="en-TW" dirty="0">
                <a:latin typeface="+mn-ea"/>
                <a:ea typeface="+mn-ea"/>
              </a:rPr>
              <a:t>在</a:t>
            </a:r>
            <a:r>
              <a:rPr lang="en-TW" dirty="0">
                <a:latin typeface="Cambria Math" panose="02040503050406030204" pitchFamily="18" charset="0"/>
                <a:ea typeface="Cambria Math" panose="02040503050406030204" pitchFamily="18" charset="0"/>
              </a:rPr>
              <a:t>1907</a:t>
            </a:r>
            <a:r>
              <a:rPr lang="en-TW" dirty="0">
                <a:latin typeface="+mn-ea"/>
                <a:ea typeface="+mn-ea"/>
              </a:rPr>
              <a:t>年</a:t>
            </a:r>
            <a:r>
              <a:rPr lang="en-TW" dirty="0"/>
              <a:t>利用都卜勒效應，論證出高處的時鐘走得較快。</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CEF4BAC5-AD0E-094A-AF0D-F814DC7987DE}"/>
                  </a:ext>
                </a:extLst>
              </p:cNvPr>
              <p:cNvSpPr txBox="1"/>
              <p:nvPr/>
            </p:nvSpPr>
            <p:spPr>
              <a:xfrm>
                <a:off x="655945" y="5157192"/>
                <a:ext cx="7841227" cy="369332"/>
              </a:xfrm>
              <a:prstGeom prst="rect">
                <a:avLst/>
              </a:prstGeom>
              <a:noFill/>
            </p:spPr>
            <p:txBody>
              <a:bodyPr wrap="square" rtlCol="0">
                <a:spAutoFit/>
              </a:bodyPr>
              <a:lstStyle/>
              <a:p>
                <a:r>
                  <a:rPr lang="en-TW" dirty="0"/>
                  <a:t>考慮在加速的火箭上由前</a:t>
                </a:r>
                <a:r>
                  <a:rPr lang="en-TW" dirty="0">
                    <a:latin typeface="Times New Roman" panose="02020603050405020304" pitchFamily="18" charset="0"/>
                    <a:ea typeface="Cambria Math" panose="02040503050406030204" pitchFamily="18" charset="0"/>
                    <a:cs typeface="Times New Roman" panose="02020603050405020304" pitchFamily="18" charset="0"/>
                  </a:rPr>
                  <a:t>A</a:t>
                </a:r>
                <a:r>
                  <a:rPr lang="en-TW" dirty="0"/>
                  <a:t>往後</a:t>
                </a:r>
                <a:r>
                  <a:rPr lang="en-TW" dirty="0">
                    <a:latin typeface="Times New Roman" panose="02020603050405020304" pitchFamily="18" charset="0"/>
                    <a:cs typeface="Times New Roman" panose="02020603050405020304" pitchFamily="18" charset="0"/>
                  </a:rPr>
                  <a:t>B</a:t>
                </a:r>
                <a:r>
                  <a:rPr lang="en-TW" dirty="0"/>
                  <a:t>射的週期為</a:t>
                </a:r>
                <a14:m>
                  <m:oMath xmlns:m="http://schemas.openxmlformats.org/officeDocument/2006/math">
                    <m:r>
                      <a:rPr lang="en-TW" i="1" smtClean="0">
                        <a:latin typeface="Cambria Math" panose="02040503050406030204" pitchFamily="18" charset="0"/>
                        <a:ea typeface="Cambria Math" panose="02040503050406030204" pitchFamily="18" charset="0"/>
                      </a:rPr>
                      <m:t>∆</m:t>
                    </m:r>
                    <m:sSub>
                      <m:sSubPr>
                        <m:ctrlPr>
                          <a:rPr lang="en-TW" i="1" smtClean="0">
                            <a:latin typeface="Cambria Math" panose="02040503050406030204" pitchFamily="18" charset="0"/>
                            <a:ea typeface="Cambria Math" panose="02040503050406030204" pitchFamily="18" charset="0"/>
                          </a:rPr>
                        </m:ctrlPr>
                      </m:sSubPr>
                      <m:e>
                        <m:r>
                          <a:rPr lang="en-TW" i="1" smtClean="0">
                            <a:latin typeface="Cambria Math" panose="02040503050406030204" pitchFamily="18" charset="0"/>
                            <a:ea typeface="Cambria Math" panose="02040503050406030204" pitchFamily="18" charset="0"/>
                          </a:rPr>
                          <m:t>𝜏</m:t>
                        </m:r>
                      </m:e>
                      <m:sub>
                        <m:r>
                          <a:rPr lang="en-US" b="0" i="1" smtClean="0">
                            <a:latin typeface="Cambria Math" panose="02040503050406030204" pitchFamily="18" charset="0"/>
                          </a:rPr>
                          <m:t>𝐴</m:t>
                        </m:r>
                      </m:sub>
                    </m:sSub>
                  </m:oMath>
                </a14:m>
                <a:r>
                  <a:rPr lang="en-TW" dirty="0"/>
                  <a:t>的光。</a:t>
                </a:r>
              </a:p>
            </p:txBody>
          </p:sp>
        </mc:Choice>
        <mc:Fallback xmlns="">
          <p:sp>
            <p:nvSpPr>
              <p:cNvPr id="4" name="TextBox 3">
                <a:extLst>
                  <a:ext uri="{FF2B5EF4-FFF2-40B4-BE49-F238E27FC236}">
                    <a16:creationId xmlns:a16="http://schemas.microsoft.com/office/drawing/2014/main" id="{CEF4BAC5-AD0E-094A-AF0D-F814DC7987DE}"/>
                  </a:ext>
                </a:extLst>
              </p:cNvPr>
              <p:cNvSpPr txBox="1">
                <a:spLocks noRot="1" noChangeAspect="1" noMove="1" noResize="1" noEditPoints="1" noAdjustHandles="1" noChangeArrowheads="1" noChangeShapeType="1" noTextEdit="1"/>
              </p:cNvSpPr>
              <p:nvPr/>
            </p:nvSpPr>
            <p:spPr>
              <a:xfrm>
                <a:off x="655945" y="5157192"/>
                <a:ext cx="7841227" cy="369332"/>
              </a:xfrm>
              <a:prstGeom prst="rect">
                <a:avLst/>
              </a:prstGeom>
              <a:blipFill>
                <a:blip r:embed="rId3"/>
                <a:stretch>
                  <a:fillRect l="-646" t="-6667" b="-23333"/>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B251B14-F155-2042-A1B4-478C52624D90}"/>
                  </a:ext>
                </a:extLst>
              </p:cNvPr>
              <p:cNvSpPr txBox="1"/>
              <p:nvPr/>
            </p:nvSpPr>
            <p:spPr>
              <a:xfrm>
                <a:off x="668529" y="5627024"/>
                <a:ext cx="7828643" cy="491288"/>
              </a:xfrm>
              <a:prstGeom prst="rect">
                <a:avLst/>
              </a:prstGeom>
              <a:noFill/>
            </p:spPr>
            <p:txBody>
              <a:bodyPr wrap="square" rtlCol="0">
                <a:spAutoFit/>
              </a:bodyPr>
              <a:lstStyle/>
              <a:p>
                <a:r>
                  <a:rPr lang="en-TW" dirty="0"/>
                  <a:t>設出發時火箭由靜止以加速度</a:t>
                </a:r>
                <a:r>
                  <a:rPr lang="en-US" dirty="0"/>
                  <a:t> </a:t>
                </a:r>
                <a14:m>
                  <m:oMath xmlns:m="http://schemas.openxmlformats.org/officeDocument/2006/math">
                    <m:r>
                      <a:rPr lang="en-US" i="1">
                        <a:latin typeface="Cambria Math" panose="02040503050406030204" pitchFamily="18" charset="0"/>
                      </a:rPr>
                      <m:t>𝑔</m:t>
                    </m:r>
                    <m:r>
                      <a:rPr lang="en-US" i="1">
                        <a:latin typeface="Cambria Math" panose="02040503050406030204" pitchFamily="18" charset="0"/>
                      </a:rPr>
                      <m:t> </m:t>
                    </m:r>
                  </m:oMath>
                </a14:m>
                <a:r>
                  <a:rPr lang="en-TW" dirty="0"/>
                  <a:t>開始運動。 </a:t>
                </a:r>
                <a:r>
                  <a:rPr lang="en-GB" dirty="0" err="1"/>
                  <a:t>光到達</a:t>
                </a:r>
                <a:r>
                  <a:rPr lang="en-TW" dirty="0">
                    <a:latin typeface="Times New Roman" panose="02020603050405020304" pitchFamily="18" charset="0"/>
                    <a:cs typeface="Times New Roman" panose="02020603050405020304" pitchFamily="18" charset="0"/>
                  </a:rPr>
                  <a:t> B </a:t>
                </a:r>
                <a:r>
                  <a:rPr lang="en-GB" dirty="0" err="1"/>
                  <a:t>時火箭已加速為</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𝑔ℎ</m:t>
                        </m:r>
                      </m:num>
                      <m:den>
                        <m:r>
                          <a:rPr lang="en-US" b="0" i="1" smtClean="0">
                            <a:latin typeface="Cambria Math" panose="02040503050406030204" pitchFamily="18" charset="0"/>
                          </a:rPr>
                          <m:t>𝑐</m:t>
                        </m:r>
                      </m:den>
                    </m:f>
                  </m:oMath>
                </a14:m>
                <a:r>
                  <a:rPr lang="en-TW" dirty="0"/>
                  <a:t>。</a:t>
                </a:r>
              </a:p>
            </p:txBody>
          </p:sp>
        </mc:Choice>
        <mc:Fallback xmlns="">
          <p:sp>
            <p:nvSpPr>
              <p:cNvPr id="5" name="TextBox 4">
                <a:extLst>
                  <a:ext uri="{FF2B5EF4-FFF2-40B4-BE49-F238E27FC236}">
                    <a16:creationId xmlns:a16="http://schemas.microsoft.com/office/drawing/2014/main" id="{5B251B14-F155-2042-A1B4-478C52624D90}"/>
                  </a:ext>
                </a:extLst>
              </p:cNvPr>
              <p:cNvSpPr txBox="1">
                <a:spLocks noRot="1" noChangeAspect="1" noMove="1" noResize="1" noEditPoints="1" noAdjustHandles="1" noChangeArrowheads="1" noChangeShapeType="1" noTextEdit="1"/>
              </p:cNvSpPr>
              <p:nvPr/>
            </p:nvSpPr>
            <p:spPr>
              <a:xfrm>
                <a:off x="668529" y="5627024"/>
                <a:ext cx="7828643" cy="491288"/>
              </a:xfrm>
              <a:prstGeom prst="rect">
                <a:avLst/>
              </a:prstGeom>
              <a:blipFill>
                <a:blip r:embed="rId4"/>
                <a:stretch>
                  <a:fillRect l="-647" b="-5128"/>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C436AF33-F926-FB4B-8A76-73B61C57F925}"/>
                  </a:ext>
                </a:extLst>
              </p:cNvPr>
              <p:cNvSpPr/>
              <p:nvPr/>
            </p:nvSpPr>
            <p:spPr>
              <a:xfrm>
                <a:off x="668529" y="6124792"/>
                <a:ext cx="8064896" cy="491288"/>
              </a:xfrm>
              <a:prstGeom prst="rect">
                <a:avLst/>
              </a:prstGeom>
            </p:spPr>
            <p:txBody>
              <a:bodyPr wrap="square">
                <a:spAutoFit/>
              </a:bodyPr>
              <a:lstStyle/>
              <a:p>
                <a:r>
                  <a:rPr lang="en-TW" dirty="0"/>
                  <a:t>如同一運動接近的接收者，都卜勒效應預測</a:t>
                </a:r>
                <a:r>
                  <a:rPr lang="en-TW" dirty="0">
                    <a:latin typeface="Times New Roman" panose="02020603050405020304" pitchFamily="18" charset="0"/>
                    <a:cs typeface="Times New Roman" panose="02020603050405020304" pitchFamily="18" charset="0"/>
                  </a:rPr>
                  <a:t>B測得的</a:t>
                </a:r>
                <a:r>
                  <a:rPr lang="en-TW" dirty="0"/>
                  <a:t>週期</a:t>
                </a:r>
                <a:r>
                  <a:rPr lang="en-TW" dirty="0">
                    <a:latin typeface="Times New Roman" panose="02020603050405020304" pitchFamily="18" charset="0"/>
                    <a:cs typeface="Times New Roman" panose="02020603050405020304" pitchFamily="18" charset="0"/>
                  </a:rPr>
                  <a:t> </a:t>
                </a:r>
                <a14:m>
                  <m:oMath xmlns:m="http://schemas.openxmlformats.org/officeDocument/2006/math">
                    <m:r>
                      <a:rPr lang="en-TW" i="1" smtClean="0">
                        <a:latin typeface="Cambria Math" panose="02040503050406030204" pitchFamily="18" charset="0"/>
                        <a:ea typeface="Cambria Math" panose="02040503050406030204" pitchFamily="18" charset="0"/>
                      </a:rPr>
                      <m:t>∆</m:t>
                    </m:r>
                    <m:sSub>
                      <m:sSubPr>
                        <m:ctrlPr>
                          <a:rPr lang="en-TW" i="1">
                            <a:latin typeface="Cambria Math" panose="02040503050406030204" pitchFamily="18" charset="0"/>
                            <a:ea typeface="Cambria Math" panose="02040503050406030204" pitchFamily="18" charset="0"/>
                          </a:rPr>
                        </m:ctrlPr>
                      </m:sSubPr>
                      <m:e>
                        <m:r>
                          <a:rPr lang="en-TW" i="1">
                            <a:latin typeface="Cambria Math" panose="02040503050406030204" pitchFamily="18" charset="0"/>
                            <a:ea typeface="Cambria Math" panose="02040503050406030204" pitchFamily="18" charset="0"/>
                          </a:rPr>
                          <m:t>𝜏</m:t>
                        </m:r>
                      </m:e>
                      <m:sub>
                        <m:r>
                          <a:rPr lang="en-US" b="0" i="1" smtClean="0">
                            <a:latin typeface="Cambria Math" panose="02040503050406030204" pitchFamily="18" charset="0"/>
                            <a:ea typeface="Cambria Math" panose="02040503050406030204" pitchFamily="18" charset="0"/>
                          </a:rPr>
                          <m:t>𝐵</m:t>
                        </m:r>
                      </m:sub>
                    </m:sSub>
                    <m:r>
                      <a:rPr lang="en-US" i="1">
                        <a:latin typeface="Cambria Math" panose="02040503050406030204" pitchFamily="18" charset="0"/>
                      </a:rPr>
                      <m:t> </m:t>
                    </m:r>
                  </m:oMath>
                </a14:m>
                <a:r>
                  <a:rPr lang="en-TW" dirty="0"/>
                  <a:t>會縮短</a:t>
                </a:r>
                <a:r>
                  <a:rPr lang="en-GB" dirty="0"/>
                  <a:t>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𝑣</m:t>
                        </m:r>
                      </m:num>
                      <m:den>
                        <m:r>
                          <a:rPr lang="en-US" b="0" i="1" smtClean="0">
                            <a:latin typeface="Cambria Math" panose="02040503050406030204" pitchFamily="18" charset="0"/>
                          </a:rPr>
                          <m:t>𝑐</m:t>
                        </m:r>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𝑔ℎ</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2</m:t>
                            </m:r>
                          </m:sup>
                        </m:sSup>
                      </m:den>
                    </m:f>
                    <m:r>
                      <a:rPr lang="en-US" i="1">
                        <a:latin typeface="Cambria Math" panose="02040503050406030204" pitchFamily="18" charset="0"/>
                      </a:rPr>
                      <m:t> </m:t>
                    </m:r>
                  </m:oMath>
                </a14:m>
                <a:r>
                  <a:rPr lang="en-TW" dirty="0"/>
                  <a:t>。</a:t>
                </a:r>
              </a:p>
            </p:txBody>
          </p:sp>
        </mc:Choice>
        <mc:Fallback xmlns="">
          <p:sp>
            <p:nvSpPr>
              <p:cNvPr id="7" name="Rectangle 6">
                <a:extLst>
                  <a:ext uri="{FF2B5EF4-FFF2-40B4-BE49-F238E27FC236}">
                    <a16:creationId xmlns:a16="http://schemas.microsoft.com/office/drawing/2014/main" id="{C436AF33-F926-FB4B-8A76-73B61C57F925}"/>
                  </a:ext>
                </a:extLst>
              </p:cNvPr>
              <p:cNvSpPr>
                <a:spLocks noRot="1" noChangeAspect="1" noMove="1" noResize="1" noEditPoints="1" noAdjustHandles="1" noChangeArrowheads="1" noChangeShapeType="1" noTextEdit="1"/>
              </p:cNvSpPr>
              <p:nvPr/>
            </p:nvSpPr>
            <p:spPr>
              <a:xfrm>
                <a:off x="668529" y="6124792"/>
                <a:ext cx="8064896" cy="491288"/>
              </a:xfrm>
              <a:prstGeom prst="rect">
                <a:avLst/>
              </a:prstGeom>
              <a:blipFill>
                <a:blip r:embed="rId5"/>
                <a:stretch>
                  <a:fillRect l="-629" b="-7692"/>
                </a:stretch>
              </a:blipFill>
            </p:spPr>
            <p:txBody>
              <a:bodyPr/>
              <a:lstStyle/>
              <a:p>
                <a:r>
                  <a:rPr lang="en-TW">
                    <a:noFill/>
                  </a:rPr>
                  <a:t> </a:t>
                </a:r>
              </a:p>
            </p:txBody>
          </p:sp>
        </mc:Fallback>
      </mc:AlternateContent>
      <p:sp>
        <p:nvSpPr>
          <p:cNvPr id="6" name="TextBox 5">
            <a:extLst>
              <a:ext uri="{FF2B5EF4-FFF2-40B4-BE49-F238E27FC236}">
                <a16:creationId xmlns:a16="http://schemas.microsoft.com/office/drawing/2014/main" id="{A8271412-96D3-2044-A7BC-9F82FD1B81ED}"/>
              </a:ext>
            </a:extLst>
          </p:cNvPr>
          <p:cNvSpPr txBox="1"/>
          <p:nvPr/>
        </p:nvSpPr>
        <p:spPr>
          <a:xfrm>
            <a:off x="662809" y="4668342"/>
            <a:ext cx="6285455" cy="369332"/>
          </a:xfrm>
          <a:prstGeom prst="rect">
            <a:avLst/>
          </a:prstGeom>
          <a:noFill/>
        </p:spPr>
        <p:txBody>
          <a:bodyPr wrap="square" rtlCol="0">
            <a:spAutoFit/>
          </a:bodyPr>
          <a:lstStyle/>
          <a:p>
            <a:r>
              <a:rPr lang="en-TW" dirty="0"/>
              <a:t>要比較兩處的時鐘，必須從一處發一道光到另一處來比較。</a:t>
            </a:r>
          </a:p>
        </p:txBody>
      </p:sp>
    </p:spTree>
    <p:extLst>
      <p:ext uri="{BB962C8B-B14F-4D97-AF65-F5344CB8AC3E}">
        <p14:creationId xmlns:p14="http://schemas.microsoft.com/office/powerpoint/2010/main" val="349882272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0">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430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3333"/>
          <a:stretch/>
        </p:blipFill>
        <p:spPr bwMode="auto">
          <a:xfrm>
            <a:off x="1772148" y="833428"/>
            <a:ext cx="5910320" cy="3744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a:extLst>
              <a:ext uri="{FF2B5EF4-FFF2-40B4-BE49-F238E27FC236}">
                <a16:creationId xmlns:a16="http://schemas.microsoft.com/office/drawing/2014/main" id="{C184697A-6ED4-6444-B331-4BC48953461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1037" t="41721" b="47621"/>
          <a:stretch/>
        </p:blipFill>
        <p:spPr bwMode="auto">
          <a:xfrm>
            <a:off x="1868073" y="4795510"/>
            <a:ext cx="2105982" cy="43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a:extLst>
              <a:ext uri="{FF2B5EF4-FFF2-40B4-BE49-F238E27FC236}">
                <a16:creationId xmlns:a16="http://schemas.microsoft.com/office/drawing/2014/main" id="{B9C6AC8A-4FE1-9247-819D-B26C1E7B15D3}"/>
              </a:ext>
            </a:extLst>
          </p:cNvPr>
          <p:cNvSpPr txBox="1"/>
          <p:nvPr/>
        </p:nvSpPr>
        <p:spPr>
          <a:xfrm>
            <a:off x="539552" y="5445224"/>
            <a:ext cx="8424936" cy="369332"/>
          </a:xfrm>
          <a:prstGeom prst="rect">
            <a:avLst/>
          </a:prstGeom>
          <a:noFill/>
        </p:spPr>
        <p:txBody>
          <a:bodyPr wrap="square" rtlCol="0">
            <a:spAutoFit/>
          </a:bodyPr>
          <a:lstStyle/>
          <a:p>
            <a:r>
              <a:rPr lang="en-GB" dirty="0" err="1"/>
              <a:t>根據</a:t>
            </a:r>
            <a:r>
              <a:rPr lang="en-TW" dirty="0"/>
              <a:t>等效原則，這就是在重力場下，高處發出的光在低處量起來週期較短的結果。</a:t>
            </a:r>
          </a:p>
        </p:txBody>
      </p:sp>
      <p:pic>
        <p:nvPicPr>
          <p:cNvPr id="5" name="Picture 4">
            <a:extLst>
              <a:ext uri="{FF2B5EF4-FFF2-40B4-BE49-F238E27FC236}">
                <a16:creationId xmlns:a16="http://schemas.microsoft.com/office/drawing/2014/main" id="{694C959C-6414-A344-89FD-A1E11908E1C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1037" t="69935" b="19407"/>
          <a:stretch/>
        </p:blipFill>
        <p:spPr bwMode="auto">
          <a:xfrm>
            <a:off x="4963927" y="4795510"/>
            <a:ext cx="2105982" cy="43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id="{B305EE0A-16D2-B444-9DB0-8045B93774A3}"/>
              </a:ext>
            </a:extLst>
          </p:cNvPr>
          <p:cNvSpPr txBox="1"/>
          <p:nvPr/>
        </p:nvSpPr>
        <p:spPr>
          <a:xfrm>
            <a:off x="514840" y="5847556"/>
            <a:ext cx="8424936" cy="369332"/>
          </a:xfrm>
          <a:prstGeom prst="rect">
            <a:avLst/>
          </a:prstGeom>
          <a:noFill/>
        </p:spPr>
        <p:txBody>
          <a:bodyPr wrap="square" rtlCol="0">
            <a:spAutoFit/>
          </a:bodyPr>
          <a:lstStyle/>
          <a:p>
            <a:r>
              <a:rPr lang="en-TW" dirty="0"/>
              <a:t>這是在靜止狀態下發生的，高處發出的光在低處量起來週期較出發處短的結果。</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8B40AEE6-C4C2-6146-BEE5-42EEF7F36A7E}"/>
                  </a:ext>
                </a:extLst>
              </p:cNvPr>
              <p:cNvSpPr txBox="1"/>
              <p:nvPr/>
            </p:nvSpPr>
            <p:spPr>
              <a:xfrm>
                <a:off x="6022111" y="1864657"/>
                <a:ext cx="21223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𝐴</m:t>
                      </m:r>
                    </m:oMath>
                  </m:oMathPara>
                </a14:m>
                <a:endParaRPr lang="en-TW" dirty="0"/>
              </a:p>
            </p:txBody>
          </p:sp>
        </mc:Choice>
        <mc:Fallback xmlns="">
          <p:sp>
            <p:nvSpPr>
              <p:cNvPr id="2" name="TextBox 1">
                <a:extLst>
                  <a:ext uri="{FF2B5EF4-FFF2-40B4-BE49-F238E27FC236}">
                    <a16:creationId xmlns:a16="http://schemas.microsoft.com/office/drawing/2014/main" id="{8B40AEE6-C4C2-6146-BEE5-42EEF7F36A7E}"/>
                  </a:ext>
                </a:extLst>
              </p:cNvPr>
              <p:cNvSpPr txBox="1">
                <a:spLocks noRot="1" noChangeAspect="1" noMove="1" noResize="1" noEditPoints="1" noAdjustHandles="1" noChangeArrowheads="1" noChangeShapeType="1" noTextEdit="1"/>
              </p:cNvSpPr>
              <p:nvPr/>
            </p:nvSpPr>
            <p:spPr>
              <a:xfrm>
                <a:off x="6022111" y="1864657"/>
                <a:ext cx="212238" cy="276999"/>
              </a:xfrm>
              <a:prstGeom prst="rect">
                <a:avLst/>
              </a:prstGeom>
              <a:blipFill>
                <a:blip r:embed="rId4"/>
                <a:stretch>
                  <a:fillRect l="-22222" r="-16667" b="-8696"/>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847062E-32DD-7C43-9598-B6ADDCF11B0E}"/>
                  </a:ext>
                </a:extLst>
              </p:cNvPr>
              <p:cNvSpPr txBox="1"/>
              <p:nvPr/>
            </p:nvSpPr>
            <p:spPr>
              <a:xfrm>
                <a:off x="5905605" y="3152001"/>
                <a:ext cx="222625"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𝐵</m:t>
                      </m:r>
                    </m:oMath>
                  </m:oMathPara>
                </a14:m>
                <a:endParaRPr lang="en-TW" dirty="0"/>
              </a:p>
            </p:txBody>
          </p:sp>
        </mc:Choice>
        <mc:Fallback xmlns="">
          <p:sp>
            <p:nvSpPr>
              <p:cNvPr id="8" name="TextBox 7">
                <a:extLst>
                  <a:ext uri="{FF2B5EF4-FFF2-40B4-BE49-F238E27FC236}">
                    <a16:creationId xmlns:a16="http://schemas.microsoft.com/office/drawing/2014/main" id="{9847062E-32DD-7C43-9598-B6ADDCF11B0E}"/>
                  </a:ext>
                </a:extLst>
              </p:cNvPr>
              <p:cNvSpPr txBox="1">
                <a:spLocks noRot="1" noChangeAspect="1" noMove="1" noResize="1" noEditPoints="1" noAdjustHandles="1" noChangeArrowheads="1" noChangeShapeType="1" noTextEdit="1"/>
              </p:cNvSpPr>
              <p:nvPr/>
            </p:nvSpPr>
            <p:spPr>
              <a:xfrm>
                <a:off x="5905605" y="3152001"/>
                <a:ext cx="222625" cy="276999"/>
              </a:xfrm>
              <a:prstGeom prst="rect">
                <a:avLst/>
              </a:prstGeom>
              <a:blipFill>
                <a:blip r:embed="rId5"/>
                <a:stretch>
                  <a:fillRect l="-22222" r="-16667" b="-8696"/>
                </a:stretch>
              </a:blipFill>
            </p:spPr>
            <p:txBody>
              <a:bodyPr/>
              <a:lstStyle/>
              <a:p>
                <a:r>
                  <a:rPr lang="en-TW">
                    <a:noFill/>
                  </a:rPr>
                  <a:t> </a:t>
                </a:r>
              </a:p>
            </p:txBody>
          </p:sp>
        </mc:Fallback>
      </mc:AlternateContent>
      <p:sp>
        <p:nvSpPr>
          <p:cNvPr id="7" name="TextBox 6">
            <a:extLst>
              <a:ext uri="{FF2B5EF4-FFF2-40B4-BE49-F238E27FC236}">
                <a16:creationId xmlns:a16="http://schemas.microsoft.com/office/drawing/2014/main" id="{7CDE8151-93C4-BD41-A7C7-2B4BBA2DC32D}"/>
              </a:ext>
            </a:extLst>
          </p:cNvPr>
          <p:cNvSpPr txBox="1"/>
          <p:nvPr/>
        </p:nvSpPr>
        <p:spPr>
          <a:xfrm>
            <a:off x="514840" y="6249888"/>
            <a:ext cx="5857360" cy="369332"/>
          </a:xfrm>
          <a:prstGeom prst="rect">
            <a:avLst/>
          </a:prstGeom>
          <a:noFill/>
        </p:spPr>
        <p:txBody>
          <a:bodyPr wrap="square" rtlCol="0">
            <a:spAutoFit/>
          </a:bodyPr>
          <a:lstStyle/>
          <a:p>
            <a:r>
              <a:rPr lang="en-GB" dirty="0" err="1"/>
              <a:t>高處的時鐘在低處看起來走得比低處的時鐘快</a:t>
            </a:r>
            <a:r>
              <a:rPr lang="en-GB" dirty="0"/>
              <a:t>。</a:t>
            </a:r>
            <a:endParaRPr lang="en-TW" dirty="0"/>
          </a:p>
        </p:txBody>
      </p:sp>
    </p:spTree>
    <p:extLst>
      <p:ext uri="{BB962C8B-B14F-4D97-AF65-F5344CB8AC3E}">
        <p14:creationId xmlns:p14="http://schemas.microsoft.com/office/powerpoint/2010/main" val="257555514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0">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37ADD2E9-A629-364C-9B13-F285828182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5656" y="404664"/>
            <a:ext cx="5787493" cy="3877265"/>
          </a:xfrm>
          <a:prstGeom prst="rect">
            <a:avLst/>
          </a:prstGeom>
        </p:spPr>
      </p:pic>
      <p:pic>
        <p:nvPicPr>
          <p:cNvPr id="4" name="Picture 2">
            <a:extLst>
              <a:ext uri="{FF2B5EF4-FFF2-40B4-BE49-F238E27FC236}">
                <a16:creationId xmlns:a16="http://schemas.microsoft.com/office/drawing/2014/main" id="{6EF30D32-54C6-5343-BF0B-F64D2D71C7C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1037" t="41213" b="48172"/>
          <a:stretch/>
        </p:blipFill>
        <p:spPr bwMode="auto">
          <a:xfrm>
            <a:off x="4958894" y="3073944"/>
            <a:ext cx="2016224" cy="411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a:extLst>
              <a:ext uri="{FF2B5EF4-FFF2-40B4-BE49-F238E27FC236}">
                <a16:creationId xmlns:a16="http://schemas.microsoft.com/office/drawing/2014/main" id="{D248E2F3-D411-BE44-BE52-52B024E76DEE}"/>
              </a:ext>
            </a:extLst>
          </p:cNvPr>
          <p:cNvSpPr txBox="1"/>
          <p:nvPr/>
        </p:nvSpPr>
        <p:spPr>
          <a:xfrm>
            <a:off x="1475656" y="5747387"/>
            <a:ext cx="6591560" cy="369332"/>
          </a:xfrm>
          <a:prstGeom prst="rect">
            <a:avLst/>
          </a:prstGeom>
          <a:noFill/>
        </p:spPr>
        <p:txBody>
          <a:bodyPr wrap="square" rtlCol="0">
            <a:spAutoFit/>
          </a:bodyPr>
          <a:lstStyle/>
          <a:p>
            <a:r>
              <a:rPr lang="en-TW" dirty="0"/>
              <a:t>時間的度規會隨重力改變，因此時空是彎曲的！</a:t>
            </a:r>
          </a:p>
        </p:txBody>
      </p:sp>
      <p:sp>
        <p:nvSpPr>
          <p:cNvPr id="5" name="TextBox 4">
            <a:extLst>
              <a:ext uri="{FF2B5EF4-FFF2-40B4-BE49-F238E27FC236}">
                <a16:creationId xmlns:a16="http://schemas.microsoft.com/office/drawing/2014/main" id="{4633FD26-F4AD-5145-945D-1E56C2890B51}"/>
              </a:ext>
            </a:extLst>
          </p:cNvPr>
          <p:cNvSpPr txBox="1"/>
          <p:nvPr/>
        </p:nvSpPr>
        <p:spPr>
          <a:xfrm>
            <a:off x="1475656" y="4495283"/>
            <a:ext cx="7056784" cy="369332"/>
          </a:xfrm>
          <a:prstGeom prst="rect">
            <a:avLst/>
          </a:prstGeom>
          <a:noFill/>
        </p:spPr>
        <p:txBody>
          <a:bodyPr wrap="square" rtlCol="0">
            <a:spAutoFit/>
          </a:bodyPr>
          <a:lstStyle/>
          <a:p>
            <a:r>
              <a:rPr lang="en-TW" dirty="0"/>
              <a:t>注意：</a:t>
            </a:r>
            <a:r>
              <a:rPr lang="en-TW" dirty="0">
                <a:latin typeface="Times New Roman" panose="02020603050405020304" pitchFamily="18" charset="0"/>
                <a:cs typeface="Times New Roman" panose="02020603050405020304" pitchFamily="18" charset="0"/>
              </a:rPr>
              <a:t>Ａ</a:t>
            </a:r>
            <a:r>
              <a:rPr lang="en-TW" dirty="0"/>
              <a:t>發出的光的一系列波峰就其實形成一組時間的尺格！</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5B008D6E-A0BF-CD4A-BBEE-0ABBBD37858A}"/>
                  </a:ext>
                </a:extLst>
              </p:cNvPr>
              <p:cNvSpPr txBox="1"/>
              <p:nvPr/>
            </p:nvSpPr>
            <p:spPr>
              <a:xfrm>
                <a:off x="1475656" y="4922325"/>
                <a:ext cx="6120680" cy="369332"/>
              </a:xfrm>
              <a:prstGeom prst="rect">
                <a:avLst/>
              </a:prstGeom>
              <a:noFill/>
            </p:spPr>
            <p:txBody>
              <a:bodyPr wrap="square" rtlCol="0">
                <a:spAutoFit/>
              </a:bodyPr>
              <a:lstStyle/>
              <a:p>
                <a:r>
                  <a:rPr lang="en-TW" dirty="0"/>
                  <a:t>在平坦時空，尺格間距在不同位置是相同的 </a:t>
                </a:r>
                <a14:m>
                  <m:oMath xmlns:m="http://schemas.openxmlformats.org/officeDocument/2006/math">
                    <m:r>
                      <a:rPr lang="en-TW" i="1" smtClean="0">
                        <a:latin typeface="Cambria Math" panose="02040503050406030204" pitchFamily="18" charset="0"/>
                        <a:ea typeface="Cambria Math" panose="02040503050406030204" pitchFamily="18" charset="0"/>
                      </a:rPr>
                      <m:t>∆</m:t>
                    </m:r>
                    <m:sSub>
                      <m:sSubPr>
                        <m:ctrlPr>
                          <a:rPr lang="en-TW" i="1">
                            <a:latin typeface="Cambria Math" panose="02040503050406030204" pitchFamily="18" charset="0"/>
                            <a:ea typeface="Cambria Math" panose="02040503050406030204" pitchFamily="18" charset="0"/>
                          </a:rPr>
                        </m:ctrlPr>
                      </m:sSubPr>
                      <m:e>
                        <m:r>
                          <a:rPr lang="en-TW" i="1">
                            <a:latin typeface="Cambria Math" panose="02040503050406030204" pitchFamily="18" charset="0"/>
                            <a:ea typeface="Cambria Math" panose="02040503050406030204" pitchFamily="18" charset="0"/>
                          </a:rPr>
                          <m:t>𝜏</m:t>
                        </m:r>
                      </m:e>
                      <m:sub>
                        <m:r>
                          <a:rPr lang="en-US" i="1">
                            <a:latin typeface="Cambria Math" panose="02040503050406030204" pitchFamily="18" charset="0"/>
                          </a:rPr>
                          <m:t>𝐴</m:t>
                        </m:r>
                      </m:sub>
                    </m:sSub>
                    <m:r>
                      <a:rPr lang="en-US" b="0" i="1" smtClean="0">
                        <a:latin typeface="Cambria Math" panose="02040503050406030204" pitchFamily="18" charset="0"/>
                      </a:rPr>
                      <m:t>=</m:t>
                    </m:r>
                    <m:r>
                      <a:rPr lang="en-TW" i="1">
                        <a:latin typeface="Cambria Math" panose="02040503050406030204" pitchFamily="18" charset="0"/>
                        <a:ea typeface="Cambria Math" panose="02040503050406030204" pitchFamily="18" charset="0"/>
                      </a:rPr>
                      <m:t>∆</m:t>
                    </m:r>
                    <m:sSub>
                      <m:sSubPr>
                        <m:ctrlPr>
                          <a:rPr lang="en-TW" i="1">
                            <a:latin typeface="Cambria Math" panose="02040503050406030204" pitchFamily="18" charset="0"/>
                            <a:ea typeface="Cambria Math" panose="02040503050406030204" pitchFamily="18" charset="0"/>
                          </a:rPr>
                        </m:ctrlPr>
                      </m:sSubPr>
                      <m:e>
                        <m:r>
                          <a:rPr lang="en-TW" i="1">
                            <a:latin typeface="Cambria Math" panose="02040503050406030204" pitchFamily="18" charset="0"/>
                            <a:ea typeface="Cambria Math" panose="02040503050406030204" pitchFamily="18" charset="0"/>
                          </a:rPr>
                          <m:t>𝜏</m:t>
                        </m:r>
                      </m:e>
                      <m:sub>
                        <m:r>
                          <a:rPr lang="en-US" b="0" i="1" smtClean="0">
                            <a:latin typeface="Cambria Math" panose="02040503050406030204" pitchFamily="18" charset="0"/>
                            <a:ea typeface="Cambria Math" panose="02040503050406030204" pitchFamily="18" charset="0"/>
                          </a:rPr>
                          <m:t>𝐵</m:t>
                        </m:r>
                      </m:sub>
                    </m:sSub>
                  </m:oMath>
                </a14:m>
                <a:r>
                  <a:rPr lang="en-TW" dirty="0"/>
                  <a:t>。</a:t>
                </a:r>
              </a:p>
            </p:txBody>
          </p:sp>
        </mc:Choice>
        <mc:Fallback xmlns="">
          <p:sp>
            <p:nvSpPr>
              <p:cNvPr id="6" name="TextBox 5">
                <a:extLst>
                  <a:ext uri="{FF2B5EF4-FFF2-40B4-BE49-F238E27FC236}">
                    <a16:creationId xmlns:a16="http://schemas.microsoft.com/office/drawing/2014/main" id="{5B008D6E-A0BF-CD4A-BBEE-0ABBBD37858A}"/>
                  </a:ext>
                </a:extLst>
              </p:cNvPr>
              <p:cNvSpPr txBox="1">
                <a:spLocks noRot="1" noChangeAspect="1" noMove="1" noResize="1" noEditPoints="1" noAdjustHandles="1" noChangeArrowheads="1" noChangeShapeType="1" noTextEdit="1"/>
              </p:cNvSpPr>
              <p:nvPr/>
            </p:nvSpPr>
            <p:spPr>
              <a:xfrm>
                <a:off x="1475656" y="4922325"/>
                <a:ext cx="6120680" cy="369332"/>
              </a:xfrm>
              <a:prstGeom prst="rect">
                <a:avLst/>
              </a:prstGeom>
              <a:blipFill>
                <a:blip r:embed="rId4"/>
                <a:stretch>
                  <a:fillRect l="-828" t="-6667" b="-23333"/>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98EB4CB5-850F-EF4C-97AA-CB59F1360E17}"/>
                  </a:ext>
                </a:extLst>
              </p:cNvPr>
              <p:cNvSpPr/>
              <p:nvPr/>
            </p:nvSpPr>
            <p:spPr>
              <a:xfrm>
                <a:off x="1475656" y="5320345"/>
                <a:ext cx="7509748" cy="369332"/>
              </a:xfrm>
              <a:prstGeom prst="rect">
                <a:avLst/>
              </a:prstGeom>
            </p:spPr>
            <p:txBody>
              <a:bodyPr wrap="none">
                <a:spAutoFit/>
              </a:bodyPr>
              <a:lstStyle/>
              <a:p>
                <a:r>
                  <a:rPr lang="en-TW" dirty="0"/>
                  <a:t>但重力紅外移顯示在重力下</a:t>
                </a:r>
                <a:r>
                  <a:rPr lang="en-TW" dirty="0">
                    <a:ea typeface="Cambria Math" panose="02040503050406030204" pitchFamily="18" charset="0"/>
                  </a:rPr>
                  <a:t> </a:t>
                </a:r>
                <a14:m>
                  <m:oMath xmlns:m="http://schemas.openxmlformats.org/officeDocument/2006/math">
                    <m:r>
                      <a:rPr lang="en-TW" i="1">
                        <a:latin typeface="Cambria Math" panose="02040503050406030204" pitchFamily="18" charset="0"/>
                        <a:ea typeface="Cambria Math" panose="02040503050406030204" pitchFamily="18" charset="0"/>
                      </a:rPr>
                      <m:t>∆</m:t>
                    </m:r>
                    <m:sSub>
                      <m:sSubPr>
                        <m:ctrlPr>
                          <a:rPr lang="en-TW" i="1">
                            <a:latin typeface="Cambria Math" panose="02040503050406030204" pitchFamily="18" charset="0"/>
                            <a:ea typeface="Cambria Math" panose="02040503050406030204" pitchFamily="18" charset="0"/>
                          </a:rPr>
                        </m:ctrlPr>
                      </m:sSubPr>
                      <m:e>
                        <m:r>
                          <a:rPr lang="en-TW" i="1">
                            <a:latin typeface="Cambria Math" panose="02040503050406030204" pitchFamily="18" charset="0"/>
                            <a:ea typeface="Cambria Math" panose="02040503050406030204" pitchFamily="18" charset="0"/>
                          </a:rPr>
                          <m:t>𝜏</m:t>
                        </m:r>
                      </m:e>
                      <m:sub>
                        <m:r>
                          <a:rPr lang="en-US" i="1">
                            <a:latin typeface="Cambria Math" panose="02040503050406030204" pitchFamily="18" charset="0"/>
                          </a:rPr>
                          <m:t>𝐴</m:t>
                        </m:r>
                      </m:sub>
                    </m:sSub>
                    <m:r>
                      <a:rPr lang="en-US" b="0" i="1" smtClean="0">
                        <a:latin typeface="Cambria Math" panose="02040503050406030204" pitchFamily="18" charset="0"/>
                      </a:rPr>
                      <m:t>&gt;</m:t>
                    </m:r>
                    <m:r>
                      <a:rPr lang="en-TW" i="1">
                        <a:latin typeface="Cambria Math" panose="02040503050406030204" pitchFamily="18" charset="0"/>
                        <a:ea typeface="Cambria Math" panose="02040503050406030204" pitchFamily="18" charset="0"/>
                      </a:rPr>
                      <m:t>∆</m:t>
                    </m:r>
                    <m:sSub>
                      <m:sSubPr>
                        <m:ctrlPr>
                          <a:rPr lang="en-TW" i="1">
                            <a:latin typeface="Cambria Math" panose="02040503050406030204" pitchFamily="18" charset="0"/>
                            <a:ea typeface="Cambria Math" panose="02040503050406030204" pitchFamily="18" charset="0"/>
                          </a:rPr>
                        </m:ctrlPr>
                      </m:sSubPr>
                      <m:e>
                        <m:r>
                          <a:rPr lang="en-TW" i="1">
                            <a:latin typeface="Cambria Math" panose="02040503050406030204" pitchFamily="18" charset="0"/>
                            <a:ea typeface="Cambria Math" panose="02040503050406030204" pitchFamily="18" charset="0"/>
                          </a:rPr>
                          <m:t>𝜏</m:t>
                        </m:r>
                      </m:e>
                      <m:sub>
                        <m:r>
                          <a:rPr lang="en-US" i="1">
                            <a:latin typeface="Cambria Math" panose="02040503050406030204" pitchFamily="18" charset="0"/>
                            <a:ea typeface="Cambria Math" panose="02040503050406030204" pitchFamily="18" charset="0"/>
                          </a:rPr>
                          <m:t>𝐵</m:t>
                        </m:r>
                      </m:sub>
                    </m:sSub>
                  </m:oMath>
                </a14:m>
                <a:r>
                  <a:rPr lang="en-TW" dirty="0"/>
                  <a:t>。尺格間距在不同位置是不同的。</a:t>
                </a:r>
              </a:p>
            </p:txBody>
          </p:sp>
        </mc:Choice>
        <mc:Fallback xmlns="">
          <p:sp>
            <p:nvSpPr>
              <p:cNvPr id="7" name="Rectangle 6">
                <a:extLst>
                  <a:ext uri="{FF2B5EF4-FFF2-40B4-BE49-F238E27FC236}">
                    <a16:creationId xmlns:a16="http://schemas.microsoft.com/office/drawing/2014/main" id="{98EB4CB5-850F-EF4C-97AA-CB59F1360E17}"/>
                  </a:ext>
                </a:extLst>
              </p:cNvPr>
              <p:cNvSpPr>
                <a:spLocks noRot="1" noChangeAspect="1" noMove="1" noResize="1" noEditPoints="1" noAdjustHandles="1" noChangeArrowheads="1" noChangeShapeType="1" noTextEdit="1"/>
              </p:cNvSpPr>
              <p:nvPr/>
            </p:nvSpPr>
            <p:spPr>
              <a:xfrm>
                <a:off x="1475656" y="5320345"/>
                <a:ext cx="7509748" cy="369332"/>
              </a:xfrm>
              <a:prstGeom prst="rect">
                <a:avLst/>
              </a:prstGeom>
              <a:blipFill>
                <a:blip r:embed="rId5"/>
                <a:stretch>
                  <a:fillRect l="-676" t="-10345" b="-24138"/>
                </a:stretch>
              </a:blipFill>
            </p:spPr>
            <p:txBody>
              <a:bodyPr/>
              <a:lstStyle/>
              <a:p>
                <a:r>
                  <a:rPr lang="en-TW">
                    <a:noFill/>
                  </a:rPr>
                  <a:t> </a:t>
                </a:r>
              </a:p>
            </p:txBody>
          </p:sp>
        </mc:Fallback>
      </mc:AlternateContent>
    </p:spTree>
    <p:extLst>
      <p:ext uri="{BB962C8B-B14F-4D97-AF65-F5344CB8AC3E}">
        <p14:creationId xmlns:p14="http://schemas.microsoft.com/office/powerpoint/2010/main" val="369917981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63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548680"/>
            <a:ext cx="7836363" cy="5877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678540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861" t="21874" r="17998" b="9032"/>
          <a:stretch/>
        </p:blipFill>
        <p:spPr bwMode="auto">
          <a:xfrm>
            <a:off x="779314" y="1268760"/>
            <a:ext cx="7452319" cy="4311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593524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73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1988840"/>
            <a:ext cx="4191000" cy="314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737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737" r="12709"/>
          <a:stretch/>
        </p:blipFill>
        <p:spPr bwMode="auto">
          <a:xfrm>
            <a:off x="257746" y="561143"/>
            <a:ext cx="4386262" cy="56111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74939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ACE63871-17F2-BE44-AB68-D941907F8FC3}"/>
              </a:ext>
            </a:extLst>
          </p:cNvPr>
          <p:cNvPicPr>
            <a:picLocks noChangeAspect="1"/>
          </p:cNvPicPr>
          <p:nvPr/>
        </p:nvPicPr>
        <p:blipFill rotWithShape="1">
          <a:blip r:embed="rId2">
            <a:extLst>
              <a:ext uri="{28A0092B-C50C-407E-A947-70E740481C1C}">
                <a14:useLocalDpi xmlns:a14="http://schemas.microsoft.com/office/drawing/2010/main" val="0"/>
              </a:ext>
            </a:extLst>
          </a:blip>
          <a:srcRect t="11151"/>
          <a:stretch/>
        </p:blipFill>
        <p:spPr>
          <a:xfrm>
            <a:off x="1799692" y="144759"/>
            <a:ext cx="5544616" cy="6568482"/>
          </a:xfrm>
          <a:prstGeom prst="rect">
            <a:avLst/>
          </a:prstGeom>
        </p:spPr>
      </p:pic>
    </p:spTree>
    <p:extLst>
      <p:ext uri="{BB962C8B-B14F-4D97-AF65-F5344CB8AC3E}">
        <p14:creationId xmlns:p14="http://schemas.microsoft.com/office/powerpoint/2010/main" val="90837468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24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908720"/>
            <a:ext cx="6657975" cy="418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a:extLst>
              <a:ext uri="{FF2B5EF4-FFF2-40B4-BE49-F238E27FC236}">
                <a16:creationId xmlns:a16="http://schemas.microsoft.com/office/drawing/2014/main" id="{B61D828A-5BEA-0243-8E36-1C869F7477DD}"/>
              </a:ext>
            </a:extLst>
          </p:cNvPr>
          <p:cNvSpPr txBox="1"/>
          <p:nvPr/>
        </p:nvSpPr>
        <p:spPr>
          <a:xfrm>
            <a:off x="971600" y="5301208"/>
            <a:ext cx="7776864" cy="369332"/>
          </a:xfrm>
          <a:prstGeom prst="rect">
            <a:avLst/>
          </a:prstGeom>
          <a:noFill/>
        </p:spPr>
        <p:txBody>
          <a:bodyPr wrap="square" rtlCol="0">
            <a:spAutoFit/>
          </a:bodyPr>
          <a:lstStyle/>
          <a:p>
            <a:r>
              <a:rPr lang="en-TW" dirty="0"/>
              <a:t>在以上的彎曲時空中，物體會走兩點間最短“時空距離”的線，稱為測地線。</a:t>
            </a:r>
          </a:p>
        </p:txBody>
      </p:sp>
      <p:sp>
        <p:nvSpPr>
          <p:cNvPr id="5" name="TextBox 4">
            <a:extLst>
              <a:ext uri="{FF2B5EF4-FFF2-40B4-BE49-F238E27FC236}">
                <a16:creationId xmlns:a16="http://schemas.microsoft.com/office/drawing/2014/main" id="{DDCEB8C5-DCC5-D94E-9854-357B3CE33C80}"/>
              </a:ext>
            </a:extLst>
          </p:cNvPr>
          <p:cNvSpPr txBox="1"/>
          <p:nvPr/>
        </p:nvSpPr>
        <p:spPr>
          <a:xfrm>
            <a:off x="972040" y="5733256"/>
            <a:ext cx="7632408" cy="369332"/>
          </a:xfrm>
          <a:prstGeom prst="rect">
            <a:avLst/>
          </a:prstGeom>
          <a:noFill/>
        </p:spPr>
        <p:txBody>
          <a:bodyPr wrap="square">
            <a:spAutoFit/>
          </a:bodyPr>
          <a:lstStyle/>
          <a:p>
            <a:r>
              <a:rPr lang="en-TW" dirty="0"/>
              <a:t>測地線，就是物體在星球周圍的軌跡！</a:t>
            </a:r>
          </a:p>
        </p:txBody>
      </p:sp>
    </p:spTree>
    <p:extLst>
      <p:ext uri="{BB962C8B-B14F-4D97-AF65-F5344CB8AC3E}">
        <p14:creationId xmlns:p14="http://schemas.microsoft.com/office/powerpoint/2010/main" val="365358308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295400"/>
            <a:ext cx="6628239"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3" name="矩形 2"/>
              <p:cNvSpPr/>
              <p:nvPr/>
            </p:nvSpPr>
            <p:spPr>
              <a:xfrm>
                <a:off x="2267744" y="5370816"/>
                <a:ext cx="4149213" cy="648126"/>
              </a:xfrm>
              <a:prstGeom prst="rect">
                <a:avLst/>
              </a:prstGeom>
              <a:solidFill>
                <a:srgbClr val="FFFF00"/>
              </a:solidFill>
            </p:spPr>
            <p:txBody>
              <a:bodyPr wrap="none">
                <a:spAutoFit/>
              </a:bodyPr>
              <a:lstStyle/>
              <a:p>
                <a:pPr/>
                <a14:m>
                  <m:oMathPara xmlns:m="http://schemas.openxmlformats.org/officeDocument/2006/math">
                    <m:oMath>
                      <m:sSub>
                        <m:sSubPr>
                          <m:ctrlPr>
                            <a:rPr lang="en-US" altLang="zh-TW" i="1">
                              <a:latin typeface="Cambria Math"/>
                              <a:cs typeface="Times New Roman" panose="02020603050405020304" pitchFamily="18" charset="0"/>
                            </a:rPr>
                          </m:ctrlPr>
                        </m:sSubPr>
                        <m:e>
                          <m:r>
                            <a:rPr lang="en-US" altLang="zh-TW" i="1">
                              <a:latin typeface="Cambria Math"/>
                              <a:cs typeface="Times New Roman" panose="02020603050405020304" pitchFamily="18" charset="0"/>
                            </a:rPr>
                            <m:t>𝑉</m:t>
                          </m:r>
                        </m:e>
                        <m:sub>
                          <m:r>
                            <m:rPr>
                              <m:sty m:val="p"/>
                            </m:rPr>
                            <a:rPr lang="en-US" altLang="zh-TW">
                              <a:latin typeface="Cambria Math"/>
                              <a:cs typeface="Times New Roman" panose="02020603050405020304" pitchFamily="18" charset="0"/>
                            </a:rPr>
                            <m:t>eff</m:t>
                          </m:r>
                        </m:sub>
                      </m:sSub>
                      <m:d>
                        <m:dPr>
                          <m:ctrlPr>
                            <a:rPr lang="en-US" altLang="zh-TW" i="1">
                              <a:latin typeface="Cambria Math"/>
                              <a:cs typeface="Times New Roman" panose="02020603050405020304" pitchFamily="18" charset="0"/>
                            </a:rPr>
                          </m:ctrlPr>
                        </m:dPr>
                        <m:e>
                          <m:r>
                            <a:rPr lang="en-US" altLang="zh-TW" i="1">
                              <a:latin typeface="Cambria Math"/>
                              <a:cs typeface="Times New Roman" panose="02020603050405020304" pitchFamily="18" charset="0"/>
                            </a:rPr>
                            <m:t>𝑟</m:t>
                          </m:r>
                        </m:e>
                      </m:d>
                      <m:r>
                        <a:rPr lang="en-US" altLang="zh-TW" b="0" i="1" smtClean="0">
                          <a:latin typeface="Cambria Math"/>
                          <a:cs typeface="Times New Roman" panose="02020603050405020304" pitchFamily="18" charset="0"/>
                        </a:rPr>
                        <m:t>=</m:t>
                      </m:r>
                      <m:f>
                        <m:fPr>
                          <m:ctrlPr>
                            <a:rPr lang="en-US" altLang="zh-TW" i="1">
                              <a:latin typeface="Cambria Math" panose="02040503050406030204" pitchFamily="18" charset="0"/>
                              <a:cs typeface="Times New Roman" panose="02020603050405020304" pitchFamily="18" charset="0"/>
                            </a:rPr>
                          </m:ctrlPr>
                        </m:fPr>
                        <m:num>
                          <m:sSup>
                            <m:sSupPr>
                              <m:ctrlPr>
                                <a:rPr lang="en-US" altLang="zh-TW" i="1">
                                  <a:latin typeface="Cambria Math"/>
                                  <a:cs typeface="Times New Roman" panose="02020603050405020304" pitchFamily="18" charset="0"/>
                                </a:rPr>
                              </m:ctrlPr>
                            </m:sSupPr>
                            <m:e>
                              <m:r>
                                <a:rPr lang="en-US" altLang="zh-TW" i="1">
                                  <a:latin typeface="Cambria Math"/>
                                  <a:cs typeface="Times New Roman" panose="02020603050405020304" pitchFamily="18" charset="0"/>
                                </a:rPr>
                                <m:t>𝑙</m:t>
                              </m:r>
                            </m:e>
                            <m:sup>
                              <m:r>
                                <a:rPr lang="en-US" altLang="zh-TW" i="1">
                                  <a:latin typeface="Cambria Math"/>
                                  <a:cs typeface="Times New Roman" panose="02020603050405020304" pitchFamily="18" charset="0"/>
                                </a:rPr>
                                <m:t>2</m:t>
                              </m:r>
                            </m:sup>
                          </m:sSup>
                        </m:num>
                        <m:den>
                          <m:r>
                            <a:rPr lang="en-US" altLang="zh-TW" i="1">
                              <a:latin typeface="Cambria Math"/>
                              <a:cs typeface="Times New Roman" panose="02020603050405020304" pitchFamily="18" charset="0"/>
                            </a:rPr>
                            <m:t>2</m:t>
                          </m:r>
                          <m:r>
                            <a:rPr lang="en-US" altLang="zh-TW" i="1">
                              <a:latin typeface="Cambria Math"/>
                              <a:cs typeface="Times New Roman" panose="02020603050405020304" pitchFamily="18" charset="0"/>
                            </a:rPr>
                            <m:t>𝑚</m:t>
                          </m:r>
                          <m:sSup>
                            <m:sSupPr>
                              <m:ctrlPr>
                                <a:rPr lang="en-US" altLang="zh-TW" i="1">
                                  <a:latin typeface="Cambria Math"/>
                                  <a:ea typeface="Cambria Math"/>
                                  <a:cs typeface="Times New Roman" panose="02020603050405020304" pitchFamily="18" charset="0"/>
                                </a:rPr>
                              </m:ctrlPr>
                            </m:sSupPr>
                            <m:e>
                              <m:r>
                                <a:rPr lang="en-US" altLang="zh-TW" i="1">
                                  <a:latin typeface="Cambria Math"/>
                                  <a:ea typeface="Cambria Math"/>
                                  <a:cs typeface="Times New Roman" panose="02020603050405020304" pitchFamily="18" charset="0"/>
                                </a:rPr>
                                <m:t>𝑟</m:t>
                              </m:r>
                            </m:e>
                            <m:sup>
                              <m:r>
                                <a:rPr lang="en-US" altLang="zh-TW" i="1">
                                  <a:latin typeface="Cambria Math"/>
                                  <a:ea typeface="Cambria Math"/>
                                  <a:cs typeface="Times New Roman" panose="02020603050405020304" pitchFamily="18" charset="0"/>
                                </a:rPr>
                                <m:t>2</m:t>
                              </m:r>
                            </m:sup>
                          </m:sSup>
                        </m:den>
                      </m:f>
                      <m:r>
                        <a:rPr lang="en-US" altLang="zh-TW" i="1">
                          <a:latin typeface="Cambria Math"/>
                          <a:cs typeface="Times New Roman" panose="02020603050405020304" pitchFamily="18" charset="0"/>
                        </a:rPr>
                        <m:t>+</m:t>
                      </m:r>
                      <m:r>
                        <a:rPr lang="en-US" altLang="zh-TW" i="1">
                          <a:latin typeface="Cambria Math"/>
                          <a:cs typeface="Times New Roman" panose="02020603050405020304" pitchFamily="18" charset="0"/>
                        </a:rPr>
                        <m:t>𝑉</m:t>
                      </m:r>
                      <m:d>
                        <m:dPr>
                          <m:ctrlPr>
                            <a:rPr lang="en-US" altLang="zh-TW" i="1">
                              <a:latin typeface="Cambria Math"/>
                              <a:cs typeface="Times New Roman" panose="02020603050405020304" pitchFamily="18" charset="0"/>
                            </a:rPr>
                          </m:ctrlPr>
                        </m:dPr>
                        <m:e>
                          <m:r>
                            <a:rPr lang="en-US" altLang="zh-TW" i="1">
                              <a:latin typeface="Cambria Math"/>
                              <a:cs typeface="Times New Roman" panose="02020603050405020304" pitchFamily="18" charset="0"/>
                            </a:rPr>
                            <m:t>𝑟</m:t>
                          </m:r>
                        </m:e>
                      </m:d>
                      <m:r>
                        <a:rPr lang="en-US" altLang="zh-TW" b="0" i="1" smtClean="0">
                          <a:latin typeface="Cambria Math" panose="02040503050406030204" pitchFamily="18" charset="0"/>
                          <a:cs typeface="Times New Roman" panose="02020603050405020304" pitchFamily="18" charset="0"/>
                        </a:rPr>
                        <m:t>=</m:t>
                      </m:r>
                      <m:f>
                        <m:fPr>
                          <m:ctrlPr>
                            <a:rPr lang="en-US" altLang="zh-TW" i="1">
                              <a:latin typeface="Cambria Math" panose="02040503050406030204" pitchFamily="18" charset="0"/>
                              <a:cs typeface="Times New Roman" panose="02020603050405020304" pitchFamily="18" charset="0"/>
                            </a:rPr>
                          </m:ctrlPr>
                        </m:fPr>
                        <m:num>
                          <m:sSup>
                            <m:sSupPr>
                              <m:ctrlPr>
                                <a:rPr lang="en-US" altLang="zh-TW" i="1">
                                  <a:latin typeface="Cambria Math"/>
                                  <a:cs typeface="Times New Roman" panose="02020603050405020304" pitchFamily="18" charset="0"/>
                                </a:rPr>
                              </m:ctrlPr>
                            </m:sSupPr>
                            <m:e>
                              <m:r>
                                <a:rPr lang="en-US" altLang="zh-TW" i="1">
                                  <a:latin typeface="Cambria Math"/>
                                  <a:cs typeface="Times New Roman" panose="02020603050405020304" pitchFamily="18" charset="0"/>
                                </a:rPr>
                                <m:t>𝑙</m:t>
                              </m:r>
                            </m:e>
                            <m:sup>
                              <m:r>
                                <a:rPr lang="en-US" altLang="zh-TW" i="1">
                                  <a:latin typeface="Cambria Math"/>
                                  <a:cs typeface="Times New Roman" panose="02020603050405020304" pitchFamily="18" charset="0"/>
                                </a:rPr>
                                <m:t>2</m:t>
                              </m:r>
                            </m:sup>
                          </m:sSup>
                        </m:num>
                        <m:den>
                          <m:r>
                            <a:rPr lang="en-US" altLang="zh-TW" i="1">
                              <a:latin typeface="Cambria Math"/>
                              <a:cs typeface="Times New Roman" panose="02020603050405020304" pitchFamily="18" charset="0"/>
                            </a:rPr>
                            <m:t>2</m:t>
                          </m:r>
                          <m:r>
                            <a:rPr lang="en-US" altLang="zh-TW" i="1">
                              <a:latin typeface="Cambria Math"/>
                              <a:cs typeface="Times New Roman" panose="02020603050405020304" pitchFamily="18" charset="0"/>
                            </a:rPr>
                            <m:t>𝑚</m:t>
                          </m:r>
                          <m:sSup>
                            <m:sSupPr>
                              <m:ctrlPr>
                                <a:rPr lang="en-US" altLang="zh-TW" i="1">
                                  <a:latin typeface="Cambria Math"/>
                                  <a:ea typeface="Cambria Math"/>
                                  <a:cs typeface="Times New Roman" panose="02020603050405020304" pitchFamily="18" charset="0"/>
                                </a:rPr>
                              </m:ctrlPr>
                            </m:sSupPr>
                            <m:e>
                              <m:r>
                                <a:rPr lang="en-US" altLang="zh-TW" i="1">
                                  <a:latin typeface="Cambria Math"/>
                                  <a:ea typeface="Cambria Math"/>
                                  <a:cs typeface="Times New Roman" panose="02020603050405020304" pitchFamily="18" charset="0"/>
                                </a:rPr>
                                <m:t>𝑟</m:t>
                              </m:r>
                            </m:e>
                            <m:sup>
                              <m:r>
                                <a:rPr lang="en-US" altLang="zh-TW" i="1">
                                  <a:latin typeface="Cambria Math"/>
                                  <a:ea typeface="Cambria Math"/>
                                  <a:cs typeface="Times New Roman" panose="02020603050405020304" pitchFamily="18" charset="0"/>
                                </a:rPr>
                                <m:t>2</m:t>
                              </m:r>
                            </m:sup>
                          </m:sSup>
                        </m:den>
                      </m:f>
                      <m:r>
                        <a:rPr lang="en-US" altLang="zh-TW" b="0" i="1" smtClean="0">
                          <a:latin typeface="Cambria Math" panose="02040503050406030204" pitchFamily="18" charset="0"/>
                          <a:ea typeface="Cambria Math"/>
                          <a:cs typeface="Times New Roman" panose="02020603050405020304" pitchFamily="18" charset="0"/>
                        </a:rPr>
                        <m:t>−</m:t>
                      </m:r>
                      <m:f>
                        <m:fPr>
                          <m:ctrlPr>
                            <a:rPr lang="en-US" altLang="zh-TW" b="0" i="1" smtClean="0">
                              <a:latin typeface="Cambria Math" panose="02040503050406030204" pitchFamily="18" charset="0"/>
                              <a:cs typeface="Times New Roman" panose="02020603050405020304" pitchFamily="18" charset="0"/>
                            </a:rPr>
                          </m:ctrlPr>
                        </m:fPr>
                        <m:num>
                          <m:r>
                            <a:rPr lang="en-US" altLang="zh-TW" b="0" i="1" smtClean="0">
                              <a:latin typeface="Cambria Math" panose="02040503050406030204" pitchFamily="18" charset="0"/>
                              <a:cs typeface="Times New Roman" panose="02020603050405020304" pitchFamily="18" charset="0"/>
                            </a:rPr>
                            <m:t>𝐺𝑀𝑚</m:t>
                          </m:r>
                        </m:num>
                        <m:den>
                          <m:r>
                            <a:rPr lang="en-US" altLang="zh-TW" b="0" i="1" smtClean="0">
                              <a:latin typeface="Cambria Math" panose="02040503050406030204" pitchFamily="18" charset="0"/>
                              <a:cs typeface="Times New Roman" panose="02020603050405020304" pitchFamily="18" charset="0"/>
                            </a:rPr>
                            <m:t>𝑟</m:t>
                          </m:r>
                        </m:den>
                      </m:f>
                    </m:oMath>
                  </m:oMathPara>
                </a14:m>
                <a:endParaRPr lang="zh-TW" altLang="en-US" dirty="0"/>
              </a:p>
            </p:txBody>
          </p:sp>
        </mc:Choice>
        <mc:Fallback xmlns="">
          <p:sp>
            <p:nvSpPr>
              <p:cNvPr id="3" name="矩形 2"/>
              <p:cNvSpPr>
                <a:spLocks noRot="1" noChangeAspect="1" noMove="1" noResize="1" noEditPoints="1" noAdjustHandles="1" noChangeArrowheads="1" noChangeShapeType="1" noTextEdit="1"/>
              </p:cNvSpPr>
              <p:nvPr/>
            </p:nvSpPr>
            <p:spPr>
              <a:xfrm>
                <a:off x="2267744" y="5370816"/>
                <a:ext cx="4149213" cy="648126"/>
              </a:xfrm>
              <a:prstGeom prst="rect">
                <a:avLst/>
              </a:prstGeom>
              <a:blipFill>
                <a:blip r:embed="rId3"/>
                <a:stretch>
                  <a:fillRect b="-384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矩形 1"/>
              <p:cNvSpPr/>
              <p:nvPr/>
            </p:nvSpPr>
            <p:spPr>
              <a:xfrm>
                <a:off x="3180358" y="1524000"/>
                <a:ext cx="1620242" cy="524567"/>
              </a:xfrm>
              <a:prstGeom prst="rect">
                <a:avLst/>
              </a:prstGeom>
              <a:solidFill>
                <a:schemeClr val="bg1"/>
              </a:solidFill>
            </p:spPr>
            <p:txBody>
              <a:bodyPr wrap="square">
                <a:spAutoFit/>
              </a:bodyPr>
              <a:lstStyle/>
              <a:p>
                <a:pPr/>
                <a14:m>
                  <m:oMathPara xmlns:m="http://schemas.openxmlformats.org/officeDocument/2006/math">
                    <m:oMath>
                      <m:f>
                        <m:fPr>
                          <m:ctrlPr>
                            <a:rPr lang="en-US" altLang="zh-TW" sz="1400" i="1">
                              <a:latin typeface="Cambria Math" panose="02040503050406030204" pitchFamily="18" charset="0"/>
                              <a:cs typeface="Times New Roman" panose="02020603050405020304" pitchFamily="18" charset="0"/>
                            </a:rPr>
                          </m:ctrlPr>
                        </m:fPr>
                        <m:num>
                          <m:sSup>
                            <m:sSupPr>
                              <m:ctrlPr>
                                <a:rPr lang="en-US" altLang="zh-TW" sz="1400" i="1">
                                  <a:latin typeface="Cambria Math"/>
                                  <a:cs typeface="Times New Roman" panose="02020603050405020304" pitchFamily="18" charset="0"/>
                                </a:rPr>
                              </m:ctrlPr>
                            </m:sSupPr>
                            <m:e>
                              <m:r>
                                <a:rPr lang="en-US" altLang="zh-TW" sz="1400" i="1">
                                  <a:latin typeface="Cambria Math"/>
                                  <a:cs typeface="Times New Roman" panose="02020603050405020304" pitchFamily="18" charset="0"/>
                                </a:rPr>
                                <m:t>𝑙</m:t>
                              </m:r>
                            </m:e>
                            <m:sup>
                              <m:r>
                                <a:rPr lang="en-US" altLang="zh-TW" sz="1400" i="1">
                                  <a:latin typeface="Cambria Math"/>
                                  <a:cs typeface="Times New Roman" panose="02020603050405020304" pitchFamily="18" charset="0"/>
                                </a:rPr>
                                <m:t>2</m:t>
                              </m:r>
                            </m:sup>
                          </m:sSup>
                        </m:num>
                        <m:den>
                          <m:r>
                            <a:rPr lang="en-US" altLang="zh-TW" sz="1400" i="1">
                              <a:latin typeface="Cambria Math"/>
                              <a:cs typeface="Times New Roman" panose="02020603050405020304" pitchFamily="18" charset="0"/>
                            </a:rPr>
                            <m:t>2</m:t>
                          </m:r>
                          <m:r>
                            <a:rPr lang="en-US" altLang="zh-TW" sz="1400" i="1">
                              <a:latin typeface="Cambria Math"/>
                              <a:cs typeface="Times New Roman" panose="02020603050405020304" pitchFamily="18" charset="0"/>
                            </a:rPr>
                            <m:t>𝑚</m:t>
                          </m:r>
                          <m:sSup>
                            <m:sSupPr>
                              <m:ctrlPr>
                                <a:rPr lang="en-US" altLang="zh-TW" sz="1400" i="1">
                                  <a:latin typeface="Cambria Math"/>
                                  <a:ea typeface="Cambria Math"/>
                                  <a:cs typeface="Times New Roman" panose="02020603050405020304" pitchFamily="18" charset="0"/>
                                </a:rPr>
                              </m:ctrlPr>
                            </m:sSupPr>
                            <m:e>
                              <m:r>
                                <a:rPr lang="en-US" altLang="zh-TW" sz="1400" i="1">
                                  <a:latin typeface="Cambria Math"/>
                                  <a:ea typeface="Cambria Math"/>
                                  <a:cs typeface="Times New Roman" panose="02020603050405020304" pitchFamily="18" charset="0"/>
                                </a:rPr>
                                <m:t>𝑟</m:t>
                              </m:r>
                            </m:e>
                            <m:sup>
                              <m:r>
                                <a:rPr lang="en-US" altLang="zh-TW" sz="1400" i="1">
                                  <a:latin typeface="Cambria Math"/>
                                  <a:ea typeface="Cambria Math"/>
                                  <a:cs typeface="Times New Roman" panose="02020603050405020304" pitchFamily="18" charset="0"/>
                                </a:rPr>
                                <m:t>2</m:t>
                              </m:r>
                            </m:sup>
                          </m:sSup>
                        </m:den>
                      </m:f>
                      <m:r>
                        <a:rPr lang="en-US" altLang="zh-TW" sz="1400" b="0" i="1" smtClean="0">
                          <a:latin typeface="Cambria Math"/>
                          <a:ea typeface="Cambria Math"/>
                          <a:cs typeface="Times New Roman" panose="02020603050405020304" pitchFamily="18" charset="0"/>
                        </a:rPr>
                        <m:t>=</m:t>
                      </m:r>
                      <m:f>
                        <m:fPr>
                          <m:ctrlPr>
                            <a:rPr lang="en-US" altLang="zh-TW" sz="1400" i="1">
                              <a:latin typeface="Cambria Math"/>
                              <a:cs typeface="Times New Roman" panose="02020603050405020304" pitchFamily="18" charset="0"/>
                            </a:rPr>
                          </m:ctrlPr>
                        </m:fPr>
                        <m:num>
                          <m:r>
                            <a:rPr lang="en-US" altLang="zh-TW" sz="1400" i="1">
                              <a:latin typeface="Cambria Math"/>
                              <a:cs typeface="Times New Roman" panose="02020603050405020304" pitchFamily="18" charset="0"/>
                            </a:rPr>
                            <m:t>1</m:t>
                          </m:r>
                        </m:num>
                        <m:den>
                          <m:r>
                            <a:rPr lang="en-US" altLang="zh-TW" sz="1400" i="1">
                              <a:latin typeface="Cambria Math"/>
                              <a:cs typeface="Times New Roman" panose="02020603050405020304" pitchFamily="18" charset="0"/>
                            </a:rPr>
                            <m:t>2</m:t>
                          </m:r>
                        </m:den>
                      </m:f>
                      <m:r>
                        <a:rPr lang="en-US" altLang="zh-TW" sz="1400" i="1">
                          <a:latin typeface="Cambria Math"/>
                          <a:cs typeface="Times New Roman" panose="02020603050405020304" pitchFamily="18" charset="0"/>
                        </a:rPr>
                        <m:t>𝑚</m:t>
                      </m:r>
                      <m:sSup>
                        <m:sSupPr>
                          <m:ctrlPr>
                            <a:rPr lang="en-US" altLang="zh-TW" sz="1400" i="1">
                              <a:latin typeface="Cambria Math"/>
                              <a:cs typeface="Times New Roman" panose="02020603050405020304" pitchFamily="18" charset="0"/>
                            </a:rPr>
                          </m:ctrlPr>
                        </m:sSupPr>
                        <m:e>
                          <m:r>
                            <a:rPr lang="en-US" altLang="zh-TW" sz="1400" i="1">
                              <a:latin typeface="Cambria Math"/>
                              <a:cs typeface="Times New Roman" panose="02020603050405020304" pitchFamily="18" charset="0"/>
                            </a:rPr>
                            <m:t>𝑟</m:t>
                          </m:r>
                        </m:e>
                        <m:sup>
                          <m:r>
                            <a:rPr lang="en-US" altLang="zh-TW" sz="1400" i="1">
                              <a:latin typeface="Cambria Math"/>
                              <a:cs typeface="Times New Roman" panose="02020603050405020304" pitchFamily="18" charset="0"/>
                            </a:rPr>
                            <m:t>2</m:t>
                          </m:r>
                        </m:sup>
                      </m:sSup>
                      <m:sSup>
                        <m:sSupPr>
                          <m:ctrlPr>
                            <a:rPr lang="zh-TW" altLang="en-US" sz="1400" i="1">
                              <a:latin typeface="Cambria Math" panose="02040503050406030204" pitchFamily="18" charset="0"/>
                              <a:cs typeface="Times New Roman" panose="02020603050405020304" pitchFamily="18" charset="0"/>
                            </a:rPr>
                          </m:ctrlPr>
                        </m:sSupPr>
                        <m:e>
                          <m:acc>
                            <m:accPr>
                              <m:chr m:val="̇"/>
                              <m:ctrlPr>
                                <a:rPr lang="zh-TW" altLang="en-US" sz="1400" i="1">
                                  <a:latin typeface="Cambria Math"/>
                                  <a:cs typeface="Times New Roman" panose="02020603050405020304" pitchFamily="18" charset="0"/>
                                </a:rPr>
                              </m:ctrlPr>
                            </m:accPr>
                            <m:e>
                              <m:r>
                                <a:rPr lang="zh-TW" altLang="en-US" sz="1400" i="1">
                                  <a:latin typeface="Cambria Math"/>
                                  <a:cs typeface="Times New Roman" panose="02020603050405020304" pitchFamily="18" charset="0"/>
                                </a:rPr>
                                <m:t>𝜙</m:t>
                              </m:r>
                            </m:e>
                          </m:acc>
                        </m:e>
                        <m:sup>
                          <m:r>
                            <a:rPr lang="en-US" altLang="zh-TW" sz="1400" i="1">
                              <a:latin typeface="Cambria Math"/>
                              <a:cs typeface="Times New Roman" panose="02020603050405020304" pitchFamily="18" charset="0"/>
                            </a:rPr>
                            <m:t>2</m:t>
                          </m:r>
                        </m:sup>
                      </m:sSup>
                    </m:oMath>
                  </m:oMathPara>
                </a14:m>
                <a:endParaRPr lang="zh-TW" altLang="en-US" sz="1400" dirty="0"/>
              </a:p>
            </p:txBody>
          </p:sp>
        </mc:Choice>
        <mc:Fallback xmlns="">
          <p:sp>
            <p:nvSpPr>
              <p:cNvPr id="2" name="矩形 1"/>
              <p:cNvSpPr>
                <a:spLocks noRot="1" noChangeAspect="1" noMove="1" noResize="1" noEditPoints="1" noAdjustHandles="1" noChangeArrowheads="1" noChangeShapeType="1" noTextEdit="1"/>
              </p:cNvSpPr>
              <p:nvPr/>
            </p:nvSpPr>
            <p:spPr>
              <a:xfrm>
                <a:off x="3180358" y="1524000"/>
                <a:ext cx="1620242" cy="524567"/>
              </a:xfrm>
              <a:prstGeom prst="rect">
                <a:avLst/>
              </a:prstGeom>
              <a:blipFill rotWithShape="1">
                <a:blip r:embed="rId4"/>
                <a:stretch>
                  <a:fillRect/>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4" name="文字方塊 8">
                <a:extLst>
                  <a:ext uri="{FF2B5EF4-FFF2-40B4-BE49-F238E27FC236}">
                    <a16:creationId xmlns:a16="http://schemas.microsoft.com/office/drawing/2014/main" id="{DFD4D6EE-F29D-38FA-AC7A-BC946F80838B}"/>
                  </a:ext>
                </a:extLst>
              </p:cNvPr>
              <p:cNvSpPr txBox="1"/>
              <p:nvPr/>
            </p:nvSpPr>
            <p:spPr bwMode="auto">
              <a:xfrm>
                <a:off x="1907704" y="689762"/>
                <a:ext cx="6248400"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rtlCol="0">
                <a:spAutoFit/>
              </a:bodyPr>
              <a:lstStyle/>
              <a:p>
                <a:pPr eaLnBrk="1" hangingPunct="1">
                  <a:spcBef>
                    <a:spcPct val="50000"/>
                  </a:spcBef>
                </a:pPr>
                <a:r>
                  <a:rPr lang="zh-TW" altLang="en-US" dirty="0">
                    <a:solidFill>
                      <a:srgbClr val="FF0000"/>
                    </a:solidFill>
                    <a:latin typeface="Times New Roman" panose="02020603050405020304" pitchFamily="18" charset="0"/>
                    <a:cs typeface="Times New Roman" panose="02020603050405020304" pitchFamily="18" charset="0"/>
                  </a:rPr>
                  <a:t>二維運動等效於一個在有效位能</a:t>
                </a:r>
                <a14:m>
                  <m:oMath xmlns:m="http://schemas.openxmlformats.org/officeDocument/2006/math">
                    <m:sSub>
                      <m:sSubPr>
                        <m:ctrlPr>
                          <a:rPr lang="en-US" altLang="zh-TW" i="1">
                            <a:solidFill>
                              <a:srgbClr val="FF0000"/>
                            </a:solidFill>
                            <a:latin typeface="Cambria Math"/>
                            <a:cs typeface="Times New Roman" panose="02020603050405020304" pitchFamily="18" charset="0"/>
                          </a:rPr>
                        </m:ctrlPr>
                      </m:sSubPr>
                      <m:e>
                        <m:r>
                          <a:rPr lang="en-US" altLang="zh-TW" i="1">
                            <a:solidFill>
                              <a:srgbClr val="FF0000"/>
                            </a:solidFill>
                            <a:latin typeface="Cambria Math"/>
                            <a:cs typeface="Times New Roman" panose="02020603050405020304" pitchFamily="18" charset="0"/>
                          </a:rPr>
                          <m:t>𝑉</m:t>
                        </m:r>
                      </m:e>
                      <m:sub>
                        <m:r>
                          <m:rPr>
                            <m:sty m:val="p"/>
                          </m:rPr>
                          <a:rPr lang="en-US" altLang="zh-TW">
                            <a:solidFill>
                              <a:srgbClr val="FF0000"/>
                            </a:solidFill>
                            <a:latin typeface="Cambria Math"/>
                            <a:cs typeface="Times New Roman" panose="02020603050405020304" pitchFamily="18" charset="0"/>
                          </a:rPr>
                          <m:t>eff</m:t>
                        </m:r>
                      </m:sub>
                    </m:sSub>
                    <m:d>
                      <m:dPr>
                        <m:ctrlPr>
                          <a:rPr lang="en-US" altLang="zh-TW" i="1">
                            <a:solidFill>
                              <a:srgbClr val="FF0000"/>
                            </a:solidFill>
                            <a:latin typeface="Cambria Math"/>
                            <a:cs typeface="Times New Roman" panose="02020603050405020304" pitchFamily="18" charset="0"/>
                          </a:rPr>
                        </m:ctrlPr>
                      </m:dPr>
                      <m:e>
                        <m:r>
                          <a:rPr lang="en-US" altLang="zh-TW" i="1">
                            <a:solidFill>
                              <a:srgbClr val="FF0000"/>
                            </a:solidFill>
                            <a:latin typeface="Cambria Math"/>
                            <a:cs typeface="Times New Roman" panose="02020603050405020304" pitchFamily="18" charset="0"/>
                          </a:rPr>
                          <m:t>𝑟</m:t>
                        </m:r>
                      </m:e>
                    </m:d>
                  </m:oMath>
                </a14:m>
                <a:r>
                  <a:rPr lang="zh-TW" altLang="en-US" dirty="0">
                    <a:solidFill>
                      <a:srgbClr val="FF0000"/>
                    </a:solidFill>
                    <a:latin typeface="Times New Roman" panose="02020603050405020304" pitchFamily="18" charset="0"/>
                    <a:cs typeface="Times New Roman" panose="02020603050405020304" pitchFamily="18" charset="0"/>
                  </a:rPr>
                  <a:t>作用下的一維運動！</a:t>
                </a:r>
                <a:endParaRPr lang="en-US" altLang="zh-TW" dirty="0">
                  <a:solidFill>
                    <a:srgbClr val="FF0000"/>
                  </a:solidFill>
                  <a:latin typeface="Times New Roman" panose="02020603050405020304" pitchFamily="18" charset="0"/>
                  <a:cs typeface="Times New Roman" panose="02020603050405020304" pitchFamily="18" charset="0"/>
                </a:endParaRPr>
              </a:p>
            </p:txBody>
          </p:sp>
        </mc:Choice>
        <mc:Fallback xmlns="">
          <p:sp>
            <p:nvSpPr>
              <p:cNvPr id="4" name="文字方塊 8">
                <a:extLst>
                  <a:ext uri="{FF2B5EF4-FFF2-40B4-BE49-F238E27FC236}">
                    <a16:creationId xmlns:a16="http://schemas.microsoft.com/office/drawing/2014/main" id="{DFD4D6EE-F29D-38FA-AC7A-BC946F80838B}"/>
                  </a:ext>
                </a:extLst>
              </p:cNvPr>
              <p:cNvSpPr txBox="1">
                <a:spLocks noRot="1" noChangeAspect="1" noMove="1" noResize="1" noEditPoints="1" noAdjustHandles="1" noChangeArrowheads="1" noChangeShapeType="1" noTextEdit="1"/>
              </p:cNvSpPr>
              <p:nvPr/>
            </p:nvSpPr>
            <p:spPr bwMode="auto">
              <a:xfrm>
                <a:off x="1907704" y="689762"/>
                <a:ext cx="6248400" cy="369332"/>
              </a:xfrm>
              <a:prstGeom prst="rect">
                <a:avLst/>
              </a:prstGeom>
              <a:blipFill>
                <a:blip r:embed="rId5"/>
                <a:stretch>
                  <a:fillRect l="-811" t="-6667"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288082401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E251AC1-D401-9B69-2414-307EAC06D1B2}"/>
              </a:ext>
            </a:extLst>
          </p:cNvPr>
          <p:cNvPicPr>
            <a:picLocks noChangeAspect="1"/>
          </p:cNvPicPr>
          <p:nvPr/>
        </p:nvPicPr>
        <p:blipFill>
          <a:blip r:embed="rId2"/>
          <a:stretch>
            <a:fillRect/>
          </a:stretch>
        </p:blipFill>
        <p:spPr>
          <a:xfrm>
            <a:off x="858337" y="338637"/>
            <a:ext cx="6828294" cy="4961317"/>
          </a:xfrm>
          <a:prstGeom prst="rect">
            <a:avLst/>
          </a:prstGeom>
        </p:spPr>
      </p:pic>
      <mc:AlternateContent xmlns:mc="http://schemas.openxmlformats.org/markup-compatibility/2006" xmlns:a14="http://schemas.microsoft.com/office/drawing/2010/main">
        <mc:Choice Requires="a14">
          <p:sp>
            <p:nvSpPr>
              <p:cNvPr id="7" name="矩形 2">
                <a:extLst>
                  <a:ext uri="{FF2B5EF4-FFF2-40B4-BE49-F238E27FC236}">
                    <a16:creationId xmlns:a16="http://schemas.microsoft.com/office/drawing/2014/main" id="{9C4683C6-D968-F17A-2787-AB1A6941895A}"/>
                  </a:ext>
                </a:extLst>
              </p:cNvPr>
              <p:cNvSpPr/>
              <p:nvPr/>
            </p:nvSpPr>
            <p:spPr>
              <a:xfrm>
                <a:off x="2911962" y="6035544"/>
                <a:ext cx="3676840" cy="648191"/>
              </a:xfrm>
              <a:prstGeom prst="rect">
                <a:avLst/>
              </a:prstGeom>
              <a:solidFill>
                <a:srgbClr val="FFFF00"/>
              </a:solidFill>
            </p:spPr>
            <p:txBody>
              <a:bodyPr wrap="none">
                <a:spAutoFit/>
              </a:bodyPr>
              <a:lstStyle/>
              <a:p>
                <a:pPr/>
                <a14:m>
                  <m:oMathPara xmlns:m="http://schemas.openxmlformats.org/officeDocument/2006/math">
                    <m:oMath>
                      <m:sSub>
                        <m:sSubPr>
                          <m:ctrlPr>
                            <a:rPr lang="en-US" altLang="zh-TW" i="1">
                              <a:latin typeface="Cambria Math"/>
                              <a:cs typeface="Times New Roman" panose="02020603050405020304" pitchFamily="18" charset="0"/>
                            </a:rPr>
                          </m:ctrlPr>
                        </m:sSubPr>
                        <m:e>
                          <m:r>
                            <a:rPr lang="en-US" altLang="zh-TW" i="1">
                              <a:latin typeface="Cambria Math"/>
                              <a:cs typeface="Times New Roman" panose="02020603050405020304" pitchFamily="18" charset="0"/>
                            </a:rPr>
                            <m:t>𝑉</m:t>
                          </m:r>
                        </m:e>
                        <m:sub>
                          <m:r>
                            <m:rPr>
                              <m:sty m:val="p"/>
                            </m:rPr>
                            <a:rPr lang="en-US" altLang="zh-TW">
                              <a:latin typeface="Cambria Math"/>
                              <a:cs typeface="Times New Roman" panose="02020603050405020304" pitchFamily="18" charset="0"/>
                            </a:rPr>
                            <m:t>eff</m:t>
                          </m:r>
                        </m:sub>
                      </m:sSub>
                      <m:d>
                        <m:dPr>
                          <m:ctrlPr>
                            <a:rPr lang="en-US" altLang="zh-TW" i="1">
                              <a:latin typeface="Cambria Math"/>
                              <a:cs typeface="Times New Roman" panose="02020603050405020304" pitchFamily="18" charset="0"/>
                            </a:rPr>
                          </m:ctrlPr>
                        </m:dPr>
                        <m:e>
                          <m:r>
                            <a:rPr lang="en-US" altLang="zh-TW" i="1">
                              <a:latin typeface="Cambria Math"/>
                              <a:cs typeface="Times New Roman" panose="02020603050405020304" pitchFamily="18" charset="0"/>
                            </a:rPr>
                            <m:t>𝑟</m:t>
                          </m:r>
                        </m:e>
                      </m:d>
                      <m:r>
                        <a:rPr lang="en-US" altLang="zh-TW" b="0" i="1" smtClean="0">
                          <a:latin typeface="Cambria Math"/>
                          <a:cs typeface="Times New Roman" panose="02020603050405020304" pitchFamily="18" charset="0"/>
                        </a:rPr>
                        <m:t>=</m:t>
                      </m:r>
                      <m:f>
                        <m:fPr>
                          <m:ctrlPr>
                            <a:rPr lang="en-US" altLang="zh-TW" i="1">
                              <a:latin typeface="Cambria Math" panose="02040503050406030204" pitchFamily="18" charset="0"/>
                              <a:cs typeface="Times New Roman" panose="02020603050405020304" pitchFamily="18" charset="0"/>
                            </a:rPr>
                          </m:ctrlPr>
                        </m:fPr>
                        <m:num>
                          <m:sSup>
                            <m:sSupPr>
                              <m:ctrlPr>
                                <a:rPr lang="en-US" altLang="zh-TW" i="1">
                                  <a:latin typeface="Cambria Math"/>
                                  <a:cs typeface="Times New Roman" panose="02020603050405020304" pitchFamily="18" charset="0"/>
                                </a:rPr>
                              </m:ctrlPr>
                            </m:sSupPr>
                            <m:e>
                              <m:r>
                                <a:rPr lang="en-US" altLang="zh-TW" i="1">
                                  <a:latin typeface="Cambria Math"/>
                                  <a:cs typeface="Times New Roman" panose="02020603050405020304" pitchFamily="18" charset="0"/>
                                </a:rPr>
                                <m:t>𝑙</m:t>
                              </m:r>
                            </m:e>
                            <m:sup>
                              <m:r>
                                <a:rPr lang="en-US" altLang="zh-TW" i="1">
                                  <a:latin typeface="Cambria Math"/>
                                  <a:cs typeface="Times New Roman" panose="02020603050405020304" pitchFamily="18" charset="0"/>
                                </a:rPr>
                                <m:t>2</m:t>
                              </m:r>
                            </m:sup>
                          </m:sSup>
                        </m:num>
                        <m:den>
                          <m:r>
                            <a:rPr lang="en-US" altLang="zh-TW" i="1">
                              <a:latin typeface="Cambria Math"/>
                              <a:cs typeface="Times New Roman" panose="02020603050405020304" pitchFamily="18" charset="0"/>
                            </a:rPr>
                            <m:t>2</m:t>
                          </m:r>
                          <m:r>
                            <a:rPr lang="en-US" altLang="zh-TW" i="1">
                              <a:latin typeface="Cambria Math"/>
                              <a:cs typeface="Times New Roman" panose="02020603050405020304" pitchFamily="18" charset="0"/>
                            </a:rPr>
                            <m:t>𝑚</m:t>
                          </m:r>
                        </m:den>
                      </m:f>
                      <m:f>
                        <m:fPr>
                          <m:ctrlPr>
                            <a:rPr lang="en-US" altLang="zh-TW" i="1">
                              <a:latin typeface="Cambria Math" panose="02040503050406030204" pitchFamily="18" charset="0"/>
                              <a:ea typeface="Cambria Math"/>
                              <a:cs typeface="Times New Roman" panose="02020603050405020304" pitchFamily="18" charset="0"/>
                            </a:rPr>
                          </m:ctrlPr>
                        </m:fPr>
                        <m:num>
                          <m:r>
                            <a:rPr lang="en-US" altLang="zh-TW" i="1">
                              <a:latin typeface="Cambria Math" panose="02040503050406030204" pitchFamily="18" charset="0"/>
                              <a:ea typeface="Cambria Math"/>
                              <a:cs typeface="Times New Roman" panose="02020603050405020304" pitchFamily="18" charset="0"/>
                            </a:rPr>
                            <m:t>1</m:t>
                          </m:r>
                        </m:num>
                        <m:den>
                          <m:sSup>
                            <m:sSupPr>
                              <m:ctrlPr>
                                <a:rPr lang="en-US" altLang="zh-TW" i="1">
                                  <a:latin typeface="Cambria Math"/>
                                  <a:ea typeface="Cambria Math"/>
                                  <a:cs typeface="Times New Roman" panose="02020603050405020304" pitchFamily="18" charset="0"/>
                                </a:rPr>
                              </m:ctrlPr>
                            </m:sSupPr>
                            <m:e>
                              <m:r>
                                <a:rPr lang="en-US" altLang="zh-TW" i="1">
                                  <a:latin typeface="Cambria Math"/>
                                  <a:ea typeface="Cambria Math"/>
                                  <a:cs typeface="Times New Roman" panose="02020603050405020304" pitchFamily="18" charset="0"/>
                                </a:rPr>
                                <m:t>𝑟</m:t>
                              </m:r>
                            </m:e>
                            <m:sup>
                              <m:r>
                                <a:rPr lang="en-US" altLang="zh-TW" b="0" i="1" smtClean="0">
                                  <a:latin typeface="Cambria Math" panose="02040503050406030204" pitchFamily="18" charset="0"/>
                                  <a:ea typeface="Cambria Math"/>
                                  <a:cs typeface="Times New Roman" panose="02020603050405020304" pitchFamily="18" charset="0"/>
                                </a:rPr>
                                <m:t>2</m:t>
                              </m:r>
                            </m:sup>
                          </m:sSup>
                        </m:den>
                      </m:f>
                      <m:r>
                        <a:rPr lang="en-US" altLang="zh-TW" b="0" i="1" smtClean="0">
                          <a:latin typeface="Cambria Math" panose="02040503050406030204" pitchFamily="18" charset="0"/>
                          <a:ea typeface="Cambria Math"/>
                          <a:cs typeface="Times New Roman" panose="02020603050405020304" pitchFamily="18" charset="0"/>
                        </a:rPr>
                        <m:t>−</m:t>
                      </m:r>
                      <m:f>
                        <m:fPr>
                          <m:ctrlPr>
                            <a:rPr lang="en-US" altLang="zh-TW" b="0" i="1" smtClean="0">
                              <a:latin typeface="Cambria Math" panose="02040503050406030204" pitchFamily="18" charset="0"/>
                              <a:cs typeface="Times New Roman" panose="02020603050405020304" pitchFamily="18" charset="0"/>
                            </a:rPr>
                          </m:ctrlPr>
                        </m:fPr>
                        <m:num>
                          <m:r>
                            <a:rPr lang="en-US" altLang="zh-TW" b="0" i="1" smtClean="0">
                              <a:latin typeface="Cambria Math" panose="02040503050406030204" pitchFamily="18" charset="0"/>
                              <a:cs typeface="Times New Roman" panose="02020603050405020304" pitchFamily="18" charset="0"/>
                            </a:rPr>
                            <m:t>𝐺𝑀𝑚</m:t>
                          </m:r>
                        </m:num>
                        <m:den>
                          <m:r>
                            <a:rPr lang="en-US" altLang="zh-TW" b="0" i="1" smtClean="0">
                              <a:latin typeface="Cambria Math" panose="02040503050406030204" pitchFamily="18" charset="0"/>
                              <a:cs typeface="Times New Roman" panose="02020603050405020304" pitchFamily="18" charset="0"/>
                            </a:rPr>
                            <m:t>𝑟</m:t>
                          </m:r>
                        </m:den>
                      </m:f>
                      <m:r>
                        <a:rPr lang="en-US" altLang="zh-TW" b="0" i="1" smtClean="0">
                          <a:latin typeface="Cambria Math" panose="02040503050406030204" pitchFamily="18" charset="0"/>
                          <a:ea typeface="Cambria Math"/>
                          <a:cs typeface="Times New Roman" panose="02020603050405020304" pitchFamily="18" charset="0"/>
                        </a:rPr>
                        <m:t>−</m:t>
                      </m:r>
                      <m:f>
                        <m:fPr>
                          <m:ctrlPr>
                            <a:rPr lang="en-US" altLang="zh-TW" b="0" i="1" smtClean="0">
                              <a:latin typeface="Cambria Math" panose="02040503050406030204" pitchFamily="18" charset="0"/>
                              <a:cs typeface="Times New Roman" panose="02020603050405020304" pitchFamily="18" charset="0"/>
                            </a:rPr>
                          </m:ctrlPr>
                        </m:fPr>
                        <m:num>
                          <m:r>
                            <a:rPr lang="en-US" altLang="zh-TW" b="0" i="1" smtClean="0">
                              <a:latin typeface="Cambria Math" panose="02040503050406030204" pitchFamily="18" charset="0"/>
                              <a:cs typeface="Times New Roman" panose="02020603050405020304" pitchFamily="18" charset="0"/>
                            </a:rPr>
                            <m:t>𝐺𝑀</m:t>
                          </m:r>
                          <m:sSup>
                            <m:sSupPr>
                              <m:ctrlPr>
                                <a:rPr lang="en-US" altLang="zh-TW" i="1">
                                  <a:latin typeface="Cambria Math"/>
                                  <a:cs typeface="Times New Roman" panose="02020603050405020304" pitchFamily="18" charset="0"/>
                                </a:rPr>
                              </m:ctrlPr>
                            </m:sSupPr>
                            <m:e>
                              <m:r>
                                <a:rPr lang="en-US" altLang="zh-TW" i="1">
                                  <a:latin typeface="Cambria Math"/>
                                  <a:cs typeface="Times New Roman" panose="02020603050405020304" pitchFamily="18" charset="0"/>
                                </a:rPr>
                                <m:t>𝑙</m:t>
                              </m:r>
                            </m:e>
                            <m:sup>
                              <m:r>
                                <a:rPr lang="en-US" altLang="zh-TW" i="1">
                                  <a:latin typeface="Cambria Math"/>
                                  <a:cs typeface="Times New Roman" panose="02020603050405020304" pitchFamily="18" charset="0"/>
                                </a:rPr>
                                <m:t>2</m:t>
                              </m:r>
                            </m:sup>
                          </m:sSup>
                        </m:num>
                        <m:den>
                          <m:r>
                            <a:rPr lang="en-US" altLang="zh-TW" b="0" i="1" smtClean="0">
                              <a:latin typeface="Cambria Math" panose="02040503050406030204" pitchFamily="18" charset="0"/>
                              <a:cs typeface="Times New Roman" panose="02020603050405020304" pitchFamily="18" charset="0"/>
                            </a:rPr>
                            <m:t>𝑚</m:t>
                          </m:r>
                          <m:sSup>
                            <m:sSupPr>
                              <m:ctrlPr>
                                <a:rPr lang="en-US" altLang="zh-TW" b="0" i="1" smtClean="0">
                                  <a:latin typeface="Cambria Math" panose="02040503050406030204" pitchFamily="18" charset="0"/>
                                  <a:cs typeface="Times New Roman" panose="02020603050405020304" pitchFamily="18" charset="0"/>
                                </a:rPr>
                              </m:ctrlPr>
                            </m:sSupPr>
                            <m:e>
                              <m:r>
                                <a:rPr lang="en-US" altLang="zh-TW" b="0" i="1" smtClean="0">
                                  <a:latin typeface="Cambria Math" panose="02040503050406030204" pitchFamily="18" charset="0"/>
                                  <a:cs typeface="Times New Roman" panose="02020603050405020304" pitchFamily="18" charset="0"/>
                                </a:rPr>
                                <m:t>𝑐</m:t>
                              </m:r>
                            </m:e>
                            <m:sup>
                              <m:r>
                                <a:rPr lang="en-US" altLang="zh-TW" b="0" i="1" smtClean="0">
                                  <a:latin typeface="Cambria Math" panose="02040503050406030204" pitchFamily="18" charset="0"/>
                                  <a:cs typeface="Times New Roman" panose="02020603050405020304" pitchFamily="18" charset="0"/>
                                </a:rPr>
                                <m:t>2</m:t>
                              </m:r>
                            </m:sup>
                          </m:sSup>
                        </m:den>
                      </m:f>
                      <m:f>
                        <m:fPr>
                          <m:ctrlPr>
                            <a:rPr lang="en-US" altLang="zh-TW" b="0" i="1" smtClean="0">
                              <a:latin typeface="Cambria Math" panose="02040503050406030204" pitchFamily="18" charset="0"/>
                              <a:ea typeface="Cambria Math"/>
                              <a:cs typeface="Times New Roman" panose="02020603050405020304" pitchFamily="18" charset="0"/>
                            </a:rPr>
                          </m:ctrlPr>
                        </m:fPr>
                        <m:num>
                          <m:r>
                            <a:rPr lang="en-US" altLang="zh-TW" b="0" i="1" smtClean="0">
                              <a:latin typeface="Cambria Math" panose="02040503050406030204" pitchFamily="18" charset="0"/>
                              <a:ea typeface="Cambria Math"/>
                              <a:cs typeface="Times New Roman" panose="02020603050405020304" pitchFamily="18" charset="0"/>
                            </a:rPr>
                            <m:t>1</m:t>
                          </m:r>
                        </m:num>
                        <m:den>
                          <m:sSup>
                            <m:sSupPr>
                              <m:ctrlPr>
                                <a:rPr lang="en-US" altLang="zh-TW" i="1">
                                  <a:latin typeface="Cambria Math"/>
                                  <a:ea typeface="Cambria Math"/>
                                  <a:cs typeface="Times New Roman" panose="02020603050405020304" pitchFamily="18" charset="0"/>
                                </a:rPr>
                              </m:ctrlPr>
                            </m:sSupPr>
                            <m:e>
                              <m:r>
                                <a:rPr lang="en-US" altLang="zh-TW" i="1">
                                  <a:latin typeface="Cambria Math"/>
                                  <a:ea typeface="Cambria Math"/>
                                  <a:cs typeface="Times New Roman" panose="02020603050405020304" pitchFamily="18" charset="0"/>
                                </a:rPr>
                                <m:t>𝑟</m:t>
                              </m:r>
                            </m:e>
                            <m:sup>
                              <m:r>
                                <a:rPr lang="en-US" altLang="zh-TW" i="1">
                                  <a:latin typeface="Cambria Math" panose="02040503050406030204" pitchFamily="18" charset="0"/>
                                  <a:ea typeface="Cambria Math"/>
                                  <a:cs typeface="Times New Roman" panose="02020603050405020304" pitchFamily="18" charset="0"/>
                                </a:rPr>
                                <m:t>3</m:t>
                              </m:r>
                            </m:sup>
                          </m:sSup>
                        </m:den>
                      </m:f>
                    </m:oMath>
                  </m:oMathPara>
                </a14:m>
                <a:endParaRPr lang="zh-TW" altLang="en-US" dirty="0"/>
              </a:p>
            </p:txBody>
          </p:sp>
        </mc:Choice>
        <mc:Fallback xmlns="">
          <p:sp>
            <p:nvSpPr>
              <p:cNvPr id="7" name="矩形 2">
                <a:extLst>
                  <a:ext uri="{FF2B5EF4-FFF2-40B4-BE49-F238E27FC236}">
                    <a16:creationId xmlns:a16="http://schemas.microsoft.com/office/drawing/2014/main" id="{9C4683C6-D968-F17A-2787-AB1A6941895A}"/>
                  </a:ext>
                </a:extLst>
              </p:cNvPr>
              <p:cNvSpPr>
                <a:spLocks noRot="1" noChangeAspect="1" noMove="1" noResize="1" noEditPoints="1" noAdjustHandles="1" noChangeArrowheads="1" noChangeShapeType="1" noTextEdit="1"/>
              </p:cNvSpPr>
              <p:nvPr/>
            </p:nvSpPr>
            <p:spPr>
              <a:xfrm>
                <a:off x="2911962" y="6035544"/>
                <a:ext cx="3676840" cy="648191"/>
              </a:xfrm>
              <a:prstGeom prst="rect">
                <a:avLst/>
              </a:prstGeom>
              <a:blipFill>
                <a:blip r:embed="rId3"/>
                <a:stretch>
                  <a:fillRect b="-1923"/>
                </a:stretch>
              </a:blipFill>
            </p:spPr>
            <p:txBody>
              <a:bodyPr/>
              <a:lstStyle/>
              <a:p>
                <a:r>
                  <a:rPr lang="en-US">
                    <a:noFill/>
                  </a:rPr>
                  <a:t> </a:t>
                </a:r>
              </a:p>
            </p:txBody>
          </p:sp>
        </mc:Fallback>
      </mc:AlternateContent>
      <p:sp>
        <p:nvSpPr>
          <p:cNvPr id="8" name="Oval 7">
            <a:extLst>
              <a:ext uri="{FF2B5EF4-FFF2-40B4-BE49-F238E27FC236}">
                <a16:creationId xmlns:a16="http://schemas.microsoft.com/office/drawing/2014/main" id="{35FD683D-A335-6966-9762-CCF312946D0E}"/>
              </a:ext>
            </a:extLst>
          </p:cNvPr>
          <p:cNvSpPr/>
          <p:nvPr/>
        </p:nvSpPr>
        <p:spPr>
          <a:xfrm>
            <a:off x="5292080" y="5963536"/>
            <a:ext cx="1584176" cy="864096"/>
          </a:xfrm>
          <a:prstGeom prst="ellipse">
            <a:avLst/>
          </a:prstGeom>
          <a:ln w="444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80E43F4-EC70-AEA7-019F-5A1F80BAACFE}"/>
                  </a:ext>
                </a:extLst>
              </p:cNvPr>
              <p:cNvSpPr txBox="1"/>
              <p:nvPr/>
            </p:nvSpPr>
            <p:spPr>
              <a:xfrm>
                <a:off x="858337" y="5299954"/>
                <a:ext cx="7776865" cy="369332"/>
              </a:xfrm>
              <a:prstGeom prst="rect">
                <a:avLst/>
              </a:prstGeom>
              <a:noFill/>
            </p:spPr>
            <p:txBody>
              <a:bodyPr wrap="square" rtlCol="0">
                <a:spAutoFit/>
              </a:bodyPr>
              <a:lstStyle/>
              <a:p>
                <a:r>
                  <a:rPr lang="en-US" dirty="0" err="1"/>
                  <a:t>在廣義相對論中，繞一星體中心的運動也可以用</a:t>
                </a:r>
                <a:r>
                  <a:rPr lang="zh-TW" altLang="en-US" dirty="0">
                    <a:solidFill>
                      <a:schemeClr val="tx1"/>
                    </a:solidFill>
                    <a:latin typeface="Times New Roman" panose="02020603050405020304" pitchFamily="18" charset="0"/>
                    <a:cs typeface="Times New Roman" panose="02020603050405020304" pitchFamily="18" charset="0"/>
                  </a:rPr>
                  <a:t>有效位能</a:t>
                </a:r>
                <a14:m>
                  <m:oMath xmlns:m="http://schemas.openxmlformats.org/officeDocument/2006/math">
                    <m:sSub>
                      <m:sSubPr>
                        <m:ctrlPr>
                          <a:rPr lang="en-US" altLang="zh-TW" i="1">
                            <a:solidFill>
                              <a:schemeClr val="tx1"/>
                            </a:solidFill>
                            <a:latin typeface="Cambria Math"/>
                            <a:cs typeface="Times New Roman" panose="02020603050405020304" pitchFamily="18" charset="0"/>
                          </a:rPr>
                        </m:ctrlPr>
                      </m:sSubPr>
                      <m:e>
                        <m:r>
                          <a:rPr lang="en-US" altLang="zh-TW" i="1">
                            <a:solidFill>
                              <a:schemeClr val="tx1"/>
                            </a:solidFill>
                            <a:latin typeface="Cambria Math"/>
                            <a:cs typeface="Times New Roman" panose="02020603050405020304" pitchFamily="18" charset="0"/>
                          </a:rPr>
                          <m:t>𝑉</m:t>
                        </m:r>
                      </m:e>
                      <m:sub>
                        <m:r>
                          <m:rPr>
                            <m:sty m:val="p"/>
                          </m:rPr>
                          <a:rPr lang="en-US" altLang="zh-TW">
                            <a:solidFill>
                              <a:schemeClr val="tx1"/>
                            </a:solidFill>
                            <a:latin typeface="Cambria Math"/>
                            <a:cs typeface="Times New Roman" panose="02020603050405020304" pitchFamily="18" charset="0"/>
                          </a:rPr>
                          <m:t>eff</m:t>
                        </m:r>
                      </m:sub>
                    </m:sSub>
                    <m:d>
                      <m:dPr>
                        <m:ctrlPr>
                          <a:rPr lang="en-US" altLang="zh-TW" i="1">
                            <a:solidFill>
                              <a:schemeClr val="tx1"/>
                            </a:solidFill>
                            <a:latin typeface="Cambria Math"/>
                            <a:cs typeface="Times New Roman" panose="02020603050405020304" pitchFamily="18" charset="0"/>
                          </a:rPr>
                        </m:ctrlPr>
                      </m:dPr>
                      <m:e>
                        <m:r>
                          <a:rPr lang="en-US" altLang="zh-TW" i="1">
                            <a:solidFill>
                              <a:schemeClr val="tx1"/>
                            </a:solidFill>
                            <a:latin typeface="Cambria Math"/>
                            <a:cs typeface="Times New Roman" panose="02020603050405020304" pitchFamily="18" charset="0"/>
                          </a:rPr>
                          <m:t>𝑟</m:t>
                        </m:r>
                      </m:e>
                    </m:d>
                  </m:oMath>
                </a14:m>
                <a:r>
                  <a:rPr lang="en-US" dirty="0">
                    <a:solidFill>
                      <a:schemeClr val="tx1"/>
                    </a:solidFill>
                  </a:rPr>
                  <a:t>來描述。</a:t>
                </a:r>
                <a:endParaRPr lang="en-US" dirty="0"/>
              </a:p>
            </p:txBody>
          </p:sp>
        </mc:Choice>
        <mc:Fallback xmlns="">
          <p:sp>
            <p:nvSpPr>
              <p:cNvPr id="9" name="TextBox 8">
                <a:extLst>
                  <a:ext uri="{FF2B5EF4-FFF2-40B4-BE49-F238E27FC236}">
                    <a16:creationId xmlns:a16="http://schemas.microsoft.com/office/drawing/2014/main" id="{880E43F4-EC70-AEA7-019F-5A1F80BAACFE}"/>
                  </a:ext>
                </a:extLst>
              </p:cNvPr>
              <p:cNvSpPr txBox="1">
                <a:spLocks noRot="1" noChangeAspect="1" noMove="1" noResize="1" noEditPoints="1" noAdjustHandles="1" noChangeArrowheads="1" noChangeShapeType="1" noTextEdit="1"/>
              </p:cNvSpPr>
              <p:nvPr/>
            </p:nvSpPr>
            <p:spPr>
              <a:xfrm>
                <a:off x="858337" y="5299954"/>
                <a:ext cx="7776865" cy="369332"/>
              </a:xfrm>
              <a:prstGeom prst="rect">
                <a:avLst/>
              </a:prstGeom>
              <a:blipFill>
                <a:blip r:embed="rId4"/>
                <a:stretch>
                  <a:fillRect l="-651" t="-6667" b="-23333"/>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1A364225-69CF-5EBB-8AF8-296716EDD012}"/>
              </a:ext>
            </a:extLst>
          </p:cNvPr>
          <p:cNvSpPr txBox="1"/>
          <p:nvPr/>
        </p:nvSpPr>
        <p:spPr>
          <a:xfrm>
            <a:off x="878964" y="5631745"/>
            <a:ext cx="7756238" cy="369332"/>
          </a:xfrm>
          <a:prstGeom prst="rect">
            <a:avLst/>
          </a:prstGeom>
          <a:noFill/>
        </p:spPr>
        <p:txBody>
          <a:bodyPr wrap="square" rtlCol="0">
            <a:spAutoFit/>
          </a:bodyPr>
          <a:lstStyle/>
          <a:p>
            <a:r>
              <a:rPr lang="en-US" dirty="0" err="1"/>
              <a:t>與牛頓力學中的有效位能只差一個項。此項在遠方可以忽略</a:t>
            </a:r>
            <a:r>
              <a:rPr lang="en-US" dirty="0"/>
              <a:t>。</a:t>
            </a:r>
          </a:p>
        </p:txBody>
      </p:sp>
      <p:pic>
        <p:nvPicPr>
          <p:cNvPr id="11" name="Picture 10" descr="A book cover with a spiral pattern&#10;&#10;Description automatically generated">
            <a:extLst>
              <a:ext uri="{FF2B5EF4-FFF2-40B4-BE49-F238E27FC236}">
                <a16:creationId xmlns:a16="http://schemas.microsoft.com/office/drawing/2014/main" id="{95EF988A-4634-91B7-1118-A6012F9F9B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80244" y="523448"/>
            <a:ext cx="1874741" cy="2185472"/>
          </a:xfrm>
          <a:prstGeom prst="rect">
            <a:avLst/>
          </a:prstGeom>
        </p:spPr>
      </p:pic>
    </p:spTree>
    <p:extLst>
      <p:ext uri="{BB962C8B-B14F-4D97-AF65-F5344CB8AC3E}">
        <p14:creationId xmlns:p14="http://schemas.microsoft.com/office/powerpoint/2010/main" val="328637124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3F56AE1C-1943-A060-9681-8CB695FB1F0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8813"/>
          <a:stretch/>
        </p:blipFill>
        <p:spPr bwMode="auto">
          <a:xfrm>
            <a:off x="5634031" y="4603470"/>
            <a:ext cx="3062422"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id="{F47A1A69-4BE1-49D0-6ECD-166CCB021794}"/>
              </a:ext>
            </a:extLst>
          </p:cNvPr>
          <p:cNvSpPr txBox="1"/>
          <p:nvPr/>
        </p:nvSpPr>
        <p:spPr>
          <a:xfrm>
            <a:off x="5652121" y="1607884"/>
            <a:ext cx="3168351" cy="369332"/>
          </a:xfrm>
          <a:prstGeom prst="rect">
            <a:avLst/>
          </a:prstGeom>
          <a:noFill/>
        </p:spPr>
        <p:txBody>
          <a:bodyPr wrap="square" rtlCol="0">
            <a:spAutoFit/>
          </a:bodyPr>
          <a:lstStyle/>
          <a:p>
            <a:r>
              <a:rPr lang="en-US" dirty="0" err="1"/>
              <a:t>穩定及不穩定之圓形軌道</a:t>
            </a:r>
            <a:r>
              <a:rPr lang="en-US" dirty="0"/>
              <a:t>。</a:t>
            </a:r>
          </a:p>
        </p:txBody>
      </p:sp>
      <p:sp>
        <p:nvSpPr>
          <p:cNvPr id="10" name="TextBox 9">
            <a:extLst>
              <a:ext uri="{FF2B5EF4-FFF2-40B4-BE49-F238E27FC236}">
                <a16:creationId xmlns:a16="http://schemas.microsoft.com/office/drawing/2014/main" id="{93B461B8-CE23-8CAC-4435-085E296ED1B3}"/>
              </a:ext>
            </a:extLst>
          </p:cNvPr>
          <p:cNvSpPr txBox="1"/>
          <p:nvPr/>
        </p:nvSpPr>
        <p:spPr>
          <a:xfrm>
            <a:off x="5652121" y="881720"/>
            <a:ext cx="3672407" cy="369332"/>
          </a:xfrm>
          <a:prstGeom prst="rect">
            <a:avLst/>
          </a:prstGeom>
          <a:noFill/>
        </p:spPr>
        <p:txBody>
          <a:bodyPr wrap="square" rtlCol="0">
            <a:spAutoFit/>
          </a:bodyPr>
          <a:lstStyle/>
          <a:p>
            <a:r>
              <a:rPr lang="en-GB" dirty="0" err="1"/>
              <a:t>粒子能量</a:t>
            </a:r>
            <a:r>
              <a:rPr lang="en-US" dirty="0" err="1"/>
              <a:t>等於有效位能兩個極值</a:t>
            </a:r>
            <a:r>
              <a:rPr lang="en-US" dirty="0"/>
              <a:t>：</a:t>
            </a:r>
          </a:p>
        </p:txBody>
      </p:sp>
      <p:sp>
        <p:nvSpPr>
          <p:cNvPr id="11" name="TextBox 10">
            <a:extLst>
              <a:ext uri="{FF2B5EF4-FFF2-40B4-BE49-F238E27FC236}">
                <a16:creationId xmlns:a16="http://schemas.microsoft.com/office/drawing/2014/main" id="{B3637D8F-52D0-232E-1274-2B363DCDEC61}"/>
              </a:ext>
            </a:extLst>
          </p:cNvPr>
          <p:cNvSpPr txBox="1"/>
          <p:nvPr/>
        </p:nvSpPr>
        <p:spPr>
          <a:xfrm>
            <a:off x="5652121" y="2738039"/>
            <a:ext cx="2592288" cy="369332"/>
          </a:xfrm>
          <a:prstGeom prst="rect">
            <a:avLst/>
          </a:prstGeom>
          <a:noFill/>
        </p:spPr>
        <p:txBody>
          <a:bodyPr wrap="square" rtlCol="0">
            <a:spAutoFit/>
          </a:bodyPr>
          <a:lstStyle/>
          <a:p>
            <a:r>
              <a:rPr lang="en-US" dirty="0" err="1"/>
              <a:t>則有兩個折返點</a:t>
            </a:r>
            <a:r>
              <a:rPr lang="en-US" dirty="0"/>
              <a:t>，</a:t>
            </a:r>
          </a:p>
        </p:txBody>
      </p:sp>
      <p:sp>
        <p:nvSpPr>
          <p:cNvPr id="12" name="TextBox 11">
            <a:extLst>
              <a:ext uri="{FF2B5EF4-FFF2-40B4-BE49-F238E27FC236}">
                <a16:creationId xmlns:a16="http://schemas.microsoft.com/office/drawing/2014/main" id="{745D1360-C069-112B-C308-B54F0912DEB3}"/>
              </a:ext>
            </a:extLst>
          </p:cNvPr>
          <p:cNvSpPr txBox="1"/>
          <p:nvPr/>
        </p:nvSpPr>
        <p:spPr>
          <a:xfrm>
            <a:off x="5634031" y="3124989"/>
            <a:ext cx="3347864" cy="369332"/>
          </a:xfrm>
          <a:prstGeom prst="rect">
            <a:avLst/>
          </a:prstGeom>
          <a:noFill/>
        </p:spPr>
        <p:txBody>
          <a:bodyPr wrap="square" rtlCol="0">
            <a:spAutoFit/>
          </a:bodyPr>
          <a:lstStyle/>
          <a:p>
            <a:r>
              <a:rPr lang="en-US" dirty="0" err="1"/>
              <a:t>軌道呈現軸會進動的橢圓</a:t>
            </a:r>
            <a:r>
              <a:rPr lang="en-US" dirty="0"/>
              <a:t>！</a:t>
            </a:r>
          </a:p>
        </p:txBody>
      </p:sp>
      <p:sp>
        <p:nvSpPr>
          <p:cNvPr id="13" name="TextBox 12">
            <a:extLst>
              <a:ext uri="{FF2B5EF4-FFF2-40B4-BE49-F238E27FC236}">
                <a16:creationId xmlns:a16="http://schemas.microsoft.com/office/drawing/2014/main" id="{165BDF2D-3C89-768D-B15A-A66063FC5A13}"/>
              </a:ext>
            </a:extLst>
          </p:cNvPr>
          <p:cNvSpPr txBox="1"/>
          <p:nvPr/>
        </p:nvSpPr>
        <p:spPr>
          <a:xfrm>
            <a:off x="5652121" y="2355645"/>
            <a:ext cx="3386547" cy="369332"/>
          </a:xfrm>
          <a:prstGeom prst="rect">
            <a:avLst/>
          </a:prstGeom>
          <a:noFill/>
        </p:spPr>
        <p:txBody>
          <a:bodyPr wrap="square" rtlCol="0">
            <a:spAutoFit/>
          </a:bodyPr>
          <a:lstStyle/>
          <a:p>
            <a:r>
              <a:rPr lang="en-GB" dirty="0" err="1"/>
              <a:t>粒子能量小於零，大於極小值</a:t>
            </a:r>
            <a:r>
              <a:rPr lang="en-GB" dirty="0"/>
              <a:t>，</a:t>
            </a:r>
            <a:endParaRPr lang="en-TW" dirty="0"/>
          </a:p>
        </p:txBody>
      </p:sp>
      <p:sp>
        <p:nvSpPr>
          <p:cNvPr id="14" name="TextBox 13">
            <a:extLst>
              <a:ext uri="{FF2B5EF4-FFF2-40B4-BE49-F238E27FC236}">
                <a16:creationId xmlns:a16="http://schemas.microsoft.com/office/drawing/2014/main" id="{6321E9A8-B6FE-4516-BE4A-5975FD233825}"/>
              </a:ext>
            </a:extLst>
          </p:cNvPr>
          <p:cNvSpPr txBox="1"/>
          <p:nvPr/>
        </p:nvSpPr>
        <p:spPr>
          <a:xfrm>
            <a:off x="5652121" y="1234011"/>
            <a:ext cx="3329774" cy="369332"/>
          </a:xfrm>
          <a:prstGeom prst="rect">
            <a:avLst/>
          </a:prstGeom>
          <a:noFill/>
        </p:spPr>
        <p:txBody>
          <a:bodyPr wrap="square" rtlCol="0">
            <a:spAutoFit/>
          </a:bodyPr>
          <a:lstStyle/>
          <a:p>
            <a:r>
              <a:rPr lang="en-US" dirty="0" err="1"/>
              <a:t>粒子距離無法變化</a:t>
            </a:r>
            <a:r>
              <a:rPr lang="en-US" dirty="0"/>
              <a:t>。</a:t>
            </a:r>
          </a:p>
        </p:txBody>
      </p:sp>
      <p:pic>
        <p:nvPicPr>
          <p:cNvPr id="2" name="Picture 1">
            <a:extLst>
              <a:ext uri="{FF2B5EF4-FFF2-40B4-BE49-F238E27FC236}">
                <a16:creationId xmlns:a16="http://schemas.microsoft.com/office/drawing/2014/main" id="{7D9167D2-B833-F682-5207-EF95DDA5737F}"/>
              </a:ext>
            </a:extLst>
          </p:cNvPr>
          <p:cNvPicPr>
            <a:picLocks noChangeAspect="1"/>
          </p:cNvPicPr>
          <p:nvPr/>
        </p:nvPicPr>
        <p:blipFill>
          <a:blip r:embed="rId3"/>
          <a:stretch>
            <a:fillRect/>
          </a:stretch>
        </p:blipFill>
        <p:spPr>
          <a:xfrm>
            <a:off x="162105" y="364511"/>
            <a:ext cx="5411191" cy="6031224"/>
          </a:xfrm>
          <a:prstGeom prst="rect">
            <a:avLst/>
          </a:prstGeom>
        </p:spPr>
      </p:pic>
    </p:spTree>
    <p:extLst>
      <p:ext uri="{BB962C8B-B14F-4D97-AF65-F5344CB8AC3E}">
        <p14:creationId xmlns:p14="http://schemas.microsoft.com/office/powerpoint/2010/main" val="10992297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683BD89C-A3B1-FA1B-3290-055275741D5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206"/>
          <a:stretch/>
        </p:blipFill>
        <p:spPr bwMode="auto">
          <a:xfrm>
            <a:off x="6619932" y="2924944"/>
            <a:ext cx="2232247" cy="210946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7855F927-CDF6-3529-BAD6-8D8E9D23C009}"/>
              </a:ext>
            </a:extLst>
          </p:cNvPr>
          <p:cNvPicPr>
            <a:picLocks noChangeAspect="1"/>
          </p:cNvPicPr>
          <p:nvPr/>
        </p:nvPicPr>
        <p:blipFill>
          <a:blip r:embed="rId3"/>
          <a:stretch>
            <a:fillRect/>
          </a:stretch>
        </p:blipFill>
        <p:spPr>
          <a:xfrm>
            <a:off x="323528" y="548680"/>
            <a:ext cx="6603580" cy="5484054"/>
          </a:xfrm>
          <a:prstGeom prst="rect">
            <a:avLst/>
          </a:prstGeom>
        </p:spPr>
      </p:pic>
    </p:spTree>
    <p:extLst>
      <p:ext uri="{BB962C8B-B14F-4D97-AF65-F5344CB8AC3E}">
        <p14:creationId xmlns:p14="http://schemas.microsoft.com/office/powerpoint/2010/main" val="117491721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0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5616" y="476672"/>
            <a:ext cx="6486135"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40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5616" y="3429000"/>
            <a:ext cx="2822353" cy="2822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4067944" y="4506756"/>
            <a:ext cx="4680520" cy="738664"/>
          </a:xfrm>
          <a:prstGeom prst="rect">
            <a:avLst/>
          </a:prstGeom>
        </p:spPr>
        <p:txBody>
          <a:bodyPr wrap="square">
            <a:spAutoFit/>
          </a:bodyPr>
          <a:lstStyle/>
          <a:p>
            <a:r>
              <a:rPr lang="en-US" altLang="zh-TW" sz="1400" dirty="0">
                <a:latin typeface="Cambria Math" panose="02040503050406030204" pitchFamily="18" charset="0"/>
                <a:ea typeface="Cambria Math" panose="02040503050406030204" pitchFamily="18" charset="0"/>
                <a:cs typeface="Times New Roman" panose="02020603050405020304" pitchFamily="18" charset="0"/>
              </a:rPr>
              <a:t>The planet Mercury is seen in silhouette, lower third of image, as it transits across the face of the sun Monday, May 9, 2016.</a:t>
            </a:r>
            <a:endParaRPr lang="zh-TW" altLang="en-US" sz="1400" dirty="0">
              <a:latin typeface="Cambria Math"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303398194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61574" y="620688"/>
            <a:ext cx="7776863" cy="1323439"/>
          </a:xfrm>
          <a:prstGeom prst="rect">
            <a:avLst/>
          </a:prstGeom>
        </p:spPr>
        <p:txBody>
          <a:bodyPr wrap="square">
            <a:spAutoFit/>
          </a:bodyPr>
          <a:lstStyle/>
          <a:p>
            <a:r>
              <a:rPr lang="en-US" altLang="zh-TW" sz="1600" dirty="0">
                <a:latin typeface="Times New Roman" panose="02020603050405020304" pitchFamily="18" charset="0"/>
                <a:cs typeface="Times New Roman" panose="02020603050405020304" pitchFamily="18" charset="0"/>
              </a:rPr>
              <a:t>The anomalous rate of precession of the perihelion of Mercury's orbit was first recognized in 1859 as a problem in celestial mechanics, by </a:t>
            </a:r>
            <a:r>
              <a:rPr lang="en-US" altLang="zh-TW" sz="1600" dirty="0" err="1">
                <a:latin typeface="Times New Roman" panose="02020603050405020304" pitchFamily="18" charset="0"/>
                <a:cs typeface="Times New Roman" panose="02020603050405020304" pitchFamily="18" charset="0"/>
              </a:rPr>
              <a:t>Urbain</a:t>
            </a:r>
            <a:r>
              <a:rPr lang="en-US" altLang="zh-TW" sz="1600" dirty="0">
                <a:latin typeface="Times New Roman" panose="02020603050405020304" pitchFamily="18" charset="0"/>
                <a:cs typeface="Times New Roman" panose="02020603050405020304" pitchFamily="18" charset="0"/>
              </a:rPr>
              <a:t> Le </a:t>
            </a:r>
            <a:r>
              <a:rPr lang="en-US" altLang="zh-TW" sz="1600" dirty="0" err="1">
                <a:latin typeface="Times New Roman" panose="02020603050405020304" pitchFamily="18" charset="0"/>
                <a:cs typeface="Times New Roman" panose="02020603050405020304" pitchFamily="18" charset="0"/>
              </a:rPr>
              <a:t>Verrier</a:t>
            </a:r>
            <a:r>
              <a:rPr lang="en-US" altLang="zh-TW" sz="1600" dirty="0">
                <a:latin typeface="Times New Roman" panose="02020603050405020304" pitchFamily="18" charset="0"/>
                <a:cs typeface="Times New Roman" panose="02020603050405020304" pitchFamily="18" charset="0"/>
              </a:rPr>
              <a:t>. His re-analysis of available timed observations of transits of Mercury over the Sun's disk from 1697 to 1848 showed that the actual rate of the precession disagreed from that predicted from Newton's theory by 38" (arc seconds) per century (later re-estimated at 43")</a:t>
            </a:r>
            <a:endParaRPr lang="zh-TW" altLang="en-US" sz="1600" dirty="0">
              <a:latin typeface="Times New Roman" panose="02020603050405020304" pitchFamily="18" charset="0"/>
              <a:cs typeface="Times New Roman" panose="02020603050405020304" pitchFamily="18" charset="0"/>
            </a:endParaRPr>
          </a:p>
        </p:txBody>
      </p:sp>
      <p:pic>
        <p:nvPicPr>
          <p:cNvPr id="366596" name="Picture 4" descr="https://encrypted-tbn3.gstatic.com/images?q=tbn:ANd9GcQshx1BPluLtf9DBFmM0ugMz2b59em_yWZI8ieitTB7QPVkwD7AbQ">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8998" y="2001044"/>
            <a:ext cx="2667000" cy="3133726"/>
          </a:xfrm>
          <a:prstGeom prst="rect">
            <a:avLst/>
          </a:prstGeom>
          <a:noFill/>
          <a:extLst>
            <a:ext uri="{909E8E84-426E-40DD-AFC4-6F175D3DCCD1}">
              <a14:hiddenFill xmlns:a14="http://schemas.microsoft.com/office/drawing/2010/main">
                <a:solidFill>
                  <a:srgbClr val="FFFFFF"/>
                </a:solidFill>
              </a14:hiddenFill>
            </a:ext>
          </a:extLst>
        </p:spPr>
      </p:pic>
      <p:pic>
        <p:nvPicPr>
          <p:cNvPr id="3594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1574" y="2017542"/>
            <a:ext cx="3103860" cy="3103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圖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54331" y="3325763"/>
            <a:ext cx="1801743" cy="1809007"/>
          </a:xfrm>
          <a:prstGeom prst="rect">
            <a:avLst/>
          </a:prstGeom>
        </p:spPr>
      </p:pic>
      <p:sp>
        <p:nvSpPr>
          <p:cNvPr id="4" name="TextBox 3">
            <a:extLst>
              <a:ext uri="{FF2B5EF4-FFF2-40B4-BE49-F238E27FC236}">
                <a16:creationId xmlns:a16="http://schemas.microsoft.com/office/drawing/2014/main" id="{668407E3-238E-B747-A577-6C5C5A9AD220}"/>
              </a:ext>
            </a:extLst>
          </p:cNvPr>
          <p:cNvSpPr txBox="1"/>
          <p:nvPr/>
        </p:nvSpPr>
        <p:spPr>
          <a:xfrm>
            <a:off x="755576" y="6021288"/>
            <a:ext cx="4248472" cy="369332"/>
          </a:xfrm>
          <a:prstGeom prst="rect">
            <a:avLst/>
          </a:prstGeom>
          <a:noFill/>
        </p:spPr>
        <p:txBody>
          <a:bodyPr wrap="square" rtlCol="0">
            <a:spAutoFit/>
          </a:bodyPr>
          <a:lstStyle/>
          <a:p>
            <a:r>
              <a:rPr lang="en-TW" dirty="0"/>
              <a:t>廣義相對論證實是正確的。</a:t>
            </a:r>
          </a:p>
        </p:txBody>
      </p:sp>
      <p:pic>
        <p:nvPicPr>
          <p:cNvPr id="1026" name="Picture 2">
            <a:extLst>
              <a:ext uri="{FF2B5EF4-FFF2-40B4-BE49-F238E27FC236}">
                <a16:creationId xmlns:a16="http://schemas.microsoft.com/office/drawing/2014/main" id="{C81A653B-6EB6-2445-B50F-11AD18F9391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01789" y="5259288"/>
            <a:ext cx="3175000" cy="15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428185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2A0F2A-0994-FB48-8D63-484FB7C431A9}"/>
              </a:ext>
            </a:extLst>
          </p:cNvPr>
          <p:cNvSpPr txBox="1"/>
          <p:nvPr/>
        </p:nvSpPr>
        <p:spPr>
          <a:xfrm>
            <a:off x="6285211" y="4235914"/>
            <a:ext cx="2815407" cy="369332"/>
          </a:xfrm>
          <a:prstGeom prst="rect">
            <a:avLst/>
          </a:prstGeom>
          <a:noFill/>
        </p:spPr>
        <p:txBody>
          <a:bodyPr wrap="square" rtlCol="0">
            <a:spAutoFit/>
          </a:bodyPr>
          <a:lstStyle/>
          <a:p>
            <a:r>
              <a:rPr lang="en-TW"/>
              <a:t>這在牛頓重力不會發生。</a:t>
            </a:r>
            <a:endParaRPr lang="en-TW" dirty="0"/>
          </a:p>
        </p:txBody>
      </p:sp>
      <p:sp>
        <p:nvSpPr>
          <p:cNvPr id="4" name="TextBox 3">
            <a:extLst>
              <a:ext uri="{FF2B5EF4-FFF2-40B4-BE49-F238E27FC236}">
                <a16:creationId xmlns:a16="http://schemas.microsoft.com/office/drawing/2014/main" id="{F0409313-7DEB-A44F-AE00-9D5F640B1693}"/>
              </a:ext>
            </a:extLst>
          </p:cNvPr>
          <p:cNvSpPr txBox="1"/>
          <p:nvPr/>
        </p:nvSpPr>
        <p:spPr>
          <a:xfrm>
            <a:off x="6292548" y="1412776"/>
            <a:ext cx="2612303" cy="369332"/>
          </a:xfrm>
          <a:prstGeom prst="rect">
            <a:avLst/>
          </a:prstGeom>
          <a:noFill/>
        </p:spPr>
        <p:txBody>
          <a:bodyPr wrap="square" rtlCol="0">
            <a:spAutoFit/>
          </a:bodyPr>
          <a:lstStyle/>
          <a:p>
            <a:r>
              <a:rPr lang="en-TW"/>
              <a:t>散射軌道</a:t>
            </a:r>
            <a:r>
              <a:rPr lang="en-GB" dirty="0" err="1"/>
              <a:t>類似牛頓力學</a:t>
            </a:r>
            <a:endParaRPr lang="en-TW" dirty="0"/>
          </a:p>
        </p:txBody>
      </p:sp>
      <p:sp>
        <p:nvSpPr>
          <p:cNvPr id="5" name="TextBox 4">
            <a:extLst>
              <a:ext uri="{FF2B5EF4-FFF2-40B4-BE49-F238E27FC236}">
                <a16:creationId xmlns:a16="http://schemas.microsoft.com/office/drawing/2014/main" id="{078617EF-1B65-1A43-A3F8-8771D0D5948F}"/>
              </a:ext>
            </a:extLst>
          </p:cNvPr>
          <p:cNvSpPr txBox="1"/>
          <p:nvPr/>
        </p:nvSpPr>
        <p:spPr>
          <a:xfrm>
            <a:off x="6292548" y="3407478"/>
            <a:ext cx="2743947" cy="369332"/>
          </a:xfrm>
          <a:prstGeom prst="rect">
            <a:avLst/>
          </a:prstGeom>
          <a:noFill/>
        </p:spPr>
        <p:txBody>
          <a:bodyPr wrap="square" rtlCol="0">
            <a:spAutoFit/>
          </a:bodyPr>
          <a:lstStyle/>
          <a:p>
            <a:r>
              <a:rPr lang="en-GB" dirty="0" err="1"/>
              <a:t>粒子能量超越位能極值</a:t>
            </a:r>
            <a:r>
              <a:rPr lang="en-GB" dirty="0"/>
              <a:t>，</a:t>
            </a:r>
            <a:endParaRPr lang="en-TW" dirty="0"/>
          </a:p>
        </p:txBody>
      </p:sp>
      <p:sp>
        <p:nvSpPr>
          <p:cNvPr id="7" name="TextBox 6">
            <a:extLst>
              <a:ext uri="{FF2B5EF4-FFF2-40B4-BE49-F238E27FC236}">
                <a16:creationId xmlns:a16="http://schemas.microsoft.com/office/drawing/2014/main" id="{441ACF76-15EC-AE2A-C347-75705B65707B}"/>
              </a:ext>
            </a:extLst>
          </p:cNvPr>
          <p:cNvSpPr txBox="1"/>
          <p:nvPr/>
        </p:nvSpPr>
        <p:spPr>
          <a:xfrm>
            <a:off x="6292548" y="3821696"/>
            <a:ext cx="2379792" cy="369332"/>
          </a:xfrm>
          <a:prstGeom prst="rect">
            <a:avLst/>
          </a:prstGeom>
          <a:noFill/>
        </p:spPr>
        <p:txBody>
          <a:bodyPr wrap="square">
            <a:spAutoFit/>
          </a:bodyPr>
          <a:lstStyle/>
          <a:p>
            <a:r>
              <a:rPr lang="en-GB" dirty="0" err="1"/>
              <a:t>粒子會</a:t>
            </a:r>
            <a:r>
              <a:rPr lang="en-TW"/>
              <a:t>墜落</a:t>
            </a:r>
            <a:r>
              <a:rPr lang="en-GB" dirty="0" err="1"/>
              <a:t>到原點</a:t>
            </a:r>
            <a:r>
              <a:rPr lang="en-GB" dirty="0"/>
              <a:t>。</a:t>
            </a:r>
            <a:endParaRPr lang="en-US" dirty="0"/>
          </a:p>
        </p:txBody>
      </p:sp>
      <p:sp>
        <p:nvSpPr>
          <p:cNvPr id="8" name="TextBox 7">
            <a:extLst>
              <a:ext uri="{FF2B5EF4-FFF2-40B4-BE49-F238E27FC236}">
                <a16:creationId xmlns:a16="http://schemas.microsoft.com/office/drawing/2014/main" id="{1F47A7E9-8E86-F805-E610-EAFA43B7AD4C}"/>
              </a:ext>
            </a:extLst>
          </p:cNvPr>
          <p:cNvSpPr txBox="1"/>
          <p:nvPr/>
        </p:nvSpPr>
        <p:spPr>
          <a:xfrm>
            <a:off x="6292548" y="998558"/>
            <a:ext cx="2743947" cy="369332"/>
          </a:xfrm>
          <a:prstGeom prst="rect">
            <a:avLst/>
          </a:prstGeom>
          <a:noFill/>
        </p:spPr>
        <p:txBody>
          <a:bodyPr wrap="square" rtlCol="0">
            <a:spAutoFit/>
          </a:bodyPr>
          <a:lstStyle/>
          <a:p>
            <a:r>
              <a:rPr lang="en-GB" dirty="0" err="1"/>
              <a:t>粒子能量大於零</a:t>
            </a:r>
            <a:r>
              <a:rPr lang="en-GB" dirty="0"/>
              <a:t>，</a:t>
            </a:r>
            <a:endParaRPr lang="en-TW" dirty="0"/>
          </a:p>
        </p:txBody>
      </p:sp>
      <p:pic>
        <p:nvPicPr>
          <p:cNvPr id="6" name="Picture 5">
            <a:extLst>
              <a:ext uri="{FF2B5EF4-FFF2-40B4-BE49-F238E27FC236}">
                <a16:creationId xmlns:a16="http://schemas.microsoft.com/office/drawing/2014/main" id="{37156A1F-5445-9FA9-BDAA-12AFA198076C}"/>
              </a:ext>
            </a:extLst>
          </p:cNvPr>
          <p:cNvPicPr>
            <a:picLocks noChangeAspect="1"/>
          </p:cNvPicPr>
          <p:nvPr/>
        </p:nvPicPr>
        <p:blipFill>
          <a:blip r:embed="rId2"/>
          <a:stretch>
            <a:fillRect/>
          </a:stretch>
        </p:blipFill>
        <p:spPr>
          <a:xfrm>
            <a:off x="151025" y="764704"/>
            <a:ext cx="6063707" cy="5688632"/>
          </a:xfrm>
          <a:prstGeom prst="rect">
            <a:avLst/>
          </a:prstGeom>
        </p:spPr>
      </p:pic>
    </p:spTree>
    <p:extLst>
      <p:ext uri="{BB962C8B-B14F-4D97-AF65-F5344CB8AC3E}">
        <p14:creationId xmlns:p14="http://schemas.microsoft.com/office/powerpoint/2010/main" val="255339508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BEC0E44-512E-5603-4002-90FAFAEAD75F}"/>
              </a:ext>
            </a:extLst>
          </p:cNvPr>
          <p:cNvPicPr>
            <a:picLocks noChangeAspect="1"/>
          </p:cNvPicPr>
          <p:nvPr/>
        </p:nvPicPr>
        <p:blipFill>
          <a:blip r:embed="rId2"/>
          <a:stretch>
            <a:fillRect/>
          </a:stretch>
        </p:blipFill>
        <p:spPr>
          <a:xfrm>
            <a:off x="1696744" y="709889"/>
            <a:ext cx="6540148" cy="4730818"/>
          </a:xfrm>
          <a:prstGeom prst="rect">
            <a:avLst/>
          </a:prstGeom>
        </p:spPr>
      </p:pic>
      <p:sp>
        <p:nvSpPr>
          <p:cNvPr id="4" name="TextBox 3">
            <a:extLst>
              <a:ext uri="{FF2B5EF4-FFF2-40B4-BE49-F238E27FC236}">
                <a16:creationId xmlns:a16="http://schemas.microsoft.com/office/drawing/2014/main" id="{3AC14E86-E6B4-BD36-7D30-D5DF4F878672}"/>
              </a:ext>
            </a:extLst>
          </p:cNvPr>
          <p:cNvSpPr txBox="1"/>
          <p:nvPr/>
        </p:nvSpPr>
        <p:spPr>
          <a:xfrm>
            <a:off x="2165948" y="5604868"/>
            <a:ext cx="6540148" cy="369332"/>
          </a:xfrm>
          <a:prstGeom prst="rect">
            <a:avLst/>
          </a:prstGeom>
          <a:noFill/>
        </p:spPr>
        <p:txBody>
          <a:bodyPr wrap="square" rtlCol="0">
            <a:spAutoFit/>
          </a:bodyPr>
          <a:lstStyle/>
          <a:p>
            <a:r>
              <a:rPr lang="en-TW"/>
              <a:t>當角動量太小，</a:t>
            </a:r>
            <a:r>
              <a:rPr lang="en-GB" dirty="0" err="1"/>
              <a:t>位能沒有極小值</a:t>
            </a:r>
            <a:r>
              <a:rPr lang="en-GB" dirty="0"/>
              <a:t>，</a:t>
            </a:r>
            <a:r>
              <a:rPr lang="en-TW"/>
              <a:t>穩定的圓軌道就不可能了</a:t>
            </a:r>
            <a:r>
              <a:rPr lang="en-TW" dirty="0"/>
              <a:t>。</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EE7D754-65D2-A175-1B68-2AA2485CFEED}"/>
                  </a:ext>
                </a:extLst>
              </p:cNvPr>
              <p:cNvSpPr txBox="1"/>
              <p:nvPr/>
            </p:nvSpPr>
            <p:spPr>
              <a:xfrm>
                <a:off x="2165948" y="6004112"/>
                <a:ext cx="6540148" cy="369332"/>
              </a:xfrm>
              <a:prstGeom prst="rect">
                <a:avLst/>
              </a:prstGeom>
              <a:noFill/>
            </p:spPr>
            <p:txBody>
              <a:bodyPr wrap="square" rtlCol="0">
                <a:spAutoFit/>
              </a:bodyPr>
              <a:lstStyle/>
              <a:p>
                <a:r>
                  <a:rPr lang="en-GB" dirty="0"/>
                  <a:t>有穩定軌道的最小</a:t>
                </a:r>
                <a:r>
                  <a:rPr lang="en-TW"/>
                  <a:t>半徑</a:t>
                </a:r>
                <a14:m>
                  <m:oMath xmlns:m="http://schemas.openxmlformats.org/officeDocument/2006/math">
                    <m:r>
                      <a:rPr lang="en-TW"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6</m:t>
                    </m:r>
                    <m:r>
                      <a:rPr lang="en-US" b="0" i="1" smtClean="0">
                        <a:latin typeface="Cambria Math" panose="02040503050406030204" pitchFamily="18" charset="0"/>
                        <a:ea typeface="Cambria Math" panose="02040503050406030204" pitchFamily="18" charset="0"/>
                      </a:rPr>
                      <m:t>𝑀</m:t>
                    </m:r>
                  </m:oMath>
                </a14:m>
                <a:r>
                  <a:rPr lang="en-GB" dirty="0"/>
                  <a:t>，</a:t>
                </a:r>
                <a:r>
                  <a:rPr lang="en-TW"/>
                  <a:t>就稱為最靠近星體的穩定軌道</a:t>
                </a:r>
                <a:r>
                  <a:rPr lang="en-TW" dirty="0"/>
                  <a:t>。</a:t>
                </a:r>
              </a:p>
            </p:txBody>
          </p:sp>
        </mc:Choice>
        <mc:Fallback xmlns="">
          <p:sp>
            <p:nvSpPr>
              <p:cNvPr id="5" name="TextBox 4">
                <a:extLst>
                  <a:ext uri="{FF2B5EF4-FFF2-40B4-BE49-F238E27FC236}">
                    <a16:creationId xmlns:a16="http://schemas.microsoft.com/office/drawing/2014/main" id="{EEE7D754-65D2-A175-1B68-2AA2485CFEED}"/>
                  </a:ext>
                </a:extLst>
              </p:cNvPr>
              <p:cNvSpPr txBox="1">
                <a:spLocks noRot="1" noChangeAspect="1" noMove="1" noResize="1" noEditPoints="1" noAdjustHandles="1" noChangeArrowheads="1" noChangeShapeType="1" noTextEdit="1"/>
              </p:cNvSpPr>
              <p:nvPr/>
            </p:nvSpPr>
            <p:spPr>
              <a:xfrm>
                <a:off x="2165948" y="6004112"/>
                <a:ext cx="6540148" cy="369332"/>
              </a:xfrm>
              <a:prstGeom prst="rect">
                <a:avLst/>
              </a:prstGeom>
              <a:blipFill>
                <a:blip r:embed="rId3"/>
                <a:stretch>
                  <a:fillRect l="-775" t="-6452" b="-19355"/>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B99D6BE0-2F29-B60E-92B3-C11779407E88}"/>
              </a:ext>
            </a:extLst>
          </p:cNvPr>
          <p:cNvCxnSpPr/>
          <p:nvPr/>
        </p:nvCxnSpPr>
        <p:spPr>
          <a:xfrm flipH="1" flipV="1">
            <a:off x="3707904" y="3573016"/>
            <a:ext cx="72008" cy="203185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791364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74929DF-14BF-7C41-8A4F-8787CA49BFBF}"/>
              </a:ext>
            </a:extLst>
          </p:cNvPr>
          <p:cNvSpPr txBox="1"/>
          <p:nvPr/>
        </p:nvSpPr>
        <p:spPr>
          <a:xfrm>
            <a:off x="899592" y="402654"/>
            <a:ext cx="7128792" cy="369332"/>
          </a:xfrm>
          <a:prstGeom prst="rect">
            <a:avLst/>
          </a:prstGeom>
          <a:noFill/>
        </p:spPr>
        <p:txBody>
          <a:bodyPr wrap="square" rtlCol="0">
            <a:spAutoFit/>
          </a:bodyPr>
          <a:lstStyle/>
          <a:p>
            <a:r>
              <a:rPr lang="en-GB" dirty="0" err="1"/>
              <a:t>光走的也是測地線。有效位能如下，路徑會被星體偏折</a:t>
            </a:r>
            <a:r>
              <a:rPr lang="en-GB" dirty="0"/>
              <a:t>。</a:t>
            </a:r>
            <a:endParaRPr lang="en-TW" dirty="0"/>
          </a:p>
        </p:txBody>
      </p:sp>
      <p:sp>
        <p:nvSpPr>
          <p:cNvPr id="5" name="TextBox 4">
            <a:extLst>
              <a:ext uri="{FF2B5EF4-FFF2-40B4-BE49-F238E27FC236}">
                <a16:creationId xmlns:a16="http://schemas.microsoft.com/office/drawing/2014/main" id="{8F64AA27-D55E-8E4D-A631-EA0FDA7A5AE0}"/>
              </a:ext>
            </a:extLst>
          </p:cNvPr>
          <p:cNvSpPr txBox="1"/>
          <p:nvPr/>
        </p:nvSpPr>
        <p:spPr>
          <a:xfrm>
            <a:off x="6660232" y="1700808"/>
            <a:ext cx="1368152" cy="369332"/>
          </a:xfrm>
          <a:prstGeom prst="rect">
            <a:avLst/>
          </a:prstGeom>
          <a:noFill/>
        </p:spPr>
        <p:txBody>
          <a:bodyPr wrap="square" rtlCol="0">
            <a:spAutoFit/>
          </a:bodyPr>
          <a:lstStyle/>
          <a:p>
            <a:r>
              <a:rPr lang="en-TW" dirty="0"/>
              <a:t>散射軌道</a:t>
            </a:r>
          </a:p>
        </p:txBody>
      </p:sp>
      <p:sp>
        <p:nvSpPr>
          <p:cNvPr id="6" name="TextBox 5">
            <a:extLst>
              <a:ext uri="{FF2B5EF4-FFF2-40B4-BE49-F238E27FC236}">
                <a16:creationId xmlns:a16="http://schemas.microsoft.com/office/drawing/2014/main" id="{2013D7BD-F573-B646-8CAB-CE78BC78034E}"/>
              </a:ext>
            </a:extLst>
          </p:cNvPr>
          <p:cNvSpPr txBox="1"/>
          <p:nvPr/>
        </p:nvSpPr>
        <p:spPr>
          <a:xfrm>
            <a:off x="6695708" y="4005064"/>
            <a:ext cx="1368152" cy="369332"/>
          </a:xfrm>
          <a:prstGeom prst="rect">
            <a:avLst/>
          </a:prstGeom>
          <a:noFill/>
        </p:spPr>
        <p:txBody>
          <a:bodyPr wrap="square" rtlCol="0">
            <a:spAutoFit/>
          </a:bodyPr>
          <a:lstStyle/>
          <a:p>
            <a:r>
              <a:rPr lang="en-TW" dirty="0"/>
              <a:t>墜落軌道</a:t>
            </a:r>
          </a:p>
        </p:txBody>
      </p:sp>
      <p:pic>
        <p:nvPicPr>
          <p:cNvPr id="7" name="Picture 6">
            <a:extLst>
              <a:ext uri="{FF2B5EF4-FFF2-40B4-BE49-F238E27FC236}">
                <a16:creationId xmlns:a16="http://schemas.microsoft.com/office/drawing/2014/main" id="{0EAE12F4-D903-FABA-BE29-84540E93E9A0}"/>
              </a:ext>
            </a:extLst>
          </p:cNvPr>
          <p:cNvPicPr>
            <a:picLocks noChangeAspect="1"/>
          </p:cNvPicPr>
          <p:nvPr/>
        </p:nvPicPr>
        <p:blipFill rotWithShape="1">
          <a:blip r:embed="rId2"/>
          <a:srcRect t="28765"/>
          <a:stretch/>
        </p:blipFill>
        <p:spPr>
          <a:xfrm>
            <a:off x="467543" y="961094"/>
            <a:ext cx="6019683" cy="5276217"/>
          </a:xfrm>
          <a:prstGeom prst="rect">
            <a:avLst/>
          </a:prstGeom>
        </p:spPr>
      </p:pic>
    </p:spTree>
    <p:extLst>
      <p:ext uri="{BB962C8B-B14F-4D97-AF65-F5344CB8AC3E}">
        <p14:creationId xmlns:p14="http://schemas.microsoft.com/office/powerpoint/2010/main" val="418798450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6D039F57-D379-6642-AD7C-69F0ED1A6B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5761" y="3140968"/>
            <a:ext cx="6377441" cy="3382144"/>
          </a:xfrm>
          <a:prstGeom prst="rect">
            <a:avLst/>
          </a:prstGeom>
        </p:spPr>
      </p:pic>
      <p:sp>
        <p:nvSpPr>
          <p:cNvPr id="6" name="TextBox 5">
            <a:extLst>
              <a:ext uri="{FF2B5EF4-FFF2-40B4-BE49-F238E27FC236}">
                <a16:creationId xmlns:a16="http://schemas.microsoft.com/office/drawing/2014/main" id="{B063E082-2413-9C49-B1BA-8FD42CA2C3DD}"/>
              </a:ext>
            </a:extLst>
          </p:cNvPr>
          <p:cNvSpPr txBox="1"/>
          <p:nvPr/>
        </p:nvSpPr>
        <p:spPr>
          <a:xfrm>
            <a:off x="1455610" y="2744894"/>
            <a:ext cx="5688632" cy="369332"/>
          </a:xfrm>
          <a:prstGeom prst="rect">
            <a:avLst/>
          </a:prstGeom>
          <a:noFill/>
        </p:spPr>
        <p:txBody>
          <a:bodyPr wrap="square" rtlCol="0">
            <a:spAutoFit/>
          </a:bodyPr>
          <a:lstStyle/>
          <a:p>
            <a:r>
              <a:rPr lang="en-TW" dirty="0"/>
              <a:t>意思是：光會被彎曲繞著星體轉幾圈，再落入星體中。</a:t>
            </a:r>
          </a:p>
        </p:txBody>
      </p:sp>
      <p:sp>
        <p:nvSpPr>
          <p:cNvPr id="5" name="TextBox 4">
            <a:extLst>
              <a:ext uri="{FF2B5EF4-FFF2-40B4-BE49-F238E27FC236}">
                <a16:creationId xmlns:a16="http://schemas.microsoft.com/office/drawing/2014/main" id="{DC4F84CA-6F71-6541-B846-35935F64EDDC}"/>
              </a:ext>
            </a:extLst>
          </p:cNvPr>
          <p:cNvSpPr txBox="1"/>
          <p:nvPr/>
        </p:nvSpPr>
        <p:spPr>
          <a:xfrm>
            <a:off x="1455610" y="2375562"/>
            <a:ext cx="6377441" cy="369332"/>
          </a:xfrm>
          <a:prstGeom prst="rect">
            <a:avLst/>
          </a:prstGeom>
          <a:noFill/>
        </p:spPr>
        <p:txBody>
          <a:bodyPr wrap="square" rtlCol="0">
            <a:spAutoFit/>
          </a:bodyPr>
          <a:lstStyle/>
          <a:p>
            <a:r>
              <a:rPr lang="en-TW" dirty="0"/>
              <a:t>光沒有穩定的封閉軌道，但有不穩定的圓形軌道。</a:t>
            </a:r>
          </a:p>
        </p:txBody>
      </p:sp>
      <p:pic>
        <p:nvPicPr>
          <p:cNvPr id="4" name="Picture 3">
            <a:extLst>
              <a:ext uri="{FF2B5EF4-FFF2-40B4-BE49-F238E27FC236}">
                <a16:creationId xmlns:a16="http://schemas.microsoft.com/office/drawing/2014/main" id="{F48CE3BC-94E7-EABB-C41F-C7DE88917E95}"/>
              </a:ext>
            </a:extLst>
          </p:cNvPr>
          <p:cNvPicPr>
            <a:picLocks noChangeAspect="1"/>
          </p:cNvPicPr>
          <p:nvPr/>
        </p:nvPicPr>
        <p:blipFill rotWithShape="1">
          <a:blip r:embed="rId3"/>
          <a:srcRect t="3053" b="71236"/>
          <a:stretch/>
        </p:blipFill>
        <p:spPr>
          <a:xfrm>
            <a:off x="1455486" y="311036"/>
            <a:ext cx="6377440" cy="2017545"/>
          </a:xfrm>
          <a:prstGeom prst="rect">
            <a:avLst/>
          </a:prstGeom>
        </p:spPr>
      </p:pic>
    </p:spTree>
    <p:extLst>
      <p:ext uri="{BB962C8B-B14F-4D97-AF65-F5344CB8AC3E}">
        <p14:creationId xmlns:p14="http://schemas.microsoft.com/office/powerpoint/2010/main" val="243536444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 name="Picture 2" descr="A picture containing text, dark, laser&#10;&#10;Description automatically generated">
            <a:extLst>
              <a:ext uri="{FF2B5EF4-FFF2-40B4-BE49-F238E27FC236}">
                <a16:creationId xmlns:a16="http://schemas.microsoft.com/office/drawing/2014/main" id="{B57C87DA-8ED5-254B-8A08-697C97F2FC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3551"/>
            <a:ext cx="9144000" cy="5990897"/>
          </a:xfrm>
          <a:prstGeom prst="rect">
            <a:avLst/>
          </a:prstGeom>
        </p:spPr>
      </p:pic>
      <p:sp>
        <p:nvSpPr>
          <p:cNvPr id="4" name="TextBox 3">
            <a:extLst>
              <a:ext uri="{FF2B5EF4-FFF2-40B4-BE49-F238E27FC236}">
                <a16:creationId xmlns:a16="http://schemas.microsoft.com/office/drawing/2014/main" id="{C919F518-4A0A-9245-B1F7-E30E3ADD99B5}"/>
              </a:ext>
            </a:extLst>
          </p:cNvPr>
          <p:cNvSpPr txBox="1"/>
          <p:nvPr/>
        </p:nvSpPr>
        <p:spPr>
          <a:xfrm>
            <a:off x="3923928" y="6078522"/>
            <a:ext cx="1872208" cy="369332"/>
          </a:xfrm>
          <a:prstGeom prst="rect">
            <a:avLst/>
          </a:prstGeom>
          <a:noFill/>
        </p:spPr>
        <p:txBody>
          <a:bodyPr wrap="square" rtlCol="0">
            <a:spAutoFit/>
          </a:bodyPr>
          <a:lstStyle/>
          <a:p>
            <a:r>
              <a:rPr lang="en-GB" dirty="0" err="1"/>
              <a:t>光的測地線</a:t>
            </a:r>
            <a:endParaRPr lang="en-TW" dirty="0"/>
          </a:p>
        </p:txBody>
      </p:sp>
    </p:spTree>
    <p:extLst>
      <p:ext uri="{BB962C8B-B14F-4D97-AF65-F5344CB8AC3E}">
        <p14:creationId xmlns:p14="http://schemas.microsoft.com/office/powerpoint/2010/main" val="160108413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a:extLst>
            <a:ext uri="{FF2B5EF4-FFF2-40B4-BE49-F238E27FC236}">
              <a16:creationId xmlns:a16="http://schemas.microsoft.com/office/drawing/2014/main" id="{D41426FB-AFE0-76BA-3F9E-A709314C895C}"/>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矩形 2">
                <a:extLst>
                  <a:ext uri="{FF2B5EF4-FFF2-40B4-BE49-F238E27FC236}">
                    <a16:creationId xmlns:a16="http://schemas.microsoft.com/office/drawing/2014/main" id="{F4471365-AB6D-55B4-E5FB-B3A5714C97F5}"/>
                  </a:ext>
                </a:extLst>
              </p:cNvPr>
              <p:cNvSpPr/>
              <p:nvPr/>
            </p:nvSpPr>
            <p:spPr>
              <a:xfrm>
                <a:off x="899592" y="3632619"/>
                <a:ext cx="1882438" cy="957313"/>
              </a:xfrm>
              <a:prstGeom prst="rect">
                <a:avLst/>
              </a:prstGeom>
              <a:solidFill>
                <a:srgbClr val="FFFF99"/>
              </a:solidFill>
            </p:spPr>
            <p:txBody>
              <a:bodyPr wrap="none">
                <a:spAutoFit/>
              </a:bodyPr>
              <a:lstStyle/>
              <a:p>
                <a:pPr/>
                <a14:m>
                  <m:oMathPara xmlns:m="http://schemas.openxmlformats.org/officeDocument/2006/math">
                    <m:oMath>
                      <m:r>
                        <a:rPr lang="en-US" altLang="zh-TW" i="1" smtClean="0">
                          <a:solidFill>
                            <a:schemeClr val="tx1"/>
                          </a:solidFill>
                          <a:latin typeface="Cambria Math"/>
                          <a:ea typeface="Cambria Math"/>
                        </a:rPr>
                        <m:t>∆</m:t>
                      </m:r>
                      <m:r>
                        <a:rPr lang="zh-TW" altLang="en-US" i="1">
                          <a:solidFill>
                            <a:schemeClr val="tx1"/>
                          </a:solidFill>
                          <a:latin typeface="Cambria Math"/>
                        </a:rPr>
                        <m:t>𝜎</m:t>
                      </m:r>
                      <m:r>
                        <a:rPr lang="en-US" altLang="zh-TW" b="0" i="1" smtClean="0">
                          <a:solidFill>
                            <a:schemeClr val="tx1"/>
                          </a:solidFill>
                          <a:latin typeface="Cambria Math"/>
                        </a:rPr>
                        <m:t>=</m:t>
                      </m:r>
                      <m:f>
                        <m:fPr>
                          <m:ctrlPr>
                            <a:rPr lang="en-US" altLang="zh-TW" b="0" i="1" smtClean="0">
                              <a:solidFill>
                                <a:schemeClr val="tx1"/>
                              </a:solidFill>
                              <a:latin typeface="Cambria Math"/>
                              <a:ea typeface="Cambria Math"/>
                            </a:rPr>
                          </m:ctrlPr>
                        </m:fPr>
                        <m:num>
                          <m:r>
                            <a:rPr lang="en-US" altLang="zh-TW" b="0" i="1" smtClean="0">
                              <a:solidFill>
                                <a:schemeClr val="tx1"/>
                              </a:solidFill>
                              <a:latin typeface="Cambria Math"/>
                              <a:ea typeface="Cambria Math"/>
                            </a:rPr>
                            <m:t>∆</m:t>
                          </m:r>
                          <m:r>
                            <a:rPr lang="en-US" altLang="zh-TW" b="0" i="1" smtClean="0">
                              <a:solidFill>
                                <a:schemeClr val="tx1"/>
                              </a:solidFill>
                              <a:latin typeface="Cambria Math"/>
                              <a:ea typeface="Cambria Math"/>
                            </a:rPr>
                            <m:t>𝑟</m:t>
                          </m:r>
                        </m:num>
                        <m:den>
                          <m:rad>
                            <m:radPr>
                              <m:degHide m:val="on"/>
                              <m:ctrlPr>
                                <a:rPr lang="en-US" altLang="zh-TW" b="0" i="1" smtClean="0">
                                  <a:solidFill>
                                    <a:schemeClr val="tx1"/>
                                  </a:solidFill>
                                  <a:latin typeface="Cambria Math" panose="02040503050406030204" pitchFamily="18" charset="0"/>
                                </a:rPr>
                              </m:ctrlPr>
                            </m:radPr>
                            <m:deg/>
                            <m:e>
                              <m:r>
                                <a:rPr lang="en-US" altLang="zh-TW" b="0" i="1" smtClean="0">
                                  <a:solidFill>
                                    <a:schemeClr val="tx1"/>
                                  </a:solidFill>
                                  <a:latin typeface="Cambria Math"/>
                                </a:rPr>
                                <m:t>1−</m:t>
                              </m:r>
                              <m:f>
                                <m:fPr>
                                  <m:ctrlPr>
                                    <a:rPr lang="en-US" altLang="zh-TW" b="0" i="1" smtClean="0">
                                      <a:solidFill>
                                        <a:schemeClr val="tx1"/>
                                      </a:solidFill>
                                      <a:latin typeface="Cambria Math"/>
                                    </a:rPr>
                                  </m:ctrlPr>
                                </m:fPr>
                                <m:num>
                                  <m:r>
                                    <a:rPr lang="en-US" altLang="zh-TW" b="0" i="1" smtClean="0">
                                      <a:solidFill>
                                        <a:schemeClr val="tx1"/>
                                      </a:solidFill>
                                      <a:latin typeface="Cambria Math"/>
                                    </a:rPr>
                                    <m:t>2</m:t>
                                  </m:r>
                                  <m:r>
                                    <a:rPr lang="en-US" altLang="zh-TW" b="0" i="1" smtClean="0">
                                      <a:solidFill>
                                        <a:schemeClr val="tx1"/>
                                      </a:solidFill>
                                      <a:latin typeface="Cambria Math"/>
                                    </a:rPr>
                                    <m:t>𝐺𝑀</m:t>
                                  </m:r>
                                </m:num>
                                <m:den>
                                  <m:sSup>
                                    <m:sSupPr>
                                      <m:ctrlPr>
                                        <a:rPr lang="en-US" altLang="zh-TW" b="0" i="1" smtClean="0">
                                          <a:solidFill>
                                            <a:schemeClr val="tx1"/>
                                          </a:solidFill>
                                          <a:latin typeface="Cambria Math"/>
                                        </a:rPr>
                                      </m:ctrlPr>
                                    </m:sSupPr>
                                    <m:e>
                                      <m:r>
                                        <a:rPr lang="en-US" altLang="zh-TW" b="0" i="1" smtClean="0">
                                          <a:solidFill>
                                            <a:schemeClr val="tx1"/>
                                          </a:solidFill>
                                          <a:latin typeface="Cambria Math"/>
                                        </a:rPr>
                                        <m:t>𝑐</m:t>
                                      </m:r>
                                    </m:e>
                                    <m:sup>
                                      <m:r>
                                        <a:rPr lang="en-US" altLang="zh-TW" b="0" i="1" smtClean="0">
                                          <a:solidFill>
                                            <a:schemeClr val="tx1"/>
                                          </a:solidFill>
                                          <a:latin typeface="Cambria Math"/>
                                        </a:rPr>
                                        <m:t>2</m:t>
                                      </m:r>
                                    </m:sup>
                                  </m:sSup>
                                  <m:r>
                                    <a:rPr lang="en-US" altLang="zh-TW" b="0" i="1" smtClean="0">
                                      <a:solidFill>
                                        <a:schemeClr val="tx1"/>
                                      </a:solidFill>
                                      <a:latin typeface="Cambria Math"/>
                                    </a:rPr>
                                    <m:t>𝑟</m:t>
                                  </m:r>
                                </m:den>
                              </m:f>
                            </m:e>
                          </m:rad>
                        </m:den>
                      </m:f>
                    </m:oMath>
                  </m:oMathPara>
                </a14:m>
                <a:endParaRPr lang="zh-TW" altLang="en-US" dirty="0"/>
              </a:p>
            </p:txBody>
          </p:sp>
        </mc:Choice>
        <mc:Fallback xmlns="">
          <p:sp>
            <p:nvSpPr>
              <p:cNvPr id="3" name="矩形 2">
                <a:extLst>
                  <a:ext uri="{FF2B5EF4-FFF2-40B4-BE49-F238E27FC236}">
                    <a16:creationId xmlns:a16="http://schemas.microsoft.com/office/drawing/2014/main" id="{F4471365-AB6D-55B4-E5FB-B3A5714C97F5}"/>
                  </a:ext>
                </a:extLst>
              </p:cNvPr>
              <p:cNvSpPr>
                <a:spLocks noRot="1" noChangeAspect="1" noMove="1" noResize="1" noEditPoints="1" noAdjustHandles="1" noChangeArrowheads="1" noChangeShapeType="1" noTextEdit="1"/>
              </p:cNvSpPr>
              <p:nvPr/>
            </p:nvSpPr>
            <p:spPr>
              <a:xfrm>
                <a:off x="899592" y="3632619"/>
                <a:ext cx="1882438" cy="957313"/>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734B87EF-4805-409C-4CFE-6C8B836BD46A}"/>
                  </a:ext>
                </a:extLst>
              </p:cNvPr>
              <p:cNvSpPr txBox="1"/>
              <p:nvPr/>
            </p:nvSpPr>
            <p:spPr>
              <a:xfrm>
                <a:off x="899592" y="4998404"/>
                <a:ext cx="3024335" cy="612796"/>
              </a:xfrm>
              <a:prstGeom prst="rect">
                <a:avLst/>
              </a:prstGeom>
              <a:solidFill>
                <a:srgbClr val="FFFF99"/>
              </a:solidFill>
            </p:spPr>
            <p:txBody>
              <a:bodyPr wrap="square">
                <a:spAutoFit/>
              </a:bodyPr>
              <a:lstStyle/>
              <a:p>
                <a:pPr/>
                <a14:m>
                  <m:oMathPara xmlns:m="http://schemas.openxmlformats.org/officeDocument/2006/math">
                    <m:oMath>
                      <m:r>
                        <a:rPr lang="en-US" altLang="zh-TW" b="0" i="1" smtClean="0">
                          <a:solidFill>
                            <a:schemeClr val="tx1"/>
                          </a:solidFill>
                          <a:latin typeface="Cambria Math" panose="02040503050406030204" pitchFamily="18" charset="0"/>
                        </a:rPr>
                        <m:t>𝑟</m:t>
                      </m:r>
                      <m:r>
                        <a:rPr lang="en-US" altLang="zh-TW" b="0" i="1" smtClean="0">
                          <a:solidFill>
                            <a:schemeClr val="tx1"/>
                          </a:solidFill>
                          <a:latin typeface="Cambria Math" panose="02040503050406030204" pitchFamily="18" charset="0"/>
                        </a:rPr>
                        <m:t>=</m:t>
                      </m:r>
                      <m:f>
                        <m:fPr>
                          <m:ctrlPr>
                            <a:rPr lang="en-US" altLang="zh-TW" b="0" i="1" smtClean="0">
                              <a:solidFill>
                                <a:schemeClr val="tx1"/>
                              </a:solidFill>
                              <a:latin typeface="Cambria Math"/>
                            </a:rPr>
                          </m:ctrlPr>
                        </m:fPr>
                        <m:num>
                          <m:r>
                            <a:rPr lang="en-US" altLang="zh-TW" b="0" i="1" smtClean="0">
                              <a:solidFill>
                                <a:schemeClr val="tx1"/>
                              </a:solidFill>
                              <a:latin typeface="Cambria Math"/>
                            </a:rPr>
                            <m:t>2</m:t>
                          </m:r>
                          <m:r>
                            <a:rPr lang="en-US" altLang="zh-TW" b="0" i="1" smtClean="0">
                              <a:solidFill>
                                <a:schemeClr val="tx1"/>
                              </a:solidFill>
                              <a:latin typeface="Cambria Math"/>
                            </a:rPr>
                            <m:t>𝐺𝑀</m:t>
                          </m:r>
                        </m:num>
                        <m:den>
                          <m:sSup>
                            <m:sSupPr>
                              <m:ctrlPr>
                                <a:rPr lang="en-US" altLang="zh-TW" b="0" i="1" smtClean="0">
                                  <a:solidFill>
                                    <a:schemeClr val="tx1"/>
                                  </a:solidFill>
                                  <a:latin typeface="Cambria Math"/>
                                </a:rPr>
                              </m:ctrlPr>
                            </m:sSupPr>
                            <m:e>
                              <m:r>
                                <a:rPr lang="en-US" altLang="zh-TW" b="0" i="1" smtClean="0">
                                  <a:solidFill>
                                    <a:schemeClr val="tx1"/>
                                  </a:solidFill>
                                  <a:latin typeface="Cambria Math"/>
                                </a:rPr>
                                <m:t>𝑐</m:t>
                              </m:r>
                            </m:e>
                            <m:sup>
                              <m:r>
                                <a:rPr lang="en-US" altLang="zh-TW" b="0" i="1" smtClean="0">
                                  <a:solidFill>
                                    <a:schemeClr val="tx1"/>
                                  </a:solidFill>
                                  <a:latin typeface="Cambria Math"/>
                                </a:rPr>
                                <m:t>2</m:t>
                              </m:r>
                            </m:sup>
                          </m:sSup>
                        </m:den>
                      </m:f>
                      <m:r>
                        <a:rPr lang="en-US" altLang="zh-TW" b="0" i="0" smtClean="0">
                          <a:solidFill>
                            <a:schemeClr val="tx1"/>
                          </a:solidFill>
                          <a:latin typeface="Cambria Math" panose="02040503050406030204" pitchFamily="18" charset="0"/>
                        </a:rPr>
                        <m:t>, </m:t>
                      </m:r>
                      <m:r>
                        <a:rPr lang="en-US" altLang="zh-TW" i="1">
                          <a:latin typeface="Cambria Math"/>
                          <a:ea typeface="Cambria Math"/>
                        </a:rPr>
                        <m:t>∆</m:t>
                      </m:r>
                      <m:r>
                        <a:rPr lang="zh-TW" altLang="en-US" i="1">
                          <a:latin typeface="Cambria Math"/>
                        </a:rPr>
                        <m:t>𝜎</m:t>
                      </m:r>
                      <m:r>
                        <a:rPr lang="zh-TW" altLang="en-US" i="1" smtClean="0">
                          <a:latin typeface="Cambria Math" panose="02040503050406030204" pitchFamily="18" charset="0"/>
                        </a:rPr>
                        <m:t>→∞</m:t>
                      </m:r>
                      <m:r>
                        <a:rPr lang="en-US" altLang="zh-TW" b="0" i="0" smtClean="0">
                          <a:latin typeface="Cambria Math" panose="02040503050406030204" pitchFamily="18" charset="0"/>
                        </a:rPr>
                        <m:t>,</m:t>
                      </m:r>
                      <m:sSub>
                        <m:sSubPr>
                          <m:ctrlPr>
                            <a:rPr lang="en-US" altLang="zh-TW" i="1">
                              <a:latin typeface="Cambria Math" panose="02040503050406030204" pitchFamily="18" charset="0"/>
                              <a:ea typeface="Cambria Math" panose="02040503050406030204" pitchFamily="18" charset="0"/>
                            </a:rPr>
                          </m:ctrlPr>
                        </m:sSubPr>
                        <m:e>
                          <m:r>
                            <a:rPr lang="en-US" altLang="zh-TW" i="1">
                              <a:latin typeface="Cambria Math" panose="02040503050406030204" pitchFamily="18" charset="0"/>
                              <a:ea typeface="Cambria Math" panose="02040503050406030204" pitchFamily="18" charset="0"/>
                            </a:rPr>
                            <m:t>∆</m:t>
                          </m:r>
                          <m:r>
                            <a:rPr lang="en-US" altLang="zh-TW" i="1">
                              <a:latin typeface="Cambria Math" panose="02040503050406030204" pitchFamily="18" charset="0"/>
                              <a:ea typeface="Cambria Math" panose="02040503050406030204" pitchFamily="18" charset="0"/>
                            </a:rPr>
                            <m:t>𝑡</m:t>
                          </m:r>
                        </m:e>
                        <m:sub>
                          <m:r>
                            <a:rPr lang="en-US" altLang="zh-TW" i="1">
                              <a:latin typeface="Cambria Math" panose="02040503050406030204" pitchFamily="18" charset="0"/>
                              <a:ea typeface="Cambria Math" panose="02040503050406030204" pitchFamily="18" charset="0"/>
                            </a:rPr>
                            <m:t>∞</m:t>
                          </m:r>
                        </m:sub>
                      </m:sSub>
                      <m:r>
                        <a:rPr lang="en-US" altLang="zh-TW" i="1" smtClean="0">
                          <a:latin typeface="Cambria Math" panose="02040503050406030204" pitchFamily="18" charset="0"/>
                          <a:ea typeface="Cambria Math" panose="02040503050406030204" pitchFamily="18" charset="0"/>
                        </a:rPr>
                        <m:t>→</m:t>
                      </m:r>
                      <m:r>
                        <a:rPr lang="en-US" altLang="zh-TW" i="1">
                          <a:latin typeface="Cambria Math" panose="02040503050406030204" pitchFamily="18" charset="0"/>
                          <a:ea typeface="Cambria Math" panose="02040503050406030204" pitchFamily="18" charset="0"/>
                        </a:rPr>
                        <m:t>∞</m:t>
                      </m:r>
                    </m:oMath>
                  </m:oMathPara>
                </a14:m>
                <a:endParaRPr lang="en-US" dirty="0"/>
              </a:p>
            </p:txBody>
          </p:sp>
        </mc:Choice>
        <mc:Fallback xmlns="">
          <p:sp>
            <p:nvSpPr>
              <p:cNvPr id="4" name="TextBox 3">
                <a:extLst>
                  <a:ext uri="{FF2B5EF4-FFF2-40B4-BE49-F238E27FC236}">
                    <a16:creationId xmlns:a16="http://schemas.microsoft.com/office/drawing/2014/main" id="{734B87EF-4805-409C-4CFE-6C8B836BD46A}"/>
                  </a:ext>
                </a:extLst>
              </p:cNvPr>
              <p:cNvSpPr txBox="1">
                <a:spLocks noRot="1" noChangeAspect="1" noMove="1" noResize="1" noEditPoints="1" noAdjustHandles="1" noChangeArrowheads="1" noChangeShapeType="1" noTextEdit="1"/>
              </p:cNvSpPr>
              <p:nvPr/>
            </p:nvSpPr>
            <p:spPr>
              <a:xfrm>
                <a:off x="899592" y="4998404"/>
                <a:ext cx="3024335" cy="612796"/>
              </a:xfrm>
              <a:prstGeom prst="rect">
                <a:avLst/>
              </a:prstGeom>
              <a:blipFill>
                <a:blip r:embed="rId3"/>
                <a:stretch>
                  <a:fillRect b="-2041"/>
                </a:stretch>
              </a:blipFill>
            </p:spPr>
            <p:txBody>
              <a:bodyPr/>
              <a:lstStyle/>
              <a:p>
                <a:r>
                  <a:rPr lang="en-US">
                    <a:noFill/>
                  </a:rPr>
                  <a:t> </a:t>
                </a:r>
              </a:p>
            </p:txBody>
          </p:sp>
        </mc:Fallback>
      </mc:AlternateContent>
      <p:pic>
        <p:nvPicPr>
          <p:cNvPr id="5" name="Picture 2" descr="Schwarzschild Metric: An Elementary Treatment | SpringerLink">
            <a:extLst>
              <a:ext uri="{FF2B5EF4-FFF2-40B4-BE49-F238E27FC236}">
                <a16:creationId xmlns:a16="http://schemas.microsoft.com/office/drawing/2014/main" id="{C36111FB-9F67-5DE1-4E24-91EF35F0BB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776" y="576149"/>
            <a:ext cx="3745548" cy="29909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AB9BF0D9-67F3-6FA0-1B69-5EEF8E07BEDE}"/>
                  </a:ext>
                </a:extLst>
              </p:cNvPr>
              <p:cNvSpPr txBox="1"/>
              <p:nvPr/>
            </p:nvSpPr>
            <p:spPr>
              <a:xfrm>
                <a:off x="899592" y="5653532"/>
                <a:ext cx="4583182" cy="369332"/>
              </a:xfrm>
              <a:prstGeom prst="rect">
                <a:avLst/>
              </a:prstGeom>
              <a:noFill/>
            </p:spPr>
            <p:txBody>
              <a:bodyPr wrap="square" rtlCol="0">
                <a:spAutoFit/>
              </a:bodyPr>
              <a:lstStyle/>
              <a:p>
                <a:r>
                  <a:rPr lang="en-US" dirty="0" err="1"/>
                  <a:t>在此處測量任何間距</a:t>
                </a:r>
                <a14:m>
                  <m:oMath xmlns:m="http://schemas.openxmlformats.org/officeDocument/2006/math">
                    <m:r>
                      <a:rPr lang="en-US" altLang="zh-TW" i="1" smtClean="0">
                        <a:solidFill>
                          <a:schemeClr val="tx1"/>
                        </a:solidFill>
                        <a:latin typeface="Cambria Math"/>
                        <a:ea typeface="Cambria Math"/>
                      </a:rPr>
                      <m:t>∆</m:t>
                    </m:r>
                    <m:r>
                      <a:rPr lang="zh-TW" altLang="en-US" i="1">
                        <a:solidFill>
                          <a:schemeClr val="tx1"/>
                        </a:solidFill>
                        <a:latin typeface="Cambria Math"/>
                      </a:rPr>
                      <m:t>𝜎</m:t>
                    </m:r>
                  </m:oMath>
                </a14:m>
                <a:r>
                  <a:rPr lang="en-US" dirty="0"/>
                  <a:t>都</a:t>
                </a:r>
                <a:r>
                  <a:rPr lang="en-US" dirty="0" err="1"/>
                  <a:t>會是無限大</a:t>
                </a:r>
                <a:r>
                  <a:rPr lang="en-US" dirty="0"/>
                  <a:t>！</a:t>
                </a:r>
              </a:p>
            </p:txBody>
          </p:sp>
        </mc:Choice>
        <mc:Fallback xmlns="">
          <p:sp>
            <p:nvSpPr>
              <p:cNvPr id="19" name="TextBox 18">
                <a:extLst>
                  <a:ext uri="{FF2B5EF4-FFF2-40B4-BE49-F238E27FC236}">
                    <a16:creationId xmlns:a16="http://schemas.microsoft.com/office/drawing/2014/main" id="{AB9BF0D9-67F3-6FA0-1B69-5EEF8E07BEDE}"/>
                  </a:ext>
                </a:extLst>
              </p:cNvPr>
              <p:cNvSpPr txBox="1">
                <a:spLocks noRot="1" noChangeAspect="1" noMove="1" noResize="1" noEditPoints="1" noAdjustHandles="1" noChangeArrowheads="1" noChangeShapeType="1" noTextEdit="1"/>
              </p:cNvSpPr>
              <p:nvPr/>
            </p:nvSpPr>
            <p:spPr>
              <a:xfrm>
                <a:off x="899592" y="5653532"/>
                <a:ext cx="4583182" cy="369332"/>
              </a:xfrm>
              <a:prstGeom prst="rect">
                <a:avLst/>
              </a:prstGeom>
              <a:blipFill>
                <a:blip r:embed="rId5"/>
                <a:stretch>
                  <a:fillRect l="-1385" t="-3226" b="-19355"/>
                </a:stretch>
              </a:blipFill>
            </p:spPr>
            <p:txBody>
              <a:bodyPr/>
              <a:lstStyle/>
              <a:p>
                <a:r>
                  <a:rPr lang="en-US">
                    <a:noFill/>
                  </a:rPr>
                  <a:t> </a:t>
                </a:r>
              </a:p>
            </p:txBody>
          </p:sp>
        </mc:Fallback>
      </mc:AlternateContent>
      <p:pic>
        <p:nvPicPr>
          <p:cNvPr id="21" name="Picture 2">
            <a:extLst>
              <a:ext uri="{FF2B5EF4-FFF2-40B4-BE49-F238E27FC236}">
                <a16:creationId xmlns:a16="http://schemas.microsoft.com/office/drawing/2014/main" id="{2B2BE602-6866-7439-AD3F-D7A3B835723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22934" y="4703333"/>
            <a:ext cx="1031357" cy="1062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22" name="矩形 2">
                <a:extLst>
                  <a:ext uri="{FF2B5EF4-FFF2-40B4-BE49-F238E27FC236}">
                    <a16:creationId xmlns:a16="http://schemas.microsoft.com/office/drawing/2014/main" id="{AB003D21-8B53-F53A-A8B3-DC1C78C04B13}"/>
                  </a:ext>
                </a:extLst>
              </p:cNvPr>
              <p:cNvSpPr/>
              <p:nvPr/>
            </p:nvSpPr>
            <p:spPr>
              <a:xfrm>
                <a:off x="2920900" y="3641413"/>
                <a:ext cx="2363660" cy="910699"/>
              </a:xfrm>
              <a:prstGeom prst="rect">
                <a:avLst/>
              </a:prstGeom>
              <a:solidFill>
                <a:srgbClr val="FFFF99"/>
              </a:solidFill>
            </p:spPr>
            <p:txBody>
              <a:bodyPr wrap="none">
                <a:spAutoFit/>
              </a:bodyPr>
              <a:lstStyle/>
              <a:p>
                <a:pPr/>
                <a14:m>
                  <m:oMathPara xmlns:m="http://schemas.openxmlformats.org/officeDocument/2006/math">
                    <m:oMath>
                      <m:sSub>
                        <m:sSubPr>
                          <m:ctrlPr>
                            <a:rPr lang="en-US" altLang="zh-TW" i="1">
                              <a:latin typeface="Cambria Math" panose="02040503050406030204" pitchFamily="18" charset="0"/>
                              <a:ea typeface="Cambria Math" panose="02040503050406030204" pitchFamily="18" charset="0"/>
                            </a:rPr>
                          </m:ctrlPr>
                        </m:sSubPr>
                        <m:e>
                          <m:r>
                            <a:rPr lang="en-US" altLang="zh-TW" i="1">
                              <a:latin typeface="Cambria Math" panose="02040503050406030204" pitchFamily="18" charset="0"/>
                              <a:ea typeface="Cambria Math" panose="02040503050406030204" pitchFamily="18" charset="0"/>
                            </a:rPr>
                            <m:t>∆</m:t>
                          </m:r>
                          <m:r>
                            <a:rPr lang="en-US" altLang="zh-TW" i="1">
                              <a:latin typeface="Cambria Math" panose="02040503050406030204" pitchFamily="18" charset="0"/>
                              <a:ea typeface="Cambria Math" panose="02040503050406030204" pitchFamily="18" charset="0"/>
                            </a:rPr>
                            <m:t>𝑡</m:t>
                          </m:r>
                        </m:e>
                        <m:sub>
                          <m:r>
                            <a:rPr lang="en-US" altLang="zh-TW" b="0" i="1" smtClean="0">
                              <a:latin typeface="Cambria Math" panose="02040503050406030204" pitchFamily="18" charset="0"/>
                              <a:ea typeface="Cambria Math" panose="02040503050406030204" pitchFamily="18" charset="0"/>
                            </a:rPr>
                            <m:t>𝑟</m:t>
                          </m:r>
                        </m:sub>
                      </m:sSub>
                      <m:r>
                        <a:rPr lang="en-US" altLang="zh-TW" b="0" i="1" smtClean="0">
                          <a:solidFill>
                            <a:schemeClr val="tx1"/>
                          </a:solidFill>
                          <a:latin typeface="Cambria Math"/>
                        </a:rPr>
                        <m:t>=</m:t>
                      </m:r>
                      <m:rad>
                        <m:radPr>
                          <m:degHide m:val="on"/>
                          <m:ctrlPr>
                            <a:rPr lang="en-US" altLang="zh-TW" i="1">
                              <a:latin typeface="Cambria Math" panose="02040503050406030204" pitchFamily="18" charset="0"/>
                            </a:rPr>
                          </m:ctrlPr>
                        </m:radPr>
                        <m:deg/>
                        <m:e>
                          <m:r>
                            <a:rPr lang="en-US" altLang="zh-TW" i="1">
                              <a:latin typeface="Cambria Math"/>
                            </a:rPr>
                            <m:t>1−</m:t>
                          </m:r>
                          <m:f>
                            <m:fPr>
                              <m:ctrlPr>
                                <a:rPr lang="en-US" altLang="zh-TW" i="1">
                                  <a:latin typeface="Cambria Math"/>
                                </a:rPr>
                              </m:ctrlPr>
                            </m:fPr>
                            <m:num>
                              <m:r>
                                <a:rPr lang="en-US" altLang="zh-TW" i="1">
                                  <a:latin typeface="Cambria Math"/>
                                </a:rPr>
                                <m:t>2</m:t>
                              </m:r>
                              <m:r>
                                <a:rPr lang="en-US" altLang="zh-TW" i="1">
                                  <a:latin typeface="Cambria Math"/>
                                </a:rPr>
                                <m:t>𝐺𝑀</m:t>
                              </m:r>
                            </m:num>
                            <m:den>
                              <m:sSup>
                                <m:sSupPr>
                                  <m:ctrlPr>
                                    <a:rPr lang="en-US" altLang="zh-TW" i="1">
                                      <a:latin typeface="Cambria Math"/>
                                    </a:rPr>
                                  </m:ctrlPr>
                                </m:sSupPr>
                                <m:e>
                                  <m:r>
                                    <a:rPr lang="en-US" altLang="zh-TW" i="1">
                                      <a:latin typeface="Cambria Math"/>
                                    </a:rPr>
                                    <m:t>𝑐</m:t>
                                  </m:r>
                                </m:e>
                                <m:sup>
                                  <m:r>
                                    <a:rPr lang="en-US" altLang="zh-TW" i="1">
                                      <a:latin typeface="Cambria Math"/>
                                    </a:rPr>
                                    <m:t>2</m:t>
                                  </m:r>
                                </m:sup>
                              </m:sSup>
                              <m:r>
                                <a:rPr lang="en-US" altLang="zh-TW" i="1">
                                  <a:latin typeface="Cambria Math"/>
                                </a:rPr>
                                <m:t>𝑟</m:t>
                              </m:r>
                            </m:den>
                          </m:f>
                        </m:e>
                      </m:rad>
                      <m:sSub>
                        <m:sSubPr>
                          <m:ctrlPr>
                            <a:rPr lang="en-US" altLang="zh-TW" i="1" smtClean="0">
                              <a:latin typeface="Cambria Math" panose="02040503050406030204" pitchFamily="18" charset="0"/>
                              <a:ea typeface="Cambria Math" panose="02040503050406030204" pitchFamily="18" charset="0"/>
                            </a:rPr>
                          </m:ctrlPr>
                        </m:sSubPr>
                        <m:e>
                          <m:r>
                            <a:rPr lang="en-US" altLang="zh-TW" i="1" smtClean="0">
                              <a:latin typeface="Cambria Math" panose="02040503050406030204" pitchFamily="18" charset="0"/>
                              <a:ea typeface="Cambria Math" panose="02040503050406030204" pitchFamily="18" charset="0"/>
                            </a:rPr>
                            <m:t>∆</m:t>
                          </m:r>
                          <m:r>
                            <a:rPr lang="en-US" altLang="zh-TW" b="0" i="1" smtClean="0">
                              <a:latin typeface="Cambria Math" panose="02040503050406030204" pitchFamily="18" charset="0"/>
                              <a:ea typeface="Cambria Math" panose="02040503050406030204" pitchFamily="18" charset="0"/>
                            </a:rPr>
                            <m:t>𝑡</m:t>
                          </m:r>
                        </m:e>
                        <m:sub>
                          <m:r>
                            <a:rPr lang="en-US" altLang="zh-TW" i="1" smtClean="0">
                              <a:latin typeface="Cambria Math" panose="02040503050406030204" pitchFamily="18" charset="0"/>
                              <a:ea typeface="Cambria Math" panose="02040503050406030204" pitchFamily="18" charset="0"/>
                            </a:rPr>
                            <m:t>∞</m:t>
                          </m:r>
                        </m:sub>
                      </m:sSub>
                    </m:oMath>
                  </m:oMathPara>
                </a14:m>
                <a:endParaRPr lang="zh-TW" altLang="en-US" dirty="0"/>
              </a:p>
            </p:txBody>
          </p:sp>
        </mc:Choice>
        <mc:Fallback xmlns="">
          <p:sp>
            <p:nvSpPr>
              <p:cNvPr id="22" name="矩形 2">
                <a:extLst>
                  <a:ext uri="{FF2B5EF4-FFF2-40B4-BE49-F238E27FC236}">
                    <a16:creationId xmlns:a16="http://schemas.microsoft.com/office/drawing/2014/main" id="{AB003D21-8B53-F53A-A8B3-DC1C78C04B13}"/>
                  </a:ext>
                </a:extLst>
              </p:cNvPr>
              <p:cNvSpPr>
                <a:spLocks noRot="1" noChangeAspect="1" noMove="1" noResize="1" noEditPoints="1" noAdjustHandles="1" noChangeArrowheads="1" noChangeShapeType="1" noTextEdit="1"/>
              </p:cNvSpPr>
              <p:nvPr/>
            </p:nvSpPr>
            <p:spPr>
              <a:xfrm>
                <a:off x="2920900" y="3641413"/>
                <a:ext cx="2363660" cy="910699"/>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FD5CD6F7-4B75-9BF7-A129-1E794DBAB421}"/>
                  </a:ext>
                </a:extLst>
              </p:cNvPr>
              <p:cNvSpPr txBox="1"/>
              <p:nvPr/>
            </p:nvSpPr>
            <p:spPr>
              <a:xfrm>
                <a:off x="858631" y="6097185"/>
                <a:ext cx="8183582" cy="369332"/>
              </a:xfrm>
              <a:prstGeom prst="rect">
                <a:avLst/>
              </a:prstGeom>
              <a:noFill/>
            </p:spPr>
            <p:txBody>
              <a:bodyPr wrap="square" rtlCol="0">
                <a:spAutoFit/>
              </a:bodyPr>
              <a:lstStyle/>
              <a:p>
                <a:r>
                  <a:rPr lang="en-US" dirty="0" err="1"/>
                  <a:t>此處一秒</a:t>
                </a:r>
                <a14:m>
                  <m:oMath xmlns:m="http://schemas.openxmlformats.org/officeDocument/2006/math">
                    <m:sSub>
                      <m:sSubPr>
                        <m:ctrlPr>
                          <a:rPr lang="en-US" altLang="zh-TW" i="1">
                            <a:latin typeface="Cambria Math" panose="02040503050406030204" pitchFamily="18" charset="0"/>
                            <a:ea typeface="Cambria Math" panose="02040503050406030204" pitchFamily="18" charset="0"/>
                          </a:rPr>
                        </m:ctrlPr>
                      </m:sSubPr>
                      <m:e>
                        <m:r>
                          <a:rPr lang="en-US" altLang="zh-TW" i="1">
                            <a:latin typeface="Cambria Math" panose="02040503050406030204" pitchFamily="18" charset="0"/>
                            <a:ea typeface="Cambria Math" panose="02040503050406030204" pitchFamily="18" charset="0"/>
                          </a:rPr>
                          <m:t>∆</m:t>
                        </m:r>
                        <m:r>
                          <a:rPr lang="en-US" altLang="zh-TW" i="1">
                            <a:latin typeface="Cambria Math" panose="02040503050406030204" pitchFamily="18" charset="0"/>
                            <a:ea typeface="Cambria Math" panose="02040503050406030204" pitchFamily="18" charset="0"/>
                          </a:rPr>
                          <m:t>𝑡</m:t>
                        </m:r>
                      </m:e>
                      <m:sub>
                        <m:r>
                          <a:rPr lang="en-US" altLang="zh-TW" b="0" i="1" smtClean="0">
                            <a:latin typeface="Cambria Math" panose="02040503050406030204" pitchFamily="18" charset="0"/>
                            <a:ea typeface="Cambria Math" panose="02040503050406030204" pitchFamily="18" charset="0"/>
                          </a:rPr>
                          <m:t>𝑟</m:t>
                        </m:r>
                      </m:sub>
                    </m:sSub>
                    <m:r>
                      <a:rPr lang="en-US" altLang="zh-TW" b="0" i="1" smtClean="0">
                        <a:latin typeface="Cambria Math" panose="02040503050406030204" pitchFamily="18" charset="0"/>
                        <a:ea typeface="Cambria Math" panose="02040503050406030204" pitchFamily="18" charset="0"/>
                      </a:rPr>
                      <m:t>=1</m:t>
                    </m:r>
                  </m:oMath>
                </a14:m>
                <a:r>
                  <a:rPr lang="en-US" dirty="0" err="1"/>
                  <a:t>的時間差，對遠方看來</a:t>
                </a:r>
                <a14:m>
                  <m:oMath xmlns:m="http://schemas.openxmlformats.org/officeDocument/2006/math">
                    <m:sSub>
                      <m:sSubPr>
                        <m:ctrlPr>
                          <a:rPr lang="en-US" altLang="zh-TW" i="1">
                            <a:latin typeface="Cambria Math" panose="02040503050406030204" pitchFamily="18" charset="0"/>
                            <a:ea typeface="Cambria Math" panose="02040503050406030204" pitchFamily="18" charset="0"/>
                          </a:rPr>
                        </m:ctrlPr>
                      </m:sSubPr>
                      <m:e>
                        <m:r>
                          <a:rPr lang="en-US" altLang="zh-TW" i="1">
                            <a:latin typeface="Cambria Math" panose="02040503050406030204" pitchFamily="18" charset="0"/>
                            <a:ea typeface="Cambria Math" panose="02040503050406030204" pitchFamily="18" charset="0"/>
                          </a:rPr>
                          <m:t>∆</m:t>
                        </m:r>
                        <m:r>
                          <a:rPr lang="en-US" altLang="zh-TW" i="1">
                            <a:latin typeface="Cambria Math" panose="02040503050406030204" pitchFamily="18" charset="0"/>
                            <a:ea typeface="Cambria Math" panose="02040503050406030204" pitchFamily="18" charset="0"/>
                          </a:rPr>
                          <m:t>𝑡</m:t>
                        </m:r>
                      </m:e>
                      <m:sub>
                        <m:r>
                          <a:rPr lang="en-US" altLang="zh-TW" i="1">
                            <a:latin typeface="Cambria Math" panose="02040503050406030204" pitchFamily="18" charset="0"/>
                            <a:ea typeface="Cambria Math" panose="02040503050406030204" pitchFamily="18" charset="0"/>
                          </a:rPr>
                          <m:t>∞</m:t>
                        </m:r>
                      </m:sub>
                    </m:sSub>
                  </m:oMath>
                </a14:m>
                <a:r>
                  <a:rPr lang="en-US" dirty="0" err="1"/>
                  <a:t>趨近無限大，如同此處時鐘已停止</a:t>
                </a:r>
                <a:r>
                  <a:rPr lang="en-US" dirty="0"/>
                  <a:t>！</a:t>
                </a:r>
              </a:p>
            </p:txBody>
          </p:sp>
        </mc:Choice>
        <mc:Fallback xmlns="">
          <p:sp>
            <p:nvSpPr>
              <p:cNvPr id="23" name="TextBox 22">
                <a:extLst>
                  <a:ext uri="{FF2B5EF4-FFF2-40B4-BE49-F238E27FC236}">
                    <a16:creationId xmlns:a16="http://schemas.microsoft.com/office/drawing/2014/main" id="{FD5CD6F7-4B75-9BF7-A129-1E794DBAB421}"/>
                  </a:ext>
                </a:extLst>
              </p:cNvPr>
              <p:cNvSpPr txBox="1">
                <a:spLocks noRot="1" noChangeAspect="1" noMove="1" noResize="1" noEditPoints="1" noAdjustHandles="1" noChangeArrowheads="1" noChangeShapeType="1" noTextEdit="1"/>
              </p:cNvSpPr>
              <p:nvPr/>
            </p:nvSpPr>
            <p:spPr>
              <a:xfrm>
                <a:off x="858631" y="6097185"/>
                <a:ext cx="8183582" cy="369332"/>
              </a:xfrm>
              <a:prstGeom prst="rect">
                <a:avLst/>
              </a:prstGeom>
              <a:blipFill>
                <a:blip r:embed="rId8"/>
                <a:stretch>
                  <a:fillRect l="-620" t="-6667" b="-20000"/>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A6622A89-57AA-AA4F-A84C-550BBC9424EA}"/>
              </a:ext>
            </a:extLst>
          </p:cNvPr>
          <p:cNvSpPr txBox="1"/>
          <p:nvPr/>
        </p:nvSpPr>
        <p:spPr>
          <a:xfrm>
            <a:off x="851431" y="4578190"/>
            <a:ext cx="4572000" cy="369332"/>
          </a:xfrm>
          <a:prstGeom prst="rect">
            <a:avLst/>
          </a:prstGeom>
          <a:noFill/>
        </p:spPr>
        <p:txBody>
          <a:bodyPr wrap="square">
            <a:spAutoFit/>
          </a:bodyPr>
          <a:lstStyle/>
          <a:p>
            <a:r>
              <a:rPr lang="zh-TW" altLang="en-US" sz="1800" dirty="0"/>
              <a:t>史瓦希度規非常奇怪！</a:t>
            </a:r>
            <a:endParaRPr lang="en-US" dirty="0"/>
          </a:p>
        </p:txBody>
      </p:sp>
    </p:spTree>
    <p:extLst>
      <p:ext uri="{BB962C8B-B14F-4D97-AF65-F5344CB8AC3E}">
        <p14:creationId xmlns:p14="http://schemas.microsoft.com/office/powerpoint/2010/main" val="83024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a:extLst>
            <a:ext uri="{FF2B5EF4-FFF2-40B4-BE49-F238E27FC236}">
              <a16:creationId xmlns:a16="http://schemas.microsoft.com/office/drawing/2014/main" id="{736F40E5-7193-2718-0F6D-E76BEDEA1D1F}"/>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BBC11598-92FC-03F8-2A9F-62234EBB5723}"/>
              </a:ext>
            </a:extLst>
          </p:cNvPr>
          <p:cNvSpPr/>
          <p:nvPr/>
        </p:nvSpPr>
        <p:spPr>
          <a:xfrm>
            <a:off x="2123728" y="260648"/>
            <a:ext cx="3744416" cy="4752528"/>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pic>
        <p:nvPicPr>
          <p:cNvPr id="356355" name="Picture 3" descr="\\psf\Home\Downloads\main-qimg-4d97ef03f6ec7bc9030acf5b99f55f8c.gif">
            <a:extLst>
              <a:ext uri="{FF2B5EF4-FFF2-40B4-BE49-F238E27FC236}">
                <a16:creationId xmlns:a16="http://schemas.microsoft.com/office/drawing/2014/main" id="{3103AF5C-ED00-B795-469E-B5EAF8E76B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2230956" y="340792"/>
            <a:ext cx="3168352" cy="458792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 name="文字方塊 2">
                <a:extLst>
                  <a:ext uri="{FF2B5EF4-FFF2-40B4-BE49-F238E27FC236}">
                    <a16:creationId xmlns:a16="http://schemas.microsoft.com/office/drawing/2014/main" id="{A143D122-93A5-B7E0-F706-D39BE895846A}"/>
                  </a:ext>
                </a:extLst>
              </p:cNvPr>
              <p:cNvSpPr txBox="1"/>
              <p:nvPr/>
            </p:nvSpPr>
            <p:spPr>
              <a:xfrm>
                <a:off x="1033904" y="6226113"/>
                <a:ext cx="8110096" cy="487249"/>
              </a:xfrm>
              <a:prstGeom prst="rect">
                <a:avLst/>
              </a:prstGeom>
              <a:noFill/>
            </p:spPr>
            <p:txBody>
              <a:bodyPr wrap="square" rtlCol="0">
                <a:spAutoFit/>
              </a:bodyPr>
              <a:lstStyle/>
              <a:p>
                <a:r>
                  <a:rPr lang="zh-TW" altLang="en-US" dirty="0"/>
                  <a:t>到了</a:t>
                </a:r>
                <a14:m>
                  <m:oMath xmlns:m="http://schemas.openxmlformats.org/officeDocument/2006/math">
                    <m:r>
                      <a:rPr lang="en-US" altLang="zh-TW" b="0" i="1" smtClean="0">
                        <a:solidFill>
                          <a:schemeClr val="tx1"/>
                        </a:solidFill>
                        <a:latin typeface="Cambria Math" panose="02040503050406030204" pitchFamily="18" charset="0"/>
                      </a:rPr>
                      <m:t>𝑟</m:t>
                    </m:r>
                    <m:r>
                      <a:rPr lang="en-US" altLang="zh-TW" b="0" i="1" smtClean="0">
                        <a:solidFill>
                          <a:schemeClr val="tx1"/>
                        </a:solidFill>
                        <a:latin typeface="Cambria Math" panose="02040503050406030204" pitchFamily="18" charset="0"/>
                      </a:rPr>
                      <m:t>=</m:t>
                    </m:r>
                    <m:f>
                      <m:fPr>
                        <m:ctrlPr>
                          <a:rPr lang="en-US" altLang="zh-TW" b="0" i="1" smtClean="0">
                            <a:solidFill>
                              <a:schemeClr val="tx1"/>
                            </a:solidFill>
                            <a:latin typeface="Cambria Math"/>
                          </a:rPr>
                        </m:ctrlPr>
                      </m:fPr>
                      <m:num>
                        <m:r>
                          <a:rPr lang="en-US" altLang="zh-TW" b="0" i="1" smtClean="0">
                            <a:solidFill>
                              <a:schemeClr val="tx1"/>
                            </a:solidFill>
                            <a:latin typeface="Cambria Math"/>
                          </a:rPr>
                          <m:t>2</m:t>
                        </m:r>
                        <m:r>
                          <a:rPr lang="en-US" altLang="zh-TW" b="0" i="1" smtClean="0">
                            <a:solidFill>
                              <a:schemeClr val="tx1"/>
                            </a:solidFill>
                            <a:latin typeface="Cambria Math"/>
                          </a:rPr>
                          <m:t>𝐺𝑀</m:t>
                        </m:r>
                      </m:num>
                      <m:den>
                        <m:sSup>
                          <m:sSupPr>
                            <m:ctrlPr>
                              <a:rPr lang="en-US" altLang="zh-TW" b="0" i="1" smtClean="0">
                                <a:solidFill>
                                  <a:schemeClr val="tx1"/>
                                </a:solidFill>
                                <a:latin typeface="Cambria Math"/>
                              </a:rPr>
                            </m:ctrlPr>
                          </m:sSupPr>
                          <m:e>
                            <m:r>
                              <a:rPr lang="en-US" altLang="zh-TW" b="0" i="1" smtClean="0">
                                <a:solidFill>
                                  <a:schemeClr val="tx1"/>
                                </a:solidFill>
                                <a:latin typeface="Cambria Math"/>
                              </a:rPr>
                              <m:t>𝑐</m:t>
                            </m:r>
                          </m:e>
                          <m:sup>
                            <m:r>
                              <a:rPr lang="en-US" altLang="zh-TW" b="0" i="1" smtClean="0">
                                <a:solidFill>
                                  <a:schemeClr val="tx1"/>
                                </a:solidFill>
                                <a:latin typeface="Cambria Math"/>
                              </a:rPr>
                              <m:t>2</m:t>
                            </m:r>
                          </m:sup>
                        </m:sSup>
                      </m:den>
                    </m:f>
                  </m:oMath>
                </a14:m>
                <a:r>
                  <a:rPr lang="zh-TW" altLang="en-US" dirty="0"/>
                  <a:t>上發出的信號週期是無限大。等於之後的信號永遠無法到達外界。</a:t>
                </a:r>
              </a:p>
            </p:txBody>
          </p:sp>
        </mc:Choice>
        <mc:Fallback xmlns="">
          <p:sp>
            <p:nvSpPr>
              <p:cNvPr id="3" name="文字方塊 2">
                <a:extLst>
                  <a:ext uri="{FF2B5EF4-FFF2-40B4-BE49-F238E27FC236}">
                    <a16:creationId xmlns:a16="http://schemas.microsoft.com/office/drawing/2014/main" id="{A143D122-93A5-B7E0-F706-D39BE895846A}"/>
                  </a:ext>
                </a:extLst>
              </p:cNvPr>
              <p:cNvSpPr txBox="1">
                <a:spLocks noRot="1" noChangeAspect="1" noMove="1" noResize="1" noEditPoints="1" noAdjustHandles="1" noChangeArrowheads="1" noChangeShapeType="1" noTextEdit="1"/>
              </p:cNvSpPr>
              <p:nvPr/>
            </p:nvSpPr>
            <p:spPr>
              <a:xfrm>
                <a:off x="1033904" y="6226113"/>
                <a:ext cx="8110096" cy="487249"/>
              </a:xfrm>
              <a:prstGeom prst="rect">
                <a:avLst/>
              </a:prstGeom>
              <a:blipFill>
                <a:blip r:embed="rId3"/>
                <a:stretch>
                  <a:fillRect l="-626" b="-5128"/>
                </a:stretch>
              </a:blipFill>
            </p:spPr>
            <p:txBody>
              <a:bodyPr/>
              <a:lstStyle/>
              <a:p>
                <a:r>
                  <a:rPr lang="en-US">
                    <a:noFill/>
                  </a:rPr>
                  <a:t> </a:t>
                </a:r>
              </a:p>
            </p:txBody>
          </p:sp>
        </mc:Fallback>
      </mc:AlternateContent>
      <p:cxnSp>
        <p:nvCxnSpPr>
          <p:cNvPr id="5" name="直線接點 4">
            <a:extLst>
              <a:ext uri="{FF2B5EF4-FFF2-40B4-BE49-F238E27FC236}">
                <a16:creationId xmlns:a16="http://schemas.microsoft.com/office/drawing/2014/main" id="{E58B0767-36F4-7186-9D5B-03EA2EFA89A1}"/>
              </a:ext>
            </a:extLst>
          </p:cNvPr>
          <p:cNvCxnSpPr/>
          <p:nvPr/>
        </p:nvCxnSpPr>
        <p:spPr>
          <a:xfrm>
            <a:off x="5039269" y="78470"/>
            <a:ext cx="0" cy="5112568"/>
          </a:xfrm>
          <a:prstGeom prst="line">
            <a:avLst/>
          </a:prstGeom>
          <a:ln w="31750">
            <a:solidFill>
              <a:srgbClr val="FF0000"/>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 name="文字方塊 5">
                <a:extLst>
                  <a:ext uri="{FF2B5EF4-FFF2-40B4-BE49-F238E27FC236}">
                    <a16:creationId xmlns:a16="http://schemas.microsoft.com/office/drawing/2014/main" id="{1CEF20FB-A7A8-A7EB-EF44-BF599BC9E97E}"/>
                  </a:ext>
                </a:extLst>
              </p:cNvPr>
              <p:cNvSpPr txBox="1"/>
              <p:nvPr/>
            </p:nvSpPr>
            <p:spPr>
              <a:xfrm>
                <a:off x="1033904" y="5446387"/>
                <a:ext cx="7529624" cy="369332"/>
              </a:xfrm>
              <a:prstGeom prst="rect">
                <a:avLst/>
              </a:prstGeom>
              <a:noFill/>
            </p:spPr>
            <p:txBody>
              <a:bodyPr wrap="square" rtlCol="0">
                <a:spAutoFit/>
              </a:bodyPr>
              <a:lstStyle/>
              <a:p>
                <a:r>
                  <a:rPr lang="zh-TW" altLang="en-US" dirty="0"/>
                  <a:t>若有一太空人降落在該星球，過程中每一秒</a:t>
                </a:r>
                <a14:m>
                  <m:oMath xmlns:m="http://schemas.openxmlformats.org/officeDocument/2006/math">
                    <m:sSub>
                      <m:sSubPr>
                        <m:ctrlPr>
                          <a:rPr lang="en-US" altLang="zh-TW" i="1">
                            <a:latin typeface="Cambria Math" panose="02040503050406030204" pitchFamily="18" charset="0"/>
                            <a:ea typeface="Cambria Math" panose="02040503050406030204" pitchFamily="18" charset="0"/>
                          </a:rPr>
                        </m:ctrlPr>
                      </m:sSubPr>
                      <m:e>
                        <m:r>
                          <a:rPr lang="en-US" altLang="zh-TW" i="1">
                            <a:latin typeface="Cambria Math" panose="02040503050406030204" pitchFamily="18" charset="0"/>
                            <a:ea typeface="Cambria Math" panose="02040503050406030204" pitchFamily="18" charset="0"/>
                          </a:rPr>
                          <m:t>∆</m:t>
                        </m:r>
                        <m:r>
                          <a:rPr lang="en-US" altLang="zh-TW" i="1">
                            <a:latin typeface="Cambria Math" panose="02040503050406030204" pitchFamily="18" charset="0"/>
                            <a:ea typeface="Cambria Math" panose="02040503050406030204" pitchFamily="18" charset="0"/>
                          </a:rPr>
                          <m:t>𝑡</m:t>
                        </m:r>
                      </m:e>
                      <m:sub>
                        <m:r>
                          <a:rPr lang="en-US" altLang="zh-TW" i="1">
                            <a:latin typeface="Cambria Math" panose="02040503050406030204" pitchFamily="18" charset="0"/>
                            <a:ea typeface="Cambria Math" panose="02040503050406030204" pitchFamily="18" charset="0"/>
                          </a:rPr>
                          <m:t>𝑟</m:t>
                        </m:r>
                      </m:sub>
                    </m:sSub>
                  </m:oMath>
                </a14:m>
                <a:r>
                  <a:rPr lang="zh-TW" altLang="en-US" dirty="0"/>
                  <a:t>發出一道電磁波信號。</a:t>
                </a:r>
              </a:p>
            </p:txBody>
          </p:sp>
        </mc:Choice>
        <mc:Fallback xmlns="">
          <p:sp>
            <p:nvSpPr>
              <p:cNvPr id="6" name="文字方塊 5">
                <a:extLst>
                  <a:ext uri="{FF2B5EF4-FFF2-40B4-BE49-F238E27FC236}">
                    <a16:creationId xmlns:a16="http://schemas.microsoft.com/office/drawing/2014/main" id="{1CEF20FB-A7A8-A7EB-EF44-BF599BC9E97E}"/>
                  </a:ext>
                </a:extLst>
              </p:cNvPr>
              <p:cNvSpPr txBox="1">
                <a:spLocks noRot="1" noChangeAspect="1" noMove="1" noResize="1" noEditPoints="1" noAdjustHandles="1" noChangeArrowheads="1" noChangeShapeType="1" noTextEdit="1"/>
              </p:cNvSpPr>
              <p:nvPr/>
            </p:nvSpPr>
            <p:spPr>
              <a:xfrm>
                <a:off x="1033904" y="5446387"/>
                <a:ext cx="7529624" cy="369332"/>
              </a:xfrm>
              <a:prstGeom prst="rect">
                <a:avLst/>
              </a:prstGeom>
              <a:blipFill>
                <a:blip r:embed="rId4"/>
                <a:stretch>
                  <a:fillRect l="-673" t="-6667" b="-23333"/>
                </a:stretch>
              </a:blipFill>
            </p:spPr>
            <p:txBody>
              <a:bodyPr/>
              <a:lstStyle/>
              <a:p>
                <a:r>
                  <a:rPr lang="en-US">
                    <a:noFill/>
                  </a:rPr>
                  <a:t> </a:t>
                </a:r>
              </a:p>
            </p:txBody>
          </p:sp>
        </mc:Fallback>
      </mc:AlternateContent>
      <p:pic>
        <p:nvPicPr>
          <p:cNvPr id="8" name="Picture 6" descr="http://img.slate.com/media/1/123125/123073/2180604/2199139/080909_EX_BlackHoleEX.gif">
            <a:extLst>
              <a:ext uri="{FF2B5EF4-FFF2-40B4-BE49-F238E27FC236}">
                <a16:creationId xmlns:a16="http://schemas.microsoft.com/office/drawing/2014/main" id="{173CE12D-31C1-4974-6F91-B8A0B636B4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75372" y="260648"/>
            <a:ext cx="2901439" cy="290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字方塊 3">
            <a:extLst>
              <a:ext uri="{FF2B5EF4-FFF2-40B4-BE49-F238E27FC236}">
                <a16:creationId xmlns:a16="http://schemas.microsoft.com/office/drawing/2014/main" id="{823A42FA-5625-2EB1-554B-C86114D8B891}"/>
              </a:ext>
            </a:extLst>
          </p:cNvPr>
          <p:cNvSpPr txBox="1"/>
          <p:nvPr/>
        </p:nvSpPr>
        <p:spPr>
          <a:xfrm>
            <a:off x="5094900" y="4123078"/>
            <a:ext cx="2304256" cy="369332"/>
          </a:xfrm>
          <a:prstGeom prst="rect">
            <a:avLst/>
          </a:prstGeom>
          <a:noFill/>
        </p:spPr>
        <p:txBody>
          <a:bodyPr wrap="square" rtlCol="0">
            <a:spAutoFit/>
          </a:bodyPr>
          <a:lstStyle/>
          <a:p>
            <a:r>
              <a:rPr lang="zh-TW" altLang="en-US" dirty="0"/>
              <a:t>外界觀察者的軌跡</a:t>
            </a:r>
          </a:p>
        </p:txBody>
      </p:sp>
      <p:pic>
        <p:nvPicPr>
          <p:cNvPr id="1026" name="Picture 2" descr="The International Space Station can&amp;#39;t last forever. Here&amp;#39;s how it will  eventually die by fire. | Space">
            <a:extLst>
              <a:ext uri="{FF2B5EF4-FFF2-40B4-BE49-F238E27FC236}">
                <a16:creationId xmlns:a16="http://schemas.microsoft.com/office/drawing/2014/main" id="{60CA2CD9-EC9D-F76B-A23A-256EAAE395C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9838" t="16930" r="23202" b="23993"/>
          <a:stretch/>
        </p:blipFill>
        <p:spPr bwMode="auto">
          <a:xfrm>
            <a:off x="5109020" y="4522980"/>
            <a:ext cx="759121" cy="44637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http://img.slate.com/media/1/123125/123073/2180604/2199139/080909_EX_BlackHoleEX.gif">
            <a:extLst>
              <a:ext uri="{FF2B5EF4-FFF2-40B4-BE49-F238E27FC236}">
                <a16:creationId xmlns:a16="http://schemas.microsoft.com/office/drawing/2014/main" id="{A414CAE2-9989-31CA-60C0-E9291B0512A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6399" y="4555613"/>
            <a:ext cx="432048" cy="433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字方塊 3">
            <a:extLst>
              <a:ext uri="{FF2B5EF4-FFF2-40B4-BE49-F238E27FC236}">
                <a16:creationId xmlns:a16="http://schemas.microsoft.com/office/drawing/2014/main" id="{10251151-4556-3BAA-A38C-A2FFB9F34A4D}"/>
              </a:ext>
            </a:extLst>
          </p:cNvPr>
          <p:cNvSpPr txBox="1"/>
          <p:nvPr/>
        </p:nvSpPr>
        <p:spPr>
          <a:xfrm>
            <a:off x="3466525" y="4955739"/>
            <a:ext cx="1855686" cy="369332"/>
          </a:xfrm>
          <a:prstGeom prst="rect">
            <a:avLst/>
          </a:prstGeom>
          <a:noFill/>
        </p:spPr>
        <p:txBody>
          <a:bodyPr wrap="square" rtlCol="0">
            <a:spAutoFit/>
          </a:bodyPr>
          <a:lstStyle/>
          <a:p>
            <a:r>
              <a:rPr lang="zh-TW" altLang="en-US" dirty="0"/>
              <a:t>太空人的軌跡</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0C374B9-8DAE-CB9B-5B0A-2F34711CFEAC}"/>
                  </a:ext>
                </a:extLst>
              </p:cNvPr>
              <p:cNvSpPr txBox="1"/>
              <p:nvPr/>
            </p:nvSpPr>
            <p:spPr>
              <a:xfrm>
                <a:off x="1033903" y="5848686"/>
                <a:ext cx="7914992" cy="369332"/>
              </a:xfrm>
              <a:prstGeom prst="rect">
                <a:avLst/>
              </a:prstGeom>
              <a:noFill/>
            </p:spPr>
            <p:txBody>
              <a:bodyPr wrap="square">
                <a:spAutoFit/>
              </a:bodyPr>
              <a:lstStyle/>
              <a:p>
                <a:r>
                  <a:rPr lang="zh-TW" altLang="en-US" dirty="0"/>
                  <a:t>但越靠近星體，遠處的接收站感覺，兩道信號間的間隔</a:t>
                </a:r>
                <a14:m>
                  <m:oMath xmlns:m="http://schemas.openxmlformats.org/officeDocument/2006/math">
                    <m:sSub>
                      <m:sSubPr>
                        <m:ctrlPr>
                          <a:rPr lang="en-US" altLang="zh-TW" i="1" smtClean="0">
                            <a:latin typeface="Cambria Math" panose="02040503050406030204" pitchFamily="18" charset="0"/>
                            <a:ea typeface="Cambria Math" panose="02040503050406030204" pitchFamily="18" charset="0"/>
                          </a:rPr>
                        </m:ctrlPr>
                      </m:sSubPr>
                      <m:e>
                        <m:r>
                          <a:rPr lang="en-US" altLang="zh-TW" i="1" smtClean="0">
                            <a:latin typeface="Cambria Math" panose="02040503050406030204" pitchFamily="18" charset="0"/>
                            <a:ea typeface="Cambria Math" panose="02040503050406030204" pitchFamily="18" charset="0"/>
                          </a:rPr>
                          <m:t>∆</m:t>
                        </m:r>
                        <m:r>
                          <a:rPr lang="en-US" altLang="zh-TW" b="0" i="1" smtClean="0">
                            <a:latin typeface="Cambria Math" panose="02040503050406030204" pitchFamily="18" charset="0"/>
                            <a:ea typeface="Cambria Math" panose="02040503050406030204" pitchFamily="18" charset="0"/>
                          </a:rPr>
                          <m:t>𝑡</m:t>
                        </m:r>
                      </m:e>
                      <m:sub>
                        <m:r>
                          <a:rPr lang="en-US" altLang="zh-TW" i="1" smtClean="0">
                            <a:latin typeface="Cambria Math" panose="02040503050406030204" pitchFamily="18" charset="0"/>
                            <a:ea typeface="Cambria Math" panose="02040503050406030204" pitchFamily="18" charset="0"/>
                          </a:rPr>
                          <m:t>∞</m:t>
                        </m:r>
                      </m:sub>
                    </m:sSub>
                  </m:oMath>
                </a14:m>
                <a:r>
                  <a:rPr lang="zh-TW" altLang="en-US" dirty="0"/>
                  <a:t>會越來越拉長！</a:t>
                </a:r>
                <a:endParaRPr lang="en-US" dirty="0"/>
              </a:p>
            </p:txBody>
          </p:sp>
        </mc:Choice>
        <mc:Fallback xmlns="">
          <p:sp>
            <p:nvSpPr>
              <p:cNvPr id="9" name="TextBox 8">
                <a:extLst>
                  <a:ext uri="{FF2B5EF4-FFF2-40B4-BE49-F238E27FC236}">
                    <a16:creationId xmlns:a16="http://schemas.microsoft.com/office/drawing/2014/main" id="{50C374B9-8DAE-CB9B-5B0A-2F34711CFEAC}"/>
                  </a:ext>
                </a:extLst>
              </p:cNvPr>
              <p:cNvSpPr txBox="1">
                <a:spLocks noRot="1" noChangeAspect="1" noMove="1" noResize="1" noEditPoints="1" noAdjustHandles="1" noChangeArrowheads="1" noChangeShapeType="1" noTextEdit="1"/>
              </p:cNvSpPr>
              <p:nvPr/>
            </p:nvSpPr>
            <p:spPr>
              <a:xfrm>
                <a:off x="1033903" y="5848686"/>
                <a:ext cx="7914992" cy="369332"/>
              </a:xfrm>
              <a:prstGeom prst="rect">
                <a:avLst/>
              </a:prstGeom>
              <a:blipFill>
                <a:blip r:embed="rId7"/>
                <a:stretch>
                  <a:fillRect l="-641" t="-6667" b="-23333"/>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FB02E0D9-4071-4B8D-4051-47862C6F33FB}"/>
              </a:ext>
            </a:extLst>
          </p:cNvPr>
          <p:cNvSpPr txBox="1"/>
          <p:nvPr/>
        </p:nvSpPr>
        <p:spPr>
          <a:xfrm>
            <a:off x="1731159" y="2261365"/>
            <a:ext cx="755291" cy="369332"/>
          </a:xfrm>
          <a:prstGeom prst="rect">
            <a:avLst/>
          </a:prstGeom>
          <a:noFill/>
        </p:spPr>
        <p:txBody>
          <a:bodyPr wrap="square" rtlCol="0">
            <a:spAutoFit/>
          </a:bodyPr>
          <a:lstStyle/>
          <a:p>
            <a:r>
              <a:rPr lang="en-US" dirty="0" err="1"/>
              <a:t>時間</a:t>
            </a:r>
            <a:endParaRPr lang="en-US" dirty="0"/>
          </a:p>
        </p:txBody>
      </p:sp>
      <p:cxnSp>
        <p:nvCxnSpPr>
          <p:cNvPr id="14" name="Straight Arrow Connector 13">
            <a:extLst>
              <a:ext uri="{FF2B5EF4-FFF2-40B4-BE49-F238E27FC236}">
                <a16:creationId xmlns:a16="http://schemas.microsoft.com/office/drawing/2014/main" id="{F219782D-B751-34C4-2E3A-461170789F12}"/>
              </a:ext>
            </a:extLst>
          </p:cNvPr>
          <p:cNvCxnSpPr>
            <a:cxnSpLocks/>
          </p:cNvCxnSpPr>
          <p:nvPr/>
        </p:nvCxnSpPr>
        <p:spPr>
          <a:xfrm flipV="1">
            <a:off x="2230956" y="1496345"/>
            <a:ext cx="0" cy="63651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DD753872-B234-76F3-2BA9-98A11188711E}"/>
              </a:ext>
            </a:extLst>
          </p:cNvPr>
          <p:cNvCxnSpPr>
            <a:cxnSpLocks/>
          </p:cNvCxnSpPr>
          <p:nvPr/>
        </p:nvCxnSpPr>
        <p:spPr>
          <a:xfrm>
            <a:off x="3032638" y="4968613"/>
            <a:ext cx="3593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422FE661-3143-283F-40B9-57EB249A35C8}"/>
                  </a:ext>
                </a:extLst>
              </p:cNvPr>
              <p:cNvSpPr txBox="1"/>
              <p:nvPr/>
            </p:nvSpPr>
            <p:spPr>
              <a:xfrm>
                <a:off x="2727418" y="4988706"/>
                <a:ext cx="755291" cy="369332"/>
              </a:xfrm>
              <a:prstGeom prst="rect">
                <a:avLst/>
              </a:prstGeom>
              <a:noFill/>
            </p:spPr>
            <p:txBody>
              <a:bodyPr wrap="square" rtlCol="0">
                <a:spAutoFit/>
              </a:bodyPr>
              <a:lstStyle/>
              <a:p>
                <a:r>
                  <a:rPr lang="en-US" dirty="0"/>
                  <a:t>距離</a:t>
                </a:r>
                <a14:m>
                  <m:oMath xmlns:m="http://schemas.openxmlformats.org/officeDocument/2006/math">
                    <m:r>
                      <a:rPr lang="en-US" b="0" i="1" smtClean="0">
                        <a:latin typeface="Cambria Math" panose="02040503050406030204" pitchFamily="18" charset="0"/>
                      </a:rPr>
                      <m:t>𝑟</m:t>
                    </m:r>
                  </m:oMath>
                </a14:m>
                <a:endParaRPr lang="en-US" dirty="0"/>
              </a:p>
            </p:txBody>
          </p:sp>
        </mc:Choice>
        <mc:Fallback xmlns="">
          <p:sp>
            <p:nvSpPr>
              <p:cNvPr id="19" name="TextBox 18">
                <a:extLst>
                  <a:ext uri="{FF2B5EF4-FFF2-40B4-BE49-F238E27FC236}">
                    <a16:creationId xmlns:a16="http://schemas.microsoft.com/office/drawing/2014/main" id="{422FE661-3143-283F-40B9-57EB249A35C8}"/>
                  </a:ext>
                </a:extLst>
              </p:cNvPr>
              <p:cNvSpPr txBox="1">
                <a:spLocks noRot="1" noChangeAspect="1" noMove="1" noResize="1" noEditPoints="1" noAdjustHandles="1" noChangeArrowheads="1" noChangeShapeType="1" noTextEdit="1"/>
              </p:cNvSpPr>
              <p:nvPr/>
            </p:nvSpPr>
            <p:spPr>
              <a:xfrm>
                <a:off x="2727418" y="4988706"/>
                <a:ext cx="755291" cy="369332"/>
              </a:xfrm>
              <a:prstGeom prst="rect">
                <a:avLst/>
              </a:prstGeom>
              <a:blipFill>
                <a:blip r:embed="rId8"/>
                <a:stretch>
                  <a:fillRect l="-6557" t="-6667" b="-23333"/>
                </a:stretch>
              </a:blipFill>
            </p:spPr>
            <p:txBody>
              <a:bodyPr/>
              <a:lstStyle/>
              <a:p>
                <a:r>
                  <a:rPr lang="en-US">
                    <a:noFill/>
                  </a:rPr>
                  <a:t> </a:t>
                </a:r>
              </a:p>
            </p:txBody>
          </p:sp>
        </mc:Fallback>
      </mc:AlternateContent>
    </p:spTree>
    <p:extLst>
      <p:ext uri="{BB962C8B-B14F-4D97-AF65-F5344CB8AC3E}">
        <p14:creationId xmlns:p14="http://schemas.microsoft.com/office/powerpoint/2010/main" val="216029743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a:extLst>
            <a:ext uri="{FF2B5EF4-FFF2-40B4-BE49-F238E27FC236}">
              <a16:creationId xmlns:a16="http://schemas.microsoft.com/office/drawing/2014/main" id="{F41F5181-F3C1-2975-E3FD-1A637EF1A70C}"/>
            </a:ext>
          </a:extLst>
        </p:cNvPr>
        <p:cNvGrpSpPr/>
        <p:nvPr/>
      </p:nvGrpSpPr>
      <p:grpSpPr>
        <a:xfrm>
          <a:off x="0" y="0"/>
          <a:ext cx="0" cy="0"/>
          <a:chOff x="0" y="0"/>
          <a:chExt cx="0" cy="0"/>
        </a:xfrm>
      </p:grpSpPr>
      <p:pic>
        <p:nvPicPr>
          <p:cNvPr id="68610" name="Picture 2" descr="File:Black Hole Milkyway.jpg">
            <a:hlinkClick r:id="rId2"/>
            <a:extLst>
              <a:ext uri="{FF2B5EF4-FFF2-40B4-BE49-F238E27FC236}">
                <a16:creationId xmlns:a16="http://schemas.microsoft.com/office/drawing/2014/main" id="{20557B83-87DC-D015-199B-C53BA8C148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0747" y="476672"/>
            <a:ext cx="4982890" cy="398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1" name="文字方塊 2">
            <a:extLst>
              <a:ext uri="{FF2B5EF4-FFF2-40B4-BE49-F238E27FC236}">
                <a16:creationId xmlns:a16="http://schemas.microsoft.com/office/drawing/2014/main" id="{552A974A-D9CE-0EF3-45AB-1FDDB590A8B9}"/>
              </a:ext>
            </a:extLst>
          </p:cNvPr>
          <p:cNvSpPr txBox="1">
            <a:spLocks noChangeArrowheads="1"/>
          </p:cNvSpPr>
          <p:nvPr/>
        </p:nvSpPr>
        <p:spPr bwMode="auto">
          <a:xfrm>
            <a:off x="1790747" y="5087841"/>
            <a:ext cx="48712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dirty="0"/>
              <a:t>那不就是一個黑洞了嗎？</a:t>
            </a:r>
            <a:r>
              <a:rPr lang="en-US" altLang="zh-TW" sz="1800" dirty="0">
                <a:latin typeface="Times New Roman" panose="02020603050405020304" pitchFamily="18" charset="0"/>
                <a:cs typeface="Times New Roman" panose="02020603050405020304" pitchFamily="18" charset="0"/>
              </a:rPr>
              <a:t>Black hole 1967</a:t>
            </a:r>
            <a:r>
              <a:rPr lang="zh-TW" altLang="en-US" sz="1800" dirty="0">
                <a:latin typeface="Times New Roman" panose="02020603050405020304" pitchFamily="18" charset="0"/>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4" name="文字方塊 3">
                <a:extLst>
                  <a:ext uri="{FF2B5EF4-FFF2-40B4-BE49-F238E27FC236}">
                    <a16:creationId xmlns:a16="http://schemas.microsoft.com/office/drawing/2014/main" id="{F6227006-33C2-2377-E34A-18841A303063}"/>
                  </a:ext>
                </a:extLst>
              </p:cNvPr>
              <p:cNvSpPr txBox="1"/>
              <p:nvPr/>
            </p:nvSpPr>
            <p:spPr>
              <a:xfrm>
                <a:off x="1744962" y="4600592"/>
                <a:ext cx="3850384" cy="487249"/>
              </a:xfrm>
              <a:prstGeom prst="rect">
                <a:avLst/>
              </a:prstGeom>
              <a:noFill/>
            </p:spPr>
            <p:txBody>
              <a:bodyPr wrap="square" rtlCol="0">
                <a:spAutoFit/>
              </a:bodyPr>
              <a:lstStyle/>
              <a:p>
                <a:r>
                  <a:rPr lang="zh-TW" altLang="en-US" dirty="0"/>
                  <a:t>通過</a:t>
                </a:r>
                <a14:m>
                  <m:oMath xmlns:m="http://schemas.openxmlformats.org/officeDocument/2006/math">
                    <m:r>
                      <a:rPr lang="en-US" altLang="zh-TW" b="0" i="1" smtClean="0">
                        <a:solidFill>
                          <a:schemeClr val="tx1"/>
                        </a:solidFill>
                        <a:latin typeface="Cambria Math" panose="02040503050406030204" pitchFamily="18" charset="0"/>
                      </a:rPr>
                      <m:t>𝑟</m:t>
                    </m:r>
                    <m:r>
                      <a:rPr lang="en-US" altLang="zh-TW" b="0" i="1" smtClean="0">
                        <a:solidFill>
                          <a:schemeClr val="tx1"/>
                        </a:solidFill>
                        <a:latin typeface="Cambria Math" panose="02040503050406030204" pitchFamily="18" charset="0"/>
                      </a:rPr>
                      <m:t>=</m:t>
                    </m:r>
                    <m:f>
                      <m:fPr>
                        <m:ctrlPr>
                          <a:rPr lang="en-US" altLang="zh-TW" b="0" i="1" smtClean="0">
                            <a:solidFill>
                              <a:schemeClr val="tx1"/>
                            </a:solidFill>
                            <a:latin typeface="Cambria Math"/>
                          </a:rPr>
                        </m:ctrlPr>
                      </m:fPr>
                      <m:num>
                        <m:r>
                          <a:rPr lang="en-US" altLang="zh-TW" b="0" i="1" smtClean="0">
                            <a:solidFill>
                              <a:schemeClr val="tx1"/>
                            </a:solidFill>
                            <a:latin typeface="Cambria Math"/>
                          </a:rPr>
                          <m:t>2</m:t>
                        </m:r>
                        <m:r>
                          <a:rPr lang="en-US" altLang="zh-TW" b="0" i="1" smtClean="0">
                            <a:solidFill>
                              <a:schemeClr val="tx1"/>
                            </a:solidFill>
                            <a:latin typeface="Cambria Math"/>
                          </a:rPr>
                          <m:t>𝐺𝑀</m:t>
                        </m:r>
                      </m:num>
                      <m:den>
                        <m:sSup>
                          <m:sSupPr>
                            <m:ctrlPr>
                              <a:rPr lang="en-US" altLang="zh-TW" b="0" i="1" smtClean="0">
                                <a:solidFill>
                                  <a:schemeClr val="tx1"/>
                                </a:solidFill>
                                <a:latin typeface="Cambria Math"/>
                              </a:rPr>
                            </m:ctrlPr>
                          </m:sSupPr>
                          <m:e>
                            <m:r>
                              <a:rPr lang="en-US" altLang="zh-TW" b="0" i="1" smtClean="0">
                                <a:solidFill>
                                  <a:schemeClr val="tx1"/>
                                </a:solidFill>
                                <a:latin typeface="Cambria Math"/>
                              </a:rPr>
                              <m:t>𝑐</m:t>
                            </m:r>
                          </m:e>
                          <m:sup>
                            <m:r>
                              <a:rPr lang="en-US" altLang="zh-TW" b="0" i="1" smtClean="0">
                                <a:solidFill>
                                  <a:schemeClr val="tx1"/>
                                </a:solidFill>
                                <a:latin typeface="Cambria Math"/>
                              </a:rPr>
                              <m:t>2</m:t>
                            </m:r>
                          </m:sup>
                        </m:sSup>
                      </m:den>
                    </m:f>
                  </m:oMath>
                </a14:m>
                <a:r>
                  <a:rPr lang="zh-TW" altLang="en-US" dirty="0">
                    <a:latin typeface="Times New Roman" panose="02020603050405020304" pitchFamily="18" charset="0"/>
                    <a:cs typeface="Times New Roman" panose="02020603050405020304" pitchFamily="18" charset="0"/>
                  </a:rPr>
                  <a:t>後</a:t>
                </a:r>
                <a:r>
                  <a:rPr lang="zh-TW" altLang="en-US" dirty="0"/>
                  <a:t>即使光都無法脫離！</a:t>
                </a:r>
              </a:p>
            </p:txBody>
          </p:sp>
        </mc:Choice>
        <mc:Fallback xmlns="">
          <p:sp>
            <p:nvSpPr>
              <p:cNvPr id="4" name="文字方塊 3">
                <a:extLst>
                  <a:ext uri="{FF2B5EF4-FFF2-40B4-BE49-F238E27FC236}">
                    <a16:creationId xmlns:a16="http://schemas.microsoft.com/office/drawing/2014/main" id="{F6227006-33C2-2377-E34A-18841A303063}"/>
                  </a:ext>
                </a:extLst>
              </p:cNvPr>
              <p:cNvSpPr txBox="1">
                <a:spLocks noRot="1" noChangeAspect="1" noMove="1" noResize="1" noEditPoints="1" noAdjustHandles="1" noChangeArrowheads="1" noChangeShapeType="1" noTextEdit="1"/>
              </p:cNvSpPr>
              <p:nvPr/>
            </p:nvSpPr>
            <p:spPr>
              <a:xfrm>
                <a:off x="1744962" y="4600592"/>
                <a:ext cx="3850384" cy="487249"/>
              </a:xfrm>
              <a:prstGeom prst="rect">
                <a:avLst/>
              </a:prstGeom>
              <a:blipFill>
                <a:blip r:embed="rId4"/>
                <a:stretch>
                  <a:fillRect l="-1316" b="-7692"/>
                </a:stretch>
              </a:blipFill>
            </p:spPr>
            <p:txBody>
              <a:bodyPr/>
              <a:lstStyle/>
              <a:p>
                <a:r>
                  <a:rPr lang="en-US">
                    <a:noFill/>
                  </a:rPr>
                  <a:t> </a:t>
                </a:r>
              </a:p>
            </p:txBody>
          </p:sp>
        </mc:Fallback>
      </mc:AlternateContent>
      <p:sp>
        <p:nvSpPr>
          <p:cNvPr id="5" name="矩形 4">
            <a:extLst>
              <a:ext uri="{FF2B5EF4-FFF2-40B4-BE49-F238E27FC236}">
                <a16:creationId xmlns:a16="http://schemas.microsoft.com/office/drawing/2014/main" id="{AB34DFE2-29DB-4796-0FE9-3A14F4643521}"/>
              </a:ext>
            </a:extLst>
          </p:cNvPr>
          <p:cNvSpPr/>
          <p:nvPr/>
        </p:nvSpPr>
        <p:spPr>
          <a:xfrm>
            <a:off x="6251917" y="6304270"/>
            <a:ext cx="2424766" cy="369332"/>
          </a:xfrm>
          <a:prstGeom prst="rect">
            <a:avLst/>
          </a:prstGeom>
        </p:spPr>
        <p:txBody>
          <a:bodyPr wrap="none">
            <a:spAutoFit/>
          </a:bodyPr>
          <a:lstStyle/>
          <a:p>
            <a:r>
              <a:rPr lang="en-US" altLang="zh-TW" dirty="0">
                <a:latin typeface="Times New Roman" panose="02020603050405020304" pitchFamily="18" charset="0"/>
                <a:cs typeface="Times New Roman" panose="02020603050405020304" pitchFamily="18" charset="0"/>
              </a:rPr>
              <a:t>John Archibald Wheeler</a:t>
            </a:r>
            <a:endParaRPr lang="zh-TW" altLang="en-US" dirty="0">
              <a:latin typeface="Times New Roman" panose="02020603050405020304" pitchFamily="18" charset="0"/>
              <a:cs typeface="Times New Roman" panose="02020603050405020304" pitchFamily="18" charset="0"/>
            </a:endParaRPr>
          </a:p>
        </p:txBody>
      </p:sp>
      <p:pic>
        <p:nvPicPr>
          <p:cNvPr id="6" name="Picture 4" descr="https://encrypted-tbn2.gstatic.com/images?q=tbn:ANd9GcTvYRCxS55-mNcxINydc3SS94_hiE65U6j0l1PezYw79XqEmWaP">
            <a:hlinkClick r:id="rId5"/>
            <a:extLst>
              <a:ext uri="{FF2B5EF4-FFF2-40B4-BE49-F238E27FC236}">
                <a16:creationId xmlns:a16="http://schemas.microsoft.com/office/drawing/2014/main" id="{C8A816D3-5A07-C07C-5ED1-3A3407051A1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28184" y="4516966"/>
            <a:ext cx="2660236" cy="17383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472797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DF6F9B-B6C5-6455-68FF-DC3CBAAFA68E}"/>
              </a:ext>
            </a:extLst>
          </p:cNvPr>
          <p:cNvSpPr txBox="1"/>
          <p:nvPr/>
        </p:nvSpPr>
        <p:spPr>
          <a:xfrm>
            <a:off x="4067944" y="2780928"/>
            <a:ext cx="1368152" cy="369332"/>
          </a:xfrm>
          <a:prstGeom prst="rect">
            <a:avLst/>
          </a:prstGeom>
          <a:noFill/>
        </p:spPr>
        <p:txBody>
          <a:bodyPr wrap="square" rtlCol="0">
            <a:spAutoFit/>
          </a:bodyPr>
          <a:lstStyle/>
          <a:p>
            <a:r>
              <a:rPr lang="en-US" dirty="0" err="1"/>
              <a:t>重力波</a:t>
            </a:r>
            <a:endParaRPr lang="en-US" dirty="0"/>
          </a:p>
        </p:txBody>
      </p:sp>
    </p:spTree>
    <p:extLst>
      <p:ext uri="{BB962C8B-B14F-4D97-AF65-F5344CB8AC3E}">
        <p14:creationId xmlns:p14="http://schemas.microsoft.com/office/powerpoint/2010/main" val="403185563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7" descr="1302"/>
          <p:cNvPicPr>
            <a:picLocks noChangeAspect="1" noChangeArrowheads="1"/>
          </p:cNvPicPr>
          <p:nvPr/>
        </p:nvPicPr>
        <p:blipFill>
          <a:blip r:embed="rId2" cstate="print">
            <a:extLst>
              <a:ext uri="{28A0092B-C50C-407E-A947-70E740481C1C}">
                <a14:useLocalDpi xmlns:a14="http://schemas.microsoft.com/office/drawing/2010/main" val="0"/>
              </a:ext>
            </a:extLst>
          </a:blip>
          <a:srcRect b="2818"/>
          <a:stretch>
            <a:fillRect/>
          </a:stretch>
        </p:blipFill>
        <p:spPr bwMode="auto">
          <a:xfrm>
            <a:off x="735032" y="211857"/>
            <a:ext cx="1226098" cy="108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矩形 8"/>
          <p:cNvSpPr>
            <a:spLocks noChangeArrowheads="1"/>
          </p:cNvSpPr>
          <p:nvPr/>
        </p:nvSpPr>
        <p:spPr bwMode="auto">
          <a:xfrm>
            <a:off x="1983723" y="901328"/>
            <a:ext cx="48021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b="1" dirty="0">
                <a:solidFill>
                  <a:srgbClr val="FF0000"/>
                </a:solidFill>
              </a:rPr>
              <a:t>地球若被彗星撞歪了，月亮什麼時候會知道？</a:t>
            </a:r>
            <a:endParaRPr lang="zh-TW" altLang="en-US" sz="1800" dirty="0"/>
          </a:p>
        </p:txBody>
      </p:sp>
      <p:sp>
        <p:nvSpPr>
          <p:cNvPr id="2" name="文字方塊 1"/>
          <p:cNvSpPr txBox="1"/>
          <p:nvPr/>
        </p:nvSpPr>
        <p:spPr>
          <a:xfrm>
            <a:off x="882154" y="5266017"/>
            <a:ext cx="8002625" cy="466923"/>
          </a:xfrm>
          <a:prstGeom prst="rect">
            <a:avLst/>
          </a:prstGeom>
          <a:noFill/>
        </p:spPr>
        <p:txBody>
          <a:bodyPr wrap="square" rtlCol="0">
            <a:spAutoFit/>
          </a:bodyPr>
          <a:lstStyle/>
          <a:p>
            <a:pPr>
              <a:lnSpc>
                <a:spcPct val="150000"/>
              </a:lnSpc>
            </a:pPr>
            <a:r>
              <a:rPr lang="zh-TW" altLang="en-US" dirty="0"/>
              <a:t>如此撞歪的地球造成尺格度規的擾動，如同平坦的海面突然落下一個物體，</a:t>
            </a:r>
          </a:p>
        </p:txBody>
      </p:sp>
      <p:sp>
        <p:nvSpPr>
          <p:cNvPr id="5" name="矩形 4"/>
          <p:cNvSpPr/>
          <p:nvPr/>
        </p:nvSpPr>
        <p:spPr>
          <a:xfrm>
            <a:off x="882154" y="5696928"/>
            <a:ext cx="8002625" cy="458652"/>
          </a:xfrm>
          <a:prstGeom prst="rect">
            <a:avLst/>
          </a:prstGeom>
        </p:spPr>
        <p:txBody>
          <a:bodyPr wrap="square">
            <a:spAutoFit/>
          </a:bodyPr>
          <a:lstStyle/>
          <a:p>
            <a:pPr>
              <a:lnSpc>
                <a:spcPct val="150000"/>
              </a:lnSpc>
            </a:pPr>
            <a:r>
              <a:rPr lang="zh-TW" altLang="en-US" dirty="0"/>
              <a:t>物體激起的水波需要時間才能傳播到遠方！</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128" y="1435993"/>
            <a:ext cx="4043822" cy="2276281"/>
          </a:xfrm>
          <a:prstGeom prst="rect">
            <a:avLst/>
          </a:prstGeom>
          <a:solidFill>
            <a:srgbClr val="FF0000"/>
          </a:solidFill>
          <a:ln>
            <a:noFill/>
          </a:ln>
          <a:effectLst/>
        </p:spPr>
      </p:pic>
      <p:sp>
        <p:nvSpPr>
          <p:cNvPr id="6" name="向右箭號 5"/>
          <p:cNvSpPr/>
          <p:nvPr/>
        </p:nvSpPr>
        <p:spPr>
          <a:xfrm>
            <a:off x="2787261" y="2156073"/>
            <a:ext cx="432048" cy="418060"/>
          </a:xfrm>
          <a:prstGeom prst="rightArrow">
            <a:avLst/>
          </a:prstGeom>
          <a:solidFill>
            <a:srgbClr val="FF0000"/>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7" name="向下箭號 6"/>
          <p:cNvSpPr/>
          <p:nvPr/>
        </p:nvSpPr>
        <p:spPr>
          <a:xfrm>
            <a:off x="2725039" y="2732137"/>
            <a:ext cx="432048" cy="360040"/>
          </a:xfrm>
          <a:prstGeom prst="downArrow">
            <a:avLst/>
          </a:prstGeom>
          <a:solidFill>
            <a:srgbClr val="990099"/>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1" name="向下箭號 10"/>
          <p:cNvSpPr/>
          <p:nvPr/>
        </p:nvSpPr>
        <p:spPr>
          <a:xfrm flipV="1">
            <a:off x="2139189" y="2799953"/>
            <a:ext cx="432048" cy="368424"/>
          </a:xfrm>
          <a:prstGeom prst="downArrow">
            <a:avLst/>
          </a:prstGeom>
          <a:solidFill>
            <a:srgbClr val="990099"/>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2" name="向下箭號 11"/>
          <p:cNvSpPr/>
          <p:nvPr/>
        </p:nvSpPr>
        <p:spPr>
          <a:xfrm>
            <a:off x="3219309" y="2799953"/>
            <a:ext cx="432048" cy="180020"/>
          </a:xfrm>
          <a:prstGeom prst="downArrow">
            <a:avLst/>
          </a:prstGeom>
          <a:solidFill>
            <a:srgbClr val="990099"/>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3" name="向下箭號 12"/>
          <p:cNvSpPr/>
          <p:nvPr/>
        </p:nvSpPr>
        <p:spPr>
          <a:xfrm>
            <a:off x="3723365" y="2822147"/>
            <a:ext cx="432048" cy="90010"/>
          </a:xfrm>
          <a:prstGeom prst="downArrow">
            <a:avLst/>
          </a:prstGeom>
          <a:solidFill>
            <a:srgbClr val="990099"/>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pic>
        <p:nvPicPr>
          <p:cNvPr id="14" name="圖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0032" y="1433296"/>
            <a:ext cx="3414422" cy="2276281"/>
          </a:xfrm>
          <a:prstGeom prst="rect">
            <a:avLst/>
          </a:prstGeom>
        </p:spPr>
      </p:pic>
      <p:sp>
        <p:nvSpPr>
          <p:cNvPr id="8" name="文字方塊 7"/>
          <p:cNvSpPr txBox="1"/>
          <p:nvPr/>
        </p:nvSpPr>
        <p:spPr>
          <a:xfrm>
            <a:off x="882154" y="3796192"/>
            <a:ext cx="7146229" cy="369332"/>
          </a:xfrm>
          <a:prstGeom prst="rect">
            <a:avLst/>
          </a:prstGeom>
          <a:noFill/>
        </p:spPr>
        <p:txBody>
          <a:bodyPr wrap="square" rtlCol="0">
            <a:spAutoFit/>
          </a:bodyPr>
          <a:lstStyle/>
          <a:p>
            <a:r>
              <a:rPr lang="zh-TW" altLang="en-US" dirty="0"/>
              <a:t>地球突然被撞歪偏右了，地球右邊近處的尺格立刻被彎曲得更厲害！</a:t>
            </a:r>
          </a:p>
        </p:txBody>
      </p:sp>
      <p:sp>
        <p:nvSpPr>
          <p:cNvPr id="10" name="文字方塊 9"/>
          <p:cNvSpPr txBox="1"/>
          <p:nvPr/>
        </p:nvSpPr>
        <p:spPr>
          <a:xfrm>
            <a:off x="882154" y="4566730"/>
            <a:ext cx="7598294" cy="369332"/>
          </a:xfrm>
          <a:prstGeom prst="rect">
            <a:avLst/>
          </a:prstGeom>
          <a:noFill/>
        </p:spPr>
        <p:txBody>
          <a:bodyPr wrap="square" rtlCol="0">
            <a:spAutoFit/>
          </a:bodyPr>
          <a:lstStyle/>
          <a:p>
            <a:r>
              <a:rPr lang="zh-TW" altLang="en-US" dirty="0"/>
              <a:t>想像時空的尺格，如水面一樣有彈性，</a:t>
            </a:r>
          </a:p>
        </p:txBody>
      </p:sp>
      <p:sp>
        <p:nvSpPr>
          <p:cNvPr id="16" name="TextBox 15">
            <a:extLst>
              <a:ext uri="{FF2B5EF4-FFF2-40B4-BE49-F238E27FC236}">
                <a16:creationId xmlns:a16="http://schemas.microsoft.com/office/drawing/2014/main" id="{933E5EC4-5F3B-ED4E-B17F-CB201AA047F1}"/>
              </a:ext>
            </a:extLst>
          </p:cNvPr>
          <p:cNvSpPr txBox="1"/>
          <p:nvPr/>
        </p:nvSpPr>
        <p:spPr>
          <a:xfrm>
            <a:off x="882154" y="6242195"/>
            <a:ext cx="4572000" cy="369332"/>
          </a:xfrm>
          <a:prstGeom prst="rect">
            <a:avLst/>
          </a:prstGeom>
          <a:noFill/>
        </p:spPr>
        <p:txBody>
          <a:bodyPr wrap="square">
            <a:spAutoFit/>
          </a:bodyPr>
          <a:lstStyle/>
          <a:p>
            <a:r>
              <a:rPr lang="zh-TW" altLang="en-US" dirty="0"/>
              <a:t>時空彎曲會以重力波的形式傳播。</a:t>
            </a:r>
            <a:endParaRPr lang="en-TW" dirty="0"/>
          </a:p>
        </p:txBody>
      </p:sp>
      <p:sp>
        <p:nvSpPr>
          <p:cNvPr id="18" name="TextBox 17">
            <a:extLst>
              <a:ext uri="{FF2B5EF4-FFF2-40B4-BE49-F238E27FC236}">
                <a16:creationId xmlns:a16="http://schemas.microsoft.com/office/drawing/2014/main" id="{BE44CE50-0D74-5A43-97FD-8845323EB9B5}"/>
              </a:ext>
            </a:extLst>
          </p:cNvPr>
          <p:cNvSpPr txBox="1"/>
          <p:nvPr/>
        </p:nvSpPr>
        <p:spPr>
          <a:xfrm>
            <a:off x="882154" y="4976551"/>
            <a:ext cx="6570166" cy="369332"/>
          </a:xfrm>
          <a:prstGeom prst="rect">
            <a:avLst/>
          </a:prstGeom>
          <a:noFill/>
        </p:spPr>
        <p:txBody>
          <a:bodyPr wrap="square">
            <a:spAutoFit/>
          </a:bodyPr>
          <a:lstStyle/>
          <a:p>
            <a:r>
              <a:rPr lang="zh-TW" altLang="en-US" dirty="0"/>
              <a:t>稍遠處的尺格又會因近處尺格被拉長而跟著被拉長。</a:t>
            </a:r>
            <a:endParaRPr lang="en-TW" dirty="0"/>
          </a:p>
        </p:txBody>
      </p:sp>
      <p:sp>
        <p:nvSpPr>
          <p:cNvPr id="20" name="TextBox 19">
            <a:extLst>
              <a:ext uri="{FF2B5EF4-FFF2-40B4-BE49-F238E27FC236}">
                <a16:creationId xmlns:a16="http://schemas.microsoft.com/office/drawing/2014/main" id="{A742615E-5F33-8D49-9239-9FEA35418F7B}"/>
              </a:ext>
            </a:extLst>
          </p:cNvPr>
          <p:cNvSpPr txBox="1"/>
          <p:nvPr/>
        </p:nvSpPr>
        <p:spPr>
          <a:xfrm>
            <a:off x="871087" y="4181461"/>
            <a:ext cx="4572000" cy="369332"/>
          </a:xfrm>
          <a:prstGeom prst="rect">
            <a:avLst/>
          </a:prstGeom>
          <a:noFill/>
        </p:spPr>
        <p:txBody>
          <a:bodyPr wrap="square">
            <a:spAutoFit/>
          </a:bodyPr>
          <a:lstStyle/>
          <a:p>
            <a:r>
              <a:rPr lang="zh-TW" altLang="en-US" dirty="0"/>
              <a:t>也就是尺格立刻被拉得比原來長！</a:t>
            </a:r>
            <a:endParaRPr lang="en-TW" dirty="0"/>
          </a:p>
        </p:txBody>
      </p:sp>
      <p:sp>
        <p:nvSpPr>
          <p:cNvPr id="19" name="矩形 1">
            <a:extLst>
              <a:ext uri="{FF2B5EF4-FFF2-40B4-BE49-F238E27FC236}">
                <a16:creationId xmlns:a16="http://schemas.microsoft.com/office/drawing/2014/main" id="{D105A097-023F-0145-B0F9-EA8B687AAF1A}"/>
              </a:ext>
            </a:extLst>
          </p:cNvPr>
          <p:cNvSpPr/>
          <p:nvPr/>
        </p:nvSpPr>
        <p:spPr>
          <a:xfrm>
            <a:off x="1983722" y="503593"/>
            <a:ext cx="7160277" cy="369332"/>
          </a:xfrm>
          <a:prstGeom prst="rect">
            <a:avLst/>
          </a:prstGeom>
        </p:spPr>
        <p:txBody>
          <a:bodyPr wrap="square">
            <a:spAutoFit/>
          </a:bodyPr>
          <a:lstStyle/>
          <a:p>
            <a:r>
              <a:rPr lang="zh-TW" altLang="en-US" dirty="0">
                <a:latin typeface="+mj-ea"/>
                <a:ea typeface="+mj-ea"/>
              </a:rPr>
              <a:t>重力</a:t>
            </a:r>
            <a:r>
              <a:rPr lang="zh-TW" altLang="en-US" dirty="0">
                <a:latin typeface="+mj-ea"/>
              </a:rPr>
              <a:t>的資訊</a:t>
            </a:r>
            <a:r>
              <a:rPr lang="zh-TW" altLang="en-US" dirty="0">
                <a:latin typeface="+mj-ea"/>
                <a:ea typeface="+mj-ea"/>
              </a:rPr>
              <a:t>，也就是時空彎曲的尺格遍佈空間各處且隨時間變化</a:t>
            </a:r>
            <a:r>
              <a:rPr lang="zh-TW" altLang="en-US" dirty="0">
                <a:latin typeface="+mn-ea"/>
                <a:ea typeface="+mn-ea"/>
              </a:rPr>
              <a:t>。</a:t>
            </a:r>
            <a:endParaRPr lang="en-US" altLang="zh-TW" dirty="0">
              <a:latin typeface="+mn-ea"/>
              <a:ea typeface="+mn-ea"/>
            </a:endParaRPr>
          </a:p>
        </p:txBody>
      </p:sp>
    </p:spTree>
    <p:extLst>
      <p:ext uri="{BB962C8B-B14F-4D97-AF65-F5344CB8AC3E}">
        <p14:creationId xmlns:p14="http://schemas.microsoft.com/office/powerpoint/2010/main" val="395684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dissolve">
                                      <p:cBhvr>
                                        <p:cTn id="11" dur="1000"/>
                                        <p:tgtEl>
                                          <p:spTgt spid="11"/>
                                        </p:tgtEl>
                                      </p:cBhvr>
                                    </p:animEffect>
                                  </p:childTnLst>
                                </p:cTn>
                              </p:par>
                              <p:par>
                                <p:cTn id="12" presetID="2" presetClass="entr" presetSubtype="4" fill="hold" grpId="0" nodeType="with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1000" fill="hold"/>
                                        <p:tgtEl>
                                          <p:spTgt spid="20"/>
                                        </p:tgtEl>
                                        <p:attrNameLst>
                                          <p:attrName>ppt_x</p:attrName>
                                        </p:attrNameLst>
                                      </p:cBhvr>
                                      <p:tavLst>
                                        <p:tav tm="0">
                                          <p:val>
                                            <p:strVal val="#ppt_x"/>
                                          </p:val>
                                        </p:tav>
                                        <p:tav tm="100000">
                                          <p:val>
                                            <p:strVal val="#ppt_x"/>
                                          </p:val>
                                        </p:tav>
                                      </p:tavLst>
                                    </p:anim>
                                    <p:anim calcmode="lin" valueType="num">
                                      <p:cBhvr additive="base">
                                        <p:cTn id="15" dur="1000" fill="hold"/>
                                        <p:tgtEl>
                                          <p:spTgt spid="20"/>
                                        </p:tgtEl>
                                        <p:attrNameLst>
                                          <p:attrName>ppt_y</p:attrName>
                                        </p:attrNameLst>
                                      </p:cBhvr>
                                      <p:tavLst>
                                        <p:tav tm="0">
                                          <p:val>
                                            <p:strVal val="1+#ppt_h/2"/>
                                          </p:val>
                                        </p:tav>
                                        <p:tav tm="100000">
                                          <p:val>
                                            <p:strVal val="#ppt_y"/>
                                          </p:val>
                                        </p:tav>
                                      </p:tavLst>
                                    </p:anim>
                                  </p:childTnLst>
                                </p:cTn>
                              </p:par>
                              <p:par>
                                <p:cTn id="16" presetID="9"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dissolve">
                                      <p:cBhvr>
                                        <p:cTn id="18" dur="1000"/>
                                        <p:tgtEl>
                                          <p:spTgt spid="7"/>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dissolve">
                                      <p:cBhvr>
                                        <p:cTn id="28" dur="1000"/>
                                        <p:tgtEl>
                                          <p:spTgt spid="12"/>
                                        </p:tgtEl>
                                      </p:cBhvr>
                                    </p:animEffect>
                                  </p:childTnLst>
                                </p:cTn>
                              </p:par>
                              <p:par>
                                <p:cTn id="29" presetID="2" presetClass="entr" presetSubtype="4"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1000" fill="hold"/>
                                        <p:tgtEl>
                                          <p:spTgt spid="18"/>
                                        </p:tgtEl>
                                        <p:attrNameLst>
                                          <p:attrName>ppt_x</p:attrName>
                                        </p:attrNameLst>
                                      </p:cBhvr>
                                      <p:tavLst>
                                        <p:tav tm="0">
                                          <p:val>
                                            <p:strVal val="#ppt_x"/>
                                          </p:val>
                                        </p:tav>
                                        <p:tav tm="100000">
                                          <p:val>
                                            <p:strVal val="#ppt_x"/>
                                          </p:val>
                                        </p:tav>
                                      </p:tavLst>
                                    </p:anim>
                                    <p:anim calcmode="lin" valueType="num">
                                      <p:cBhvr additive="base">
                                        <p:cTn id="32" dur="1000" fill="hold"/>
                                        <p:tgtEl>
                                          <p:spTgt spid="18"/>
                                        </p:tgtEl>
                                        <p:attrNameLst>
                                          <p:attrName>ppt_y</p:attrName>
                                        </p:attrNameLst>
                                      </p:cBhvr>
                                      <p:tavLst>
                                        <p:tav tm="0">
                                          <p:val>
                                            <p:strVal val="1+#ppt_h/2"/>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dissolve">
                                      <p:cBhvr>
                                        <p:cTn id="42" dur="10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fade">
                                      <p:cBhvr>
                                        <p:cTn id="52" dur="1000"/>
                                        <p:tgtEl>
                                          <p:spTgt spid="2"/>
                                        </p:tgtEl>
                                      </p:cBhvr>
                                    </p:animEffect>
                                    <p:anim calcmode="lin" valueType="num">
                                      <p:cBhvr>
                                        <p:cTn id="53" dur="1000" fill="hold"/>
                                        <p:tgtEl>
                                          <p:spTgt spid="2"/>
                                        </p:tgtEl>
                                        <p:attrNameLst>
                                          <p:attrName>ppt_x</p:attrName>
                                        </p:attrNameLst>
                                      </p:cBhvr>
                                      <p:tavLst>
                                        <p:tav tm="0">
                                          <p:val>
                                            <p:strVal val="#ppt_x"/>
                                          </p:val>
                                        </p:tav>
                                        <p:tav tm="100000">
                                          <p:val>
                                            <p:strVal val="#ppt_x"/>
                                          </p:val>
                                        </p:tav>
                                      </p:tavLst>
                                    </p:anim>
                                    <p:anim calcmode="lin" valueType="num">
                                      <p:cBhvr>
                                        <p:cTn id="54" dur="1000" fill="hold"/>
                                        <p:tgtEl>
                                          <p:spTgt spid="2"/>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fade">
                                      <p:cBhvr>
                                        <p:cTn id="57" dur="1000"/>
                                        <p:tgtEl>
                                          <p:spTgt spid="5"/>
                                        </p:tgtEl>
                                      </p:cBhvr>
                                    </p:animEffect>
                                    <p:anim calcmode="lin" valueType="num">
                                      <p:cBhvr>
                                        <p:cTn id="58" dur="1000" fill="hold"/>
                                        <p:tgtEl>
                                          <p:spTgt spid="5"/>
                                        </p:tgtEl>
                                        <p:attrNameLst>
                                          <p:attrName>ppt_x</p:attrName>
                                        </p:attrNameLst>
                                      </p:cBhvr>
                                      <p:tavLst>
                                        <p:tav tm="0">
                                          <p:val>
                                            <p:strVal val="#ppt_x"/>
                                          </p:val>
                                        </p:tav>
                                        <p:tav tm="100000">
                                          <p:val>
                                            <p:strVal val="#ppt_x"/>
                                          </p:val>
                                        </p:tav>
                                      </p:tavLst>
                                    </p:anim>
                                    <p:anim calcmode="lin" valueType="num">
                                      <p:cBhvr>
                                        <p:cTn id="59" dur="1000" fill="hold"/>
                                        <p:tgtEl>
                                          <p:spTgt spid="5"/>
                                        </p:tgtEl>
                                        <p:attrNameLst>
                                          <p:attrName>ppt_y</p:attrName>
                                        </p:attrNameLst>
                                      </p:cBhvr>
                                      <p:tavLst>
                                        <p:tav tm="0">
                                          <p:val>
                                            <p:strVal val="#ppt_y+.1"/>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additive="base">
                                        <p:cTn id="62" dur="1000" fill="hold"/>
                                        <p:tgtEl>
                                          <p:spTgt spid="16"/>
                                        </p:tgtEl>
                                        <p:attrNameLst>
                                          <p:attrName>ppt_x</p:attrName>
                                        </p:attrNameLst>
                                      </p:cBhvr>
                                      <p:tavLst>
                                        <p:tav tm="0">
                                          <p:val>
                                            <p:strVal val="#ppt_x"/>
                                          </p:val>
                                        </p:tav>
                                        <p:tav tm="100000">
                                          <p:val>
                                            <p:strVal val="#ppt_x"/>
                                          </p:val>
                                        </p:tav>
                                      </p:tavLst>
                                    </p:anim>
                                    <p:anim calcmode="lin" valueType="num">
                                      <p:cBhvr additive="base">
                                        <p:cTn id="63" dur="10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animBg="1"/>
      <p:bldP spid="7" grpId="0" animBg="1"/>
      <p:bldP spid="11" grpId="0" animBg="1"/>
      <p:bldP spid="12" grpId="0" animBg="1"/>
      <p:bldP spid="13" grpId="0" animBg="1"/>
      <p:bldP spid="8" grpId="0"/>
      <p:bldP spid="10" grpId="0"/>
      <p:bldP spid="16" grpId="0"/>
      <p:bldP spid="18" grpId="0"/>
      <p:bldP spid="20"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p:cNvSpPr txBox="1"/>
          <p:nvPr/>
        </p:nvSpPr>
        <p:spPr>
          <a:xfrm>
            <a:off x="1043394" y="980728"/>
            <a:ext cx="7632848" cy="369332"/>
          </a:xfrm>
          <a:prstGeom prst="rect">
            <a:avLst/>
          </a:prstGeom>
          <a:noFill/>
        </p:spPr>
        <p:txBody>
          <a:bodyPr wrap="square" rtlCol="0">
            <a:spAutoFit/>
          </a:bodyPr>
          <a:lstStyle/>
          <a:p>
            <a:r>
              <a:rPr lang="zh-TW" altLang="en-US" dirty="0"/>
              <a:t>這就如同加速的電荷會產生電磁波，突然加速的巨大質量會產生重力波。</a:t>
            </a: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5861" y="2725440"/>
            <a:ext cx="3126390" cy="2084260"/>
          </a:xfrm>
          <a:prstGeom prst="rect">
            <a:avLst/>
          </a:prstGeom>
        </p:spPr>
      </p:pic>
      <p:pic>
        <p:nvPicPr>
          <p:cNvPr id="35635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80172" y="2708920"/>
            <a:ext cx="3848497" cy="2162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文字方塊 9"/>
          <p:cNvSpPr txBox="1"/>
          <p:nvPr/>
        </p:nvSpPr>
        <p:spPr>
          <a:xfrm>
            <a:off x="1043608" y="1428863"/>
            <a:ext cx="7632848" cy="369332"/>
          </a:xfrm>
          <a:prstGeom prst="rect">
            <a:avLst/>
          </a:prstGeom>
          <a:noFill/>
        </p:spPr>
        <p:txBody>
          <a:bodyPr wrap="square" rtlCol="0">
            <a:spAutoFit/>
          </a:bodyPr>
          <a:lstStyle/>
          <a:p>
            <a:r>
              <a:rPr lang="zh-TW" altLang="en-US" dirty="0"/>
              <a:t>可以推導重力波傳播的波速洽為光速！</a:t>
            </a:r>
            <a:r>
              <a:rPr lang="zh-TW" altLang="en-US" b="1" dirty="0">
                <a:solidFill>
                  <a:srgbClr val="FF0000"/>
                </a:solidFill>
              </a:rPr>
              <a:t>地球被彗星撞歪的訊息以光速傳播。</a:t>
            </a:r>
            <a:endParaRPr lang="zh-TW" altLang="en-US" dirty="0"/>
          </a:p>
        </p:txBody>
      </p:sp>
      <p:sp>
        <p:nvSpPr>
          <p:cNvPr id="7" name="文字方塊 6"/>
          <p:cNvSpPr txBox="1"/>
          <p:nvPr/>
        </p:nvSpPr>
        <p:spPr>
          <a:xfrm>
            <a:off x="1043608" y="1916832"/>
            <a:ext cx="7848872" cy="369332"/>
          </a:xfrm>
          <a:prstGeom prst="rect">
            <a:avLst/>
          </a:prstGeom>
          <a:noFill/>
        </p:spPr>
        <p:txBody>
          <a:bodyPr wrap="square" rtlCol="0">
            <a:spAutoFit/>
          </a:bodyPr>
          <a:lstStyle/>
          <a:p>
            <a:r>
              <a:rPr lang="zh-TW" altLang="en-US" dirty="0"/>
              <a:t>真空中的尺格與時空彎曲扮演了如介質般的角色，使重力不再是超距力！</a:t>
            </a:r>
          </a:p>
        </p:txBody>
      </p:sp>
    </p:spTree>
    <p:extLst>
      <p:ext uri="{BB962C8B-B14F-4D97-AF65-F5344CB8AC3E}">
        <p14:creationId xmlns:p14="http://schemas.microsoft.com/office/powerpoint/2010/main" val="380207387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635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9879" b="2635"/>
          <a:stretch/>
        </p:blipFill>
        <p:spPr bwMode="auto">
          <a:xfrm>
            <a:off x="1321263" y="4995831"/>
            <a:ext cx="3664814" cy="17193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文字方塊 1"/>
          <p:cNvSpPr txBox="1"/>
          <p:nvPr/>
        </p:nvSpPr>
        <p:spPr>
          <a:xfrm>
            <a:off x="1475656" y="3096080"/>
            <a:ext cx="6480934" cy="369332"/>
          </a:xfrm>
          <a:prstGeom prst="rect">
            <a:avLst/>
          </a:prstGeom>
          <a:noFill/>
        </p:spPr>
        <p:txBody>
          <a:bodyPr wrap="square" rtlCol="0">
            <a:spAutoFit/>
          </a:bodyPr>
          <a:lstStyle/>
          <a:p>
            <a:r>
              <a:rPr lang="zh-TW" altLang="en-US" dirty="0"/>
              <a:t>重力波也會傳遞時空的彎曲、也就尺格的拉長與壓縮至遠方，</a:t>
            </a:r>
          </a:p>
        </p:txBody>
      </p:sp>
      <p:sp>
        <p:nvSpPr>
          <p:cNvPr id="5" name="文字方塊 4"/>
          <p:cNvSpPr txBox="1"/>
          <p:nvPr/>
        </p:nvSpPr>
        <p:spPr>
          <a:xfrm>
            <a:off x="1498924" y="3522324"/>
            <a:ext cx="7315993" cy="369332"/>
          </a:xfrm>
          <a:prstGeom prst="rect">
            <a:avLst/>
          </a:prstGeom>
          <a:noFill/>
        </p:spPr>
        <p:txBody>
          <a:bodyPr wrap="square" rtlCol="0">
            <a:spAutoFit/>
          </a:bodyPr>
          <a:lstStyle/>
          <a:p>
            <a:r>
              <a:rPr lang="zh-TW" altLang="en-US" dirty="0"/>
              <a:t>重力波經過時，兩點間測得的間距會如波動現象，而反覆拉長或縮短</a:t>
            </a:r>
            <a:r>
              <a:rPr lang="en-TW" dirty="0"/>
              <a:t> </a:t>
            </a:r>
            <a:r>
              <a:rPr lang="zh-TW" altLang="en-US" dirty="0"/>
              <a:t>。</a:t>
            </a:r>
          </a:p>
        </p:txBody>
      </p:sp>
      <p:pic>
        <p:nvPicPr>
          <p:cNvPr id="35635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3809" y="264514"/>
            <a:ext cx="3853856" cy="216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文字方塊 9"/>
          <p:cNvSpPr txBox="1"/>
          <p:nvPr/>
        </p:nvSpPr>
        <p:spPr>
          <a:xfrm>
            <a:off x="1480790" y="4392481"/>
            <a:ext cx="6877410" cy="369332"/>
          </a:xfrm>
          <a:prstGeom prst="rect">
            <a:avLst/>
          </a:prstGeom>
          <a:noFill/>
        </p:spPr>
        <p:txBody>
          <a:bodyPr wrap="square" rtlCol="0">
            <a:spAutoFit/>
          </a:bodyPr>
          <a:lstStyle/>
          <a:p>
            <a:r>
              <a:rPr lang="zh-TW" altLang="en-US" dirty="0"/>
              <a:t>經過計算，尺格的扭曲，沿一個軸被拉長，在垂直的軸就被壓縮。</a:t>
            </a:r>
          </a:p>
        </p:txBody>
      </p:sp>
      <mc:AlternateContent xmlns:mc="http://schemas.openxmlformats.org/markup-compatibility/2006" xmlns:a14="http://schemas.microsoft.com/office/drawing/2010/main">
        <mc:Choice Requires="a14">
          <p:sp>
            <p:nvSpPr>
              <p:cNvPr id="9" name="矩形 8"/>
              <p:cNvSpPr/>
              <p:nvPr/>
            </p:nvSpPr>
            <p:spPr>
              <a:xfrm>
                <a:off x="1475656" y="3933056"/>
                <a:ext cx="7515101" cy="369332"/>
              </a:xfrm>
              <a:prstGeom prst="rect">
                <a:avLst/>
              </a:prstGeom>
            </p:spPr>
            <p:txBody>
              <a:bodyPr wrap="square">
                <a:spAutoFit/>
              </a:bodyPr>
              <a:lstStyle/>
              <a:p>
                <a:r>
                  <a:rPr lang="zh-TW" altLang="en-US" dirty="0">
                    <a:ea typeface="+mn-ea"/>
                    <a:cs typeface="Times New Roman" panose="02020603050405020304" pitchFamily="18" charset="0"/>
                  </a:rPr>
                  <a:t>也就是：</a:t>
                </a:r>
                <a14:m>
                  <m:oMath xmlns:m="http://schemas.openxmlformats.org/officeDocument/2006/math">
                    <m:r>
                      <a:rPr lang="zh-TW" altLang="en-US" i="1" smtClean="0">
                        <a:latin typeface="Cambria Math" panose="02040503050406030204" pitchFamily="18" charset="0"/>
                        <a:ea typeface="+mn-ea"/>
                        <a:cs typeface="Times New Roman" panose="02020603050405020304" pitchFamily="18" charset="0"/>
                      </a:rPr>
                      <m:t>測量</m:t>
                    </m:r>
                    <m:r>
                      <a:rPr lang="zh-TW" altLang="en-US" i="1">
                        <a:latin typeface="Cambria Math" panose="02040503050406030204" pitchFamily="18" charset="0"/>
                        <a:ea typeface="+mn-ea"/>
                        <a:cs typeface="Times New Roman" panose="02020603050405020304" pitchFamily="18" charset="0"/>
                      </a:rPr>
                      <m:t>一物體</m:t>
                    </m:r>
                    <m:r>
                      <a:rPr lang="zh-TW" altLang="en-US" i="1" smtClean="0">
                        <a:latin typeface="Cambria Math" panose="02040503050406030204" pitchFamily="18" charset="0"/>
                        <a:ea typeface="+mn-ea"/>
                        <a:cs typeface="Times New Roman" panose="02020603050405020304" pitchFamily="18" charset="0"/>
                      </a:rPr>
                      <m:t>長度得到</m:t>
                    </m:r>
                    <m:r>
                      <a:rPr lang="zh-TW" altLang="en-US" b="0" i="1" smtClean="0">
                        <a:latin typeface="Cambria Math" panose="02040503050406030204" pitchFamily="18" charset="0"/>
                        <a:ea typeface="+mn-ea"/>
                        <a:cs typeface="Times New Roman" panose="02020603050405020304" pitchFamily="18" charset="0"/>
                      </a:rPr>
                      <m:t>的</m:t>
                    </m:r>
                    <m:r>
                      <a:rPr lang="zh-TW" altLang="en-US" i="1">
                        <a:latin typeface="Cambria Math" panose="02040503050406030204" pitchFamily="18" charset="0"/>
                        <a:ea typeface="+mn-ea"/>
                        <a:cs typeface="Times New Roman" panose="02020603050405020304" pitchFamily="18" charset="0"/>
                      </a:rPr>
                      <m:t>結果</m:t>
                    </m:r>
                    <m:r>
                      <a:rPr lang="zh-TW" altLang="en-US" i="1" smtClean="0">
                        <a:latin typeface="Cambria Math" panose="02040503050406030204" pitchFamily="18" charset="0"/>
                        <a:ea typeface="+mn-ea"/>
                        <a:cs typeface="Times New Roman" panose="02020603050405020304" pitchFamily="18" charset="0"/>
                      </a:rPr>
                      <m:t>會有</m:t>
                    </m:r>
                    <m:r>
                      <m:rPr>
                        <m:nor/>
                      </m:rPr>
                      <a:rPr lang="zh-TW" altLang="en-US" i="0" dirty="0"/>
                      <m:t>反覆</m:t>
                    </m:r>
                    <m:r>
                      <a:rPr lang="zh-TW" altLang="en-US" i="1">
                        <a:latin typeface="Cambria Math" panose="02040503050406030204" pitchFamily="18" charset="0"/>
                        <a:ea typeface="+mn-ea"/>
                        <a:cs typeface="Times New Roman" panose="02020603050405020304" pitchFamily="18" charset="0"/>
                      </a:rPr>
                      <m:t>變化</m:t>
                    </m:r>
                    <m:r>
                      <a:rPr lang="zh-TW" altLang="en-US" b="0" i="1" smtClean="0">
                        <a:latin typeface="Cambria Math" panose="02040503050406030204" pitchFamily="18" charset="0"/>
                        <a:ea typeface="+mn-ea"/>
                        <a:cs typeface="Times New Roman" panose="02020603050405020304" pitchFamily="18" charset="0"/>
                      </a:rPr>
                      <m:t>：</m:t>
                    </m:r>
                    <m:r>
                      <a:rPr lang="en-US" i="1">
                        <a:latin typeface="Cambria Math" panose="02040503050406030204" pitchFamily="18" charset="0"/>
                      </a:rPr>
                      <m:t>∆</m:t>
                    </m:r>
                    <m:r>
                      <a:rPr lang="en-US" i="1">
                        <a:latin typeface="Cambria Math" panose="02040503050406030204" pitchFamily="18" charset="0"/>
                      </a:rPr>
                      <m:t>𝐿</m:t>
                    </m:r>
                    <m:r>
                      <a:rPr lang="en-US" i="1">
                        <a:latin typeface="Cambria Math" panose="02040503050406030204" pitchFamily="18" charset="0"/>
                      </a:rPr>
                      <m:t>~</m:t>
                    </m:r>
                    <m:func>
                      <m:funcPr>
                        <m:ctrlPr>
                          <a:rPr lang="en-US">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𝜔</m:t>
                        </m:r>
                        <m:r>
                          <a:rPr lang="en-US" i="1">
                            <a:latin typeface="Cambria Math" panose="02040503050406030204" pitchFamily="18" charset="0"/>
                          </a:rPr>
                          <m:t>𝑡</m:t>
                        </m:r>
                      </m:e>
                    </m:func>
                  </m:oMath>
                </a14:m>
                <a:r>
                  <a:rPr lang="en-TW" dirty="0">
                    <a:effectLst/>
                  </a:rPr>
                  <a:t>。 </a:t>
                </a:r>
                <a:endParaRPr lang="zh-TW" altLang="en-US" dirty="0">
                  <a:latin typeface="+mn-ea"/>
                  <a:ea typeface="+mn-ea"/>
                </a:endParaRPr>
              </a:p>
            </p:txBody>
          </p:sp>
        </mc:Choice>
        <mc:Fallback xmlns="">
          <p:sp>
            <p:nvSpPr>
              <p:cNvPr id="9" name="矩形 8"/>
              <p:cNvSpPr>
                <a:spLocks noRot="1" noChangeAspect="1" noMove="1" noResize="1" noEditPoints="1" noAdjustHandles="1" noChangeArrowheads="1" noChangeShapeType="1" noTextEdit="1"/>
              </p:cNvSpPr>
              <p:nvPr/>
            </p:nvSpPr>
            <p:spPr>
              <a:xfrm>
                <a:off x="1475656" y="3933056"/>
                <a:ext cx="7515101" cy="369332"/>
              </a:xfrm>
              <a:prstGeom prst="rect">
                <a:avLst/>
              </a:prstGeom>
              <a:blipFill>
                <a:blip r:embed="rId5"/>
                <a:stretch>
                  <a:fillRect l="-676" t="-6667" b="-23333"/>
                </a:stretch>
              </a:blipFill>
            </p:spPr>
            <p:txBody>
              <a:bodyPr/>
              <a:lstStyle/>
              <a:p>
                <a:r>
                  <a:rPr lang="en-TW">
                    <a:noFill/>
                  </a:rPr>
                  <a:t> </a:t>
                </a:r>
              </a:p>
            </p:txBody>
          </p:sp>
        </mc:Fallback>
      </mc:AlternateContent>
      <p:sp>
        <p:nvSpPr>
          <p:cNvPr id="3" name="TextBox 2">
            <a:extLst>
              <a:ext uri="{FF2B5EF4-FFF2-40B4-BE49-F238E27FC236}">
                <a16:creationId xmlns:a16="http://schemas.microsoft.com/office/drawing/2014/main" id="{58C9321A-7389-CF44-943A-917DD5B05F0E}"/>
              </a:ext>
            </a:extLst>
          </p:cNvPr>
          <p:cNvSpPr txBox="1"/>
          <p:nvPr/>
        </p:nvSpPr>
        <p:spPr>
          <a:xfrm>
            <a:off x="1498924" y="2664032"/>
            <a:ext cx="5537990" cy="369332"/>
          </a:xfrm>
          <a:prstGeom prst="rect">
            <a:avLst/>
          </a:prstGeom>
          <a:noFill/>
        </p:spPr>
        <p:txBody>
          <a:bodyPr wrap="square" rtlCol="0">
            <a:spAutoFit/>
          </a:bodyPr>
          <a:lstStyle/>
          <a:p>
            <a:r>
              <a:rPr lang="en-TW" dirty="0"/>
              <a:t>如同水面波會把水面的起伏傳播至遠方，</a:t>
            </a:r>
          </a:p>
        </p:txBody>
      </p:sp>
      <p:pic>
        <p:nvPicPr>
          <p:cNvPr id="6" name="Picture 5" descr="Chart, scatter chart&#10;&#10;Description automatically generated">
            <a:extLst>
              <a:ext uri="{FF2B5EF4-FFF2-40B4-BE49-F238E27FC236}">
                <a16:creationId xmlns:a16="http://schemas.microsoft.com/office/drawing/2014/main" id="{37E56C38-CA1E-D746-82B5-C2A6AF60C46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56312" y="5026396"/>
            <a:ext cx="1678077" cy="1678077"/>
          </a:xfrm>
          <a:prstGeom prst="rect">
            <a:avLst/>
          </a:prstGeom>
        </p:spPr>
      </p:pic>
      <p:pic>
        <p:nvPicPr>
          <p:cNvPr id="8" name="Picture 7" descr="Chart, scatter chart&#10;&#10;Description automatically generated">
            <a:extLst>
              <a:ext uri="{FF2B5EF4-FFF2-40B4-BE49-F238E27FC236}">
                <a16:creationId xmlns:a16="http://schemas.microsoft.com/office/drawing/2014/main" id="{262A14A0-0DB4-1045-8D9E-4E9C8B3C50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76256" y="5026396"/>
            <a:ext cx="1678077" cy="1678077"/>
          </a:xfrm>
          <a:prstGeom prst="rect">
            <a:avLst/>
          </a:prstGeom>
        </p:spPr>
      </p:pic>
    </p:spTree>
    <p:extLst>
      <p:ext uri="{BB962C8B-B14F-4D97-AF65-F5344CB8AC3E}">
        <p14:creationId xmlns:p14="http://schemas.microsoft.com/office/powerpoint/2010/main" val="239289471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35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692696"/>
            <a:ext cx="8006762" cy="59113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文字方塊 1"/>
          <p:cNvSpPr txBox="1"/>
          <p:nvPr/>
        </p:nvSpPr>
        <p:spPr>
          <a:xfrm>
            <a:off x="3282793" y="219301"/>
            <a:ext cx="3096344" cy="369332"/>
          </a:xfrm>
          <a:prstGeom prst="rect">
            <a:avLst/>
          </a:prstGeom>
          <a:noFill/>
        </p:spPr>
        <p:txBody>
          <a:bodyPr wrap="square" rtlCol="0">
            <a:spAutoFit/>
          </a:bodyPr>
          <a:lstStyle/>
          <a:p>
            <a:r>
              <a:rPr lang="zh-TW" altLang="en-US" dirty="0"/>
              <a:t>重力波到</a:t>
            </a:r>
            <a:r>
              <a:rPr lang="en-US" altLang="zh-TW" dirty="0">
                <a:latin typeface="Times New Roman" panose="02020603050405020304" pitchFamily="18" charset="0"/>
                <a:cs typeface="Times New Roman" panose="02020603050405020304" pitchFamily="18" charset="0"/>
              </a:rPr>
              <a:t>2015</a:t>
            </a:r>
            <a:r>
              <a:rPr lang="zh-TW" altLang="en-US" dirty="0"/>
              <a:t>年才觀測到。</a:t>
            </a:r>
          </a:p>
        </p:txBody>
      </p:sp>
    </p:spTree>
    <p:extLst>
      <p:ext uri="{BB962C8B-B14F-4D97-AF65-F5344CB8AC3E}">
        <p14:creationId xmlns:p14="http://schemas.microsoft.com/office/powerpoint/2010/main" val="126982667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73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8705" y="2060848"/>
            <a:ext cx="4896544" cy="26190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圖片 1"/>
          <p:cNvPicPr>
            <a:picLocks noChangeAspect="1"/>
          </p:cNvPicPr>
          <p:nvPr/>
        </p:nvPicPr>
        <p:blipFill rotWithShape="1">
          <a:blip r:embed="rId3">
            <a:extLst>
              <a:ext uri="{28A0092B-C50C-407E-A947-70E740481C1C}">
                <a14:useLocalDpi xmlns:a14="http://schemas.microsoft.com/office/drawing/2010/main" val="0"/>
              </a:ext>
            </a:extLst>
          </a:blip>
          <a:srcRect l="32063" t="10457" r="32165"/>
          <a:stretch/>
        </p:blipFill>
        <p:spPr>
          <a:xfrm>
            <a:off x="467544" y="548680"/>
            <a:ext cx="4476066" cy="5967553"/>
          </a:xfrm>
          <a:prstGeom prst="rect">
            <a:avLst/>
          </a:prstGeom>
        </p:spPr>
      </p:pic>
      <p:sp>
        <p:nvSpPr>
          <p:cNvPr id="4" name="文字方塊 3"/>
          <p:cNvSpPr txBox="1"/>
          <p:nvPr/>
        </p:nvSpPr>
        <p:spPr>
          <a:xfrm>
            <a:off x="5076056" y="1351500"/>
            <a:ext cx="3744417" cy="369332"/>
          </a:xfrm>
          <a:prstGeom prst="rect">
            <a:avLst/>
          </a:prstGeom>
          <a:noFill/>
        </p:spPr>
        <p:txBody>
          <a:bodyPr wrap="square" rtlCol="0">
            <a:spAutoFit/>
          </a:bodyPr>
          <a:lstStyle/>
          <a:p>
            <a:r>
              <a:rPr lang="en-US" altLang="zh-TW" dirty="0">
                <a:latin typeface="Cambria Math" panose="02040503050406030204" pitchFamily="18" charset="0"/>
                <a:ea typeface="Cambria Math" panose="02040503050406030204" pitchFamily="18" charset="0"/>
              </a:rPr>
              <a:t>2015</a:t>
            </a:r>
            <a:r>
              <a:rPr lang="en-US" altLang="zh-TW" dirty="0"/>
              <a:t> </a:t>
            </a:r>
            <a:r>
              <a:rPr lang="zh-TW" altLang="en-US" dirty="0"/>
              <a:t>發現由黑洞撞擊產生的重力波</a:t>
            </a:r>
          </a:p>
        </p:txBody>
      </p:sp>
    </p:spTree>
    <p:extLst>
      <p:ext uri="{BB962C8B-B14F-4D97-AF65-F5344CB8AC3E}">
        <p14:creationId xmlns:p14="http://schemas.microsoft.com/office/powerpoint/2010/main" val="283155150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737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165" t="1493" r="5035" b="8269"/>
          <a:stretch/>
        </p:blipFill>
        <p:spPr bwMode="auto">
          <a:xfrm>
            <a:off x="-51109" y="620688"/>
            <a:ext cx="9246217" cy="43166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a:extLst>
              <a:ext uri="{FF2B5EF4-FFF2-40B4-BE49-F238E27FC236}">
                <a16:creationId xmlns:a16="http://schemas.microsoft.com/office/drawing/2014/main" id="{66A472A5-9FFC-8A45-8F0C-66FE74253345}"/>
              </a:ext>
            </a:extLst>
          </p:cNvPr>
          <p:cNvSpPr/>
          <p:nvPr/>
        </p:nvSpPr>
        <p:spPr>
          <a:xfrm>
            <a:off x="4427984" y="3932175"/>
            <a:ext cx="1584176" cy="288032"/>
          </a:xfrm>
          <a:prstGeom prst="rect">
            <a:avLst/>
          </a:prstGeom>
          <a:ln w="222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sp>
        <p:nvSpPr>
          <p:cNvPr id="5" name="Rectangle 4">
            <a:extLst>
              <a:ext uri="{FF2B5EF4-FFF2-40B4-BE49-F238E27FC236}">
                <a16:creationId xmlns:a16="http://schemas.microsoft.com/office/drawing/2014/main" id="{C8F33D78-59F2-4241-B141-81960E5440E9}"/>
              </a:ext>
            </a:extLst>
          </p:cNvPr>
          <p:cNvSpPr/>
          <p:nvPr/>
        </p:nvSpPr>
        <p:spPr>
          <a:xfrm>
            <a:off x="3707904" y="3644143"/>
            <a:ext cx="1728192" cy="288032"/>
          </a:xfrm>
          <a:prstGeom prst="rect">
            <a:avLst/>
          </a:prstGeom>
          <a:ln w="222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spTree>
    <p:extLst>
      <p:ext uri="{BB962C8B-B14F-4D97-AF65-F5344CB8AC3E}">
        <p14:creationId xmlns:p14="http://schemas.microsoft.com/office/powerpoint/2010/main" val="214051883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946085" y="6205954"/>
            <a:ext cx="3582144" cy="369332"/>
          </a:xfrm>
          <a:prstGeom prst="rect">
            <a:avLst/>
          </a:prstGeom>
        </p:spPr>
        <p:txBody>
          <a:bodyPr wrap="square">
            <a:spAutoFit/>
          </a:bodyPr>
          <a:lstStyle/>
          <a:p>
            <a:r>
              <a:rPr lang="en-US" altLang="zh-TW" dirty="0">
                <a:latin typeface="Cambria Math" panose="02040503050406030204" pitchFamily="18" charset="0"/>
                <a:ea typeface="Cambria Math" panose="02040503050406030204" pitchFamily="18" charset="0"/>
                <a:hlinkClick r:id="rId2"/>
              </a:rPr>
              <a:t>Two Black Holes Merge into One</a:t>
            </a:r>
            <a:endParaRPr lang="zh-TW" altLang="en-US" dirty="0">
              <a:latin typeface="Cambria Math" panose="02040503050406030204" pitchFamily="18" charset="0"/>
            </a:endParaRP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3339" y="1458556"/>
            <a:ext cx="4356992" cy="23304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24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706760"/>
            <a:ext cx="3852850" cy="3082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descr="A close up of a rose&#10;&#10;Description automatically generated with medium confidence">
            <a:extLst>
              <a:ext uri="{FF2B5EF4-FFF2-40B4-BE49-F238E27FC236}">
                <a16:creationId xmlns:a16="http://schemas.microsoft.com/office/drawing/2014/main" id="{D4636CFB-76BF-1748-A14D-060FB42DE0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46085" y="3933056"/>
            <a:ext cx="3406211" cy="2128882"/>
          </a:xfrm>
          <a:prstGeom prst="rect">
            <a:avLst/>
          </a:prstGeom>
        </p:spPr>
      </p:pic>
      <p:sp>
        <p:nvSpPr>
          <p:cNvPr id="6" name="文字方塊 3">
            <a:extLst>
              <a:ext uri="{FF2B5EF4-FFF2-40B4-BE49-F238E27FC236}">
                <a16:creationId xmlns:a16="http://schemas.microsoft.com/office/drawing/2014/main" id="{095B5F2C-093B-EC46-B6EF-0DA979462A5F}"/>
              </a:ext>
            </a:extLst>
          </p:cNvPr>
          <p:cNvSpPr txBox="1"/>
          <p:nvPr/>
        </p:nvSpPr>
        <p:spPr>
          <a:xfrm>
            <a:off x="4267204" y="832550"/>
            <a:ext cx="4968500" cy="369332"/>
          </a:xfrm>
          <a:prstGeom prst="rect">
            <a:avLst/>
          </a:prstGeom>
          <a:noFill/>
        </p:spPr>
        <p:txBody>
          <a:bodyPr wrap="square" rtlCol="0">
            <a:spAutoFit/>
          </a:bodyPr>
          <a:lstStyle/>
          <a:p>
            <a:r>
              <a:rPr lang="zh-TW" altLang="en-US" dirty="0">
                <a:latin typeface="Cambria Math" panose="02040503050406030204" pitchFamily="18" charset="0"/>
              </a:rPr>
              <a:t>兩個</a:t>
            </a:r>
            <a:r>
              <a:rPr lang="zh-TW" altLang="en-US" dirty="0"/>
              <a:t>黑洞撞擊，形成一個黑洞所產生的重力波。</a:t>
            </a:r>
          </a:p>
        </p:txBody>
      </p:sp>
    </p:spTree>
    <p:extLst>
      <p:ext uri="{BB962C8B-B14F-4D97-AF65-F5344CB8AC3E}">
        <p14:creationId xmlns:p14="http://schemas.microsoft.com/office/powerpoint/2010/main" val="286654444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graphical user interface&#10;&#10;Description automatically generated">
            <a:hlinkClick r:id="rId2"/>
            <a:extLst>
              <a:ext uri="{FF2B5EF4-FFF2-40B4-BE49-F238E27FC236}">
                <a16:creationId xmlns:a16="http://schemas.microsoft.com/office/drawing/2014/main" id="{23F8DD35-4A8F-9F48-85C6-02B2FC88E6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44296"/>
            <a:ext cx="9144000" cy="5169408"/>
          </a:xfrm>
          <a:prstGeom prst="rect">
            <a:avLst/>
          </a:prstGeom>
        </p:spPr>
      </p:pic>
      <p:sp>
        <p:nvSpPr>
          <p:cNvPr id="5" name="TextBox 4">
            <a:extLst>
              <a:ext uri="{FF2B5EF4-FFF2-40B4-BE49-F238E27FC236}">
                <a16:creationId xmlns:a16="http://schemas.microsoft.com/office/drawing/2014/main" id="{8116B1DA-4EF2-A141-9BAB-FA5FA5C7ACC3}"/>
              </a:ext>
            </a:extLst>
          </p:cNvPr>
          <p:cNvSpPr txBox="1"/>
          <p:nvPr/>
        </p:nvSpPr>
        <p:spPr>
          <a:xfrm>
            <a:off x="3311860" y="6165304"/>
            <a:ext cx="2520280" cy="369332"/>
          </a:xfrm>
          <a:prstGeom prst="rect">
            <a:avLst/>
          </a:prstGeom>
          <a:noFill/>
        </p:spPr>
        <p:txBody>
          <a:bodyPr wrap="square">
            <a:spAutoFit/>
          </a:bodyPr>
          <a:lstStyle/>
          <a:p>
            <a:r>
              <a:rPr lang="en-TW" dirty="0">
                <a:latin typeface="Times New Roman" panose="02020603050405020304" pitchFamily="18" charset="0"/>
                <a:cs typeface="Times New Roman" panose="02020603050405020304" pitchFamily="18" charset="0"/>
              </a:rPr>
              <a:t>GR-1-3 GW simulation</a:t>
            </a:r>
          </a:p>
        </p:txBody>
      </p:sp>
      <p:sp>
        <p:nvSpPr>
          <p:cNvPr id="4" name="文字方塊 3">
            <a:extLst>
              <a:ext uri="{FF2B5EF4-FFF2-40B4-BE49-F238E27FC236}">
                <a16:creationId xmlns:a16="http://schemas.microsoft.com/office/drawing/2014/main" id="{FEEE92F4-291E-544E-AD09-5E868C58D4F0}"/>
              </a:ext>
            </a:extLst>
          </p:cNvPr>
          <p:cNvSpPr txBox="1"/>
          <p:nvPr/>
        </p:nvSpPr>
        <p:spPr>
          <a:xfrm>
            <a:off x="2699792" y="323364"/>
            <a:ext cx="4464496" cy="369332"/>
          </a:xfrm>
          <a:prstGeom prst="rect">
            <a:avLst/>
          </a:prstGeom>
          <a:noFill/>
        </p:spPr>
        <p:txBody>
          <a:bodyPr wrap="square" rtlCol="0">
            <a:spAutoFit/>
          </a:bodyPr>
          <a:lstStyle/>
          <a:p>
            <a:r>
              <a:rPr lang="zh-TW" altLang="en-US" dirty="0">
                <a:latin typeface="Cambria Math" panose="02040503050406030204" pitchFamily="18" charset="0"/>
              </a:rPr>
              <a:t>兩個</a:t>
            </a:r>
            <a:r>
              <a:rPr lang="zh-TW" altLang="en-US" dirty="0"/>
              <a:t>黑洞撞擊，形成一個黑洞的數值模擬。</a:t>
            </a:r>
          </a:p>
        </p:txBody>
      </p:sp>
    </p:spTree>
    <p:extLst>
      <p:ext uri="{BB962C8B-B14F-4D97-AF65-F5344CB8AC3E}">
        <p14:creationId xmlns:p14="http://schemas.microsoft.com/office/powerpoint/2010/main" val="393206310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in a suit&#10;&#10;Description automatically generated with medium confidence">
            <a:hlinkClick r:id="rId2"/>
            <a:extLst>
              <a:ext uri="{FF2B5EF4-FFF2-40B4-BE49-F238E27FC236}">
                <a16:creationId xmlns:a16="http://schemas.microsoft.com/office/drawing/2014/main" id="{4F5F7FFB-3D44-1E41-80DF-A598AE7859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49123"/>
            <a:ext cx="9144000" cy="5159754"/>
          </a:xfrm>
          <a:prstGeom prst="rect">
            <a:avLst/>
          </a:prstGeom>
        </p:spPr>
      </p:pic>
    </p:spTree>
    <p:extLst>
      <p:ext uri="{BB962C8B-B14F-4D97-AF65-F5344CB8AC3E}">
        <p14:creationId xmlns:p14="http://schemas.microsoft.com/office/powerpoint/2010/main" val="150845614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692696"/>
            <a:ext cx="5663121" cy="53585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692696"/>
            <a:ext cx="3505200" cy="481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2" name="文字方塊 1"/>
              <p:cNvSpPr txBox="1"/>
              <p:nvPr/>
            </p:nvSpPr>
            <p:spPr>
              <a:xfrm>
                <a:off x="1008763" y="2166619"/>
                <a:ext cx="2376264" cy="508537"/>
              </a:xfrm>
              <a:prstGeom prst="rect">
                <a:avLst/>
              </a:prstGeom>
              <a:noFill/>
            </p:spPr>
            <p:txBody>
              <a:bodyPr wrap="square" rtlCol="0">
                <a:spAutoFit/>
              </a:bodyPr>
              <a:lstStyle/>
              <a:p>
                <a:r>
                  <a:rPr lang="en-US" altLang="zh-TW" dirty="0">
                    <a:solidFill>
                      <a:srgbClr val="FF0000"/>
                    </a:solidFill>
                    <a:latin typeface="Times New Roman" panose="02020603050405020304" pitchFamily="18" charset="0"/>
                    <a:cs typeface="Times New Roman" panose="02020603050405020304" pitchFamily="18" charset="0"/>
                  </a:rPr>
                  <a:t>Strain </a:t>
                </a:r>
                <a14:m>
                  <m:oMath xmlns:m="http://schemas.openxmlformats.org/officeDocument/2006/math">
                    <m:r>
                      <a:rPr lang="en-US" altLang="zh-TW"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f>
                      <m:fPr>
                        <m:ctrlPr>
                          <a:rPr lang="en-US" altLang="zh-TW" i="1" smtClean="0">
                            <a:solidFill>
                              <a:srgbClr val="FF0000"/>
                            </a:solidFill>
                            <a:latin typeface="Cambria Math"/>
                            <a:ea typeface="Cambria Math"/>
                            <a:cs typeface="Times New Roman" panose="02020603050405020304" pitchFamily="18" charset="0"/>
                          </a:rPr>
                        </m:ctrlPr>
                      </m:fPr>
                      <m:num>
                        <m:r>
                          <a:rPr lang="en-US" altLang="zh-TW" i="1" smtClean="0">
                            <a:solidFill>
                              <a:srgbClr val="FF0000"/>
                            </a:solidFill>
                            <a:latin typeface="Cambria Math"/>
                            <a:ea typeface="Cambria Math"/>
                            <a:cs typeface="Times New Roman" panose="02020603050405020304" pitchFamily="18" charset="0"/>
                          </a:rPr>
                          <m:t>∆</m:t>
                        </m:r>
                        <m:r>
                          <a:rPr lang="en-US" altLang="zh-TW" b="0" i="1" smtClean="0">
                            <a:solidFill>
                              <a:srgbClr val="FF0000"/>
                            </a:solidFill>
                            <a:latin typeface="Cambria Math"/>
                            <a:ea typeface="Cambria Math"/>
                            <a:cs typeface="Times New Roman" panose="02020603050405020304" pitchFamily="18" charset="0"/>
                          </a:rPr>
                          <m:t>𝐿</m:t>
                        </m:r>
                      </m:num>
                      <m:den>
                        <m:r>
                          <a:rPr lang="en-US" altLang="zh-TW" b="0" i="1" smtClean="0">
                            <a:solidFill>
                              <a:srgbClr val="FF0000"/>
                            </a:solidFill>
                            <a:latin typeface="Cambria Math"/>
                            <a:ea typeface="Cambria Math"/>
                            <a:cs typeface="Times New Roman" panose="02020603050405020304" pitchFamily="18" charset="0"/>
                          </a:rPr>
                          <m:t>𝐿</m:t>
                        </m:r>
                      </m:den>
                    </m:f>
                    <m:r>
                      <a:rPr lang="en-US" altLang="zh-TW"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altLang="zh-TW"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TW"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10</m:t>
                        </m:r>
                      </m:e>
                      <m:sup>
                        <m:r>
                          <a:rPr lang="en-US" altLang="zh-TW" b="0"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−21</m:t>
                        </m:r>
                      </m:sup>
                    </m:sSup>
                  </m:oMath>
                </a14:m>
                <a:endParaRPr lang="zh-TW" altLang="en-US" dirty="0">
                  <a:latin typeface="Times New Roman" panose="02020603050405020304" pitchFamily="18" charset="0"/>
                  <a:cs typeface="Times New Roman" panose="02020603050405020304" pitchFamily="18" charset="0"/>
                </a:endParaRPr>
              </a:p>
            </p:txBody>
          </p:sp>
        </mc:Choice>
        <mc:Fallback xmlns="">
          <p:sp>
            <p:nvSpPr>
              <p:cNvPr id="2" name="文字方塊 1"/>
              <p:cNvSpPr txBox="1">
                <a:spLocks noRot="1" noChangeAspect="1" noMove="1" noResize="1" noEditPoints="1" noAdjustHandles="1" noChangeArrowheads="1" noChangeShapeType="1" noTextEdit="1"/>
              </p:cNvSpPr>
              <p:nvPr/>
            </p:nvSpPr>
            <p:spPr>
              <a:xfrm>
                <a:off x="1008763" y="2166619"/>
                <a:ext cx="2376264" cy="508537"/>
              </a:xfrm>
              <a:prstGeom prst="rect">
                <a:avLst/>
              </a:prstGeom>
              <a:blipFill>
                <a:blip r:embed="rId4"/>
                <a:stretch>
                  <a:fillRect l="-2128" b="-2439"/>
                </a:stretch>
              </a:blipFill>
            </p:spPr>
            <p:txBody>
              <a:bodyPr/>
              <a:lstStyle/>
              <a:p>
                <a:r>
                  <a:rPr lang="en-TW">
                    <a:noFill/>
                  </a:rPr>
                  <a:t> </a:t>
                </a:r>
              </a:p>
            </p:txBody>
          </p:sp>
        </mc:Fallback>
      </mc:AlternateContent>
      <p:sp>
        <p:nvSpPr>
          <p:cNvPr id="4" name="文字方塊 3"/>
          <p:cNvSpPr txBox="1"/>
          <p:nvPr/>
        </p:nvSpPr>
        <p:spPr>
          <a:xfrm>
            <a:off x="1403648" y="6165304"/>
            <a:ext cx="7128792" cy="369332"/>
          </a:xfrm>
          <a:prstGeom prst="rect">
            <a:avLst/>
          </a:prstGeom>
          <a:noFill/>
        </p:spPr>
        <p:txBody>
          <a:bodyPr wrap="square" rtlCol="0">
            <a:spAutoFit/>
          </a:bodyPr>
          <a:lstStyle/>
          <a:p>
            <a:r>
              <a:rPr lang="zh-TW" altLang="en-US" dirty="0"/>
              <a:t>對於黑洞撞擊產生的重力波的樣式，我們已得到蠻清楚的預測。</a:t>
            </a:r>
          </a:p>
        </p:txBody>
      </p:sp>
      <mc:AlternateContent xmlns:mc="http://schemas.openxmlformats.org/markup-compatibility/2006" xmlns:a14="http://schemas.microsoft.com/office/drawing/2010/main">
        <mc:Choice Requires="a14">
          <p:sp>
            <p:nvSpPr>
              <p:cNvPr id="5" name="矩形 4"/>
              <p:cNvSpPr/>
              <p:nvPr/>
            </p:nvSpPr>
            <p:spPr>
              <a:xfrm>
                <a:off x="2483768" y="220347"/>
                <a:ext cx="4605684" cy="369332"/>
              </a:xfrm>
              <a:prstGeom prst="rect">
                <a:avLst/>
              </a:prstGeom>
            </p:spPr>
            <p:txBody>
              <a:bodyPr wrap="none">
                <a:spAutoFit/>
              </a:bodyPr>
              <a:lstStyle/>
              <a:p>
                <a:r>
                  <a:rPr lang="zh-TW" altLang="en-US" dirty="0">
                    <a:latin typeface="+mn-ea"/>
                    <a:ea typeface="+mn-ea"/>
                    <a:cs typeface="Times New Roman" panose="02020603050405020304" pitchFamily="18" charset="0"/>
                  </a:rPr>
                  <a:t>測量</a:t>
                </a:r>
                <a14:m>
                  <m:oMath xmlns:m="http://schemas.openxmlformats.org/officeDocument/2006/math">
                    <m:r>
                      <a:rPr lang="zh-TW" altLang="en-US" i="1">
                        <a:latin typeface="Cambria Math" panose="02040503050406030204" pitchFamily="18" charset="0"/>
                        <a:ea typeface="+mn-ea"/>
                        <a:cs typeface="Times New Roman" panose="02020603050405020304" pitchFamily="18" charset="0"/>
                      </a:rPr>
                      <m:t>重力波經過時</m:t>
                    </m:r>
                    <m:r>
                      <a:rPr lang="zh-TW" altLang="en-US" b="0" i="1" smtClean="0">
                        <a:latin typeface="Cambria Math" panose="02040503050406030204" pitchFamily="18" charset="0"/>
                        <a:ea typeface="+mn-ea"/>
                        <a:cs typeface="Times New Roman" panose="02020603050405020304" pitchFamily="18" charset="0"/>
                      </a:rPr>
                      <m:t>的</m:t>
                    </m:r>
                    <m:r>
                      <a:rPr lang="zh-TW" altLang="en-US" i="1">
                        <a:latin typeface="Cambria Math" panose="02040503050406030204" pitchFamily="18" charset="0"/>
                        <a:ea typeface="+mn-ea"/>
                        <a:cs typeface="Times New Roman" panose="02020603050405020304" pitchFamily="18" charset="0"/>
                      </a:rPr>
                      <m:t>一段長度的變化</m:t>
                    </m:r>
                    <m:r>
                      <a:rPr lang="zh-TW" altLang="en-US" b="0" i="1" smtClean="0">
                        <a:latin typeface="Cambria Math" panose="02040503050406030204" pitchFamily="18" charset="0"/>
                        <a:ea typeface="+mn-ea"/>
                        <a:cs typeface="Times New Roman" panose="02020603050405020304" pitchFamily="18" charset="0"/>
                      </a:rPr>
                      <m:t>：</m:t>
                    </m:r>
                    <m:r>
                      <a:rPr lang="en-US" altLang="zh-TW" i="1">
                        <a:latin typeface="Cambria Math" panose="02040503050406030204" pitchFamily="18" charset="0"/>
                        <a:ea typeface="+mn-ea"/>
                        <a:cs typeface="Times New Roman" panose="02020603050405020304" pitchFamily="18" charset="0"/>
                      </a:rPr>
                      <m:t>∆</m:t>
                    </m:r>
                    <m:r>
                      <a:rPr lang="en-US" altLang="zh-TW" i="1">
                        <a:latin typeface="Cambria Math" panose="02040503050406030204" pitchFamily="18" charset="0"/>
                        <a:ea typeface="+mn-ea"/>
                        <a:cs typeface="Times New Roman" panose="02020603050405020304" pitchFamily="18" charset="0"/>
                      </a:rPr>
                      <m:t>𝐿</m:t>
                    </m:r>
                  </m:oMath>
                </a14:m>
                <a:r>
                  <a:rPr lang="zh-TW" altLang="en-US" dirty="0">
                    <a:latin typeface="+mn-ea"/>
                    <a:ea typeface="+mn-ea"/>
                  </a:rPr>
                  <a:t>。</a:t>
                </a:r>
              </a:p>
            </p:txBody>
          </p:sp>
        </mc:Choice>
        <mc:Fallback xmlns="">
          <p:sp>
            <p:nvSpPr>
              <p:cNvPr id="5" name="矩形 4"/>
              <p:cNvSpPr>
                <a:spLocks noRot="1" noChangeAspect="1" noMove="1" noResize="1" noEditPoints="1" noAdjustHandles="1" noChangeArrowheads="1" noChangeShapeType="1" noTextEdit="1"/>
              </p:cNvSpPr>
              <p:nvPr/>
            </p:nvSpPr>
            <p:spPr>
              <a:xfrm>
                <a:off x="2483768" y="220347"/>
                <a:ext cx="4605684" cy="369332"/>
              </a:xfrm>
              <a:prstGeom prst="rect">
                <a:avLst/>
              </a:prstGeom>
              <a:blipFill>
                <a:blip r:embed="rId5"/>
                <a:stretch>
                  <a:fillRect l="-1099" t="-6667" b="-23333"/>
                </a:stretch>
              </a:blipFill>
            </p:spPr>
            <p:txBody>
              <a:bodyPr/>
              <a:lstStyle/>
              <a:p>
                <a:r>
                  <a:rPr lang="en-TW">
                    <a:noFill/>
                  </a:rPr>
                  <a:t> </a:t>
                </a:r>
              </a:p>
            </p:txBody>
          </p:sp>
        </mc:Fallback>
      </mc:AlternateContent>
      <p:sp>
        <p:nvSpPr>
          <p:cNvPr id="7" name="Rectangle 6">
            <a:extLst>
              <a:ext uri="{FF2B5EF4-FFF2-40B4-BE49-F238E27FC236}">
                <a16:creationId xmlns:a16="http://schemas.microsoft.com/office/drawing/2014/main" id="{BC1AB853-BAA3-4749-A699-1FE5B344FC9D}"/>
              </a:ext>
            </a:extLst>
          </p:cNvPr>
          <p:cNvSpPr/>
          <p:nvPr/>
        </p:nvSpPr>
        <p:spPr>
          <a:xfrm>
            <a:off x="179512" y="2420888"/>
            <a:ext cx="360040" cy="720080"/>
          </a:xfrm>
          <a:prstGeom prst="rect">
            <a:avLst/>
          </a:prstGeom>
          <a:ln w="222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sp>
        <p:nvSpPr>
          <p:cNvPr id="8" name="Rectangle 7">
            <a:extLst>
              <a:ext uri="{FF2B5EF4-FFF2-40B4-BE49-F238E27FC236}">
                <a16:creationId xmlns:a16="http://schemas.microsoft.com/office/drawing/2014/main" id="{2AF5AD66-0A48-774F-805A-DD9F6D3922BB}"/>
              </a:ext>
            </a:extLst>
          </p:cNvPr>
          <p:cNvSpPr/>
          <p:nvPr/>
        </p:nvSpPr>
        <p:spPr>
          <a:xfrm>
            <a:off x="168561" y="4365104"/>
            <a:ext cx="370991" cy="375009"/>
          </a:xfrm>
          <a:prstGeom prst="rect">
            <a:avLst/>
          </a:prstGeom>
          <a:ln w="222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spTree>
    <p:extLst>
      <p:ext uri="{BB962C8B-B14F-4D97-AF65-F5344CB8AC3E}">
        <p14:creationId xmlns:p14="http://schemas.microsoft.com/office/powerpoint/2010/main" val="106348665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614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1484784"/>
            <a:ext cx="7306017" cy="42685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矩形 1"/>
          <p:cNvSpPr/>
          <p:nvPr/>
        </p:nvSpPr>
        <p:spPr>
          <a:xfrm>
            <a:off x="0" y="908720"/>
            <a:ext cx="9144000" cy="369332"/>
          </a:xfrm>
          <a:prstGeom prst="rect">
            <a:avLst/>
          </a:prstGeom>
          <a:noFill/>
        </p:spPr>
        <p:txBody>
          <a:bodyPr wrap="square">
            <a:spAutoFit/>
          </a:bodyPr>
          <a:lstStyle/>
          <a:p>
            <a:pPr algn="ctr"/>
            <a:r>
              <a:rPr lang="en-US" altLang="zh-TW" dirty="0">
                <a:latin typeface="Cambria Math" panose="02040503050406030204" pitchFamily="18" charset="0"/>
                <a:ea typeface="Cambria Math" panose="02040503050406030204" pitchFamily="18" charset="0"/>
              </a:rPr>
              <a:t>Laser Interferometer Gravitational-Wave Observatory (LIGO)</a:t>
            </a:r>
            <a:endParaRPr lang="zh-TW" altLang="en-US" dirty="0">
              <a:latin typeface="Cambria Math" panose="02040503050406030204" pitchFamily="18" charset="0"/>
            </a:endParaRPr>
          </a:p>
        </p:txBody>
      </p:sp>
      <mc:AlternateContent xmlns:mc="http://schemas.openxmlformats.org/markup-compatibility/2006" xmlns:a14="http://schemas.microsoft.com/office/drawing/2010/main">
        <mc:Choice Requires="a14">
          <p:sp>
            <p:nvSpPr>
              <p:cNvPr id="3" name="矩形 2"/>
              <p:cNvSpPr/>
              <p:nvPr/>
            </p:nvSpPr>
            <p:spPr>
              <a:xfrm>
                <a:off x="1475656" y="539388"/>
                <a:ext cx="2249334" cy="369332"/>
              </a:xfrm>
              <a:prstGeom prst="rect">
                <a:avLst/>
              </a:prstGeom>
            </p:spPr>
            <p:txBody>
              <a:bodyPr wrap="none">
                <a:spAutoFit/>
              </a:bodyPr>
              <a:lstStyle/>
              <a:p>
                <a:pPr/>
                <a14:m>
                  <m:oMathPara xmlns:m="http://schemas.openxmlformats.org/officeDocument/2006/math">
                    <m:oMath>
                      <m:r>
                        <a:rPr lang="en-US" altLang="zh-TW" b="0" i="1" smtClean="0">
                          <a:latin typeface="Cambria Math" panose="02040503050406030204" pitchFamily="18" charset="0"/>
                          <a:ea typeface="+mn-ea"/>
                          <a:cs typeface="Times New Roman" panose="02020603050405020304" pitchFamily="18" charset="0"/>
                        </a:rPr>
                        <m:t>𝐿</m:t>
                      </m:r>
                      <m:r>
                        <a:rPr lang="zh-TW" altLang="en-US" i="1">
                          <a:latin typeface="Cambria Math" panose="02040503050406030204" pitchFamily="18" charset="0"/>
                          <a:ea typeface="+mn-ea"/>
                          <a:cs typeface="Times New Roman" panose="02020603050405020304" pitchFamily="18" charset="0"/>
                        </a:rPr>
                        <m:t>越大</m:t>
                      </m:r>
                      <m:r>
                        <a:rPr lang="zh-TW" altLang="en-US" b="0" i="1" smtClean="0">
                          <a:latin typeface="Cambria Math" panose="02040503050406030204" pitchFamily="18" charset="0"/>
                          <a:ea typeface="+mn-ea"/>
                          <a:cs typeface="Times New Roman" panose="02020603050405020304" pitchFamily="18" charset="0"/>
                        </a:rPr>
                        <m:t>，</m:t>
                      </m:r>
                      <m:r>
                        <a:rPr lang="en-US" altLang="zh-TW" i="1">
                          <a:latin typeface="Cambria Math" panose="02040503050406030204" pitchFamily="18" charset="0"/>
                          <a:ea typeface="+mn-ea"/>
                          <a:cs typeface="Times New Roman" panose="02020603050405020304" pitchFamily="18" charset="0"/>
                        </a:rPr>
                        <m:t>∆</m:t>
                      </m:r>
                      <m:r>
                        <a:rPr lang="en-US" altLang="zh-TW" i="1">
                          <a:latin typeface="Cambria Math" panose="02040503050406030204" pitchFamily="18" charset="0"/>
                          <a:ea typeface="+mn-ea"/>
                          <a:cs typeface="Times New Roman" panose="02020603050405020304" pitchFamily="18" charset="0"/>
                        </a:rPr>
                        <m:t>𝐿</m:t>
                      </m:r>
                      <m:r>
                        <a:rPr lang="zh-TW" altLang="en-US" i="1" smtClean="0">
                          <a:latin typeface="Cambria Math" panose="02040503050406030204" pitchFamily="18" charset="0"/>
                          <a:ea typeface="+mn-ea"/>
                          <a:cs typeface="Times New Roman" panose="02020603050405020304" pitchFamily="18" charset="0"/>
                        </a:rPr>
                        <m:t>就越大</m:t>
                      </m:r>
                      <m:r>
                        <a:rPr lang="zh-TW" altLang="en-US" b="0" i="1" smtClean="0">
                          <a:latin typeface="Cambria Math" panose="02040503050406030204" pitchFamily="18" charset="0"/>
                          <a:ea typeface="+mn-ea"/>
                          <a:cs typeface="Times New Roman" panose="02020603050405020304" pitchFamily="18" charset="0"/>
                        </a:rPr>
                        <m:t>！</m:t>
                      </m:r>
                    </m:oMath>
                  </m:oMathPara>
                </a14:m>
                <a:endParaRPr lang="zh-TW" altLang="en-US" dirty="0">
                  <a:latin typeface="+mn-ea"/>
                  <a:ea typeface="+mn-ea"/>
                </a:endParaRPr>
              </a:p>
            </p:txBody>
          </p:sp>
        </mc:Choice>
        <mc:Fallback xmlns="">
          <p:sp>
            <p:nvSpPr>
              <p:cNvPr id="3" name="矩形 2"/>
              <p:cNvSpPr>
                <a:spLocks noRot="1" noChangeAspect="1" noMove="1" noResize="1" noEditPoints="1" noAdjustHandles="1" noChangeArrowheads="1" noChangeShapeType="1" noTextEdit="1"/>
              </p:cNvSpPr>
              <p:nvPr/>
            </p:nvSpPr>
            <p:spPr>
              <a:xfrm>
                <a:off x="1475656" y="539388"/>
                <a:ext cx="2249334" cy="369332"/>
              </a:xfrm>
              <a:prstGeom prst="rect">
                <a:avLst/>
              </a:prstGeom>
              <a:blipFill>
                <a:blip r:embed="rId3"/>
                <a:stretch>
                  <a:fillRect b="-10000"/>
                </a:stretch>
              </a:blipFill>
            </p:spPr>
            <p:txBody>
              <a:bodyPr/>
              <a:lstStyle/>
              <a:p>
                <a:r>
                  <a:rPr lang="en-TW">
                    <a:noFill/>
                  </a:rPr>
                  <a:t> </a:t>
                </a:r>
              </a:p>
            </p:txBody>
          </p:sp>
        </mc:Fallback>
      </mc:AlternateContent>
    </p:spTree>
    <p:extLst>
      <p:ext uri="{BB962C8B-B14F-4D97-AF65-F5344CB8AC3E}">
        <p14:creationId xmlns:p14="http://schemas.microsoft.com/office/powerpoint/2010/main" val="174720833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604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4319" y="1052736"/>
            <a:ext cx="8135712" cy="4080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763688" y="5533550"/>
            <a:ext cx="6264696" cy="369332"/>
          </a:xfrm>
          <a:prstGeom prst="rect">
            <a:avLst/>
          </a:prstGeom>
        </p:spPr>
        <p:txBody>
          <a:bodyPr wrap="square">
            <a:spAutoFit/>
          </a:bodyPr>
          <a:lstStyle/>
          <a:p>
            <a:r>
              <a:rPr lang="en-US" altLang="zh-TW" dirty="0">
                <a:latin typeface="Cambria Math" panose="02040503050406030204" pitchFamily="18" charset="0"/>
                <a:ea typeface="Cambria Math" panose="02040503050406030204" pitchFamily="18" charset="0"/>
                <a:cs typeface="Times New Roman" panose="02020603050405020304" pitchFamily="18" charset="0"/>
              </a:rPr>
              <a:t>Western leg of LIGO interferometer on Hanford Reservation</a:t>
            </a:r>
            <a:endParaRPr lang="zh-TW" altLang="en-US" dirty="0">
              <a:latin typeface="Cambria Math"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97525103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矩形 1"/>
          <p:cNvSpPr/>
          <p:nvPr/>
        </p:nvSpPr>
        <p:spPr>
          <a:xfrm>
            <a:off x="2319802" y="262153"/>
            <a:ext cx="4752528" cy="3578663"/>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pic>
        <p:nvPicPr>
          <p:cNvPr id="35635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91810" y="367810"/>
            <a:ext cx="4608512" cy="3368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6357"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98976" y="3840816"/>
            <a:ext cx="4773353" cy="2509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6" name="矩形 5"/>
              <p:cNvSpPr/>
              <p:nvPr/>
            </p:nvSpPr>
            <p:spPr>
              <a:xfrm>
                <a:off x="2483768" y="6357300"/>
                <a:ext cx="4629794" cy="369332"/>
              </a:xfrm>
              <a:prstGeom prst="rect">
                <a:avLst/>
              </a:prstGeom>
            </p:spPr>
            <p:txBody>
              <a:bodyPr wrap="none">
                <a:spAutoFit/>
              </a:bodyPr>
              <a:lstStyle/>
              <a:p>
                <a:pPr/>
                <a14:m>
                  <m:oMathPara xmlns:m="http://schemas.openxmlformats.org/officeDocument/2006/math">
                    <m:oMath>
                      <m:r>
                        <a:rPr lang="zh-TW" altLang="en-US" i="1">
                          <a:latin typeface="Cambria Math" panose="02040503050406030204" pitchFamily="18" charset="0"/>
                          <a:ea typeface="+mn-ea"/>
                          <a:cs typeface="Times New Roman" panose="02020603050405020304" pitchFamily="18" charset="0"/>
                        </a:rPr>
                        <m:t>重力波經過時</m:t>
                      </m:r>
                      <m:r>
                        <a:rPr lang="zh-TW" altLang="en-US" i="1" smtClean="0">
                          <a:latin typeface="Cambria Math" panose="02040503050406030204" pitchFamily="18" charset="0"/>
                          <a:ea typeface="+mn-ea"/>
                          <a:cs typeface="Times New Roman" panose="02020603050405020304" pitchFamily="18" charset="0"/>
                        </a:rPr>
                        <m:t>光走的路徑</m:t>
                      </m:r>
                      <m:r>
                        <a:rPr lang="zh-TW" altLang="en-US" b="0" i="1" smtClean="0">
                          <a:latin typeface="Cambria Math" panose="02040503050406030204" pitchFamily="18" charset="0"/>
                          <a:ea typeface="+mn-ea"/>
                          <a:cs typeface="Times New Roman" panose="02020603050405020304" pitchFamily="18" charset="0"/>
                        </a:rPr>
                        <m:t>的</m:t>
                      </m:r>
                      <m:r>
                        <a:rPr lang="zh-TW" altLang="en-US" i="1">
                          <a:latin typeface="Cambria Math" panose="02040503050406030204" pitchFamily="18" charset="0"/>
                          <a:ea typeface="+mn-ea"/>
                          <a:cs typeface="Times New Roman" panose="02020603050405020304" pitchFamily="18" charset="0"/>
                        </a:rPr>
                        <m:t>長度</m:t>
                      </m:r>
                      <m:r>
                        <a:rPr lang="zh-TW" altLang="en-US" i="1" smtClean="0">
                          <a:latin typeface="Cambria Math" panose="02040503050406030204" pitchFamily="18" charset="0"/>
                          <a:ea typeface="+mn-ea"/>
                          <a:cs typeface="Times New Roman" panose="02020603050405020304" pitchFamily="18" charset="0"/>
                        </a:rPr>
                        <m:t>會有</m:t>
                      </m:r>
                      <m:r>
                        <a:rPr lang="zh-TW" altLang="en-US" i="1">
                          <a:latin typeface="Cambria Math" panose="02040503050406030204" pitchFamily="18" charset="0"/>
                          <a:ea typeface="+mn-ea"/>
                          <a:cs typeface="Times New Roman" panose="02020603050405020304" pitchFamily="18" charset="0"/>
                        </a:rPr>
                        <m:t>變化。</m:t>
                      </m:r>
                    </m:oMath>
                  </m:oMathPara>
                </a14:m>
                <a:endParaRPr lang="zh-TW" altLang="en-US" dirty="0">
                  <a:latin typeface="+mn-ea"/>
                  <a:ea typeface="+mn-ea"/>
                </a:endParaRPr>
              </a:p>
            </p:txBody>
          </p:sp>
        </mc:Choice>
        <mc:Fallback xmlns="">
          <p:sp>
            <p:nvSpPr>
              <p:cNvPr id="6" name="矩形 5"/>
              <p:cNvSpPr>
                <a:spLocks noRot="1" noChangeAspect="1" noMove="1" noResize="1" noEditPoints="1" noAdjustHandles="1" noChangeArrowheads="1" noChangeShapeType="1" noTextEdit="1"/>
              </p:cNvSpPr>
              <p:nvPr/>
            </p:nvSpPr>
            <p:spPr>
              <a:xfrm>
                <a:off x="2483768" y="6357300"/>
                <a:ext cx="4629794" cy="369332"/>
              </a:xfrm>
              <a:prstGeom prst="rect">
                <a:avLst/>
              </a:prstGeom>
              <a:blipFill>
                <a:blip r:embed="rId4"/>
                <a:stretch>
                  <a:fillRect b="-10000"/>
                </a:stretch>
              </a:blipFill>
            </p:spPr>
            <p:txBody>
              <a:bodyPr/>
              <a:lstStyle/>
              <a:p>
                <a:r>
                  <a:rPr lang="en-TW">
                    <a:noFill/>
                  </a:rPr>
                  <a:t> </a:t>
                </a:r>
              </a:p>
            </p:txBody>
          </p:sp>
        </mc:Fallback>
      </mc:AlternateContent>
    </p:spTree>
    <p:extLst>
      <p:ext uri="{BB962C8B-B14F-4D97-AF65-F5344CB8AC3E}">
        <p14:creationId xmlns:p14="http://schemas.microsoft.com/office/powerpoint/2010/main" val="59298533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94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980728"/>
            <a:ext cx="7072895" cy="45124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a:extLst>
              <a:ext uri="{FF2B5EF4-FFF2-40B4-BE49-F238E27FC236}">
                <a16:creationId xmlns:a16="http://schemas.microsoft.com/office/drawing/2014/main" id="{8DB4B832-4753-9847-997D-59249D0418AD}"/>
              </a:ext>
            </a:extLst>
          </p:cNvPr>
          <p:cNvSpPr/>
          <p:nvPr/>
        </p:nvSpPr>
        <p:spPr>
          <a:xfrm>
            <a:off x="4572000" y="980728"/>
            <a:ext cx="3672408" cy="2880320"/>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sp>
        <p:nvSpPr>
          <p:cNvPr id="5" name="Rectangle 4">
            <a:extLst>
              <a:ext uri="{FF2B5EF4-FFF2-40B4-BE49-F238E27FC236}">
                <a16:creationId xmlns:a16="http://schemas.microsoft.com/office/drawing/2014/main" id="{48E01003-5105-DF44-B449-995837BD6B9A}"/>
              </a:ext>
            </a:extLst>
          </p:cNvPr>
          <p:cNvSpPr/>
          <p:nvPr/>
        </p:nvSpPr>
        <p:spPr>
          <a:xfrm>
            <a:off x="1331640" y="1700808"/>
            <a:ext cx="2088232" cy="1656184"/>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W"/>
          </a:p>
        </p:txBody>
      </p:sp>
    </p:spTree>
    <p:extLst>
      <p:ext uri="{BB962C8B-B14F-4D97-AF65-F5344CB8AC3E}">
        <p14:creationId xmlns:p14="http://schemas.microsoft.com/office/powerpoint/2010/main" val="96891652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矩形 1"/>
          <p:cNvSpPr/>
          <p:nvPr/>
        </p:nvSpPr>
        <p:spPr>
          <a:xfrm>
            <a:off x="1003294" y="412248"/>
            <a:ext cx="4014192" cy="369332"/>
          </a:xfrm>
          <a:prstGeom prst="rect">
            <a:avLst/>
          </a:prstGeom>
        </p:spPr>
        <p:txBody>
          <a:bodyPr wrap="square">
            <a:spAutoFit/>
          </a:bodyPr>
          <a:lstStyle/>
          <a:p>
            <a:r>
              <a:rPr lang="en-US" altLang="zh-TW" dirty="0">
                <a:solidFill>
                  <a:srgbClr val="002060"/>
                </a:solidFill>
                <a:latin typeface="Cambria Math" panose="02040503050406030204" pitchFamily="18" charset="0"/>
                <a:ea typeface="Cambria Math" panose="02040503050406030204" pitchFamily="18" charset="0"/>
                <a:hlinkClick r:id="rId2">
                  <a:extLst>
                    <a:ext uri="{A12FA001-AC4F-418D-AE19-62706E023703}">
                      <ahyp:hlinkClr xmlns:ahyp="http://schemas.microsoft.com/office/drawing/2018/hyperlinkcolor" val="tx"/>
                    </a:ext>
                  </a:extLst>
                </a:hlinkClick>
              </a:rPr>
              <a:t>Most Precise Ruler Ever Constructed</a:t>
            </a:r>
            <a:endParaRPr lang="zh-TW" altLang="en-US" dirty="0">
              <a:solidFill>
                <a:srgbClr val="002060"/>
              </a:solidFill>
              <a:latin typeface="Cambria Math" panose="02040503050406030204" pitchFamily="18" charset="0"/>
            </a:endParaRPr>
          </a:p>
        </p:txBody>
      </p:sp>
      <p:pic>
        <p:nvPicPr>
          <p:cNvPr id="3"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20072" y="433976"/>
            <a:ext cx="3601747" cy="6011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94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0" y="827348"/>
            <a:ext cx="2973316" cy="5203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文字方塊 3"/>
          <p:cNvSpPr txBox="1"/>
          <p:nvPr/>
        </p:nvSpPr>
        <p:spPr>
          <a:xfrm>
            <a:off x="1142492" y="6076420"/>
            <a:ext cx="3672408" cy="369332"/>
          </a:xfrm>
          <a:prstGeom prst="rect">
            <a:avLst/>
          </a:prstGeom>
          <a:noFill/>
        </p:spPr>
        <p:txBody>
          <a:bodyPr wrap="square" rtlCol="0">
            <a:spAutoFit/>
          </a:bodyPr>
          <a:lstStyle/>
          <a:p>
            <a:r>
              <a:rPr lang="zh-TW" altLang="en-US" dirty="0"/>
              <a:t>利用光的干涉測量路徑長度的差。</a:t>
            </a:r>
          </a:p>
        </p:txBody>
      </p:sp>
    </p:spTree>
    <p:extLst>
      <p:ext uri="{BB962C8B-B14F-4D97-AF65-F5344CB8AC3E}">
        <p14:creationId xmlns:p14="http://schemas.microsoft.com/office/powerpoint/2010/main" val="232399473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604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7" y="548680"/>
            <a:ext cx="7344997" cy="5760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833430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404664"/>
            <a:ext cx="5619750" cy="6191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511572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614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038" y="176213"/>
            <a:ext cx="8543925" cy="650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992260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6045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16632"/>
            <a:ext cx="8424936" cy="2808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04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30" y="2996952"/>
            <a:ext cx="8953500" cy="3552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9609099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94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826" y="332657"/>
            <a:ext cx="4512502"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94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9018" y="3212976"/>
            <a:ext cx="4200889" cy="3150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737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6939" y="3866900"/>
            <a:ext cx="4499992" cy="25641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文字方塊 1"/>
          <p:cNvSpPr txBox="1"/>
          <p:nvPr/>
        </p:nvSpPr>
        <p:spPr>
          <a:xfrm>
            <a:off x="4919018" y="1412776"/>
            <a:ext cx="4117478" cy="369332"/>
          </a:xfrm>
          <a:prstGeom prst="rect">
            <a:avLst/>
          </a:prstGeom>
          <a:noFill/>
        </p:spPr>
        <p:txBody>
          <a:bodyPr wrap="square" rtlCol="0">
            <a:spAutoFit/>
          </a:bodyPr>
          <a:lstStyle/>
          <a:p>
            <a:r>
              <a:rPr lang="zh-TW" altLang="en-US" dirty="0"/>
              <a:t>如何控制懸吊的反射鏡的熱擾動，</a:t>
            </a:r>
          </a:p>
        </p:txBody>
      </p:sp>
    </p:spTree>
    <p:extLst>
      <p:ext uri="{BB962C8B-B14F-4D97-AF65-F5344CB8AC3E}">
        <p14:creationId xmlns:p14="http://schemas.microsoft.com/office/powerpoint/2010/main" val="209652352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94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16632"/>
            <a:ext cx="7072895" cy="45124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矩形 2"/>
          <p:cNvSpPr/>
          <p:nvPr/>
        </p:nvSpPr>
        <p:spPr>
          <a:xfrm>
            <a:off x="755576" y="4716038"/>
            <a:ext cx="8028384" cy="2123658"/>
          </a:xfrm>
          <a:prstGeom prst="rect">
            <a:avLst/>
          </a:prstGeom>
        </p:spPr>
        <p:txBody>
          <a:bodyPr wrap="square">
            <a:spAutoFit/>
          </a:bodyPr>
          <a:lstStyle/>
          <a:p>
            <a:r>
              <a:rPr lang="en-US" altLang="zh-TW" sz="1200" dirty="0">
                <a:latin typeface="Cambria Math" panose="02040503050406030204" pitchFamily="18" charset="0"/>
                <a:ea typeface="Cambria Math" panose="02040503050406030204" pitchFamily="18" charset="0"/>
              </a:rPr>
              <a:t>Simplified diagram of an Advanced LIGO detector (not to scale). A gravitational wave propagating orthogonally to the detector plane and linearly polarized parallel to the 4-km optical cavities will have the effect of lengthening one 4-km arm and shortening the other during one half-cycle of the wave; these length changes are reversed during the other half-cycle. The output photodetector records these differential cavity length variations. While a detector’s directional response is maximal for this case, it is still significant for most other angles of incidence or polarizations (gravitational waves propagate freely through the Earth). Inset (a): Location and orientation of the LIGO detectors at Hanford, WA (H1) and Livingston, LA (L1). Inset (b): The instrument noise for each detector near the time of the signal detection; this is an amplitude spectral density, expressed in terms of equivalent gravitational-wave strain amplitude. The sensitivity is limited by photon shot noise at frequencies above 150 Hz, and by a superposition of other noise sources at lower frequencies [47]. Narrow-band features include calibration lines (33–38, 330, and 1080 Hz), vibrational modes of suspension fibers (500 Hz and harmonics), and 60 Hz electric power grid harmonics</a:t>
            </a:r>
            <a:r>
              <a:rPr lang="en-US" altLang="zh-TW" sz="1200" dirty="0"/>
              <a:t>.</a:t>
            </a:r>
            <a:endParaRPr lang="zh-TW" altLang="en-US" sz="1200" dirty="0"/>
          </a:p>
        </p:txBody>
      </p:sp>
    </p:spTree>
    <p:extLst>
      <p:ext uri="{BB962C8B-B14F-4D97-AF65-F5344CB8AC3E}">
        <p14:creationId xmlns:p14="http://schemas.microsoft.com/office/powerpoint/2010/main" val="357468453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624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188" y="728663"/>
            <a:ext cx="7667625" cy="540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541188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737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4956" y="1340768"/>
            <a:ext cx="8991075" cy="3975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285169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94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116632"/>
            <a:ext cx="4981575" cy="301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94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3136801"/>
            <a:ext cx="7288113" cy="3584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3946703"/>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63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513" y="490538"/>
            <a:ext cx="7800975" cy="5876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2" name="文字方塊 1"/>
              <p:cNvSpPr txBox="1"/>
              <p:nvPr/>
            </p:nvSpPr>
            <p:spPr>
              <a:xfrm>
                <a:off x="619369" y="1628800"/>
                <a:ext cx="504056" cy="634789"/>
              </a:xfrm>
              <a:prstGeom prst="rect">
                <a:avLst/>
              </a:prstGeom>
              <a:noFill/>
            </p:spPr>
            <p:txBody>
              <a:bodyPr wrap="square" rtlCol="0">
                <a:spAutoFit/>
              </a:bodyPr>
              <a:lstStyle/>
              <a:p>
                <a:pPr/>
                <a14:m>
                  <m:oMathPara xmlns:m="http://schemas.openxmlformats.org/officeDocument/2006/math">
                    <m:oMath>
                      <m:f>
                        <m:fPr>
                          <m:ctrlPr>
                            <a:rPr lang="en-US" altLang="zh-TW" i="1" smtClean="0">
                              <a:latin typeface="Cambria Math"/>
                              <a:ea typeface="Cambria Math"/>
                            </a:rPr>
                          </m:ctrlPr>
                        </m:fPr>
                        <m:num>
                          <m:r>
                            <a:rPr lang="en-US" altLang="zh-TW" i="1" smtClean="0">
                              <a:latin typeface="Cambria Math"/>
                              <a:ea typeface="Cambria Math"/>
                            </a:rPr>
                            <m:t>∆</m:t>
                          </m:r>
                          <m:r>
                            <a:rPr lang="en-US" altLang="zh-TW" b="0" i="1" smtClean="0">
                              <a:latin typeface="Cambria Math"/>
                              <a:ea typeface="Cambria Math"/>
                            </a:rPr>
                            <m:t>𝐿</m:t>
                          </m:r>
                        </m:num>
                        <m:den>
                          <m:r>
                            <a:rPr lang="en-US" altLang="zh-TW" b="0" i="1" smtClean="0">
                              <a:latin typeface="Cambria Math"/>
                            </a:rPr>
                            <m:t>𝐿</m:t>
                          </m:r>
                        </m:den>
                      </m:f>
                    </m:oMath>
                  </m:oMathPara>
                </a14:m>
                <a:endParaRPr lang="zh-TW" altLang="en-US" dirty="0"/>
              </a:p>
            </p:txBody>
          </p:sp>
        </mc:Choice>
        <mc:Fallback xmlns="">
          <p:sp>
            <p:nvSpPr>
              <p:cNvPr id="2" name="文字方塊 1"/>
              <p:cNvSpPr txBox="1">
                <a:spLocks noRot="1" noChangeAspect="1" noMove="1" noResize="1" noEditPoints="1" noAdjustHandles="1" noChangeArrowheads="1" noChangeShapeType="1" noTextEdit="1"/>
              </p:cNvSpPr>
              <p:nvPr/>
            </p:nvSpPr>
            <p:spPr>
              <a:xfrm>
                <a:off x="619369" y="1628800"/>
                <a:ext cx="504056" cy="634789"/>
              </a:xfrm>
              <a:prstGeom prst="rect">
                <a:avLst/>
              </a:prstGeom>
              <a:blipFill rotWithShape="1">
                <a:blip r:embed="rId3"/>
                <a:stretch>
                  <a:fillRect/>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70270445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94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7913" y="366713"/>
            <a:ext cx="4238625" cy="6124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矩形 1"/>
          <p:cNvSpPr/>
          <p:nvPr/>
        </p:nvSpPr>
        <p:spPr>
          <a:xfrm>
            <a:off x="7236296" y="3296997"/>
            <a:ext cx="675185" cy="369332"/>
          </a:xfrm>
          <a:prstGeom prst="rect">
            <a:avLst/>
          </a:prstGeom>
        </p:spPr>
        <p:txBody>
          <a:bodyPr wrap="none">
            <a:spAutoFit/>
          </a:bodyPr>
          <a:lstStyle/>
          <a:p>
            <a:r>
              <a:rPr lang="en-US" altLang="zh-TW" dirty="0">
                <a:latin typeface="Cambria Math" panose="02040503050406030204" pitchFamily="18" charset="0"/>
                <a:ea typeface="Cambria Math" panose="02040503050406030204" pitchFamily="18" charset="0"/>
                <a:hlinkClick r:id="rId3"/>
              </a:rPr>
              <a:t>LIGO</a:t>
            </a:r>
            <a:endParaRPr lang="zh-TW" altLang="en-US" dirty="0">
              <a:latin typeface="Cambria Math" panose="02040503050406030204" pitchFamily="18" charset="0"/>
            </a:endParaRPr>
          </a:p>
        </p:txBody>
      </p:sp>
    </p:spTree>
    <p:extLst>
      <p:ext uri="{BB962C8B-B14F-4D97-AF65-F5344CB8AC3E}">
        <p14:creationId xmlns:p14="http://schemas.microsoft.com/office/powerpoint/2010/main" val="190566105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737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049" r="17804"/>
          <a:stretch/>
        </p:blipFill>
        <p:spPr bwMode="auto">
          <a:xfrm>
            <a:off x="2699792" y="188640"/>
            <a:ext cx="3372236" cy="5257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2123728" y="5517232"/>
            <a:ext cx="4863075" cy="1200329"/>
          </a:xfrm>
          <a:prstGeom prst="rect">
            <a:avLst/>
          </a:prstGeom>
        </p:spPr>
        <p:txBody>
          <a:bodyPr wrap="square">
            <a:spAutoFit/>
          </a:bodyPr>
          <a:lstStyle/>
          <a:p>
            <a:r>
              <a:rPr lang="en-US" altLang="zh-TW" dirty="0">
                <a:latin typeface="Cambria Math" panose="02040503050406030204" pitchFamily="18" charset="0"/>
                <a:ea typeface="Cambria Math" panose="02040503050406030204" pitchFamily="18" charset="0"/>
              </a:rPr>
              <a:t>These plots show the strain in the detector, which indicates that a gravitational wave from colliding black holes was detected by LIGO on January 4th, 2017.</a:t>
            </a:r>
            <a:endParaRPr lang="zh-TW" altLang="en-US" dirty="0">
              <a:latin typeface="Cambria Math" panose="02040503050406030204" pitchFamily="18" charset="0"/>
            </a:endParaRPr>
          </a:p>
        </p:txBody>
      </p:sp>
    </p:spTree>
    <p:extLst>
      <p:ext uri="{BB962C8B-B14F-4D97-AF65-F5344CB8AC3E}">
        <p14:creationId xmlns:p14="http://schemas.microsoft.com/office/powerpoint/2010/main" val="934401295"/>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圖片 1">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1178536"/>
            <a:ext cx="7164288" cy="4122672"/>
          </a:xfrm>
          <a:prstGeom prst="rect">
            <a:avLst/>
          </a:prstGeom>
        </p:spPr>
      </p:pic>
    </p:spTree>
    <p:extLst>
      <p:ext uri="{BB962C8B-B14F-4D97-AF65-F5344CB8AC3E}">
        <p14:creationId xmlns:p14="http://schemas.microsoft.com/office/powerpoint/2010/main" val="193251402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84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1484784"/>
            <a:ext cx="3384376" cy="3384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840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57556" y="5085184"/>
            <a:ext cx="2956880" cy="11733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文字方塊 1"/>
          <p:cNvSpPr txBox="1"/>
          <p:nvPr/>
        </p:nvSpPr>
        <p:spPr>
          <a:xfrm>
            <a:off x="2699792" y="838537"/>
            <a:ext cx="3816424" cy="369332"/>
          </a:xfrm>
          <a:prstGeom prst="rect">
            <a:avLst/>
          </a:prstGeom>
          <a:noFill/>
        </p:spPr>
        <p:txBody>
          <a:bodyPr wrap="square" rtlCol="0">
            <a:spAutoFit/>
          </a:bodyPr>
          <a:lstStyle/>
          <a:p>
            <a:r>
              <a:rPr lang="zh-TW" altLang="en-US" dirty="0"/>
              <a:t>撞擊的位置與距離可以大致知道！</a:t>
            </a:r>
          </a:p>
        </p:txBody>
      </p:sp>
    </p:spTree>
    <p:extLst>
      <p:ext uri="{BB962C8B-B14F-4D97-AF65-F5344CB8AC3E}">
        <p14:creationId xmlns:p14="http://schemas.microsoft.com/office/powerpoint/2010/main" val="421715509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604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548680"/>
            <a:ext cx="5905500" cy="590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948632"/>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624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6621" y="620688"/>
            <a:ext cx="6118791" cy="4188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矩形 1"/>
          <p:cNvSpPr/>
          <p:nvPr/>
        </p:nvSpPr>
        <p:spPr>
          <a:xfrm>
            <a:off x="1547331" y="4941168"/>
            <a:ext cx="6161604" cy="1384995"/>
          </a:xfrm>
          <a:prstGeom prst="rect">
            <a:avLst/>
          </a:prstGeom>
        </p:spPr>
        <p:txBody>
          <a:bodyPr wrap="square">
            <a:spAutoFit/>
          </a:bodyPr>
          <a:lstStyle/>
          <a:p>
            <a:r>
              <a:rPr lang="en-US" altLang="zh-TW" sz="1400" dirty="0">
                <a:latin typeface="Times New Roman" panose="02020603050405020304" pitchFamily="18" charset="0"/>
                <a:cs typeface="Times New Roman" panose="02020603050405020304" pitchFamily="18" charset="0"/>
              </a:rPr>
              <a:t>LIGO co-founder Kip Thorne (R), speaks alongside LIGO co-founder Rainer Weiss (2nd R), Gabriela Gonzalez, LIGO spokesperson (2nd L) and David </a:t>
            </a:r>
            <a:r>
              <a:rPr lang="en-US" altLang="zh-TW" sz="1400" dirty="0" err="1">
                <a:latin typeface="Times New Roman" panose="02020603050405020304" pitchFamily="18" charset="0"/>
                <a:cs typeface="Times New Roman" panose="02020603050405020304" pitchFamily="18" charset="0"/>
              </a:rPr>
              <a:t>Reitze</a:t>
            </a:r>
            <a:r>
              <a:rPr lang="en-US" altLang="zh-TW" sz="1400" dirty="0">
                <a:latin typeface="Times New Roman" panose="02020603050405020304" pitchFamily="18" charset="0"/>
                <a:cs typeface="Times New Roman" panose="02020603050405020304" pitchFamily="18" charset="0"/>
              </a:rPr>
              <a:t> (L), executive director of LIGO, as they announce that scientists have observed the ripples in the fabric of </a:t>
            </a:r>
            <a:r>
              <a:rPr lang="en-US" altLang="zh-TW" sz="1400" dirty="0" err="1">
                <a:latin typeface="Times New Roman" panose="02020603050405020304" pitchFamily="18" charset="0"/>
                <a:cs typeface="Times New Roman" panose="02020603050405020304" pitchFamily="18" charset="0"/>
              </a:rPr>
              <a:t>spacetime</a:t>
            </a:r>
            <a:r>
              <a:rPr lang="en-US" altLang="zh-TW" sz="1400" dirty="0">
                <a:latin typeface="Times New Roman" panose="02020603050405020304" pitchFamily="18" charset="0"/>
                <a:cs typeface="Times New Roman" panose="02020603050405020304" pitchFamily="18" charset="0"/>
              </a:rPr>
              <a:t> called gravitational waves for the first time, confirming a prediction of Albert Einstein's theory of relativity, during a press conference at the National Press Club in Washington, DC, February 11, 2016. </a:t>
            </a:r>
            <a:endParaRPr lang="zh-TW" alt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4299641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圖片 1"/>
          <p:cNvPicPr>
            <a:picLocks noChangeAspect="1"/>
          </p:cNvPicPr>
          <p:nvPr/>
        </p:nvPicPr>
        <p:blipFill rotWithShape="1">
          <a:blip r:embed="rId2">
            <a:extLst>
              <a:ext uri="{28A0092B-C50C-407E-A947-70E740481C1C}">
                <a14:useLocalDpi xmlns:a14="http://schemas.microsoft.com/office/drawing/2010/main" val="0"/>
              </a:ext>
            </a:extLst>
          </a:blip>
          <a:srcRect t="8891" b="5478"/>
          <a:stretch/>
        </p:blipFill>
        <p:spPr>
          <a:xfrm>
            <a:off x="1763688" y="471715"/>
            <a:ext cx="6094404" cy="2779486"/>
          </a:xfrm>
          <a:prstGeom prst="rect">
            <a:avLst/>
          </a:prstGeom>
        </p:spPr>
      </p:pic>
      <p:pic>
        <p:nvPicPr>
          <p:cNvPr id="3" name="圖片 2"/>
          <p:cNvPicPr>
            <a:picLocks noChangeAspect="1"/>
          </p:cNvPicPr>
          <p:nvPr/>
        </p:nvPicPr>
        <p:blipFill rotWithShape="1">
          <a:blip r:embed="rId3">
            <a:extLst>
              <a:ext uri="{28A0092B-C50C-407E-A947-70E740481C1C}">
                <a14:useLocalDpi xmlns:a14="http://schemas.microsoft.com/office/drawing/2010/main" val="0"/>
              </a:ext>
            </a:extLst>
          </a:blip>
          <a:srcRect l="11665" t="16569" r="12005" b="17251"/>
          <a:stretch/>
        </p:blipFill>
        <p:spPr>
          <a:xfrm>
            <a:off x="1763688" y="3717032"/>
            <a:ext cx="6237451" cy="2880320"/>
          </a:xfrm>
          <a:prstGeom prst="rect">
            <a:avLst/>
          </a:prstGeom>
        </p:spPr>
      </p:pic>
    </p:spTree>
    <p:extLst>
      <p:ext uri="{BB962C8B-B14F-4D97-AF65-F5344CB8AC3E}">
        <p14:creationId xmlns:p14="http://schemas.microsoft.com/office/powerpoint/2010/main" val="706631604"/>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7904" y="893053"/>
            <a:ext cx="5303233" cy="4506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3" y="899205"/>
            <a:ext cx="3548603" cy="4516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4296575"/>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矩形 1"/>
          <p:cNvSpPr/>
          <p:nvPr/>
        </p:nvSpPr>
        <p:spPr>
          <a:xfrm>
            <a:off x="4067944" y="5445224"/>
            <a:ext cx="1728192" cy="369332"/>
          </a:xfrm>
          <a:prstGeom prst="rect">
            <a:avLst/>
          </a:prstGeom>
        </p:spPr>
        <p:txBody>
          <a:bodyPr wrap="square">
            <a:spAutoFit/>
          </a:bodyPr>
          <a:lstStyle/>
          <a:p>
            <a:r>
              <a:rPr lang="en-US" altLang="zh-TW" dirty="0">
                <a:latin typeface="Cambria Math" panose="02040503050406030204" pitchFamily="18" charset="0"/>
                <a:ea typeface="Cambria Math" panose="02040503050406030204" pitchFamily="18" charset="0"/>
                <a:hlinkClick r:id="rId2"/>
              </a:rPr>
              <a:t>LIGO</a:t>
            </a:r>
            <a:r>
              <a:rPr lang="en-US" altLang="zh-TW" dirty="0">
                <a:latin typeface="Cambria Math" panose="02040503050406030204" pitchFamily="18" charset="0"/>
                <a:ea typeface="Cambria Math" panose="02040503050406030204" pitchFamily="18" charset="0"/>
              </a:rPr>
              <a:t> Website</a:t>
            </a:r>
            <a:endParaRPr lang="zh-TW" altLang="en-US" dirty="0">
              <a:latin typeface="Cambria Math" panose="02040503050406030204" pitchFamily="18" charset="0"/>
            </a:endParaRPr>
          </a:p>
        </p:txBody>
      </p:sp>
      <p:pic>
        <p:nvPicPr>
          <p:cNvPr id="3" name="圖片 2"/>
          <p:cNvPicPr>
            <a:picLocks noChangeAspect="1"/>
          </p:cNvPicPr>
          <p:nvPr/>
        </p:nvPicPr>
        <p:blipFill rotWithShape="1">
          <a:blip r:embed="rId3">
            <a:extLst>
              <a:ext uri="{28A0092B-C50C-407E-A947-70E740481C1C}">
                <a14:useLocalDpi xmlns:a14="http://schemas.microsoft.com/office/drawing/2010/main" val="0"/>
              </a:ext>
            </a:extLst>
          </a:blip>
          <a:srcRect b="3498"/>
          <a:stretch/>
        </p:blipFill>
        <p:spPr>
          <a:xfrm>
            <a:off x="1187624" y="1052736"/>
            <a:ext cx="6988399" cy="3990978"/>
          </a:xfrm>
          <a:prstGeom prst="rect">
            <a:avLst/>
          </a:prstGeom>
        </p:spPr>
      </p:pic>
    </p:spTree>
    <p:extLst>
      <p:ext uri="{BB962C8B-B14F-4D97-AF65-F5344CB8AC3E}">
        <p14:creationId xmlns:p14="http://schemas.microsoft.com/office/powerpoint/2010/main" val="397424794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737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165" t="1226" r="5035" b="9427"/>
          <a:stretch/>
        </p:blipFill>
        <p:spPr bwMode="auto">
          <a:xfrm>
            <a:off x="233197" y="99390"/>
            <a:ext cx="8629261" cy="39889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矩形 1"/>
          <p:cNvSpPr/>
          <p:nvPr/>
        </p:nvSpPr>
        <p:spPr>
          <a:xfrm>
            <a:off x="953278" y="2996952"/>
            <a:ext cx="7200800" cy="720080"/>
          </a:xfrm>
          <a:prstGeom prst="rect">
            <a:avLst/>
          </a:prstGeom>
          <a:noFill/>
          <a:ln w="444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mc:AlternateContent xmlns:mc="http://schemas.openxmlformats.org/markup-compatibility/2006" xmlns:a14="http://schemas.microsoft.com/office/drawing/2010/main">
        <mc:Choice Requires="a14">
          <p:sp>
            <p:nvSpPr>
              <p:cNvPr id="3" name="文字方塊 2"/>
              <p:cNvSpPr txBox="1"/>
              <p:nvPr/>
            </p:nvSpPr>
            <p:spPr>
              <a:xfrm>
                <a:off x="611560" y="4491850"/>
                <a:ext cx="7992888" cy="369332"/>
              </a:xfrm>
              <a:prstGeom prst="rect">
                <a:avLst/>
              </a:prstGeom>
              <a:noFill/>
            </p:spPr>
            <p:txBody>
              <a:bodyPr wrap="square" rtlCol="0">
                <a:spAutoFit/>
              </a:bodyPr>
              <a:lstStyle/>
              <a:p>
                <a14:m>
                  <m:oMath xmlns:m="http://schemas.openxmlformats.org/officeDocument/2006/math">
                    <m:r>
                      <a:rPr lang="en-US" altLang="zh-TW" i="1" smtClean="0">
                        <a:latin typeface="Cambria Math"/>
                      </a:rPr>
                      <m:t>3.</m:t>
                    </m:r>
                    <m:r>
                      <a:rPr lang="en-US" altLang="zh-TW" b="0" i="1" smtClean="0">
                        <a:latin typeface="Cambria Math"/>
                      </a:rPr>
                      <m:t>0</m:t>
                    </m:r>
                    <m:r>
                      <a:rPr lang="zh-TW" altLang="en-US" i="1">
                        <a:latin typeface="Cambria Math"/>
                      </a:rPr>
                      <m:t>個太陽的能量</m:t>
                    </m:r>
                  </m:oMath>
                </a14:m>
                <a:r>
                  <a:rPr lang="zh-TW" altLang="en-US" dirty="0"/>
                  <a:t>，在最後的</a:t>
                </a:r>
                <a14:m>
                  <m:oMath xmlns:m="http://schemas.openxmlformats.org/officeDocument/2006/math">
                    <m:r>
                      <a:rPr lang="en-US" altLang="zh-TW" b="0" i="1" smtClean="0">
                        <a:latin typeface="Cambria Math"/>
                      </a:rPr>
                      <m:t>0.2</m:t>
                    </m:r>
                    <m:r>
                      <m:rPr>
                        <m:nor/>
                      </m:rPr>
                      <a:rPr lang="en-US" altLang="zh-TW" b="0" i="0" smtClean="0">
                        <a:latin typeface="Cambria Math"/>
                      </a:rPr>
                      <m:t>s</m:t>
                    </m:r>
                  </m:oMath>
                </a14:m>
                <a:r>
                  <a:rPr lang="zh-TW" altLang="en-US" dirty="0"/>
                  <a:t>內，被以重力波釋放，這是太陽亮度的</a:t>
                </a:r>
                <a14:m>
                  <m:oMath xmlns:m="http://schemas.openxmlformats.org/officeDocument/2006/math">
                    <m:sSup>
                      <m:sSupPr>
                        <m:ctrlPr>
                          <a:rPr lang="en-US" altLang="zh-TW" b="0" i="1" smtClean="0">
                            <a:latin typeface="Cambria Math"/>
                          </a:rPr>
                        </m:ctrlPr>
                      </m:sSupPr>
                      <m:e>
                        <m:r>
                          <a:rPr lang="en-US" altLang="zh-TW" b="0" i="1" smtClean="0">
                            <a:latin typeface="Cambria Math"/>
                          </a:rPr>
                          <m:t>10</m:t>
                        </m:r>
                      </m:e>
                      <m:sup>
                        <m:r>
                          <a:rPr lang="en-US" altLang="zh-TW" b="0" i="1" smtClean="0">
                            <a:latin typeface="Cambria Math"/>
                          </a:rPr>
                          <m:t>22</m:t>
                        </m:r>
                      </m:sup>
                    </m:sSup>
                    <m:r>
                      <a:rPr lang="zh-TW" altLang="en-US" b="0" i="1" smtClean="0">
                        <a:latin typeface="Cambria Math"/>
                      </a:rPr>
                      <m:t>倍</m:t>
                    </m:r>
                  </m:oMath>
                </a14:m>
                <a:r>
                  <a:rPr lang="zh-TW" altLang="en-US" dirty="0"/>
                  <a:t>。</a:t>
                </a:r>
              </a:p>
            </p:txBody>
          </p:sp>
        </mc:Choice>
        <mc:Fallback xmlns="">
          <p:sp>
            <p:nvSpPr>
              <p:cNvPr id="3" name="文字方塊 2"/>
              <p:cNvSpPr txBox="1">
                <a:spLocks noRot="1" noChangeAspect="1" noMove="1" noResize="1" noEditPoints="1" noAdjustHandles="1" noChangeArrowheads="1" noChangeShapeType="1" noTextEdit="1"/>
              </p:cNvSpPr>
              <p:nvPr/>
            </p:nvSpPr>
            <p:spPr>
              <a:xfrm>
                <a:off x="611560" y="4491850"/>
                <a:ext cx="7992888" cy="369332"/>
              </a:xfrm>
              <a:prstGeom prst="rect">
                <a:avLst/>
              </a:prstGeom>
              <a:blipFill>
                <a:blip r:embed="rId3"/>
                <a:stretch>
                  <a:fillRect t="-6667" r="-3492" b="-23333"/>
                </a:stretch>
              </a:blipFill>
            </p:spPr>
            <p:txBody>
              <a:bodyPr/>
              <a:lstStyle/>
              <a:p>
                <a:r>
                  <a:rPr lang="en-TW">
                    <a:noFill/>
                  </a:rPr>
                  <a:t> </a:t>
                </a:r>
              </a:p>
            </p:txBody>
          </p:sp>
        </mc:Fallback>
      </mc:AlternateContent>
      <p:sp>
        <p:nvSpPr>
          <p:cNvPr id="4" name="文字方塊 3"/>
          <p:cNvSpPr txBox="1"/>
          <p:nvPr/>
        </p:nvSpPr>
        <p:spPr>
          <a:xfrm>
            <a:off x="598240" y="4931132"/>
            <a:ext cx="6422032" cy="369332"/>
          </a:xfrm>
          <a:prstGeom prst="rect">
            <a:avLst/>
          </a:prstGeom>
          <a:noFill/>
        </p:spPr>
        <p:txBody>
          <a:bodyPr wrap="square" rtlCol="0">
            <a:spAutoFit/>
          </a:bodyPr>
          <a:lstStyle/>
          <a:p>
            <a:r>
              <a:rPr lang="zh-TW" altLang="en-US" dirty="0"/>
              <a:t>幾乎是整個宇宙發光的總亮度（每秒通過單位面積的能量）。</a:t>
            </a:r>
          </a:p>
        </p:txBody>
      </p:sp>
      <mc:AlternateContent xmlns:mc="http://schemas.openxmlformats.org/markup-compatibility/2006" xmlns:a14="http://schemas.microsoft.com/office/drawing/2010/main">
        <mc:Choice Requires="a14">
          <p:sp>
            <p:nvSpPr>
              <p:cNvPr id="5" name="文字方塊 4"/>
              <p:cNvSpPr txBox="1"/>
              <p:nvPr/>
            </p:nvSpPr>
            <p:spPr>
              <a:xfrm>
                <a:off x="603648" y="5414798"/>
                <a:ext cx="8000799" cy="369332"/>
              </a:xfrm>
              <a:prstGeom prst="rect">
                <a:avLst/>
              </a:prstGeom>
              <a:noFill/>
            </p:spPr>
            <p:txBody>
              <a:bodyPr wrap="square" rtlCol="0">
                <a:spAutoFit/>
              </a:bodyPr>
              <a:lstStyle/>
              <a:p>
                <a:r>
                  <a:rPr lang="zh-TW" altLang="en-US" dirty="0"/>
                  <a:t>這樣的亮度即使在約</a:t>
                </a:r>
                <a14:m>
                  <m:oMath xmlns:m="http://schemas.openxmlformats.org/officeDocument/2006/math">
                    <m:r>
                      <a:rPr lang="en-US" altLang="zh-TW" i="1" dirty="0" smtClean="0">
                        <a:latin typeface="Cambria Math"/>
                      </a:rPr>
                      <m:t>13</m:t>
                    </m:r>
                  </m:oMath>
                </a14:m>
                <a:r>
                  <a:rPr lang="zh-TW" altLang="en-US" dirty="0"/>
                  <a:t>億光年遠的地球，幾乎就是滿月的亮度。</a:t>
                </a:r>
              </a:p>
            </p:txBody>
          </p:sp>
        </mc:Choice>
        <mc:Fallback xmlns="">
          <p:sp>
            <p:nvSpPr>
              <p:cNvPr id="5" name="文字方塊 4"/>
              <p:cNvSpPr txBox="1">
                <a:spLocks noRot="1" noChangeAspect="1" noMove="1" noResize="1" noEditPoints="1" noAdjustHandles="1" noChangeArrowheads="1" noChangeShapeType="1" noTextEdit="1"/>
              </p:cNvSpPr>
              <p:nvPr/>
            </p:nvSpPr>
            <p:spPr>
              <a:xfrm>
                <a:off x="603648" y="5414798"/>
                <a:ext cx="8000799" cy="369332"/>
              </a:xfrm>
              <a:prstGeom prst="rect">
                <a:avLst/>
              </a:prstGeom>
              <a:blipFill>
                <a:blip r:embed="rId4"/>
                <a:stretch>
                  <a:fillRect l="-634" t="-6667" b="-23333"/>
                </a:stretch>
              </a:blipFill>
            </p:spPr>
            <p:txBody>
              <a:bodyPr/>
              <a:lstStyle/>
              <a:p>
                <a:r>
                  <a:rPr lang="en-TW">
                    <a:noFill/>
                  </a:rPr>
                  <a:t> </a:t>
                </a:r>
              </a:p>
            </p:txBody>
          </p:sp>
        </mc:Fallback>
      </mc:AlternateContent>
      <p:pic>
        <p:nvPicPr>
          <p:cNvPr id="358403"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08304" y="4965006"/>
            <a:ext cx="1432115" cy="14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6" name="文字方塊 5"/>
              <p:cNvSpPr txBox="1"/>
              <p:nvPr/>
            </p:nvSpPr>
            <p:spPr>
              <a:xfrm>
                <a:off x="593102" y="5867236"/>
                <a:ext cx="6480720" cy="369332"/>
              </a:xfrm>
              <a:prstGeom prst="rect">
                <a:avLst/>
              </a:prstGeom>
              <a:noFill/>
            </p:spPr>
            <p:txBody>
              <a:bodyPr wrap="square" rtlCol="0">
                <a:spAutoFit/>
              </a:bodyPr>
              <a:lstStyle/>
              <a:p>
                <a:r>
                  <a:rPr lang="zh-TW" altLang="en-US" dirty="0"/>
                  <a:t>但重力太弱了，這樣能量造成的長度差比只有約</a:t>
                </a:r>
                <a14:m>
                  <m:oMath xmlns:m="http://schemas.openxmlformats.org/officeDocument/2006/math">
                    <m:sSup>
                      <m:sSupPr>
                        <m:ctrlPr>
                          <a:rPr lang="en-US" altLang="zh-TW" b="0" i="1" smtClean="0">
                            <a:latin typeface="Cambria Math"/>
                          </a:rPr>
                        </m:ctrlPr>
                      </m:sSupPr>
                      <m:e>
                        <m:r>
                          <a:rPr lang="en-US" altLang="zh-TW" b="0" i="1" smtClean="0">
                            <a:latin typeface="Cambria Math"/>
                          </a:rPr>
                          <m:t>10</m:t>
                        </m:r>
                      </m:e>
                      <m:sup>
                        <m:r>
                          <a:rPr lang="en-US" altLang="zh-TW" b="0" i="1" smtClean="0">
                            <a:latin typeface="Cambria Math"/>
                          </a:rPr>
                          <m:t>−21</m:t>
                        </m:r>
                      </m:sup>
                    </m:sSup>
                  </m:oMath>
                </a14:m>
                <a:r>
                  <a:rPr lang="zh-TW" altLang="en-US" dirty="0"/>
                  <a:t>。</a:t>
                </a:r>
              </a:p>
            </p:txBody>
          </p:sp>
        </mc:Choice>
        <mc:Fallback xmlns="">
          <p:sp>
            <p:nvSpPr>
              <p:cNvPr id="6" name="文字方塊 5"/>
              <p:cNvSpPr txBox="1">
                <a:spLocks noRot="1" noChangeAspect="1" noMove="1" noResize="1" noEditPoints="1" noAdjustHandles="1" noChangeArrowheads="1" noChangeShapeType="1" noTextEdit="1"/>
              </p:cNvSpPr>
              <p:nvPr/>
            </p:nvSpPr>
            <p:spPr>
              <a:xfrm>
                <a:off x="593102" y="5867236"/>
                <a:ext cx="6480720" cy="369332"/>
              </a:xfrm>
              <a:prstGeom prst="rect">
                <a:avLst/>
              </a:prstGeom>
              <a:blipFill>
                <a:blip r:embed="rId6"/>
                <a:stretch>
                  <a:fillRect l="-783" t="-6452" b="-19355"/>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7" name="文字方塊 6"/>
              <p:cNvSpPr txBox="1"/>
              <p:nvPr/>
            </p:nvSpPr>
            <p:spPr>
              <a:xfrm>
                <a:off x="611560" y="6359354"/>
                <a:ext cx="6552728" cy="369332"/>
              </a:xfrm>
              <a:prstGeom prst="rect">
                <a:avLst/>
              </a:prstGeom>
              <a:noFill/>
            </p:spPr>
            <p:txBody>
              <a:bodyPr wrap="square" rtlCol="0">
                <a:spAutoFit/>
              </a:bodyPr>
              <a:lstStyle/>
              <a:p>
                <a:r>
                  <a:rPr lang="zh-TW" altLang="en-US" dirty="0"/>
                  <a:t>對</a:t>
                </a:r>
                <a14:m>
                  <m:oMath xmlns:m="http://schemas.openxmlformats.org/officeDocument/2006/math">
                    <m:r>
                      <a:rPr lang="en-US" altLang="zh-TW" b="0" i="1" smtClean="0">
                        <a:latin typeface="Cambria Math"/>
                      </a:rPr>
                      <m:t>4</m:t>
                    </m:r>
                    <m:r>
                      <m:rPr>
                        <m:nor/>
                      </m:rPr>
                      <a:rPr lang="en-US" altLang="zh-TW" b="0" i="0" smtClean="0">
                        <a:latin typeface="Cambria Math"/>
                      </a:rPr>
                      <m:t>km</m:t>
                    </m:r>
                  </m:oMath>
                </a14:m>
                <a:r>
                  <a:rPr lang="zh-TW" altLang="en-US" dirty="0"/>
                  <a:t>的</a:t>
                </a:r>
                <a:r>
                  <a:rPr lang="en-US" altLang="zh-TW" dirty="0">
                    <a:latin typeface="Times New Roman" panose="02020603050405020304" pitchFamily="18" charset="0"/>
                    <a:cs typeface="Times New Roman" panose="02020603050405020304" pitchFamily="18" charset="0"/>
                  </a:rPr>
                  <a:t>LIGO</a:t>
                </a:r>
                <a:r>
                  <a:rPr lang="zh-TW" altLang="en-US" dirty="0">
                    <a:latin typeface="Times New Roman" panose="02020603050405020304" pitchFamily="18" charset="0"/>
                    <a:cs typeface="Times New Roman" panose="02020603050405020304" pitchFamily="18" charset="0"/>
                  </a:rPr>
                  <a:t>，只有</a:t>
                </a:r>
                <a14:m>
                  <m:oMath xmlns:m="http://schemas.openxmlformats.org/officeDocument/2006/math">
                    <m:r>
                      <a:rPr lang="en-US" altLang="zh-TW" b="0" i="1" smtClean="0">
                        <a:latin typeface="Cambria Math"/>
                        <a:cs typeface="Times New Roman" panose="02020603050405020304" pitchFamily="18" charset="0"/>
                      </a:rPr>
                      <m:t>0.1%</m:t>
                    </m:r>
                  </m:oMath>
                </a14:m>
                <a:r>
                  <a:rPr lang="zh-TW" altLang="en-US" dirty="0">
                    <a:latin typeface="Times New Roman" panose="02020603050405020304" pitchFamily="18" charset="0"/>
                    <a:cs typeface="Times New Roman" panose="02020603050405020304" pitchFamily="18" charset="0"/>
                  </a:rPr>
                  <a:t>個質子的半徑！</a:t>
                </a:r>
              </a:p>
            </p:txBody>
          </p:sp>
        </mc:Choice>
        <mc:Fallback xmlns="">
          <p:sp>
            <p:nvSpPr>
              <p:cNvPr id="7" name="文字方塊 6"/>
              <p:cNvSpPr txBox="1">
                <a:spLocks noRot="1" noChangeAspect="1" noMove="1" noResize="1" noEditPoints="1" noAdjustHandles="1" noChangeArrowheads="1" noChangeShapeType="1" noTextEdit="1"/>
              </p:cNvSpPr>
              <p:nvPr/>
            </p:nvSpPr>
            <p:spPr>
              <a:xfrm>
                <a:off x="611560" y="6359354"/>
                <a:ext cx="6552728" cy="369332"/>
              </a:xfrm>
              <a:prstGeom prst="rect">
                <a:avLst/>
              </a:prstGeom>
              <a:blipFill>
                <a:blip r:embed="rId7"/>
                <a:stretch>
                  <a:fillRect l="-775" t="-6667" b="-23333"/>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0A7CF65-E662-5A47-BB82-909009D2EA95}"/>
                  </a:ext>
                </a:extLst>
              </p:cNvPr>
              <p:cNvSpPr txBox="1"/>
              <p:nvPr/>
            </p:nvSpPr>
            <p:spPr>
              <a:xfrm>
                <a:off x="2261827" y="4080965"/>
                <a:ext cx="4572000" cy="369332"/>
              </a:xfrm>
              <a:prstGeom prst="rect">
                <a:avLst/>
              </a:prstGeom>
              <a:noFill/>
            </p:spPr>
            <p:txBody>
              <a:bodyPr wrap="square">
                <a:spAutoFit/>
              </a:bodyPr>
              <a:lstStyle/>
              <a:p>
                <a:pPr/>
                <a14:m>
                  <m:oMathPara xmlns:m="http://schemas.openxmlformats.org/officeDocument/2006/math">
                    <m:oMath>
                      <m:r>
                        <a:rPr lang="en-US" altLang="zh-TW" b="0" i="1" smtClean="0">
                          <a:latin typeface="Cambria Math" panose="02040503050406030204" pitchFamily="18" charset="0"/>
                        </a:rPr>
                        <m:t>36+29−62=</m:t>
                      </m:r>
                      <m:r>
                        <a:rPr lang="en-US" altLang="zh-TW" i="1" smtClean="0">
                          <a:latin typeface="Cambria Math"/>
                        </a:rPr>
                        <m:t>3.</m:t>
                      </m:r>
                      <m:r>
                        <a:rPr lang="en-US" altLang="zh-TW" b="0" i="1" smtClean="0">
                          <a:latin typeface="Cambria Math"/>
                        </a:rPr>
                        <m:t>0</m:t>
                      </m:r>
                    </m:oMath>
                  </m:oMathPara>
                </a14:m>
                <a:endParaRPr lang="en-TW" dirty="0"/>
              </a:p>
            </p:txBody>
          </p:sp>
        </mc:Choice>
        <mc:Fallback xmlns="">
          <p:sp>
            <p:nvSpPr>
              <p:cNvPr id="11" name="TextBox 10">
                <a:extLst>
                  <a:ext uri="{FF2B5EF4-FFF2-40B4-BE49-F238E27FC236}">
                    <a16:creationId xmlns:a16="http://schemas.microsoft.com/office/drawing/2014/main" id="{70A7CF65-E662-5A47-BB82-909009D2EA95}"/>
                  </a:ext>
                </a:extLst>
              </p:cNvPr>
              <p:cNvSpPr txBox="1">
                <a:spLocks noRot="1" noChangeAspect="1" noMove="1" noResize="1" noEditPoints="1" noAdjustHandles="1" noChangeArrowheads="1" noChangeShapeType="1" noTextEdit="1"/>
              </p:cNvSpPr>
              <p:nvPr/>
            </p:nvSpPr>
            <p:spPr>
              <a:xfrm>
                <a:off x="2261827" y="4080965"/>
                <a:ext cx="4572000" cy="369332"/>
              </a:xfrm>
              <a:prstGeom prst="rect">
                <a:avLst/>
              </a:prstGeom>
              <a:blipFill>
                <a:blip r:embed="rId8"/>
                <a:stretch>
                  <a:fillRect/>
                </a:stretch>
              </a:blipFill>
            </p:spPr>
            <p:txBody>
              <a:bodyPr/>
              <a:lstStyle/>
              <a:p>
                <a:r>
                  <a:rPr lang="en-TW">
                    <a:noFill/>
                  </a:rPr>
                  <a:t> </a:t>
                </a:r>
              </a:p>
            </p:txBody>
          </p:sp>
        </mc:Fallback>
      </mc:AlternateContent>
    </p:spTree>
    <p:extLst>
      <p:ext uri="{BB962C8B-B14F-4D97-AF65-F5344CB8AC3E}">
        <p14:creationId xmlns:p14="http://schemas.microsoft.com/office/powerpoint/2010/main" val="291812093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73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188640"/>
            <a:ext cx="4748633" cy="6531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1744114"/>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614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180271"/>
            <a:ext cx="5905500" cy="4429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a:extLst>
              <a:ext uri="{FF2B5EF4-FFF2-40B4-BE49-F238E27FC236}">
                <a16:creationId xmlns:a16="http://schemas.microsoft.com/office/drawing/2014/main" id="{CF29403B-2936-B64C-ADC2-3EE880C46257}"/>
              </a:ext>
            </a:extLst>
          </p:cNvPr>
          <p:cNvSpPr txBox="1"/>
          <p:nvPr/>
        </p:nvSpPr>
        <p:spPr>
          <a:xfrm>
            <a:off x="3203848" y="620688"/>
            <a:ext cx="2736304" cy="369332"/>
          </a:xfrm>
          <a:prstGeom prst="rect">
            <a:avLst/>
          </a:prstGeom>
          <a:noFill/>
        </p:spPr>
        <p:txBody>
          <a:bodyPr wrap="square" rtlCol="0">
            <a:spAutoFit/>
          </a:bodyPr>
          <a:lstStyle/>
          <a:p>
            <a:r>
              <a:rPr lang="en-US" dirty="0" err="1"/>
              <a:t>緊接著有三次重力波訊號</a:t>
            </a:r>
            <a:endParaRPr lang="en-TW" dirty="0"/>
          </a:p>
        </p:txBody>
      </p:sp>
    </p:spTree>
    <p:extLst>
      <p:ext uri="{BB962C8B-B14F-4D97-AF65-F5344CB8AC3E}">
        <p14:creationId xmlns:p14="http://schemas.microsoft.com/office/powerpoint/2010/main" val="2127625914"/>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632" y="404664"/>
            <a:ext cx="6954071" cy="5521551"/>
          </a:xfrm>
          <a:prstGeom prst="rect">
            <a:avLst/>
          </a:prstGeom>
        </p:spPr>
      </p:pic>
      <p:sp>
        <p:nvSpPr>
          <p:cNvPr id="3" name="文字方塊 2"/>
          <p:cNvSpPr txBox="1"/>
          <p:nvPr/>
        </p:nvSpPr>
        <p:spPr>
          <a:xfrm>
            <a:off x="1259632" y="6093296"/>
            <a:ext cx="7488832" cy="369332"/>
          </a:xfrm>
          <a:prstGeom prst="rect">
            <a:avLst/>
          </a:prstGeom>
          <a:noFill/>
        </p:spPr>
        <p:txBody>
          <a:bodyPr wrap="square" rtlCol="0">
            <a:spAutoFit/>
          </a:bodyPr>
          <a:lstStyle/>
          <a:p>
            <a:r>
              <a:rPr lang="zh-TW" altLang="en-US" dirty="0"/>
              <a:t>現在</a:t>
            </a:r>
            <a:r>
              <a:rPr lang="en-US" altLang="zh-TW" dirty="0">
                <a:latin typeface="Cambria Math" panose="02040503050406030204" pitchFamily="18" charset="0"/>
                <a:ea typeface="Cambria Math" panose="02040503050406030204" pitchFamily="18" charset="0"/>
              </a:rPr>
              <a:t>LIGO</a:t>
            </a:r>
            <a:r>
              <a:rPr lang="zh-TW" altLang="en-US" dirty="0"/>
              <a:t>的觀測由獨立的</a:t>
            </a:r>
            <a:r>
              <a:rPr lang="en-US" altLang="zh-TW" dirty="0">
                <a:latin typeface="Cambria Math" panose="02040503050406030204" pitchFamily="18" charset="0"/>
                <a:ea typeface="Cambria Math" panose="02040503050406030204" pitchFamily="18" charset="0"/>
              </a:rPr>
              <a:t>Virgo</a:t>
            </a:r>
            <a:r>
              <a:rPr lang="zh-TW" altLang="en-US" dirty="0"/>
              <a:t>所驗證！三組探測器同時測得重力波。</a:t>
            </a:r>
          </a:p>
        </p:txBody>
      </p:sp>
    </p:spTree>
    <p:extLst>
      <p:ext uri="{BB962C8B-B14F-4D97-AF65-F5344CB8AC3E}">
        <p14:creationId xmlns:p14="http://schemas.microsoft.com/office/powerpoint/2010/main" val="2725598860"/>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73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5268" y="1700808"/>
            <a:ext cx="6657975"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3883126" y="980728"/>
            <a:ext cx="1462260" cy="369332"/>
          </a:xfrm>
          <a:prstGeom prst="rect">
            <a:avLst/>
          </a:prstGeom>
        </p:spPr>
        <p:txBody>
          <a:bodyPr wrap="none">
            <a:spAutoFit/>
          </a:bodyPr>
          <a:lstStyle/>
          <a:p>
            <a:r>
              <a:rPr lang="zh-TW" altLang="en-US" dirty="0">
                <a:latin typeface="+mn-ea"/>
                <a:ea typeface="+mn-ea"/>
              </a:rPr>
              <a:t>義大利</a:t>
            </a:r>
            <a:r>
              <a:rPr lang="zh-TW" altLang="en-US" dirty="0">
                <a:latin typeface="Cambria Math" panose="02040503050406030204" pitchFamily="18" charset="0"/>
                <a:ea typeface="Cambria Math" panose="02040503050406030204" pitchFamily="18" charset="0"/>
              </a:rPr>
              <a:t> </a:t>
            </a:r>
            <a:r>
              <a:rPr lang="en-US" altLang="zh-TW" dirty="0">
                <a:latin typeface="Cambria Math" panose="02040503050406030204" pitchFamily="18" charset="0"/>
                <a:ea typeface="Cambria Math" panose="02040503050406030204" pitchFamily="18" charset="0"/>
              </a:rPr>
              <a:t>Virgo</a:t>
            </a:r>
            <a:endParaRPr lang="zh-TW" altLang="en-US" dirty="0"/>
          </a:p>
        </p:txBody>
      </p:sp>
    </p:spTree>
    <p:extLst>
      <p:ext uri="{BB962C8B-B14F-4D97-AF65-F5344CB8AC3E}">
        <p14:creationId xmlns:p14="http://schemas.microsoft.com/office/powerpoint/2010/main" val="126639445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94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980728"/>
            <a:ext cx="8160555" cy="5045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9107680"/>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84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637772"/>
            <a:ext cx="4896544" cy="2752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文字方塊 1"/>
          <p:cNvSpPr txBox="1"/>
          <p:nvPr/>
        </p:nvSpPr>
        <p:spPr>
          <a:xfrm>
            <a:off x="2123728" y="188640"/>
            <a:ext cx="4393466" cy="369332"/>
          </a:xfrm>
          <a:prstGeom prst="rect">
            <a:avLst/>
          </a:prstGeom>
          <a:noFill/>
        </p:spPr>
        <p:txBody>
          <a:bodyPr wrap="square" rtlCol="0">
            <a:spAutoFit/>
          </a:bodyPr>
          <a:lstStyle/>
          <a:p>
            <a:r>
              <a:rPr lang="zh-TW" altLang="en-US" dirty="0"/>
              <a:t>有三個探測點，黑洞位置可以更精確標定。</a:t>
            </a:r>
          </a:p>
        </p:txBody>
      </p:sp>
      <p:pic>
        <p:nvPicPr>
          <p:cNvPr id="35840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5776" y="3501008"/>
            <a:ext cx="3961418" cy="3079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480520"/>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6212" y="0"/>
            <a:ext cx="5871575" cy="6858000"/>
          </a:xfrm>
          <a:prstGeom prst="rect">
            <a:avLst/>
          </a:prstGeom>
        </p:spPr>
      </p:pic>
    </p:spTree>
    <p:extLst>
      <p:ext uri="{BB962C8B-B14F-4D97-AF65-F5344CB8AC3E}">
        <p14:creationId xmlns:p14="http://schemas.microsoft.com/office/powerpoint/2010/main" val="986944168"/>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6212" y="0"/>
            <a:ext cx="5871575" cy="6858000"/>
          </a:xfrm>
          <a:prstGeom prst="rect">
            <a:avLst/>
          </a:prstGeom>
        </p:spPr>
      </p:pic>
      <p:pic>
        <p:nvPicPr>
          <p:cNvPr id="3573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508" y="2636912"/>
            <a:ext cx="3295266" cy="2196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737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2978" y="2473090"/>
            <a:ext cx="1854809" cy="2360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descr="http://www.physics.utah.edu/~rprice/Kip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07787" y="2473090"/>
            <a:ext cx="1667948" cy="2360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738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63888" y="2110003"/>
            <a:ext cx="1815835" cy="2723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611137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73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908720"/>
            <a:ext cx="6731074" cy="500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9637833"/>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73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4365104"/>
            <a:ext cx="4152900" cy="235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738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4597" y="692696"/>
            <a:ext cx="6191250" cy="348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081283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84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692696"/>
            <a:ext cx="7788376" cy="55082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603094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98099" y="1196752"/>
            <a:ext cx="6147802" cy="5102363"/>
          </a:xfrm>
          <a:prstGeom prst="rect">
            <a:avLst/>
          </a:prstGeom>
        </p:spPr>
      </p:pic>
      <p:sp>
        <p:nvSpPr>
          <p:cNvPr id="2" name="TextBox 1">
            <a:extLst>
              <a:ext uri="{FF2B5EF4-FFF2-40B4-BE49-F238E27FC236}">
                <a16:creationId xmlns:a16="http://schemas.microsoft.com/office/drawing/2014/main" id="{DDBF0520-D939-2B46-AD20-D5008B0F3B75}"/>
              </a:ext>
            </a:extLst>
          </p:cNvPr>
          <p:cNvSpPr txBox="1"/>
          <p:nvPr/>
        </p:nvSpPr>
        <p:spPr>
          <a:xfrm>
            <a:off x="1530067" y="558885"/>
            <a:ext cx="6912768" cy="369332"/>
          </a:xfrm>
          <a:prstGeom prst="rect">
            <a:avLst/>
          </a:prstGeom>
          <a:noFill/>
        </p:spPr>
        <p:txBody>
          <a:bodyPr wrap="square" rtlCol="0">
            <a:spAutoFit/>
          </a:bodyPr>
          <a:lstStyle/>
          <a:p>
            <a:r>
              <a:rPr lang="en-TW" dirty="0">
                <a:latin typeface="Cambria Math" panose="02040503050406030204" pitchFamily="18" charset="0"/>
                <a:ea typeface="Cambria Math" panose="02040503050406030204" pitchFamily="18" charset="0"/>
              </a:rPr>
              <a:t>2017</a:t>
            </a:r>
            <a:r>
              <a:rPr lang="en-TW" dirty="0"/>
              <a:t>年一次嶄新的天體撞擊重力波訊號，開啟了新的時代！</a:t>
            </a:r>
          </a:p>
        </p:txBody>
      </p:sp>
    </p:spTree>
    <p:extLst>
      <p:ext uri="{BB962C8B-B14F-4D97-AF65-F5344CB8AC3E}">
        <p14:creationId xmlns:p14="http://schemas.microsoft.com/office/powerpoint/2010/main" val="2712285759"/>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443" y="0"/>
            <a:ext cx="8749113" cy="6858000"/>
          </a:xfrm>
          <a:prstGeom prst="rect">
            <a:avLst/>
          </a:prstGeom>
        </p:spPr>
      </p:pic>
    </p:spTree>
    <p:extLst>
      <p:ext uri="{BB962C8B-B14F-4D97-AF65-F5344CB8AC3E}">
        <p14:creationId xmlns:p14="http://schemas.microsoft.com/office/powerpoint/2010/main" val="284858759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圖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556792"/>
            <a:ext cx="9144000" cy="4271211"/>
          </a:xfrm>
          <a:prstGeom prst="rect">
            <a:avLst/>
          </a:prstGeom>
        </p:spPr>
      </p:pic>
    </p:spTree>
    <p:extLst>
      <p:ext uri="{BB962C8B-B14F-4D97-AF65-F5344CB8AC3E}">
        <p14:creationId xmlns:p14="http://schemas.microsoft.com/office/powerpoint/2010/main" val="46030563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圖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36712"/>
            <a:ext cx="9144000" cy="4925526"/>
          </a:xfrm>
          <a:prstGeom prst="rect">
            <a:avLst/>
          </a:prstGeom>
        </p:spPr>
      </p:pic>
      <p:sp>
        <p:nvSpPr>
          <p:cNvPr id="3" name="文字方塊 2"/>
          <p:cNvSpPr txBox="1"/>
          <p:nvPr/>
        </p:nvSpPr>
        <p:spPr>
          <a:xfrm>
            <a:off x="5148064" y="5967708"/>
            <a:ext cx="1368152" cy="369332"/>
          </a:xfrm>
          <a:prstGeom prst="rect">
            <a:avLst/>
          </a:prstGeom>
          <a:noFill/>
        </p:spPr>
        <p:txBody>
          <a:bodyPr wrap="square" rtlCol="0">
            <a:spAutoFit/>
          </a:bodyPr>
          <a:lstStyle/>
          <a:p>
            <a:r>
              <a:rPr lang="en-US" altLang="zh-TW" dirty="0">
                <a:latin typeface="Cambria Math" panose="02040503050406030204" pitchFamily="18" charset="0"/>
                <a:ea typeface="Cambria Math" panose="02040503050406030204" pitchFamily="18" charset="0"/>
                <a:hlinkClick r:id="rId3"/>
              </a:rPr>
              <a:t>NYT</a:t>
            </a:r>
            <a:r>
              <a:rPr lang="zh-TW" altLang="en-US" dirty="0">
                <a:latin typeface="Cambria Math" panose="02040503050406030204" pitchFamily="18" charset="0"/>
                <a:hlinkClick r:id="rId3"/>
              </a:rPr>
              <a:t> </a:t>
            </a:r>
            <a:r>
              <a:rPr lang="en-US" altLang="zh-TW" dirty="0">
                <a:latin typeface="Cambria Math" panose="02040503050406030204" pitchFamily="18" charset="0"/>
                <a:ea typeface="Cambria Math" panose="02040503050406030204" pitchFamily="18" charset="0"/>
                <a:hlinkClick r:id="rId3"/>
              </a:rPr>
              <a:t>Video</a:t>
            </a:r>
            <a:endParaRPr lang="zh-TW" altLang="en-US" dirty="0">
              <a:latin typeface="Cambria Math" panose="02040503050406030204" pitchFamily="18" charset="0"/>
            </a:endParaRPr>
          </a:p>
        </p:txBody>
      </p:sp>
      <p:sp>
        <p:nvSpPr>
          <p:cNvPr id="4" name="文字方塊 3"/>
          <p:cNvSpPr txBox="1"/>
          <p:nvPr/>
        </p:nvSpPr>
        <p:spPr>
          <a:xfrm>
            <a:off x="2920323" y="5967708"/>
            <a:ext cx="1368152" cy="369332"/>
          </a:xfrm>
          <a:prstGeom prst="rect">
            <a:avLst/>
          </a:prstGeom>
          <a:noFill/>
        </p:spPr>
        <p:txBody>
          <a:bodyPr wrap="square" rtlCol="0">
            <a:spAutoFit/>
          </a:bodyPr>
          <a:lstStyle/>
          <a:p>
            <a:r>
              <a:rPr lang="en-US" altLang="zh-TW" dirty="0">
                <a:latin typeface="Cambria Math" panose="02040503050406030204" pitchFamily="18" charset="0"/>
                <a:ea typeface="Cambria Math" panose="02040503050406030204" pitchFamily="18" charset="0"/>
                <a:hlinkClick r:id="rId4"/>
              </a:rPr>
              <a:t>NYT article</a:t>
            </a:r>
            <a:r>
              <a:rPr lang="zh-TW" altLang="en-US" dirty="0">
                <a:latin typeface="Cambria Math" panose="02040503050406030204" pitchFamily="18" charset="0"/>
                <a:hlinkClick r:id="rId4"/>
              </a:rPr>
              <a:t> </a:t>
            </a:r>
            <a:endParaRPr lang="zh-TW" altLang="en-US" dirty="0">
              <a:latin typeface="Cambria Math" panose="02040503050406030204" pitchFamily="18" charset="0"/>
            </a:endParaRPr>
          </a:p>
        </p:txBody>
      </p:sp>
    </p:spTree>
    <p:extLst>
      <p:ext uri="{BB962C8B-B14F-4D97-AF65-F5344CB8AC3E}">
        <p14:creationId xmlns:p14="http://schemas.microsoft.com/office/powerpoint/2010/main" val="2272568406"/>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63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908720"/>
            <a:ext cx="8100000" cy="54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文字方塊 1"/>
          <p:cNvSpPr txBox="1"/>
          <p:nvPr/>
        </p:nvSpPr>
        <p:spPr>
          <a:xfrm>
            <a:off x="3851920" y="452601"/>
            <a:ext cx="1872208" cy="369332"/>
          </a:xfrm>
          <a:prstGeom prst="rect">
            <a:avLst/>
          </a:prstGeom>
          <a:noFill/>
        </p:spPr>
        <p:txBody>
          <a:bodyPr wrap="square" rtlCol="0">
            <a:spAutoFit/>
          </a:bodyPr>
          <a:lstStyle/>
          <a:p>
            <a:r>
              <a:rPr lang="en-US" altLang="zh-TW" dirty="0">
                <a:latin typeface="Cambria Math" panose="02040503050406030204" pitchFamily="18" charset="0"/>
                <a:ea typeface="Cambria Math" panose="02040503050406030204" pitchFamily="18" charset="0"/>
              </a:rPr>
              <a:t>Neutron Star</a:t>
            </a:r>
            <a:endParaRPr lang="zh-TW" altLang="en-US" dirty="0">
              <a:latin typeface="Cambria Math" panose="02040503050406030204" pitchFamily="18" charset="0"/>
            </a:endParaRP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565" y="1750014"/>
            <a:ext cx="3385466" cy="4558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2699409"/>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70221"/>
            <a:ext cx="9144000" cy="4917558"/>
          </a:xfrm>
          <a:prstGeom prst="rect">
            <a:avLst/>
          </a:prstGeom>
          <a:ln>
            <a:solidFill>
              <a:schemeClr val="accent1"/>
            </a:solidFill>
          </a:ln>
        </p:spPr>
      </p:pic>
      <p:sp>
        <p:nvSpPr>
          <p:cNvPr id="3" name="矩形 2"/>
          <p:cNvSpPr/>
          <p:nvPr/>
        </p:nvSpPr>
        <p:spPr>
          <a:xfrm>
            <a:off x="-252536" y="3356992"/>
            <a:ext cx="6912768" cy="1152128"/>
          </a:xfrm>
          <a:prstGeom prst="rect">
            <a:avLst/>
          </a:prstGeom>
          <a:ln w="444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Tree>
    <p:extLst>
      <p:ext uri="{BB962C8B-B14F-4D97-AF65-F5344CB8AC3E}">
        <p14:creationId xmlns:p14="http://schemas.microsoft.com/office/powerpoint/2010/main" val="3757498444"/>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4664"/>
            <a:ext cx="9144000" cy="4496098"/>
          </a:xfrm>
          <a:prstGeom prst="rect">
            <a:avLst/>
          </a:prstGeom>
        </p:spPr>
      </p:pic>
      <p:pic>
        <p:nvPicPr>
          <p:cNvPr id="3573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5650" y="5229200"/>
            <a:ext cx="2552700" cy="130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48273358"/>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614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844824"/>
            <a:ext cx="7022605" cy="3599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文字方塊 1"/>
          <p:cNvSpPr txBox="1"/>
          <p:nvPr/>
        </p:nvSpPr>
        <p:spPr>
          <a:xfrm>
            <a:off x="2699792" y="1340768"/>
            <a:ext cx="3960440" cy="369332"/>
          </a:xfrm>
          <a:prstGeom prst="rect">
            <a:avLst/>
          </a:prstGeom>
          <a:noFill/>
        </p:spPr>
        <p:txBody>
          <a:bodyPr wrap="square" rtlCol="0">
            <a:spAutoFit/>
          </a:bodyPr>
          <a:lstStyle/>
          <a:p>
            <a:r>
              <a:rPr lang="zh-TW" altLang="en-US" dirty="0"/>
              <a:t>中子星是星球演化的可能終點之一！</a:t>
            </a:r>
          </a:p>
        </p:txBody>
      </p:sp>
    </p:spTree>
    <p:extLst>
      <p:ext uri="{BB962C8B-B14F-4D97-AF65-F5344CB8AC3E}">
        <p14:creationId xmlns:p14="http://schemas.microsoft.com/office/powerpoint/2010/main" val="653828711"/>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1196752"/>
            <a:ext cx="7776864" cy="4043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文字方塊 1"/>
          <p:cNvSpPr txBox="1"/>
          <p:nvPr/>
        </p:nvSpPr>
        <p:spPr>
          <a:xfrm>
            <a:off x="395536" y="5373216"/>
            <a:ext cx="4968552" cy="369332"/>
          </a:xfrm>
          <a:prstGeom prst="rect">
            <a:avLst/>
          </a:prstGeom>
          <a:noFill/>
        </p:spPr>
        <p:txBody>
          <a:bodyPr wrap="square" rtlCol="0">
            <a:spAutoFit/>
          </a:bodyPr>
          <a:lstStyle/>
          <a:p>
            <a:r>
              <a:rPr lang="zh-TW" altLang="en-US" dirty="0"/>
              <a:t>核融合燃燒產生的能量支撐引力使星球不崩潰！</a:t>
            </a:r>
          </a:p>
        </p:txBody>
      </p:sp>
      <p:sp>
        <p:nvSpPr>
          <p:cNvPr id="3" name="文字方塊 2"/>
          <p:cNvSpPr txBox="1"/>
          <p:nvPr/>
        </p:nvSpPr>
        <p:spPr>
          <a:xfrm>
            <a:off x="5796136" y="5373216"/>
            <a:ext cx="3024336" cy="369332"/>
          </a:xfrm>
          <a:prstGeom prst="rect">
            <a:avLst/>
          </a:prstGeom>
          <a:noFill/>
        </p:spPr>
        <p:txBody>
          <a:bodyPr wrap="square" rtlCol="0">
            <a:spAutoFit/>
          </a:bodyPr>
          <a:lstStyle/>
          <a:p>
            <a:r>
              <a:rPr lang="zh-TW" altLang="en-US" dirty="0"/>
              <a:t>燃料耗盡，就得有其他支撐。</a:t>
            </a:r>
          </a:p>
        </p:txBody>
      </p:sp>
    </p:spTree>
    <p:extLst>
      <p:ext uri="{BB962C8B-B14F-4D97-AF65-F5344CB8AC3E}">
        <p14:creationId xmlns:p14="http://schemas.microsoft.com/office/powerpoint/2010/main" val="863681823"/>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645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534996"/>
            <a:ext cx="8191829" cy="57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5017573"/>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635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595312"/>
            <a:ext cx="8096250" cy="566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186" t="12944" r="39952" b="9745"/>
          <a:stretch/>
        </p:blipFill>
        <p:spPr bwMode="auto">
          <a:xfrm>
            <a:off x="4355976" y="5013176"/>
            <a:ext cx="1678675" cy="1774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6716388"/>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624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3" y="1412776"/>
            <a:ext cx="5476875"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文字方塊 1"/>
          <p:cNvSpPr txBox="1"/>
          <p:nvPr/>
        </p:nvSpPr>
        <p:spPr>
          <a:xfrm>
            <a:off x="2627784" y="836712"/>
            <a:ext cx="4968553" cy="369332"/>
          </a:xfrm>
          <a:prstGeom prst="rect">
            <a:avLst/>
          </a:prstGeom>
          <a:noFill/>
        </p:spPr>
        <p:txBody>
          <a:bodyPr wrap="square" rtlCol="0">
            <a:spAutoFit/>
          </a:bodyPr>
          <a:lstStyle/>
          <a:p>
            <a:r>
              <a:rPr lang="zh-TW" altLang="en-US" dirty="0"/>
              <a:t>超新星爆炸後的殘餘！</a:t>
            </a:r>
          </a:p>
        </p:txBody>
      </p:sp>
    </p:spTree>
    <p:extLst>
      <p:ext uri="{BB962C8B-B14F-4D97-AF65-F5344CB8AC3E}">
        <p14:creationId xmlns:p14="http://schemas.microsoft.com/office/powerpoint/2010/main" val="1721830175"/>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676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4120678"/>
            <a:ext cx="5159896" cy="2539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76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3542" y="908719"/>
            <a:ext cx="1530171" cy="1800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文字方塊 1"/>
          <p:cNvSpPr txBox="1"/>
          <p:nvPr/>
        </p:nvSpPr>
        <p:spPr>
          <a:xfrm>
            <a:off x="1300307" y="2812286"/>
            <a:ext cx="5688632" cy="369332"/>
          </a:xfrm>
          <a:prstGeom prst="rect">
            <a:avLst/>
          </a:prstGeom>
          <a:noFill/>
        </p:spPr>
        <p:txBody>
          <a:bodyPr wrap="square" rtlCol="0">
            <a:spAutoFit/>
          </a:bodyPr>
          <a:lstStyle/>
          <a:p>
            <a:r>
              <a:rPr lang="zh-TW" altLang="en-US" dirty="0"/>
              <a:t>兩顆電子與中子都不能留在一樣的量子態中！</a:t>
            </a:r>
          </a:p>
        </p:txBody>
      </p:sp>
      <p:sp>
        <p:nvSpPr>
          <p:cNvPr id="3" name="文字方塊 2"/>
          <p:cNvSpPr txBox="1"/>
          <p:nvPr/>
        </p:nvSpPr>
        <p:spPr>
          <a:xfrm>
            <a:off x="1300307" y="3244334"/>
            <a:ext cx="7416824" cy="369332"/>
          </a:xfrm>
          <a:prstGeom prst="rect">
            <a:avLst/>
          </a:prstGeom>
          <a:noFill/>
        </p:spPr>
        <p:txBody>
          <a:bodyPr wrap="square" rtlCol="0">
            <a:spAutoFit/>
          </a:bodyPr>
          <a:lstStyle/>
          <a:p>
            <a:r>
              <a:rPr lang="zh-TW" altLang="en-US" dirty="0"/>
              <a:t>殘骸內電子（中子）彼此的排斥會形成向外的壓力抵抗重力向內的擠壓！</a:t>
            </a:r>
            <a:endParaRPr lang="en-US" altLang="zh-TW" dirty="0"/>
          </a:p>
        </p:txBody>
      </p:sp>
      <p:sp>
        <p:nvSpPr>
          <p:cNvPr id="4" name="文字方塊 3"/>
          <p:cNvSpPr txBox="1"/>
          <p:nvPr/>
        </p:nvSpPr>
        <p:spPr>
          <a:xfrm>
            <a:off x="1305899" y="3701401"/>
            <a:ext cx="5472608" cy="369332"/>
          </a:xfrm>
          <a:prstGeom prst="rect">
            <a:avLst/>
          </a:prstGeom>
          <a:noFill/>
        </p:spPr>
        <p:txBody>
          <a:bodyPr wrap="square" rtlCol="0">
            <a:spAutoFit/>
          </a:bodyPr>
          <a:lstStyle/>
          <a:p>
            <a:r>
              <a:rPr lang="zh-TW" altLang="en-US" dirty="0"/>
              <a:t>形成（暫時）穩定的 </a:t>
            </a:r>
            <a:r>
              <a:rPr lang="en-US" altLang="zh-TW" dirty="0">
                <a:latin typeface="Cambria Math" panose="02040503050406030204" pitchFamily="18" charset="0"/>
                <a:ea typeface="Cambria Math" panose="02040503050406030204" pitchFamily="18" charset="0"/>
              </a:rPr>
              <a:t>Compact Objects</a:t>
            </a:r>
            <a:r>
              <a:rPr lang="zh-TW" altLang="en-US" dirty="0">
                <a:latin typeface="Cambria Math" panose="02040503050406030204" pitchFamily="18" charset="0"/>
                <a:ea typeface="Cambria Math" panose="02040503050406030204" pitchFamily="18" charset="0"/>
              </a:rPr>
              <a:t>。</a:t>
            </a:r>
            <a:endParaRPr lang="zh-TW" altLang="en-US" dirty="0">
              <a:latin typeface="Cambria Math" panose="02040503050406030204" pitchFamily="18" charset="0"/>
            </a:endParaRPr>
          </a:p>
        </p:txBody>
      </p:sp>
      <p:sp>
        <p:nvSpPr>
          <p:cNvPr id="7" name="文字方塊 6"/>
          <p:cNvSpPr txBox="1"/>
          <p:nvPr/>
        </p:nvSpPr>
        <p:spPr>
          <a:xfrm>
            <a:off x="1334623" y="332656"/>
            <a:ext cx="3024336" cy="369332"/>
          </a:xfrm>
          <a:prstGeom prst="rect">
            <a:avLst/>
          </a:prstGeom>
          <a:noFill/>
        </p:spPr>
        <p:txBody>
          <a:bodyPr wrap="square" rtlCol="0">
            <a:spAutoFit/>
          </a:bodyPr>
          <a:lstStyle/>
          <a:p>
            <a:r>
              <a:rPr lang="zh-TW" altLang="en-US" dirty="0"/>
              <a:t>燃料耗盡，就得有其他支撐。</a:t>
            </a:r>
          </a:p>
        </p:txBody>
      </p:sp>
    </p:spTree>
    <p:extLst>
      <p:ext uri="{BB962C8B-B14F-4D97-AF65-F5344CB8AC3E}">
        <p14:creationId xmlns:p14="http://schemas.microsoft.com/office/powerpoint/2010/main" val="383284874"/>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矩形 1"/>
          <p:cNvSpPr/>
          <p:nvPr/>
        </p:nvSpPr>
        <p:spPr>
          <a:xfrm>
            <a:off x="3479679" y="5517232"/>
            <a:ext cx="2180405" cy="369332"/>
          </a:xfrm>
          <a:prstGeom prst="rect">
            <a:avLst/>
          </a:prstGeom>
        </p:spPr>
        <p:txBody>
          <a:bodyPr wrap="none">
            <a:spAutoFit/>
          </a:bodyPr>
          <a:lstStyle/>
          <a:p>
            <a:r>
              <a:rPr lang="zh-TW" altLang="en-US" dirty="0"/>
              <a:t>仙后座 </a:t>
            </a:r>
            <a:r>
              <a:rPr lang="en-US" altLang="zh-TW" dirty="0">
                <a:latin typeface="Cambria Math" panose="02040503050406030204" pitchFamily="18" charset="0"/>
                <a:ea typeface="Cambria Math" panose="02040503050406030204" pitchFamily="18" charset="0"/>
              </a:rPr>
              <a:t>Cassiopeia A</a:t>
            </a:r>
            <a:endParaRPr lang="zh-TW" altLang="en-US" dirty="0">
              <a:latin typeface="Cambria Math" panose="02040503050406030204" pitchFamily="18" charset="0"/>
            </a:endParaRPr>
          </a:p>
        </p:txBody>
      </p:sp>
      <p:pic>
        <p:nvPicPr>
          <p:cNvPr id="365571" name="Picture 3">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1196752"/>
            <a:ext cx="5976664" cy="4064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8637019"/>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665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7664" y="404664"/>
            <a:ext cx="6241324"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619672" y="5301208"/>
            <a:ext cx="6483257" cy="1323439"/>
          </a:xfrm>
          <a:prstGeom prst="rect">
            <a:avLst/>
          </a:prstGeom>
        </p:spPr>
        <p:txBody>
          <a:bodyPr wrap="square">
            <a:spAutoFit/>
          </a:bodyPr>
          <a:lstStyle/>
          <a:p>
            <a:r>
              <a:rPr lang="en-US" altLang="zh-TW" sz="1600" dirty="0">
                <a:latin typeface="Cambria Math" panose="02040503050406030204" pitchFamily="18" charset="0"/>
                <a:ea typeface="Cambria Math" panose="02040503050406030204" pitchFamily="18" charset="0"/>
              </a:rPr>
              <a:t>A false color image composited of data from three sources. Red is infrared data from the Spitzer Space Telescope, orange is visible data from the Hubble Space Telescope, and blue and green are data from the Chandra X-ray Observatory. The cyan dot just off-center is the remnant of the star's core.</a:t>
            </a:r>
            <a:endParaRPr lang="zh-TW" altLang="en-US" sz="1600" dirty="0">
              <a:latin typeface="Cambria Math" panose="02040503050406030204" pitchFamily="18" charset="0"/>
            </a:endParaRPr>
          </a:p>
        </p:txBody>
      </p:sp>
    </p:spTree>
    <p:extLst>
      <p:ext uri="{BB962C8B-B14F-4D97-AF65-F5344CB8AC3E}">
        <p14:creationId xmlns:p14="http://schemas.microsoft.com/office/powerpoint/2010/main" val="4241793388"/>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260648"/>
            <a:ext cx="4668886" cy="62868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7015733"/>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99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151" y="1462329"/>
            <a:ext cx="4405672" cy="3610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9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3375" y="589741"/>
            <a:ext cx="5000625" cy="577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0754042"/>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764704"/>
            <a:ext cx="6075453"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012111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696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943200"/>
            <a:ext cx="4721212" cy="5478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文字方塊 1"/>
          <p:cNvSpPr txBox="1"/>
          <p:nvPr/>
        </p:nvSpPr>
        <p:spPr>
          <a:xfrm>
            <a:off x="3419872" y="548680"/>
            <a:ext cx="2448272" cy="369332"/>
          </a:xfrm>
          <a:prstGeom prst="rect">
            <a:avLst/>
          </a:prstGeom>
          <a:noFill/>
        </p:spPr>
        <p:txBody>
          <a:bodyPr wrap="square" rtlCol="0">
            <a:spAutoFit/>
          </a:bodyPr>
          <a:lstStyle/>
          <a:p>
            <a:r>
              <a:rPr lang="en-US" altLang="zh-TW" dirty="0">
                <a:latin typeface="Cambria Math" panose="02040503050406030204" pitchFamily="18" charset="0"/>
                <a:ea typeface="Cambria Math" panose="02040503050406030204" pitchFamily="18" charset="0"/>
              </a:rPr>
              <a:t>Inside Neutron Star</a:t>
            </a:r>
            <a:endParaRPr lang="zh-TW" altLang="en-US" dirty="0">
              <a:latin typeface="Cambria Math" panose="02040503050406030204" pitchFamily="18" charset="0"/>
            </a:endParaRPr>
          </a:p>
        </p:txBody>
      </p:sp>
      <p:pic>
        <p:nvPicPr>
          <p:cNvPr id="3573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3984822"/>
            <a:ext cx="4228728" cy="2436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7633333"/>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686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348880"/>
            <a:ext cx="3482900" cy="2187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文字方塊 2"/>
          <p:cNvSpPr txBox="1"/>
          <p:nvPr/>
        </p:nvSpPr>
        <p:spPr>
          <a:xfrm>
            <a:off x="1243012" y="5805264"/>
            <a:ext cx="7217419" cy="369332"/>
          </a:xfrm>
          <a:prstGeom prst="rect">
            <a:avLst/>
          </a:prstGeom>
          <a:noFill/>
        </p:spPr>
        <p:txBody>
          <a:bodyPr wrap="square" rtlCol="0">
            <a:spAutoFit/>
          </a:bodyPr>
          <a:lstStyle/>
          <a:p>
            <a:r>
              <a:rPr lang="zh-TW" altLang="en-US" dirty="0"/>
              <a:t>中子星一般是有自轉以及極強的磁場，一般會形成噴流。</a:t>
            </a:r>
          </a:p>
        </p:txBody>
      </p:sp>
      <p:pic>
        <p:nvPicPr>
          <p:cNvPr id="3584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960" y="1397756"/>
            <a:ext cx="4684779" cy="3513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4713388"/>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604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5242" y="316901"/>
            <a:ext cx="2855642" cy="2144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文字方塊 1"/>
          <p:cNvSpPr txBox="1"/>
          <p:nvPr/>
        </p:nvSpPr>
        <p:spPr>
          <a:xfrm>
            <a:off x="1133744" y="5836622"/>
            <a:ext cx="7560840" cy="369332"/>
          </a:xfrm>
          <a:prstGeom prst="rect">
            <a:avLst/>
          </a:prstGeom>
          <a:noFill/>
        </p:spPr>
        <p:txBody>
          <a:bodyPr wrap="square" rtlCol="0">
            <a:spAutoFit/>
          </a:bodyPr>
          <a:lstStyle/>
          <a:p>
            <a:r>
              <a:rPr lang="zh-TW" altLang="en-US" dirty="0"/>
              <a:t>中子星不發光，但從伴侶抽取的物質落入中子星強大的重力，就會發光。</a:t>
            </a:r>
          </a:p>
        </p:txBody>
      </p:sp>
      <p:pic>
        <p:nvPicPr>
          <p:cNvPr id="3604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7704" y="2564904"/>
            <a:ext cx="5292841" cy="3175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8502600"/>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圖片 1">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9712" y="1124744"/>
            <a:ext cx="5662910" cy="4215249"/>
          </a:xfrm>
          <a:prstGeom prst="rect">
            <a:avLst/>
          </a:prstGeom>
        </p:spPr>
      </p:pic>
    </p:spTree>
    <p:extLst>
      <p:ext uri="{BB962C8B-B14F-4D97-AF65-F5344CB8AC3E}">
        <p14:creationId xmlns:p14="http://schemas.microsoft.com/office/powerpoint/2010/main" val="1857781129"/>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73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88640"/>
            <a:ext cx="5544616" cy="5544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403648" y="5805264"/>
            <a:ext cx="6336704" cy="830997"/>
          </a:xfrm>
          <a:prstGeom prst="rect">
            <a:avLst/>
          </a:prstGeom>
        </p:spPr>
        <p:txBody>
          <a:bodyPr wrap="square">
            <a:spAutoFit/>
          </a:bodyPr>
          <a:lstStyle/>
          <a:p>
            <a:r>
              <a:rPr lang="en-US" altLang="zh-TW" sz="1600" dirty="0">
                <a:latin typeface="Cambria Math" panose="02040503050406030204" pitchFamily="18" charset="0"/>
                <a:ea typeface="Cambria Math" panose="02040503050406030204" pitchFamily="18" charset="0"/>
              </a:rPr>
              <a:t>Composite optical/X-ray image of the Crab Nebula, showing synchrotron emission in the surrounding pulsar wind nebula, powered by injection of magnetic fields and particles from the central pulsar.</a:t>
            </a:r>
            <a:endParaRPr lang="zh-TW" altLang="en-US" sz="1600" dirty="0">
              <a:latin typeface="Cambria Math" panose="02040503050406030204" pitchFamily="18" charset="0"/>
            </a:endParaRPr>
          </a:p>
        </p:txBody>
      </p:sp>
    </p:spTree>
    <p:extLst>
      <p:ext uri="{BB962C8B-B14F-4D97-AF65-F5344CB8AC3E}">
        <p14:creationId xmlns:p14="http://schemas.microsoft.com/office/powerpoint/2010/main" val="22238102"/>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1720" y="1412776"/>
            <a:ext cx="4752527" cy="3168352"/>
          </a:xfrm>
          <a:prstGeom prst="rect">
            <a:avLst/>
          </a:prstGeom>
        </p:spPr>
      </p:pic>
      <p:sp>
        <p:nvSpPr>
          <p:cNvPr id="3" name="文字方塊 2"/>
          <p:cNvSpPr txBox="1"/>
          <p:nvPr/>
        </p:nvSpPr>
        <p:spPr>
          <a:xfrm>
            <a:off x="3059832" y="908720"/>
            <a:ext cx="3024336" cy="369332"/>
          </a:xfrm>
          <a:prstGeom prst="rect">
            <a:avLst/>
          </a:prstGeom>
          <a:noFill/>
        </p:spPr>
        <p:txBody>
          <a:bodyPr wrap="square" rtlCol="0">
            <a:spAutoFit/>
          </a:bodyPr>
          <a:lstStyle/>
          <a:p>
            <a:r>
              <a:rPr lang="en-US" altLang="zh-TW" dirty="0">
                <a:latin typeface="Cambria Math" panose="02040503050406030204" pitchFamily="18" charset="0"/>
                <a:ea typeface="Cambria Math" panose="02040503050406030204" pitchFamily="18" charset="0"/>
              </a:rPr>
              <a:t>Neutron Star Collision</a:t>
            </a:r>
            <a:endParaRPr lang="zh-TW" altLang="en-US" dirty="0">
              <a:latin typeface="Cambria Math" panose="02040503050406030204" pitchFamily="18" charset="0"/>
            </a:endParaRPr>
          </a:p>
        </p:txBody>
      </p:sp>
    </p:spTree>
    <p:extLst>
      <p:ext uri="{BB962C8B-B14F-4D97-AF65-F5344CB8AC3E}">
        <p14:creationId xmlns:p14="http://schemas.microsoft.com/office/powerpoint/2010/main" val="476231190"/>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764704"/>
            <a:ext cx="8236961" cy="54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文字方塊 1"/>
          <p:cNvSpPr txBox="1"/>
          <p:nvPr/>
        </p:nvSpPr>
        <p:spPr>
          <a:xfrm>
            <a:off x="3203848" y="271914"/>
            <a:ext cx="4248472" cy="369332"/>
          </a:xfrm>
          <a:prstGeom prst="rect">
            <a:avLst/>
          </a:prstGeom>
          <a:noFill/>
        </p:spPr>
        <p:txBody>
          <a:bodyPr wrap="square" rtlCol="0">
            <a:spAutoFit/>
          </a:bodyPr>
          <a:lstStyle/>
          <a:p>
            <a:r>
              <a:rPr lang="zh-TW" altLang="en-US" dirty="0"/>
              <a:t>中子星撞擊會發光！</a:t>
            </a:r>
          </a:p>
        </p:txBody>
      </p:sp>
    </p:spTree>
    <p:extLst>
      <p:ext uri="{BB962C8B-B14F-4D97-AF65-F5344CB8AC3E}">
        <p14:creationId xmlns:p14="http://schemas.microsoft.com/office/powerpoint/2010/main" val="631626603"/>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84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250" y="1238250"/>
            <a:ext cx="8191500" cy="438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3995936" y="620688"/>
            <a:ext cx="1080745" cy="400110"/>
          </a:xfrm>
          <a:prstGeom prst="rect">
            <a:avLst/>
          </a:prstGeom>
        </p:spPr>
        <p:txBody>
          <a:bodyPr wrap="none">
            <a:spAutoFit/>
          </a:bodyPr>
          <a:lstStyle/>
          <a:p>
            <a:r>
              <a:rPr lang="en-US" altLang="zh-TW" sz="2000" dirty="0" err="1">
                <a:latin typeface="Times New Roman" panose="02020603050405020304" pitchFamily="18" charset="0"/>
                <a:cs typeface="Times New Roman" panose="02020603050405020304" pitchFamily="18" charset="0"/>
              </a:rPr>
              <a:t>kilonova</a:t>
            </a:r>
            <a:endParaRPr lang="zh-TW" alt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4742232"/>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圖片 1">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337" y="0"/>
            <a:ext cx="8315325" cy="6858000"/>
          </a:xfrm>
          <a:prstGeom prst="rect">
            <a:avLst/>
          </a:prstGeom>
        </p:spPr>
      </p:pic>
    </p:spTree>
    <p:extLst>
      <p:ext uri="{BB962C8B-B14F-4D97-AF65-F5344CB8AC3E}">
        <p14:creationId xmlns:p14="http://schemas.microsoft.com/office/powerpoint/2010/main" val="196416734"/>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圖片 1">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850" y="50800"/>
            <a:ext cx="8496300" cy="6756400"/>
          </a:xfrm>
          <a:prstGeom prst="rect">
            <a:avLst/>
          </a:prstGeom>
        </p:spPr>
      </p:pic>
    </p:spTree>
    <p:extLst>
      <p:ext uri="{BB962C8B-B14F-4D97-AF65-F5344CB8AC3E}">
        <p14:creationId xmlns:p14="http://schemas.microsoft.com/office/powerpoint/2010/main" val="63008176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圖片 1">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100" y="50800"/>
            <a:ext cx="8559800" cy="6756400"/>
          </a:xfrm>
          <a:prstGeom prst="rect">
            <a:avLst/>
          </a:prstGeom>
        </p:spPr>
      </p:pic>
    </p:spTree>
    <p:extLst>
      <p:ext uri="{BB962C8B-B14F-4D97-AF65-F5344CB8AC3E}">
        <p14:creationId xmlns:p14="http://schemas.microsoft.com/office/powerpoint/2010/main" val="1873788794"/>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圖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556792"/>
            <a:ext cx="9144000" cy="4271211"/>
          </a:xfrm>
          <a:prstGeom prst="rect">
            <a:avLst/>
          </a:prstGeom>
        </p:spPr>
      </p:pic>
    </p:spTree>
    <p:extLst>
      <p:ext uri="{BB962C8B-B14F-4D97-AF65-F5344CB8AC3E}">
        <p14:creationId xmlns:p14="http://schemas.microsoft.com/office/powerpoint/2010/main" val="818540906"/>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圖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36712"/>
            <a:ext cx="9144000" cy="4925526"/>
          </a:xfrm>
          <a:prstGeom prst="rect">
            <a:avLst/>
          </a:prstGeom>
        </p:spPr>
      </p:pic>
      <p:sp>
        <p:nvSpPr>
          <p:cNvPr id="3" name="文字方塊 2"/>
          <p:cNvSpPr txBox="1"/>
          <p:nvPr/>
        </p:nvSpPr>
        <p:spPr>
          <a:xfrm>
            <a:off x="5148064" y="5967708"/>
            <a:ext cx="1368152" cy="369332"/>
          </a:xfrm>
          <a:prstGeom prst="rect">
            <a:avLst/>
          </a:prstGeom>
          <a:noFill/>
        </p:spPr>
        <p:txBody>
          <a:bodyPr wrap="square" rtlCol="0">
            <a:spAutoFit/>
          </a:bodyPr>
          <a:lstStyle/>
          <a:p>
            <a:r>
              <a:rPr lang="en-US" altLang="zh-TW" dirty="0">
                <a:latin typeface="Cambria Math" panose="02040503050406030204" pitchFamily="18" charset="0"/>
                <a:ea typeface="Cambria Math" panose="02040503050406030204" pitchFamily="18" charset="0"/>
                <a:hlinkClick r:id="rId3"/>
              </a:rPr>
              <a:t>NYT</a:t>
            </a:r>
            <a:r>
              <a:rPr lang="zh-TW" altLang="en-US" dirty="0">
                <a:latin typeface="Cambria Math" panose="02040503050406030204" pitchFamily="18" charset="0"/>
                <a:hlinkClick r:id="rId3"/>
              </a:rPr>
              <a:t> </a:t>
            </a:r>
            <a:r>
              <a:rPr lang="en-US" altLang="zh-TW" dirty="0">
                <a:latin typeface="Cambria Math" panose="02040503050406030204" pitchFamily="18" charset="0"/>
                <a:ea typeface="Cambria Math" panose="02040503050406030204" pitchFamily="18" charset="0"/>
                <a:hlinkClick r:id="rId3"/>
              </a:rPr>
              <a:t>Video</a:t>
            </a:r>
            <a:endParaRPr lang="zh-TW" altLang="en-US" dirty="0">
              <a:latin typeface="Cambria Math" panose="02040503050406030204" pitchFamily="18" charset="0"/>
            </a:endParaRPr>
          </a:p>
        </p:txBody>
      </p:sp>
      <p:sp>
        <p:nvSpPr>
          <p:cNvPr id="4" name="文字方塊 3"/>
          <p:cNvSpPr txBox="1"/>
          <p:nvPr/>
        </p:nvSpPr>
        <p:spPr>
          <a:xfrm>
            <a:off x="2920323" y="5967708"/>
            <a:ext cx="1368152" cy="369332"/>
          </a:xfrm>
          <a:prstGeom prst="rect">
            <a:avLst/>
          </a:prstGeom>
          <a:noFill/>
        </p:spPr>
        <p:txBody>
          <a:bodyPr wrap="square" rtlCol="0">
            <a:spAutoFit/>
          </a:bodyPr>
          <a:lstStyle/>
          <a:p>
            <a:r>
              <a:rPr lang="en-US" altLang="zh-TW" dirty="0">
                <a:latin typeface="Cambria Math" panose="02040503050406030204" pitchFamily="18" charset="0"/>
                <a:ea typeface="Cambria Math" panose="02040503050406030204" pitchFamily="18" charset="0"/>
                <a:hlinkClick r:id="rId4"/>
              </a:rPr>
              <a:t>NYT article</a:t>
            </a:r>
            <a:r>
              <a:rPr lang="zh-TW" altLang="en-US" dirty="0">
                <a:latin typeface="Cambria Math" panose="02040503050406030204" pitchFamily="18" charset="0"/>
                <a:hlinkClick r:id="rId4"/>
              </a:rPr>
              <a:t> </a:t>
            </a:r>
            <a:endParaRPr lang="zh-TW" altLang="en-US" dirty="0">
              <a:latin typeface="Cambria Math" panose="02040503050406030204" pitchFamily="18" charset="0"/>
            </a:endParaRPr>
          </a:p>
        </p:txBody>
      </p:sp>
    </p:spTree>
    <p:extLst>
      <p:ext uri="{BB962C8B-B14F-4D97-AF65-F5344CB8AC3E}">
        <p14:creationId xmlns:p14="http://schemas.microsoft.com/office/powerpoint/2010/main" val="214093824"/>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文字方塊 1"/>
          <p:cNvSpPr txBox="1"/>
          <p:nvPr/>
        </p:nvSpPr>
        <p:spPr>
          <a:xfrm>
            <a:off x="3765972" y="6021288"/>
            <a:ext cx="1584176" cy="369332"/>
          </a:xfrm>
          <a:prstGeom prst="rect">
            <a:avLst/>
          </a:prstGeom>
          <a:noFill/>
        </p:spPr>
        <p:txBody>
          <a:bodyPr wrap="square" rtlCol="0">
            <a:spAutoFit/>
          </a:bodyPr>
          <a:lstStyle/>
          <a:p>
            <a:r>
              <a:rPr lang="en-US" altLang="zh-TW" dirty="0">
                <a:latin typeface="Cambria Math" panose="02040503050406030204" pitchFamily="18" charset="0"/>
                <a:ea typeface="Cambria Math" panose="02040503050406030204" pitchFamily="18" charset="0"/>
                <a:hlinkClick r:id="rId2"/>
              </a:rPr>
              <a:t>Caltech Video</a:t>
            </a:r>
            <a:endParaRPr lang="zh-TW" altLang="en-US" dirty="0">
              <a:latin typeface="Cambria Math" panose="02040503050406030204" pitchFamily="18" charset="0"/>
            </a:endParaRPr>
          </a:p>
        </p:txBody>
      </p:sp>
      <p:pic>
        <p:nvPicPr>
          <p:cNvPr id="4" name="圖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7624" y="476672"/>
            <a:ext cx="7047954" cy="5439069"/>
          </a:xfrm>
          <a:prstGeom prst="rect">
            <a:avLst/>
          </a:prstGeom>
        </p:spPr>
      </p:pic>
    </p:spTree>
    <p:extLst>
      <p:ext uri="{BB962C8B-B14F-4D97-AF65-F5344CB8AC3E}">
        <p14:creationId xmlns:p14="http://schemas.microsoft.com/office/powerpoint/2010/main" val="3235603355"/>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文字方塊 1"/>
          <p:cNvSpPr txBox="1"/>
          <p:nvPr/>
        </p:nvSpPr>
        <p:spPr>
          <a:xfrm>
            <a:off x="3765972" y="6021288"/>
            <a:ext cx="1584176" cy="369332"/>
          </a:xfrm>
          <a:prstGeom prst="rect">
            <a:avLst/>
          </a:prstGeom>
          <a:noFill/>
        </p:spPr>
        <p:txBody>
          <a:bodyPr wrap="square" rtlCol="0">
            <a:spAutoFit/>
          </a:bodyPr>
          <a:lstStyle/>
          <a:p>
            <a:r>
              <a:rPr lang="en-US" altLang="zh-TW" dirty="0">
                <a:latin typeface="Cambria Math" panose="02040503050406030204" pitchFamily="18" charset="0"/>
                <a:ea typeface="Cambria Math" panose="02040503050406030204" pitchFamily="18" charset="0"/>
                <a:hlinkClick r:id="rId2"/>
              </a:rPr>
              <a:t>Science Video</a:t>
            </a:r>
            <a:endParaRPr lang="zh-TW" altLang="en-US" dirty="0">
              <a:latin typeface="Cambria Math" panose="02040503050406030204" pitchFamily="18" charset="0"/>
            </a:endParaRPr>
          </a:p>
        </p:txBody>
      </p:sp>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7624" y="548680"/>
            <a:ext cx="6740872" cy="5275031"/>
          </a:xfrm>
          <a:prstGeom prst="rect">
            <a:avLst/>
          </a:prstGeom>
        </p:spPr>
      </p:pic>
    </p:spTree>
    <p:extLst>
      <p:ext uri="{BB962C8B-B14F-4D97-AF65-F5344CB8AC3E}">
        <p14:creationId xmlns:p14="http://schemas.microsoft.com/office/powerpoint/2010/main" val="437924610"/>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568" y="0"/>
            <a:ext cx="6876256" cy="3167713"/>
          </a:xfrm>
          <a:prstGeom prst="rect">
            <a:avLst/>
          </a:prstGeom>
        </p:spPr>
      </p:pic>
      <p:pic>
        <p:nvPicPr>
          <p:cNvPr id="3" name="圖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792" y="3167713"/>
            <a:ext cx="4863067" cy="3609260"/>
          </a:xfrm>
          <a:prstGeom prst="rect">
            <a:avLst/>
          </a:prstGeom>
        </p:spPr>
      </p:pic>
    </p:spTree>
    <p:extLst>
      <p:ext uri="{BB962C8B-B14F-4D97-AF65-F5344CB8AC3E}">
        <p14:creationId xmlns:p14="http://schemas.microsoft.com/office/powerpoint/2010/main" val="3217836561"/>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 name="圖片 2">
            <a:hlinkClick r:id="rId2"/>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561113"/>
            <a:ext cx="9144000" cy="3735773"/>
          </a:xfrm>
          <a:prstGeom prst="rect">
            <a:avLst/>
          </a:prstGeom>
        </p:spPr>
      </p:pic>
    </p:spTree>
    <p:extLst>
      <p:ext uri="{BB962C8B-B14F-4D97-AF65-F5344CB8AC3E}">
        <p14:creationId xmlns:p14="http://schemas.microsoft.com/office/powerpoint/2010/main" val="1879213551"/>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 name="圖片 2">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41642"/>
            <a:ext cx="9144000" cy="4974715"/>
          </a:xfrm>
          <a:prstGeom prst="rect">
            <a:avLst/>
          </a:prstGeom>
        </p:spPr>
      </p:pic>
    </p:spTree>
    <p:extLst>
      <p:ext uri="{BB962C8B-B14F-4D97-AF65-F5344CB8AC3E}">
        <p14:creationId xmlns:p14="http://schemas.microsoft.com/office/powerpoint/2010/main" val="3261881324"/>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3033" y="4077072"/>
            <a:ext cx="5210833" cy="2609277"/>
          </a:xfrm>
          <a:prstGeom prst="rect">
            <a:avLst/>
          </a:prstGeom>
        </p:spPr>
      </p:pic>
      <p:pic>
        <p:nvPicPr>
          <p:cNvPr id="3" name="圖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620688"/>
            <a:ext cx="4578288" cy="3270205"/>
          </a:xfrm>
          <a:prstGeom prst="rect">
            <a:avLst/>
          </a:prstGeom>
        </p:spPr>
      </p:pic>
      <p:cxnSp>
        <p:nvCxnSpPr>
          <p:cNvPr id="5" name="直線單箭頭接點 4"/>
          <p:cNvCxnSpPr/>
          <p:nvPr/>
        </p:nvCxnSpPr>
        <p:spPr>
          <a:xfrm>
            <a:off x="1043607" y="5104883"/>
            <a:ext cx="1800200" cy="7200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35737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6492" y="2294252"/>
            <a:ext cx="3854748" cy="1596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1143050"/>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84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3303" y="404664"/>
            <a:ext cx="5199094" cy="5554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890734" y="6165304"/>
            <a:ext cx="5688632" cy="738664"/>
          </a:xfrm>
          <a:prstGeom prst="rect">
            <a:avLst/>
          </a:prstGeom>
        </p:spPr>
        <p:txBody>
          <a:bodyPr wrap="square">
            <a:spAutoFit/>
          </a:bodyPr>
          <a:lstStyle/>
          <a:p>
            <a:r>
              <a:rPr lang="en-US" altLang="zh-TW" sz="1400" dirty="0">
                <a:latin typeface="Times New Roman" panose="02020603050405020304" pitchFamily="18" charset="0"/>
                <a:cs typeface="Times New Roman" panose="02020603050405020304" pitchFamily="18" charset="0"/>
              </a:rPr>
              <a:t>NGC4993, the galaxy that played host to the first binary neutron star merger ever detected by human beings. The galaxy is 130 million light years away from the Earth. Credit: ESA/Hubble</a:t>
            </a:r>
            <a:endParaRPr lang="zh-TW" alt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3575357"/>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94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9875" y="1666875"/>
            <a:ext cx="3524250" cy="3524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文字方塊 1"/>
          <p:cNvSpPr txBox="1"/>
          <p:nvPr/>
        </p:nvSpPr>
        <p:spPr>
          <a:xfrm>
            <a:off x="2843808" y="5517232"/>
            <a:ext cx="3312368" cy="369332"/>
          </a:xfrm>
          <a:prstGeom prst="rect">
            <a:avLst/>
          </a:prstGeom>
          <a:noFill/>
        </p:spPr>
        <p:txBody>
          <a:bodyPr wrap="square" rtlCol="0">
            <a:spAutoFit/>
          </a:bodyPr>
          <a:lstStyle/>
          <a:p>
            <a:r>
              <a:rPr lang="zh-TW" altLang="en-US" dirty="0"/>
              <a:t>各個波長的電磁波都被觀測到。</a:t>
            </a:r>
          </a:p>
        </p:txBody>
      </p:sp>
    </p:spTree>
    <p:extLst>
      <p:ext uri="{BB962C8B-B14F-4D97-AF65-F5344CB8AC3E}">
        <p14:creationId xmlns:p14="http://schemas.microsoft.com/office/powerpoint/2010/main" val="3922462831"/>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84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5993" y="836712"/>
            <a:ext cx="5905500" cy="332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331640" y="4653136"/>
            <a:ext cx="7056784" cy="1815882"/>
          </a:xfrm>
          <a:prstGeom prst="rect">
            <a:avLst/>
          </a:prstGeom>
        </p:spPr>
        <p:txBody>
          <a:bodyPr wrap="square">
            <a:spAutoFit/>
          </a:bodyPr>
          <a:lstStyle/>
          <a:p>
            <a:r>
              <a:rPr lang="en-US" altLang="zh-TW" sz="1600" dirty="0">
                <a:latin typeface="Cambria Math" panose="02040503050406030204" pitchFamily="18" charset="0"/>
                <a:ea typeface="Cambria Math" panose="02040503050406030204" pitchFamily="18" charset="0"/>
              </a:rPr>
              <a:t>GW+EM Observatories Map: A map of the approximately 70 light-based observatories that detected the gravitational-wave event called GW170817. On August 17, the LIGO and Virgo detectors spotted gravitational waves from two colliding neutron stars. Light-based telescopes around the globe observed the aftermath of the collision in the hours, days, and weeks following. They helped pinpoint the location of the neutron stars and identified signs of heavy elements, such as gold, in the collision's ejected material.</a:t>
            </a:r>
            <a:endParaRPr lang="zh-TW" altLang="en-US" sz="1600" dirty="0">
              <a:latin typeface="Cambria Math" panose="02040503050406030204" pitchFamily="18" charset="0"/>
            </a:endParaRPr>
          </a:p>
        </p:txBody>
      </p:sp>
      <p:sp>
        <p:nvSpPr>
          <p:cNvPr id="4" name="矩形 3"/>
          <p:cNvSpPr/>
          <p:nvPr/>
        </p:nvSpPr>
        <p:spPr>
          <a:xfrm>
            <a:off x="3106976" y="260648"/>
            <a:ext cx="2948243" cy="400110"/>
          </a:xfrm>
          <a:prstGeom prst="rect">
            <a:avLst/>
          </a:prstGeom>
        </p:spPr>
        <p:txBody>
          <a:bodyPr wrap="none">
            <a:spAutoFit/>
          </a:bodyPr>
          <a:lstStyle/>
          <a:p>
            <a:r>
              <a:rPr lang="en-US" altLang="zh-TW" sz="2000" dirty="0" err="1">
                <a:latin typeface="Times New Roman" panose="02020603050405020304" pitchFamily="18" charset="0"/>
                <a:cs typeface="Times New Roman" panose="02020603050405020304" pitchFamily="18" charset="0"/>
              </a:rPr>
              <a:t>multimessenger</a:t>
            </a:r>
            <a:r>
              <a:rPr lang="en-US" altLang="zh-TW" sz="2000" dirty="0">
                <a:latin typeface="Times New Roman" panose="02020603050405020304" pitchFamily="18" charset="0"/>
                <a:cs typeface="Times New Roman" panose="02020603050405020304" pitchFamily="18" charset="0"/>
              </a:rPr>
              <a:t> astronomy</a:t>
            </a:r>
            <a:endParaRPr lang="zh-TW" alt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8366128"/>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圖片 1"/>
          <p:cNvPicPr>
            <a:picLocks noChangeAspect="1"/>
          </p:cNvPicPr>
          <p:nvPr/>
        </p:nvPicPr>
        <p:blipFill rotWithShape="1">
          <a:blip r:embed="rId2">
            <a:extLst>
              <a:ext uri="{28A0092B-C50C-407E-A947-70E740481C1C}">
                <a14:useLocalDpi xmlns:a14="http://schemas.microsoft.com/office/drawing/2010/main" val="0"/>
              </a:ext>
            </a:extLst>
          </a:blip>
          <a:srcRect b="33913"/>
          <a:stretch/>
        </p:blipFill>
        <p:spPr>
          <a:xfrm>
            <a:off x="193813" y="764704"/>
            <a:ext cx="8950187" cy="5036299"/>
          </a:xfrm>
          <a:prstGeom prst="rect">
            <a:avLst/>
          </a:prstGeom>
        </p:spPr>
      </p:pic>
      <p:sp>
        <p:nvSpPr>
          <p:cNvPr id="3" name="矩形 2"/>
          <p:cNvSpPr/>
          <p:nvPr/>
        </p:nvSpPr>
        <p:spPr>
          <a:xfrm>
            <a:off x="193813" y="1556792"/>
            <a:ext cx="9058707" cy="864096"/>
          </a:xfrm>
          <a:prstGeom prst="rect">
            <a:avLst/>
          </a:prstGeom>
          <a:ln w="444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Tree>
    <p:extLst>
      <p:ext uri="{BB962C8B-B14F-4D97-AF65-F5344CB8AC3E}">
        <p14:creationId xmlns:p14="http://schemas.microsoft.com/office/powerpoint/2010/main" val="883511742"/>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 name="圖片 2">
            <a:hlinkClick r:id="rId2"/>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404664"/>
            <a:ext cx="8110733" cy="6084000"/>
          </a:xfrm>
          <a:prstGeom prst="rect">
            <a:avLst/>
          </a:prstGeom>
        </p:spPr>
      </p:pic>
    </p:spTree>
    <p:extLst>
      <p:ext uri="{BB962C8B-B14F-4D97-AF65-F5344CB8AC3E}">
        <p14:creationId xmlns:p14="http://schemas.microsoft.com/office/powerpoint/2010/main" val="2368396340"/>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94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971550"/>
            <a:ext cx="5905500" cy="491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5302319"/>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604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403648" y="95039"/>
            <a:ext cx="5251084" cy="6794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4523534"/>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圖片 1">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66750"/>
            <a:ext cx="8534400" cy="5524500"/>
          </a:xfrm>
          <a:prstGeom prst="rect">
            <a:avLst/>
          </a:prstGeom>
        </p:spPr>
      </p:pic>
    </p:spTree>
    <p:extLst>
      <p:ext uri="{BB962C8B-B14F-4D97-AF65-F5344CB8AC3E}">
        <p14:creationId xmlns:p14="http://schemas.microsoft.com/office/powerpoint/2010/main" val="4056632531"/>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8402" name="Picture 2" descr="Cover image expans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59" y="260648"/>
            <a:ext cx="4756455" cy="6048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8183320"/>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737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54059" y="150787"/>
            <a:ext cx="6377885" cy="658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71617120"/>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圖片 1"/>
          <p:cNvPicPr>
            <a:picLocks noChangeAspect="1"/>
          </p:cNvPicPr>
          <p:nvPr/>
        </p:nvPicPr>
        <p:blipFill rotWithShape="1">
          <a:blip r:embed="rId2" cstate="print">
            <a:extLst>
              <a:ext uri="{28A0092B-C50C-407E-A947-70E740481C1C}">
                <a14:useLocalDpi xmlns:a14="http://schemas.microsoft.com/office/drawing/2010/main" val="0"/>
              </a:ext>
            </a:extLst>
          </a:blip>
          <a:srcRect l="2062" r="1669"/>
          <a:stretch/>
        </p:blipFill>
        <p:spPr>
          <a:xfrm>
            <a:off x="1258957" y="492076"/>
            <a:ext cx="5905331" cy="5313188"/>
          </a:xfrm>
          <a:prstGeom prst="rect">
            <a:avLst/>
          </a:prstGeom>
        </p:spPr>
      </p:pic>
      <p:sp>
        <p:nvSpPr>
          <p:cNvPr id="3" name="矩形 2"/>
          <p:cNvSpPr/>
          <p:nvPr/>
        </p:nvSpPr>
        <p:spPr>
          <a:xfrm>
            <a:off x="755576" y="5805264"/>
            <a:ext cx="7416824" cy="830997"/>
          </a:xfrm>
          <a:prstGeom prst="rect">
            <a:avLst/>
          </a:prstGeom>
        </p:spPr>
        <p:txBody>
          <a:bodyPr wrap="square">
            <a:spAutoFit/>
          </a:bodyPr>
          <a:lstStyle/>
          <a:p>
            <a:r>
              <a:rPr lang="en-US" altLang="zh-TW" sz="1600" dirty="0">
                <a:latin typeface="Times New Roman" panose="02020603050405020304" pitchFamily="18" charset="0"/>
                <a:cs typeface="Times New Roman" panose="02020603050405020304" pitchFamily="18" charset="0"/>
              </a:rPr>
              <a:t>Today, an internet search for “GW170817” will yield over 110,000 results, all related to this one event that captured the world scientific community’s attention (incidentally, a search for “GW150914”, LIGO’s first detection, yields a mere 80,000 hits).</a:t>
            </a:r>
            <a:endParaRPr lang="zh-TW" alt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1741204"/>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4537"/>
            <a:ext cx="9144000" cy="6448926"/>
          </a:xfrm>
          <a:prstGeom prst="rect">
            <a:avLst/>
          </a:prstGeom>
        </p:spPr>
      </p:pic>
    </p:spTree>
    <p:extLst>
      <p:ext uri="{BB962C8B-B14F-4D97-AF65-F5344CB8AC3E}">
        <p14:creationId xmlns:p14="http://schemas.microsoft.com/office/powerpoint/2010/main" val="3436098904"/>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矩形 1"/>
          <p:cNvSpPr/>
          <p:nvPr/>
        </p:nvSpPr>
        <p:spPr>
          <a:xfrm>
            <a:off x="1043608" y="2276872"/>
            <a:ext cx="7056784" cy="1354217"/>
          </a:xfrm>
          <a:prstGeom prst="rect">
            <a:avLst/>
          </a:prstGeom>
        </p:spPr>
        <p:txBody>
          <a:bodyPr wrap="square">
            <a:spAutoFit/>
          </a:bodyPr>
          <a:lstStyle/>
          <a:p>
            <a:r>
              <a:rPr lang="en-US" altLang="zh-TW" sz="1600" dirty="0">
                <a:latin typeface="Times New Roman" panose="02020603050405020304" pitchFamily="18" charset="0"/>
                <a:cs typeface="Times New Roman" panose="02020603050405020304" pitchFamily="18" charset="0"/>
              </a:rPr>
              <a:t>The object resulting from the merger is about 2.7 times the mass of the Sun. As the object continues to be studied, evidence is mounting that what was created in the process was a low-mass black hole (if true, this would represent yet another new class of black holes discovered by LIGO). Continued observations over the next several years may confirm or refute this notion</a:t>
            </a:r>
            <a:r>
              <a:rPr lang="en-US" altLang="zh-TW" dirty="0"/>
              <a:t>.</a:t>
            </a:r>
            <a:endParaRPr lang="zh-TW" altLang="en-US" dirty="0"/>
          </a:p>
        </p:txBody>
      </p:sp>
      <p:sp>
        <p:nvSpPr>
          <p:cNvPr id="4" name="矩形 3"/>
          <p:cNvSpPr/>
          <p:nvPr/>
        </p:nvSpPr>
        <p:spPr>
          <a:xfrm>
            <a:off x="1016902" y="3933056"/>
            <a:ext cx="6939474" cy="1323439"/>
          </a:xfrm>
          <a:prstGeom prst="rect">
            <a:avLst/>
          </a:prstGeom>
        </p:spPr>
        <p:txBody>
          <a:bodyPr wrap="square">
            <a:spAutoFit/>
          </a:bodyPr>
          <a:lstStyle/>
          <a:p>
            <a:r>
              <a:rPr lang="en-US" altLang="zh-TW" sz="1600" dirty="0">
                <a:latin typeface="Times New Roman" panose="02020603050405020304" pitchFamily="18" charset="0"/>
                <a:cs typeface="Times New Roman" panose="02020603050405020304" pitchFamily="18" charset="0"/>
              </a:rPr>
              <a:t>Mystery of short Gamma Ray Bursts at least partly solved: With our unprecedented knowledge of the progenitor (i.e., pre-merger) masses, studies have confirmed that binary neutron star (BNS) mergers are the source of at least some (if not all) short Gamma Ray Bursts (</a:t>
            </a:r>
            <a:r>
              <a:rPr lang="en-US" altLang="zh-TW" sz="1600" dirty="0" err="1">
                <a:latin typeface="Times New Roman" panose="02020603050405020304" pitchFamily="18" charset="0"/>
                <a:cs typeface="Times New Roman" panose="02020603050405020304" pitchFamily="18" charset="0"/>
              </a:rPr>
              <a:t>sGRBs</a:t>
            </a:r>
            <a:r>
              <a:rPr lang="en-US" altLang="zh-TW" sz="1600" dirty="0">
                <a:latin typeface="Times New Roman" panose="02020603050405020304" pitchFamily="18" charset="0"/>
                <a:cs typeface="Times New Roman" panose="02020603050405020304" pitchFamily="18" charset="0"/>
              </a:rPr>
              <a:t>), a phenomenon often seen in satellite-borne detectors, but only speculated to be associated with coalescences.</a:t>
            </a:r>
            <a:endParaRPr lang="zh-TW" altLang="en-US" sz="1600" dirty="0">
              <a:latin typeface="Times New Roman" panose="02020603050405020304" pitchFamily="18" charset="0"/>
              <a:cs typeface="Times New Roman" panose="02020603050405020304" pitchFamily="18" charset="0"/>
            </a:endParaRPr>
          </a:p>
        </p:txBody>
      </p:sp>
      <p:sp>
        <p:nvSpPr>
          <p:cNvPr id="5" name="矩形 4"/>
          <p:cNvSpPr/>
          <p:nvPr/>
        </p:nvSpPr>
        <p:spPr>
          <a:xfrm>
            <a:off x="1012237" y="5517232"/>
            <a:ext cx="7920880" cy="1077218"/>
          </a:xfrm>
          <a:prstGeom prst="rect">
            <a:avLst/>
          </a:prstGeom>
        </p:spPr>
        <p:txBody>
          <a:bodyPr wrap="square">
            <a:spAutoFit/>
          </a:bodyPr>
          <a:lstStyle/>
          <a:p>
            <a:r>
              <a:rPr lang="en-US" altLang="zh-TW" sz="1600" dirty="0">
                <a:latin typeface="Times New Roman" panose="02020603050405020304" pitchFamily="18" charset="0"/>
                <a:cs typeface="Times New Roman" panose="02020603050405020304" pitchFamily="18" charset="0"/>
              </a:rPr>
              <a:t>Gravitational waves travel at the speed of light! “</a:t>
            </a:r>
            <a:r>
              <a:rPr lang="en-US" altLang="zh-TW" sz="1600" dirty="0" err="1">
                <a:latin typeface="Times New Roman" panose="02020603050405020304" pitchFamily="18" charset="0"/>
                <a:cs typeface="Times New Roman" panose="02020603050405020304" pitchFamily="18" charset="0"/>
              </a:rPr>
              <a:t>Multimessenger</a:t>
            </a:r>
            <a:r>
              <a:rPr lang="en-US" altLang="zh-TW" sz="1600" dirty="0">
                <a:latin typeface="Times New Roman" panose="02020603050405020304" pitchFamily="18" charset="0"/>
                <a:cs typeface="Times New Roman" panose="02020603050405020304" pitchFamily="18" charset="0"/>
              </a:rPr>
              <a:t>” observations have confirmed that the speed of gravitational waves and electromagnetic (i.e. light) waves is equivalent, to a very high precision. This unequivocally confirms a basic assumption of General Relativity (the gift to science that keeps on giving!)</a:t>
            </a:r>
          </a:p>
        </p:txBody>
      </p:sp>
      <p:pic>
        <p:nvPicPr>
          <p:cNvPr id="6" name="圖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624" y="300886"/>
            <a:ext cx="3762538" cy="1884056"/>
          </a:xfrm>
          <a:prstGeom prst="rect">
            <a:avLst/>
          </a:prstGeom>
        </p:spPr>
      </p:pic>
      <p:pic>
        <p:nvPicPr>
          <p:cNvPr id="7" name="圖片 6"/>
          <p:cNvPicPr>
            <a:picLocks noChangeAspect="1"/>
          </p:cNvPicPr>
          <p:nvPr/>
        </p:nvPicPr>
        <p:blipFill rotWithShape="1">
          <a:blip r:embed="rId3" cstate="print">
            <a:extLst>
              <a:ext uri="{28A0092B-C50C-407E-A947-70E740481C1C}">
                <a14:useLocalDpi xmlns:a14="http://schemas.microsoft.com/office/drawing/2010/main" val="0"/>
              </a:ext>
            </a:extLst>
          </a:blip>
          <a:srcRect l="50000" t="19027" r="-1808" b="12199"/>
          <a:stretch/>
        </p:blipFill>
        <p:spPr>
          <a:xfrm>
            <a:off x="5364088" y="291479"/>
            <a:ext cx="1993696" cy="1890420"/>
          </a:xfrm>
          <a:prstGeom prst="rect">
            <a:avLst/>
          </a:prstGeom>
        </p:spPr>
      </p:pic>
    </p:spTree>
    <p:extLst>
      <p:ext uri="{BB962C8B-B14F-4D97-AF65-F5344CB8AC3E}">
        <p14:creationId xmlns:p14="http://schemas.microsoft.com/office/powerpoint/2010/main" val="3356937611"/>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94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5554" y="2204864"/>
            <a:ext cx="7162436"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矩形 2"/>
          <p:cNvSpPr/>
          <p:nvPr/>
        </p:nvSpPr>
        <p:spPr>
          <a:xfrm>
            <a:off x="1061186" y="404664"/>
            <a:ext cx="6751173" cy="1569660"/>
          </a:xfrm>
          <a:prstGeom prst="rect">
            <a:avLst/>
          </a:prstGeom>
        </p:spPr>
        <p:txBody>
          <a:bodyPr wrap="square">
            <a:spAutoFit/>
          </a:bodyPr>
          <a:lstStyle/>
          <a:p>
            <a:r>
              <a:rPr lang="en-US" altLang="zh-TW" sz="1600" dirty="0">
                <a:latin typeface="Times New Roman" panose="02020603050405020304" pitchFamily="18" charset="0"/>
                <a:cs typeface="Times New Roman" panose="02020603050405020304" pitchFamily="18" charset="0"/>
              </a:rPr>
              <a:t>Our understanding of the origin of elements in the periodic table changed nearly overnight. Electromagnetic (EM) follow-up observations — possible because LIGO and Virgo's observations pin-pointed the location on the sky — have now confirmed a long-standing supposition that binary neutron star mergers generate a large fraction of the universe’s heavier-than-iron elements, including familiar ones like gold and platinum, to more exotic things such as thorium and uranium.</a:t>
            </a:r>
            <a:endParaRPr lang="zh-TW" alt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6357253"/>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8402" name="Picture 2" descr="\\Mac\Home\Desktop\螢幕快照 2019-03-11 下午2.34.27.png"/>
          <p:cNvPicPr>
            <a:picLocks noChangeAspect="1" noChangeArrowheads="1"/>
          </p:cNvPicPr>
          <p:nvPr/>
        </p:nvPicPr>
        <p:blipFill rotWithShape="1">
          <a:blip r:embed="rId2">
            <a:extLst>
              <a:ext uri="{28A0092B-C50C-407E-A947-70E740481C1C}">
                <a14:useLocalDpi xmlns:a14="http://schemas.microsoft.com/office/drawing/2010/main" val="0"/>
              </a:ext>
            </a:extLst>
          </a:blip>
          <a:srcRect l="872"/>
          <a:stretch/>
        </p:blipFill>
        <p:spPr bwMode="auto">
          <a:xfrm>
            <a:off x="536712" y="188640"/>
            <a:ext cx="7864423" cy="6384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6029867"/>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7378" name="Picture 2" descr="\\Mac\Dropbox\Documents\課程\Young\Chapter43\A_Images\A_Figures_and_Photos\43_02_Figu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658416"/>
            <a:ext cx="7236943" cy="5450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7181769"/>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文字方塊 1"/>
          <p:cNvSpPr txBox="1"/>
          <p:nvPr/>
        </p:nvSpPr>
        <p:spPr>
          <a:xfrm>
            <a:off x="2627784" y="332656"/>
            <a:ext cx="3312368" cy="369332"/>
          </a:xfrm>
          <a:prstGeom prst="rect">
            <a:avLst/>
          </a:prstGeom>
          <a:noFill/>
        </p:spPr>
        <p:txBody>
          <a:bodyPr wrap="square" rtlCol="0">
            <a:spAutoFit/>
          </a:bodyPr>
          <a:lstStyle/>
          <a:p>
            <a:r>
              <a:rPr lang="zh-TW" altLang="en-US" dirty="0"/>
              <a:t>為什麼重力波如此重要而有趣？</a:t>
            </a:r>
          </a:p>
        </p:txBody>
      </p:sp>
      <p:pic>
        <p:nvPicPr>
          <p:cNvPr id="35635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7624" y="908720"/>
            <a:ext cx="6768538" cy="5076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矩形 2"/>
          <p:cNvSpPr/>
          <p:nvPr/>
        </p:nvSpPr>
        <p:spPr>
          <a:xfrm>
            <a:off x="2983087" y="6165304"/>
            <a:ext cx="2769604" cy="369332"/>
          </a:xfrm>
          <a:prstGeom prst="rect">
            <a:avLst/>
          </a:prstGeom>
        </p:spPr>
        <p:txBody>
          <a:bodyPr wrap="none">
            <a:spAutoFit/>
          </a:bodyPr>
          <a:lstStyle/>
          <a:p>
            <a:r>
              <a:rPr lang="en-US" altLang="zh-TW" dirty="0">
                <a:latin typeface="Times New Roman" panose="02020603050405020304" pitchFamily="18" charset="0"/>
                <a:cs typeface="Times New Roman" panose="02020603050405020304" pitchFamily="18" charset="0"/>
              </a:rPr>
              <a:t>NASA’s </a:t>
            </a:r>
            <a:r>
              <a:rPr lang="en-US" altLang="zh-TW" dirty="0" err="1">
                <a:latin typeface="Times New Roman" panose="02020603050405020304" pitchFamily="18" charset="0"/>
                <a:cs typeface="Times New Roman" panose="02020603050405020304" pitchFamily="18" charset="0"/>
              </a:rPr>
              <a:t>NuSTAR</a:t>
            </a:r>
            <a:r>
              <a:rPr lang="en-US" altLang="zh-TW" dirty="0">
                <a:latin typeface="Times New Roman" panose="02020603050405020304" pitchFamily="18" charset="0"/>
                <a:cs typeface="Times New Roman" panose="02020603050405020304" pitchFamily="18" charset="0"/>
              </a:rPr>
              <a:t> telescope</a:t>
            </a:r>
            <a:endParaRPr lang="zh-TW"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3460340"/>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73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278" y="980728"/>
            <a:ext cx="8892480" cy="2964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331640" y="4149080"/>
            <a:ext cx="6858000" cy="2462213"/>
          </a:xfrm>
          <a:prstGeom prst="rect">
            <a:avLst/>
          </a:prstGeom>
        </p:spPr>
        <p:txBody>
          <a:bodyPr wrap="square">
            <a:spAutoFit/>
          </a:bodyPr>
          <a:lstStyle/>
          <a:p>
            <a:r>
              <a:rPr lang="en-US" altLang="zh-TW" sz="1400" dirty="0">
                <a:latin typeface="Cambria Math" panose="02040503050406030204" pitchFamily="18" charset="0"/>
                <a:ea typeface="Cambria Math" panose="02040503050406030204" pitchFamily="18" charset="0"/>
                <a:cs typeface="Times New Roman" panose="02020603050405020304" pitchFamily="18" charset="0"/>
              </a:rPr>
              <a:t>The real monster black hole is revealed in this new image from NASA's Nuclear Spectroscopic Telescope Array of colliding galaxies Arp 299. In the center panel, the </a:t>
            </a:r>
            <a:r>
              <a:rPr lang="en-US" altLang="zh-TW" sz="1400" dirty="0" err="1">
                <a:latin typeface="Cambria Math" panose="02040503050406030204" pitchFamily="18" charset="0"/>
                <a:ea typeface="Cambria Math" panose="02040503050406030204" pitchFamily="18" charset="0"/>
                <a:cs typeface="Times New Roman" panose="02020603050405020304" pitchFamily="18" charset="0"/>
              </a:rPr>
              <a:t>NuSTAR</a:t>
            </a:r>
            <a:r>
              <a:rPr lang="en-US" altLang="zh-TW" sz="1400" dirty="0">
                <a:latin typeface="Cambria Math" panose="02040503050406030204" pitchFamily="18" charset="0"/>
                <a:ea typeface="Cambria Math" panose="02040503050406030204" pitchFamily="18" charset="0"/>
                <a:cs typeface="Times New Roman" panose="02020603050405020304" pitchFamily="18" charset="0"/>
              </a:rPr>
              <a:t> high-energy X-ray data appear in various colors overlaid on a visible-light image from NASA's Hubble Space Telescope. The panel on the left shows the </a:t>
            </a:r>
            <a:r>
              <a:rPr lang="en-US" altLang="zh-TW" sz="1400" dirty="0" err="1">
                <a:latin typeface="Cambria Math" panose="02040503050406030204" pitchFamily="18" charset="0"/>
                <a:ea typeface="Cambria Math" panose="02040503050406030204" pitchFamily="18" charset="0"/>
                <a:cs typeface="Times New Roman" panose="02020603050405020304" pitchFamily="18" charset="0"/>
              </a:rPr>
              <a:t>NuSTAR</a:t>
            </a:r>
            <a:r>
              <a:rPr lang="en-US" altLang="zh-TW" sz="1400" dirty="0">
                <a:latin typeface="Cambria Math" panose="02040503050406030204" pitchFamily="18" charset="0"/>
                <a:ea typeface="Cambria Math" panose="02040503050406030204" pitchFamily="18" charset="0"/>
                <a:cs typeface="Times New Roman" panose="02020603050405020304" pitchFamily="18" charset="0"/>
              </a:rPr>
              <a:t> data alone, while the visible-light image is on the far </a:t>
            </a:r>
            <a:r>
              <a:rPr lang="en-US" altLang="zh-TW" sz="1400" dirty="0" err="1">
                <a:latin typeface="Cambria Math" panose="02040503050406030204" pitchFamily="18" charset="0"/>
                <a:ea typeface="Cambria Math" panose="02040503050406030204" pitchFamily="18" charset="0"/>
                <a:cs typeface="Times New Roman" panose="02020603050405020304" pitchFamily="18" charset="0"/>
              </a:rPr>
              <a:t>right.Before</a:t>
            </a:r>
            <a:r>
              <a:rPr lang="en-US" altLang="zh-TW" sz="1400" dirty="0">
                <a:latin typeface="Cambria Math" panose="02040503050406030204" pitchFamily="18" charset="0"/>
                <a:ea typeface="Cambria Math" panose="02040503050406030204" pitchFamily="18" charset="0"/>
                <a:cs typeface="Times New Roman" panose="02020603050405020304" pitchFamily="18" charset="0"/>
              </a:rPr>
              <a:t> </a:t>
            </a:r>
            <a:r>
              <a:rPr lang="en-US" altLang="zh-TW" sz="1400" dirty="0" err="1">
                <a:latin typeface="Cambria Math" panose="02040503050406030204" pitchFamily="18" charset="0"/>
                <a:ea typeface="Cambria Math" panose="02040503050406030204" pitchFamily="18" charset="0"/>
                <a:cs typeface="Times New Roman" panose="02020603050405020304" pitchFamily="18" charset="0"/>
              </a:rPr>
              <a:t>NuSTAR</a:t>
            </a:r>
            <a:r>
              <a:rPr lang="en-US" altLang="zh-TW" sz="1400" dirty="0">
                <a:latin typeface="Cambria Math" panose="02040503050406030204" pitchFamily="18" charset="0"/>
                <a:ea typeface="Cambria Math" panose="02040503050406030204" pitchFamily="18" charset="0"/>
                <a:cs typeface="Times New Roman" panose="02020603050405020304" pitchFamily="18" charset="0"/>
              </a:rPr>
              <a:t>, astronomers knew that the each of the two galaxies in Arp 299 held a supermassive black hole at its heart, but they weren't sure if one or both were actively chomping on gas in a process called accretion. The new high-energy X-ray data reveal that the supermassive black hole in the galaxy on the right is indeed the hungry one, releasing energetic X-rays as it consumes </a:t>
            </a:r>
            <a:r>
              <a:rPr lang="en-US" altLang="zh-TW" sz="1400" dirty="0" err="1">
                <a:latin typeface="Cambria Math" panose="02040503050406030204" pitchFamily="18" charset="0"/>
                <a:ea typeface="Cambria Math" panose="02040503050406030204" pitchFamily="18" charset="0"/>
                <a:cs typeface="Times New Roman" panose="02020603050405020304" pitchFamily="18" charset="0"/>
              </a:rPr>
              <a:t>gas.In</a:t>
            </a:r>
            <a:r>
              <a:rPr lang="en-US" altLang="zh-TW" sz="1400" dirty="0">
                <a:latin typeface="Cambria Math" panose="02040503050406030204" pitchFamily="18" charset="0"/>
                <a:ea typeface="Cambria Math" panose="02040503050406030204" pitchFamily="18" charset="0"/>
                <a:cs typeface="Times New Roman" panose="02020603050405020304" pitchFamily="18" charset="0"/>
              </a:rPr>
              <a:t> this image, X-rays with energies of 4 to 6 </a:t>
            </a:r>
            <a:r>
              <a:rPr lang="en-US" altLang="zh-TW" sz="1400" dirty="0" err="1">
                <a:latin typeface="Cambria Math" panose="02040503050406030204" pitchFamily="18" charset="0"/>
                <a:ea typeface="Cambria Math" panose="02040503050406030204" pitchFamily="18" charset="0"/>
                <a:cs typeface="Times New Roman" panose="02020603050405020304" pitchFamily="18" charset="0"/>
              </a:rPr>
              <a:t>kiloelectron</a:t>
            </a:r>
            <a:r>
              <a:rPr lang="en-US" altLang="zh-TW" sz="1400" dirty="0">
                <a:latin typeface="Cambria Math" panose="02040503050406030204" pitchFamily="18" charset="0"/>
                <a:ea typeface="Cambria Math" panose="02040503050406030204" pitchFamily="18" charset="0"/>
                <a:cs typeface="Times New Roman" panose="02020603050405020304" pitchFamily="18" charset="0"/>
              </a:rPr>
              <a:t> volts are red, energies of 6 to 12 </a:t>
            </a:r>
            <a:r>
              <a:rPr lang="en-US" altLang="zh-TW" sz="1400" dirty="0" err="1">
                <a:latin typeface="Cambria Math" panose="02040503050406030204" pitchFamily="18" charset="0"/>
                <a:ea typeface="Cambria Math" panose="02040503050406030204" pitchFamily="18" charset="0"/>
                <a:cs typeface="Times New Roman" panose="02020603050405020304" pitchFamily="18" charset="0"/>
              </a:rPr>
              <a:t>kiloelectron</a:t>
            </a:r>
            <a:r>
              <a:rPr lang="en-US" altLang="zh-TW" sz="1400" dirty="0">
                <a:latin typeface="Cambria Math" panose="02040503050406030204" pitchFamily="18" charset="0"/>
                <a:ea typeface="Cambria Math" panose="02040503050406030204" pitchFamily="18" charset="0"/>
                <a:cs typeface="Times New Roman" panose="02020603050405020304" pitchFamily="18" charset="0"/>
              </a:rPr>
              <a:t> volts are green, and 12 to 25 </a:t>
            </a:r>
            <a:r>
              <a:rPr lang="en-US" altLang="zh-TW" sz="1400" dirty="0" err="1">
                <a:latin typeface="Cambria Math" panose="02040503050406030204" pitchFamily="18" charset="0"/>
                <a:ea typeface="Cambria Math" panose="02040503050406030204" pitchFamily="18" charset="0"/>
                <a:cs typeface="Times New Roman" panose="02020603050405020304" pitchFamily="18" charset="0"/>
              </a:rPr>
              <a:t>kiloelectron</a:t>
            </a:r>
            <a:r>
              <a:rPr lang="en-US" altLang="zh-TW" sz="1400" dirty="0">
                <a:latin typeface="Cambria Math" panose="02040503050406030204" pitchFamily="18" charset="0"/>
                <a:ea typeface="Cambria Math" panose="02040503050406030204" pitchFamily="18" charset="0"/>
                <a:cs typeface="Times New Roman" panose="02020603050405020304" pitchFamily="18" charset="0"/>
              </a:rPr>
              <a:t> volts are blue.</a:t>
            </a:r>
            <a:endParaRPr lang="zh-TW" altLang="en-US" sz="1400" dirty="0">
              <a:latin typeface="Cambria Math"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1454577608"/>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63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81000"/>
            <a:ext cx="7620000"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6552565"/>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635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39752" y="836712"/>
            <a:ext cx="4444892" cy="5805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文字方塊 1"/>
          <p:cNvSpPr txBox="1"/>
          <p:nvPr/>
        </p:nvSpPr>
        <p:spPr>
          <a:xfrm>
            <a:off x="2627784" y="332656"/>
            <a:ext cx="3312368" cy="369332"/>
          </a:xfrm>
          <a:prstGeom prst="rect">
            <a:avLst/>
          </a:prstGeom>
          <a:noFill/>
        </p:spPr>
        <p:txBody>
          <a:bodyPr wrap="square" rtlCol="0">
            <a:spAutoFit/>
          </a:bodyPr>
          <a:lstStyle/>
          <a:p>
            <a:r>
              <a:rPr lang="zh-TW" altLang="en-US" dirty="0"/>
              <a:t>為什麼重力波如此重要而有趣？</a:t>
            </a:r>
          </a:p>
        </p:txBody>
      </p:sp>
    </p:spTree>
    <p:extLst>
      <p:ext uri="{BB962C8B-B14F-4D97-AF65-F5344CB8AC3E}">
        <p14:creationId xmlns:p14="http://schemas.microsoft.com/office/powerpoint/2010/main" val="3558022049"/>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573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1126" y="311267"/>
            <a:ext cx="4005723" cy="54893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文字方塊 1"/>
          <p:cNvSpPr txBox="1"/>
          <p:nvPr/>
        </p:nvSpPr>
        <p:spPr>
          <a:xfrm>
            <a:off x="1547664" y="5821979"/>
            <a:ext cx="6840760" cy="369332"/>
          </a:xfrm>
          <a:prstGeom prst="rect">
            <a:avLst/>
          </a:prstGeom>
          <a:noFill/>
        </p:spPr>
        <p:txBody>
          <a:bodyPr wrap="square" rtlCol="0">
            <a:spAutoFit/>
          </a:bodyPr>
          <a:lstStyle/>
          <a:p>
            <a:r>
              <a:rPr lang="zh-TW" altLang="en-US" dirty="0"/>
              <a:t>宇宙在第四十萬年生日之前是模糊的，因此靠電磁波無法觀察，</a:t>
            </a:r>
          </a:p>
        </p:txBody>
      </p:sp>
      <p:sp>
        <p:nvSpPr>
          <p:cNvPr id="3" name="文字方塊 2"/>
          <p:cNvSpPr txBox="1"/>
          <p:nvPr/>
        </p:nvSpPr>
        <p:spPr>
          <a:xfrm>
            <a:off x="1547664" y="6215945"/>
            <a:ext cx="5832648" cy="369332"/>
          </a:xfrm>
          <a:prstGeom prst="rect">
            <a:avLst/>
          </a:prstGeom>
          <a:noFill/>
        </p:spPr>
        <p:txBody>
          <a:bodyPr wrap="square" rtlCol="0">
            <a:spAutoFit/>
          </a:bodyPr>
          <a:lstStyle/>
          <a:p>
            <a:r>
              <a:rPr lang="zh-TW" altLang="en-US" dirty="0"/>
              <a:t>但宇宙早期的重力波會保留宇宙早期的痕跡。</a:t>
            </a:r>
          </a:p>
        </p:txBody>
      </p:sp>
    </p:spTree>
    <p:extLst>
      <p:ext uri="{BB962C8B-B14F-4D97-AF65-F5344CB8AC3E}">
        <p14:creationId xmlns:p14="http://schemas.microsoft.com/office/powerpoint/2010/main" val="3111088806"/>
      </p:ext>
    </p:extLst>
  </p:cSld>
  <p:clrMapOvr>
    <a:masterClrMapping/>
  </p:clrMapOvr>
</p:sld>
</file>

<file path=ppt/theme/theme1.xml><?xml version="1.0" encoding="utf-8"?>
<a:theme xmlns:a="http://schemas.openxmlformats.org/drawingml/2006/main" name="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44450">
          <a:solidFill>
            <a:srgbClr val="00B050"/>
          </a:solidFill>
        </a:ln>
      </a:spPr>
      <a:bodyPr rtlCol="0" anchor="ctr"/>
      <a:lstStyle>
        <a:defPPr algn="ctr">
          <a:defRPr/>
        </a:defPPr>
      </a:lstStyle>
      <a:style>
        <a:lnRef idx="1">
          <a:schemeClr val="accent1"/>
        </a:lnRef>
        <a:fillRef idx="0">
          <a:schemeClr val="accent1"/>
        </a:fillRef>
        <a:effectRef idx="0">
          <a:schemeClr val="accent1"/>
        </a:effectRef>
        <a:fontRef idx="minor">
          <a:schemeClr val="tx1"/>
        </a:fontRef>
      </a:style>
    </a:spDef>
    <a:lnDef>
      <a:spPr>
        <a:ln>
          <a:solidFill>
            <a:schemeClr val="tx1"/>
          </a:solidFill>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4275</TotalTime>
  <Words>6572</Words>
  <Application>Microsoft Macintosh PowerPoint</Application>
  <PresentationFormat>On-screen Show (4:3)</PresentationFormat>
  <Paragraphs>475</Paragraphs>
  <Slides>233</Slides>
  <Notes>0</Notes>
  <HiddenSlides>14</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233</vt:i4>
      </vt:variant>
    </vt:vector>
  </HeadingPairs>
  <TitlesOfParts>
    <vt:vector size="240" baseType="lpstr">
      <vt:lpstr>AppleSystemUIFont</vt:lpstr>
      <vt:lpstr>新細明體</vt:lpstr>
      <vt:lpstr>Arial</vt:lpstr>
      <vt:lpstr>Calibri</vt:lpstr>
      <vt:lpstr>Cambria Math</vt:lpstr>
      <vt:lpstr>Times New Roman</vt:lpstr>
      <vt:lpstr>預設簡報設計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在重力影響下，物體會加速下落。繪成時間與空間的圖如下。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Chia-Hung Vincent Chang</dc:creator>
  <cp:lastModifiedBy>Chia-Hung Vincent Chang</cp:lastModifiedBy>
  <cp:revision>106</cp:revision>
  <cp:lastPrinted>2023-09-24T11:45:57Z</cp:lastPrinted>
  <dcterms:created xsi:type="dcterms:W3CDTF">2020-10-13T01:50:46Z</dcterms:created>
  <dcterms:modified xsi:type="dcterms:W3CDTF">2026-08-30T03:04:24Z</dcterms:modified>
</cp:coreProperties>
</file>