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0"/>
  </p:notesMasterIdLst>
  <p:sldIdLst>
    <p:sldId id="457" r:id="rId2"/>
    <p:sldId id="467" r:id="rId3"/>
    <p:sldId id="451" r:id="rId4"/>
    <p:sldId id="449" r:id="rId5"/>
    <p:sldId id="422" r:id="rId6"/>
    <p:sldId id="1785" r:id="rId7"/>
    <p:sldId id="1775" r:id="rId8"/>
    <p:sldId id="366" r:id="rId9"/>
    <p:sldId id="1776" r:id="rId10"/>
    <p:sldId id="1774" r:id="rId11"/>
    <p:sldId id="430" r:id="rId12"/>
    <p:sldId id="431" r:id="rId13"/>
    <p:sldId id="432" r:id="rId14"/>
    <p:sldId id="433" r:id="rId15"/>
    <p:sldId id="1780" r:id="rId16"/>
    <p:sldId id="1781" r:id="rId17"/>
    <p:sldId id="440" r:id="rId18"/>
    <p:sldId id="441" r:id="rId19"/>
    <p:sldId id="442" r:id="rId20"/>
    <p:sldId id="443" r:id="rId21"/>
    <p:sldId id="434" r:id="rId22"/>
    <p:sldId id="435" r:id="rId23"/>
    <p:sldId id="1783" r:id="rId24"/>
    <p:sldId id="1784" r:id="rId25"/>
    <p:sldId id="1782" r:id="rId26"/>
    <p:sldId id="436" r:id="rId27"/>
    <p:sldId id="437" r:id="rId28"/>
    <p:sldId id="463" r:id="rId29"/>
    <p:sldId id="374" r:id="rId30"/>
    <p:sldId id="438" r:id="rId31"/>
    <p:sldId id="522" r:id="rId32"/>
    <p:sldId id="523" r:id="rId33"/>
    <p:sldId id="524" r:id="rId34"/>
    <p:sldId id="509" r:id="rId35"/>
    <p:sldId id="501" r:id="rId36"/>
    <p:sldId id="1612" r:id="rId37"/>
    <p:sldId id="1613" r:id="rId38"/>
    <p:sldId id="506" r:id="rId39"/>
    <p:sldId id="507" r:id="rId40"/>
    <p:sldId id="508" r:id="rId41"/>
    <p:sldId id="514" r:id="rId42"/>
    <p:sldId id="1771" r:id="rId43"/>
    <p:sldId id="1772" r:id="rId44"/>
    <p:sldId id="464" r:id="rId45"/>
    <p:sldId id="465" r:id="rId46"/>
    <p:sldId id="466" r:id="rId47"/>
    <p:sldId id="439" r:id="rId48"/>
    <p:sldId id="513" r:id="rId49"/>
    <p:sldId id="481" r:id="rId50"/>
    <p:sldId id="1773" r:id="rId51"/>
    <p:sldId id="412" r:id="rId52"/>
    <p:sldId id="1614" r:id="rId53"/>
    <p:sldId id="378" r:id="rId54"/>
    <p:sldId id="414" r:id="rId55"/>
    <p:sldId id="380" r:id="rId56"/>
    <p:sldId id="480" r:id="rId57"/>
    <p:sldId id="402" r:id="rId58"/>
    <p:sldId id="403" r:id="rId59"/>
    <p:sldId id="478" r:id="rId60"/>
    <p:sldId id="293" r:id="rId61"/>
    <p:sldId id="827" r:id="rId62"/>
    <p:sldId id="640" r:id="rId63"/>
    <p:sldId id="475" r:id="rId64"/>
    <p:sldId id="271" r:id="rId65"/>
    <p:sldId id="831" r:id="rId66"/>
    <p:sldId id="1769" r:id="rId67"/>
    <p:sldId id="1726" r:id="rId68"/>
    <p:sldId id="833" r:id="rId69"/>
    <p:sldId id="836" r:id="rId70"/>
    <p:sldId id="837" r:id="rId71"/>
    <p:sldId id="838" r:id="rId72"/>
    <p:sldId id="842" r:id="rId73"/>
    <p:sldId id="843" r:id="rId74"/>
    <p:sldId id="844" r:id="rId75"/>
    <p:sldId id="845" r:id="rId76"/>
    <p:sldId id="1711" r:id="rId77"/>
    <p:sldId id="1770" r:id="rId78"/>
    <p:sldId id="1712" r:id="rId79"/>
    <p:sldId id="1713" r:id="rId80"/>
    <p:sldId id="1715" r:id="rId81"/>
    <p:sldId id="1714" r:id="rId82"/>
    <p:sldId id="1716" r:id="rId83"/>
    <p:sldId id="1728" r:id="rId84"/>
    <p:sldId id="383" r:id="rId85"/>
    <p:sldId id="1729" r:id="rId86"/>
    <p:sldId id="1142" r:id="rId87"/>
    <p:sldId id="1143" r:id="rId88"/>
    <p:sldId id="1144" r:id="rId89"/>
    <p:sldId id="1145" r:id="rId90"/>
    <p:sldId id="1146" r:id="rId91"/>
    <p:sldId id="1136" r:id="rId92"/>
    <p:sldId id="1135" r:id="rId93"/>
    <p:sldId id="1134" r:id="rId94"/>
    <p:sldId id="1768" r:id="rId95"/>
    <p:sldId id="1738" r:id="rId96"/>
    <p:sldId id="1767" r:id="rId97"/>
    <p:sldId id="1744" r:id="rId98"/>
    <p:sldId id="1745" r:id="rId99"/>
    <p:sldId id="1746" r:id="rId100"/>
    <p:sldId id="1747" r:id="rId101"/>
    <p:sldId id="1749" r:id="rId102"/>
    <p:sldId id="1759" r:id="rId103"/>
    <p:sldId id="1750" r:id="rId104"/>
    <p:sldId id="1751" r:id="rId105"/>
    <p:sldId id="1752" r:id="rId106"/>
    <p:sldId id="1753" r:id="rId107"/>
    <p:sldId id="1754" r:id="rId108"/>
    <p:sldId id="1755" r:id="rId109"/>
    <p:sldId id="1756" r:id="rId110"/>
    <p:sldId id="1757" r:id="rId111"/>
    <p:sldId id="1758" r:id="rId112"/>
    <p:sldId id="1760" r:id="rId113"/>
    <p:sldId id="1761" r:id="rId114"/>
    <p:sldId id="1741" r:id="rId115"/>
    <p:sldId id="1742" r:id="rId116"/>
    <p:sldId id="1743" r:id="rId117"/>
    <p:sldId id="1739" r:id="rId118"/>
    <p:sldId id="1740" r:id="rId119"/>
    <p:sldId id="1730" r:id="rId120"/>
    <p:sldId id="1731" r:id="rId121"/>
    <p:sldId id="1732" r:id="rId122"/>
    <p:sldId id="1733" r:id="rId123"/>
    <p:sldId id="1734" r:id="rId124"/>
    <p:sldId id="549" r:id="rId125"/>
    <p:sldId id="1651" r:id="rId126"/>
    <p:sldId id="1652" r:id="rId127"/>
    <p:sldId id="499" r:id="rId128"/>
    <p:sldId id="551" r:id="rId129"/>
    <p:sldId id="1735" r:id="rId130"/>
    <p:sldId id="512" r:id="rId131"/>
    <p:sldId id="497" r:id="rId132"/>
    <p:sldId id="1736" r:id="rId133"/>
    <p:sldId id="1737" r:id="rId134"/>
    <p:sldId id="1765" r:id="rId135"/>
    <p:sldId id="1766" r:id="rId136"/>
    <p:sldId id="552" r:id="rId137"/>
    <p:sldId id="423" r:id="rId138"/>
    <p:sldId id="1701" r:id="rId139"/>
    <p:sldId id="520" r:id="rId140"/>
    <p:sldId id="1625" r:id="rId141"/>
    <p:sldId id="1650" r:id="rId142"/>
    <p:sldId id="918" r:id="rId143"/>
    <p:sldId id="920" r:id="rId144"/>
    <p:sldId id="1019" r:id="rId145"/>
    <p:sldId id="1628" r:id="rId146"/>
    <p:sldId id="1649" r:id="rId147"/>
    <p:sldId id="872" r:id="rId148"/>
    <p:sldId id="533" r:id="rId149"/>
    <p:sldId id="1633" r:id="rId150"/>
    <p:sldId id="1634" r:id="rId151"/>
    <p:sldId id="1635" r:id="rId152"/>
    <p:sldId id="1636" r:id="rId153"/>
    <p:sldId id="1637" r:id="rId154"/>
    <p:sldId id="539" r:id="rId155"/>
    <p:sldId id="540" r:id="rId156"/>
    <p:sldId id="525" r:id="rId157"/>
    <p:sldId id="526" r:id="rId158"/>
    <p:sldId id="527" r:id="rId159"/>
    <p:sldId id="528" r:id="rId160"/>
    <p:sldId id="1629" r:id="rId161"/>
    <p:sldId id="1630" r:id="rId162"/>
    <p:sldId id="1631" r:id="rId163"/>
    <p:sldId id="1632" r:id="rId164"/>
    <p:sldId id="541" r:id="rId165"/>
    <p:sldId id="1638" r:id="rId166"/>
    <p:sldId id="1639" r:id="rId167"/>
    <p:sldId id="1640" r:id="rId168"/>
    <p:sldId id="1641" r:id="rId169"/>
    <p:sldId id="1642" r:id="rId170"/>
    <p:sldId id="1643" r:id="rId171"/>
    <p:sldId id="1644" r:id="rId172"/>
    <p:sldId id="1645" r:id="rId173"/>
    <p:sldId id="1646" r:id="rId174"/>
    <p:sldId id="1647" r:id="rId175"/>
    <p:sldId id="1648" r:id="rId176"/>
    <p:sldId id="553" r:id="rId177"/>
    <p:sldId id="554" r:id="rId178"/>
    <p:sldId id="555" r:id="rId179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99"/>
    <a:srgbClr val="F9FFC6"/>
    <a:srgbClr val="FFFFCC"/>
    <a:srgbClr val="EEF4C8"/>
    <a:srgbClr val="DDDEB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15"/>
    <p:restoredTop sz="95588" autoAdjust="0"/>
  </p:normalViewPr>
  <p:slideViewPr>
    <p:cSldViewPr>
      <p:cViewPr varScale="1">
        <p:scale>
          <a:sx n="126" d="100"/>
          <a:sy n="126" d="100"/>
        </p:scale>
        <p:origin x="7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viewProps" Target="viewProps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0933373-E70C-4B78-A253-1C82F5FDA7A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6079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新細明體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9C993-AD4B-41A8-8E4B-E64C94A2970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0509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C2AEC-8420-4356-A964-603093FEBD9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17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1F018-80EB-475A-9148-0AAAFB8A9AE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222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BF175-5E2F-4701-B303-70D4C79990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218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7701D-91A9-48F8-A09D-E927776506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3890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CE1FA-5A87-4DF7-A3B5-291F3502E62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628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994CF-49E1-4DEC-B67C-9DD1AB13565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3320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2CEE4-7EA3-4A34-A72C-2A643B38E64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276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D7C79-3730-41AE-BBB4-4253FF3303F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1955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86F5E-AB25-4649-B9C2-2F1411DBB3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934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EBF01-0942-455D-93BD-9D9AF4F38E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3338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FC894-F535-4D8F-805C-2884A0366D4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032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0FF88-0344-4FAE-B969-6DCA0563D8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4465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標題，文字及美工圖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美工圖案版面配置區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5BBF2-9EFD-4369-A63F-203551160C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4769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8C78F23C-7050-43FA-9A77-6A633F265A6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新細明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://upload.wikimedia.org/wikipedia/commons/9/92/Isaac_Newton_signature.sv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7" Type="http://schemas.openxmlformats.org/officeDocument/2006/relationships/image" Target="../media/image167.png"/><Relationship Id="rId12" Type="http://schemas.openxmlformats.org/officeDocument/2006/relationships/image" Target="../media/image15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0.png"/><Relationship Id="rId10" Type="http://schemas.openxmlformats.org/officeDocument/2006/relationships/image" Target="../media/image1312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zh.wikipedia.org/w/index.php?title=Image:Moon-Mdf-2005.jpg&amp;variant=zh-tw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1.png"/><Relationship Id="rId7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1.png"/><Relationship Id="rId3" Type="http://schemas.openxmlformats.org/officeDocument/2006/relationships/image" Target="../media/image510.png"/><Relationship Id="rId7" Type="http://schemas.openxmlformats.org/officeDocument/2006/relationships/image" Target="../media/image55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0.png"/><Relationship Id="rId5" Type="http://schemas.openxmlformats.org/officeDocument/2006/relationships/image" Target="../media/image53.png"/><Relationship Id="rId4" Type="http://schemas.openxmlformats.org/officeDocument/2006/relationships/image" Target="../media/image520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7" Type="http://schemas.openxmlformats.org/officeDocument/2006/relationships/image" Target="../media/image32.jpeg"/><Relationship Id="rId2" Type="http://schemas.openxmlformats.org/officeDocument/2006/relationships/image" Target="../media/image41.png"/><Relationship Id="rId16" Type="http://schemas.openxmlformats.org/officeDocument/2006/relationships/image" Target="../media/image63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10.png"/><Relationship Id="rId15" Type="http://schemas.openxmlformats.org/officeDocument/2006/relationships/image" Target="../media/image61.png"/><Relationship Id="rId10" Type="http://schemas.openxmlformats.org/officeDocument/2006/relationships/image" Target="../media/image570.png"/><Relationship Id="rId1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file:///upload.wikimedia.org/wikipedia/commons/4/41/NewtonsPrincipia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hyperlink" Target="http://upload.wikimedia.org/wikipedia/commons/5/5d/Newtons_laws_in_latin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file:///upload.wikimedia.org/wikipedia/commons/0/0e/Newton-WilliamBlake.jpg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631.png"/><Relationship Id="rId10" Type="http://schemas.openxmlformats.org/officeDocument/2006/relationships/image" Target="../media/image601.png"/><Relationship Id="rId4" Type="http://schemas.openxmlformats.org/officeDocument/2006/relationships/image" Target="../media/image75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20.png"/><Relationship Id="rId4" Type="http://schemas.openxmlformats.org/officeDocument/2006/relationships/image" Target="../media/image4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4.png"/><Relationship Id="rId7" Type="http://schemas.openxmlformats.org/officeDocument/2006/relationships/image" Target="../media/image461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1.png"/><Relationship Id="rId5" Type="http://schemas.openxmlformats.org/officeDocument/2006/relationships/image" Target="../media/image441.png"/><Relationship Id="rId4" Type="http://schemas.openxmlformats.org/officeDocument/2006/relationships/image" Target="../media/image45.png"/><Relationship Id="rId9" Type="http://schemas.openxmlformats.org/officeDocument/2006/relationships/image" Target="../media/image48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7" Type="http://schemas.openxmlformats.org/officeDocument/2006/relationships/image" Target="../media/image530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1.png"/><Relationship Id="rId4" Type="http://schemas.openxmlformats.org/officeDocument/2006/relationships/image" Target="../media/image50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1.png"/><Relationship Id="rId5" Type="http://schemas.openxmlformats.org/officeDocument/2006/relationships/image" Target="../media/image361.png"/><Relationship Id="rId4" Type="http://schemas.openxmlformats.org/officeDocument/2006/relationships/image" Target="../media/image3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02.png"/><Relationship Id="rId3" Type="http://schemas.openxmlformats.org/officeDocument/2006/relationships/image" Target="../media/image580.png"/><Relationship Id="rId12" Type="http://schemas.openxmlformats.org/officeDocument/2006/relationships/image" Target="../media/image501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90.png"/><Relationship Id="rId10" Type="http://schemas.openxmlformats.org/officeDocument/2006/relationships/image" Target="../media/image400.png"/><Relationship Id="rId4" Type="http://schemas.openxmlformats.org/officeDocument/2006/relationships/image" Target="../media/image592.png"/><Relationship Id="rId14" Type="http://schemas.openxmlformats.org/officeDocument/2006/relationships/image" Target="../media/image61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32.png"/><Relationship Id="rId7" Type="http://schemas.openxmlformats.org/officeDocument/2006/relationships/image" Target="../media/image6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1.png"/><Relationship Id="rId5" Type="http://schemas.openxmlformats.org/officeDocument/2006/relationships/image" Target="../media/image560.png"/><Relationship Id="rId4" Type="http://schemas.openxmlformats.org/officeDocument/2006/relationships/image" Target="../media/image5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0.png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620.png"/><Relationship Id="rId7" Type="http://schemas.openxmlformats.org/officeDocument/2006/relationships/image" Target="../media/image6600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0.png"/><Relationship Id="rId5" Type="http://schemas.openxmlformats.org/officeDocument/2006/relationships/image" Target="../media/image640.png"/><Relationship Id="rId4" Type="http://schemas.openxmlformats.org/officeDocument/2006/relationships/image" Target="../media/image630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image" Target="../media/image750.png"/><Relationship Id="rId7" Type="http://schemas.openxmlformats.org/officeDocument/2006/relationships/image" Target="../media/image790.png"/><Relationship Id="rId12" Type="http://schemas.openxmlformats.org/officeDocument/2006/relationships/image" Target="../media/image840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0.png"/><Relationship Id="rId11" Type="http://schemas.openxmlformats.org/officeDocument/2006/relationships/image" Target="../media/image830.png"/><Relationship Id="rId5" Type="http://schemas.openxmlformats.org/officeDocument/2006/relationships/image" Target="../media/image770.png"/><Relationship Id="rId10" Type="http://schemas.openxmlformats.org/officeDocument/2006/relationships/image" Target="../media/image820.png"/><Relationship Id="rId4" Type="http://schemas.openxmlformats.org/officeDocument/2006/relationships/image" Target="../media/image760.png"/><Relationship Id="rId9" Type="http://schemas.openxmlformats.org/officeDocument/2006/relationships/image" Target="../media/image8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0.png"/><Relationship Id="rId2" Type="http://schemas.openxmlformats.org/officeDocument/2006/relationships/image" Target="../media/image8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1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0.png"/><Relationship Id="rId4" Type="http://schemas.openxmlformats.org/officeDocument/2006/relationships/image" Target="../media/image8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8.png"/><Relationship Id="rId2" Type="http://schemas.openxmlformats.org/officeDocument/2006/relationships/hyperlink" Target="http://upload.wikimedia.org/wikipedia/commons/2/23/Helium_atom_QM.sv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hyperlink" Target="http://upload.wikimedia.org/wikipedia/en/6/62/Nz100.jpg" TargetMode="External"/><Relationship Id="rId4" Type="http://schemas.openxmlformats.org/officeDocument/2006/relationships/image" Target="../media/image106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0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1.png"/><Relationship Id="rId5" Type="http://schemas.openxmlformats.org/officeDocument/2006/relationships/image" Target="../media/image1140.png"/><Relationship Id="rId4" Type="http://schemas.openxmlformats.org/officeDocument/2006/relationships/image" Target="../media/image114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tiff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tiff"/><Relationship Id="rId4" Type="http://schemas.openxmlformats.org/officeDocument/2006/relationships/image" Target="../media/image123.tif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0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0.png"/><Relationship Id="rId4" Type="http://schemas.openxmlformats.org/officeDocument/2006/relationships/image" Target="../media/image1160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0.pn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jpeg"/><Relationship Id="rId4" Type="http://schemas.openxmlformats.org/officeDocument/2006/relationships/image" Target="../media/image12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0.png"/><Relationship Id="rId5" Type="http://schemas.openxmlformats.org/officeDocument/2006/relationships/image" Target="../media/image680.png"/><Relationship Id="rId4" Type="http://schemas.openxmlformats.org/officeDocument/2006/relationships/image" Target="../media/image13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71.png"/><Relationship Id="rId4" Type="http://schemas.openxmlformats.org/officeDocument/2006/relationships/image" Target="../media/image134.tif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tiff"/><Relationship Id="rId2" Type="http://schemas.openxmlformats.org/officeDocument/2006/relationships/image" Target="../media/image13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tiff"/><Relationship Id="rId4" Type="http://schemas.openxmlformats.org/officeDocument/2006/relationships/image" Target="../media/image137.tiff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gif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tiff"/><Relationship Id="rId4" Type="http://schemas.openxmlformats.org/officeDocument/2006/relationships/image" Target="../media/image25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1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7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1.png"/><Relationship Id="rId5" Type="http://schemas.openxmlformats.org/officeDocument/2006/relationships/image" Target="../media/image771.png"/><Relationship Id="rId4" Type="http://schemas.openxmlformats.org/officeDocument/2006/relationships/image" Target="../media/image147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1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92.png"/><Relationship Id="rId4" Type="http://schemas.openxmlformats.org/officeDocument/2006/relationships/image" Target="../media/image148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0.png"/><Relationship Id="rId5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1.png"/><Relationship Id="rId3" Type="http://schemas.openxmlformats.org/officeDocument/2006/relationships/image" Target="../media/image1491.png"/><Relationship Id="rId7" Type="http://schemas.openxmlformats.org/officeDocument/2006/relationships/image" Target="../media/image15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jpeg"/><Relationship Id="rId5" Type="http://schemas.openxmlformats.org/officeDocument/2006/relationships/image" Target="../media/image157.jpeg"/><Relationship Id="rId4" Type="http://schemas.openxmlformats.org/officeDocument/2006/relationships/image" Target="../media/image1502.png"/><Relationship Id="rId9" Type="http://schemas.openxmlformats.org/officeDocument/2006/relationships/image" Target="../media/image153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0.png"/><Relationship Id="rId4" Type="http://schemas.openxmlformats.org/officeDocument/2006/relationships/image" Target="../media/image142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3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11.png"/><Relationship Id="rId4" Type="http://schemas.openxmlformats.org/officeDocument/2006/relationships/image" Target="../media/image170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5.png"/><Relationship Id="rId4" Type="http://schemas.openxmlformats.org/officeDocument/2006/relationships/image" Target="../media/image171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0.pn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5" Type="http://schemas.openxmlformats.org/officeDocument/2006/relationships/image" Target="../media/image173.jpeg"/><Relationship Id="rId4" Type="http://schemas.openxmlformats.org/officeDocument/2006/relationships/image" Target="../media/image208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jpeg"/><Relationship Id="rId5" Type="http://schemas.openxmlformats.org/officeDocument/2006/relationships/image" Target="../media/image183.jpeg"/><Relationship Id="rId4" Type="http://schemas.openxmlformats.org/officeDocument/2006/relationships/image" Target="../media/image182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7.jp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0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760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hyperlink" Target="https://www.mirrorvoice.com.tw/podcasts/78/1688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8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2.png"/><Relationship Id="rId3" Type="http://schemas.openxmlformats.org/officeDocument/2006/relationships/image" Target="../media/image1771.png"/><Relationship Id="rId7" Type="http://schemas.openxmlformats.org/officeDocument/2006/relationships/image" Target="../media/image1402.pn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1.png"/><Relationship Id="rId11" Type="http://schemas.openxmlformats.org/officeDocument/2006/relationships/image" Target="../media/image1790.png"/><Relationship Id="rId5" Type="http://schemas.openxmlformats.org/officeDocument/2006/relationships/image" Target="../media/image2040.png"/><Relationship Id="rId10" Type="http://schemas.openxmlformats.org/officeDocument/2006/relationships/image" Target="../media/image1940.png"/><Relationship Id="rId4" Type="http://schemas.openxmlformats.org/officeDocument/2006/relationships/image" Target="../media/image1782.png"/><Relationship Id="rId9" Type="http://schemas.openxmlformats.org/officeDocument/2006/relationships/image" Target="../media/image1931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1.png"/><Relationship Id="rId5" Type="http://schemas.openxmlformats.org/officeDocument/2006/relationships/image" Target="../media/image1370.png"/></Relationships>
</file>

<file path=ppt/slides/_rels/slide1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50.png"/><Relationship Id="rId3" Type="http://schemas.openxmlformats.org/officeDocument/2006/relationships/image" Target="../media/image1380.png"/><Relationship Id="rId12" Type="http://schemas.openxmlformats.org/officeDocument/2006/relationships/image" Target="../media/image1681.png"/><Relationship Id="rId17" Type="http://schemas.openxmlformats.org/officeDocument/2006/relationships/image" Target="../media/image1421.png"/><Relationship Id="rId2" Type="http://schemas.openxmlformats.org/officeDocument/2006/relationships/image" Target="../media/image2060.png"/><Relationship Id="rId16" Type="http://schemas.openxmlformats.org/officeDocument/2006/relationships/image" Target="../media/image141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671.png"/><Relationship Id="rId15" Type="http://schemas.openxmlformats.org/officeDocument/2006/relationships/image" Target="../media/image1401.png"/><Relationship Id="rId10" Type="http://schemas.openxmlformats.org/officeDocument/2006/relationships/image" Target="../media/image1661.png"/><Relationship Id="rId14" Type="http://schemas.openxmlformats.org/officeDocument/2006/relationships/image" Target="../media/image1701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1.png"/><Relationship Id="rId7" Type="http://schemas.openxmlformats.org/officeDocument/2006/relationships/image" Target="../media/image1470.png"/><Relationship Id="rId2" Type="http://schemas.openxmlformats.org/officeDocument/2006/relationships/image" Target="../media/image19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1.png"/><Relationship Id="rId5" Type="http://schemas.openxmlformats.org/officeDocument/2006/relationships/image" Target="../media/image1451.png"/><Relationship Id="rId4" Type="http://schemas.openxmlformats.org/officeDocument/2006/relationships/image" Target="../media/image1440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hyperlink" Target="http://en.wikipedia.org/wiki/File:Leonhard_Euler_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png"/><Relationship Id="rId5" Type="http://schemas.openxmlformats.org/officeDocument/2006/relationships/image" Target="../media/image1501.png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0.png"/><Relationship Id="rId3" Type="http://schemas.openxmlformats.org/officeDocument/2006/relationships/image" Target="../media/image1450.png"/><Relationship Id="rId7" Type="http://schemas.openxmlformats.org/officeDocument/2006/relationships/image" Target="../media/image1490.png"/><Relationship Id="rId12" Type="http://schemas.openxmlformats.org/officeDocument/2006/relationships/image" Target="../media/image1520.pn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2.png"/><Relationship Id="rId11" Type="http://schemas.openxmlformats.org/officeDocument/2006/relationships/image" Target="../media/image1970.png"/><Relationship Id="rId5" Type="http://schemas.openxmlformats.org/officeDocument/2006/relationships/image" Target="../media/image1980.png"/><Relationship Id="rId10" Type="http://schemas.openxmlformats.org/officeDocument/2006/relationships/image" Target="../media/image1360.png"/><Relationship Id="rId4" Type="http://schemas.openxmlformats.org/officeDocument/2006/relationships/image" Target="../media/image1460.png"/><Relationship Id="rId9" Type="http://schemas.openxmlformats.org/officeDocument/2006/relationships/image" Target="../media/image1510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0.png"/><Relationship Id="rId3" Type="http://schemas.openxmlformats.org/officeDocument/2006/relationships/image" Target="../media/image1530.png"/><Relationship Id="rId7" Type="http://schemas.openxmlformats.org/officeDocument/2006/relationships/image" Target="../media/image1570.png"/><Relationship Id="rId12" Type="http://schemas.openxmlformats.org/officeDocument/2006/relationships/image" Target="../media/image1420.pn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0.png"/><Relationship Id="rId11" Type="http://schemas.openxmlformats.org/officeDocument/2006/relationships/image" Target="../media/image1410.png"/><Relationship Id="rId10" Type="http://schemas.openxmlformats.org/officeDocument/2006/relationships/image" Target="../media/image1400.png"/><Relationship Id="rId4" Type="http://schemas.openxmlformats.org/officeDocument/2006/relationships/image" Target="../media/image1540.png"/><Relationship Id="rId9" Type="http://schemas.openxmlformats.org/officeDocument/2006/relationships/image" Target="../media/image1390.png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3.png"/><Relationship Id="rId3" Type="http://schemas.openxmlformats.org/officeDocument/2006/relationships/image" Target="../media/image278.png"/><Relationship Id="rId12" Type="http://schemas.openxmlformats.org/officeDocument/2006/relationships/image" Target="../media/image282.pn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780.png"/><Relationship Id="rId10" Type="http://schemas.openxmlformats.org/officeDocument/2006/relationships/image" Target="../media/image1770.png"/><Relationship Id="rId4" Type="http://schemas.openxmlformats.org/officeDocument/2006/relationships/image" Target="../media/image281.png"/><Relationship Id="rId14" Type="http://schemas.openxmlformats.org/officeDocument/2006/relationships/image" Target="../media/image284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0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5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7" Type="http://schemas.openxmlformats.org/officeDocument/2006/relationships/image" Target="../media/image216.jpe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jpeg"/><Relationship Id="rId5" Type="http://schemas.openxmlformats.org/officeDocument/2006/relationships/image" Target="../media/image214.png"/><Relationship Id="rId4" Type="http://schemas.openxmlformats.org/officeDocument/2006/relationships/image" Target="../media/image211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20.jpeg"/><Relationship Id="rId7" Type="http://schemas.openxmlformats.org/officeDocument/2006/relationships/image" Target="../media/image2661.png"/><Relationship Id="rId12" Type="http://schemas.openxmlformats.org/officeDocument/2006/relationships/image" Target="../media/image223.jpe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3.png"/><Relationship Id="rId11" Type="http://schemas.openxmlformats.org/officeDocument/2006/relationships/image" Target="../media/image276.png"/><Relationship Id="rId5" Type="http://schemas.openxmlformats.org/officeDocument/2006/relationships/image" Target="../media/image221.jpeg"/><Relationship Id="rId10" Type="http://schemas.openxmlformats.org/officeDocument/2006/relationships/image" Target="../media/image275.png"/><Relationship Id="rId4" Type="http://schemas.openxmlformats.org/officeDocument/2006/relationships/hyperlink" Target="http://en.wikipedia.org/wiki/File:EscherichiaColi_NIAID.jpg" TargetMode="External"/><Relationship Id="rId9" Type="http://schemas.openxmlformats.org/officeDocument/2006/relationships/image" Target="../media/image268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24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3.jpeg"/><Relationship Id="rId4" Type="http://schemas.openxmlformats.org/officeDocument/2006/relationships/image" Target="../media/image280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0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image" Target="../media/image15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1.png"/><Relationship Id="rId4" Type="http://schemas.openxmlformats.org/officeDocument/2006/relationships/image" Target="../media/image160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1.pn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jpeg"/><Relationship Id="rId5" Type="http://schemas.openxmlformats.org/officeDocument/2006/relationships/image" Target="../media/image1880.png"/><Relationship Id="rId4" Type="http://schemas.openxmlformats.org/officeDocument/2006/relationships/image" Target="../media/image1870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0.pn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0.png"/><Relationship Id="rId5" Type="http://schemas.openxmlformats.org/officeDocument/2006/relationships/image" Target="../media/image1610.png"/><Relationship Id="rId4" Type="http://schemas.openxmlformats.org/officeDocument/2006/relationships/image" Target="../media/image1600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0.png"/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0.pn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60.png"/><Relationship Id="rId4" Type="http://schemas.openxmlformats.org/officeDocument/2006/relationships/image" Target="../media/image1650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0.png"/><Relationship Id="rId3" Type="http://schemas.openxmlformats.org/officeDocument/2006/relationships/image" Target="../media/image228.jpeg"/><Relationship Id="rId7" Type="http://schemas.openxmlformats.org/officeDocument/2006/relationships/image" Target="../media/image1730.png"/><Relationship Id="rId2" Type="http://schemas.openxmlformats.org/officeDocument/2006/relationships/image" Target="../media/image16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20.png"/><Relationship Id="rId5" Type="http://schemas.openxmlformats.org/officeDocument/2006/relationships/image" Target="../media/image1710.png"/><Relationship Id="rId4" Type="http://schemas.openxmlformats.org/officeDocument/2006/relationships/image" Target="../media/image1680.png"/><Relationship Id="rId9" Type="http://schemas.openxmlformats.org/officeDocument/2006/relationships/image" Target="../media/image225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g"/><Relationship Id="rId2" Type="http://schemas.openxmlformats.org/officeDocument/2006/relationships/image" Target="../media/image20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010.png"/><Relationship Id="rId4" Type="http://schemas.openxmlformats.org/officeDocument/2006/relationships/image" Target="../media/image2200.pn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0.png"/><Relationship Id="rId7" Type="http://schemas.openxmlformats.org/officeDocument/2006/relationships/image" Target="../media/image2010.png"/><Relationship Id="rId2" Type="http://schemas.openxmlformats.org/officeDocument/2006/relationships/image" Target="../media/image240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0.png"/><Relationship Id="rId5" Type="http://schemas.openxmlformats.org/officeDocument/2006/relationships/image" Target="../media/image2371.png"/><Relationship Id="rId4" Type="http://schemas.openxmlformats.org/officeDocument/2006/relationships/image" Target="../media/image2360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00.png"/><Relationship Id="rId3" Type="http://schemas.openxmlformats.org/officeDocument/2006/relationships/image" Target="../media/image241.jpeg"/><Relationship Id="rId7" Type="http://schemas.openxmlformats.org/officeDocument/2006/relationships/image" Target="../media/image950.png"/><Relationship Id="rId2" Type="http://schemas.openxmlformats.org/officeDocument/2006/relationships/image" Target="../media/image50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00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0.png"/><Relationship Id="rId13" Type="http://schemas.openxmlformats.org/officeDocument/2006/relationships/image" Target="../media/image2550.png"/><Relationship Id="rId3" Type="http://schemas.openxmlformats.org/officeDocument/2006/relationships/image" Target="../media/image243.tiff"/><Relationship Id="rId7" Type="http://schemas.openxmlformats.org/officeDocument/2006/relationships/image" Target="../media/image2490.png"/><Relationship Id="rId12" Type="http://schemas.openxmlformats.org/officeDocument/2006/relationships/image" Target="../media/image2540.png"/><Relationship Id="rId17" Type="http://schemas.openxmlformats.org/officeDocument/2006/relationships/image" Target="../media/image2590.png"/><Relationship Id="rId2" Type="http://schemas.openxmlformats.org/officeDocument/2006/relationships/image" Target="../media/image242.tiff"/><Relationship Id="rId16" Type="http://schemas.openxmlformats.org/officeDocument/2006/relationships/image" Target="../media/image25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80.png"/><Relationship Id="rId11" Type="http://schemas.openxmlformats.org/officeDocument/2006/relationships/image" Target="../media/image2530.png"/><Relationship Id="rId5" Type="http://schemas.openxmlformats.org/officeDocument/2006/relationships/image" Target="../media/image2471.png"/><Relationship Id="rId15" Type="http://schemas.openxmlformats.org/officeDocument/2006/relationships/image" Target="../media/image2570.png"/><Relationship Id="rId10" Type="http://schemas.openxmlformats.org/officeDocument/2006/relationships/image" Target="../media/image2521.png"/><Relationship Id="rId4" Type="http://schemas.openxmlformats.org/officeDocument/2006/relationships/image" Target="../media/image2400.png"/><Relationship Id="rId9" Type="http://schemas.openxmlformats.org/officeDocument/2006/relationships/image" Target="../media/image2511.png"/><Relationship Id="rId14" Type="http://schemas.openxmlformats.org/officeDocument/2006/relationships/image" Target="../media/image2560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0.png"/><Relationship Id="rId3" Type="http://schemas.openxmlformats.org/officeDocument/2006/relationships/image" Target="../media/image2601.png"/><Relationship Id="rId7" Type="http://schemas.openxmlformats.org/officeDocument/2006/relationships/image" Target="../media/image2610.png"/><Relationship Id="rId2" Type="http://schemas.openxmlformats.org/officeDocument/2006/relationships/image" Target="../media/image24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0.png"/><Relationship Id="rId11" Type="http://schemas.openxmlformats.org/officeDocument/2006/relationships/image" Target="../media/image2650.png"/><Relationship Id="rId5" Type="http://schemas.openxmlformats.org/officeDocument/2006/relationships/image" Target="../media/image2621.png"/><Relationship Id="rId10" Type="http://schemas.openxmlformats.org/officeDocument/2006/relationships/image" Target="../media/image2640.png"/><Relationship Id="rId4" Type="http://schemas.openxmlformats.org/officeDocument/2006/relationships/image" Target="../media/image2611.png"/><Relationship Id="rId9" Type="http://schemas.openxmlformats.org/officeDocument/2006/relationships/image" Target="../media/image2630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0.png"/><Relationship Id="rId7" Type="http://schemas.openxmlformats.org/officeDocument/2006/relationships/image" Target="../media/image2781.png"/><Relationship Id="rId2" Type="http://schemas.openxmlformats.org/officeDocument/2006/relationships/image" Target="../media/image26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90.png"/><Relationship Id="rId5" Type="http://schemas.openxmlformats.org/officeDocument/2006/relationships/image" Target="../media/image2760.png"/><Relationship Id="rId4" Type="http://schemas.openxmlformats.org/officeDocument/2006/relationships/image" Target="../media/image2680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0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20.png"/><Relationship Id="rId4" Type="http://schemas.openxmlformats.org/officeDocument/2006/relationships/image" Target="../media/image245.png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0.png"/><Relationship Id="rId3" Type="http://schemas.openxmlformats.org/officeDocument/2006/relationships/image" Target="../media/image2751.png"/><Relationship Id="rId7" Type="http://schemas.openxmlformats.org/officeDocument/2006/relationships/image" Target="../media/image2880.png"/><Relationship Id="rId2" Type="http://schemas.openxmlformats.org/officeDocument/2006/relationships/image" Target="../media/image24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70.png"/><Relationship Id="rId5" Type="http://schemas.openxmlformats.org/officeDocument/2006/relationships/image" Target="../media/image2860.png"/><Relationship Id="rId4" Type="http://schemas.openxmlformats.org/officeDocument/2006/relationships/image" Target="../media/image2771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tiff"/><Relationship Id="rId3" Type="http://schemas.openxmlformats.org/officeDocument/2006/relationships/image" Target="../media/image252.tiff"/><Relationship Id="rId7" Type="http://schemas.openxmlformats.org/officeDocument/2006/relationships/image" Target="../media/image2750.png"/><Relationship Id="rId2" Type="http://schemas.openxmlformats.org/officeDocument/2006/relationships/image" Target="../media/image25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tiff"/><Relationship Id="rId5" Type="http://schemas.openxmlformats.org/officeDocument/2006/relationships/image" Target="../media/image2730.png"/><Relationship Id="rId10" Type="http://schemas.openxmlformats.org/officeDocument/2006/relationships/image" Target="../media/image2780.png"/><Relationship Id="rId4" Type="http://schemas.openxmlformats.org/officeDocument/2006/relationships/image" Target="../media/image253.tiff"/><Relationship Id="rId9" Type="http://schemas.openxmlformats.org/officeDocument/2006/relationships/image" Target="../media/image2770.png"/></Relationships>
</file>

<file path=ppt/slides/_rels/slide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tiff"/><Relationship Id="rId3" Type="http://schemas.openxmlformats.org/officeDocument/2006/relationships/image" Target="../media/image254.tiff"/><Relationship Id="rId7" Type="http://schemas.openxmlformats.org/officeDocument/2006/relationships/image" Target="../media/image24.png"/><Relationship Id="rId2" Type="http://schemas.openxmlformats.org/officeDocument/2006/relationships/image" Target="../media/image25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0.png"/><Relationship Id="rId5" Type="http://schemas.openxmlformats.org/officeDocument/2006/relationships/image" Target="../media/image252.tiff"/><Relationship Id="rId4" Type="http://schemas.openxmlformats.org/officeDocument/2006/relationships/image" Target="../media/image251.tiff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tiff"/><Relationship Id="rId2" Type="http://schemas.openxmlformats.org/officeDocument/2006/relationships/image" Target="../media/image257.tiff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8.png"/><Relationship Id="rId7" Type="http://schemas.openxmlformats.org/officeDocument/2006/relationships/image" Target="../media/image260.tiff"/><Relationship Id="rId2" Type="http://schemas.openxmlformats.org/officeDocument/2006/relationships/image" Target="../media/image259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0.png"/><Relationship Id="rId5" Type="http://schemas.openxmlformats.org/officeDocument/2006/relationships/image" Target="../media/image2900.png"/><Relationship Id="rId4" Type="http://schemas.openxmlformats.org/officeDocument/2006/relationships/image" Target="../media/image258.tiff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0.png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1.png"/><Relationship Id="rId5" Type="http://schemas.openxmlformats.org/officeDocument/2006/relationships/image" Target="../media/image4300.png"/><Relationship Id="rId4" Type="http://schemas.openxmlformats.org/officeDocument/2006/relationships/image" Target="../media/image4200.png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ropbox\Documents\課程\YoungTextBook\Images\Chapter04\A_Images\A_Figures_and_Photos\04_00_Fig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84313"/>
            <a:ext cx="5381625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文字方塊 4"/>
          <p:cNvSpPr txBox="1">
            <a:spLocks noChangeArrowheads="1"/>
          </p:cNvSpPr>
          <p:nvPr/>
        </p:nvSpPr>
        <p:spPr bwMode="auto">
          <a:xfrm>
            <a:off x="3924300" y="908050"/>
            <a:ext cx="151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FF0000"/>
                </a:solidFill>
              </a:rPr>
              <a:t>力  </a:t>
            </a:r>
            <a:r>
              <a:rPr lang="en-US" altLang="zh-TW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Force</a:t>
            </a:r>
            <a:endParaRPr lang="zh-TW" altLang="en-US" sz="1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ic.pimg.tw/giddens/b9c739a80afeed4ef3ad5570ce920f7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 descr="http://iphoto.ipeen.com.tw/photo/comment/8/0/2/cm20110818d51a11c1989168db57107f25695048563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789363"/>
            <a:ext cx="428625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6" descr="http://hichannel.hinet.net/images/mediaComment/132136772c90000005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89363"/>
            <a:ext cx="42862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文字方塊 4"/>
          <p:cNvSpPr txBox="1">
            <a:spLocks noChangeArrowheads="1"/>
          </p:cNvSpPr>
          <p:nvPr/>
        </p:nvSpPr>
        <p:spPr bwMode="auto">
          <a:xfrm>
            <a:off x="6156325" y="1700213"/>
            <a:ext cx="2808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力是一個很熟悉的觀念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5" descr="Newto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1557338"/>
            <a:ext cx="2220913" cy="3051175"/>
          </a:xfrm>
        </p:spPr>
      </p:pic>
      <p:sp>
        <p:nvSpPr>
          <p:cNvPr id="6147" name="Text Box 27"/>
          <p:cNvSpPr txBox="1">
            <a:spLocks noChangeArrowheads="1"/>
          </p:cNvSpPr>
          <p:nvPr/>
        </p:nvSpPr>
        <p:spPr bwMode="auto">
          <a:xfrm>
            <a:off x="5721350" y="5419725"/>
            <a:ext cx="169227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Isaac Newton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(1642-1727)</a:t>
            </a:r>
          </a:p>
        </p:txBody>
      </p:sp>
      <p:pic>
        <p:nvPicPr>
          <p:cNvPr id="6148" name="圖片 6" descr="rainbow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284538"/>
            <a:ext cx="430371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File:Isaac Newton signature.sv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92150"/>
            <a:ext cx="2127250" cy="719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9" r="49509" b="49471"/>
          <a:stretch>
            <a:fillRect/>
          </a:stretch>
        </p:blipFill>
        <p:spPr>
          <a:xfrm>
            <a:off x="4211638" y="765175"/>
            <a:ext cx="1004887" cy="2447925"/>
          </a:xfrm>
        </p:spPr>
      </p:pic>
      <p:pic>
        <p:nvPicPr>
          <p:cNvPr id="6151" name="Picture 13" descr="http://www.google.com/url?source=imglanding&amp;ct=img&amp;q=http://s3.amazonaws.com/readers/2010/05/13/newtonmanzana_1.jpg&amp;sa=X&amp;ei=lpVeUNONMdDImAWv7IEo&amp;ved=0CAsQ8wc4KQ&amp;usg=AFQjCNHVZWO-4jvnt6p_zepQW46b5RFC1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836613"/>
            <a:ext cx="29527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3"/>
          <p:cNvSpPr>
            <a:spLocks noGrp="1" noChangeArrowheads="1"/>
          </p:cNvSpPr>
          <p:nvPr>
            <p:ph type="title"/>
          </p:nvPr>
        </p:nvSpPr>
        <p:spPr>
          <a:xfrm>
            <a:off x="1331913" y="561479"/>
            <a:ext cx="6911975" cy="409575"/>
          </a:xfrm>
        </p:spPr>
        <p:txBody>
          <a:bodyPr/>
          <a:lstStyle/>
          <a:p>
            <a:pPr algn="l" eaLnBrk="1" hangingPunct="1"/>
            <a:r>
              <a:rPr lang="zh-TW" altLang="en-US" sz="1800" dirty="0">
                <a:solidFill>
                  <a:schemeClr val="tx1"/>
                </a:solidFill>
              </a:rPr>
              <a:t>月球的運動與蘋果的運動都是加速度運動！</a:t>
            </a:r>
          </a:p>
        </p:txBody>
      </p:sp>
      <p:pic>
        <p:nvPicPr>
          <p:cNvPr id="9219" name="Picture 7" descr="13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8"/>
          <a:stretch>
            <a:fillRect/>
          </a:stretch>
        </p:blipFill>
        <p:spPr>
          <a:xfrm>
            <a:off x="1422047" y="1556792"/>
            <a:ext cx="3349625" cy="2949575"/>
          </a:xfrm>
        </p:spPr>
      </p:pic>
      <p:sp>
        <p:nvSpPr>
          <p:cNvPr id="9220" name="矩形 8"/>
          <p:cNvSpPr>
            <a:spLocks noChangeArrowheads="1"/>
          </p:cNvSpPr>
          <p:nvPr/>
        </p:nvSpPr>
        <p:spPr bwMode="auto">
          <a:xfrm>
            <a:off x="1355352" y="980728"/>
            <a:ext cx="34163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兩者的加速度都同樣指向地心！</a:t>
            </a:r>
          </a:p>
        </p:txBody>
      </p:sp>
      <p:sp>
        <p:nvSpPr>
          <p:cNvPr id="9221" name="文字方塊 13"/>
          <p:cNvSpPr txBox="1">
            <a:spLocks noChangeArrowheads="1"/>
          </p:cNvSpPr>
          <p:nvPr/>
        </p:nvSpPr>
        <p:spPr bwMode="auto">
          <a:xfrm>
            <a:off x="1327170" y="4756944"/>
            <a:ext cx="76373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合理猜測：月球與蘋果同樣都在地球</a:t>
            </a:r>
            <a:r>
              <a:rPr lang="zh-TW" altLang="en-US" sz="1800" dirty="0">
                <a:solidFill>
                  <a:srgbClr val="FF0000"/>
                </a:solidFill>
              </a:rPr>
              <a:t>影響</a:t>
            </a:r>
            <a:r>
              <a:rPr lang="zh-TW" altLang="en-US" sz="1800" dirty="0"/>
              <a:t>下運動！地球影響是運動的因！</a:t>
            </a:r>
          </a:p>
        </p:txBody>
      </p:sp>
      <p:sp>
        <p:nvSpPr>
          <p:cNvPr id="9222" name="文字方塊 8"/>
          <p:cNvSpPr txBox="1">
            <a:spLocks noChangeArrowheads="1"/>
          </p:cNvSpPr>
          <p:nvPr/>
        </p:nvSpPr>
        <p:spPr bwMode="auto">
          <a:xfrm>
            <a:off x="1355352" y="5682456"/>
            <a:ext cx="724909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而月球與蘋果的運動軌跡相同之特質就是加速度！因此加速度是果！</a:t>
            </a:r>
          </a:p>
        </p:txBody>
      </p:sp>
      <p:sp>
        <p:nvSpPr>
          <p:cNvPr id="9224" name="文字方塊 10"/>
          <p:cNvSpPr txBox="1">
            <a:spLocks noChangeArrowheads="1"/>
          </p:cNvSpPr>
          <p:nvPr/>
        </p:nvSpPr>
        <p:spPr bwMode="auto">
          <a:xfrm>
            <a:off x="1355352" y="5199071"/>
            <a:ext cx="4895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同樣的因，必然造成同樣的果！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11" descr="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42" y="3235075"/>
            <a:ext cx="282892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Text Box 12"/>
          <p:cNvSpPr txBox="1">
            <a:spLocks noChangeArrowheads="1"/>
          </p:cNvSpPr>
          <p:nvPr/>
        </p:nvSpPr>
        <p:spPr bwMode="auto">
          <a:xfrm>
            <a:off x="3591314" y="5730584"/>
            <a:ext cx="24946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000" dirty="0">
                <a:solidFill>
                  <a:srgbClr val="FF0000"/>
                </a:solidFill>
              </a:rPr>
              <a:t>牛頓運動定律</a:t>
            </a:r>
          </a:p>
        </p:txBody>
      </p:sp>
      <p:sp>
        <p:nvSpPr>
          <p:cNvPr id="10245" name="文字方塊 14"/>
          <p:cNvSpPr txBox="1">
            <a:spLocks noChangeArrowheads="1"/>
          </p:cNvSpPr>
          <p:nvPr/>
        </p:nvSpPr>
        <p:spPr bwMode="auto">
          <a:xfrm>
            <a:off x="2192923" y="1228203"/>
            <a:ext cx="14679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/>
              <a:t>地球影響</a:t>
            </a:r>
          </a:p>
        </p:txBody>
      </p:sp>
      <p:sp>
        <p:nvSpPr>
          <p:cNvPr id="10246" name="文字方塊 15"/>
          <p:cNvSpPr txBox="1">
            <a:spLocks noChangeArrowheads="1"/>
          </p:cNvSpPr>
          <p:nvPr/>
        </p:nvSpPr>
        <p:spPr bwMode="auto">
          <a:xfrm>
            <a:off x="4511178" y="1238696"/>
            <a:ext cx="15748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/>
              <a:t>蘋果加速度</a:t>
            </a:r>
          </a:p>
        </p:txBody>
      </p:sp>
      <p:sp>
        <p:nvSpPr>
          <p:cNvPr id="18" name="左-右雙向箭號 17"/>
          <p:cNvSpPr/>
          <p:nvPr/>
        </p:nvSpPr>
        <p:spPr>
          <a:xfrm>
            <a:off x="3629123" y="1319778"/>
            <a:ext cx="649287" cy="2159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2000"/>
          </a:p>
        </p:txBody>
      </p:sp>
      <p:sp>
        <p:nvSpPr>
          <p:cNvPr id="20" name="文字方塊 19"/>
          <p:cNvSpPr txBox="1">
            <a:spLocks noChangeArrowheads="1"/>
          </p:cNvSpPr>
          <p:nvPr/>
        </p:nvSpPr>
        <p:spPr bwMode="auto">
          <a:xfrm>
            <a:off x="3556197" y="3682367"/>
            <a:ext cx="56243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/>
              <a:t>經驗顯示：質量越大越難推動！需要越大的力。</a:t>
            </a:r>
          </a:p>
        </p:txBody>
      </p:sp>
      <p:sp>
        <p:nvSpPr>
          <p:cNvPr id="21" name="文字方塊 20"/>
          <p:cNvSpPr txBox="1">
            <a:spLocks noChangeArrowheads="1"/>
          </p:cNvSpPr>
          <p:nvPr/>
        </p:nvSpPr>
        <p:spPr bwMode="auto">
          <a:xfrm>
            <a:off x="3581743" y="4688442"/>
            <a:ext cx="57427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/>
              <a:t>加速度是指向地心，因此力與加速度都有方向性。</a:t>
            </a:r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2915816" y="1602680"/>
            <a:ext cx="1012750" cy="16267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2000"/>
          </a:p>
        </p:txBody>
      </p:sp>
      <p:pic>
        <p:nvPicPr>
          <p:cNvPr id="22" name="Picture 2" descr="D:\Dropbox\Documents\課程\YoungTextBook\Images\Chapter04\A_Images\A_Figures_and_Photos\04_00_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10" y="1461528"/>
            <a:ext cx="20828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22"/>
          <p:cNvSpPr txBox="1">
            <a:spLocks noChangeArrowheads="1"/>
          </p:cNvSpPr>
          <p:nvPr/>
        </p:nvSpPr>
        <p:spPr bwMode="auto">
          <a:xfrm>
            <a:off x="4419195" y="3169672"/>
            <a:ext cx="5009077" cy="499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TW" altLang="en-US" sz="2000" dirty="0"/>
              <a:t>將一物體對另一物體的影響，稱為</a:t>
            </a:r>
            <a:r>
              <a:rPr lang="zh-TW" altLang="en-US" sz="2000" dirty="0">
                <a:latin typeface="Times New Roman" pitchFamily="18" charset="0"/>
                <a:cs typeface="Times New Roman" pitchFamily="18" charset="0"/>
              </a:rPr>
              <a:t>力 </a:t>
            </a:r>
            <a:r>
              <a:rPr lang="en-US" altLang="zh-TW" sz="2000" dirty="0">
                <a:latin typeface="Times New Roman" pitchFamily="18" charset="0"/>
                <a:cs typeface="Times New Roman" pitchFamily="18" charset="0"/>
              </a:rPr>
              <a:t>Force</a:t>
            </a:r>
            <a:r>
              <a:rPr lang="zh-TW" altLang="en-US" sz="2000" dirty="0">
                <a:latin typeface="Times New Roman" pitchFamily="18" charset="0"/>
                <a:cs typeface="Times New Roman" pitchFamily="18" charset="0"/>
              </a:rPr>
              <a:t>。</a:t>
            </a:r>
          </a:p>
        </p:txBody>
      </p:sp>
      <p:sp>
        <p:nvSpPr>
          <p:cNvPr id="10255" name="Text Box 8"/>
          <p:cNvSpPr txBox="1">
            <a:spLocks noChangeArrowheads="1"/>
          </p:cNvSpPr>
          <p:nvPr/>
        </p:nvSpPr>
        <p:spPr bwMode="auto">
          <a:xfrm>
            <a:off x="2521424" y="812408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000" dirty="0"/>
              <a:t>因</a:t>
            </a:r>
          </a:p>
        </p:txBody>
      </p:sp>
      <p:sp>
        <p:nvSpPr>
          <p:cNvPr id="10256" name="Text Box 9"/>
          <p:cNvSpPr txBox="1">
            <a:spLocks noChangeArrowheads="1"/>
          </p:cNvSpPr>
          <p:nvPr/>
        </p:nvSpPr>
        <p:spPr bwMode="auto">
          <a:xfrm>
            <a:off x="4915324" y="813158"/>
            <a:ext cx="431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000"/>
              <a:t>果</a:t>
            </a:r>
          </a:p>
        </p:txBody>
      </p:sp>
      <p:cxnSp>
        <p:nvCxnSpPr>
          <p:cNvPr id="3" name="直線箭頭接點 2"/>
          <p:cNvCxnSpPr>
            <a:cxnSpLocks noChangeShapeType="1"/>
          </p:cNvCxnSpPr>
          <p:nvPr/>
        </p:nvCxnSpPr>
        <p:spPr bwMode="auto">
          <a:xfrm flipH="1">
            <a:off x="1801242" y="3954212"/>
            <a:ext cx="720725" cy="503238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1729805" y="3882775"/>
            <a:ext cx="3603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Times New Roman" pitchFamily="18" charset="0"/>
                <a:cs typeface="Times New Roman" pitchFamily="18" charset="0"/>
              </a:rPr>
              <a:t>F</a:t>
            </a:r>
            <a:endParaRPr lang="zh-TW" altLang="en-US" sz="2000" b="1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直線箭頭接點 24"/>
          <p:cNvCxnSpPr>
            <a:cxnSpLocks noChangeShapeType="1"/>
          </p:cNvCxnSpPr>
          <p:nvPr/>
        </p:nvCxnSpPr>
        <p:spPr bwMode="auto">
          <a:xfrm>
            <a:off x="650305" y="4601912"/>
            <a:ext cx="215900" cy="6477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文字方塊 25"/>
          <p:cNvSpPr txBox="1">
            <a:spLocks noChangeArrowheads="1"/>
          </p:cNvSpPr>
          <p:nvPr/>
        </p:nvSpPr>
        <p:spPr bwMode="auto">
          <a:xfrm>
            <a:off x="650305" y="4457450"/>
            <a:ext cx="358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b="1" i="1">
                <a:latin typeface="Times New Roman" pitchFamily="18" charset="0"/>
                <a:cs typeface="Times New Roman" pitchFamily="18" charset="0"/>
              </a:rPr>
              <a:t>F</a:t>
            </a:r>
            <a:endParaRPr lang="zh-TW" altLang="en-US" sz="20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6"/>
          <p:cNvSpPr>
            <a:spLocks noChangeShapeType="1"/>
          </p:cNvSpPr>
          <p:nvPr/>
        </p:nvSpPr>
        <p:spPr bwMode="auto">
          <a:xfrm flipH="1">
            <a:off x="4412158" y="1564133"/>
            <a:ext cx="530820" cy="1665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3581743" y="3265227"/>
                <a:ext cx="893258" cy="400110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𝐹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∝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743" y="3265227"/>
                <a:ext cx="89325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>
              <a:xfrm>
                <a:off x="3585718" y="4163263"/>
                <a:ext cx="1120884" cy="400110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𝐹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718" y="4163263"/>
                <a:ext cx="112088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>
              <a:xfrm>
                <a:off x="3581743" y="5213218"/>
                <a:ext cx="1125244" cy="43749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743" y="5213218"/>
                <a:ext cx="1125244" cy="437492"/>
              </a:xfrm>
              <a:prstGeom prst="rect">
                <a:avLst/>
              </a:prstGeom>
              <a:blipFill>
                <a:blip r:embed="rId6"/>
                <a:stretch>
                  <a:fillRect t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18363B0-7880-7476-B912-F8192DF11388}"/>
              </a:ext>
            </a:extLst>
          </p:cNvPr>
          <p:cNvSpPr txBox="1"/>
          <p:nvPr/>
        </p:nvSpPr>
        <p:spPr>
          <a:xfrm>
            <a:off x="1765642" y="622177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物體的運動狀態的改變，完全由其所受的力來決定</a:t>
            </a:r>
            <a:r>
              <a:rPr lang="en-US" dirty="0"/>
              <a:t>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/>
      <p:bldP spid="20" grpId="0"/>
      <p:bldP spid="21" grpId="0"/>
      <p:bldP spid="19" grpId="0" animBg="1"/>
      <p:bldP spid="23" grpId="0"/>
      <p:bldP spid="5" grpId="0"/>
      <p:bldP spid="26" grpId="0"/>
      <p:bldP spid="24" grpId="0" animBg="1"/>
      <p:bldP spid="2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-08">
            <a:extLst>
              <a:ext uri="{FF2B5EF4-FFF2-40B4-BE49-F238E27FC236}">
                <a16:creationId xmlns:a16="http://schemas.microsoft.com/office/drawing/2014/main" id="{EE932DA9-5FAC-6908-65E6-CD101C0F8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1840" y="692695"/>
            <a:ext cx="3024336" cy="409767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F7F7D5-A10B-6ECB-46BF-D45641FF741E}"/>
              </a:ext>
            </a:extLst>
          </p:cNvPr>
          <p:cNvSpPr txBox="1"/>
          <p:nvPr/>
        </p:nvSpPr>
        <p:spPr>
          <a:xfrm>
            <a:off x="1763688" y="5013176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過去會說物體在密的、與稀疏的環境運動方式不同</a:t>
            </a:r>
            <a:r>
              <a:rPr lang="en-US" dirty="0"/>
              <a:t>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ADB04-060A-5B7F-DC53-F6329353A336}"/>
              </a:ext>
            </a:extLst>
          </p:cNvPr>
          <p:cNvSpPr txBox="1"/>
          <p:nvPr/>
        </p:nvSpPr>
        <p:spPr>
          <a:xfrm>
            <a:off x="1738426" y="5420648"/>
            <a:ext cx="6577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牛頓就會說，密與疏的環境的影響，一樣可以分析為黏滯力</a:t>
            </a:r>
            <a:r>
              <a:rPr lang="en-US" dirty="0"/>
              <a:t>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947F56-B10F-6934-FED1-41083CF98065}"/>
              </a:ext>
            </a:extLst>
          </p:cNvPr>
          <p:cNvSpPr txBox="1"/>
          <p:nvPr/>
        </p:nvSpPr>
        <p:spPr>
          <a:xfrm>
            <a:off x="1763688" y="5980639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物體的運動狀態的改變，</a:t>
            </a:r>
            <a:r>
              <a:rPr lang="en-US" dirty="0" err="1">
                <a:solidFill>
                  <a:srgbClr val="FF0000"/>
                </a:solidFill>
              </a:rPr>
              <a:t>完全</a:t>
            </a:r>
            <a:r>
              <a:rPr lang="en-US" dirty="0" err="1"/>
              <a:t>由其所受的力來決定</a:t>
            </a:r>
            <a:r>
              <a:rPr lang="en-US" dirty="0"/>
              <a:t>！</a:t>
            </a:r>
          </a:p>
        </p:txBody>
      </p:sp>
      <p:pic>
        <p:nvPicPr>
          <p:cNvPr id="6" name="Picture 25" descr="Newton">
            <a:extLst>
              <a:ext uri="{FF2B5EF4-FFF2-40B4-BE49-F238E27FC236}">
                <a16:creationId xmlns:a16="http://schemas.microsoft.com/office/drawing/2014/main" id="{D98611D0-A49C-6960-C4F2-AB12BD32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09851"/>
            <a:ext cx="2220913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8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3"/>
          <p:cNvSpPr txBox="1">
            <a:spLocks noChangeArrowheads="1"/>
          </p:cNvSpPr>
          <p:nvPr/>
        </p:nvSpPr>
        <p:spPr bwMode="auto">
          <a:xfrm>
            <a:off x="1301588" y="2624881"/>
            <a:ext cx="6929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>
                <a:latin typeface="Arial" pitchFamily="34" charset="0"/>
              </a:rPr>
              <a:t>如果我們知道力與位置等物理量的關係：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8" name="文字方塊 16"/>
              <p:cNvSpPr txBox="1">
                <a:spLocks noChangeArrowheads="1"/>
              </p:cNvSpPr>
              <p:nvPr/>
            </p:nvSpPr>
            <p:spPr bwMode="auto">
              <a:xfrm>
                <a:off x="1331640" y="3639019"/>
                <a:ext cx="7489576" cy="558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TW" altLang="en-US" sz="1800" dirty="0">
                    <a:latin typeface="Arial" pitchFamily="34" charset="0"/>
                  </a:rPr>
                  <a:t>將力的公式代入牛頓定律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𝐹</m:t>
                        </m:r>
                      </m:e>
                    </m:acc>
                    <m:r>
                      <a:rPr lang="en-US" altLang="zh-TW" sz="1800" b="0" i="1" smtClean="0">
                        <a:latin typeface="Cambria Math"/>
                      </a:rPr>
                      <m:t>=</m:t>
                    </m:r>
                    <m:r>
                      <a:rPr lang="en-US" altLang="zh-TW" sz="1800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sz="1800" dirty="0">
                    <a:latin typeface="Arial" pitchFamily="34" charset="0"/>
                  </a:rPr>
                  <a:t>，就得到位置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zh-TW" altLang="en-US" sz="1800" dirty="0">
                    <a:latin typeface="Arial" pitchFamily="34" charset="0"/>
                  </a:rPr>
                  <a:t>必須滿足的方程式：</a:t>
                </a:r>
              </a:p>
            </p:txBody>
          </p:sp>
        </mc:Choice>
        <mc:Fallback xmlns="">
          <p:sp>
            <p:nvSpPr>
              <p:cNvPr id="3078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1640" y="3639019"/>
                <a:ext cx="7489576" cy="558230"/>
              </a:xfrm>
              <a:prstGeom prst="rect">
                <a:avLst/>
              </a:prstGeom>
              <a:blipFill>
                <a:blip r:embed="rId2"/>
                <a:stretch>
                  <a:fillRect l="-677" b="-44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1" name="文字方塊 12"/>
          <p:cNvSpPr txBox="1">
            <a:spLocks noChangeArrowheads="1"/>
          </p:cNvSpPr>
          <p:nvPr/>
        </p:nvSpPr>
        <p:spPr bwMode="auto">
          <a:xfrm>
            <a:off x="2930362" y="5011899"/>
            <a:ext cx="36718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 dirty="0">
                <a:solidFill>
                  <a:srgbClr val="FF0000"/>
                </a:solidFill>
                <a:cs typeface="Times New Roman" pitchFamily="18" charset="0"/>
              </a:rPr>
              <a:t>Equation of</a:t>
            </a:r>
            <a:r>
              <a:rPr lang="zh-TW" altLang="en-US" sz="1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TW" sz="1800" dirty="0">
                <a:solidFill>
                  <a:srgbClr val="FF0000"/>
                </a:solidFill>
                <a:cs typeface="Times New Roman" pitchFamily="18" charset="0"/>
              </a:rPr>
              <a:t>Motion</a:t>
            </a:r>
            <a:r>
              <a:rPr lang="zh-TW" altLang="en-US" sz="1800" dirty="0">
                <a:solidFill>
                  <a:srgbClr val="FF0000"/>
                </a:solidFill>
                <a:cs typeface="Times New Roman" pitchFamily="18" charset="0"/>
              </a:rPr>
              <a:t> 運動方程式</a:t>
            </a:r>
          </a:p>
        </p:txBody>
      </p:sp>
      <p:pic>
        <p:nvPicPr>
          <p:cNvPr id="18439" name="Picture 12" descr="http://1.bp.blogspot.com/_Lsl3ZOXvc0s/SFjiah-8vJI/AAAAAAAACRY/Zl3ADZnsY6U/s400/Newton_Law_AAPL_B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390" y="548680"/>
            <a:ext cx="2280708" cy="171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文字方塊 11"/>
          <p:cNvSpPr txBox="1">
            <a:spLocks noChangeArrowheads="1"/>
          </p:cNvSpPr>
          <p:nvPr/>
        </p:nvSpPr>
        <p:spPr bwMode="auto">
          <a:xfrm>
            <a:off x="1352455" y="6000522"/>
            <a:ext cx="5040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牛頓定律能預測物體的整個運動軌跡。</a:t>
            </a:r>
          </a:p>
        </p:txBody>
      </p:sp>
      <p:sp>
        <p:nvSpPr>
          <p:cNvPr id="4" name="矩形 3"/>
          <p:cNvSpPr/>
          <p:nvPr/>
        </p:nvSpPr>
        <p:spPr>
          <a:xfrm>
            <a:off x="1301588" y="315545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800" dirty="0">
                <a:latin typeface="Arial" pitchFamily="34" charset="0"/>
              </a:rPr>
              <a:t>例如萬有引力：</a:t>
            </a:r>
            <a:endParaRPr lang="zh-TW" altLang="en-US" sz="1800" dirty="0"/>
          </a:p>
        </p:txBody>
      </p:sp>
      <p:sp>
        <p:nvSpPr>
          <p:cNvPr id="5" name="文字方塊 4"/>
          <p:cNvSpPr txBox="1"/>
          <p:nvPr/>
        </p:nvSpPr>
        <p:spPr bwMode="auto">
          <a:xfrm>
            <a:off x="1331640" y="5505201"/>
            <a:ext cx="734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運動方程式是一個微分方程式，若能求解，就可預測物體運動的位置。</a:t>
            </a:r>
          </a:p>
        </p:txBody>
      </p:sp>
      <p:pic>
        <p:nvPicPr>
          <p:cNvPr id="12" name="Picture 9" descr="mancy-palmread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213531"/>
            <a:ext cx="1336962" cy="12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49BC406F-DA7D-0247-9973-37F7669AA860}"/>
                  </a:ext>
                </a:extLst>
              </p:cNvPr>
              <p:cNvSpPr txBox="1"/>
              <p:nvPr/>
            </p:nvSpPr>
            <p:spPr bwMode="auto">
              <a:xfrm>
                <a:off x="5561318" y="2656959"/>
                <a:ext cx="1054006" cy="310598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</m:e>
                      </m:d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49BC406F-DA7D-0247-9973-37F7669AA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1318" y="2656959"/>
                <a:ext cx="1054006" cy="310598"/>
              </a:xfrm>
              <a:prstGeom prst="rect">
                <a:avLst/>
              </a:prstGeom>
              <a:blipFill>
                <a:blip r:embed="rId5"/>
                <a:stretch>
                  <a:fillRect l="-3571" t="-32000" b="-8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8779C972-3F92-A947-B098-86E19F5E5D6C}"/>
                  </a:ext>
                </a:extLst>
              </p:cNvPr>
              <p:cNvSpPr txBox="1"/>
              <p:nvPr/>
            </p:nvSpPr>
            <p:spPr bwMode="auto">
              <a:xfrm>
                <a:off x="2962872" y="4204745"/>
                <a:ext cx="2859564" cy="62799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num>
                            <m:den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</m:e>
                      </m:d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8779C972-3F92-A947-B098-86E19F5E5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2872" y="4204745"/>
                <a:ext cx="2859564" cy="627992"/>
              </a:xfrm>
              <a:prstGeom prst="rect">
                <a:avLst/>
              </a:prstGeom>
              <a:blipFill>
                <a:blip r:embed="rId6"/>
                <a:stretch>
                  <a:fillRect l="-1327" t="-14000" r="-4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906F57D1-31CB-284A-B410-CD6A772AEDA2}"/>
                  </a:ext>
                </a:extLst>
              </p:cNvPr>
              <p:cNvSpPr txBox="1"/>
              <p:nvPr/>
            </p:nvSpPr>
            <p:spPr bwMode="auto">
              <a:xfrm>
                <a:off x="3110722" y="3081746"/>
                <a:ext cx="1426095" cy="516745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𝐺</m:t>
                      </m:r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𝑚𝑀</m:t>
                          </m:r>
                        </m:num>
                        <m:den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906F57D1-31CB-284A-B410-CD6A772AE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0722" y="3081746"/>
                <a:ext cx="1426095" cy="516745"/>
              </a:xfrm>
              <a:prstGeom prst="rect">
                <a:avLst/>
              </a:prstGeom>
              <a:blipFill>
                <a:blip r:embed="rId7"/>
                <a:stretch>
                  <a:fillRect l="-2632" t="-2381" r="-1754" b="-95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mancy-palmrea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276475"/>
            <a:ext cx="2665412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Line 5"/>
          <p:cNvSpPr>
            <a:spLocks noChangeShapeType="1"/>
          </p:cNvSpPr>
          <p:nvPr/>
        </p:nvSpPr>
        <p:spPr bwMode="auto">
          <a:xfrm flipV="1">
            <a:off x="4211638" y="2492375"/>
            <a:ext cx="165735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411" name="Line 6"/>
          <p:cNvSpPr>
            <a:spLocks noChangeShapeType="1"/>
          </p:cNvSpPr>
          <p:nvPr/>
        </p:nvSpPr>
        <p:spPr bwMode="auto">
          <a:xfrm>
            <a:off x="4211638" y="4221163"/>
            <a:ext cx="1728787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54279" name="Picture 7" descr="1f6f257136f5d37070c19e6dff62118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908050"/>
            <a:ext cx="170815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Picture 8" descr="P259560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644900"/>
            <a:ext cx="1871663" cy="268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9" descr="mancy-palmrea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3354387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/>
          <p:cNvSpPr txBox="1">
            <a:spLocks noChangeArrowheads="1"/>
          </p:cNvSpPr>
          <p:nvPr/>
        </p:nvSpPr>
        <p:spPr bwMode="auto">
          <a:xfrm>
            <a:off x="970998" y="764704"/>
            <a:ext cx="6408738" cy="45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TW" altLang="en-US" sz="1800" dirty="0">
                <a:latin typeface="Arial" pitchFamily="34" charset="0"/>
              </a:rPr>
              <a:t>牛頓定律加上對力的描述，給定</a:t>
            </a:r>
            <a:r>
              <a:rPr lang="zh-TW" altLang="en-US" sz="1800" dirty="0">
                <a:solidFill>
                  <a:srgbClr val="FF0000"/>
                </a:solidFill>
                <a:latin typeface="Arial" pitchFamily="34" charset="0"/>
              </a:rPr>
              <a:t>運動方程式</a:t>
            </a:r>
            <a:r>
              <a:rPr lang="en-US" altLang="zh-TW" sz="1800" dirty="0">
                <a:solidFill>
                  <a:srgbClr val="FF0000"/>
                </a:solidFill>
                <a:cs typeface="Times New Roman" pitchFamily="18" charset="0"/>
              </a:rPr>
              <a:t>Equation of Motion</a:t>
            </a:r>
            <a:r>
              <a:rPr lang="zh-TW" altLang="en-US" sz="1800" dirty="0">
                <a:latin typeface="Arial" pitchFamily="34" charset="0"/>
              </a:rPr>
              <a:t>，</a:t>
            </a:r>
          </a:p>
        </p:txBody>
      </p:sp>
      <p:sp>
        <p:nvSpPr>
          <p:cNvPr id="19458" name="Freeform 7"/>
          <p:cNvSpPr>
            <a:spLocks/>
          </p:cNvSpPr>
          <p:nvPr/>
        </p:nvSpPr>
        <p:spPr bwMode="auto">
          <a:xfrm>
            <a:off x="1330325" y="3862140"/>
            <a:ext cx="2952750" cy="815975"/>
          </a:xfrm>
          <a:custGeom>
            <a:avLst/>
            <a:gdLst>
              <a:gd name="T0" fmla="*/ 0 w 1860"/>
              <a:gd name="T1" fmla="*/ 2147483647 h 514"/>
              <a:gd name="T2" fmla="*/ 2147483647 w 1860"/>
              <a:gd name="T3" fmla="*/ 2147483647 h 514"/>
              <a:gd name="T4" fmla="*/ 2147483647 w 1860"/>
              <a:gd name="T5" fmla="*/ 2147483647 h 514"/>
              <a:gd name="T6" fmla="*/ 2147483647 w 1860"/>
              <a:gd name="T7" fmla="*/ 2147483647 h 514"/>
              <a:gd name="T8" fmla="*/ 2147483647 w 1860"/>
              <a:gd name="T9" fmla="*/ 0 h 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0"/>
              <a:gd name="T16" fmla="*/ 0 h 514"/>
              <a:gd name="T17" fmla="*/ 1860 w 1860"/>
              <a:gd name="T18" fmla="*/ 514 h 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0" h="514">
                <a:moveTo>
                  <a:pt x="0" y="226"/>
                </a:moveTo>
                <a:cubicBezTo>
                  <a:pt x="80" y="355"/>
                  <a:pt x="160" y="484"/>
                  <a:pt x="273" y="499"/>
                </a:cubicBezTo>
                <a:cubicBezTo>
                  <a:pt x="386" y="514"/>
                  <a:pt x="545" y="340"/>
                  <a:pt x="681" y="317"/>
                </a:cubicBezTo>
                <a:cubicBezTo>
                  <a:pt x="817" y="294"/>
                  <a:pt x="893" y="416"/>
                  <a:pt x="1089" y="363"/>
                </a:cubicBezTo>
                <a:cubicBezTo>
                  <a:pt x="1285" y="310"/>
                  <a:pt x="1572" y="155"/>
                  <a:pt x="186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459" name="Line 10"/>
          <p:cNvSpPr>
            <a:spLocks noChangeShapeType="1"/>
          </p:cNvSpPr>
          <p:nvPr/>
        </p:nvSpPr>
        <p:spPr bwMode="auto">
          <a:xfrm flipV="1">
            <a:off x="4138612" y="3862140"/>
            <a:ext cx="142875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460" name="Oval 11"/>
          <p:cNvSpPr>
            <a:spLocks noChangeArrowheads="1"/>
          </p:cNvSpPr>
          <p:nvPr/>
        </p:nvSpPr>
        <p:spPr bwMode="auto">
          <a:xfrm>
            <a:off x="1257300" y="4078040"/>
            <a:ext cx="144462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pic>
        <p:nvPicPr>
          <p:cNvPr id="19461" name="Picture 10" descr="颱風路徑潛勢預報圖(所有颱風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7" y="3270669"/>
            <a:ext cx="335438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文字方塊 8"/>
          <p:cNvSpPr txBox="1">
            <a:spLocks noChangeArrowheads="1"/>
          </p:cNvSpPr>
          <p:nvPr/>
        </p:nvSpPr>
        <p:spPr bwMode="auto">
          <a:xfrm>
            <a:off x="969962" y="5421731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這是力學最重要的原則！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64" name="Text Box 4"/>
              <p:cNvSpPr txBox="1">
                <a:spLocks noChangeArrowheads="1"/>
              </p:cNvSpPr>
              <p:nvPr/>
            </p:nvSpPr>
            <p:spPr bwMode="auto">
              <a:xfrm>
                <a:off x="969962" y="2565152"/>
                <a:ext cx="806653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800" dirty="0">
                    <a:latin typeface="Arial" pitchFamily="34" charset="0"/>
                  </a:rPr>
                  <a:t>運動方程式</a:t>
                </a:r>
                <a:r>
                  <a:rPr lang="en-US" altLang="zh-TW" sz="1800" dirty="0">
                    <a:cs typeface="Times New Roman" pitchFamily="18" charset="0"/>
                  </a:rPr>
                  <a:t>Equation of Motion</a:t>
                </a:r>
                <a:r>
                  <a:rPr lang="zh-TW" altLang="en-US" sz="1800" dirty="0">
                    <a:cs typeface="Times New Roman" pitchFamily="18" charset="0"/>
                  </a:rPr>
                  <a:t>使我們可以預測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i="1">
                            <a:latin typeface="Cambria Math"/>
                          </a:rPr>
                          <m:t>𝑟</m:t>
                        </m:r>
                      </m:e>
                    </m:acc>
                    <m:d>
                      <m:dPr>
                        <m:ctrlPr>
                          <a:rPr lang="en-US" altLang="zh-TW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sz="1800" dirty="0">
                    <a:latin typeface="Arial" pitchFamily="34" charset="0"/>
                  </a:rPr>
                  <a:t>，也就是此系統未來狀態！</a:t>
                </a:r>
              </a:p>
            </p:txBody>
          </p:sp>
        </mc:Choice>
        <mc:Fallback xmlns="">
          <p:sp>
            <p:nvSpPr>
              <p:cNvPr id="1946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962" y="2565152"/>
                <a:ext cx="8066534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605" t="-21667" b="-28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5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7"/>
          <a:stretch>
            <a:fillRect/>
          </a:stretch>
        </p:blipFill>
        <p:spPr bwMode="auto">
          <a:xfrm>
            <a:off x="4643437" y="4894681"/>
            <a:ext cx="180022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E6D7B284-08B2-0B42-83BF-2773D904DBC0}"/>
                  </a:ext>
                </a:extLst>
              </p:cNvPr>
              <p:cNvSpPr txBox="1"/>
              <p:nvPr/>
            </p:nvSpPr>
            <p:spPr bwMode="auto">
              <a:xfrm>
                <a:off x="969962" y="1787328"/>
                <a:ext cx="2226379" cy="62799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num>
                            <m:den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E6D7B284-08B2-0B42-83BF-2773D904D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962" y="1787328"/>
                <a:ext cx="2226379" cy="627992"/>
              </a:xfrm>
              <a:prstGeom prst="rect">
                <a:avLst/>
              </a:prstGeom>
              <a:blipFill>
                <a:blip r:embed="rId9"/>
                <a:stretch>
                  <a:fillRect l="-1705" t="-13725" r="-56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4D99921-B65A-0C72-01D0-478C9A732238}"/>
                  </a:ext>
                </a:extLst>
              </p:cNvPr>
              <p:cNvSpPr txBox="1"/>
              <p:nvPr/>
            </p:nvSpPr>
            <p:spPr bwMode="auto">
              <a:xfrm>
                <a:off x="943613" y="1272202"/>
                <a:ext cx="655436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1800" dirty="0">
                    <a:latin typeface="Arial" pitchFamily="34" charset="0"/>
                  </a:rPr>
                  <a:t>此系統未來任一時間的位置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𝑟</m:t>
                        </m:r>
                      </m:e>
                    </m:acc>
                    <m:d>
                      <m:d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sz="1800" dirty="0">
                    <a:latin typeface="Arial" pitchFamily="34" charset="0"/>
                  </a:rPr>
                  <a:t>，必須滿足這個方程式！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4D99921-B65A-0C72-01D0-478C9A732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3613" y="1272202"/>
                <a:ext cx="6554366" cy="369332"/>
              </a:xfrm>
              <a:prstGeom prst="rect">
                <a:avLst/>
              </a:prstGeom>
              <a:blipFill>
                <a:blip r:embed="rId10"/>
                <a:stretch>
                  <a:fillRect l="-774" t="-13333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AB4C7DE5-A298-0421-B791-20DA669721A8}"/>
                  </a:ext>
                </a:extLst>
              </p:cNvPr>
              <p:cNvSpPr txBox="1"/>
              <p:nvPr/>
            </p:nvSpPr>
            <p:spPr bwMode="auto">
              <a:xfrm>
                <a:off x="4672077" y="1787943"/>
                <a:ext cx="1452128" cy="55579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AB4C7DE5-A298-0421-B791-20DA66972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2077" y="1787943"/>
                <a:ext cx="1452128" cy="555793"/>
              </a:xfrm>
              <a:prstGeom prst="rect">
                <a:avLst/>
              </a:prstGeom>
              <a:blipFill>
                <a:blip r:embed="rId11"/>
                <a:stretch>
                  <a:fillRect l="-2586" r="-862" b="-1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0">
                <a:extLst>
                  <a:ext uri="{FF2B5EF4-FFF2-40B4-BE49-F238E27FC236}">
                    <a16:creationId xmlns:a16="http://schemas.microsoft.com/office/drawing/2014/main" id="{A1493BB7-EC6D-A553-9F8D-611BE3AE1146}"/>
                  </a:ext>
                </a:extLst>
              </p:cNvPr>
              <p:cNvSpPr txBox="1"/>
              <p:nvPr/>
            </p:nvSpPr>
            <p:spPr bwMode="auto">
              <a:xfrm>
                <a:off x="6441145" y="1809156"/>
                <a:ext cx="1340174" cy="52591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4" name="文字方塊 10">
                <a:extLst>
                  <a:ext uri="{FF2B5EF4-FFF2-40B4-BE49-F238E27FC236}">
                    <a16:creationId xmlns:a16="http://schemas.microsoft.com/office/drawing/2014/main" id="{A1493BB7-EC6D-A553-9F8D-611BE3AE1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1145" y="1809156"/>
                <a:ext cx="1340174" cy="525913"/>
              </a:xfrm>
              <a:prstGeom prst="rect">
                <a:avLst/>
              </a:prstGeom>
              <a:blipFill>
                <a:blip r:embed="rId12"/>
                <a:stretch>
                  <a:fillRect l="-2830" t="-2381" r="-943"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1EDB0D1-724A-6EE2-E269-FEEF4B05469E}"/>
              </a:ext>
            </a:extLst>
          </p:cNvPr>
          <p:cNvSpPr txBox="1"/>
          <p:nvPr/>
        </p:nvSpPr>
        <p:spPr>
          <a:xfrm>
            <a:off x="3347864" y="19168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若是一維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47733D-BF2D-B1EF-E2CF-DE017713A8F6}"/>
              </a:ext>
            </a:extLst>
          </p:cNvPr>
          <p:cNvSpPr txBox="1"/>
          <p:nvPr/>
        </p:nvSpPr>
        <p:spPr>
          <a:xfrm>
            <a:off x="3275856" y="101357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彈力</a:t>
            </a:r>
            <a:endParaRPr lang="en-US" dirty="0"/>
          </a:p>
        </p:txBody>
      </p:sp>
      <p:pic>
        <p:nvPicPr>
          <p:cNvPr id="4" name="Picture 3" descr="A glider of mass m rests on a track with on end attached to an anchored horizontal spring in the relaxed position. The glider is at equilibrium, centered on the origin of the x y plane, with the x direction parallel to the spring and track.">
            <a:extLst>
              <a:ext uri="{FF2B5EF4-FFF2-40B4-BE49-F238E27FC236}">
                <a16:creationId xmlns:a16="http://schemas.microsoft.com/office/drawing/2014/main" id="{449AE691-21E6-0E04-01CD-B7958E862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52811"/>
            <a:ext cx="4176464" cy="1736663"/>
          </a:xfrm>
          <a:prstGeom prst="rect">
            <a:avLst/>
          </a:prstGeom>
        </p:spPr>
      </p:pic>
      <p:pic>
        <p:nvPicPr>
          <p:cNvPr id="7" name="Picture 6" descr="Spring Force: Definition, Formula, and Examples">
            <a:extLst>
              <a:ext uri="{FF2B5EF4-FFF2-40B4-BE49-F238E27FC236}">
                <a16:creationId xmlns:a16="http://schemas.microsoft.com/office/drawing/2014/main" id="{A5CC23A2-D867-923B-9462-C7B640AA8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2390180"/>
            <a:ext cx="3426964" cy="37353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">
                <a:extLst>
                  <a:ext uri="{FF2B5EF4-FFF2-40B4-BE49-F238E27FC236}">
                    <a16:creationId xmlns:a16="http://schemas.microsoft.com/office/drawing/2014/main" id="{186FFE13-92ED-D5AD-FB59-95E370AF1F37}"/>
                  </a:ext>
                </a:extLst>
              </p:cNvPr>
              <p:cNvSpPr txBox="1"/>
              <p:nvPr/>
            </p:nvSpPr>
            <p:spPr bwMode="auto">
              <a:xfrm>
                <a:off x="3492677" y="5717088"/>
                <a:ext cx="1049903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𝑘𝑥</m:t>
                      </m:r>
                    </m:oMath>
                  </m:oMathPara>
                </a14:m>
                <a:endParaRPr kumimoji="1" lang="zh-TW" altLang="en-US" sz="2000" i="1" dirty="0"/>
              </a:p>
            </p:txBody>
          </p:sp>
        </mc:Choice>
        <mc:Fallback xmlns="">
          <p:sp>
            <p:nvSpPr>
              <p:cNvPr id="5" name="文字方塊 1">
                <a:extLst>
                  <a:ext uri="{FF2B5EF4-FFF2-40B4-BE49-F238E27FC236}">
                    <a16:creationId xmlns:a16="http://schemas.microsoft.com/office/drawing/2014/main" id="{186FFE13-92ED-D5AD-FB59-95E370AF1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2677" y="5717088"/>
                <a:ext cx="1049903" cy="307777"/>
              </a:xfrm>
              <a:prstGeom prst="rect">
                <a:avLst/>
              </a:prstGeom>
              <a:blipFill>
                <a:blip r:embed="rId4"/>
                <a:stretch>
                  <a:fillRect l="-4819" r="-3614"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3">
                <a:extLst>
                  <a:ext uri="{FF2B5EF4-FFF2-40B4-BE49-F238E27FC236}">
                    <a16:creationId xmlns:a16="http://schemas.microsoft.com/office/drawing/2014/main" id="{FEBA3AC2-89E5-5B00-57BC-4728A7A90E1B}"/>
                  </a:ext>
                </a:extLst>
              </p:cNvPr>
              <p:cNvSpPr txBox="1"/>
              <p:nvPr/>
            </p:nvSpPr>
            <p:spPr bwMode="auto">
              <a:xfrm>
                <a:off x="3356613" y="6055697"/>
                <a:ext cx="1322029" cy="55579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8" name="文字方塊 13">
                <a:extLst>
                  <a:ext uri="{FF2B5EF4-FFF2-40B4-BE49-F238E27FC236}">
                    <a16:creationId xmlns:a16="http://schemas.microsoft.com/office/drawing/2014/main" id="{FEBA3AC2-89E5-5B00-57BC-4728A7A90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6613" y="6055697"/>
                <a:ext cx="1322029" cy="555793"/>
              </a:xfrm>
              <a:prstGeom prst="rect">
                <a:avLst/>
              </a:prstGeom>
              <a:blipFill>
                <a:blip r:embed="rId5"/>
                <a:stretch>
                  <a:fillRect l="-3810" r="-952" b="-1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3">
            <a:extLst>
              <a:ext uri="{FF2B5EF4-FFF2-40B4-BE49-F238E27FC236}">
                <a16:creationId xmlns:a16="http://schemas.microsoft.com/office/drawing/2014/main" id="{439772D9-56E7-24B2-C0F6-AEB8CA5E1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4941168"/>
            <a:ext cx="2663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簡諧運動的運動方程式</a:t>
            </a:r>
          </a:p>
        </p:txBody>
      </p:sp>
    </p:spTree>
    <p:extLst>
      <p:ext uri="{BB962C8B-B14F-4D97-AF65-F5344CB8AC3E}">
        <p14:creationId xmlns:p14="http://schemas.microsoft.com/office/powerpoint/2010/main" val="21622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字方塊 12"/>
          <p:cNvSpPr txBox="1">
            <a:spLocks noChangeArrowheads="1"/>
          </p:cNvSpPr>
          <p:nvPr/>
        </p:nvSpPr>
        <p:spPr bwMode="auto">
          <a:xfrm>
            <a:off x="1391444" y="1998688"/>
            <a:ext cx="73570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這是由許多的觀察，讓牛頓歸納（</a:t>
            </a:r>
            <a:r>
              <a:rPr lang="zh-TW" altLang="en-US" sz="1800" dirty="0">
                <a:solidFill>
                  <a:srgbClr val="FF0000"/>
                </a:solidFill>
                <a:latin typeface="Arial" pitchFamily="34" charset="0"/>
              </a:rPr>
              <a:t>拼湊、猜測</a:t>
            </a:r>
            <a:r>
              <a:rPr lang="zh-TW" altLang="en-US" sz="1800" dirty="0">
                <a:latin typeface="Arial" pitchFamily="34" charset="0"/>
              </a:rPr>
              <a:t>）出萬有引力的描述。</a:t>
            </a:r>
          </a:p>
        </p:txBody>
      </p:sp>
      <p:pic>
        <p:nvPicPr>
          <p:cNvPr id="23555" name="Picture 11" descr="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631" y="2532882"/>
            <a:ext cx="291465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8" descr="C:\Users\Chia-Hung Chang\Downloads\Data\Knight\Media\Chapter6\Images\06_06Figure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85"/>
          <a:stretch>
            <a:fillRect/>
          </a:stretch>
        </p:blipFill>
        <p:spPr bwMode="auto">
          <a:xfrm>
            <a:off x="1391444" y="2532882"/>
            <a:ext cx="2805112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文字方塊 14"/>
          <p:cNvSpPr txBox="1">
            <a:spLocks noChangeArrowheads="1"/>
          </p:cNvSpPr>
          <p:nvPr/>
        </p:nvSpPr>
        <p:spPr bwMode="auto">
          <a:xfrm>
            <a:off x="1246981" y="5630095"/>
            <a:ext cx="6913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由加速度的方向可以推論出萬有引力是由受力者指向施力者的中心。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4">
                <a:extLst>
                  <a:ext uri="{FF2B5EF4-FFF2-40B4-BE49-F238E27FC236}">
                    <a16:creationId xmlns:a16="http://schemas.microsoft.com/office/drawing/2014/main" id="{C7BD0D1F-F051-E73C-2E18-94D8E4080B8F}"/>
                  </a:ext>
                </a:extLst>
              </p:cNvPr>
              <p:cNvSpPr txBox="1"/>
              <p:nvPr/>
            </p:nvSpPr>
            <p:spPr bwMode="auto">
              <a:xfrm>
                <a:off x="1391444" y="1399512"/>
                <a:ext cx="1426095" cy="516745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𝐺</m:t>
                      </m:r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𝑚𝑀</m:t>
                          </m:r>
                        </m:num>
                        <m:den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4" name="文字方塊 14">
                <a:extLst>
                  <a:ext uri="{FF2B5EF4-FFF2-40B4-BE49-F238E27FC236}">
                    <a16:creationId xmlns:a16="http://schemas.microsoft.com/office/drawing/2014/main" id="{C7BD0D1F-F051-E73C-2E18-94D8E4080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1444" y="1399512"/>
                <a:ext cx="1426095" cy="516745"/>
              </a:xfrm>
              <a:prstGeom prst="rect">
                <a:avLst/>
              </a:prstGeom>
              <a:blipFill>
                <a:blip r:embed="rId4"/>
                <a:stretch>
                  <a:fillRect l="-2655" t="-2439" r="-2655" b="-1219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 descr="fig02_0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48264" y="1174750"/>
            <a:ext cx="1595437" cy="2717800"/>
          </a:xfrm>
        </p:spPr>
      </p:pic>
      <p:sp>
        <p:nvSpPr>
          <p:cNvPr id="24578" name="文字方塊 5"/>
          <p:cNvSpPr txBox="1">
            <a:spLocks noChangeArrowheads="1"/>
          </p:cNvSpPr>
          <p:nvPr/>
        </p:nvSpPr>
        <p:spPr bwMode="auto">
          <a:xfrm>
            <a:off x="1187450" y="4149725"/>
            <a:ext cx="6929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所以地球對地表物體的萬有引力與該物體的質量成正比！</a:t>
            </a:r>
          </a:p>
        </p:txBody>
      </p:sp>
      <p:sp>
        <p:nvSpPr>
          <p:cNvPr id="24581" name="文字方塊 9"/>
          <p:cNvSpPr txBox="1">
            <a:spLocks noChangeArrowheads="1"/>
          </p:cNvSpPr>
          <p:nvPr/>
        </p:nvSpPr>
        <p:spPr bwMode="auto">
          <a:xfrm>
            <a:off x="1187450" y="2924175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 i="1">
                <a:cs typeface="Times New Roman" pitchFamily="18" charset="0"/>
              </a:rPr>
              <a:t>a</a:t>
            </a:r>
            <a:r>
              <a:rPr lang="zh-TW" altLang="en-US" sz="1800" i="1">
                <a:cs typeface="Times New Roman" pitchFamily="18" charset="0"/>
              </a:rPr>
              <a:t> </a:t>
            </a:r>
            <a:r>
              <a:rPr lang="zh-TW" altLang="en-US" sz="1800">
                <a:latin typeface="Arial" pitchFamily="34" charset="0"/>
              </a:rPr>
              <a:t>與質量無關</a:t>
            </a:r>
          </a:p>
        </p:txBody>
      </p:sp>
      <p:sp>
        <p:nvSpPr>
          <p:cNvPr id="24583" name="矩形 8"/>
          <p:cNvSpPr>
            <a:spLocks noChangeArrowheads="1"/>
          </p:cNvSpPr>
          <p:nvPr/>
        </p:nvSpPr>
        <p:spPr bwMode="auto">
          <a:xfrm>
            <a:off x="1116013" y="2349500"/>
            <a:ext cx="39608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/>
              <a:t>物體下落運動以同樣的加速度進行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097D8C8C-B593-214A-B114-22264888E4AE}"/>
                  </a:ext>
                </a:extLst>
              </p:cNvPr>
              <p:cNvSpPr/>
              <p:nvPr/>
            </p:nvSpPr>
            <p:spPr>
              <a:xfrm>
                <a:off x="2706688" y="2924175"/>
                <a:ext cx="1021690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097D8C8C-B593-214A-B114-22264888E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88" y="2924175"/>
                <a:ext cx="10216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ADE936C6-888B-9044-86F9-2076CADE46BD}"/>
                  </a:ext>
                </a:extLst>
              </p:cNvPr>
              <p:cNvSpPr/>
              <p:nvPr/>
            </p:nvSpPr>
            <p:spPr>
              <a:xfrm>
                <a:off x="2706688" y="4725432"/>
                <a:ext cx="1079398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altLang="zh-TW" sz="1800" i="1" smtClean="0">
                          <a:latin typeface="Cambria Math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𝑚𝑀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ADE936C6-888B-9044-86F9-2076CADE46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88" y="4725432"/>
                <a:ext cx="107939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圖片 2" descr="afg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86" y="2825081"/>
            <a:ext cx="2881312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文字方塊 5"/>
          <p:cNvSpPr txBox="1">
            <a:spLocks noChangeArrowheads="1"/>
          </p:cNvSpPr>
          <p:nvPr/>
        </p:nvSpPr>
        <p:spPr bwMode="auto">
          <a:xfrm>
            <a:off x="3995936" y="3144962"/>
            <a:ext cx="321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>
                <a:cs typeface="Times New Roman" pitchFamily="18" charset="0"/>
              </a:rPr>
              <a:t>Kepler’s Third Law</a:t>
            </a:r>
            <a:r>
              <a:rPr lang="zh-TW" altLang="en-US" sz="1800">
                <a:cs typeface="Times New Roman" pitchFamily="18" charset="0"/>
              </a:rPr>
              <a:t> </a:t>
            </a:r>
          </a:p>
        </p:txBody>
      </p:sp>
      <p:sp>
        <p:nvSpPr>
          <p:cNvPr id="6150" name="文字方塊 8"/>
          <p:cNvSpPr txBox="1">
            <a:spLocks noChangeArrowheads="1"/>
          </p:cNvSpPr>
          <p:nvPr/>
        </p:nvSpPr>
        <p:spPr bwMode="auto">
          <a:xfrm>
            <a:off x="3976213" y="4940423"/>
            <a:ext cx="4663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solidFill>
                  <a:srgbClr val="FF0000"/>
                </a:solidFill>
                <a:latin typeface="Arial" pitchFamily="34" charset="0"/>
              </a:rPr>
              <a:t>引力必須與距離平方成反比，才能解釋數據。</a:t>
            </a:r>
          </a:p>
        </p:txBody>
      </p:sp>
      <p:sp>
        <p:nvSpPr>
          <p:cNvPr id="6151" name="文字方塊 10"/>
          <p:cNvSpPr txBox="1">
            <a:spLocks noChangeArrowheads="1"/>
          </p:cNvSpPr>
          <p:nvPr/>
        </p:nvSpPr>
        <p:spPr bwMode="auto">
          <a:xfrm>
            <a:off x="682823" y="1666206"/>
            <a:ext cx="7072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行星繞太陽也是由於太陽對行星的萬有引力：</a:t>
            </a:r>
            <a:endParaRPr lang="en-US" altLang="zh-TW" sz="1800">
              <a:latin typeface="Arial" pitchFamily="34" charset="0"/>
            </a:endParaRPr>
          </a:p>
        </p:txBody>
      </p:sp>
      <p:pic>
        <p:nvPicPr>
          <p:cNvPr id="12" name="Picture 3" descr="A-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0" b="25110"/>
          <a:stretch>
            <a:fillRect/>
          </a:stretch>
        </p:blipFill>
        <p:spPr bwMode="auto">
          <a:xfrm>
            <a:off x="709811" y="2682206"/>
            <a:ext cx="2978150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文字方塊 13"/>
          <p:cNvSpPr txBox="1">
            <a:spLocks noChangeArrowheads="1"/>
          </p:cNvSpPr>
          <p:nvPr/>
        </p:nvSpPr>
        <p:spPr bwMode="auto">
          <a:xfrm>
            <a:off x="3995936" y="3645024"/>
            <a:ext cx="3929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萬有引力提供了圓周運動的向心力。</a:t>
            </a:r>
          </a:p>
        </p:txBody>
      </p:sp>
      <p:sp>
        <p:nvSpPr>
          <p:cNvPr id="25609" name="文字方塊 12"/>
          <p:cNvSpPr txBox="1">
            <a:spLocks noChangeArrowheads="1"/>
          </p:cNvSpPr>
          <p:nvPr/>
        </p:nvSpPr>
        <p:spPr bwMode="auto">
          <a:xfrm>
            <a:off x="681236" y="727993"/>
            <a:ext cx="287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引力與距離的關係如何？</a:t>
            </a:r>
          </a:p>
        </p:txBody>
      </p:sp>
      <p:sp>
        <p:nvSpPr>
          <p:cNvPr id="25610" name="文字方塊 13"/>
          <p:cNvSpPr txBox="1">
            <a:spLocks noChangeArrowheads="1"/>
          </p:cNvSpPr>
          <p:nvPr/>
        </p:nvSpPr>
        <p:spPr bwMode="auto">
          <a:xfrm>
            <a:off x="681236" y="1161381"/>
            <a:ext cx="4535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我們必須對不同位置的引力作測量！</a:t>
            </a:r>
          </a:p>
        </p:txBody>
      </p:sp>
      <p:sp>
        <p:nvSpPr>
          <p:cNvPr id="6156" name="矩形 14"/>
          <p:cNvSpPr>
            <a:spLocks noChangeArrowheads="1"/>
          </p:cNvSpPr>
          <p:nvPr/>
        </p:nvSpPr>
        <p:spPr bwMode="auto">
          <a:xfrm>
            <a:off x="682823" y="2098006"/>
            <a:ext cx="77513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九大行星系統等於對萬有引力在九個不同距離做了九次觀察與測量。</a:t>
            </a:r>
          </a:p>
        </p:txBody>
      </p:sp>
      <p:sp>
        <p:nvSpPr>
          <p:cNvPr id="10253" name="文字方塊 12"/>
          <p:cNvSpPr txBox="1">
            <a:spLocks noChangeArrowheads="1"/>
          </p:cNvSpPr>
          <p:nvPr/>
        </p:nvSpPr>
        <p:spPr bwMode="auto">
          <a:xfrm>
            <a:off x="3995936" y="2784599"/>
            <a:ext cx="3671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在九個不同位置，圓周軌道滿足：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5A750CB-09FE-D24D-A741-D9B6768B2CB3}"/>
                  </a:ext>
                </a:extLst>
              </p:cNvPr>
              <p:cNvSpPr txBox="1"/>
              <p:nvPr/>
            </p:nvSpPr>
            <p:spPr bwMode="auto">
              <a:xfrm>
                <a:off x="6112333" y="3191405"/>
                <a:ext cx="833049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TW" sz="1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5A750CB-09FE-D24D-A741-D9B6768B2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2333" y="3191405"/>
                <a:ext cx="833049" cy="276999"/>
              </a:xfrm>
              <a:prstGeom prst="rect">
                <a:avLst/>
              </a:prstGeom>
              <a:blipFill>
                <a:blip r:embed="rId4"/>
                <a:stretch>
                  <a:fillRect l="-6061" t="-4348" r="-3030" b="-43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D10566-6EC6-0A42-A79D-F2400986AE36}"/>
                  </a:ext>
                </a:extLst>
              </p:cNvPr>
              <p:cNvSpPr txBox="1"/>
              <p:nvPr/>
            </p:nvSpPr>
            <p:spPr bwMode="auto">
              <a:xfrm>
                <a:off x="4067373" y="4094717"/>
                <a:ext cx="2286000" cy="66319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TW" sz="1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D10566-6EC6-0A42-A79D-F2400986A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7373" y="4094717"/>
                <a:ext cx="2286000" cy="663195"/>
              </a:xfrm>
              <a:prstGeom prst="rect">
                <a:avLst/>
              </a:prstGeom>
              <a:blipFill>
                <a:blip r:embed="rId5"/>
                <a:stretch>
                  <a:fillRect b="-18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  <p:bldP spid="6151" grpId="0"/>
      <p:bldP spid="6153" grpId="0"/>
      <p:bldP spid="6156" grpId="0"/>
      <p:bldP spid="10253" grpId="0"/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3"/>
          <p:cNvSpPr txBox="1">
            <a:spLocks noChangeArrowheads="1"/>
          </p:cNvSpPr>
          <p:nvPr/>
        </p:nvSpPr>
        <p:spPr bwMode="auto">
          <a:xfrm>
            <a:off x="3924300" y="692150"/>
            <a:ext cx="122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solidFill>
                  <a:srgbClr val="FF0000"/>
                </a:solidFill>
                <a:latin typeface="Arial" pitchFamily="34" charset="0"/>
              </a:rPr>
              <a:t>萬有引力</a:t>
            </a:r>
          </a:p>
        </p:txBody>
      </p:sp>
      <p:sp>
        <p:nvSpPr>
          <p:cNvPr id="5125" name="文字方塊 7"/>
          <p:cNvSpPr txBox="1">
            <a:spLocks noChangeArrowheads="1"/>
          </p:cNvSpPr>
          <p:nvPr/>
        </p:nvSpPr>
        <p:spPr bwMode="auto">
          <a:xfrm>
            <a:off x="2286000" y="4572000"/>
            <a:ext cx="4643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牛頓將此猜想運用於月球軌道的計算！</a:t>
            </a:r>
          </a:p>
        </p:txBody>
      </p:sp>
      <p:pic>
        <p:nvPicPr>
          <p:cNvPr id="5126" name="Picture 9" descr="月球">
            <a:hlinkClick r:id="rId2" tooltip="月球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013325"/>
            <a:ext cx="960438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8" descr="C:\Users\Chia-Hung Chang\Downloads\Data\Knight\Media\Chapter6\Images\06_06Figure-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8" y="1628775"/>
            <a:ext cx="3033712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線單箭頭接點 9"/>
          <p:cNvCxnSpPr/>
          <p:nvPr/>
        </p:nvCxnSpPr>
        <p:spPr>
          <a:xfrm flipV="1">
            <a:off x="2700338" y="1628775"/>
            <a:ext cx="431800" cy="21590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向下箭號 8"/>
          <p:cNvSpPr/>
          <p:nvPr/>
        </p:nvSpPr>
        <p:spPr>
          <a:xfrm>
            <a:off x="5214937" y="2288028"/>
            <a:ext cx="285750" cy="857250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1" name="向下箭號 10"/>
          <p:cNvSpPr/>
          <p:nvPr/>
        </p:nvSpPr>
        <p:spPr>
          <a:xfrm>
            <a:off x="5219699" y="3642312"/>
            <a:ext cx="276225" cy="509587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131" name="文字方塊 11"/>
          <p:cNvSpPr txBox="1">
            <a:spLocks noChangeArrowheads="1"/>
          </p:cNvSpPr>
          <p:nvPr/>
        </p:nvSpPr>
        <p:spPr bwMode="auto">
          <a:xfrm>
            <a:off x="4929188" y="4143375"/>
            <a:ext cx="1357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運動方程式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16FC796A-5F1C-0946-9B13-8BD0ACC274B5}"/>
                  </a:ext>
                </a:extLst>
              </p:cNvPr>
              <p:cNvSpPr txBox="1"/>
              <p:nvPr/>
            </p:nvSpPr>
            <p:spPr bwMode="auto">
              <a:xfrm>
                <a:off x="4717530" y="1722692"/>
                <a:ext cx="1426095" cy="516745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𝐺</m:t>
                      </m:r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𝑚𝑀</m:t>
                          </m:r>
                        </m:num>
                        <m:den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16FC796A-5F1C-0946-9B13-8BD0ACC27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7530" y="1722692"/>
                <a:ext cx="1426095" cy="516745"/>
              </a:xfrm>
              <a:prstGeom prst="rect">
                <a:avLst/>
              </a:prstGeom>
              <a:blipFill>
                <a:blip r:embed="rId5"/>
                <a:stretch>
                  <a:fillRect l="-1754" t="-2439" r="-877" b="-97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7282488A-AA0F-B14C-BC21-FBF83792F9AB}"/>
                  </a:ext>
                </a:extLst>
              </p:cNvPr>
              <p:cNvSpPr/>
              <p:nvPr/>
            </p:nvSpPr>
            <p:spPr>
              <a:xfrm>
                <a:off x="4717530" y="3162448"/>
                <a:ext cx="1025665" cy="402931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7282488A-AA0F-B14C-BC21-FBF83792F9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530" y="3162448"/>
                <a:ext cx="1025665" cy="402931"/>
              </a:xfrm>
              <a:prstGeom prst="rect">
                <a:avLst/>
              </a:prstGeom>
              <a:blipFill>
                <a:blip r:embed="rId6"/>
                <a:stretch>
                  <a:fillRect t="-1212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7303E7C-3E7C-82B4-2A65-BBF8DC003F5D}"/>
              </a:ext>
            </a:extLst>
          </p:cNvPr>
          <p:cNvSpPr txBox="1"/>
          <p:nvPr/>
        </p:nvSpPr>
        <p:spPr bwMode="auto">
          <a:xfrm>
            <a:off x="5596351" y="2506716"/>
            <a:ext cx="22851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TW" sz="1800" dirty="0"/>
              <a:t>代入運動定律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9" grpId="0" animBg="1"/>
      <p:bldP spid="11" grpId="0" animBg="1"/>
      <p:bldP spid="5131" grpId="0"/>
      <p:bldP spid="3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3" name="Picture 10" descr="C:\Users\Chia-Hung Chang\Downloads\Data\Knight\Media\Chapter6\Images\06_07Figure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214" y="2812619"/>
            <a:ext cx="2987675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文字方塊 3"/>
          <p:cNvSpPr txBox="1">
            <a:spLocks noChangeArrowheads="1"/>
          </p:cNvSpPr>
          <p:nvPr/>
        </p:nvSpPr>
        <p:spPr bwMode="auto">
          <a:xfrm>
            <a:off x="3324424" y="1094749"/>
            <a:ext cx="59280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地球對地表上物體的萬有引力，與地心距離平方成反比。</a:t>
            </a:r>
          </a:p>
        </p:txBody>
      </p:sp>
      <p:sp>
        <p:nvSpPr>
          <p:cNvPr id="9221" name="文字方塊 7"/>
          <p:cNvSpPr txBox="1">
            <a:spLocks noChangeArrowheads="1"/>
          </p:cNvSpPr>
          <p:nvPr/>
        </p:nvSpPr>
        <p:spPr bwMode="auto">
          <a:xfrm>
            <a:off x="3347864" y="4830063"/>
            <a:ext cx="3857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地表上重力大致上與位置無關。</a:t>
            </a:r>
          </a:p>
        </p:txBody>
      </p:sp>
      <p:pic>
        <p:nvPicPr>
          <p:cNvPr id="31748" name="Picture 5" descr="http://bulgaria.usembassy.gov/uploads/sO/bX/sObXJ0cSW96V4g6DMGj4hA/earth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2" y="2049217"/>
            <a:ext cx="28860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笑臉 11"/>
          <p:cNvSpPr/>
          <p:nvPr/>
        </p:nvSpPr>
        <p:spPr>
          <a:xfrm>
            <a:off x="1356009" y="1720173"/>
            <a:ext cx="360040" cy="362893"/>
          </a:xfrm>
          <a:prstGeom prst="smileyFac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5978232" y="3518895"/>
            <a:ext cx="1590" cy="6135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1" name="文字方塊 14"/>
          <p:cNvSpPr txBox="1">
            <a:spLocks noChangeArrowheads="1"/>
          </p:cNvSpPr>
          <p:nvPr/>
        </p:nvSpPr>
        <p:spPr bwMode="auto">
          <a:xfrm>
            <a:off x="6027001" y="3663407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 i="1" dirty="0">
                <a:cs typeface="Times New Roman" pitchFamily="18" charset="0"/>
              </a:rPr>
              <a:t>y</a:t>
            </a:r>
            <a:endParaRPr lang="zh-TW" altLang="en-US" sz="1800" i="1" dirty="0">
              <a:cs typeface="Times New Roman" pitchFamily="18" charset="0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 rot="5400000">
            <a:off x="1166803" y="2258013"/>
            <a:ext cx="714375" cy="1587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5" name="文字方塊 12"/>
          <p:cNvSpPr txBox="1">
            <a:spLocks noChangeArrowheads="1"/>
          </p:cNvSpPr>
          <p:nvPr/>
        </p:nvSpPr>
        <p:spPr bwMode="auto">
          <a:xfrm>
            <a:off x="3324425" y="499537"/>
            <a:ext cx="201622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地表附近的運動：</a:t>
            </a:r>
          </a:p>
        </p:txBody>
      </p:sp>
      <p:sp>
        <p:nvSpPr>
          <p:cNvPr id="3" name="文字方塊 2"/>
          <p:cNvSpPr txBox="1"/>
          <p:nvPr/>
        </p:nvSpPr>
        <p:spPr bwMode="auto">
          <a:xfrm>
            <a:off x="3347864" y="1563884"/>
            <a:ext cx="55446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物體高度遠小於地球半徑，與地心距離是一個常數。</a:t>
            </a:r>
          </a:p>
        </p:txBody>
      </p:sp>
      <p:sp>
        <p:nvSpPr>
          <p:cNvPr id="2" name="文字方塊 1"/>
          <p:cNvSpPr txBox="1"/>
          <p:nvPr/>
        </p:nvSpPr>
        <p:spPr bwMode="auto">
          <a:xfrm>
            <a:off x="3365008" y="5256008"/>
            <a:ext cx="41044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地表附近，物體的加速度是一個常數。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B8A6AFBA-0093-DF4D-A41C-F75C7A998E0D}"/>
                  </a:ext>
                </a:extLst>
              </p:cNvPr>
              <p:cNvSpPr txBox="1"/>
              <p:nvPr/>
            </p:nvSpPr>
            <p:spPr bwMode="auto">
              <a:xfrm>
                <a:off x="3409406" y="2049217"/>
                <a:ext cx="2325188" cy="516745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𝐺</m:t>
                      </m:r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𝑚𝑀</m:t>
                          </m:r>
                        </m:num>
                        <m:den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B8A6AFBA-0093-DF4D-A41C-F75C7A998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9406" y="2049217"/>
                <a:ext cx="2325188" cy="516745"/>
              </a:xfrm>
              <a:prstGeom prst="rect">
                <a:avLst/>
              </a:prstGeom>
              <a:blipFill>
                <a:blip r:embed="rId4"/>
                <a:stretch>
                  <a:fillRect l="-1081" r="-1081" b="-119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4B8CE86-C88B-EB3C-AC6A-002EE99795D4}"/>
              </a:ext>
            </a:extLst>
          </p:cNvPr>
          <p:cNvSpPr txBox="1"/>
          <p:nvPr/>
        </p:nvSpPr>
        <p:spPr bwMode="auto">
          <a:xfrm>
            <a:off x="5881438" y="2109714"/>
            <a:ext cx="2364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1800" dirty="0">
                <a:latin typeface="Arial" pitchFamily="34" charset="0"/>
              </a:rPr>
              <a:t>選向上方向為</a:t>
            </a:r>
            <a:r>
              <a:rPr lang="en-US" altLang="zh-TW" sz="1800" i="1" dirty="0">
                <a:latin typeface="+mn-lt"/>
              </a:rPr>
              <a:t>y</a:t>
            </a:r>
            <a:r>
              <a:rPr lang="zh-TW" altLang="en-US" sz="1800" dirty="0">
                <a:latin typeface="Arial" pitchFamily="34" charset="0"/>
              </a:rPr>
              <a:t>方向。</a:t>
            </a:r>
            <a:endParaRPr lang="en-TW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D:\Dropbox\Documents\課程\YoungTextBook\Images\Chapter02\A_Images\A_Figures_and_Photos\02_22_Fig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8"/>
          <a:stretch>
            <a:fillRect/>
          </a:stretch>
        </p:blipFill>
        <p:spPr bwMode="auto">
          <a:xfrm>
            <a:off x="3301387" y="653383"/>
            <a:ext cx="2509603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文字方塊 3"/>
          <p:cNvSpPr txBox="1">
            <a:spLocks noChangeArrowheads="1"/>
          </p:cNvSpPr>
          <p:nvPr/>
        </p:nvSpPr>
        <p:spPr bwMode="auto">
          <a:xfrm>
            <a:off x="3301386" y="260648"/>
            <a:ext cx="364687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地表附近的自由落體或拋體</a:t>
            </a:r>
          </a:p>
        </p:txBody>
      </p:sp>
      <p:sp>
        <p:nvSpPr>
          <p:cNvPr id="6" name="文字方塊 3"/>
          <p:cNvSpPr txBox="1">
            <a:spLocks noChangeArrowheads="1"/>
          </p:cNvSpPr>
          <p:nvPr/>
        </p:nvSpPr>
        <p:spPr bwMode="auto">
          <a:xfrm>
            <a:off x="1691680" y="6237312"/>
            <a:ext cx="59240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地表附近自由落體的運動方程式！這是微分方程式！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4DFD36A4-2436-5346-8A76-664B8522A2DA}"/>
                  </a:ext>
                </a:extLst>
              </p:cNvPr>
              <p:cNvSpPr txBox="1"/>
              <p:nvPr/>
            </p:nvSpPr>
            <p:spPr bwMode="auto">
              <a:xfrm>
                <a:off x="3502678" y="5509226"/>
                <a:ext cx="1489126" cy="55579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4DFD36A4-2436-5346-8A76-664B8522A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2678" y="5509226"/>
                <a:ext cx="1489126" cy="555793"/>
              </a:xfrm>
              <a:prstGeom prst="rect">
                <a:avLst/>
              </a:prstGeom>
              <a:blipFill>
                <a:blip r:embed="rId3"/>
                <a:stretch>
                  <a:fillRect l="-1709" r="-2564"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608FB514-CC07-4843-B14D-2576BAFFB7F7}"/>
                  </a:ext>
                </a:extLst>
              </p:cNvPr>
              <p:cNvSpPr txBox="1"/>
              <p:nvPr/>
            </p:nvSpPr>
            <p:spPr bwMode="auto">
              <a:xfrm>
                <a:off x="3479352" y="4952438"/>
                <a:ext cx="1288621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608FB514-CC07-4843-B14D-2576BAFFB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79352" y="4952438"/>
                <a:ext cx="1288621" cy="276999"/>
              </a:xfrm>
              <a:prstGeom prst="rect">
                <a:avLst/>
              </a:prstGeom>
              <a:blipFill>
                <a:blip r:embed="rId4"/>
                <a:stretch>
                  <a:fillRect l="-980" t="-30435" r="-2941" b="-217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6C3F6481-C525-6F4D-8D81-500A2F4D75C0}"/>
                  </a:ext>
                </a:extLst>
              </p:cNvPr>
              <p:cNvSpPr txBox="1"/>
              <p:nvPr/>
            </p:nvSpPr>
            <p:spPr bwMode="auto">
              <a:xfrm>
                <a:off x="3485988" y="4469547"/>
                <a:ext cx="1106905" cy="310598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acc>
                        <m:accPr>
                          <m:chr m:val="̂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6C3F6481-C525-6F4D-8D81-500A2F4D7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85988" y="4469547"/>
                <a:ext cx="1106905" cy="310598"/>
              </a:xfrm>
              <a:prstGeom prst="rect">
                <a:avLst/>
              </a:prstGeom>
              <a:blipFill>
                <a:blip r:embed="rId5"/>
                <a:stretch>
                  <a:fillRect l="-3371" t="-28000" r="-3371" b="-2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7">
                <a:extLst>
                  <a:ext uri="{FF2B5EF4-FFF2-40B4-BE49-F238E27FC236}">
                    <a16:creationId xmlns:a16="http://schemas.microsoft.com/office/drawing/2014/main" id="{0F45204B-BA20-BEDA-E45D-BADCBE7EDE57}"/>
                  </a:ext>
                </a:extLst>
              </p:cNvPr>
              <p:cNvSpPr txBox="1"/>
              <p:nvPr/>
            </p:nvSpPr>
            <p:spPr bwMode="auto">
              <a:xfrm>
                <a:off x="6178072" y="5503704"/>
                <a:ext cx="1058751" cy="55579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" name="文字方塊 7">
                <a:extLst>
                  <a:ext uri="{FF2B5EF4-FFF2-40B4-BE49-F238E27FC236}">
                    <a16:creationId xmlns:a16="http://schemas.microsoft.com/office/drawing/2014/main" id="{0F45204B-BA20-BEDA-E45D-BADCBE7ED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78072" y="5503704"/>
                <a:ext cx="1058751" cy="555793"/>
              </a:xfrm>
              <a:prstGeom prst="rect">
                <a:avLst/>
              </a:prstGeom>
              <a:blipFill>
                <a:blip r:embed="rId6"/>
                <a:stretch>
                  <a:fillRect l="-4762" r="-4762" b="-1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>
            <a:extLst>
              <a:ext uri="{FF2B5EF4-FFF2-40B4-BE49-F238E27FC236}">
                <a16:creationId xmlns:a16="http://schemas.microsoft.com/office/drawing/2014/main" id="{E4C50E3F-1537-CCB1-0F99-04E7FB5A41A0}"/>
              </a:ext>
            </a:extLst>
          </p:cNvPr>
          <p:cNvSpPr/>
          <p:nvPr/>
        </p:nvSpPr>
        <p:spPr>
          <a:xfrm>
            <a:off x="5364088" y="5661248"/>
            <a:ext cx="446902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pic>
        <p:nvPicPr>
          <p:cNvPr id="4" name="Picture 3" descr="D:\Dropbox\Documents\課程\YoungTextBook\Images\Chapter02\A_Images\A_Figures_and_Photos\02_24_Figure.jpg">
            <a:extLst>
              <a:ext uri="{FF2B5EF4-FFF2-40B4-BE49-F238E27FC236}">
                <a16:creationId xmlns:a16="http://schemas.microsoft.com/office/drawing/2014/main" id="{F40B854B-ED8B-C99B-657D-A4D70E6BF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1" t="12177" r="29103" b="3841"/>
          <a:stretch>
            <a:fillRect/>
          </a:stretch>
        </p:blipFill>
        <p:spPr bwMode="auto">
          <a:xfrm>
            <a:off x="5940152" y="653383"/>
            <a:ext cx="2876262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字方塊 32">
                <a:extLst>
                  <a:ext uri="{FF2B5EF4-FFF2-40B4-BE49-F238E27FC236}">
                    <a16:creationId xmlns:a16="http://schemas.microsoft.com/office/drawing/2014/main" id="{46681744-1D1B-194C-A67A-B609A1196DEF}"/>
                  </a:ext>
                </a:extLst>
              </p:cNvPr>
              <p:cNvSpPr txBox="1"/>
              <p:nvPr/>
            </p:nvSpPr>
            <p:spPr bwMode="auto">
              <a:xfrm>
                <a:off x="2592353" y="5114321"/>
                <a:ext cx="2286010" cy="51860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33" name="文字方塊 32">
                <a:extLst>
                  <a:ext uri="{FF2B5EF4-FFF2-40B4-BE49-F238E27FC236}">
                    <a16:creationId xmlns:a16="http://schemas.microsoft.com/office/drawing/2014/main" id="{46681744-1D1B-194C-A67A-B609A1196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2353" y="5114321"/>
                <a:ext cx="2286010" cy="518604"/>
              </a:xfrm>
              <a:prstGeom prst="rect">
                <a:avLst/>
              </a:prstGeom>
              <a:blipFill>
                <a:blip r:embed="rId2"/>
                <a:stretch>
                  <a:fillRect l="-2222" t="-4762" b="-95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C2110C8E-4DC2-B14F-AD4D-424E382BC6BF}"/>
                  </a:ext>
                </a:extLst>
              </p:cNvPr>
              <p:cNvSpPr txBox="1"/>
              <p:nvPr/>
            </p:nvSpPr>
            <p:spPr bwMode="auto">
              <a:xfrm>
                <a:off x="2617996" y="2946391"/>
                <a:ext cx="1379929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𝑔𝑡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9" name="文字方塊 28">
                <a:extLst>
                  <a:ext uri="{FF2B5EF4-FFF2-40B4-BE49-F238E27FC236}">
                    <a16:creationId xmlns:a16="http://schemas.microsoft.com/office/drawing/2014/main" id="{C2110C8E-4DC2-B14F-AD4D-424E382BC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7996" y="2946391"/>
                <a:ext cx="1379929" cy="276999"/>
              </a:xfrm>
              <a:prstGeom prst="rect">
                <a:avLst/>
              </a:prstGeom>
              <a:blipFill>
                <a:blip r:embed="rId3"/>
                <a:stretch>
                  <a:fillRect l="-909" b="-260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3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33797" name="Line 8"/>
          <p:cNvSpPr>
            <a:spLocks noChangeShapeType="1"/>
          </p:cNvSpPr>
          <p:nvPr/>
        </p:nvSpPr>
        <p:spPr bwMode="auto">
          <a:xfrm>
            <a:off x="3371903" y="246339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3800" name="Line 11"/>
          <p:cNvSpPr>
            <a:spLocks noChangeShapeType="1"/>
          </p:cNvSpPr>
          <p:nvPr/>
        </p:nvSpPr>
        <p:spPr bwMode="auto">
          <a:xfrm>
            <a:off x="3371903" y="455095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3578278" y="2814233"/>
            <a:ext cx="4318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4586340" y="5198658"/>
            <a:ext cx="431800" cy="431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4110" name="Line 15"/>
          <p:cNvSpPr>
            <a:spLocks noChangeShapeType="1"/>
          </p:cNvSpPr>
          <p:nvPr/>
        </p:nvSpPr>
        <p:spPr bwMode="auto">
          <a:xfrm>
            <a:off x="4152953" y="5703483"/>
            <a:ext cx="7207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" name="文字方塊 14"/>
          <p:cNvSpPr txBox="1">
            <a:spLocks noChangeArrowheads="1"/>
          </p:cNvSpPr>
          <p:nvPr/>
        </p:nvSpPr>
        <p:spPr bwMode="auto">
          <a:xfrm>
            <a:off x="3859797" y="3112682"/>
            <a:ext cx="42405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這裡有一個常數，如果沒有這個常數，起始速度只能為零。</a:t>
            </a:r>
          </a:p>
        </p:txBody>
      </p:sp>
      <p:sp>
        <p:nvSpPr>
          <p:cNvPr id="16" name="文字方塊 15"/>
          <p:cNvSpPr txBox="1">
            <a:spLocks noChangeArrowheads="1"/>
          </p:cNvSpPr>
          <p:nvPr/>
        </p:nvSpPr>
        <p:spPr bwMode="auto">
          <a:xfrm>
            <a:off x="5220072" y="5198658"/>
            <a:ext cx="2268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如果沒有這個常數，起始位置只能為零。</a:t>
            </a:r>
          </a:p>
        </p:txBody>
      </p:sp>
      <p:sp>
        <p:nvSpPr>
          <p:cNvPr id="33807" name="Line 8"/>
          <p:cNvSpPr>
            <a:spLocks noChangeShapeType="1"/>
          </p:cNvSpPr>
          <p:nvPr/>
        </p:nvSpPr>
        <p:spPr bwMode="auto">
          <a:xfrm>
            <a:off x="3371903" y="332699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8" name="文字方塊 27"/>
          <p:cNvSpPr txBox="1">
            <a:spLocks noChangeArrowheads="1"/>
          </p:cNvSpPr>
          <p:nvPr/>
        </p:nvSpPr>
        <p:spPr bwMode="auto">
          <a:xfrm>
            <a:off x="919350" y="6063952"/>
            <a:ext cx="69650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solidFill>
                  <a:srgbClr val="FF0000"/>
                </a:solidFill>
                <a:latin typeface="Arial" pitchFamily="34" charset="0"/>
              </a:rPr>
              <a:t>這裡有兩個未知的常數，顯示單靠微分方程式無法決定唯一解！</a:t>
            </a:r>
          </a:p>
        </p:txBody>
      </p:sp>
      <p:cxnSp>
        <p:nvCxnSpPr>
          <p:cNvPr id="31" name="直線單箭頭接點 30"/>
          <p:cNvCxnSpPr/>
          <p:nvPr/>
        </p:nvCxnSpPr>
        <p:spPr>
          <a:xfrm>
            <a:off x="3427863" y="1332091"/>
            <a:ext cx="0" cy="5032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11" name="文字方塊 29"/>
          <p:cNvSpPr txBox="1">
            <a:spLocks noChangeArrowheads="1"/>
          </p:cNvSpPr>
          <p:nvPr/>
        </p:nvSpPr>
        <p:spPr bwMode="auto">
          <a:xfrm>
            <a:off x="2579740" y="374245"/>
            <a:ext cx="172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>
                <a:latin typeface="Arial" pitchFamily="34" charset="0"/>
              </a:rPr>
              <a:t>解微分方程式</a:t>
            </a:r>
          </a:p>
        </p:txBody>
      </p:sp>
      <p:sp>
        <p:nvSpPr>
          <p:cNvPr id="3" name="文字方塊 2"/>
          <p:cNvSpPr txBox="1"/>
          <p:nvPr/>
        </p:nvSpPr>
        <p:spPr bwMode="auto">
          <a:xfrm>
            <a:off x="4152952" y="1814703"/>
            <a:ext cx="30113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速度的微分是一個多項式，</a:t>
            </a:r>
            <a:endParaRPr lang="en-US" altLang="zh-TW" sz="1800" dirty="0"/>
          </a:p>
          <a:p>
            <a:pPr>
              <a:spcBef>
                <a:spcPts val="0"/>
              </a:spcBef>
            </a:pPr>
            <a:r>
              <a:rPr lang="zh-TW" altLang="en-US" sz="1800" dirty="0"/>
              <a:t>因此速度也是一個多項式！</a:t>
            </a:r>
          </a:p>
        </p:txBody>
      </p:sp>
      <p:sp>
        <p:nvSpPr>
          <p:cNvPr id="4" name="文字方塊 3"/>
          <p:cNvSpPr txBox="1"/>
          <p:nvPr/>
        </p:nvSpPr>
        <p:spPr bwMode="auto">
          <a:xfrm>
            <a:off x="4152952" y="2432972"/>
            <a:ext cx="35283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zh-TW" altLang="en-US" sz="1800" dirty="0"/>
              <a:t>多項式的微分幂次會降一次，</a:t>
            </a:r>
            <a:endParaRPr lang="en-US" altLang="zh-TW" sz="1800" dirty="0"/>
          </a:p>
          <a:p>
            <a:pPr>
              <a:spcBef>
                <a:spcPts val="0"/>
              </a:spcBef>
            </a:pPr>
            <a:r>
              <a:rPr lang="zh-TW" altLang="en-US" sz="1800" dirty="0"/>
              <a:t>因此速度是時間的線性函數。</a:t>
            </a:r>
          </a:p>
        </p:txBody>
      </p:sp>
      <p:sp>
        <p:nvSpPr>
          <p:cNvPr id="24" name="文字方塊 23"/>
          <p:cNvSpPr txBox="1"/>
          <p:nvPr/>
        </p:nvSpPr>
        <p:spPr bwMode="auto">
          <a:xfrm>
            <a:off x="4211960" y="4407621"/>
            <a:ext cx="35283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zh-TW" altLang="en-US" sz="1800" dirty="0"/>
              <a:t>多項式的微分幂次會降一次，</a:t>
            </a:r>
            <a:endParaRPr lang="en-US" altLang="zh-TW" sz="1800" dirty="0"/>
          </a:p>
          <a:p>
            <a:pPr>
              <a:spcBef>
                <a:spcPts val="0"/>
              </a:spcBef>
            </a:pPr>
            <a:r>
              <a:rPr lang="zh-TW" altLang="en-US" sz="1800" dirty="0"/>
              <a:t>因此位置是時間的二次函數。</a:t>
            </a:r>
          </a:p>
        </p:txBody>
      </p:sp>
      <p:sp>
        <p:nvSpPr>
          <p:cNvPr id="25" name="文字方塊 24"/>
          <p:cNvSpPr txBox="1"/>
          <p:nvPr/>
        </p:nvSpPr>
        <p:spPr bwMode="auto">
          <a:xfrm>
            <a:off x="4211960" y="3761290"/>
            <a:ext cx="301133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位置的微分是一個多項式，</a:t>
            </a:r>
            <a:endParaRPr lang="en-US" altLang="zh-TW" sz="1800" dirty="0"/>
          </a:p>
          <a:p>
            <a:pPr>
              <a:spcBef>
                <a:spcPts val="0"/>
              </a:spcBef>
            </a:pPr>
            <a:r>
              <a:rPr lang="zh-TW" altLang="en-US" sz="1800" dirty="0"/>
              <a:t>因此位置也是一個多項式！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50B26013-0F30-2040-A970-7E32FAD358FB}"/>
                  </a:ext>
                </a:extLst>
              </p:cNvPr>
              <p:cNvSpPr txBox="1"/>
              <p:nvPr/>
            </p:nvSpPr>
            <p:spPr bwMode="auto">
              <a:xfrm>
                <a:off x="2661855" y="776298"/>
                <a:ext cx="1058751" cy="55579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50B26013-0F30-2040-A970-7E32FAD35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1855" y="776298"/>
                <a:ext cx="1058751" cy="555793"/>
              </a:xfrm>
              <a:prstGeom prst="rect">
                <a:avLst/>
              </a:prstGeom>
              <a:blipFill>
                <a:blip r:embed="rId4"/>
                <a:stretch>
                  <a:fillRect l="-4762" r="-3571"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EF91D733-A5C9-004E-87E3-C1B090D2EB12}"/>
                  </a:ext>
                </a:extLst>
              </p:cNvPr>
              <p:cNvSpPr txBox="1"/>
              <p:nvPr/>
            </p:nvSpPr>
            <p:spPr bwMode="auto">
              <a:xfrm>
                <a:off x="2651543" y="1883980"/>
                <a:ext cx="942053" cy="52591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EF91D733-A5C9-004E-87E3-C1B090D2E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1543" y="1883980"/>
                <a:ext cx="942053" cy="525913"/>
              </a:xfrm>
              <a:prstGeom prst="rect">
                <a:avLst/>
              </a:prstGeom>
              <a:blipFill>
                <a:blip r:embed="rId5"/>
                <a:stretch>
                  <a:fillRect l="-5333" r="-4000" b="-1395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1855E128-D3B1-6742-A936-33626935D968}"/>
                  </a:ext>
                </a:extLst>
              </p:cNvPr>
              <p:cNvSpPr txBox="1"/>
              <p:nvPr/>
            </p:nvSpPr>
            <p:spPr bwMode="auto">
              <a:xfrm>
                <a:off x="2627868" y="3881005"/>
                <a:ext cx="1515030" cy="52591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𝑔𝑡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1855E128-D3B1-6742-A936-33626935D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7868" y="3881005"/>
                <a:ext cx="1515030" cy="525913"/>
              </a:xfrm>
              <a:prstGeom prst="rect">
                <a:avLst/>
              </a:prstGeom>
              <a:blipFill>
                <a:blip r:embed="rId6"/>
                <a:stretch>
                  <a:fillRect l="-4167" t="-4762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id="{6FD202EF-FD49-DB49-8AF5-17BCCA519863}"/>
                  </a:ext>
                </a:extLst>
              </p:cNvPr>
              <p:cNvSpPr txBox="1"/>
              <p:nvPr/>
            </p:nvSpPr>
            <p:spPr bwMode="auto">
              <a:xfrm>
                <a:off x="4260432" y="1201001"/>
                <a:ext cx="757708" cy="52591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id="{6FD202EF-FD49-DB49-8AF5-17BCCA519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0432" y="1201001"/>
                <a:ext cx="757708" cy="525913"/>
              </a:xfrm>
              <a:prstGeom prst="rect">
                <a:avLst/>
              </a:prstGeom>
              <a:blipFill>
                <a:blip r:embed="rId7"/>
                <a:stretch>
                  <a:fillRect l="-8197" t="-4762" r="-1639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字方塊 33">
                <a:extLst>
                  <a:ext uri="{FF2B5EF4-FFF2-40B4-BE49-F238E27FC236}">
                    <a16:creationId xmlns:a16="http://schemas.microsoft.com/office/drawing/2014/main" id="{BCB79111-6289-F84A-B3EE-EFAD3317824F}"/>
                  </a:ext>
                </a:extLst>
              </p:cNvPr>
              <p:cNvSpPr txBox="1"/>
              <p:nvPr/>
            </p:nvSpPr>
            <p:spPr bwMode="auto">
              <a:xfrm>
                <a:off x="4260432" y="181314"/>
                <a:ext cx="4058739" cy="865493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kumimoji="1" lang="en-US" altLang="zh-TW" sz="1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</m:nary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𝑔𝑡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𝑔𝑡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34" name="文字方塊 33">
                <a:extLst>
                  <a:ext uri="{FF2B5EF4-FFF2-40B4-BE49-F238E27FC236}">
                    <a16:creationId xmlns:a16="http://schemas.microsoft.com/office/drawing/2014/main" id="{BCB79111-6289-F84A-B3EE-EFAD33178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0432" y="181314"/>
                <a:ext cx="4058739" cy="865493"/>
              </a:xfrm>
              <a:prstGeom prst="rect">
                <a:avLst/>
              </a:prstGeom>
              <a:blipFill>
                <a:blip r:embed="rId8"/>
                <a:stretch>
                  <a:fillRect l="-11526" t="-115942" b="-17971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C8135C9-C022-5E49-937C-F4C41A6961F3}"/>
              </a:ext>
            </a:extLst>
          </p:cNvPr>
          <p:cNvSpPr txBox="1"/>
          <p:nvPr/>
        </p:nvSpPr>
        <p:spPr bwMode="auto">
          <a:xfrm>
            <a:off x="5148063" y="1332091"/>
            <a:ext cx="3600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TW" sz="1800" dirty="0"/>
              <a:t>引入速度，使微分少一次。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9" grpId="0" animBg="1"/>
      <p:bldP spid="33797" grpId="0" animBg="1"/>
      <p:bldP spid="33800" grpId="0" animBg="1"/>
      <p:bldP spid="52236" grpId="0" animBg="1"/>
      <p:bldP spid="52236" grpId="1" animBg="1"/>
      <p:bldP spid="52237" grpId="0" animBg="1"/>
      <p:bldP spid="52237" grpId="1" animBg="1"/>
      <p:bldP spid="4110" grpId="0" animBg="1"/>
      <p:bldP spid="15" grpId="0"/>
      <p:bldP spid="15" grpId="1"/>
      <p:bldP spid="16" grpId="0"/>
      <p:bldP spid="16" grpId="1"/>
      <p:bldP spid="33807" grpId="0" animBg="1"/>
      <p:bldP spid="28" grpId="0"/>
      <p:bldP spid="3" grpId="0"/>
      <p:bldP spid="4" grpId="0"/>
      <p:bldP spid="24" grpId="0"/>
      <p:bldP spid="25" grpId="0"/>
      <p:bldP spid="27" grpId="0" animBg="1"/>
      <p:bldP spid="30" grpId="0" animBg="1"/>
      <p:bldP spid="32" grpId="0" animBg="1"/>
      <p:bldP spid="34" grpId="0" animBg="1"/>
      <p:bldP spid="34" grpId="1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1572861" y="4252168"/>
            <a:ext cx="5472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>
                <a:latin typeface="Arial" pitchFamily="34" charset="0"/>
              </a:rPr>
              <a:t>運動方程式加上兩個起始條件就決定唯一的一個解！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>
                <a:spLocks noChangeArrowheads="1"/>
              </p:cNvSpPr>
              <p:nvPr/>
            </p:nvSpPr>
            <p:spPr bwMode="auto">
              <a:xfrm>
                <a:off x="1584158" y="3244056"/>
                <a:ext cx="730832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>
                    <a:latin typeface="Arial" pitchFamily="34" charset="0"/>
                  </a:rPr>
                  <a:t>解的表示式中的兩個未定常數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TW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𝑐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TW" altLang="en-US" sz="1800" dirty="0">
                    <a:latin typeface="Arial" pitchFamily="34" charset="0"/>
                  </a:rPr>
                  <a:t>，正好由兩個起始條件來決定：</a:t>
                </a:r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4158" y="3244056"/>
                <a:ext cx="7308322" cy="369332"/>
              </a:xfrm>
              <a:prstGeom prst="rect">
                <a:avLst/>
              </a:prstGeom>
              <a:blipFill>
                <a:blip r:embed="rId2"/>
                <a:stretch>
                  <a:fillRect l="-693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字方塊 27"/>
          <p:cNvSpPr txBox="1">
            <a:spLocks noChangeArrowheads="1"/>
          </p:cNvSpPr>
          <p:nvPr/>
        </p:nvSpPr>
        <p:spPr bwMode="auto">
          <a:xfrm>
            <a:off x="1584159" y="1443856"/>
            <a:ext cx="3384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latin typeface="Arial" pitchFamily="34" charset="0"/>
              </a:rPr>
              <a:t>微分方程式無法決定唯一解</a:t>
            </a:r>
          </a:p>
        </p:txBody>
      </p:sp>
      <p:sp>
        <p:nvSpPr>
          <p:cNvPr id="29" name="文字方塊 28"/>
          <p:cNvSpPr txBox="1">
            <a:spLocks noChangeArrowheads="1"/>
          </p:cNvSpPr>
          <p:nvPr/>
        </p:nvSpPr>
        <p:spPr bwMode="auto">
          <a:xfrm>
            <a:off x="1546465" y="5620320"/>
            <a:ext cx="6337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solidFill>
                  <a:srgbClr val="FF0000"/>
                </a:solidFill>
                <a:latin typeface="Arial" pitchFamily="34" charset="0"/>
              </a:rPr>
              <a:t>要求出物體運動路徑，必須加上初位置初速度兩個起始條件</a:t>
            </a:r>
          </a:p>
        </p:txBody>
      </p:sp>
      <p:sp>
        <p:nvSpPr>
          <p:cNvPr id="3" name="文字方塊 2"/>
          <p:cNvSpPr txBox="1"/>
          <p:nvPr/>
        </p:nvSpPr>
        <p:spPr bwMode="auto">
          <a:xfrm>
            <a:off x="1554212" y="1875904"/>
            <a:ext cx="57601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但我們還未輸入起始的位置與速度，稱為起始條件！</a:t>
            </a:r>
          </a:p>
        </p:txBody>
      </p:sp>
      <p:sp>
        <p:nvSpPr>
          <p:cNvPr id="4" name="文字方塊 3"/>
          <p:cNvSpPr txBox="1"/>
          <p:nvPr/>
        </p:nvSpPr>
        <p:spPr bwMode="auto">
          <a:xfrm>
            <a:off x="1572861" y="2740000"/>
            <a:ext cx="48240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無疑地，起始條件會影響運動的軌跡！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0C0F40B0-BCC4-084C-9766-192CA55A0EFE}"/>
                  </a:ext>
                </a:extLst>
              </p:cNvPr>
              <p:cNvSpPr txBox="1"/>
              <p:nvPr/>
            </p:nvSpPr>
            <p:spPr bwMode="auto">
              <a:xfrm>
                <a:off x="1667443" y="730157"/>
                <a:ext cx="2286010" cy="518604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0C0F40B0-BCC4-084C-9766-192CA55A0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7443" y="730157"/>
                <a:ext cx="2286010" cy="518604"/>
              </a:xfrm>
              <a:prstGeom prst="rect">
                <a:avLst/>
              </a:prstGeom>
              <a:blipFill>
                <a:blip r:embed="rId10"/>
                <a:stretch>
                  <a:fillRect l="-1657" t="-2381" b="-119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F32E6294-282A-7E45-857A-A7EEBCF19AB8}"/>
                  </a:ext>
                </a:extLst>
              </p:cNvPr>
              <p:cNvSpPr txBox="1"/>
              <p:nvPr/>
            </p:nvSpPr>
            <p:spPr bwMode="auto">
              <a:xfrm>
                <a:off x="4206325" y="847157"/>
                <a:ext cx="1379929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𝑔𝑡</m:t>
                      </m:r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F32E6294-282A-7E45-857A-A7EEBCF19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6325" y="847157"/>
                <a:ext cx="1379929" cy="276999"/>
              </a:xfrm>
              <a:prstGeom prst="rect">
                <a:avLst/>
              </a:prstGeom>
              <a:blipFill>
                <a:blip r:embed="rId11"/>
                <a:stretch>
                  <a:fillRect l="-909" b="-260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046A3EC5-FBD4-8E47-B344-1AF4CBC49C67}"/>
                  </a:ext>
                </a:extLst>
              </p:cNvPr>
              <p:cNvSpPr txBox="1"/>
              <p:nvPr/>
            </p:nvSpPr>
            <p:spPr bwMode="auto">
              <a:xfrm>
                <a:off x="1620043" y="2303552"/>
                <a:ext cx="1042913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046A3EC5-FBD4-8E47-B344-1AF4CBC49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0043" y="2303552"/>
                <a:ext cx="1042913" cy="276999"/>
              </a:xfrm>
              <a:prstGeom prst="rect">
                <a:avLst/>
              </a:prstGeom>
              <a:blipFill>
                <a:blip r:embed="rId12"/>
                <a:stretch>
                  <a:fillRect l="-4819" b="-260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E9427632-ED33-9D43-94A6-1355AC114178}"/>
                  </a:ext>
                </a:extLst>
              </p:cNvPr>
              <p:cNvSpPr txBox="1"/>
              <p:nvPr/>
            </p:nvSpPr>
            <p:spPr bwMode="auto">
              <a:xfrm>
                <a:off x="3036821" y="2318762"/>
                <a:ext cx="1040798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E9427632-ED33-9D43-94A6-1355AC1141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36821" y="2318762"/>
                <a:ext cx="1040798" cy="276999"/>
              </a:xfrm>
              <a:prstGeom prst="rect">
                <a:avLst/>
              </a:prstGeom>
              <a:blipFill>
                <a:blip r:embed="rId13"/>
                <a:stretch>
                  <a:fillRect l="-1205" r="-1205" b="-1363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22478CF6-8ED4-EB44-8CFE-3902A01E2C91}"/>
                  </a:ext>
                </a:extLst>
              </p:cNvPr>
              <p:cNvSpPr txBox="1"/>
              <p:nvPr/>
            </p:nvSpPr>
            <p:spPr bwMode="auto">
              <a:xfrm>
                <a:off x="1637065" y="3776979"/>
                <a:ext cx="1551771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22478CF6-8ED4-EB44-8CFE-3902A01E2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7065" y="3776979"/>
                <a:ext cx="1551771" cy="276999"/>
              </a:xfrm>
              <a:prstGeom prst="rect">
                <a:avLst/>
              </a:prstGeom>
              <a:blipFill>
                <a:blip r:embed="rId14"/>
                <a:stretch>
                  <a:fillRect l="-3252" b="-217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F2A76BCE-280D-D14A-B9EF-D0B2EA93451E}"/>
                  </a:ext>
                </a:extLst>
              </p:cNvPr>
              <p:cNvSpPr txBox="1"/>
              <p:nvPr/>
            </p:nvSpPr>
            <p:spPr bwMode="auto">
              <a:xfrm>
                <a:off x="3529431" y="3794278"/>
                <a:ext cx="1544334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F2A76BCE-280D-D14A-B9EF-D0B2EA934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31" y="3794278"/>
                <a:ext cx="1544334" cy="276999"/>
              </a:xfrm>
              <a:prstGeom prst="rect">
                <a:avLst/>
              </a:prstGeom>
              <a:blipFill>
                <a:blip r:embed="rId15"/>
                <a:stretch>
                  <a:fillRect l="-813" b="-86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C790115D-F421-6340-B383-0C1B5BAFF375}"/>
                  </a:ext>
                </a:extLst>
              </p:cNvPr>
              <p:cNvSpPr txBox="1"/>
              <p:nvPr/>
            </p:nvSpPr>
            <p:spPr bwMode="auto">
              <a:xfrm>
                <a:off x="2470881" y="4856962"/>
                <a:ext cx="2425408" cy="51860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C790115D-F421-6340-B383-0C1B5BAFF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881" y="4856962"/>
                <a:ext cx="2425408" cy="518604"/>
              </a:xfrm>
              <a:prstGeom prst="rect">
                <a:avLst/>
              </a:prstGeom>
              <a:blipFill>
                <a:blip r:embed="rId16"/>
                <a:stretch>
                  <a:fillRect t="-2381" b="-119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3" descr="D:\Dropbox\Documents\課程\YoungTextBook\Images\Chapter02\A_Images\A_Figures_and_Photos\02_24_Figure.jpg">
            <a:extLst>
              <a:ext uri="{FF2B5EF4-FFF2-40B4-BE49-F238E27FC236}">
                <a16:creationId xmlns:a16="http://schemas.microsoft.com/office/drawing/2014/main" id="{1945A16F-141D-DCFA-9303-835195A89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1" t="12177" r="29103" b="3841"/>
          <a:stretch>
            <a:fillRect/>
          </a:stretch>
        </p:blipFill>
        <p:spPr bwMode="auto">
          <a:xfrm>
            <a:off x="7044974" y="765189"/>
            <a:ext cx="1863126" cy="226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8" grpId="0"/>
      <p:bldP spid="21" grpId="0"/>
      <p:bldP spid="29" grpId="0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 descr="D:\Dropbox\Documents\課程\YoungTextBook\Images\Chapter02\A_Images\A_Figures_and_Photos\02_24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1" t="12177" r="29103" b="3841"/>
          <a:stretch>
            <a:fillRect/>
          </a:stretch>
        </p:blipFill>
        <p:spPr bwMode="auto">
          <a:xfrm>
            <a:off x="395288" y="1628775"/>
            <a:ext cx="3081337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2" name="Picture 4" descr="D:\Dropbox\Documents\課程\YoungTextBook\Images\Chapter02\A_Images\A_Figures_and_Photos\02_25_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38" y="1628775"/>
            <a:ext cx="5195887" cy="380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文字方塊 4"/>
          <p:cNvSpPr txBox="1">
            <a:spLocks noChangeArrowheads="1"/>
          </p:cNvSpPr>
          <p:nvPr/>
        </p:nvSpPr>
        <p:spPr bwMode="auto">
          <a:xfrm>
            <a:off x="3851275" y="981075"/>
            <a:ext cx="1296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垂直拋體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680002AB-0D2A-F44A-9EA6-2A915C5D03AE}"/>
                  </a:ext>
                </a:extLst>
              </p:cNvPr>
              <p:cNvSpPr txBox="1"/>
              <p:nvPr/>
            </p:nvSpPr>
            <p:spPr bwMode="auto">
              <a:xfrm>
                <a:off x="3059832" y="5733451"/>
                <a:ext cx="2625269" cy="51860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18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680002AB-0D2A-F44A-9EA6-2A915C5D0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9832" y="5733451"/>
                <a:ext cx="2625269" cy="518604"/>
              </a:xfrm>
              <a:prstGeom prst="rect">
                <a:avLst/>
              </a:prstGeom>
              <a:blipFill>
                <a:blip r:embed="rId4"/>
                <a:stretch>
                  <a:fillRect l="-1442" t="-2381" b="-119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reeform 7"/>
          <p:cNvSpPr>
            <a:spLocks/>
          </p:cNvSpPr>
          <p:nvPr/>
        </p:nvSpPr>
        <p:spPr bwMode="auto">
          <a:xfrm>
            <a:off x="4716463" y="2565400"/>
            <a:ext cx="2952750" cy="815975"/>
          </a:xfrm>
          <a:custGeom>
            <a:avLst/>
            <a:gdLst>
              <a:gd name="T0" fmla="*/ 0 w 1860"/>
              <a:gd name="T1" fmla="*/ 2147483647 h 514"/>
              <a:gd name="T2" fmla="*/ 2147483647 w 1860"/>
              <a:gd name="T3" fmla="*/ 2147483647 h 514"/>
              <a:gd name="T4" fmla="*/ 2147483647 w 1860"/>
              <a:gd name="T5" fmla="*/ 2147483647 h 514"/>
              <a:gd name="T6" fmla="*/ 2147483647 w 1860"/>
              <a:gd name="T7" fmla="*/ 2147483647 h 514"/>
              <a:gd name="T8" fmla="*/ 2147483647 w 1860"/>
              <a:gd name="T9" fmla="*/ 0 h 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60"/>
              <a:gd name="T16" fmla="*/ 0 h 514"/>
              <a:gd name="T17" fmla="*/ 1860 w 1860"/>
              <a:gd name="T18" fmla="*/ 514 h 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60" h="514">
                <a:moveTo>
                  <a:pt x="0" y="226"/>
                </a:moveTo>
                <a:cubicBezTo>
                  <a:pt x="80" y="355"/>
                  <a:pt x="160" y="484"/>
                  <a:pt x="273" y="499"/>
                </a:cubicBezTo>
                <a:cubicBezTo>
                  <a:pt x="386" y="514"/>
                  <a:pt x="545" y="340"/>
                  <a:pt x="681" y="317"/>
                </a:cubicBezTo>
                <a:cubicBezTo>
                  <a:pt x="817" y="294"/>
                  <a:pt x="893" y="416"/>
                  <a:pt x="1089" y="363"/>
                </a:cubicBezTo>
                <a:cubicBezTo>
                  <a:pt x="1285" y="310"/>
                  <a:pt x="1572" y="155"/>
                  <a:pt x="186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6867" name="Line 10"/>
          <p:cNvSpPr>
            <a:spLocks noChangeShapeType="1"/>
          </p:cNvSpPr>
          <p:nvPr/>
        </p:nvSpPr>
        <p:spPr bwMode="auto">
          <a:xfrm flipV="1">
            <a:off x="7524750" y="2565400"/>
            <a:ext cx="142875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6868" name="Oval 11"/>
          <p:cNvSpPr>
            <a:spLocks noChangeArrowheads="1"/>
          </p:cNvSpPr>
          <p:nvPr/>
        </p:nvSpPr>
        <p:spPr bwMode="auto">
          <a:xfrm>
            <a:off x="4643438" y="2781300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36870" name="文字方塊 10"/>
          <p:cNvSpPr txBox="1">
            <a:spLocks noChangeArrowheads="1"/>
          </p:cNvSpPr>
          <p:nvPr/>
        </p:nvSpPr>
        <p:spPr bwMode="auto">
          <a:xfrm>
            <a:off x="2123728" y="4724400"/>
            <a:ext cx="1871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/>
              <a:t>函數可唯一解出</a:t>
            </a:r>
          </a:p>
        </p:txBody>
      </p:sp>
      <p:sp>
        <p:nvSpPr>
          <p:cNvPr id="36871" name="Text Box 4"/>
          <p:cNvSpPr txBox="1">
            <a:spLocks noChangeArrowheads="1"/>
          </p:cNvSpPr>
          <p:nvPr/>
        </p:nvSpPr>
        <p:spPr bwMode="auto">
          <a:xfrm>
            <a:off x="1476375" y="1268760"/>
            <a:ext cx="6192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TW" altLang="en-US" sz="1800" dirty="0">
                <a:solidFill>
                  <a:srgbClr val="FF0000"/>
                </a:solidFill>
              </a:rPr>
              <a:t>牛頓定律加上力的描述給定運動方程式，再加上起使條件</a:t>
            </a:r>
            <a:r>
              <a:rPr lang="en-US" altLang="zh-TW" sz="1800" dirty="0">
                <a:solidFill>
                  <a:srgbClr val="FF0000"/>
                </a:solidFill>
              </a:rPr>
              <a:t>(</a:t>
            </a:r>
            <a:r>
              <a:rPr lang="zh-TW" altLang="en-US" sz="1800" dirty="0">
                <a:solidFill>
                  <a:srgbClr val="FF0000"/>
                </a:solidFill>
              </a:rPr>
              <a:t>起始位置與速度），便能決定此系統未來任一時間的狀態！</a:t>
            </a:r>
          </a:p>
        </p:txBody>
      </p:sp>
      <p:sp>
        <p:nvSpPr>
          <p:cNvPr id="36873" name="文字方塊 12"/>
          <p:cNvSpPr txBox="1">
            <a:spLocks noChangeArrowheads="1"/>
          </p:cNvSpPr>
          <p:nvPr/>
        </p:nvSpPr>
        <p:spPr bwMode="auto">
          <a:xfrm>
            <a:off x="1476375" y="3716338"/>
            <a:ext cx="1439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/>
              <a:t>起始條件</a:t>
            </a:r>
          </a:p>
        </p:txBody>
      </p:sp>
      <p:pic>
        <p:nvPicPr>
          <p:cNvPr id="36875" name="Picture 8" descr="C:\Users\Chia-Hung Chang\Downloads\Data\Knight\Media\Chapter4\Images\04_16Figure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" b="14830"/>
          <a:stretch>
            <a:fillRect/>
          </a:stretch>
        </p:blipFill>
        <p:spPr bwMode="auto">
          <a:xfrm>
            <a:off x="4427984" y="3759200"/>
            <a:ext cx="3305175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6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fld id="{BE3C8985-3C6B-433C-9C80-F1DB3DE7A1C6}" type="slidenum">
              <a:rPr kumimoji="0" lang="zh-TW" altLang="en-US" sz="1400">
                <a:latin typeface="Tahoma" pitchFamily="34" charset="0"/>
              </a:rPr>
              <a:pPr/>
              <a:t>20</a:t>
            </a:fld>
            <a:endParaRPr kumimoji="0" lang="en-US" altLang="zh-TW" sz="1400"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BD87FB9B-D333-BD44-B919-7973739A1F22}"/>
                  </a:ext>
                </a:extLst>
              </p:cNvPr>
              <p:cNvSpPr/>
              <p:nvPr/>
            </p:nvSpPr>
            <p:spPr>
              <a:xfrm>
                <a:off x="2749924" y="2522832"/>
                <a:ext cx="1025665" cy="402931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BD87FB9B-D333-BD44-B919-7973739A1F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924" y="2522832"/>
                <a:ext cx="1025665" cy="402931"/>
              </a:xfrm>
              <a:prstGeom prst="rect">
                <a:avLst/>
              </a:prstGeom>
              <a:blipFill>
                <a:blip r:embed="rId3"/>
                <a:stretch>
                  <a:fillRect t="-125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1BF2000C-138E-1F45-967E-E7304E1E5E4F}"/>
                  </a:ext>
                </a:extLst>
              </p:cNvPr>
              <p:cNvSpPr txBox="1"/>
              <p:nvPr/>
            </p:nvSpPr>
            <p:spPr bwMode="auto">
              <a:xfrm>
                <a:off x="2544674" y="3738694"/>
                <a:ext cx="1029769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1BF2000C-138E-1F45-967E-E7304E1E5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4674" y="3738694"/>
                <a:ext cx="1029769" cy="276999"/>
              </a:xfrm>
              <a:prstGeom prst="rect">
                <a:avLst/>
              </a:prstGeom>
              <a:blipFill>
                <a:blip r:embed="rId4"/>
                <a:stretch>
                  <a:fillRect l="-3659" t="-26087" b="-43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07D6C2A0-7B8F-A64C-8EEF-DCB475BF0F52}"/>
                  </a:ext>
                </a:extLst>
              </p:cNvPr>
              <p:cNvSpPr txBox="1"/>
              <p:nvPr/>
            </p:nvSpPr>
            <p:spPr bwMode="auto">
              <a:xfrm>
                <a:off x="1663346" y="4770844"/>
                <a:ext cx="460382" cy="276999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07D6C2A0-7B8F-A64C-8EEF-DCB475BF0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3346" y="4770844"/>
                <a:ext cx="460382" cy="276999"/>
              </a:xfrm>
              <a:prstGeom prst="rect">
                <a:avLst/>
              </a:prstGeom>
              <a:blipFill>
                <a:blip r:embed="rId5"/>
                <a:stretch>
                  <a:fillRect l="-8108" t="-31818" b="-45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File:NewtonsPrincipi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33375"/>
            <a:ext cx="6972300" cy="463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1258888" y="5084763"/>
            <a:ext cx="6626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>
                <a:cs typeface="Times New Roman" pitchFamily="18" charset="0"/>
              </a:rPr>
              <a:t>Newton's own copy of his </a:t>
            </a:r>
            <a:r>
              <a:rPr lang="en-US" altLang="zh-TW" sz="1800" i="1">
                <a:cs typeface="Times New Roman" pitchFamily="18" charset="0"/>
              </a:rPr>
              <a:t>Principia</a:t>
            </a:r>
            <a:r>
              <a:rPr lang="en-US" altLang="zh-TW" sz="1800">
                <a:cs typeface="Times New Roman" pitchFamily="18" charset="0"/>
              </a:rPr>
              <a:t>, with hand-written corrections</a:t>
            </a:r>
            <a:endParaRPr lang="zh-TW" altLang="en-US" sz="1800">
              <a:cs typeface="Times New Roman" pitchFamily="18" charset="0"/>
            </a:endParaRPr>
          </a:p>
        </p:txBody>
      </p:sp>
      <p:pic>
        <p:nvPicPr>
          <p:cNvPr id="27651" name="Picture 6" descr="File:Newtons laws in latin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620713"/>
            <a:ext cx="2519362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文字方塊 4"/>
          <p:cNvSpPr txBox="1">
            <a:spLocks noChangeArrowheads="1"/>
          </p:cNvSpPr>
          <p:nvPr/>
        </p:nvSpPr>
        <p:spPr bwMode="auto">
          <a:xfrm>
            <a:off x="1331913" y="5516563"/>
            <a:ext cx="6624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>
                <a:latin typeface="Arial" pitchFamily="34" charset="0"/>
              </a:rPr>
              <a:t>“</a:t>
            </a:r>
            <a:r>
              <a:rPr lang="zh-TW" altLang="en-US" sz="1800">
                <a:latin typeface="Arial" pitchFamily="34" charset="0"/>
              </a:rPr>
              <a:t> </a:t>
            </a:r>
            <a:r>
              <a:rPr lang="en-US" altLang="zh-TW" sz="1800">
                <a:cs typeface="Times New Roman" pitchFamily="18" charset="0"/>
              </a:rPr>
              <a:t>a Mathematical demonstration of Copernican hypothesis” </a:t>
            </a:r>
            <a:endParaRPr lang="zh-TW" altLang="en-US" sz="1800">
              <a:cs typeface="Times New Roman" pitchFamily="18" charset="0"/>
            </a:endParaRPr>
          </a:p>
        </p:txBody>
      </p:sp>
      <p:sp>
        <p:nvSpPr>
          <p:cNvPr id="27653" name="文字方塊 5"/>
          <p:cNvSpPr txBox="1">
            <a:spLocks noChangeArrowheads="1"/>
          </p:cNvSpPr>
          <p:nvPr/>
        </p:nvSpPr>
        <p:spPr bwMode="auto">
          <a:xfrm>
            <a:off x="1187450" y="587692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>
                <a:cs typeface="Times New Roman" pitchFamily="18" charset="0"/>
              </a:rPr>
              <a:t>Makes out all the phenomena of the celestial motions by the only supposition of a gravitation towards he center of sun, decreasing as the squares of the distances. </a:t>
            </a:r>
            <a:endParaRPr lang="zh-TW" altLang="en-US" sz="180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427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圖片 1" descr="te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6"/>
          <a:stretch>
            <a:fillRect/>
          </a:stretch>
        </p:blipFill>
        <p:spPr bwMode="auto">
          <a:xfrm>
            <a:off x="323850" y="1052513"/>
            <a:ext cx="454660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4" descr="http://www.ultimateuniverse.net/images/isaac_newton_h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7338"/>
            <a:ext cx="392747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6742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矩形 3"/>
          <p:cNvSpPr>
            <a:spLocks noChangeArrowheads="1"/>
          </p:cNvSpPr>
          <p:nvPr/>
        </p:nvSpPr>
        <p:spPr bwMode="auto">
          <a:xfrm>
            <a:off x="1054173" y="5373216"/>
            <a:ext cx="7200900" cy="87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1800" dirty="0">
                <a:cs typeface="Times New Roman" pitchFamily="18" charset="0"/>
              </a:rPr>
              <a:t>人類探頭進入自然現象的內在，了解帶動自然運轉背後零件與規則！</a:t>
            </a:r>
            <a:r>
              <a:rPr lang="en-US" altLang="zh-TW" sz="1800" dirty="0">
                <a:cs typeface="Times New Roman" pitchFamily="18" charset="0"/>
              </a:rPr>
              <a:t>Engraving around 1530 (from </a:t>
            </a:r>
            <a:r>
              <a:rPr lang="en-US" altLang="zh-TW" sz="1800" dirty="0" err="1">
                <a:cs typeface="Times New Roman" pitchFamily="18" charset="0"/>
              </a:rPr>
              <a:t>Hemleben</a:t>
            </a:r>
            <a:r>
              <a:rPr lang="en-US" altLang="zh-TW" sz="1800" dirty="0">
                <a:cs typeface="Times New Roman" pitchFamily="18" charset="0"/>
              </a:rPr>
              <a:t>: "Galilei")</a:t>
            </a:r>
            <a:endParaRPr lang="zh-TW" altLang="en-US" sz="1800" dirty="0">
              <a:cs typeface="Times New Roman" pitchFamily="18" charset="0"/>
            </a:endParaRPr>
          </a:p>
        </p:txBody>
      </p:sp>
      <p:pic>
        <p:nvPicPr>
          <p:cNvPr id="29698" name="Picture 2" descr="http://www.linz09.at/fm/4972/Kepler%20Salon_c_Hemleben%20Galile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76250"/>
            <a:ext cx="56388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 descr="File:Newton-WilliamBlak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341438"/>
            <a:ext cx="4881562" cy="362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矩形 3"/>
          <p:cNvSpPr>
            <a:spLocks noChangeArrowheads="1"/>
          </p:cNvSpPr>
          <p:nvPr/>
        </p:nvSpPr>
        <p:spPr bwMode="auto">
          <a:xfrm>
            <a:off x="2411413" y="5157788"/>
            <a:ext cx="457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2000" i="1" dirty="0">
                <a:cs typeface="Times New Roman" pitchFamily="18" charset="0"/>
              </a:rPr>
              <a:t>Newton</a:t>
            </a:r>
            <a:r>
              <a:rPr lang="en-US" altLang="zh-TW" sz="2000" dirty="0">
                <a:cs typeface="Times New Roman" pitchFamily="18" charset="0"/>
              </a:rPr>
              <a:t>, by William Blake; here, Newton is depicted critically as a "divine geometer”</a:t>
            </a:r>
            <a:endParaRPr lang="zh-TW" altLang="en-US" sz="2000" dirty="0">
              <a:cs typeface="Times New Roman" pitchFamily="18" charset="0"/>
            </a:endParaRPr>
          </a:p>
        </p:txBody>
      </p:sp>
      <p:sp>
        <p:nvSpPr>
          <p:cNvPr id="30723" name="文字方塊 4"/>
          <p:cNvSpPr txBox="1">
            <a:spLocks noChangeArrowheads="1"/>
          </p:cNvSpPr>
          <p:nvPr/>
        </p:nvSpPr>
        <p:spPr bwMode="auto">
          <a:xfrm>
            <a:off x="2555875" y="836613"/>
            <a:ext cx="424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>
                <a:latin typeface="Arial" pitchFamily="34" charset="0"/>
              </a:rPr>
              <a:t>牛頓成為人類對自然的控制能力的象徵！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force F is a push or pull. A force is an interaction between two object or between an object and its environment. A force is a vector quantity with magnitude and direction.&#10;">
            <a:extLst>
              <a:ext uri="{FF2B5EF4-FFF2-40B4-BE49-F238E27FC236}">
                <a16:creationId xmlns:a16="http://schemas.microsoft.com/office/drawing/2014/main" id="{11EEA29F-5021-7998-92AD-DE2B7F880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60648"/>
            <a:ext cx="4961914" cy="35639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9E8642-9169-0121-12B1-7BCD721AA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06552"/>
            <a:ext cx="4200236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484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Chia-Hung Chang\Downloads\Data\Knight\Media\Chapter6\Images\06_11Figure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37124"/>
            <a:ext cx="3384550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C:\Users\Chia-Hung Chang\Downloads\Data\Knight\Media\Chapter6\Images\06_12Figure-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10"/>
          <a:stretch/>
        </p:blipFill>
        <p:spPr bwMode="auto">
          <a:xfrm>
            <a:off x="5076056" y="933130"/>
            <a:ext cx="3451168" cy="347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文字方塊 3"/>
          <p:cNvSpPr txBox="1">
            <a:spLocks noChangeArrowheads="1"/>
          </p:cNvSpPr>
          <p:nvPr/>
        </p:nvSpPr>
        <p:spPr bwMode="auto">
          <a:xfrm>
            <a:off x="2015890" y="5876636"/>
            <a:ext cx="56886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物體不動時的摩擦力稱靜摩擦力，力的大小隨情況而定。</a:t>
            </a:r>
          </a:p>
        </p:txBody>
      </p:sp>
      <p:sp>
        <p:nvSpPr>
          <p:cNvPr id="21510" name="文字方塊 5"/>
          <p:cNvSpPr txBox="1">
            <a:spLocks noChangeArrowheads="1"/>
          </p:cNvSpPr>
          <p:nvPr/>
        </p:nvSpPr>
        <p:spPr bwMode="auto">
          <a:xfrm>
            <a:off x="1907704" y="427366"/>
            <a:ext cx="6192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TW" altLang="en-US" sz="1800" dirty="0"/>
              <a:t>另一個日常生活中的力的描述：</a:t>
            </a:r>
            <a:r>
              <a:rPr lang="zh-TW" altLang="en-US" sz="1800" dirty="0">
                <a:solidFill>
                  <a:srgbClr val="FF0000"/>
                </a:solidFill>
              </a:rPr>
              <a:t>摩擦力 </a:t>
            </a:r>
            <a:r>
              <a:rPr lang="en-US" altLang="zh-TW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Friction Force</a:t>
            </a:r>
            <a:endParaRPr lang="zh-TW" altLang="en-US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48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Chia-Hung Chang\Downloads\Data\Knight\Media\Chapter6\Images\06_13Figure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196975"/>
            <a:ext cx="3576638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文字方塊 2"/>
          <p:cNvSpPr txBox="1">
            <a:spLocks noChangeArrowheads="1"/>
          </p:cNvSpPr>
          <p:nvPr/>
        </p:nvSpPr>
        <p:spPr bwMode="auto">
          <a:xfrm>
            <a:off x="4067175" y="692150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動摩擦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1CDF453-325A-7F44-A465-0A2F459D6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6077276"/>
            <a:ext cx="41764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物體開始移動後的摩擦力稱動摩擦力。</a:t>
            </a:r>
          </a:p>
        </p:txBody>
      </p:sp>
    </p:spTree>
    <p:extLst>
      <p:ext uri="{BB962C8B-B14F-4D97-AF65-F5344CB8AC3E}">
        <p14:creationId xmlns:p14="http://schemas.microsoft.com/office/powerpoint/2010/main" val="3802136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Dropbox\Documents\課程\YoungTextBook\Images\Chapter05\A_Images\A_Figures_and_Photos\05_19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" y="404664"/>
            <a:ext cx="7754937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990030" y="534687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動摩擦力近似是一個常數！與運動快慢無關。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10">
                <a:extLst>
                  <a:ext uri="{FF2B5EF4-FFF2-40B4-BE49-F238E27FC236}">
                    <a16:creationId xmlns:a16="http://schemas.microsoft.com/office/drawing/2014/main" id="{CB9544C6-43FF-4E74-4C5D-1CD7303E28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79711" y="5763735"/>
                <a:ext cx="51845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TW" altLang="en-US" sz="1800" dirty="0"/>
                  <a:t>實驗發現，動摩擦力與垂直的正向力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TW" altLang="en-US" sz="1800" dirty="0"/>
                  <a:t>成正比：</a:t>
                </a:r>
              </a:p>
            </p:txBody>
          </p:sp>
        </mc:Choice>
        <mc:Fallback xmlns="">
          <p:sp>
            <p:nvSpPr>
              <p:cNvPr id="3" name="Text Box 10">
                <a:extLst>
                  <a:ext uri="{FF2B5EF4-FFF2-40B4-BE49-F238E27FC236}">
                    <a16:creationId xmlns:a16="http://schemas.microsoft.com/office/drawing/2014/main" id="{CB9544C6-43FF-4E74-4C5D-1CD7303E2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9711" y="5763735"/>
                <a:ext cx="5184576" cy="369332"/>
              </a:xfrm>
              <a:prstGeom prst="rect">
                <a:avLst/>
              </a:prstGeom>
              <a:blipFill>
                <a:blip r:embed="rId3"/>
                <a:stretch>
                  <a:fillRect l="-1225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8">
                <a:extLst>
                  <a:ext uri="{FF2B5EF4-FFF2-40B4-BE49-F238E27FC236}">
                    <a16:creationId xmlns:a16="http://schemas.microsoft.com/office/drawing/2014/main" id="{48BAA95B-907B-CC5B-6AEB-79FC34970BB1}"/>
                  </a:ext>
                </a:extLst>
              </p:cNvPr>
              <p:cNvSpPr txBox="1"/>
              <p:nvPr/>
            </p:nvSpPr>
            <p:spPr>
              <a:xfrm>
                <a:off x="2882028" y="6222558"/>
                <a:ext cx="953915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4" name="文字方塊 8">
                <a:extLst>
                  <a:ext uri="{FF2B5EF4-FFF2-40B4-BE49-F238E27FC236}">
                    <a16:creationId xmlns:a16="http://schemas.microsoft.com/office/drawing/2014/main" id="{48BAA95B-907B-CC5B-6AEB-79FC34970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028" y="6222558"/>
                <a:ext cx="953915" cy="276999"/>
              </a:xfrm>
              <a:prstGeom prst="rect">
                <a:avLst/>
              </a:prstGeom>
              <a:blipFill>
                <a:blip r:embed="rId4"/>
                <a:stretch>
                  <a:fillRect l="-9333" r="-1333" b="-4090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132E5EB-6F43-0B9F-C7CB-AFFB657DE54A}"/>
                  </a:ext>
                </a:extLst>
              </p:cNvPr>
              <p:cNvSpPr/>
              <p:nvPr/>
            </p:nvSpPr>
            <p:spPr>
              <a:xfrm>
                <a:off x="4484724" y="6219338"/>
                <a:ext cx="1646669" cy="369332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TW" dirty="0"/>
                  <a:t>:動摩擦係數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132E5EB-6F43-0B9F-C7CB-AFFB657DE5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724" y="6219338"/>
                <a:ext cx="1646669" cy="369332"/>
              </a:xfrm>
              <a:prstGeom prst="rect">
                <a:avLst/>
              </a:prstGeom>
              <a:blipFill>
                <a:blip r:embed="rId5"/>
                <a:stretch>
                  <a:fillRect t="-10000" r="-2308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8653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7"/>
          <p:cNvSpPr txBox="1">
            <a:spLocks noChangeArrowheads="1"/>
          </p:cNvSpPr>
          <p:nvPr/>
        </p:nvSpPr>
        <p:spPr bwMode="auto">
          <a:xfrm>
            <a:off x="1571625" y="3857625"/>
            <a:ext cx="724884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靜摩擦力大小由物體維持靜止這個條件來決定，</a:t>
            </a:r>
            <a:endParaRPr lang="en-US" altLang="zh-TW" sz="1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但最大值經測量發現一般都與垂直的正向力成正比。</a:t>
            </a:r>
          </a:p>
        </p:txBody>
      </p:sp>
      <p:sp>
        <p:nvSpPr>
          <p:cNvPr id="24580" name="Text Box 10"/>
          <p:cNvSpPr txBox="1">
            <a:spLocks noChangeArrowheads="1"/>
          </p:cNvSpPr>
          <p:nvPr/>
        </p:nvSpPr>
        <p:spPr bwMode="auto">
          <a:xfrm>
            <a:off x="1547813" y="5300663"/>
            <a:ext cx="72488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同時，動摩擦力一般來說是一定值，與垂直的正向力成正比：</a:t>
            </a:r>
          </a:p>
        </p:txBody>
      </p:sp>
      <p:pic>
        <p:nvPicPr>
          <p:cNvPr id="24584" name="Picture 9" descr="D:\Dropbox\Documents\課程\YoungTextBook\Images\Chapter05\A_Images\A_Figures_and_Photos\05_19_Figu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5" t="11812" b="2748"/>
          <a:stretch>
            <a:fillRect/>
          </a:stretch>
        </p:blipFill>
        <p:spPr bwMode="auto">
          <a:xfrm>
            <a:off x="1908175" y="549275"/>
            <a:ext cx="5711825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C0363A0E-3EC1-D643-AAE8-244ED82D9088}"/>
                  </a:ext>
                </a:extLst>
              </p:cNvPr>
              <p:cNvSpPr txBox="1"/>
              <p:nvPr/>
            </p:nvSpPr>
            <p:spPr>
              <a:xfrm>
                <a:off x="2771775" y="5878513"/>
                <a:ext cx="953915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C0363A0E-3EC1-D643-AAE8-244ED82D9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775" y="5878513"/>
                <a:ext cx="953915" cy="276999"/>
              </a:xfrm>
              <a:prstGeom prst="rect">
                <a:avLst/>
              </a:prstGeom>
              <a:blipFill>
                <a:blip r:embed="rId3"/>
                <a:stretch>
                  <a:fillRect l="-7895" b="-3913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32A52482-F478-D744-B384-D428DEEDAF75}"/>
                  </a:ext>
                </a:extLst>
              </p:cNvPr>
              <p:cNvSpPr txBox="1"/>
              <p:nvPr/>
            </p:nvSpPr>
            <p:spPr>
              <a:xfrm>
                <a:off x="2798609" y="4849813"/>
                <a:ext cx="90024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32A52482-F478-D744-B384-D428DEEDA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609" y="4849813"/>
                <a:ext cx="900246" cy="276999"/>
              </a:xfrm>
              <a:prstGeom prst="rect">
                <a:avLst/>
              </a:prstGeom>
              <a:blipFill>
                <a:blip r:embed="rId4"/>
                <a:stretch>
                  <a:fillRect l="-8333" b="-4090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24D03E4-4C73-754F-873F-607DF0B3925B}"/>
                  </a:ext>
                </a:extLst>
              </p:cNvPr>
              <p:cNvSpPr/>
              <p:nvPr/>
            </p:nvSpPr>
            <p:spPr>
              <a:xfrm>
                <a:off x="4932363" y="4826132"/>
                <a:ext cx="2086020" cy="369332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TW" dirty="0"/>
                  <a:t>:最大靜摩擦係數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24D03E4-4C73-754F-873F-607DF0B392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3" y="4826132"/>
                <a:ext cx="2086020" cy="369332"/>
              </a:xfrm>
              <a:prstGeom prst="rect">
                <a:avLst/>
              </a:prstGeom>
              <a:blipFill>
                <a:blip r:embed="rId10"/>
                <a:stretch>
                  <a:fillRect t="-13793" r="-1212" b="-24138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E49C7EC-4B0E-BB41-B302-263213D125A7}"/>
                  </a:ext>
                </a:extLst>
              </p:cNvPr>
              <p:cNvSpPr/>
              <p:nvPr/>
            </p:nvSpPr>
            <p:spPr>
              <a:xfrm>
                <a:off x="4932363" y="5787566"/>
                <a:ext cx="1646669" cy="369332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TW" dirty="0"/>
                  <a:t>:動摩擦係數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E49C7EC-4B0E-BB41-B302-263213D125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63" y="5787566"/>
                <a:ext cx="1646669" cy="369332"/>
              </a:xfrm>
              <a:prstGeom prst="rect">
                <a:avLst/>
              </a:prstGeom>
              <a:blipFill>
                <a:blip r:embed="rId11"/>
                <a:stretch>
                  <a:fillRect t="-10000" r="-2308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3255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Chia-Hung Chang\Downloads\Data\Knight\Media\Chapter6\Images\06_Table01-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43" b="5333"/>
          <a:stretch/>
        </p:blipFill>
        <p:spPr bwMode="auto">
          <a:xfrm>
            <a:off x="2267744" y="758836"/>
            <a:ext cx="4277968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588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Dropbox\Documents\課程\YoungTextBook\Images\Chapter05\A_Images\A_Figures_and_Photos\05_15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9" r="58057" b="36749"/>
          <a:stretch>
            <a:fillRect/>
          </a:stretch>
        </p:blipFill>
        <p:spPr bwMode="auto">
          <a:xfrm>
            <a:off x="770954" y="1772816"/>
            <a:ext cx="3633168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C:\Users\Chia-Hung Chang\Downloads\Data\Knight\Media\Chapter7\Images\07_22Figureb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548" y="5571450"/>
            <a:ext cx="405923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5"/>
              <p:cNvSpPr txBox="1">
                <a:spLocks noChangeArrowheads="1"/>
              </p:cNvSpPr>
              <p:nvPr/>
            </p:nvSpPr>
            <p:spPr bwMode="auto">
              <a:xfrm>
                <a:off x="1665548" y="4655122"/>
                <a:ext cx="46434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繩的張力</a:t>
                </a:r>
                <a:r>
                  <a:rPr lang="en-US" altLang="zh-TW" sz="1800" dirty="0">
                    <a:latin typeface="Times New Roman" pitchFamily="18" charset="0"/>
                    <a:cs typeface="Times New Roman" pitchFamily="18" charset="0"/>
                  </a:rPr>
                  <a:t>Tension</a:t>
                </a:r>
                <a:r>
                  <a:rPr lang="zh-TW" altLang="en-US" sz="1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𝑇</m:t>
                    </m:r>
                  </m:oMath>
                </a14:m>
                <a:r>
                  <a:rPr lang="zh-TW" altLang="en-US" sz="1800" dirty="0">
                    <a:cs typeface="Times New Roman" pitchFamily="18" charset="0"/>
                  </a:rPr>
                  <a:t>一定沿著繩的方向。</a:t>
                </a:r>
              </a:p>
            </p:txBody>
          </p:sp>
        </mc:Choice>
        <mc:Fallback xmlns="">
          <p:sp>
            <p:nvSpPr>
              <p:cNvPr id="4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5548" y="4655122"/>
                <a:ext cx="4643438" cy="369332"/>
              </a:xfrm>
              <a:prstGeom prst="rect">
                <a:avLst/>
              </a:prstGeom>
              <a:blipFill>
                <a:blip r:embed="rId4"/>
                <a:stretch>
                  <a:fillRect l="-1093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6"/>
              <p:cNvSpPr txBox="1">
                <a:spLocks noChangeArrowheads="1"/>
              </p:cNvSpPr>
              <p:nvPr/>
            </p:nvSpPr>
            <p:spPr bwMode="auto">
              <a:xfrm>
                <a:off x="1665547" y="5057126"/>
                <a:ext cx="701776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如果忽略繩的質量，因爲繩的 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𝑚𝑎</m:t>
                    </m:r>
                    <m:r>
                      <a:rPr lang="zh-TW" altLang="en-US" sz="18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en-US" altLang="zh-TW" sz="18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zh-TW" altLang="en-US" sz="18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en-US" altLang="zh-TW" sz="1800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zh-TW" altLang="en-US" sz="1800" dirty="0">
                    <a:cs typeface="Times New Roman" pitchFamily="18" charset="0"/>
                  </a:rPr>
                  <a:t>，因此繩兩端張力必須相等。</a:t>
                </a:r>
              </a:p>
            </p:txBody>
          </p:sp>
        </mc:Choice>
        <mc:Fallback xmlns="">
          <p:sp>
            <p:nvSpPr>
              <p:cNvPr id="5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5547" y="5057126"/>
                <a:ext cx="7017767" cy="369332"/>
              </a:xfrm>
              <a:prstGeom prst="rect">
                <a:avLst/>
              </a:prstGeom>
              <a:blipFill>
                <a:blip r:embed="rId5"/>
                <a:stretch>
                  <a:fillRect l="-723" t="-6667" r="-3978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6" name="Picture 2" descr="D:\Dropbox\Documents\課程\YoungTextBook\Images\Chapter05\A_Images\A_Figures_and_Photos\05_15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8" t="15109" b="4437"/>
          <a:stretch>
            <a:fillRect/>
          </a:stretch>
        </p:blipFill>
        <p:spPr bwMode="auto">
          <a:xfrm>
            <a:off x="4827017" y="1772816"/>
            <a:ext cx="3043237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文字方塊 1"/>
          <p:cNvSpPr txBox="1">
            <a:spLocks noChangeArrowheads="1"/>
          </p:cNvSpPr>
          <p:nvPr/>
        </p:nvSpPr>
        <p:spPr bwMode="auto">
          <a:xfrm>
            <a:off x="1634344" y="764704"/>
            <a:ext cx="5040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每一個質點都滿足一個牛頓第二定律。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619672" y="1268760"/>
            <a:ext cx="619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因此解運動問題，首要分析每一個質點的受力！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98240" y="126876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例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5724128" y="740652"/>
                <a:ext cx="1032077" cy="4029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740652"/>
                <a:ext cx="1032077" cy="402931"/>
              </a:xfrm>
              <a:prstGeom prst="rect">
                <a:avLst/>
              </a:prstGeom>
              <a:blipFill rotWithShape="1">
                <a:blip r:embed="rId6"/>
                <a:stretch>
                  <a:fillRect t="-20896" r="-230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字方塊 1"/>
          <p:cNvSpPr txBox="1"/>
          <p:nvPr/>
        </p:nvSpPr>
        <p:spPr>
          <a:xfrm>
            <a:off x="1619672" y="34185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先從與時間無關的常數力開始討論：</a:t>
            </a:r>
          </a:p>
        </p:txBody>
      </p:sp>
    </p:spTree>
    <p:extLst>
      <p:ext uri="{BB962C8B-B14F-4D97-AF65-F5344CB8AC3E}">
        <p14:creationId xmlns:p14="http://schemas.microsoft.com/office/powerpoint/2010/main" val="26172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Dropbox\Documents\課程\YoungTextBook\Images\Chapter05\A_Images\A_Figures_and_Photos\05_15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6" b="3632"/>
          <a:stretch>
            <a:fillRect/>
          </a:stretch>
        </p:blipFill>
        <p:spPr bwMode="auto">
          <a:xfrm>
            <a:off x="1259632" y="404664"/>
            <a:ext cx="60579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文字方塊 5"/>
              <p:cNvSpPr txBox="1">
                <a:spLocks noChangeArrowheads="1"/>
              </p:cNvSpPr>
              <p:nvPr/>
            </p:nvSpPr>
            <p:spPr bwMode="auto">
              <a:xfrm>
                <a:off x="2052018" y="4249296"/>
                <a:ext cx="568833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這還有一個條件：兩個物體的加速度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TW" altLang="en-US" sz="1800" dirty="0"/>
                  <a:t>相等。</a:t>
                </a:r>
              </a:p>
            </p:txBody>
          </p:sp>
        </mc:Choice>
        <mc:Fallback xmlns="">
          <p:sp>
            <p:nvSpPr>
              <p:cNvPr id="16387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2018" y="4249296"/>
                <a:ext cx="5688334" cy="369332"/>
              </a:xfrm>
              <a:prstGeom prst="rect">
                <a:avLst/>
              </a:prstGeom>
              <a:blipFill>
                <a:blip r:embed="rId3"/>
                <a:stretch>
                  <a:fillRect l="-891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88" name="文字方塊 6"/>
              <p:cNvSpPr txBox="1">
                <a:spLocks noChangeArrowheads="1"/>
              </p:cNvSpPr>
              <p:nvPr/>
            </p:nvSpPr>
            <p:spPr bwMode="auto">
              <a:xfrm>
                <a:off x="2052018" y="3794394"/>
                <a:ext cx="24495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繩兩端的張力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TW" altLang="en-US" sz="1800" dirty="0"/>
                  <a:t>相等。</a:t>
                </a:r>
              </a:p>
            </p:txBody>
          </p:sp>
        </mc:Choice>
        <mc:Fallback xmlns="">
          <p:sp>
            <p:nvSpPr>
              <p:cNvPr id="16388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2018" y="3794394"/>
                <a:ext cx="2449512" cy="369332"/>
              </a:xfrm>
              <a:prstGeom prst="rect">
                <a:avLst/>
              </a:prstGeom>
              <a:blipFill>
                <a:blip r:embed="rId4"/>
                <a:stretch>
                  <a:fillRect l="-2062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92" name="文字方塊 7"/>
          <p:cNvSpPr txBox="1">
            <a:spLocks noChangeArrowheads="1"/>
          </p:cNvSpPr>
          <p:nvPr/>
        </p:nvSpPr>
        <p:spPr bwMode="auto">
          <a:xfrm>
            <a:off x="2077418" y="4689452"/>
            <a:ext cx="5041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每一個質點都滿足一個牛頓第二定律。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C999C0B-5325-104B-AF68-D819465CD0EB}"/>
                  </a:ext>
                </a:extLst>
              </p:cNvPr>
              <p:cNvSpPr txBox="1"/>
              <p:nvPr/>
            </p:nvSpPr>
            <p:spPr>
              <a:xfrm>
                <a:off x="2144537" y="5170465"/>
                <a:ext cx="938270" cy="276999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C999C0B-5325-104B-AF68-D819465CD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537" y="5170465"/>
                <a:ext cx="938270" cy="276999"/>
              </a:xfrm>
              <a:prstGeom prst="rect">
                <a:avLst/>
              </a:prstGeom>
              <a:blipFill>
                <a:blip r:embed="rId5"/>
                <a:stretch>
                  <a:fillRect l="-4000" r="-2667" b="-1304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4821A6-A90F-4C48-88AF-4AE8C39EC22A}"/>
                  </a:ext>
                </a:extLst>
              </p:cNvPr>
              <p:cNvSpPr txBox="1"/>
              <p:nvPr/>
            </p:nvSpPr>
            <p:spPr>
              <a:xfrm>
                <a:off x="2144537" y="5687306"/>
                <a:ext cx="1723357" cy="276999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4821A6-A90F-4C48-88AF-4AE8C39EC2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537" y="5687306"/>
                <a:ext cx="1723357" cy="276999"/>
              </a:xfrm>
              <a:prstGeom prst="rect">
                <a:avLst/>
              </a:prstGeom>
              <a:blipFill>
                <a:blip r:embed="rId6"/>
                <a:stretch>
                  <a:fillRect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AAF7DE-0202-744B-8C00-7FDAFAF4949F}"/>
                  </a:ext>
                </a:extLst>
              </p:cNvPr>
              <p:cNvSpPr txBox="1"/>
              <p:nvPr/>
            </p:nvSpPr>
            <p:spPr>
              <a:xfrm>
                <a:off x="5779555" y="5461477"/>
                <a:ext cx="1372363" cy="519694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1AAF7DE-0202-744B-8C00-7FDAFAF49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555" y="5461477"/>
                <a:ext cx="1372363" cy="519694"/>
              </a:xfrm>
              <a:prstGeom prst="rect">
                <a:avLst/>
              </a:prstGeom>
              <a:blipFill>
                <a:blip r:embed="rId7"/>
                <a:stretch>
                  <a:fillRect l="-1835" t="-2439" b="-1219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5">
                <a:extLst>
                  <a:ext uri="{FF2B5EF4-FFF2-40B4-BE49-F238E27FC236}">
                    <a16:creationId xmlns:a16="http://schemas.microsoft.com/office/drawing/2014/main" id="{1A319FA2-B0AA-F44B-B85B-357B6010A0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2018" y="6053902"/>
                <a:ext cx="33131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未知量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TW" altLang="en-US" sz="1800" dirty="0"/>
                  <a:t>就可以解出。</a:t>
                </a:r>
              </a:p>
            </p:txBody>
          </p:sp>
        </mc:Choice>
        <mc:Fallback xmlns="">
          <p:sp>
            <p:nvSpPr>
              <p:cNvPr id="9" name="文字方塊 5">
                <a:extLst>
                  <a:ext uri="{FF2B5EF4-FFF2-40B4-BE49-F238E27FC236}">
                    <a16:creationId xmlns:a16="http://schemas.microsoft.com/office/drawing/2014/main" id="{1A319FA2-B0AA-F44B-B85B-357B6010A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2018" y="6053902"/>
                <a:ext cx="3313112" cy="369332"/>
              </a:xfrm>
              <a:prstGeom prst="rect">
                <a:avLst/>
              </a:prstGeom>
              <a:blipFill>
                <a:blip r:embed="rId8"/>
                <a:stretch>
                  <a:fillRect l="-1527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236100-4082-0C40-B6CC-530B412AACD6}"/>
                  </a:ext>
                </a:extLst>
              </p:cNvPr>
              <p:cNvSpPr txBox="1"/>
              <p:nvPr/>
            </p:nvSpPr>
            <p:spPr>
              <a:xfrm>
                <a:off x="5779555" y="6115806"/>
                <a:ext cx="1381404" cy="519694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236100-4082-0C40-B6CC-530B412AAC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555" y="6115806"/>
                <a:ext cx="1381404" cy="519694"/>
              </a:xfrm>
              <a:prstGeom prst="rect">
                <a:avLst/>
              </a:prstGeom>
              <a:blipFill>
                <a:blip r:embed="rId9"/>
                <a:stretch>
                  <a:fillRect l="-3670" t="-2381" r="-917" b="-9524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952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4" descr="F02_0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4" t="5194" r="14172" b="63638"/>
          <a:stretch/>
        </p:blipFill>
        <p:spPr bwMode="auto">
          <a:xfrm>
            <a:off x="1448245" y="3242413"/>
            <a:ext cx="3490883" cy="210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文字方塊 2"/>
          <p:cNvSpPr txBox="1">
            <a:spLocks noChangeArrowheads="1"/>
          </p:cNvSpPr>
          <p:nvPr/>
        </p:nvSpPr>
        <p:spPr bwMode="auto">
          <a:xfrm>
            <a:off x="5194066" y="3172962"/>
            <a:ext cx="34908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例如，對方塊一：</a:t>
            </a: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endParaRPr lang="zh-TW" altLang="en-US" sz="1800"/>
          </a:p>
        </p:txBody>
      </p:sp>
      <p:sp>
        <p:nvSpPr>
          <p:cNvPr id="8" name="文字方塊 3"/>
          <p:cNvSpPr txBox="1">
            <a:spLocks noChangeArrowheads="1"/>
          </p:cNvSpPr>
          <p:nvPr/>
        </p:nvSpPr>
        <p:spPr bwMode="auto">
          <a:xfrm>
            <a:off x="1387028" y="1362808"/>
            <a:ext cx="6264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以上這個例子是</a:t>
            </a:r>
            <a:r>
              <a:rPr lang="zh-TW" altLang="en-US" sz="1800" dirty="0">
                <a:solidFill>
                  <a:srgbClr val="FF0000"/>
                </a:solidFill>
              </a:rPr>
              <a:t>等加速度運動，加速度不變：</a:t>
            </a:r>
          </a:p>
        </p:txBody>
      </p:sp>
      <p:sp>
        <p:nvSpPr>
          <p:cNvPr id="9" name="文字方塊 2"/>
          <p:cNvSpPr txBox="1">
            <a:spLocks noChangeArrowheads="1"/>
          </p:cNvSpPr>
          <p:nvPr/>
        </p:nvSpPr>
        <p:spPr bwMode="auto">
          <a:xfrm>
            <a:off x="1387028" y="1869704"/>
            <a:ext cx="7649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找到加速度後，代入</a:t>
            </a:r>
            <a:r>
              <a:rPr lang="zh-TW" altLang="en-US" sz="1800" dirty="0">
                <a:solidFill>
                  <a:srgbClr val="FF0000"/>
                </a:solidFill>
              </a:rPr>
              <a:t>等加速度運動</a:t>
            </a:r>
            <a:r>
              <a:rPr lang="zh-TW" altLang="en-US" sz="1800" dirty="0"/>
              <a:t>公式，物體運動的軌跡就可以全部得到。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1E796D1-7200-774B-A3B9-1BAD2EFED356}"/>
                  </a:ext>
                </a:extLst>
              </p:cNvPr>
              <p:cNvSpPr txBox="1"/>
              <p:nvPr/>
            </p:nvSpPr>
            <p:spPr>
              <a:xfrm>
                <a:off x="6373914" y="1287904"/>
                <a:ext cx="1372363" cy="519694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1E796D1-7200-774B-A3B9-1BAD2EFED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914" y="1287904"/>
                <a:ext cx="1372363" cy="519694"/>
              </a:xfrm>
              <a:prstGeom prst="rect">
                <a:avLst/>
              </a:prstGeom>
              <a:blipFill>
                <a:blip r:embed="rId3"/>
                <a:stretch>
                  <a:fillRect l="-1835" t="-2381" b="-9524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24">
                <a:extLst>
                  <a:ext uri="{FF2B5EF4-FFF2-40B4-BE49-F238E27FC236}">
                    <a16:creationId xmlns:a16="http://schemas.microsoft.com/office/drawing/2014/main" id="{F54DFF1C-631C-2847-B0AC-13B4B2CA3DC0}"/>
                  </a:ext>
                </a:extLst>
              </p:cNvPr>
              <p:cNvSpPr txBox="1"/>
              <p:nvPr/>
            </p:nvSpPr>
            <p:spPr bwMode="auto">
              <a:xfrm>
                <a:off x="5227920" y="3660285"/>
                <a:ext cx="3182218" cy="5657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2" name="文字方塊 24">
                <a:extLst>
                  <a:ext uri="{FF2B5EF4-FFF2-40B4-BE49-F238E27FC236}">
                    <a16:creationId xmlns:a16="http://schemas.microsoft.com/office/drawing/2014/main" id="{F54DFF1C-631C-2847-B0AC-13B4B2CA3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7920" y="3660285"/>
                <a:ext cx="3182218" cy="565732"/>
              </a:xfrm>
              <a:prstGeom prst="rect">
                <a:avLst/>
              </a:prstGeom>
              <a:blipFill>
                <a:blip r:embed="rId4"/>
                <a:stretch>
                  <a:fillRect l="-397" t="-4444" b="-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24">
                <a:extLst>
                  <a:ext uri="{FF2B5EF4-FFF2-40B4-BE49-F238E27FC236}">
                    <a16:creationId xmlns:a16="http://schemas.microsoft.com/office/drawing/2014/main" id="{AB0D74D7-FD79-574B-B518-7F691C84305A}"/>
                  </a:ext>
                </a:extLst>
              </p:cNvPr>
              <p:cNvSpPr txBox="1"/>
              <p:nvPr/>
            </p:nvSpPr>
            <p:spPr bwMode="auto">
              <a:xfrm>
                <a:off x="5218905" y="4371520"/>
                <a:ext cx="2865015" cy="57124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3" name="文字方塊 24">
                <a:extLst>
                  <a:ext uri="{FF2B5EF4-FFF2-40B4-BE49-F238E27FC236}">
                    <a16:creationId xmlns:a16="http://schemas.microsoft.com/office/drawing/2014/main" id="{AB0D74D7-FD79-574B-B518-7F691C843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18905" y="4371520"/>
                <a:ext cx="2865015" cy="571247"/>
              </a:xfrm>
              <a:prstGeom prst="rect">
                <a:avLst/>
              </a:prstGeom>
              <a:blipFill>
                <a:blip r:embed="rId5"/>
                <a:stretch>
                  <a:fillRect l="-441" t="-2174" b="-86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24">
                <a:extLst>
                  <a:ext uri="{FF2B5EF4-FFF2-40B4-BE49-F238E27FC236}">
                    <a16:creationId xmlns:a16="http://schemas.microsoft.com/office/drawing/2014/main" id="{44CD9538-E8CF-674B-916C-44C7FA801ECD}"/>
                  </a:ext>
                </a:extLst>
              </p:cNvPr>
              <p:cNvSpPr txBox="1"/>
              <p:nvPr/>
            </p:nvSpPr>
            <p:spPr bwMode="auto">
              <a:xfrm>
                <a:off x="5230805" y="5015424"/>
                <a:ext cx="2227148" cy="57124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zh-TW" altLang="en-US" sz="1800" dirty="0"/>
              </a:p>
            </p:txBody>
          </p:sp>
        </mc:Choice>
        <mc:Fallback xmlns="">
          <p:sp>
            <p:nvSpPr>
              <p:cNvPr id="14" name="文字方塊 24">
                <a:extLst>
                  <a:ext uri="{FF2B5EF4-FFF2-40B4-BE49-F238E27FC236}">
                    <a16:creationId xmlns:a16="http://schemas.microsoft.com/office/drawing/2014/main" id="{44CD9538-E8CF-674B-916C-44C7FA801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30805" y="5015424"/>
                <a:ext cx="2227148" cy="571247"/>
              </a:xfrm>
              <a:prstGeom prst="rect">
                <a:avLst/>
              </a:prstGeom>
              <a:blipFill>
                <a:blip r:embed="rId6"/>
                <a:stretch>
                  <a:fillRect l="-565" t="-4444"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">
                <a:extLst>
                  <a:ext uri="{FF2B5EF4-FFF2-40B4-BE49-F238E27FC236}">
                    <a16:creationId xmlns:a16="http://schemas.microsoft.com/office/drawing/2014/main" id="{32FDB6D1-0331-9113-2C77-EAC89F6C99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4171" y="2379257"/>
                <a:ext cx="63521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任何時間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1800" dirty="0"/>
                  <a:t>，物體運動的位置</a:t>
                </a: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18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TW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TW" altLang="en-US" sz="1800" dirty="0"/>
                  <a:t>與速度</a:t>
                </a: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 panose="02040503050406030204" pitchFamily="18" charset="0"/>
                      </a:rPr>
                      <m:t>𝑣</m:t>
                    </m:r>
                    <m:d>
                      <m:d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sz="1800" dirty="0"/>
                  <a:t>都可以知道了。</a:t>
                </a:r>
              </a:p>
            </p:txBody>
          </p:sp>
        </mc:Choice>
        <mc:Fallback xmlns="">
          <p:sp>
            <p:nvSpPr>
              <p:cNvPr id="2" name="文字方塊 2">
                <a:extLst>
                  <a:ext uri="{FF2B5EF4-FFF2-40B4-BE49-F238E27FC236}">
                    <a16:creationId xmlns:a16="http://schemas.microsoft.com/office/drawing/2014/main" id="{32FDB6D1-0331-9113-2C77-EAC89F6C9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4171" y="2379257"/>
                <a:ext cx="6352106" cy="369332"/>
              </a:xfrm>
              <a:prstGeom prst="rect">
                <a:avLst/>
              </a:prstGeom>
              <a:blipFill>
                <a:blip r:embed="rId7"/>
                <a:stretch>
                  <a:fillRect l="-797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737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矩形 1"/>
          <p:cNvSpPr>
            <a:spLocks noChangeArrowheads="1"/>
          </p:cNvSpPr>
          <p:nvPr/>
        </p:nvSpPr>
        <p:spPr bwMode="auto">
          <a:xfrm>
            <a:off x="1835150" y="1452563"/>
            <a:ext cx="2492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力與加速度都是向量！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1835150" y="1927225"/>
            <a:ext cx="7058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/>
              <a:t>以分量來表示，向量的牛頓運動定律其實是三個方程式：</a:t>
            </a:r>
          </a:p>
        </p:txBody>
      </p:sp>
      <p:sp>
        <p:nvSpPr>
          <p:cNvPr id="12294" name="文字方塊 8"/>
          <p:cNvSpPr txBox="1">
            <a:spLocks noChangeArrowheads="1"/>
          </p:cNvSpPr>
          <p:nvPr/>
        </p:nvSpPr>
        <p:spPr bwMode="auto">
          <a:xfrm>
            <a:off x="1835150" y="2389983"/>
            <a:ext cx="4392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每一個方向都有一個牛頓運動定律！</a:t>
            </a:r>
          </a:p>
        </p:txBody>
      </p:sp>
      <p:pic>
        <p:nvPicPr>
          <p:cNvPr id="12295" name="Picture 11" descr="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68" y="3161506"/>
            <a:ext cx="282892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線箭頭接點 2"/>
          <p:cNvCxnSpPr>
            <a:cxnSpLocks noChangeShapeType="1"/>
          </p:cNvCxnSpPr>
          <p:nvPr/>
        </p:nvCxnSpPr>
        <p:spPr bwMode="auto">
          <a:xfrm flipH="1">
            <a:off x="5731668" y="3880643"/>
            <a:ext cx="720725" cy="503238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字方塊 11"/>
          <p:cNvSpPr txBox="1">
            <a:spLocks noChangeArrowheads="1"/>
          </p:cNvSpPr>
          <p:nvPr/>
        </p:nvSpPr>
        <p:spPr bwMode="auto">
          <a:xfrm>
            <a:off x="5660231" y="3809206"/>
            <a:ext cx="360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 i="1">
                <a:latin typeface="Times New Roman" pitchFamily="18" charset="0"/>
                <a:cs typeface="Times New Roman" pitchFamily="18" charset="0"/>
              </a:rPr>
              <a:t>F</a:t>
            </a:r>
            <a:endParaRPr lang="zh-TW" altLang="en-US" sz="1800" b="1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直線箭頭接點 24"/>
          <p:cNvCxnSpPr>
            <a:cxnSpLocks noChangeShapeType="1"/>
          </p:cNvCxnSpPr>
          <p:nvPr/>
        </p:nvCxnSpPr>
        <p:spPr bwMode="auto">
          <a:xfrm>
            <a:off x="4580731" y="4528343"/>
            <a:ext cx="215900" cy="6477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文字方塊 13"/>
          <p:cNvSpPr txBox="1">
            <a:spLocks noChangeArrowheads="1"/>
          </p:cNvSpPr>
          <p:nvPr/>
        </p:nvSpPr>
        <p:spPr bwMode="auto">
          <a:xfrm>
            <a:off x="4580731" y="4383881"/>
            <a:ext cx="358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 i="1">
                <a:latin typeface="Times New Roman" pitchFamily="18" charset="0"/>
                <a:cs typeface="Times New Roman" pitchFamily="18" charset="0"/>
              </a:rPr>
              <a:t>F</a:t>
            </a:r>
            <a:endParaRPr lang="zh-TW" altLang="en-US" sz="1800" b="1" i="1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1907704" y="908720"/>
                <a:ext cx="1032077" cy="4029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908720"/>
                <a:ext cx="1032077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r="-230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1907704" y="3144216"/>
                <a:ext cx="1405705" cy="66499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𝑚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3144216"/>
                <a:ext cx="1405705" cy="6649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1901915" y="3993356"/>
                <a:ext cx="1381724" cy="64812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𝑚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915" y="3993356"/>
                <a:ext cx="1381724" cy="64812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1889925" y="4852193"/>
                <a:ext cx="1363707" cy="64812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𝑚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925" y="4852193"/>
                <a:ext cx="1363707" cy="64812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06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961" y="880501"/>
            <a:ext cx="26797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文字方塊 6"/>
              <p:cNvSpPr txBox="1">
                <a:spLocks noChangeArrowheads="1"/>
              </p:cNvSpPr>
              <p:nvPr/>
            </p:nvSpPr>
            <p:spPr bwMode="auto">
              <a:xfrm>
                <a:off x="506438" y="4656371"/>
                <a:ext cx="65532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地面施力一定垂直於地面：正向力</a:t>
                </a:r>
                <a:r>
                  <a:rPr lang="en-US" altLang="zh-TW" sz="1800" dirty="0">
                    <a:latin typeface="Times New Roman" pitchFamily="18" charset="0"/>
                    <a:cs typeface="Times New Roman" pitchFamily="18" charset="0"/>
                  </a:rPr>
                  <a:t> (Normal Force)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e>
                    </m:acc>
                  </m:oMath>
                </a14:m>
                <a:r>
                  <a:rPr lang="zh-TW" altLang="en-US" sz="1800" b="1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3315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438" y="4656371"/>
                <a:ext cx="6553200" cy="369332"/>
              </a:xfrm>
              <a:prstGeom prst="rect">
                <a:avLst/>
              </a:prstGeom>
              <a:blipFill>
                <a:blip r:embed="rId3"/>
                <a:stretch>
                  <a:fillRect l="-580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6" name="Picture 10" descr="C:\Users\Chia-Hung Chang\Downloads\Data\Knight\Media\Chapter8\Images\08_UnnumPho_p214-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3"/>
          <a:stretch>
            <a:fillRect/>
          </a:stretch>
        </p:blipFill>
        <p:spPr bwMode="auto">
          <a:xfrm>
            <a:off x="467544" y="880501"/>
            <a:ext cx="4627563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" descr="F06_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7390" r="14285" b="17390"/>
          <a:stretch>
            <a:fillRect/>
          </a:stretch>
        </p:blipFill>
        <p:spPr bwMode="auto">
          <a:xfrm>
            <a:off x="6391324" y="4344030"/>
            <a:ext cx="1723709" cy="136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文字方塊 1"/>
          <p:cNvSpPr txBox="1">
            <a:spLocks noChangeArrowheads="1"/>
          </p:cNvSpPr>
          <p:nvPr/>
        </p:nvSpPr>
        <p:spPr bwMode="auto">
          <a:xfrm>
            <a:off x="506438" y="4224571"/>
            <a:ext cx="4752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車輛受重力及地面施力：</a:t>
            </a:r>
          </a:p>
        </p:txBody>
      </p:sp>
      <p:cxnSp>
        <p:nvCxnSpPr>
          <p:cNvPr id="9" name="直線箭頭接點 8"/>
          <p:cNvCxnSpPr>
            <a:cxnSpLocks noChangeShapeType="1"/>
          </p:cNvCxnSpPr>
          <p:nvPr/>
        </p:nvCxnSpPr>
        <p:spPr bwMode="auto">
          <a:xfrm flipH="1" flipV="1">
            <a:off x="6929999" y="2609289"/>
            <a:ext cx="463550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0" name="文字方塊 9"/>
          <p:cNvSpPr txBox="1">
            <a:spLocks noChangeArrowheads="1"/>
          </p:cNvSpPr>
          <p:nvPr/>
        </p:nvSpPr>
        <p:spPr bwMode="auto">
          <a:xfrm>
            <a:off x="6858561" y="2104464"/>
            <a:ext cx="503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zh-TW" altLang="en-US" sz="18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直線箭頭接點 13"/>
          <p:cNvCxnSpPr>
            <a:cxnSpLocks noChangeShapeType="1"/>
          </p:cNvCxnSpPr>
          <p:nvPr/>
        </p:nvCxnSpPr>
        <p:spPr bwMode="auto">
          <a:xfrm flipH="1" flipV="1">
            <a:off x="6137836" y="2680726"/>
            <a:ext cx="125571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2" name="文字方塊 15"/>
          <p:cNvSpPr txBox="1">
            <a:spLocks noChangeArrowheads="1"/>
          </p:cNvSpPr>
          <p:nvPr/>
        </p:nvSpPr>
        <p:spPr bwMode="auto">
          <a:xfrm>
            <a:off x="5994961" y="2248926"/>
            <a:ext cx="503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400" b="1" i="1">
                <a:latin typeface="Times New Roman" pitchFamily="18" charset="0"/>
                <a:cs typeface="Times New Roman" pitchFamily="18" charset="0"/>
              </a:rPr>
              <a:t>a</a:t>
            </a:r>
            <a:endParaRPr lang="zh-TW" altLang="en-US" sz="24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489298" y="5345022"/>
            <a:ext cx="652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車輛的加速度是指向圓形軌道的圓心，因此是水平方向。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489298" y="5776822"/>
            <a:ext cx="4483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所以可以確定：合力是指向水平方向。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37010" y="40466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例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文字方塊 1"/>
          <p:cNvSpPr txBox="1">
            <a:spLocks noChangeArrowheads="1"/>
          </p:cNvSpPr>
          <p:nvPr/>
        </p:nvSpPr>
        <p:spPr bwMode="auto">
          <a:xfrm>
            <a:off x="2051050" y="404813"/>
            <a:ext cx="3816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用</a:t>
            </a:r>
            <a:r>
              <a:rPr lang="zh-TW" altLang="en-US" sz="1800">
                <a:solidFill>
                  <a:srgbClr val="FF0000"/>
                </a:solidFill>
              </a:rPr>
              <a:t>分量</a:t>
            </a:r>
            <a:r>
              <a:rPr lang="zh-TW" altLang="en-US" sz="1800"/>
              <a:t>來討論向量問題是最容易的！</a:t>
            </a:r>
          </a:p>
        </p:txBody>
      </p:sp>
      <p:sp>
        <p:nvSpPr>
          <p:cNvPr id="14343" name="文字方塊 8"/>
          <p:cNvSpPr txBox="1">
            <a:spLocks noChangeArrowheads="1"/>
          </p:cNvSpPr>
          <p:nvPr/>
        </p:nvSpPr>
        <p:spPr bwMode="auto">
          <a:xfrm>
            <a:off x="2220913" y="4221163"/>
            <a:ext cx="439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每一個方向都有一個牛頓運動定律！</a:t>
            </a:r>
          </a:p>
        </p:txBody>
      </p:sp>
      <p:pic>
        <p:nvPicPr>
          <p:cNvPr id="8" name="Picture 7" descr="06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67" y="853513"/>
            <a:ext cx="26797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線箭頭接點 13"/>
          <p:cNvCxnSpPr>
            <a:cxnSpLocks noChangeShapeType="1"/>
            <a:endCxn id="14" idx="3"/>
          </p:cNvCxnSpPr>
          <p:nvPr/>
        </p:nvCxnSpPr>
        <p:spPr bwMode="auto">
          <a:xfrm flipH="1">
            <a:off x="2509520" y="2653738"/>
            <a:ext cx="1626936" cy="527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682FDD23-4B11-2C45-B42F-5E9E0F69B026}"/>
                  </a:ext>
                </a:extLst>
              </p:cNvPr>
              <p:cNvSpPr txBox="1"/>
              <p:nvPr/>
            </p:nvSpPr>
            <p:spPr>
              <a:xfrm>
                <a:off x="2308480" y="4943587"/>
                <a:ext cx="1014508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682FDD23-4B11-2C45-B42F-5E9E0F69B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480" y="4943587"/>
                <a:ext cx="1014508" cy="276999"/>
              </a:xfrm>
              <a:prstGeom prst="rect">
                <a:avLst/>
              </a:prstGeom>
              <a:blipFill>
                <a:blip r:embed="rId3"/>
                <a:stretch>
                  <a:fillRect l="-3704" b="-18182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41255BCB-F4B7-6846-A338-F26268369788}"/>
                  </a:ext>
                </a:extLst>
              </p:cNvPr>
              <p:cNvSpPr txBox="1"/>
              <p:nvPr/>
            </p:nvSpPr>
            <p:spPr>
              <a:xfrm>
                <a:off x="2293219" y="5596485"/>
                <a:ext cx="1029769" cy="29892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41255BCB-F4B7-6846-A338-F26268369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219" y="5596485"/>
                <a:ext cx="1029769" cy="298928"/>
              </a:xfrm>
              <a:prstGeom prst="rect">
                <a:avLst/>
              </a:prstGeom>
              <a:blipFill>
                <a:blip r:embed="rId4"/>
                <a:stretch>
                  <a:fillRect l="-3659" r="-1220" b="-16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5">
                <a:extLst>
                  <a:ext uri="{FF2B5EF4-FFF2-40B4-BE49-F238E27FC236}">
                    <a16:creationId xmlns:a16="http://schemas.microsoft.com/office/drawing/2014/main" id="{3862DB4A-A33F-A546-8478-15DB94CAC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06282" y="2474350"/>
                <a:ext cx="5032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𝑎</m:t>
                      </m:r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文字方塊 15">
                <a:extLst>
                  <a:ext uri="{FF2B5EF4-FFF2-40B4-BE49-F238E27FC236}">
                    <a16:creationId xmlns:a16="http://schemas.microsoft.com/office/drawing/2014/main" id="{3862DB4A-A33F-A546-8478-15DB94CAC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282" y="2474350"/>
                <a:ext cx="50323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9">
                <a:extLst>
                  <a:ext uri="{FF2B5EF4-FFF2-40B4-BE49-F238E27FC236}">
                    <a16:creationId xmlns:a16="http://schemas.microsoft.com/office/drawing/2014/main" id="{B3A1990D-19E6-454E-9931-66FC1BA7D8FC}"/>
                  </a:ext>
                </a:extLst>
              </p:cNvPr>
              <p:cNvSpPr txBox="1"/>
              <p:nvPr/>
            </p:nvSpPr>
            <p:spPr>
              <a:xfrm>
                <a:off x="7092280" y="4819926"/>
                <a:ext cx="999761" cy="474425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func>
                            <m:funcPr>
                              <m:ctrlPr>
                                <a:rPr kumimoji="1" lang="en-US" altLang="zh-TW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zh-TW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2" name="文字方塊 9">
                <a:extLst>
                  <a:ext uri="{FF2B5EF4-FFF2-40B4-BE49-F238E27FC236}">
                    <a16:creationId xmlns:a16="http://schemas.microsoft.com/office/drawing/2014/main" id="{B3A1990D-19E6-454E-9931-66FC1BA7D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4819926"/>
                <a:ext cx="999761" cy="474425"/>
              </a:xfrm>
              <a:prstGeom prst="rect">
                <a:avLst/>
              </a:prstGeom>
              <a:blipFill>
                <a:blip r:embed="rId11"/>
                <a:stretch>
                  <a:fillRect l="-2532" t="-2632" r="-3797" b="-1578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9">
                <a:extLst>
                  <a:ext uri="{FF2B5EF4-FFF2-40B4-BE49-F238E27FC236}">
                    <a16:creationId xmlns:a16="http://schemas.microsoft.com/office/drawing/2014/main" id="{9112575C-DD10-CF4A-BD53-77A99755F1D3}"/>
                  </a:ext>
                </a:extLst>
              </p:cNvPr>
              <p:cNvSpPr txBox="1"/>
              <p:nvPr/>
            </p:nvSpPr>
            <p:spPr>
              <a:xfrm>
                <a:off x="7092280" y="5592275"/>
                <a:ext cx="1455270" cy="335413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𝑟𝑔</m:t>
                          </m:r>
                          <m:func>
                            <m:funcPr>
                              <m:ctrlPr>
                                <a:rPr kumimoji="1" lang="en-US" altLang="zh-TW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zh-TW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rad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5" name="文字方塊 9">
                <a:extLst>
                  <a:ext uri="{FF2B5EF4-FFF2-40B4-BE49-F238E27FC236}">
                    <a16:creationId xmlns:a16="http://schemas.microsoft.com/office/drawing/2014/main" id="{9112575C-DD10-CF4A-BD53-77A99755F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5592275"/>
                <a:ext cx="1455270" cy="335413"/>
              </a:xfrm>
              <a:prstGeom prst="rect">
                <a:avLst/>
              </a:prstGeom>
              <a:blipFill>
                <a:blip r:embed="rId12"/>
                <a:stretch>
                  <a:fillRect l="-1739" r="-2609" b="-1481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9">
                <a:extLst>
                  <a:ext uri="{FF2B5EF4-FFF2-40B4-BE49-F238E27FC236}">
                    <a16:creationId xmlns:a16="http://schemas.microsoft.com/office/drawing/2014/main" id="{81552EB1-5440-CD10-4A53-7E565C10D439}"/>
                  </a:ext>
                </a:extLst>
              </p:cNvPr>
              <p:cNvSpPr txBox="1"/>
              <p:nvPr/>
            </p:nvSpPr>
            <p:spPr>
              <a:xfrm>
                <a:off x="4136456" y="4834394"/>
                <a:ext cx="1490023" cy="5539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func>
                        <m:funcPr>
                          <m:ctrlPr>
                            <a:rPr kumimoji="1"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" name="文字方塊 9">
                <a:extLst>
                  <a:ext uri="{FF2B5EF4-FFF2-40B4-BE49-F238E27FC236}">
                    <a16:creationId xmlns:a16="http://schemas.microsoft.com/office/drawing/2014/main" id="{81552EB1-5440-CD10-4A53-7E565C10D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456" y="4834394"/>
                <a:ext cx="1490023" cy="553998"/>
              </a:xfrm>
              <a:prstGeom prst="rect">
                <a:avLst/>
              </a:prstGeom>
              <a:blipFill>
                <a:blip r:embed="rId13"/>
                <a:stretch>
                  <a:fillRect l="-840" b="-888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2">
                <a:extLst>
                  <a:ext uri="{FF2B5EF4-FFF2-40B4-BE49-F238E27FC236}">
                    <a16:creationId xmlns:a16="http://schemas.microsoft.com/office/drawing/2014/main" id="{1899DDA1-5AAF-531D-79E3-F5C76049DF74}"/>
                  </a:ext>
                </a:extLst>
              </p:cNvPr>
              <p:cNvSpPr txBox="1"/>
              <p:nvPr/>
            </p:nvSpPr>
            <p:spPr>
              <a:xfrm>
                <a:off x="4136456" y="5631736"/>
                <a:ext cx="1781192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func>
                        <m:funcPr>
                          <m:ctrlPr>
                            <a:rPr lang="en-US" altLang="zh-TW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3" name="文字方塊 12">
                <a:extLst>
                  <a:ext uri="{FF2B5EF4-FFF2-40B4-BE49-F238E27FC236}">
                    <a16:creationId xmlns:a16="http://schemas.microsoft.com/office/drawing/2014/main" id="{1899DDA1-5AAF-531D-79E3-F5C76049D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456" y="5631736"/>
                <a:ext cx="1781192" cy="276999"/>
              </a:xfrm>
              <a:prstGeom prst="rect">
                <a:avLst/>
              </a:prstGeom>
              <a:blipFill>
                <a:blip r:embed="rId14"/>
                <a:stretch>
                  <a:fillRect l="-704" r="-1408"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532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文字方塊 1"/>
          <p:cNvSpPr txBox="1">
            <a:spLocks noChangeArrowheads="1"/>
          </p:cNvSpPr>
          <p:nvPr/>
        </p:nvSpPr>
        <p:spPr bwMode="auto">
          <a:xfrm>
            <a:off x="1330966" y="331942"/>
            <a:ext cx="64820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一般地面會有摩擦力，容許車子以比無摩擦時較快的速度過彎。</a:t>
            </a:r>
          </a:p>
        </p:txBody>
      </p:sp>
      <p:sp>
        <p:nvSpPr>
          <p:cNvPr id="14343" name="文字方塊 8"/>
          <p:cNvSpPr txBox="1">
            <a:spLocks noChangeArrowheads="1"/>
          </p:cNvSpPr>
          <p:nvPr/>
        </p:nvSpPr>
        <p:spPr bwMode="auto">
          <a:xfrm>
            <a:off x="1330966" y="4183377"/>
            <a:ext cx="439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每一個方向都有一個牛頓運動定律！</a:t>
            </a:r>
          </a:p>
        </p:txBody>
      </p:sp>
      <p:pic>
        <p:nvPicPr>
          <p:cNvPr id="8" name="Picture 7" descr="06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46367"/>
            <a:ext cx="26797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線箭頭接點 13"/>
          <p:cNvCxnSpPr>
            <a:cxnSpLocks noChangeShapeType="1"/>
          </p:cNvCxnSpPr>
          <p:nvPr/>
        </p:nvCxnSpPr>
        <p:spPr bwMode="auto">
          <a:xfrm flipH="1">
            <a:off x="2265770" y="2627570"/>
            <a:ext cx="1701864" cy="1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5"/>
              <p:cNvSpPr txBox="1">
                <a:spLocks noChangeArrowheads="1"/>
              </p:cNvSpPr>
              <p:nvPr/>
            </p:nvSpPr>
            <p:spPr bwMode="auto">
              <a:xfrm>
                <a:off x="1989953" y="2277260"/>
                <a:ext cx="5032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𝑎</m:t>
                      </m:r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9953" y="2277260"/>
                <a:ext cx="50323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單箭頭接點 4"/>
          <p:cNvCxnSpPr>
            <a:cxnSpLocks/>
          </p:cNvCxnSpPr>
          <p:nvPr/>
        </p:nvCxnSpPr>
        <p:spPr>
          <a:xfrm flipH="1">
            <a:off x="3541969" y="2628349"/>
            <a:ext cx="495846" cy="166080"/>
          </a:xfrm>
          <a:prstGeom prst="straightConnector1">
            <a:avLst/>
          </a:prstGeom>
          <a:ln w="444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向右箭號 6"/>
          <p:cNvSpPr/>
          <p:nvPr/>
        </p:nvSpPr>
        <p:spPr>
          <a:xfrm flipH="1">
            <a:off x="3582517" y="2533912"/>
            <a:ext cx="495844" cy="69039"/>
          </a:xfrm>
          <a:prstGeom prst="rightArrow">
            <a:avLst/>
          </a:prstGeom>
          <a:solidFill>
            <a:srgbClr val="FFFF00"/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向右箭號 18"/>
          <p:cNvSpPr/>
          <p:nvPr/>
        </p:nvSpPr>
        <p:spPr>
          <a:xfrm rot="16200000" flipH="1">
            <a:off x="3942708" y="2658402"/>
            <a:ext cx="226330" cy="45719"/>
          </a:xfrm>
          <a:prstGeom prst="rightArrow">
            <a:avLst/>
          </a:prstGeom>
          <a:solidFill>
            <a:srgbClr val="FFFF00"/>
          </a:soli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/>
          <p:cNvCxnSpPr/>
          <p:nvPr/>
        </p:nvCxnSpPr>
        <p:spPr>
          <a:xfrm flipH="1" flipV="1">
            <a:off x="3237781" y="414319"/>
            <a:ext cx="788592" cy="2160836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5">
                <a:extLst>
                  <a:ext uri="{FF2B5EF4-FFF2-40B4-BE49-F238E27FC236}">
                    <a16:creationId xmlns:a16="http://schemas.microsoft.com/office/drawing/2014/main" id="{04E6B02A-7399-F040-B204-3482299B3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41968" y="2836601"/>
                <a:ext cx="292167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800" b="0" i="1" dirty="0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文字方塊 15">
                <a:extLst>
                  <a:ext uri="{FF2B5EF4-FFF2-40B4-BE49-F238E27FC236}">
                    <a16:creationId xmlns:a16="http://schemas.microsoft.com/office/drawing/2014/main" id="{04E6B02A-7399-F040-B204-3482299B3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1968" y="2836601"/>
                <a:ext cx="292167" cy="369332"/>
              </a:xfrm>
              <a:prstGeom prst="rect">
                <a:avLst/>
              </a:prstGeom>
              <a:blipFill>
                <a:blip r:embed="rId4"/>
                <a:stretch>
                  <a:fillRect l="-4167" r="-12500" b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40432ECE-3002-3E48-B3E6-0A63243C6C9E}"/>
                  </a:ext>
                </a:extLst>
              </p:cNvPr>
              <p:cNvSpPr txBox="1"/>
              <p:nvPr/>
            </p:nvSpPr>
            <p:spPr>
              <a:xfrm>
                <a:off x="1377797" y="4643404"/>
                <a:ext cx="3750386" cy="5539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func>
                        <m:funcPr>
                          <m:ctrlPr>
                            <a:rPr kumimoji="1"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func>
                        <m:funcPr>
                          <m:ctrlPr>
                            <a:rPr kumimoji="1"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40432ECE-3002-3E48-B3E6-0A63243C6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7797" y="4643404"/>
                <a:ext cx="3750386" cy="553998"/>
              </a:xfrm>
              <a:prstGeom prst="rect">
                <a:avLst/>
              </a:prstGeom>
              <a:blipFill>
                <a:blip r:embed="rId5"/>
                <a:stretch>
                  <a:fillRect l="-676" b="-888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B79C430A-822E-D44E-82FC-C784FB534B19}"/>
                  </a:ext>
                </a:extLst>
              </p:cNvPr>
              <p:cNvSpPr txBox="1"/>
              <p:nvPr/>
            </p:nvSpPr>
            <p:spPr>
              <a:xfrm>
                <a:off x="1377797" y="5276518"/>
                <a:ext cx="4026359" cy="29892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func>
                        <m:funcPr>
                          <m:ctrlPr>
                            <a:rPr lang="en-US" altLang="zh-TW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func>
                        <m:funcPr>
                          <m:ctrlPr>
                            <a:rPr lang="en-US" altLang="zh-TW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B79C430A-822E-D44E-82FC-C784FB534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7797" y="5276518"/>
                <a:ext cx="4026359" cy="298928"/>
              </a:xfrm>
              <a:prstGeom prst="rect">
                <a:avLst/>
              </a:prstGeom>
              <a:blipFill>
                <a:blip r:embed="rId6"/>
                <a:stretch>
                  <a:fillRect l="-629" r="-629" b="-24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3E3B3ED-C4B1-704C-93B4-72FE9918BDEC}"/>
                  </a:ext>
                </a:extLst>
              </p:cNvPr>
              <p:cNvSpPr txBox="1"/>
              <p:nvPr/>
            </p:nvSpPr>
            <p:spPr>
              <a:xfrm>
                <a:off x="1330966" y="5689601"/>
                <a:ext cx="6599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代入已知的、駕駛行駛的速度</a:t>
                </a:r>
                <a:r>
                  <a:rPr lang="en-US" altLang="zh-TW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TW" dirty="0"/>
                  <a:t>，未知的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TW" dirty="0"/>
                  <a:t>就可以解出來！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3E3B3ED-C4B1-704C-93B4-72FE9918B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966" y="5689601"/>
                <a:ext cx="6599559" cy="369332"/>
              </a:xfrm>
              <a:prstGeom prst="rect">
                <a:avLst/>
              </a:prstGeom>
              <a:blipFill>
                <a:blip r:embed="rId7"/>
                <a:stretch>
                  <a:fillRect l="-768" t="-6452" b="-1935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ACEDAC-8A29-D64D-A07F-3ACCD579C5EC}"/>
                  </a:ext>
                </a:extLst>
              </p:cNvPr>
              <p:cNvSpPr/>
              <p:nvPr/>
            </p:nvSpPr>
            <p:spPr>
              <a:xfrm>
                <a:off x="1330967" y="6173089"/>
                <a:ext cx="49776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dirty="0">
                    <a:latin typeface="+mn-ea"/>
                    <a:ea typeface="+mn-ea"/>
                  </a:rPr>
                  <a:t>但當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TW" dirty="0"/>
                  <a:t>大於最大靜摩擦力時，車子就開始打滑。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8ACEDAC-8A29-D64D-A07F-3ACCD579C5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967" y="6173089"/>
                <a:ext cx="4977645" cy="369332"/>
              </a:xfrm>
              <a:prstGeom prst="rect">
                <a:avLst/>
              </a:prstGeom>
              <a:blipFill>
                <a:blip r:embed="rId8"/>
                <a:stretch>
                  <a:fillRect l="-1018" t="-10000" b="-20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618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20" grpId="0" animBg="1"/>
      <p:bldP spid="13" grpId="0" animBg="1"/>
      <p:bldP spid="21" grpId="0" animBg="1"/>
      <p:bldP spid="2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字方塊 1"/>
          <p:cNvSpPr txBox="1">
            <a:spLocks noChangeArrowheads="1"/>
          </p:cNvSpPr>
          <p:nvPr/>
        </p:nvSpPr>
        <p:spPr bwMode="auto">
          <a:xfrm>
            <a:off x="1835150" y="1341438"/>
            <a:ext cx="7058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要求每一個有質量</a:t>
            </a:r>
            <a:r>
              <a:rPr lang="zh-TW" altLang="en-US" sz="1800" dirty="0"/>
              <a:t>的物體，</a:t>
            </a:r>
            <a:r>
              <a:rPr lang="zh-TW" altLang="en-US" sz="1800" dirty="0">
                <a:solidFill>
                  <a:srgbClr val="FF0000"/>
                </a:solidFill>
              </a:rPr>
              <a:t>每一個方向</a:t>
            </a:r>
            <a:r>
              <a:rPr lang="zh-TW" altLang="en-US" sz="1800" dirty="0"/>
              <a:t>都滿足一個牛頓第二定律！</a:t>
            </a:r>
          </a:p>
        </p:txBody>
      </p:sp>
      <p:sp>
        <p:nvSpPr>
          <p:cNvPr id="17411" name="文字方塊 2"/>
          <p:cNvSpPr txBox="1">
            <a:spLocks noChangeArrowheads="1"/>
          </p:cNvSpPr>
          <p:nvPr/>
        </p:nvSpPr>
        <p:spPr bwMode="auto">
          <a:xfrm>
            <a:off x="1835150" y="1773238"/>
            <a:ext cx="56891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無質量或質量可以忽略者，要求其所受合力必須為零。</a:t>
            </a:r>
          </a:p>
        </p:txBody>
      </p:sp>
      <p:pic>
        <p:nvPicPr>
          <p:cNvPr id="17412" name="Picture 5" descr="D:\Dropbox\Documents\課程\YoungTextBook\Images\Chapter04\A_Images\A_Figures_and_Photos\04_30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781300"/>
            <a:ext cx="4986338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文字方塊 4"/>
          <p:cNvSpPr txBox="1">
            <a:spLocks noChangeArrowheads="1"/>
          </p:cNvSpPr>
          <p:nvPr/>
        </p:nvSpPr>
        <p:spPr bwMode="auto">
          <a:xfrm>
            <a:off x="1835150" y="909638"/>
            <a:ext cx="4535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將未知的力與加速度以符號代表。</a:t>
            </a:r>
          </a:p>
        </p:txBody>
      </p:sp>
      <p:sp>
        <p:nvSpPr>
          <p:cNvPr id="17414" name="文字方塊 5"/>
          <p:cNvSpPr txBox="1">
            <a:spLocks noChangeArrowheads="1"/>
          </p:cNvSpPr>
          <p:nvPr/>
        </p:nvSpPr>
        <p:spPr bwMode="auto">
          <a:xfrm>
            <a:off x="1835150" y="2205038"/>
            <a:ext cx="3959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聯立方程式，解出未知量。</a:t>
            </a:r>
          </a:p>
        </p:txBody>
      </p:sp>
      <p:sp>
        <p:nvSpPr>
          <p:cNvPr id="17415" name="文字方塊 6"/>
          <p:cNvSpPr txBox="1">
            <a:spLocks noChangeArrowheads="1"/>
          </p:cNvSpPr>
          <p:nvPr/>
        </p:nvSpPr>
        <p:spPr bwMode="auto">
          <a:xfrm>
            <a:off x="3924300" y="404813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>
                <a:solidFill>
                  <a:srgbClr val="FF0000"/>
                </a:solidFill>
              </a:rPr>
              <a:t>解題訣竅：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914400"/>
            <a:ext cx="41656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579F56-0B0B-49A3-6CEC-A83320218504}"/>
              </a:ext>
            </a:extLst>
          </p:cNvPr>
          <p:cNvSpPr txBox="1"/>
          <p:nvPr/>
        </p:nvSpPr>
        <p:spPr>
          <a:xfrm>
            <a:off x="3491880" y="609329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計算旋轉速度！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圖片 1" descr="snap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8" t="26941" r="23829" b="15922"/>
          <a:stretch/>
        </p:blipFill>
        <p:spPr bwMode="auto">
          <a:xfrm>
            <a:off x="1394625" y="692150"/>
            <a:ext cx="654208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線單箭頭接點 5"/>
          <p:cNvCxnSpPr/>
          <p:nvPr/>
        </p:nvCxnSpPr>
        <p:spPr>
          <a:xfrm rot="5400000" flipH="1" flipV="1">
            <a:off x="2827338" y="3549650"/>
            <a:ext cx="642938" cy="642937"/>
          </a:xfrm>
          <a:prstGeom prst="straightConnector1">
            <a:avLst/>
          </a:prstGeom>
          <a:ln w="38100">
            <a:solidFill>
              <a:srgbClr val="CC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單箭頭接點 6"/>
          <p:cNvCxnSpPr/>
          <p:nvPr/>
        </p:nvCxnSpPr>
        <p:spPr>
          <a:xfrm rot="16200000" flipH="1">
            <a:off x="2827338" y="4192588"/>
            <a:ext cx="419100" cy="4191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rot="5400000">
            <a:off x="2540794" y="4479131"/>
            <a:ext cx="5715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rot="16200000" flipV="1">
            <a:off x="3255963" y="4621213"/>
            <a:ext cx="419100" cy="4191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rot="5400000" flipH="1" flipV="1">
            <a:off x="3613150" y="4621213"/>
            <a:ext cx="357187" cy="35718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rot="5400000">
            <a:off x="3221038" y="5441950"/>
            <a:ext cx="785812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rved Up Arrow 1">
            <a:extLst>
              <a:ext uri="{FF2B5EF4-FFF2-40B4-BE49-F238E27FC236}">
                <a16:creationId xmlns:a16="http://schemas.microsoft.com/office/drawing/2014/main" id="{8C7C901E-EF1E-1A40-80DE-161C9D7BDABF}"/>
              </a:ext>
            </a:extLst>
          </p:cNvPr>
          <p:cNvSpPr/>
          <p:nvPr/>
        </p:nvSpPr>
        <p:spPr>
          <a:xfrm>
            <a:off x="3228306" y="2752602"/>
            <a:ext cx="893514" cy="216024"/>
          </a:xfrm>
          <a:prstGeom prst="curved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" b="37303"/>
          <a:stretch/>
        </p:blipFill>
        <p:spPr bwMode="auto">
          <a:xfrm>
            <a:off x="2678665" y="116632"/>
            <a:ext cx="6206213" cy="504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t="62791" r="41111" b="-30"/>
          <a:stretch/>
        </p:blipFill>
        <p:spPr bwMode="auto">
          <a:xfrm>
            <a:off x="179512" y="3782590"/>
            <a:ext cx="3157641" cy="281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5923251" y="1970685"/>
                <a:ext cx="30493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i="1" dirty="0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51" y="1970685"/>
                <a:ext cx="304931" cy="2769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6696607" y="1970685"/>
                <a:ext cx="50405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607" y="1970685"/>
                <a:ext cx="504056" cy="276999"/>
              </a:xfrm>
              <a:prstGeom prst="rect">
                <a:avLst/>
              </a:prstGeom>
              <a:blipFill rotWithShape="1">
                <a:blip r:embed="rId4"/>
                <a:stretch>
                  <a:fillRect r="-2439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5776276" y="1184897"/>
                <a:ext cx="293945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600" i="1" dirty="0" smtClean="0">
                          <a:latin typeface="Cambria Math"/>
                        </a:rPr>
                        <m:t>−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276" y="1184897"/>
                <a:ext cx="293945" cy="24622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6408520" y="1129297"/>
                <a:ext cx="50405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520" y="1129297"/>
                <a:ext cx="504056" cy="276999"/>
              </a:xfrm>
              <a:prstGeom prst="rect">
                <a:avLst/>
              </a:prstGeom>
              <a:blipFill rotWithShape="1">
                <a:blip r:embed="rId6"/>
                <a:stretch>
                  <a:fillRect r="-2410"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rved Up Arrow 7">
            <a:extLst>
              <a:ext uri="{FF2B5EF4-FFF2-40B4-BE49-F238E27FC236}">
                <a16:creationId xmlns:a16="http://schemas.microsoft.com/office/drawing/2014/main" id="{403AAB07-4C7E-FA44-A232-1A805B0A3D4C}"/>
              </a:ext>
            </a:extLst>
          </p:cNvPr>
          <p:cNvSpPr/>
          <p:nvPr/>
        </p:nvSpPr>
        <p:spPr>
          <a:xfrm>
            <a:off x="1311575" y="3674578"/>
            <a:ext cx="893514" cy="216024"/>
          </a:xfrm>
          <a:prstGeom prst="curved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46A7FF-71E7-544D-81D0-5C105E079683}"/>
              </a:ext>
            </a:extLst>
          </p:cNvPr>
          <p:cNvSpPr txBox="1"/>
          <p:nvPr/>
        </p:nvSpPr>
        <p:spPr>
          <a:xfrm>
            <a:off x="3561162" y="5465252"/>
            <a:ext cx="540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支架張力與重力的合力等於質量乘向心加速度！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68A394-04D3-7344-968B-A730A70D5763}"/>
              </a:ext>
            </a:extLst>
          </p:cNvPr>
          <p:cNvSpPr txBox="1"/>
          <p:nvPr/>
        </p:nvSpPr>
        <p:spPr>
          <a:xfrm>
            <a:off x="3561340" y="5856515"/>
            <a:ext cx="53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合力提供了質量作等速圓周運動所需的向心力！</a:t>
            </a:r>
          </a:p>
        </p:txBody>
      </p:sp>
    </p:spTree>
    <p:extLst>
      <p:ext uri="{BB962C8B-B14F-4D97-AF65-F5344CB8AC3E}">
        <p14:creationId xmlns:p14="http://schemas.microsoft.com/office/powerpoint/2010/main" val="1119396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64CCC1-8CEE-1969-BDF0-A4F7A8A7CF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3"/>
          <a:stretch>
            <a:fillRect/>
          </a:stretch>
        </p:blipFill>
        <p:spPr>
          <a:xfrm>
            <a:off x="1388554" y="30975"/>
            <a:ext cx="6309978" cy="1803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B66765-BA9E-6D5D-134C-54CFEE166F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87"/>
          <a:stretch>
            <a:fillRect/>
          </a:stretch>
        </p:blipFill>
        <p:spPr>
          <a:xfrm>
            <a:off x="1388554" y="1748468"/>
            <a:ext cx="6309978" cy="507855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17D787-8477-A058-C6FD-46E2F2527811}"/>
              </a:ext>
            </a:extLst>
          </p:cNvPr>
          <p:cNvCxnSpPr/>
          <p:nvPr/>
        </p:nvCxnSpPr>
        <p:spPr>
          <a:xfrm>
            <a:off x="8244408" y="5373216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E64274A-50B1-FA84-43D6-9680799C85A7}"/>
              </a:ext>
            </a:extLst>
          </p:cNvPr>
          <p:cNvCxnSpPr>
            <a:cxnSpLocks/>
          </p:cNvCxnSpPr>
          <p:nvPr/>
        </p:nvCxnSpPr>
        <p:spPr>
          <a:xfrm flipH="1" flipV="1">
            <a:off x="4788024" y="6021288"/>
            <a:ext cx="432048" cy="36004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9C181B-09DC-A081-0918-86A362FE17AE}"/>
              </a:ext>
            </a:extLst>
          </p:cNvPr>
          <p:cNvCxnSpPr>
            <a:cxnSpLocks/>
          </p:cNvCxnSpPr>
          <p:nvPr/>
        </p:nvCxnSpPr>
        <p:spPr>
          <a:xfrm>
            <a:off x="5220072" y="6381328"/>
            <a:ext cx="0" cy="49567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D0FB76-0ACD-581C-2317-F63129FE51F1}"/>
              </a:ext>
            </a:extLst>
          </p:cNvPr>
          <p:cNvCxnSpPr>
            <a:cxnSpLocks/>
          </p:cNvCxnSpPr>
          <p:nvPr/>
        </p:nvCxnSpPr>
        <p:spPr>
          <a:xfrm>
            <a:off x="4283968" y="5661248"/>
            <a:ext cx="432048" cy="36004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528E8B3-2A0C-55E7-140E-B9EF9ED178AE}"/>
              </a:ext>
            </a:extLst>
          </p:cNvPr>
          <p:cNvCxnSpPr>
            <a:cxnSpLocks/>
          </p:cNvCxnSpPr>
          <p:nvPr/>
        </p:nvCxnSpPr>
        <p:spPr>
          <a:xfrm>
            <a:off x="4283968" y="5661248"/>
            <a:ext cx="0" cy="47396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DCC3B34-0313-30A2-B6A5-8BFC7EFA044E}"/>
              </a:ext>
            </a:extLst>
          </p:cNvPr>
          <p:cNvCxnSpPr>
            <a:cxnSpLocks/>
          </p:cNvCxnSpPr>
          <p:nvPr/>
        </p:nvCxnSpPr>
        <p:spPr>
          <a:xfrm flipH="1" flipV="1">
            <a:off x="3862822" y="4930099"/>
            <a:ext cx="421145" cy="73137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51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CE6120-81B8-3080-77FD-AD858DAC3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072" y="332657"/>
            <a:ext cx="6780055" cy="41044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9E50F6-A6AF-8669-0FF8-303277748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272" y="4437112"/>
            <a:ext cx="6333455" cy="195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698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Dropbox\Documents\課程\YoungTextBook\Images\Chapter05\A_Images\A_Figures_and_Photos\05_20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52513"/>
            <a:ext cx="7473950" cy="452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Dropbox\Documents\課程\YoungTextBook\Images\Chapter05\A_Images\A_Figures_and_Photos\05_21_Figur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0" b="3490"/>
          <a:stretch/>
        </p:blipFill>
        <p:spPr bwMode="auto">
          <a:xfrm>
            <a:off x="971600" y="764704"/>
            <a:ext cx="7388225" cy="375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3491880" y="4950412"/>
                <a:ext cx="2563715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𝑛</m:t>
                      </m:r>
                      <m:r>
                        <a:rPr lang="en-US" altLang="zh-TW" b="0" i="1" smtClean="0">
                          <a:latin typeface="Cambria Math"/>
                        </a:rPr>
                        <m:t>+</m:t>
                      </m:r>
                      <m:r>
                        <a:rPr lang="en-US" altLang="zh-TW" b="0" i="1" smtClean="0">
                          <a:latin typeface="Cambria Math"/>
                        </a:rPr>
                        <m:t>𝑇</m:t>
                      </m:r>
                      <m:func>
                        <m:funcPr>
                          <m:ctrlPr>
                            <a:rPr lang="en-US" altLang="zh-TW" b="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30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°−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𝑀𝑔</m:t>
                          </m:r>
                        </m:e>
                      </m:fun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4950412"/>
                <a:ext cx="2563715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3491880" y="5549953"/>
                <a:ext cx="2518958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𝑇</m:t>
                      </m:r>
                      <m:func>
                        <m:func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altLang="zh-TW" b="0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30</m:t>
                              </m:r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°</m:t>
                              </m:r>
                            </m:e>
                          </m:func>
                        </m:fName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altLang="zh-TW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zh-TW" alt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𝑀𝑎</m:t>
                          </m:r>
                        </m:e>
                      </m:fun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549953"/>
                <a:ext cx="2518958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Dropbox\Documents\課程\YoungTextBook\Images\Chapter05\A_Images\A_Figures_and_Photos\05_22_Figur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0" r="9468" b="2847"/>
          <a:stretch/>
        </p:blipFill>
        <p:spPr bwMode="auto">
          <a:xfrm>
            <a:off x="1043608" y="1196752"/>
            <a:ext cx="6777826" cy="368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>
              <a:xfrm>
                <a:off x="3491880" y="5157192"/>
                <a:ext cx="1977336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𝑀𝑔</m:t>
                      </m:r>
                      <m:func>
                        <m:func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altLang="zh-TW" b="0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TW" altLang="en-US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</m:func>
                        </m:fName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157192"/>
                <a:ext cx="1977336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3491880" y="5805264"/>
                <a:ext cx="2451120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𝑀𝑔</m:t>
                    </m:r>
                    <m:func>
                      <m:funcPr>
                        <m:ctrlPr>
                          <a:rPr lang="en-US" altLang="zh-TW" b="0" i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zh-TW" altLang="en-US" b="0" i="1" smtClean="0">
                            <a:latin typeface="Cambria Math"/>
                          </a:rPr>
                          <m:t>𝛼</m:t>
                        </m:r>
                      </m:e>
                    </m:func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−</m:t>
                    </m:r>
                    <m:r>
                      <a:rPr lang="en-US" altLang="zh-TW" i="1">
                        <a:latin typeface="Cambria Math"/>
                      </a:rPr>
                      <m:t>𝑛</m:t>
                    </m:r>
                    <m:r>
                      <a:rPr lang="en-US" altLang="zh-TW" i="1">
                        <a:latin typeface="Cambria Math"/>
                        <a:ea typeface="Cambria Math"/>
                      </a:rPr>
                      <m:t>∙</m:t>
                    </m:r>
                    <m:sSub>
                      <m:sSubPr>
                        <m:ctrlPr>
                          <a:rPr lang="zh-TW" alt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zh-TW" alt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  <m:r>
                      <a:rPr lang="en-US" altLang="zh-TW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altLang="zh-TW" i="1">
                        <a:latin typeface="Cambria Math"/>
                        <a:ea typeface="Cambria Math"/>
                      </a:rPr>
                      <m:t>𝑀𝑎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805264"/>
                <a:ext cx="2451120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746" b="-131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Chia-Hung Chang\Downloads\Data\Knight\Media\Chapter6\Images\06_17Figure-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57" b="7999"/>
          <a:stretch/>
        </p:blipFill>
        <p:spPr bwMode="auto">
          <a:xfrm>
            <a:off x="673137" y="855768"/>
            <a:ext cx="4525106" cy="213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文字方塊 2"/>
          <p:cNvSpPr txBox="1">
            <a:spLocks noChangeArrowheads="1"/>
          </p:cNvSpPr>
          <p:nvPr/>
        </p:nvSpPr>
        <p:spPr bwMode="auto">
          <a:xfrm>
            <a:off x="2783529" y="3355106"/>
            <a:ext cx="3384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開始下滑的角度？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2855115" y="3903439"/>
                <a:ext cx="1977336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𝑛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</a:rPr>
                        <m:t>𝑀𝑔</m:t>
                      </m:r>
                      <m:func>
                        <m:func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altLang="zh-TW" b="0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TW" altLang="en-US" b="0" i="1" smtClean="0">
                                  <a:latin typeface="Cambria Math"/>
                                </a:rPr>
                                <m:t>𝜃</m:t>
                              </m:r>
                            </m:e>
                          </m:func>
                        </m:fName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115" y="3903439"/>
                <a:ext cx="1977336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2839121" y="4435275"/>
                <a:ext cx="1883593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𝑀𝑔</m:t>
                    </m:r>
                    <m:func>
                      <m:funcPr>
                        <m:ctrlPr>
                          <a:rPr lang="en-US" altLang="zh-TW" b="0" i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zh-TW" alt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altLang="zh-TW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  <m:r>
                      <a:rPr lang="en-US" altLang="zh-TW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121" y="4435275"/>
                <a:ext cx="1883593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971" b="-15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2"/>
              <p:cNvSpPr txBox="1">
                <a:spLocks noChangeArrowheads="1"/>
              </p:cNvSpPr>
              <p:nvPr/>
            </p:nvSpPr>
            <p:spPr bwMode="auto">
              <a:xfrm>
                <a:off x="775499" y="5646917"/>
                <a:ext cx="33845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TW" altLang="en-US" sz="1800" dirty="0"/>
                  <a:t>開始下滑的角度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zh-TW" altLang="en-US" sz="1800" i="1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499" y="5646917"/>
                <a:ext cx="338455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441" t="-6557" b="-262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5231379" y="4435275"/>
                <a:ext cx="1245213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379" y="4435275"/>
                <a:ext cx="1245213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987824" y="5645327"/>
                <a:ext cx="1245213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5645327"/>
                <a:ext cx="1245213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4572000" y="5661248"/>
                <a:ext cx="2816412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</a:rPr>
                        <m:t>𝑀𝑔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zh-TW" altLang="en-US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 smtClean="0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TW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altLang="zh-TW" b="0" i="1" smtClean="0">
                              <a:latin typeface="Cambria Math"/>
                            </a:rPr>
                            <m:t>𝑀𝑔</m:t>
                          </m:r>
                        </m:e>
                      </m:func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zh-TW" alt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>
                                  <a:latin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zh-TW" alt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661248"/>
                <a:ext cx="2816412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 descr="C:\Users\Chia-Hung Chang\Downloads\Data\Knight\Media\Chapter6\Images\06_17Figure-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4" b="7999"/>
          <a:stretch/>
        </p:blipFill>
        <p:spPr bwMode="auto">
          <a:xfrm>
            <a:off x="5436096" y="855767"/>
            <a:ext cx="2489447" cy="213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" r="7512"/>
          <a:stretch/>
        </p:blipFill>
        <p:spPr bwMode="auto">
          <a:xfrm>
            <a:off x="755576" y="476672"/>
            <a:ext cx="7776864" cy="587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2586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4"/>
          <a:stretch>
            <a:fillRect/>
          </a:stretch>
        </p:blipFill>
        <p:spPr bwMode="auto">
          <a:xfrm>
            <a:off x="827088" y="476250"/>
            <a:ext cx="7200900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89363"/>
            <a:ext cx="73723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AF4D3E-9053-0C98-BECF-BAE1C7273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6632"/>
            <a:ext cx="6667500" cy="4775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21DF37-448C-B807-B6B0-8F6652099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087" y="3229580"/>
            <a:ext cx="6676775" cy="353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353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F06_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t="32097" r="20177" b="22063"/>
          <a:stretch>
            <a:fillRect/>
          </a:stretch>
        </p:blipFill>
        <p:spPr bwMode="auto">
          <a:xfrm>
            <a:off x="2555875" y="2133600"/>
            <a:ext cx="3600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文字方塊 2"/>
          <p:cNvSpPr txBox="1">
            <a:spLocks noChangeArrowheads="1"/>
          </p:cNvSpPr>
          <p:nvPr/>
        </p:nvSpPr>
        <p:spPr bwMode="auto">
          <a:xfrm>
            <a:off x="2411413" y="3789363"/>
            <a:ext cx="37449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上方小方塊在下方方塊上滑行</a:t>
            </a:r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4572000" y="2852738"/>
            <a:ext cx="50482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 flipV="1">
            <a:off x="5076825" y="2781300"/>
            <a:ext cx="503238" cy="79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4C5622-5EDB-6E4A-9E45-866FEBDB3528}"/>
                  </a:ext>
                </a:extLst>
              </p:cNvPr>
              <p:cNvSpPr txBox="1"/>
              <p:nvPr/>
            </p:nvSpPr>
            <p:spPr>
              <a:xfrm>
                <a:off x="3492500" y="4500563"/>
                <a:ext cx="1798056" cy="2769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4C5622-5EDB-6E4A-9E45-866FEBDB3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500" y="4500563"/>
                <a:ext cx="1798056" cy="276999"/>
              </a:xfrm>
              <a:prstGeom prst="rect">
                <a:avLst/>
              </a:prstGeom>
              <a:blipFill>
                <a:blip r:embed="rId3"/>
                <a:stretch>
                  <a:fillRect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59EC5BA-0C69-5F4A-8524-C783E37A9A7C}"/>
                  </a:ext>
                </a:extLst>
              </p:cNvPr>
              <p:cNvSpPr txBox="1"/>
              <p:nvPr/>
            </p:nvSpPr>
            <p:spPr>
              <a:xfrm>
                <a:off x="3473261" y="5110401"/>
                <a:ext cx="2238946" cy="2769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59EC5BA-0C69-5F4A-8524-C783E37A9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3261" y="5110401"/>
                <a:ext cx="2238946" cy="276999"/>
              </a:xfrm>
              <a:prstGeom prst="rect">
                <a:avLst/>
              </a:prstGeom>
              <a:blipFill>
                <a:blip r:embed="rId4"/>
                <a:stretch>
                  <a:fillRect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F06_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916113"/>
            <a:ext cx="5086350" cy="33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Line 8"/>
          <p:cNvSpPr>
            <a:spLocks noChangeShapeType="1"/>
          </p:cNvSpPr>
          <p:nvPr/>
        </p:nvSpPr>
        <p:spPr bwMode="auto">
          <a:xfrm flipV="1">
            <a:off x="3348038" y="25654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51" name="Line 9"/>
          <p:cNvSpPr>
            <a:spLocks noChangeShapeType="1"/>
          </p:cNvSpPr>
          <p:nvPr/>
        </p:nvSpPr>
        <p:spPr bwMode="auto">
          <a:xfrm>
            <a:off x="2151502" y="3390421"/>
            <a:ext cx="0" cy="576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2" name="Text Box 10"/>
              <p:cNvSpPr txBox="1">
                <a:spLocks noChangeArrowheads="1"/>
              </p:cNvSpPr>
              <p:nvPr/>
            </p:nvSpPr>
            <p:spPr bwMode="auto">
              <a:xfrm>
                <a:off x="6299994" y="4414674"/>
                <a:ext cx="25924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zh-TW" altLang="en-US" sz="1800" dirty="0"/>
                  <a:t>最大靜摩擦力：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1752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99994" y="4414674"/>
                <a:ext cx="2592486" cy="369332"/>
              </a:xfrm>
              <a:prstGeom prst="rect">
                <a:avLst/>
              </a:prstGeom>
              <a:blipFill>
                <a:blip r:embed="rId3"/>
                <a:stretch>
                  <a:fillRect l="-1463" t="-10345" b="-206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54" name="Text Box 12"/>
          <p:cNvSpPr txBox="1">
            <a:spLocks noChangeArrowheads="1"/>
          </p:cNvSpPr>
          <p:nvPr/>
        </p:nvSpPr>
        <p:spPr bwMode="auto">
          <a:xfrm>
            <a:off x="6309347" y="5098886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不滑動條件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02D4C190-3F83-EA45-834E-FA8CB814300B}"/>
                  </a:ext>
                </a:extLst>
              </p:cNvPr>
              <p:cNvSpPr txBox="1"/>
              <p:nvPr/>
            </p:nvSpPr>
            <p:spPr>
              <a:xfrm>
                <a:off x="734203" y="815329"/>
                <a:ext cx="7891167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施力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kumimoji="1" lang="zh-TW" altLang="en-US" dirty="0"/>
                  <a:t>使方塊組向右移動，在何條件下，左方的方塊會維持不向下滑動？</a:t>
                </a:r>
              </a:p>
            </p:txBody>
          </p:sp>
        </mc:Choice>
        <mc:Fallback xmlns="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02D4C190-3F83-EA45-834E-FA8CB8143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03" y="815329"/>
                <a:ext cx="7891167" cy="402931"/>
              </a:xfrm>
              <a:prstGeom prst="rect">
                <a:avLst/>
              </a:prstGeom>
              <a:blipFill>
                <a:blip r:embed="rId4"/>
                <a:stretch>
                  <a:fillRect l="-643" t="-9091" b="-2121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箭頭接點 3">
            <a:extLst>
              <a:ext uri="{FF2B5EF4-FFF2-40B4-BE49-F238E27FC236}">
                <a16:creationId xmlns:a16="http://schemas.microsoft.com/office/drawing/2014/main" id="{0369FDCB-96C9-234D-98BC-0BD03230A99E}"/>
              </a:ext>
            </a:extLst>
          </p:cNvPr>
          <p:cNvCxnSpPr/>
          <p:nvPr/>
        </p:nvCxnSpPr>
        <p:spPr>
          <a:xfrm>
            <a:off x="3298825" y="3284538"/>
            <a:ext cx="55309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FEFE8FC1-7747-024E-A456-ED761DDAE2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1245" y="3082091"/>
                <a:ext cx="5032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zh-TW" altLang="en-US" sz="18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FEFE8FC1-7747-024E-A456-ED761DDAE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1245" y="3082091"/>
                <a:ext cx="50323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500AD069-3A6C-8A40-9E24-D46577B49D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7906" y="3493886"/>
                <a:ext cx="5032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𝑚𝑔</m:t>
                      </m:r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500AD069-3A6C-8A40-9E24-D46577B49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906" y="3493886"/>
                <a:ext cx="503238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74FBE87F-5246-874A-BCD3-5D415EADF6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29088" y="2858406"/>
                <a:ext cx="5032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74FBE87F-5246-874A-BCD3-5D415EADF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9088" y="2858406"/>
                <a:ext cx="503238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Line 9">
            <a:extLst>
              <a:ext uri="{FF2B5EF4-FFF2-40B4-BE49-F238E27FC236}">
                <a16:creationId xmlns:a16="http://schemas.microsoft.com/office/drawing/2014/main" id="{EC324E29-C853-1A47-BA69-A38F4CC730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1502" y="2736626"/>
            <a:ext cx="0" cy="61289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2405AB4-65F1-5D48-8481-2D179A58E15C}"/>
              </a:ext>
            </a:extLst>
          </p:cNvPr>
          <p:cNvSpPr/>
          <p:nvPr/>
        </p:nvSpPr>
        <p:spPr>
          <a:xfrm>
            <a:off x="5922168" y="3218813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左方的方塊會維持不向下滑動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9AB56843-4EE7-3D49-BFE3-7FDB0A851ECC}"/>
                  </a:ext>
                </a:extLst>
              </p:cNvPr>
              <p:cNvSpPr txBox="1"/>
              <p:nvPr/>
            </p:nvSpPr>
            <p:spPr>
              <a:xfrm>
                <a:off x="6365292" y="1654534"/>
                <a:ext cx="1175835" cy="52315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9AB56843-4EE7-3D49-BFE3-7FDB0A851E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292" y="1654534"/>
                <a:ext cx="1175835" cy="523157"/>
              </a:xfrm>
              <a:prstGeom prst="rect">
                <a:avLst/>
              </a:prstGeom>
              <a:blipFill>
                <a:blip r:embed="rId8"/>
                <a:stretch>
                  <a:fillRect l="-1064" r="-1064" b="-119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952DBC78-862B-E94B-81E4-B775C01CDC2C}"/>
                  </a:ext>
                </a:extLst>
              </p:cNvPr>
              <p:cNvSpPr txBox="1"/>
              <p:nvPr/>
            </p:nvSpPr>
            <p:spPr>
              <a:xfrm>
                <a:off x="6364962" y="2387241"/>
                <a:ext cx="1848326" cy="52315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𝑀𝑎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𝐹𝑀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952DBC78-862B-E94B-81E4-B775C01CD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962" y="2387241"/>
                <a:ext cx="1848326" cy="523157"/>
              </a:xfrm>
              <a:prstGeom prst="rect">
                <a:avLst/>
              </a:prstGeom>
              <a:blipFill>
                <a:blip r:embed="rId9"/>
                <a:stretch>
                  <a:fillRect l="-1361" r="-680" b="-119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49809B92-83FE-BF4C-82DF-2C6FBF5D72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9347" y="3816743"/>
                <a:ext cx="1142955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𝑚𝑔</m:t>
                      </m:r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49809B92-83FE-BF4C-82DF-2C6FBF5D7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9347" y="3816743"/>
                <a:ext cx="1142955" cy="369332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9AF3013F-FB97-7B43-98FB-FA494796EC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41810" y="5098886"/>
                <a:ext cx="1142955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&lt;</m:t>
                      </m:r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9AF3013F-FB97-7B43-98FB-FA494796E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1810" y="5098886"/>
                <a:ext cx="1142955" cy="369332"/>
              </a:xfrm>
              <a:prstGeom prst="rect">
                <a:avLst/>
              </a:prstGeom>
              <a:blipFill>
                <a:blip r:embed="rId11"/>
                <a:stretch>
                  <a:fillRect b="-96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C0175B6B-FD49-F148-B7C8-9D85E165AEB0}"/>
                  </a:ext>
                </a:extLst>
              </p:cNvPr>
              <p:cNvSpPr txBox="1"/>
              <p:nvPr/>
            </p:nvSpPr>
            <p:spPr>
              <a:xfrm>
                <a:off x="6364962" y="5780479"/>
                <a:ext cx="1640834" cy="52315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𝐹𝑀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C0175B6B-FD49-F148-B7C8-9D85E165A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962" y="5780479"/>
                <a:ext cx="1640834" cy="523157"/>
              </a:xfrm>
              <a:prstGeom prst="rect">
                <a:avLst/>
              </a:prstGeom>
              <a:blipFill>
                <a:blip r:embed="rId12"/>
                <a:stretch>
                  <a:fillRect l="-2308" b="-119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0887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F06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214438"/>
            <a:ext cx="4337050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6" descr="fig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714750"/>
            <a:ext cx="442753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字方塊 2"/>
          <p:cNvSpPr txBox="1">
            <a:spLocks noChangeArrowheads="1"/>
          </p:cNvSpPr>
          <p:nvPr/>
        </p:nvSpPr>
        <p:spPr bwMode="auto">
          <a:xfrm>
            <a:off x="3660532" y="417672"/>
            <a:ext cx="4000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摩擦力的根源是原子力或分子力。</a:t>
            </a:r>
          </a:p>
        </p:txBody>
      </p:sp>
      <p:sp>
        <p:nvSpPr>
          <p:cNvPr id="6" name="橢圓 5"/>
          <p:cNvSpPr/>
          <p:nvPr/>
        </p:nvSpPr>
        <p:spPr>
          <a:xfrm>
            <a:off x="4089157" y="1495585"/>
            <a:ext cx="500063" cy="50006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6017970" y="1495585"/>
            <a:ext cx="500062" cy="50006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>
            <a:off x="4303470" y="1709898"/>
            <a:ext cx="20002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846" name="文字方塊 9"/>
              <p:cNvSpPr txBox="1">
                <a:spLocks noChangeArrowheads="1"/>
              </p:cNvSpPr>
              <p:nvPr/>
            </p:nvSpPr>
            <p:spPr bwMode="auto">
              <a:xfrm>
                <a:off x="5160720" y="1781335"/>
                <a:ext cx="28575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</m:oMath>
                  </m:oMathPara>
                </a14:m>
                <a:endParaRPr lang="zh-TW" altLang="en-US" sz="18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5846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60720" y="1781335"/>
                <a:ext cx="285750" cy="3698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線單箭頭接點 11"/>
          <p:cNvCxnSpPr/>
          <p:nvPr/>
        </p:nvCxnSpPr>
        <p:spPr>
          <a:xfrm>
            <a:off x="6232282" y="1352710"/>
            <a:ext cx="785813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848" name="文字方塊 12"/>
              <p:cNvSpPr txBox="1">
                <a:spLocks noChangeArrowheads="1"/>
              </p:cNvSpPr>
              <p:nvPr/>
            </p:nvSpPr>
            <p:spPr bwMode="auto">
              <a:xfrm>
                <a:off x="6446595" y="924085"/>
                <a:ext cx="85725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𝐹</m:t>
                      </m:r>
                      <m:r>
                        <a:rPr lang="en-US" altLang="zh-TW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r>
                        <a:rPr lang="en-US" altLang="zh-TW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altLang="zh-TW" sz="180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sz="1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5848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6595" y="924085"/>
                <a:ext cx="857250" cy="369888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49" name="文字方塊 13"/>
          <p:cNvSpPr txBox="1">
            <a:spLocks noChangeArrowheads="1"/>
          </p:cNvSpPr>
          <p:nvPr/>
        </p:nvSpPr>
        <p:spPr bwMode="auto">
          <a:xfrm>
            <a:off x="3661192" y="2356581"/>
            <a:ext cx="3816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正力為排斥力，力為負則為吸引力</a:t>
            </a:r>
          </a:p>
        </p:txBody>
      </p:sp>
      <p:pic>
        <p:nvPicPr>
          <p:cNvPr id="35850" name="Picture 15" descr="C:\Users\Chia-Hung Chang\Downloads\Data\Knight\Media\Chapter6\Images\06_19Figure-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6"/>
          <a:stretch/>
        </p:blipFill>
        <p:spPr bwMode="auto">
          <a:xfrm>
            <a:off x="142874" y="430337"/>
            <a:ext cx="3055205" cy="578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Picture 5" descr="08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7" t="47020" b="5434"/>
          <a:stretch>
            <a:fillRect/>
          </a:stretch>
        </p:blipFill>
        <p:spPr bwMode="auto">
          <a:xfrm>
            <a:off x="2789238" y="3717032"/>
            <a:ext cx="6354762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48BF3C-4EA1-785D-E524-635DC4A94594}"/>
              </a:ext>
            </a:extLst>
          </p:cNvPr>
          <p:cNvSpPr txBox="1"/>
          <p:nvPr/>
        </p:nvSpPr>
        <p:spPr>
          <a:xfrm>
            <a:off x="3660532" y="2784174"/>
            <a:ext cx="502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實際接觸的介面處的原子分子彼此互相吸引。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8E21F-573A-25D7-3064-22C23F6231B3}"/>
              </a:ext>
            </a:extLst>
          </p:cNvPr>
          <p:cNvSpPr txBox="1"/>
          <p:nvPr/>
        </p:nvSpPr>
        <p:spPr>
          <a:xfrm>
            <a:off x="3652312" y="3172074"/>
            <a:ext cx="549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相對運動時必須施力以克服此吸引力，這即摩擦力！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fi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692150"/>
            <a:ext cx="5821363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1908175" y="4725988"/>
            <a:ext cx="4897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動摩擦力大致由微觀實際的接觸面積決定，</a:t>
            </a:r>
          </a:p>
        </p:txBody>
      </p:sp>
      <p:sp>
        <p:nvSpPr>
          <p:cNvPr id="34820" name="文字方塊 3"/>
          <p:cNvSpPr txBox="1">
            <a:spLocks noChangeArrowheads="1"/>
          </p:cNvSpPr>
          <p:nvPr/>
        </p:nvSpPr>
        <p:spPr bwMode="auto">
          <a:xfrm>
            <a:off x="1908175" y="4221163"/>
            <a:ext cx="5616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巨觀的接觸面積與實際的接觸面積不同！</a:t>
            </a:r>
          </a:p>
        </p:txBody>
      </p:sp>
      <p:sp>
        <p:nvSpPr>
          <p:cNvPr id="34821" name="矩形 4"/>
          <p:cNvSpPr>
            <a:spLocks noChangeArrowheads="1"/>
          </p:cNvSpPr>
          <p:nvPr/>
        </p:nvSpPr>
        <p:spPr bwMode="auto">
          <a:xfrm>
            <a:off x="1908174" y="5157788"/>
            <a:ext cx="41759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較大的正向力會增加實際接觸面積。</a:t>
            </a:r>
          </a:p>
        </p:txBody>
      </p:sp>
      <p:sp>
        <p:nvSpPr>
          <p:cNvPr id="34822" name="文字方塊 5"/>
          <p:cNvSpPr txBox="1">
            <a:spLocks noChangeArrowheads="1"/>
          </p:cNvSpPr>
          <p:nvPr/>
        </p:nvSpPr>
        <p:spPr bwMode="auto">
          <a:xfrm>
            <a:off x="1908175" y="566102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故正向力越大動摩擦力也越大。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8">
                <a:extLst>
                  <a:ext uri="{FF2B5EF4-FFF2-40B4-BE49-F238E27FC236}">
                    <a16:creationId xmlns:a16="http://schemas.microsoft.com/office/drawing/2014/main" id="{2759A204-C4DC-8FA3-141A-94EED4D11FF3}"/>
                  </a:ext>
                </a:extLst>
              </p:cNvPr>
              <p:cNvSpPr txBox="1"/>
              <p:nvPr/>
            </p:nvSpPr>
            <p:spPr>
              <a:xfrm>
                <a:off x="5796136" y="5707469"/>
                <a:ext cx="953915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" name="文字方塊 8">
                <a:extLst>
                  <a:ext uri="{FF2B5EF4-FFF2-40B4-BE49-F238E27FC236}">
                    <a16:creationId xmlns:a16="http://schemas.microsoft.com/office/drawing/2014/main" id="{2759A204-C4DC-8FA3-141A-94EED4D11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707469"/>
                <a:ext cx="953915" cy="276999"/>
              </a:xfrm>
              <a:prstGeom prst="rect">
                <a:avLst/>
              </a:prstGeom>
              <a:blipFill>
                <a:blip r:embed="rId3"/>
                <a:stretch>
                  <a:fillRect l="-7895" b="-3913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16238" y="981075"/>
            <a:ext cx="3500437" cy="406400"/>
          </a:xfrm>
        </p:spPr>
        <p:txBody>
          <a:bodyPr/>
          <a:lstStyle/>
          <a:p>
            <a:r>
              <a:rPr lang="zh-TW" altLang="en-US" sz="1800" dirty="0">
                <a:solidFill>
                  <a:schemeClr val="tx1"/>
                </a:solidFill>
              </a:rPr>
              <a:t>原子力 </a:t>
            </a:r>
            <a:r>
              <a:rPr lang="en-US" altLang="zh-TW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Lennard-Jones</a:t>
            </a:r>
            <a:endParaRPr lang="zh-TW" alt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915" name="Picture 3" descr="08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8" b="6442"/>
          <a:stretch>
            <a:fillRect/>
          </a:stretch>
        </p:blipFill>
        <p:spPr bwMode="auto">
          <a:xfrm>
            <a:off x="1785938" y="1714500"/>
            <a:ext cx="5976937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sp>
        <p:nvSpPr>
          <p:cNvPr id="38921" name="文字方塊 8"/>
          <p:cNvSpPr txBox="1">
            <a:spLocks noChangeArrowheads="1"/>
          </p:cNvSpPr>
          <p:nvPr/>
        </p:nvSpPr>
        <p:spPr bwMode="auto">
          <a:xfrm>
            <a:off x="1785938" y="5159815"/>
            <a:ext cx="5976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與萬有引力定律不同，此式只是一個近似，但很好用！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18EC7B8C-DD43-664C-9FD8-217F0E26D364}"/>
                  </a:ext>
                </a:extLst>
              </p:cNvPr>
              <p:cNvSpPr txBox="1"/>
              <p:nvPr/>
            </p:nvSpPr>
            <p:spPr>
              <a:xfrm>
                <a:off x="1979712" y="4483100"/>
                <a:ext cx="3136179" cy="53463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=4</m:t>
                      </m:r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sSup>
                            <m:sSup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TW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TW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num>
                                    <m:den>
                                      <m:r>
                                        <a:rPr kumimoji="1"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p>
                          </m:s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num>
                                    <m:den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18EC7B8C-DD43-664C-9FD8-217F0E26D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483100"/>
                <a:ext cx="3136179" cy="534634"/>
              </a:xfrm>
              <a:prstGeom prst="rect">
                <a:avLst/>
              </a:prstGeom>
              <a:blipFill>
                <a:blip r:embed="rId3"/>
                <a:stretch>
                  <a:fillRect l="-1215" b="-69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35DDEC24-6F77-3F4D-BA61-A15315CD28CE}"/>
                  </a:ext>
                </a:extLst>
              </p:cNvPr>
              <p:cNvSpPr txBox="1"/>
              <p:nvPr/>
            </p:nvSpPr>
            <p:spPr>
              <a:xfrm>
                <a:off x="6732240" y="4483100"/>
                <a:ext cx="1438727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=0.263 </m:t>
                      </m:r>
                      <m:r>
                        <m:rPr>
                          <m:sty m:val="p"/>
                        </m:rPr>
                        <a:rPr kumimoji="1" lang="en-US" altLang="zh-TW" b="0" i="0" smtClean="0">
                          <a:latin typeface="Cambria Math" panose="02040503050406030204" pitchFamily="18" charset="0"/>
                        </a:rPr>
                        <m:t>nm</m:t>
                      </m:r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35DDEC24-6F77-3F4D-BA61-A15315CD2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483100"/>
                <a:ext cx="1438727" cy="276999"/>
              </a:xfrm>
              <a:prstGeom prst="rect">
                <a:avLst/>
              </a:prstGeom>
              <a:blipFill>
                <a:blip r:embed="rId4"/>
                <a:stretch>
                  <a:fillRect l="-877" r="-1754" b="-391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3ED2BB7B-BF16-6E42-A293-C0A18B575DAB}"/>
                  </a:ext>
                </a:extLst>
              </p:cNvPr>
              <p:cNvSpPr txBox="1"/>
              <p:nvPr/>
            </p:nvSpPr>
            <p:spPr>
              <a:xfrm>
                <a:off x="6735618" y="4810125"/>
                <a:ext cx="1781770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=1.51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−22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TW" b="0" i="0" smtClean="0">
                          <a:latin typeface="Cambria Math" panose="02040503050406030204" pitchFamily="18" charset="0"/>
                        </a:rPr>
                        <m:t>J</m:t>
                      </m:r>
                    </m:oMath>
                  </m:oMathPara>
                </a14:m>
                <a:endParaRPr kumimoji="1" lang="zh-TW" altLang="en-US" dirty="0"/>
              </a:p>
            </p:txBody>
          </p:sp>
        </mc:Choice>
        <mc:Fallback xmlns="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3ED2BB7B-BF16-6E42-A293-C0A18B575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618" y="4810125"/>
                <a:ext cx="1781770" cy="276999"/>
              </a:xfrm>
              <a:prstGeom prst="rect">
                <a:avLst/>
              </a:prstGeom>
              <a:blipFill>
                <a:blip r:embed="rId5"/>
                <a:stretch>
                  <a:fillRect l="-1418" r="-3546" b="-3913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081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20" b="5671"/>
          <a:stretch/>
        </p:blipFill>
        <p:spPr bwMode="auto">
          <a:xfrm>
            <a:off x="1907704" y="1213963"/>
            <a:ext cx="5820281" cy="2304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文字方塊 2"/>
          <p:cNvSpPr txBox="1">
            <a:spLocks noChangeArrowheads="1"/>
          </p:cNvSpPr>
          <p:nvPr/>
        </p:nvSpPr>
        <p:spPr bwMode="auto">
          <a:xfrm>
            <a:off x="3328770" y="620688"/>
            <a:ext cx="3357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/>
              <a:t>原子力是由電磁力產生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7F39E54-60F9-1492-2C45-5582EA4A9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844" y="3724401"/>
            <a:ext cx="3556000" cy="260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1760" y="1988840"/>
            <a:ext cx="4176464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843489" y="1281042"/>
            <a:ext cx="63206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原子力來自原子內電荷分布不均，所形成的電偶極之間的力</a:t>
            </a: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2843213" y="3933825"/>
            <a:ext cx="792162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5364163" y="3933825"/>
            <a:ext cx="790575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435600" y="3933825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+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+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+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914650" y="3933825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+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+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+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275013" y="3933825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en-US" altLang="zh-TW" sz="1000">
                <a:latin typeface="Tahoma" pitchFamily="34" charset="0"/>
              </a:rPr>
              <a:t>-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-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-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5795963" y="3933825"/>
            <a:ext cx="381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-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-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000">
                <a:latin typeface="Tahoma" pitchFamily="34" charset="0"/>
              </a:rPr>
              <a:t>-</a:t>
            </a: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3635375" y="429418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H="1">
            <a:off x="4643438" y="4294188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6700999" y="4069778"/>
            <a:ext cx="194421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感應形成電偶極</a:t>
            </a:r>
          </a:p>
        </p:txBody>
      </p:sp>
      <p:pic>
        <p:nvPicPr>
          <p:cNvPr id="37900" name="Picture 12" descr="F22_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88091">
            <a:off x="3192463" y="2563813"/>
            <a:ext cx="10366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3" descr="F22_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7351">
            <a:off x="4841875" y="2438400"/>
            <a:ext cx="877888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6660232" y="2635697"/>
            <a:ext cx="20882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永久電偶極</a:t>
            </a: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 flipV="1">
            <a:off x="3132138" y="2484438"/>
            <a:ext cx="360362" cy="358775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 flipV="1">
            <a:off x="5337175" y="2214563"/>
            <a:ext cx="134938" cy="493712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D36076D-168E-1C7D-67B7-E2AF5F7FF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488" y="5508542"/>
            <a:ext cx="6688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摩擦力可以分解為原子力，原子力又可以分解為電磁力。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4for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9" y="1867699"/>
            <a:ext cx="3013571" cy="235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7" descr="4i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382" y="1908208"/>
            <a:ext cx="2178301" cy="2322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6" descr="Illustration of gravity: a bunch of coloured balls bouncing off the flo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365104"/>
            <a:ext cx="205422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11" descr="Illustration of the weak force: a group of quarks being eroded by ray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231" y="4365104"/>
            <a:ext cx="1987550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8" descr="Illustration of the strong force: the atom neucleas being held together by a rubber-ba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9" y="4300017"/>
            <a:ext cx="203993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2" descr="Illustration of the electromagnetic force: the atom neucleas with a bolt of lightning connecting it to an orbiting electr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919" y="4350817"/>
            <a:ext cx="19526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文字方塊 7"/>
          <p:cNvSpPr txBox="1">
            <a:spLocks noChangeArrowheads="1"/>
          </p:cNvSpPr>
          <p:nvPr/>
        </p:nvSpPr>
        <p:spPr bwMode="auto">
          <a:xfrm>
            <a:off x="883422" y="479945"/>
            <a:ext cx="5111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宇宙間的所有力都可以分解為四個基本力！</a:t>
            </a:r>
          </a:p>
        </p:txBody>
      </p:sp>
      <p:sp>
        <p:nvSpPr>
          <p:cNvPr id="9" name="文字方塊 7">
            <a:extLst>
              <a:ext uri="{FF2B5EF4-FFF2-40B4-BE49-F238E27FC236}">
                <a16:creationId xmlns:a16="http://schemas.microsoft.com/office/drawing/2014/main" id="{CEBF2A25-FFBF-0F49-B7FE-EAF2077E1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00" y="909661"/>
            <a:ext cx="5111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在現代物理中，力的概念被交互作用取代。</a:t>
            </a:r>
          </a:p>
        </p:txBody>
      </p:sp>
      <p:sp>
        <p:nvSpPr>
          <p:cNvPr id="10" name="文字方塊 7">
            <a:extLst>
              <a:ext uri="{FF2B5EF4-FFF2-40B4-BE49-F238E27FC236}">
                <a16:creationId xmlns:a16="http://schemas.microsoft.com/office/drawing/2014/main" id="{11FE4AA1-352F-4540-8DB1-678555DCE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799" y="1338822"/>
            <a:ext cx="63597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宇宙間有四個基本交互作用：電磁、重力、強、弱交互作用。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4in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990600"/>
            <a:ext cx="3227388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9"/>
          <p:cNvSpPr txBox="1">
            <a:spLocks noChangeArrowheads="1"/>
          </p:cNvSpPr>
          <p:nvPr/>
        </p:nvSpPr>
        <p:spPr bwMode="auto">
          <a:xfrm>
            <a:off x="1981200" y="4724400"/>
            <a:ext cx="678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/>
              <a:t>強力與弱力都有很小的範圍，因此只在微觀世界才能觀察的到！</a:t>
            </a:r>
          </a:p>
        </p:txBody>
      </p:sp>
      <p:sp>
        <p:nvSpPr>
          <p:cNvPr id="11268" name="Text Box 10"/>
          <p:cNvSpPr txBox="1">
            <a:spLocks noChangeArrowheads="1"/>
          </p:cNvSpPr>
          <p:nvPr/>
        </p:nvSpPr>
        <p:spPr bwMode="auto">
          <a:xfrm>
            <a:off x="1981200" y="5151438"/>
            <a:ext cx="548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重力太過微弱，在日常生活也只扮演有限角色！</a:t>
            </a:r>
            <a:endParaRPr lang="en-US" altLang="zh-TW" dirty="0"/>
          </a:p>
        </p:txBody>
      </p:sp>
      <p:sp>
        <p:nvSpPr>
          <p:cNvPr id="11269" name="文字方塊 1"/>
          <p:cNvSpPr txBox="1">
            <a:spLocks noChangeArrowheads="1"/>
          </p:cNvSpPr>
          <p:nvPr/>
        </p:nvSpPr>
        <p:spPr bwMode="auto">
          <a:xfrm>
            <a:off x="1981200" y="5575300"/>
            <a:ext cx="518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/>
              <a:t>可以說，日常自然就是電磁作用的個人秀！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568273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1800" dirty="0">
                <a:solidFill>
                  <a:srgbClr val="FF0000"/>
                </a:solidFill>
              </a:rPr>
              <a:t>原子核由兩種核子：質子與中子組成</a:t>
            </a:r>
            <a:endParaRPr lang="en-US" altLang="zh-TW" sz="1800" dirty="0">
              <a:solidFill>
                <a:srgbClr val="FF0000"/>
              </a:solidFill>
            </a:endParaRPr>
          </a:p>
        </p:txBody>
      </p:sp>
      <p:pic>
        <p:nvPicPr>
          <p:cNvPr id="212995" name="Picture 7" descr="atom_h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0889"/>
            <a:ext cx="2324322" cy="232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996" name="Picture 8" descr="nucle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236" y="1404409"/>
            <a:ext cx="1343417" cy="134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C4F09E5-5DD3-9B71-01BD-BCD4FD9FB0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4" r="77975" b="10707"/>
          <a:stretch/>
        </p:blipFill>
        <p:spPr bwMode="auto">
          <a:xfrm>
            <a:off x="3069200" y="3550697"/>
            <a:ext cx="867975" cy="137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Two hands in brown gloves holding a blotched gray disk with a number 2068 hand-written on it">
            <a:extLst>
              <a:ext uri="{FF2B5EF4-FFF2-40B4-BE49-F238E27FC236}">
                <a16:creationId xmlns:a16="http://schemas.microsoft.com/office/drawing/2014/main" id="{1560C149-0A28-9E75-9543-D04811AA3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348" y="5060247"/>
            <a:ext cx="2117080" cy="169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ranium, atomic structure - Stock Image - C013/1650 - Science Photo Library">
            <a:extLst>
              <a:ext uri="{FF2B5EF4-FFF2-40B4-BE49-F238E27FC236}">
                <a16:creationId xmlns:a16="http://schemas.microsoft.com/office/drawing/2014/main" id="{6FFC717B-4F00-336D-E71D-C0A078332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964" y="2603438"/>
            <a:ext cx="2328468" cy="232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58C226B-B62E-2535-15D6-8BC26B53CE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1" t="48628" r="35259"/>
          <a:stretch/>
        </p:blipFill>
        <p:spPr bwMode="auto">
          <a:xfrm>
            <a:off x="4719348" y="2684208"/>
            <a:ext cx="1896152" cy="229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EA339C8B-FCA0-1814-FC03-A76C13D65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406" y="385565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  <a:latin typeface="Times New Roman" pitchFamily="18" charset="0"/>
              </a:rPr>
              <a:t>核力或強作用力</a:t>
            </a:r>
          </a:p>
        </p:txBody>
      </p:sp>
    </p:spTree>
    <p:extLst>
      <p:ext uri="{BB962C8B-B14F-4D97-AF65-F5344CB8AC3E}">
        <p14:creationId xmlns:p14="http://schemas.microsoft.com/office/powerpoint/2010/main" val="151104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2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2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ile:Helium atom QM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38" y="1093021"/>
            <a:ext cx="2616223" cy="262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4" descr="http://www.hko.gov.hk/education/dbcp/radiation/chi/image/unstable_nuclear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24477"/>
            <a:ext cx="1055217" cy="98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文字方塊 3"/>
          <p:cNvSpPr txBox="1">
            <a:spLocks noChangeArrowheads="1"/>
          </p:cNvSpPr>
          <p:nvPr/>
        </p:nvSpPr>
        <p:spPr bwMode="auto">
          <a:xfrm>
            <a:off x="1467890" y="547442"/>
            <a:ext cx="63345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原子內的正電與大部分的質量集中於極小的</a:t>
            </a:r>
            <a:r>
              <a:rPr lang="zh-TW" altLang="en-US" sz="1800" dirty="0">
                <a:solidFill>
                  <a:srgbClr val="FF0000"/>
                </a:solidFill>
              </a:rPr>
              <a:t>原子核</a:t>
            </a:r>
            <a:r>
              <a:rPr lang="en-US" altLang="zh-TW" sz="1800" dirty="0">
                <a:solidFill>
                  <a:srgbClr val="FF0000"/>
                </a:solidFill>
              </a:rPr>
              <a:t> Nucleus</a:t>
            </a:r>
            <a:r>
              <a:rPr lang="zh-TW" altLang="en-US" sz="1800" dirty="0">
                <a:solidFill>
                  <a:srgbClr val="FF0000"/>
                </a:solidFill>
              </a:rPr>
              <a:t>  </a:t>
            </a:r>
          </a:p>
        </p:txBody>
      </p:sp>
      <p:pic>
        <p:nvPicPr>
          <p:cNvPr id="6" name="Picture 4" descr="Image:Nz10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575589"/>
            <a:ext cx="1821461" cy="87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close-up of a stadium&#10;&#10;Description automatically generated">
            <a:extLst>
              <a:ext uri="{FF2B5EF4-FFF2-40B4-BE49-F238E27FC236}">
                <a16:creationId xmlns:a16="http://schemas.microsoft.com/office/drawing/2014/main" id="{3032B1A0-F8E3-3A1C-A8FA-FA0E3497A6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4" t="3289" r="18499"/>
          <a:stretch/>
        </p:blipFill>
        <p:spPr>
          <a:xfrm>
            <a:off x="2271120" y="2785161"/>
            <a:ext cx="6559196" cy="262501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87C90D4-EBB9-F3EC-F676-A4C3D317301E}"/>
              </a:ext>
            </a:extLst>
          </p:cNvPr>
          <p:cNvSpPr/>
          <p:nvPr/>
        </p:nvSpPr>
        <p:spPr>
          <a:xfrm>
            <a:off x="6228185" y="3758406"/>
            <a:ext cx="1975572" cy="1689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11B22C-A23C-702C-7259-2505CECDE432}"/>
              </a:ext>
            </a:extLst>
          </p:cNvPr>
          <p:cNvSpPr/>
          <p:nvPr/>
        </p:nvSpPr>
        <p:spPr>
          <a:xfrm>
            <a:off x="4675051" y="1170112"/>
            <a:ext cx="2520280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39C25E-E5C5-B747-7C84-FE6FD863A1A0}"/>
              </a:ext>
            </a:extLst>
          </p:cNvPr>
          <p:cNvSpPr/>
          <p:nvPr/>
        </p:nvSpPr>
        <p:spPr>
          <a:xfrm>
            <a:off x="1253137" y="1181348"/>
            <a:ext cx="2520280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pic>
        <p:nvPicPr>
          <p:cNvPr id="40962" name="Picture 2" descr="stro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957" y="3793098"/>
            <a:ext cx="1595107" cy="162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 descr="proton_rep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83494"/>
            <a:ext cx="196691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 descr="nucleu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737" y="1340768"/>
            <a:ext cx="2149475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1115616" y="4509120"/>
            <a:ext cx="3222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What holds them together?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9CAA5B-5314-7A46-A8B7-A1446E59FB6A}"/>
              </a:ext>
            </a:extLst>
          </p:cNvPr>
          <p:cNvSpPr txBox="1"/>
          <p:nvPr/>
        </p:nvSpPr>
        <p:spPr>
          <a:xfrm>
            <a:off x="1115616" y="4977606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將核子束縛於原子核內的力稱為核力或強作用。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9BC139-17AE-7D41-A51E-A70B83080AA8}"/>
              </a:ext>
            </a:extLst>
          </p:cNvPr>
          <p:cNvSpPr txBox="1"/>
          <p:nvPr/>
        </p:nvSpPr>
        <p:spPr>
          <a:xfrm>
            <a:off x="1115616" y="549501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將核子束縛於原子核的核力，必須克服距離很近的質子彼此的電磁排斥力，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CDD562-CA9B-8243-8E90-A723A19E70EF}"/>
              </a:ext>
            </a:extLst>
          </p:cNvPr>
          <p:cNvSpPr txBox="1"/>
          <p:nvPr/>
        </p:nvSpPr>
        <p:spPr>
          <a:xfrm>
            <a:off x="1115616" y="597817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/>
              <a:t>是四個力中最強的，所以也稱強作用。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B24292F-C009-3874-634D-A5D77C84B18C}"/>
              </a:ext>
            </a:extLst>
          </p:cNvPr>
          <p:cNvSpPr/>
          <p:nvPr/>
        </p:nvSpPr>
        <p:spPr>
          <a:xfrm>
            <a:off x="3995936" y="2060848"/>
            <a:ext cx="504056" cy="4320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D3969-1E3D-D253-2D32-EF563FF7EF47}"/>
              </a:ext>
            </a:extLst>
          </p:cNvPr>
          <p:cNvSpPr txBox="1"/>
          <p:nvPr/>
        </p:nvSpPr>
        <p:spPr>
          <a:xfrm>
            <a:off x="1115616" y="4024187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原子核是由束縛很緊的質子與中子所組成。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8" grpId="0"/>
      <p:bldP spid="1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fig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36"/>
          <a:stretch>
            <a:fillRect/>
          </a:stretch>
        </p:blipFill>
        <p:spPr bwMode="auto">
          <a:xfrm>
            <a:off x="2593598" y="2223665"/>
            <a:ext cx="33242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5"/>
          <p:cNvSpPr txBox="1">
            <a:spLocks noChangeArrowheads="1"/>
          </p:cNvSpPr>
          <p:nvPr/>
        </p:nvSpPr>
        <p:spPr bwMode="auto">
          <a:xfrm>
            <a:off x="1716364" y="838200"/>
            <a:ext cx="72256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>
                <a:solidFill>
                  <a:srgbClr val="FF0000"/>
                </a:solidFill>
              </a:rPr>
              <a:t>吸引力形成的束縛態：分子、原子、</a:t>
            </a:r>
            <a:r>
              <a:rPr lang="zh-TW" altLang="en-US" dirty="0"/>
              <a:t>運動範圍被限制於一個區域內，</a:t>
            </a:r>
          </a:p>
        </p:txBody>
      </p:sp>
      <p:sp>
        <p:nvSpPr>
          <p:cNvPr id="54276" name="Line 7"/>
          <p:cNvSpPr>
            <a:spLocks noChangeShapeType="1"/>
          </p:cNvSpPr>
          <p:nvPr/>
        </p:nvSpPr>
        <p:spPr bwMode="auto">
          <a:xfrm flipH="1" flipV="1">
            <a:off x="5038731" y="4114799"/>
            <a:ext cx="66670" cy="1462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4277" name="Line 8"/>
          <p:cNvSpPr>
            <a:spLocks noChangeShapeType="1"/>
          </p:cNvSpPr>
          <p:nvPr/>
        </p:nvSpPr>
        <p:spPr bwMode="auto">
          <a:xfrm flipV="1">
            <a:off x="4419600" y="4733923"/>
            <a:ext cx="66675" cy="8432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4278" name="文字方塊 5"/>
          <p:cNvSpPr txBox="1">
            <a:spLocks noChangeArrowheads="1"/>
          </p:cNvSpPr>
          <p:nvPr/>
        </p:nvSpPr>
        <p:spPr bwMode="auto">
          <a:xfrm>
            <a:off x="1716898" y="1745766"/>
            <a:ext cx="609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/>
              <a:t>兩端都有 </a:t>
            </a:r>
            <a:r>
              <a:rPr lang="en-US" altLang="zh-TW" dirty="0">
                <a:latin typeface="Times New Roman" pitchFamily="18" charset="0"/>
                <a:cs typeface="Times New Roman" pitchFamily="18" charset="0"/>
              </a:rPr>
              <a:t>turning point</a:t>
            </a:r>
            <a:r>
              <a:rPr lang="zh-TW" altLang="en-US" dirty="0"/>
              <a:t>，所以只能拘限在這兩點之間運動。</a:t>
            </a:r>
          </a:p>
        </p:txBody>
      </p:sp>
      <p:sp>
        <p:nvSpPr>
          <p:cNvPr id="54279" name="文字方塊 1"/>
          <p:cNvSpPr txBox="1">
            <a:spLocks noChangeArrowheads="1"/>
          </p:cNvSpPr>
          <p:nvPr/>
        </p:nvSpPr>
        <p:spPr bwMode="auto">
          <a:xfrm>
            <a:off x="1790327" y="6066071"/>
            <a:ext cx="431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/>
              <a:t>位能陷得越深，束縛能越大。</a:t>
            </a:r>
          </a:p>
        </p:txBody>
      </p:sp>
      <p:sp>
        <p:nvSpPr>
          <p:cNvPr id="2" name="矩形 1"/>
          <p:cNvSpPr/>
          <p:nvPr/>
        </p:nvSpPr>
        <p:spPr>
          <a:xfrm>
            <a:off x="1716365" y="1280862"/>
            <a:ext cx="6417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dirty="0"/>
              <a:t>這種情況，位能一般如下圖，機械能必須小於無限遠處的位能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3B93FC66-B990-CD23-67EC-0D583C071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327" y="5636660"/>
            <a:ext cx="716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>
                <a:solidFill>
                  <a:srgbClr val="FF0000"/>
                </a:solidFill>
              </a:rPr>
              <a:t>束縛能：拆散束縛態所需的能量，平衡點位能與無限遠處位能的差！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4" descr="44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2"/>
          <a:stretch>
            <a:fillRect/>
          </a:stretch>
        </p:blipFill>
        <p:spPr bwMode="auto">
          <a:xfrm>
            <a:off x="611560" y="1118991"/>
            <a:ext cx="2481487" cy="230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7091" name="Text Box 5"/>
              <p:cNvSpPr txBox="1">
                <a:spLocks noChangeArrowheads="1"/>
              </p:cNvSpPr>
              <p:nvPr/>
            </p:nvSpPr>
            <p:spPr bwMode="auto">
              <a:xfrm>
                <a:off x="1403648" y="5386443"/>
                <a:ext cx="5005387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kumimoji="0" lang="zh-TW" altLang="en-US" sz="1800" dirty="0">
                    <a:solidFill>
                      <a:srgbClr val="FF0000"/>
                    </a:solidFill>
                    <a:latin typeface="Arial" charset="0"/>
                  </a:rPr>
                  <a:t>原子核質量 </a:t>
                </a:r>
                <a:r>
                  <a:rPr kumimoji="0" lang="en-US" altLang="zh-TW" sz="1800" dirty="0">
                    <a:solidFill>
                      <a:srgbClr val="FF0000"/>
                    </a:solidFill>
                  </a:rPr>
                  <a:t>= </a:t>
                </a:r>
                <a:r>
                  <a:rPr kumimoji="0" lang="zh-TW" altLang="en-US" sz="1800" dirty="0">
                    <a:solidFill>
                      <a:srgbClr val="FF0000"/>
                    </a:solidFill>
                    <a:latin typeface="Arial" charset="0"/>
                  </a:rPr>
                  <a:t>質子中子總質量 </a:t>
                </a:r>
                <a:r>
                  <a:rPr kumimoji="0" lang="en-US" altLang="zh-TW" sz="1800" dirty="0">
                    <a:solidFill>
                      <a:srgbClr val="FF0000"/>
                    </a:solidFill>
                  </a:rPr>
                  <a:t>– </a:t>
                </a:r>
                <a:r>
                  <a:rPr kumimoji="0" lang="zh-TW" altLang="en-US" sz="1800" dirty="0">
                    <a:solidFill>
                      <a:srgbClr val="FF0000"/>
                    </a:solidFill>
                  </a:rPr>
                  <a:t>總</a:t>
                </a:r>
                <a:r>
                  <a:rPr kumimoji="0" lang="zh-TW" altLang="en-US" sz="1800" dirty="0">
                    <a:solidFill>
                      <a:srgbClr val="FF0000"/>
                    </a:solidFill>
                    <a:latin typeface="Arial" charset="0"/>
                  </a:rPr>
                  <a:t>束縛能</a:t>
                </a:r>
                <a:r>
                  <a:rPr kumimoji="0" lang="en-US" altLang="zh-TW" sz="1800" i="1" dirty="0">
                    <a:solidFill>
                      <a:srgbClr val="FF0000"/>
                    </a:solidFill>
                  </a:rPr>
                  <a:t>/</a:t>
                </a:r>
                <a14:m>
                  <m:oMath xmlns:m="http://schemas.openxmlformats.org/officeDocument/2006/math">
                    <m:r>
                      <a:rPr kumimoji="0" lang="en-US" altLang="zh-TW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kumimoji="0" lang="en-US" altLang="zh-TW" sz="1800" i="1" baseline="300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kumimoji="0" lang="en-US" altLang="zh-TW" sz="1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7091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8" y="5386443"/>
                <a:ext cx="5005387" cy="366713"/>
              </a:xfrm>
              <a:prstGeom prst="rect">
                <a:avLst/>
              </a:prstGeom>
              <a:blipFill>
                <a:blip r:embed="rId3"/>
                <a:stretch>
                  <a:fillRect l="-1013" t="-10000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7092" name="Text Box 6"/>
          <p:cNvSpPr txBox="1">
            <a:spLocks noChangeArrowheads="1"/>
          </p:cNvSpPr>
          <p:nvPr/>
        </p:nvSpPr>
        <p:spPr bwMode="auto">
          <a:xfrm>
            <a:off x="1403648" y="5812447"/>
            <a:ext cx="2843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zh-TW" altLang="en-US" sz="1800" dirty="0">
                <a:solidFill>
                  <a:srgbClr val="FF0000"/>
                </a:solidFill>
                <a:latin typeface="Arial" charset="0"/>
              </a:rPr>
              <a:t>束縛能越大，質量越小。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F1D711-DE06-234B-498B-023C40C124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051"/>
          <a:stretch/>
        </p:blipFill>
        <p:spPr>
          <a:xfrm>
            <a:off x="3275856" y="1118991"/>
            <a:ext cx="5349494" cy="2338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55DD99-2270-5317-F007-29A4D913AC94}"/>
              </a:ext>
            </a:extLst>
          </p:cNvPr>
          <p:cNvSpPr txBox="1"/>
          <p:nvPr/>
        </p:nvSpPr>
        <p:spPr>
          <a:xfrm>
            <a:off x="1403648" y="3681663"/>
            <a:ext cx="5655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核子在很靠近時，</a:t>
            </a:r>
            <a:r>
              <a:rPr lang="zh-CN" altLang="en-US" dirty="0"/>
              <a:t>彼此間出現很強核力吸引力，</a:t>
            </a:r>
            <a:endParaRPr lang="en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0B29C8-A3FE-3EC6-9053-35948D673047}"/>
                  </a:ext>
                </a:extLst>
              </p:cNvPr>
              <p:cNvSpPr txBox="1"/>
              <p:nvPr/>
            </p:nvSpPr>
            <p:spPr>
              <a:xfrm>
                <a:off x="1403648" y="4976472"/>
                <a:ext cx="633670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altLang="zh-TW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kumimoji="0" lang="en-US" altLang="zh-TW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US" altLang="zh-TW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kumimoji="0" lang="en-US" altLang="zh-TW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altLang="zh-TW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kumimoji="0" lang="en-US" altLang="zh-TW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，</a:t>
                </a:r>
                <a:r>
                  <a:rPr lang="en-US" dirty="0" err="1"/>
                  <a:t>核力強到束縛能極大，對質量影響不能忽略</a:t>
                </a:r>
                <a:r>
                  <a:rPr lang="en-US" dirty="0"/>
                  <a:t>！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0B29C8-A3FE-3EC6-9053-35948D673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976472"/>
                <a:ext cx="6336704" cy="369332"/>
              </a:xfrm>
              <a:prstGeom prst="rect">
                <a:avLst/>
              </a:prstGeom>
              <a:blipFill>
                <a:blip r:embed="rId5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52F9B8-44F7-2A98-FBE2-4599274C85EA}"/>
                  </a:ext>
                </a:extLst>
              </p:cNvPr>
              <p:cNvSpPr txBox="1"/>
              <p:nvPr/>
            </p:nvSpPr>
            <p:spPr>
              <a:xfrm>
                <a:off x="1403648" y="4104588"/>
                <a:ext cx="6279706" cy="372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tx1"/>
                    </a:solidFill>
                  </a:rPr>
                  <a:t>若核子可以接近到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−15</m:t>
                        </m:r>
                      </m:sup>
                    </m:sSup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</a:rPr>
                  <a:t>，就會放出束縛能而束縛在一起！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52F9B8-44F7-2A98-FBE2-4599274C8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4104588"/>
                <a:ext cx="6279706" cy="372410"/>
              </a:xfrm>
              <a:prstGeom prst="rect">
                <a:avLst/>
              </a:prstGeom>
              <a:blipFill>
                <a:blip r:embed="rId6"/>
                <a:stretch>
                  <a:fillRect l="-808" t="-3333" r="-606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59927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4" descr="44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1"/>
          <a:stretch>
            <a:fillRect/>
          </a:stretch>
        </p:blipFill>
        <p:spPr bwMode="auto">
          <a:xfrm>
            <a:off x="1331640" y="764704"/>
            <a:ext cx="61214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5" name="Line 5"/>
          <p:cNvSpPr>
            <a:spLocks noChangeShapeType="1"/>
          </p:cNvSpPr>
          <p:nvPr/>
        </p:nvSpPr>
        <p:spPr bwMode="auto">
          <a:xfrm flipH="1" flipV="1">
            <a:off x="3851002" y="2491904"/>
            <a:ext cx="3168650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8116" name="Line 6"/>
          <p:cNvSpPr>
            <a:spLocks noChangeShapeType="1"/>
          </p:cNvSpPr>
          <p:nvPr/>
        </p:nvSpPr>
        <p:spPr bwMode="auto">
          <a:xfrm flipV="1">
            <a:off x="2268265" y="3644429"/>
            <a:ext cx="431800" cy="539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A854715-5A8E-FB43-A063-55E4C9FFB63D}"/>
              </a:ext>
            </a:extLst>
          </p:cNvPr>
          <p:cNvSpPr txBox="1"/>
          <p:nvPr/>
        </p:nvSpPr>
        <p:spPr>
          <a:xfrm>
            <a:off x="1116044" y="5690606"/>
            <a:ext cx="7128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圖的中段每個核子平均束縛能最大，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74BFA2B-F364-EB42-9AE2-EAE89B8349A2}"/>
              </a:ext>
            </a:extLst>
          </p:cNvPr>
          <p:cNvSpPr txBox="1"/>
          <p:nvPr/>
        </p:nvSpPr>
        <p:spPr>
          <a:xfrm>
            <a:off x="1086007" y="6106920"/>
            <a:ext cx="763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位於兩端的原子核會傾向變化為中段的核子，增加束縛能，放出能量。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4EC4FFC-B045-2742-B0E3-FBAB0ED15679}"/>
              </a:ext>
            </a:extLst>
          </p:cNvPr>
          <p:cNvSpPr txBox="1"/>
          <p:nvPr/>
        </p:nvSpPr>
        <p:spPr>
          <a:xfrm>
            <a:off x="1155668" y="293883"/>
            <a:ext cx="629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原子核的平均束縛能竟然大致可以由質子數決定：</a:t>
            </a:r>
          </a:p>
        </p:txBody>
      </p:sp>
    </p:spTree>
    <p:extLst>
      <p:ext uri="{BB962C8B-B14F-4D97-AF65-F5344CB8AC3E}">
        <p14:creationId xmlns:p14="http://schemas.microsoft.com/office/powerpoint/2010/main" val="12112229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AD9517-E368-D8AE-67AB-4F77D36AA7CA}"/>
              </a:ext>
            </a:extLst>
          </p:cNvPr>
          <p:cNvSpPr txBox="1"/>
          <p:nvPr/>
        </p:nvSpPr>
        <p:spPr>
          <a:xfrm>
            <a:off x="1012580" y="692696"/>
            <a:ext cx="72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核反應原則上即是透過原子核種的變化，增加束縛能，釋放能量：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606311-CD09-F10F-FCAC-E82ECBEADC10}"/>
              </a:ext>
            </a:extLst>
          </p:cNvPr>
          <p:cNvSpPr txBox="1"/>
          <p:nvPr/>
        </p:nvSpPr>
        <p:spPr>
          <a:xfrm>
            <a:off x="1012581" y="119675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一</a:t>
            </a:r>
            <a:r>
              <a:rPr lang="en-GB" dirty="0"/>
              <a:t>：</a:t>
            </a:r>
            <a:r>
              <a:rPr lang="en-TW" dirty="0">
                <a:solidFill>
                  <a:srgbClr val="FF0000"/>
                </a:solidFill>
              </a:rPr>
              <a:t>放射性原子核</a:t>
            </a:r>
            <a:r>
              <a:rPr lang="en-TW" dirty="0"/>
              <a:t>的衰變</a:t>
            </a:r>
            <a:r>
              <a:rPr lang="zh-TW" altLang="en-US" dirty="0"/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Decay of Radioactive Nucleus</a:t>
            </a:r>
            <a:endParaRPr lang="en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1144C-C602-519D-0C10-9031E2CAAE73}"/>
              </a:ext>
            </a:extLst>
          </p:cNvPr>
          <p:cNvSpPr txBox="1"/>
          <p:nvPr/>
        </p:nvSpPr>
        <p:spPr>
          <a:xfrm>
            <a:off x="1043887" y="3586290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二</a:t>
            </a:r>
            <a:r>
              <a:rPr lang="en-GB" dirty="0"/>
              <a:t>：</a:t>
            </a:r>
            <a:r>
              <a:rPr lang="en-TW" dirty="0"/>
              <a:t> 能量釋放的</a:t>
            </a:r>
            <a:r>
              <a:rPr kumimoji="1" lang="zh-TW" altLang="en-US" dirty="0"/>
              <a:t>核分裂 </a:t>
            </a:r>
            <a:r>
              <a:rPr kumimoji="1"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Fission</a:t>
            </a:r>
            <a:r>
              <a:rPr kumimoji="1" lang="zh-TW" altLang="en-US" dirty="0"/>
              <a:t>，及核融合</a:t>
            </a:r>
            <a:r>
              <a:rPr kumimoji="1"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Nuclear Fusion</a:t>
            </a:r>
            <a:endParaRPr lang="en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tom2">
            <a:extLst>
              <a:ext uri="{FF2B5EF4-FFF2-40B4-BE49-F238E27FC236}">
                <a16:creationId xmlns:a16="http://schemas.microsoft.com/office/drawing/2014/main" id="{58B7D283-23E2-25ED-8E29-6EA35CA34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4" b="11118"/>
          <a:stretch>
            <a:fillRect/>
          </a:stretch>
        </p:blipFill>
        <p:spPr bwMode="auto">
          <a:xfrm>
            <a:off x="1054790" y="4016954"/>
            <a:ext cx="2340844" cy="202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101503">
            <a:extLst>
              <a:ext uri="{FF2B5EF4-FFF2-40B4-BE49-F238E27FC236}">
                <a16:creationId xmlns:a16="http://schemas.microsoft.com/office/drawing/2014/main" id="{B792E895-4F4E-3250-49BC-D13ED9487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77072"/>
            <a:ext cx="2965977" cy="196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A8C66EE-685A-25FF-8EED-E2D3C1A745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94"/>
          <a:stretch/>
        </p:blipFill>
        <p:spPr bwMode="auto">
          <a:xfrm>
            <a:off x="1019788" y="1700932"/>
            <a:ext cx="2379969" cy="1763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6280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4" descr="ato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4" b="11118"/>
          <a:stretch>
            <a:fillRect/>
          </a:stretch>
        </p:blipFill>
        <p:spPr bwMode="auto">
          <a:xfrm>
            <a:off x="1691680" y="1076325"/>
            <a:ext cx="5437188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9139" name="Text Box 5"/>
              <p:cNvSpPr txBox="1">
                <a:spLocks noChangeArrowheads="1"/>
              </p:cNvSpPr>
              <p:nvPr/>
            </p:nvSpPr>
            <p:spPr bwMode="auto">
              <a:xfrm>
                <a:off x="720080" y="6084149"/>
                <a:ext cx="79563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kumimoji="0" lang="zh-TW" altLang="en-US" sz="1800" dirty="0">
                    <a:solidFill>
                      <a:srgbClr val="FF0000"/>
                    </a:solidFill>
                    <a:latin typeface="Arial" charset="0"/>
                  </a:rPr>
                  <a:t>總質量減少，消失的質量以能量形式釋出，</a:t>
                </a:r>
                <a14:m>
                  <m:oMath xmlns:m="http://schemas.openxmlformats.org/officeDocument/2006/math">
                    <m:r>
                      <a:rPr kumimoji="0" lang="en-US" altLang="zh-TW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kumimoji="0" lang="en-US" altLang="zh-TW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US" altLang="zh-TW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kumimoji="0" lang="en-US" altLang="zh-TW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altLang="zh-TW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kumimoji="0" lang="en-US" altLang="zh-TW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Arial" charset="0"/>
                  </a:rPr>
                  <a:t>，此能量的來源就是核力！</a:t>
                </a:r>
              </a:p>
            </p:txBody>
          </p:sp>
        </mc:Choice>
        <mc:Fallback xmlns="">
          <p:sp>
            <p:nvSpPr>
              <p:cNvPr id="219139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0080" y="6084149"/>
                <a:ext cx="7956376" cy="369332"/>
              </a:xfrm>
              <a:prstGeom prst="rect">
                <a:avLst/>
              </a:prstGeom>
              <a:blipFill>
                <a:blip r:embed="rId3"/>
                <a:stretch>
                  <a:fillRect l="-637" t="-6667" r="-3503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9140" name="文字方塊 1"/>
          <p:cNvSpPr txBox="1">
            <a:spLocks noChangeArrowheads="1"/>
          </p:cNvSpPr>
          <p:nvPr/>
        </p:nvSpPr>
        <p:spPr bwMode="auto">
          <a:xfrm>
            <a:off x="830609" y="476672"/>
            <a:ext cx="78458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zh-CN" altLang="en-US" sz="1800" dirty="0">
                <a:latin typeface="Arial" charset="0"/>
              </a:rPr>
              <a:t>當某些較大</a:t>
            </a:r>
            <a:r>
              <a:rPr kumimoji="0" lang="zh-TW" altLang="en-US" sz="1800" dirty="0">
                <a:latin typeface="Arial" charset="0"/>
              </a:rPr>
              <a:t>原子核分裂為多個較小原子核後，總質量可以減少，稱核分裂。</a:t>
            </a:r>
            <a:endParaRPr kumimoji="0" lang="en-US" altLang="zh-TW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0217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30237" y="220014"/>
            <a:ext cx="7772400" cy="515938"/>
          </a:xfrm>
        </p:spPr>
        <p:txBody>
          <a:bodyPr/>
          <a:lstStyle/>
          <a:p>
            <a:pPr eaLnBrk="1" hangingPunct="1"/>
            <a:r>
              <a:rPr lang="zh-TW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這核分裂過程可以在有序可控制情況下進行，</a:t>
            </a:r>
            <a:r>
              <a:rPr lang="en-US" altLang="zh-TW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Chain reaction</a:t>
            </a:r>
          </a:p>
        </p:txBody>
      </p:sp>
      <p:pic>
        <p:nvPicPr>
          <p:cNvPr id="220163" name="Picture 4" descr="45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35"/>
          <a:stretch>
            <a:fillRect/>
          </a:stretch>
        </p:blipFill>
        <p:spPr bwMode="auto">
          <a:xfrm>
            <a:off x="630237" y="798854"/>
            <a:ext cx="788352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D9D3EE74-C6AB-594B-9074-9CA344227016}"/>
              </a:ext>
            </a:extLst>
          </p:cNvPr>
          <p:cNvSpPr txBox="1"/>
          <p:nvPr/>
        </p:nvSpPr>
        <p:spPr>
          <a:xfrm>
            <a:off x="1187624" y="5354636"/>
            <a:ext cx="704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鈾的核分裂需要一個額外的中子來引發，因此原來是相對穩定。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CD6FAA7-E581-9A42-9C3F-A1A955ABD51A}"/>
              </a:ext>
            </a:extLst>
          </p:cNvPr>
          <p:cNvSpPr txBox="1"/>
          <p:nvPr/>
        </p:nvSpPr>
        <p:spPr>
          <a:xfrm>
            <a:off x="1187624" y="5801027"/>
            <a:ext cx="704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但一旦開始，鈾的核分裂會製造額外的中子，因此形成連鎖反應。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25F640E-8C56-304F-ACB6-22053EAAEECA}"/>
              </a:ext>
            </a:extLst>
          </p:cNvPr>
          <p:cNvSpPr txBox="1"/>
          <p:nvPr/>
        </p:nvSpPr>
        <p:spPr>
          <a:xfrm>
            <a:off x="1187624" y="6277966"/>
            <a:ext cx="704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因此可以以中子的數量來控制核分裂的速度。</a:t>
            </a:r>
          </a:p>
        </p:txBody>
      </p:sp>
    </p:spTree>
    <p:extLst>
      <p:ext uri="{BB962C8B-B14F-4D97-AF65-F5344CB8AC3E}">
        <p14:creationId xmlns:p14="http://schemas.microsoft.com/office/powerpoint/2010/main" val="17111424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4" descr="45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" y="116632"/>
            <a:ext cx="8964613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CE49B2D-387A-9041-BE27-DCA5B90E8748}"/>
              </a:ext>
            </a:extLst>
          </p:cNvPr>
          <p:cNvSpPr/>
          <p:nvPr/>
        </p:nvSpPr>
        <p:spPr>
          <a:xfrm>
            <a:off x="5241511" y="5673437"/>
            <a:ext cx="1276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Enrico Fermi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1901 –1954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AC6F56C-5F16-AA41-9E44-2971F7BB4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4150063"/>
            <a:ext cx="2088232" cy="259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821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Atomic bomb</a:t>
            </a:r>
          </a:p>
        </p:txBody>
      </p:sp>
      <p:pic>
        <p:nvPicPr>
          <p:cNvPr id="222211" name="Picture 4" descr="cover_clim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51" y="1105894"/>
            <a:ext cx="4349573" cy="315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2212" name="Picture 6" descr="LA-at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52" y="1099468"/>
            <a:ext cx="410527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3E698133-C38C-A343-B58E-4ADD684CA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67" y="3861048"/>
            <a:ext cx="2046247" cy="281824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63762E9-6F73-CD4C-AF67-F790C14AD0B4}"/>
              </a:ext>
            </a:extLst>
          </p:cNvPr>
          <p:cNvSpPr/>
          <p:nvPr/>
        </p:nvSpPr>
        <p:spPr>
          <a:xfrm>
            <a:off x="2404102" y="4365104"/>
            <a:ext cx="20970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Robert Oppenheimer</a:t>
            </a:r>
            <a:endParaRPr lang="en-US" altLang="zh-TW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1904 –1967</a:t>
            </a:r>
          </a:p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York City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E4DD964-6257-A54D-950A-FE33A19FD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458" y="4227755"/>
            <a:ext cx="2863275" cy="24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050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BDBCD78-41BB-DB25-F7D8-A6EB64076CA8}"/>
              </a:ext>
            </a:extLst>
          </p:cNvPr>
          <p:cNvSpPr/>
          <p:nvPr/>
        </p:nvSpPr>
        <p:spPr>
          <a:xfrm>
            <a:off x="5076056" y="1556792"/>
            <a:ext cx="3456384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226309" name="Text Box 11"/>
          <p:cNvSpPr txBox="1">
            <a:spLocks noChangeArrowheads="1"/>
          </p:cNvSpPr>
          <p:nvPr/>
        </p:nvSpPr>
        <p:spPr bwMode="auto">
          <a:xfrm>
            <a:off x="3347864" y="929077"/>
            <a:ext cx="2700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en-US" altLang="zh-TW" sz="2000" dirty="0">
                <a:solidFill>
                  <a:srgbClr val="FF0000"/>
                </a:solidFill>
              </a:rPr>
              <a:t>Sun and fusion</a:t>
            </a:r>
            <a:r>
              <a:rPr kumimoji="0" lang="zh-TW" altLang="en-US" sz="2000" dirty="0">
                <a:solidFill>
                  <a:srgbClr val="FF0000"/>
                </a:solidFill>
              </a:rPr>
              <a:t> 核融合</a:t>
            </a:r>
            <a:endParaRPr kumimoji="0" lang="en-US" altLang="zh-TW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2">
                <a:extLst>
                  <a:ext uri="{FF2B5EF4-FFF2-40B4-BE49-F238E27FC236}">
                    <a16:creationId xmlns:a16="http://schemas.microsoft.com/office/drawing/2014/main" id="{CE1ABEEF-8C0D-EEEA-6B80-F1C7FCC5DB9B}"/>
                  </a:ext>
                </a:extLst>
              </p:cNvPr>
              <p:cNvSpPr txBox="1"/>
              <p:nvPr/>
            </p:nvSpPr>
            <p:spPr>
              <a:xfrm>
                <a:off x="5768874" y="3982846"/>
                <a:ext cx="1914114" cy="2795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kumimoji="1"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kumimoji="1"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Pre>
                      <m:sPre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altLang="zh-TW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He</m:t>
                        </m:r>
                      </m:e>
                    </m:sPre>
                  </m:oMath>
                </a14:m>
                <a:r>
                  <a:rPr kumimoji="1" lang="en-US" altLang="zh-TW" dirty="0">
                    <a:latin typeface="+mn-lt"/>
                  </a:rPr>
                  <a:t>………..</a:t>
                </a:r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文字方塊 12">
                <a:extLst>
                  <a:ext uri="{FF2B5EF4-FFF2-40B4-BE49-F238E27FC236}">
                    <a16:creationId xmlns:a16="http://schemas.microsoft.com/office/drawing/2014/main" id="{CE1ABEEF-8C0D-EEEA-6B80-F1C7FCC5D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874" y="3982846"/>
                <a:ext cx="1914114" cy="279564"/>
              </a:xfrm>
              <a:prstGeom prst="rect">
                <a:avLst/>
              </a:prstGeom>
              <a:blipFill>
                <a:blip r:embed="rId2"/>
                <a:stretch>
                  <a:fillRect l="-4636" t="-26087" r="-6623" b="-52174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>
            <a:extLst>
              <a:ext uri="{FF2B5EF4-FFF2-40B4-BE49-F238E27FC236}">
                <a16:creationId xmlns:a16="http://schemas.microsoft.com/office/drawing/2014/main" id="{B7FF6DD5-3C60-87A5-9F70-EBD4E4F22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6" b="86766"/>
          <a:stretch/>
        </p:blipFill>
        <p:spPr bwMode="auto">
          <a:xfrm>
            <a:off x="6994122" y="1844934"/>
            <a:ext cx="10801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B6BFBA21-EB3F-7143-FFDB-1DDE6A949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99" r="36530" b="3092"/>
          <a:stretch/>
        </p:blipFill>
        <p:spPr bwMode="auto">
          <a:xfrm>
            <a:off x="5421045" y="2920842"/>
            <a:ext cx="2016224" cy="50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24BD2F6-A83F-4FD1-5C2A-4C13CBE7AF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6" b="86766"/>
          <a:stretch/>
        </p:blipFill>
        <p:spPr bwMode="auto">
          <a:xfrm>
            <a:off x="5889097" y="1845190"/>
            <a:ext cx="108012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40B190FD-776A-D303-59D5-46770FE1C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23" y="1524293"/>
            <a:ext cx="3456384" cy="330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483135-B89B-AA97-D73B-06B4F869F270}"/>
              </a:ext>
            </a:extLst>
          </p:cNvPr>
          <p:cNvSpPr txBox="1"/>
          <p:nvPr/>
        </p:nvSpPr>
        <p:spPr>
          <a:xfrm>
            <a:off x="4784920" y="4456216"/>
            <a:ext cx="4368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核融合是四個氫原子核融合成氦原子核，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BA76E-A681-E241-A3B0-09D6616CD4BF}"/>
              </a:ext>
            </a:extLst>
          </p:cNvPr>
          <p:cNvSpPr txBox="1"/>
          <p:nvPr/>
        </p:nvSpPr>
        <p:spPr>
          <a:xfrm>
            <a:off x="4784920" y="4860238"/>
            <a:ext cx="39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釋放出巨大能量，源頭也是核力。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43312F-3E56-17CB-743A-A87F72D0A3A5}"/>
              </a:ext>
            </a:extLst>
          </p:cNvPr>
          <p:cNvSpPr txBox="1"/>
          <p:nvPr/>
        </p:nvSpPr>
        <p:spPr>
          <a:xfrm>
            <a:off x="4775407" y="5273739"/>
            <a:ext cx="390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但其中兩個質子必須轉換成中子。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F2DA49-E960-6714-D003-D31E39756564}"/>
              </a:ext>
            </a:extLst>
          </p:cNvPr>
          <p:cNvSpPr txBox="1"/>
          <p:nvPr/>
        </p:nvSpPr>
        <p:spPr>
          <a:xfrm>
            <a:off x="4790051" y="5687240"/>
            <a:ext cx="2892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因此過程很複雜！</a:t>
            </a:r>
          </a:p>
        </p:txBody>
      </p:sp>
    </p:spTree>
    <p:extLst>
      <p:ext uri="{BB962C8B-B14F-4D97-AF65-F5344CB8AC3E}">
        <p14:creationId xmlns:p14="http://schemas.microsoft.com/office/powerpoint/2010/main" val="12648951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FEDE43-0237-1DF7-0C51-EF6E7B4EF245}"/>
              </a:ext>
            </a:extLst>
          </p:cNvPr>
          <p:cNvSpPr/>
          <p:nvPr/>
        </p:nvSpPr>
        <p:spPr>
          <a:xfrm>
            <a:off x="2051720" y="1219043"/>
            <a:ext cx="5544616" cy="5450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pic>
        <p:nvPicPr>
          <p:cNvPr id="227330" name="Picture 2" descr="416px-Wpdms_physics_proton_proton_chai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92" y="1592349"/>
            <a:ext cx="421005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5795591" y="3789040"/>
            <a:ext cx="3024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TW" sz="1800" dirty="0">
                <a:cs typeface="Times New Roman" panose="02020603050405020304" pitchFamily="18" charset="0"/>
              </a:rPr>
              <a:t>Deuterium</a:t>
            </a:r>
            <a:r>
              <a:rPr lang="zh-TW" altLang="en-US" sz="1800" dirty="0">
                <a:latin typeface="Arial" charset="0"/>
              </a:rPr>
              <a:t> 氘：氫的同位素</a:t>
            </a:r>
            <a:endParaRPr lang="en-US" altLang="zh-TW" sz="1800" dirty="0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6E174-7A54-ECE0-EB1B-805135991E24}"/>
              </a:ext>
            </a:extLst>
          </p:cNvPr>
          <p:cNvSpPr txBox="1"/>
          <p:nvPr/>
        </p:nvSpPr>
        <p:spPr>
          <a:xfrm>
            <a:off x="2411760" y="368213"/>
            <a:ext cx="450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一個質子轉換成中子。這是弱交互作用！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95019F-CA01-D578-03CF-5201F313E187}"/>
                  </a:ext>
                </a:extLst>
              </p:cNvPr>
              <p:cNvSpPr txBox="1"/>
              <p:nvPr/>
            </p:nvSpPr>
            <p:spPr>
              <a:xfrm>
                <a:off x="1331640" y="764183"/>
                <a:ext cx="7237239" cy="372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氫原子核融合為氘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Pre>
                      <m:sPrePr>
                        <m:ctrlP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altLang="zh-TW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sPre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TW" dirty="0"/>
                  <a:t>，其中一個質子反過來轉換為中子！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95019F-CA01-D578-03CF-5201F313E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764183"/>
                <a:ext cx="7237239" cy="372538"/>
              </a:xfrm>
              <a:prstGeom prst="rect">
                <a:avLst/>
              </a:prstGeom>
              <a:blipFill>
                <a:blip r:embed="rId3"/>
                <a:stretch>
                  <a:fillRect l="-701" t="-3333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2">
                <a:extLst>
                  <a:ext uri="{FF2B5EF4-FFF2-40B4-BE49-F238E27FC236}">
                    <a16:creationId xmlns:a16="http://schemas.microsoft.com/office/drawing/2014/main" id="{9B90C529-5D28-893E-B05E-373DE386FE13}"/>
                  </a:ext>
                </a:extLst>
              </p:cNvPr>
              <p:cNvSpPr txBox="1"/>
              <p:nvPr/>
            </p:nvSpPr>
            <p:spPr>
              <a:xfrm>
                <a:off x="2394805" y="1223390"/>
                <a:ext cx="191789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文字方塊 12">
                <a:extLst>
                  <a:ext uri="{FF2B5EF4-FFF2-40B4-BE49-F238E27FC236}">
                    <a16:creationId xmlns:a16="http://schemas.microsoft.com/office/drawing/2014/main" id="{9B90C529-5D28-893E-B05E-373DE386F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805" y="1223390"/>
                <a:ext cx="1917896" cy="276999"/>
              </a:xfrm>
              <a:prstGeom prst="rect">
                <a:avLst/>
              </a:prstGeom>
              <a:blipFill>
                <a:blip r:embed="rId4"/>
                <a:stretch>
                  <a:fillRect l="-658"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2">
                <a:extLst>
                  <a:ext uri="{FF2B5EF4-FFF2-40B4-BE49-F238E27FC236}">
                    <a16:creationId xmlns:a16="http://schemas.microsoft.com/office/drawing/2014/main" id="{E3E67F13-BB92-6A80-6C81-68D7C98F7861}"/>
                  </a:ext>
                </a:extLst>
              </p:cNvPr>
              <p:cNvSpPr txBox="1"/>
              <p:nvPr/>
            </p:nvSpPr>
            <p:spPr>
              <a:xfrm>
                <a:off x="5467265" y="1219043"/>
                <a:ext cx="191789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文字方塊 12">
                <a:extLst>
                  <a:ext uri="{FF2B5EF4-FFF2-40B4-BE49-F238E27FC236}">
                    <a16:creationId xmlns:a16="http://schemas.microsoft.com/office/drawing/2014/main" id="{E3E67F13-BB92-6A80-6C81-68D7C98F7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265" y="1219043"/>
                <a:ext cx="1917896" cy="276999"/>
              </a:xfrm>
              <a:prstGeom prst="rect">
                <a:avLst/>
              </a:prstGeom>
              <a:blipFill>
                <a:blip r:embed="rId5"/>
                <a:stretch>
                  <a:fillRect l="-1974" b="-31818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>
            <a:extLst>
              <a:ext uri="{FF2B5EF4-FFF2-40B4-BE49-F238E27FC236}">
                <a16:creationId xmlns:a16="http://schemas.microsoft.com/office/drawing/2014/main" id="{A6DC2D06-87E4-F134-D183-40DB6EB86D23}"/>
              </a:ext>
            </a:extLst>
          </p:cNvPr>
          <p:cNvSpPr/>
          <p:nvPr/>
        </p:nvSpPr>
        <p:spPr>
          <a:xfrm>
            <a:off x="4627053" y="1219043"/>
            <a:ext cx="576064" cy="2769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426840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 descr="1015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44675"/>
            <a:ext cx="51117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8355" name="Text Box 3"/>
          <p:cNvSpPr txBox="1">
            <a:spLocks noChangeArrowheads="1"/>
          </p:cNvSpPr>
          <p:nvPr/>
        </p:nvSpPr>
        <p:spPr bwMode="auto">
          <a:xfrm>
            <a:off x="4067175" y="1125538"/>
            <a:ext cx="1584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latin typeface="Arial" charset="0"/>
              </a:rPr>
              <a:t>氫原子核融合</a:t>
            </a:r>
          </a:p>
        </p:txBody>
      </p:sp>
    </p:spTree>
    <p:extLst>
      <p:ext uri="{BB962C8B-B14F-4D97-AF65-F5344CB8AC3E}">
        <p14:creationId xmlns:p14="http://schemas.microsoft.com/office/powerpoint/2010/main" val="20583693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42AE06-D0D0-66B6-994D-F6EFFF7E350F}"/>
              </a:ext>
            </a:extLst>
          </p:cNvPr>
          <p:cNvSpPr/>
          <p:nvPr/>
        </p:nvSpPr>
        <p:spPr>
          <a:xfrm>
            <a:off x="5925624" y="1269587"/>
            <a:ext cx="2840621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pic>
        <p:nvPicPr>
          <p:cNvPr id="229378" name="Picture 5" descr="F43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16"/>
          <a:stretch>
            <a:fillRect/>
          </a:stretch>
        </p:blipFill>
        <p:spPr bwMode="auto">
          <a:xfrm>
            <a:off x="331125" y="1243680"/>
            <a:ext cx="5433660" cy="202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080" name="Text Box 8"/>
          <p:cNvSpPr txBox="1">
            <a:spLocks noChangeArrowheads="1"/>
          </p:cNvSpPr>
          <p:nvPr/>
        </p:nvSpPr>
        <p:spPr bwMode="auto">
          <a:xfrm>
            <a:off x="611560" y="5949280"/>
            <a:ext cx="7650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kumimoji="0"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current rate of burning, the sun will last for another </a:t>
            </a:r>
            <a:r>
              <a:rPr kumimoji="0" lang="en-US" altLang="zh-TW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five billion years</a:t>
            </a:r>
            <a:r>
              <a:rPr kumimoji="0"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2">
                <a:extLst>
                  <a:ext uri="{FF2B5EF4-FFF2-40B4-BE49-F238E27FC236}">
                    <a16:creationId xmlns:a16="http://schemas.microsoft.com/office/drawing/2014/main" id="{C80C0C69-985B-1C44-9B29-C1F14B6861B8}"/>
                  </a:ext>
                </a:extLst>
              </p:cNvPr>
              <p:cNvSpPr txBox="1"/>
              <p:nvPr/>
            </p:nvSpPr>
            <p:spPr>
              <a:xfrm>
                <a:off x="1144587" y="3446352"/>
                <a:ext cx="3427413" cy="2795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He</m:t>
                          </m:r>
                        </m:e>
                      </m:sPre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zh-TW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Energy</m:t>
                      </m:r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文字方塊 12">
                <a:extLst>
                  <a:ext uri="{FF2B5EF4-FFF2-40B4-BE49-F238E27FC236}">
                    <a16:creationId xmlns:a16="http://schemas.microsoft.com/office/drawing/2014/main" id="{C80C0C69-985B-1C44-9B29-C1F14B686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587" y="3446352"/>
                <a:ext cx="3427413" cy="279564"/>
              </a:xfrm>
              <a:prstGeom prst="rect">
                <a:avLst/>
              </a:prstGeom>
              <a:blipFill>
                <a:blip r:embed="rId3"/>
                <a:stretch>
                  <a:fillRect l="-741" r="-1481" b="-3478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FBC4BF97-9E78-5126-4BB1-0A69EE264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826093" cy="403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182DA23B-8154-78B7-7C03-9154D3C30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208" y="3823504"/>
            <a:ext cx="2009728" cy="1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85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9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9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9834" y="1199737"/>
            <a:ext cx="5081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Radioactive decay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稱為放射性原子核衰變。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853" y="2315896"/>
            <a:ext cx="6239989" cy="424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Henri Becquerel and the Discovery of Radioactivity">
            <a:extLst>
              <a:ext uri="{FF2B5EF4-FFF2-40B4-BE49-F238E27FC236}">
                <a16:creationId xmlns:a16="http://schemas.microsoft.com/office/drawing/2014/main" id="{5B6E9A71-1F62-5641-9DE4-38C10279C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37101"/>
            <a:ext cx="1683193" cy="168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F9F8DC-2B32-205D-DE4B-FD7DCF0C9628}"/>
              </a:ext>
            </a:extLst>
          </p:cNvPr>
          <p:cNvSpPr txBox="1"/>
          <p:nvPr/>
        </p:nvSpPr>
        <p:spPr>
          <a:xfrm>
            <a:off x="1426853" y="796823"/>
            <a:ext cx="7515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獨立原子核含大量核子，常不穩定，會自發分裂為較穩定的原子核，</a:t>
            </a:r>
            <a:endParaRPr lang="en-TW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F8A2EC-29AD-AF34-6362-079643FF0FC2}"/>
              </a:ext>
            </a:extLst>
          </p:cNvPr>
          <p:cNvSpPr txBox="1"/>
          <p:nvPr/>
        </p:nvSpPr>
        <p:spPr>
          <a:xfrm>
            <a:off x="1426853" y="1636233"/>
            <a:ext cx="6696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但許多衰變十分緩慢，自然界就存在不穩定具放射性的原子核，</a:t>
            </a:r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9631516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39EF65D-09E5-4554-B1A5-D112793C3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419EA60-5D59-8A48-BF6B-27A79F907A69}"/>
              </a:ext>
            </a:extLst>
          </p:cNvPr>
          <p:cNvSpPr/>
          <p:nvPr/>
        </p:nvSpPr>
        <p:spPr>
          <a:xfrm>
            <a:off x="1763688" y="223446"/>
            <a:ext cx="5400600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0418" name="Picture 2">
            <a:extLst>
              <a:ext uri="{FF2B5EF4-FFF2-40B4-BE49-F238E27FC236}">
                <a16:creationId xmlns:a16="http://schemas.microsoft.com/office/drawing/2014/main" id="{3DD5C643-14A5-A30C-9E99-4078B8648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290" y="364014"/>
            <a:ext cx="450532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9">
                <a:extLst>
                  <a:ext uri="{FF2B5EF4-FFF2-40B4-BE49-F238E27FC236}">
                    <a16:creationId xmlns:a16="http://schemas.microsoft.com/office/drawing/2014/main" id="{A8A1E126-105E-435C-36E7-C743EA9A1E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3688" y="2987660"/>
                <a:ext cx="597666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kumimoji="0" lang="el-GR" altLang="zh-TW" sz="1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衰變放出一個氦原子核，總質子數、中子數都沒變，</a:t>
                </a:r>
                <a:endParaRPr kumimoji="0" lang="el-GR" altLang="zh-TW" sz="1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 Box 9">
                <a:extLst>
                  <a:ext uri="{FF2B5EF4-FFF2-40B4-BE49-F238E27FC236}">
                    <a16:creationId xmlns:a16="http://schemas.microsoft.com/office/drawing/2014/main" id="{CA1F2E01-2755-B644-83EF-DE3A711F6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3688" y="2987660"/>
                <a:ext cx="5976664" cy="369332"/>
              </a:xfrm>
              <a:prstGeom prst="rect">
                <a:avLst/>
              </a:prstGeom>
              <a:blipFill>
                <a:blip r:embed="rId3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EE6EAFC-0D73-F660-8C06-866EA7C71BF9}"/>
              </a:ext>
            </a:extLst>
          </p:cNvPr>
          <p:cNvSpPr txBox="1"/>
          <p:nvPr/>
        </p:nvSpPr>
        <p:spPr>
          <a:xfrm>
            <a:off x="1763688" y="341970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粒子身份都沒有改變，</a:t>
            </a:r>
            <a:r>
              <a:rPr kumimoji="0" lang="zh-TW" alt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應該說是核分裂。</a:t>
            </a:r>
            <a:endParaRPr lang="en-TW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C3A92-16D3-127E-A4B0-F157FDC550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985"/>
          <a:stretch/>
        </p:blipFill>
        <p:spPr>
          <a:xfrm>
            <a:off x="1763688" y="3870340"/>
            <a:ext cx="5400600" cy="28389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F5E8D1-8D5F-C718-60F7-D3F1662F10A9}"/>
                  </a:ext>
                </a:extLst>
              </p:cNvPr>
              <p:cNvSpPr txBox="1"/>
              <p:nvPr/>
            </p:nvSpPr>
            <p:spPr>
              <a:xfrm>
                <a:off x="4736074" y="2434122"/>
                <a:ext cx="2212190" cy="284052"/>
              </a:xfrm>
              <a:prstGeom prst="rect">
                <a:avLst/>
              </a:prstGeom>
              <a:solidFill>
                <a:srgbClr val="F9FFC6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238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</m:sPre>
                      <m:r>
                        <a:rPr lang="en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Th</m:t>
                          </m:r>
                        </m:e>
                      </m:sPre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He</m:t>
                          </m:r>
                        </m:e>
                      </m:sPre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F7EA0E-81B4-B7A7-BC61-C8E025E21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074" y="2434122"/>
                <a:ext cx="2212190" cy="284052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AD9C83-813D-D9C4-C658-541558784B25}"/>
                  </a:ext>
                </a:extLst>
              </p:cNvPr>
              <p:cNvSpPr txBox="1"/>
              <p:nvPr/>
            </p:nvSpPr>
            <p:spPr>
              <a:xfrm>
                <a:off x="5279743" y="258334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鈾原子核的</a:t>
                </a:r>
                <a14:m>
                  <m:oMath xmlns:m="http://schemas.openxmlformats.org/officeDocument/2006/math">
                    <m:r>
                      <a:rPr kumimoji="0" lang="el-GR" altLang="zh-TW" sz="1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kumimoji="0" lang="zh-TW" altLang="en-US" sz="1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衰變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AD9C83-813D-D9C4-C658-541558784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743" y="258334"/>
                <a:ext cx="4572000" cy="369332"/>
              </a:xfrm>
              <a:prstGeom prst="rect">
                <a:avLst/>
              </a:prstGeom>
              <a:blipFill>
                <a:blip r:embed="rId6"/>
                <a:stretch>
                  <a:fillRect l="-1108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40928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>
            <a:extLst>
              <a:ext uri="{FF2B5EF4-FFF2-40B4-BE49-F238E27FC236}">
                <a16:creationId xmlns:a16="http://schemas.microsoft.com/office/drawing/2014/main" id="{DBA3BDB5-7DD3-794A-935A-009226EFC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50" y="793712"/>
            <a:ext cx="2780009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2A98E2-3347-FD4B-B466-DA4D34248444}"/>
              </a:ext>
            </a:extLst>
          </p:cNvPr>
          <p:cNvSpPr txBox="1"/>
          <p:nvPr/>
        </p:nvSpPr>
        <p:spPr>
          <a:xfrm>
            <a:off x="3588974" y="1124744"/>
            <a:ext cx="4655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Henri Becquerel </a:t>
            </a: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1852 – 1908</a:t>
            </a:r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觀察自然的鈾鹽！</a:t>
            </a:r>
            <a:endParaRPr lang="en-TW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950" name="Picture 6" descr="Henri Becquerel and the Discovery of Radioactivity">
            <a:extLst>
              <a:ext uri="{FF2B5EF4-FFF2-40B4-BE49-F238E27FC236}">
                <a16:creationId xmlns:a16="http://schemas.microsoft.com/office/drawing/2014/main" id="{9AE2F220-507C-FA43-BB7F-28F651815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46" y="2533690"/>
            <a:ext cx="2364478" cy="236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C82EE3-39E0-F44F-B717-8104230FA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974" y="1534347"/>
            <a:ext cx="2429402" cy="34297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A08444B-C9F7-BA43-AE3B-6CE21997CB17}"/>
                  </a:ext>
                </a:extLst>
              </p:cNvPr>
              <p:cNvSpPr txBox="1"/>
              <p:nvPr/>
            </p:nvSpPr>
            <p:spPr>
              <a:xfrm>
                <a:off x="3607242" y="779350"/>
                <a:ext cx="36724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err="1"/>
                  <a:t>鈾原子核的</a:t>
                </a:r>
                <a14:m>
                  <m:oMath xmlns:m="http://schemas.openxmlformats.org/officeDocument/2006/math">
                    <m:r>
                      <a:rPr kumimoji="0" lang="el-GR" altLang="zh-TW" sz="1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kumimoji="0" lang="zh-TW" altLang="en-US" sz="1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衰變</a:t>
                </a:r>
                <a:r>
                  <a:rPr lang="en-GB" dirty="0" err="1"/>
                  <a:t>放射之發現者</a:t>
                </a:r>
                <a:r>
                  <a:rPr lang="en-GB" dirty="0"/>
                  <a:t>：</a:t>
                </a:r>
                <a:endParaRPr lang="en-TW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A08444B-C9F7-BA43-AE3B-6CE21997C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242" y="779350"/>
                <a:ext cx="3672408" cy="369332"/>
              </a:xfrm>
              <a:prstGeom prst="rect">
                <a:avLst/>
              </a:prstGeom>
              <a:blipFill>
                <a:blip r:embed="rId5"/>
                <a:stretch>
                  <a:fillRect l="-1724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1">
            <a:extLst>
              <a:ext uri="{FF2B5EF4-FFF2-40B4-BE49-F238E27FC236}">
                <a16:creationId xmlns:a16="http://schemas.microsoft.com/office/drawing/2014/main" id="{7186D9C1-7AFA-C646-BDA2-9D45C8014F88}"/>
              </a:ext>
            </a:extLst>
          </p:cNvPr>
          <p:cNvSpPr/>
          <p:nvPr/>
        </p:nvSpPr>
        <p:spPr>
          <a:xfrm>
            <a:off x="2987824" y="5035140"/>
            <a:ext cx="3580595" cy="172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69C6DCA-91DE-A148-89C2-84B04BF53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139" y="5083800"/>
            <a:ext cx="3073232" cy="1474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6901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D9E400-B813-2145-A435-5D9AA686B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548680"/>
            <a:ext cx="5405869" cy="38884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81FE21-BAE9-E94F-A984-EEF8FB05B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260" y="4219217"/>
            <a:ext cx="1512168" cy="26167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E6F09B-2328-BD46-9DC4-8411E90B1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859" y="548680"/>
            <a:ext cx="1182075" cy="3708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64D1E3-BB23-034B-B621-13067636F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365" y="594782"/>
            <a:ext cx="15113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904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A glass place on a glass stand. The plate is glowing green while the stand is colorless.">
            <a:extLst>
              <a:ext uri="{FF2B5EF4-FFF2-40B4-BE49-F238E27FC236}">
                <a16:creationId xmlns:a16="http://schemas.microsoft.com/office/drawing/2014/main" id="{F75463BF-D015-CC46-9D79-97B3BA69F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80341"/>
            <a:ext cx="4932040" cy="369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D564D4-AE1A-0D4F-8F3A-BFA19CFAD15B}"/>
              </a:ext>
            </a:extLst>
          </p:cNvPr>
          <p:cNvSpPr txBox="1"/>
          <p:nvPr/>
        </p:nvSpPr>
        <p:spPr>
          <a:xfrm>
            <a:off x="2411760" y="5517232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含鈾的玻璃在紫外線照射下發出螢光</a:t>
            </a:r>
            <a:r>
              <a:rPr lang="en-GB" dirty="0"/>
              <a:t>！</a:t>
            </a:r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8401975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>
            <a:extLst>
              <a:ext uri="{FF2B5EF4-FFF2-40B4-BE49-F238E27FC236}">
                <a16:creationId xmlns:a16="http://schemas.microsoft.com/office/drawing/2014/main" id="{DCD08F1C-09D9-F644-AD54-B12458CE3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4944"/>
            <a:ext cx="2825364" cy="209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wo hands in brown gloves holding a blotched gray disk with a number 2068 hand-written on it">
            <a:extLst>
              <a:ext uri="{FF2B5EF4-FFF2-40B4-BE49-F238E27FC236}">
                <a16:creationId xmlns:a16="http://schemas.microsoft.com/office/drawing/2014/main" id="{B22DB2AF-CC69-044B-A999-DE741CE76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925" y="376363"/>
            <a:ext cx="2756079" cy="22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7C1AD1-4ACB-3749-81F0-3285C211D471}"/>
              </a:ext>
            </a:extLst>
          </p:cNvPr>
          <p:cNvSpPr txBox="1"/>
          <p:nvPr/>
        </p:nvSpPr>
        <p:spPr>
          <a:xfrm>
            <a:off x="4330741" y="376363"/>
            <a:ext cx="1859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Uranium, </a:t>
            </a:r>
            <a:r>
              <a:rPr lang="en-TW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FE7C97-25D3-F846-8EA9-FA066EC99A5C}"/>
              </a:ext>
            </a:extLst>
          </p:cNvPr>
          <p:cNvSpPr txBox="1"/>
          <p:nvPr/>
        </p:nvSpPr>
        <p:spPr>
          <a:xfrm>
            <a:off x="4351556" y="3194374"/>
            <a:ext cx="701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UO</a:t>
            </a:r>
            <a:r>
              <a:rPr lang="en-TW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EBE3D-4530-C24A-9510-BEC2F3DAC254}"/>
              </a:ext>
            </a:extLst>
          </p:cNvPr>
          <p:cNvSpPr txBox="1"/>
          <p:nvPr/>
        </p:nvSpPr>
        <p:spPr>
          <a:xfrm>
            <a:off x="1309225" y="5113155"/>
            <a:ext cx="41737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Uranium-238 (99.2739–99.2752%), Uranium-235 (0.7198–0.7202%)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BF7437-3290-944D-8285-D32B9E8DFB95}"/>
              </a:ext>
            </a:extLst>
          </p:cNvPr>
          <p:cNvSpPr txBox="1"/>
          <p:nvPr/>
        </p:nvSpPr>
        <p:spPr>
          <a:xfrm>
            <a:off x="1309224" y="5836301"/>
            <a:ext cx="5855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half-life of Uranium-238 is about 4.47 billion years and that of Uranium-235 is 704 million years.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03FDA4-A35B-9049-A558-BFB7A905CE06}"/>
                  </a:ext>
                </a:extLst>
              </p:cNvPr>
              <p:cNvSpPr txBox="1"/>
              <p:nvPr/>
            </p:nvSpPr>
            <p:spPr>
              <a:xfrm>
                <a:off x="4351556" y="782125"/>
                <a:ext cx="425289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Uranium is weakly radioactive because all isotopes of uranium are unstable. </a:t>
                </a:r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Uranium decays slowly by emitting an 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particle.</a:t>
                </a:r>
                <a:endParaRPr lang="en-TW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03FDA4-A35B-9049-A558-BFB7A905C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556" y="782125"/>
                <a:ext cx="4252892" cy="923330"/>
              </a:xfrm>
              <a:prstGeom prst="rect">
                <a:avLst/>
              </a:prstGeom>
              <a:blipFill>
                <a:blip r:embed="rId4"/>
                <a:stretch>
                  <a:fillRect l="-1190" t="-2703" b="-945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10680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>
            <a:extLst>
              <a:ext uri="{FF2B5EF4-FFF2-40B4-BE49-F238E27FC236}">
                <a16:creationId xmlns:a16="http://schemas.microsoft.com/office/drawing/2014/main" id="{7CDFB754-C96F-2746-9063-C35FF377B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3098371"/>
            <a:ext cx="3801804" cy="306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2" name="Picture 4">
            <a:extLst>
              <a:ext uri="{FF2B5EF4-FFF2-40B4-BE49-F238E27FC236}">
                <a16:creationId xmlns:a16="http://schemas.microsoft.com/office/drawing/2014/main" id="{60DC757F-5DC1-074D-A531-86A45392A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09" y="942639"/>
            <a:ext cx="3642697" cy="186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9609C48-BF68-D948-A8F4-F63E357E07F4}"/>
                  </a:ext>
                </a:extLst>
              </p:cNvPr>
              <p:cNvSpPr txBox="1"/>
              <p:nvPr/>
            </p:nvSpPr>
            <p:spPr>
              <a:xfrm>
                <a:off x="619979" y="1778201"/>
                <a:ext cx="4744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放射性鈾鹽自發放射的</a:t>
                </a:r>
                <a14:m>
                  <m:oMath xmlns:m="http://schemas.openxmlformats.org/officeDocument/2006/math">
                    <m:r>
                      <a:rPr lang="en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TW" dirty="0"/>
                  <a:t>射線，使底片感光。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9609C48-BF68-D948-A8F4-F63E357E0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79" y="1778201"/>
                <a:ext cx="4744109" cy="369332"/>
              </a:xfrm>
              <a:prstGeom prst="rect">
                <a:avLst/>
              </a:prstGeom>
              <a:blipFill>
                <a:blip r:embed="rId4"/>
                <a:stretch>
                  <a:fillRect l="-1067" t="-10345" b="-24138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F525F99-9A94-444E-A27C-1E6365DE4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3140968"/>
            <a:ext cx="4400173" cy="30251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A6B7F2-30C3-704F-9729-355988F1DF95}"/>
              </a:ext>
            </a:extLst>
          </p:cNvPr>
          <p:cNvSpPr txBox="1"/>
          <p:nvPr/>
        </p:nvSpPr>
        <p:spPr>
          <a:xfrm>
            <a:off x="619980" y="954327"/>
            <a:ext cx="3791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特別將底片與鈾塊間蓋上黑紙。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7FFA7C-F8AA-8446-BCBA-1130FC530F4B}"/>
              </a:ext>
            </a:extLst>
          </p:cNvPr>
          <p:cNvSpPr txBox="1"/>
          <p:nvPr/>
        </p:nvSpPr>
        <p:spPr>
          <a:xfrm>
            <a:off x="633720" y="538780"/>
            <a:ext cx="7394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Becquerel</a:t>
            </a:r>
            <a:r>
              <a:rPr lang="zh-TW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希望證實</a:t>
            </a:r>
            <a:r>
              <a:rPr lang="en-TW" dirty="0"/>
              <a:t>鈾塊在日光照射下發出的</a:t>
            </a:r>
            <a:r>
              <a:rPr lang="zh-TW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螢光是有穿透性的。</a:t>
            </a:r>
            <a:endParaRPr lang="en-TW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C26A6-423A-1E45-B22E-15EF7AB39C44}"/>
              </a:ext>
            </a:extLst>
          </p:cNvPr>
          <p:cNvSpPr txBox="1"/>
          <p:nvPr/>
        </p:nvSpPr>
        <p:spPr>
          <a:xfrm>
            <a:off x="633720" y="1369874"/>
            <a:ext cx="473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沒想到在沒有日光照射鈾塊時，也會感光。</a:t>
            </a:r>
          </a:p>
        </p:txBody>
      </p:sp>
    </p:spTree>
    <p:extLst>
      <p:ext uri="{BB962C8B-B14F-4D97-AF65-F5344CB8AC3E}">
        <p14:creationId xmlns:p14="http://schemas.microsoft.com/office/powerpoint/2010/main" val="36807923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3444DB-3D62-20A8-B4E5-B76372557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340768"/>
            <a:ext cx="8186218" cy="52960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5CC36E-EBFB-BC62-CEF3-40C2500344B2}"/>
              </a:ext>
            </a:extLst>
          </p:cNvPr>
          <p:cNvSpPr txBox="1"/>
          <p:nvPr/>
        </p:nvSpPr>
        <p:spPr>
          <a:xfrm>
            <a:off x="971599" y="476672"/>
            <a:ext cx="7632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原子核質量變化，就是束縛能變化，束縛能增加，能量就被釋放出來：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C47455-0284-7B85-1D6A-94740E5EA122}"/>
                  </a:ext>
                </a:extLst>
              </p:cNvPr>
              <p:cNvSpPr txBox="1"/>
              <p:nvPr/>
            </p:nvSpPr>
            <p:spPr>
              <a:xfrm>
                <a:off x="971599" y="107340"/>
                <a:ext cx="4392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l-GR" altLang="zh-TW" sz="1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衰變中，</a:t>
                </a:r>
                <a:r>
                  <a:rPr lang="en-TW" dirty="0">
                    <a:solidFill>
                      <a:srgbClr val="FF0000"/>
                    </a:solidFill>
                  </a:rPr>
                  <a:t>核子的身份都沒有改變</a:t>
                </a:r>
                <a:r>
                  <a:rPr kumimoji="0" lang="zh-TW" alt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，</a:t>
                </a:r>
                <a:endParaRPr lang="en-TW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C47455-0284-7B85-1D6A-94740E5EA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599" y="107340"/>
                <a:ext cx="4392488" cy="369332"/>
              </a:xfrm>
              <a:prstGeom prst="rect">
                <a:avLst/>
              </a:prstGeom>
              <a:blipFill>
                <a:blip r:embed="rId3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4C595CD-8EFD-9DE6-9897-D661D10E4C6E}"/>
              </a:ext>
            </a:extLst>
          </p:cNvPr>
          <p:cNvSpPr txBox="1"/>
          <p:nvPr/>
        </p:nvSpPr>
        <p:spPr>
          <a:xfrm>
            <a:off x="971599" y="84600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動量守恆，因此較輕的氦原子核就會以高速放射出來！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549C3-159A-905B-2F36-995E165491AE}"/>
              </a:ext>
            </a:extLst>
          </p:cNvPr>
          <p:cNvSpPr/>
          <p:nvPr/>
        </p:nvSpPr>
        <p:spPr>
          <a:xfrm>
            <a:off x="4572000" y="5157192"/>
            <a:ext cx="100811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A8FA61DB-CC4A-87F4-A09A-6EDE67F3C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07340"/>
            <a:ext cx="50053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zh-TW" altLang="en-US" sz="1800" dirty="0">
                <a:solidFill>
                  <a:srgbClr val="FF0000"/>
                </a:solidFill>
                <a:latin typeface="Arial" charset="0"/>
              </a:rPr>
              <a:t>原子核質量 </a:t>
            </a:r>
            <a:r>
              <a:rPr kumimoji="0" lang="en-US" altLang="zh-TW" sz="1800" dirty="0">
                <a:solidFill>
                  <a:srgbClr val="FF0000"/>
                </a:solidFill>
              </a:rPr>
              <a:t>= </a:t>
            </a:r>
            <a:r>
              <a:rPr kumimoji="0" lang="zh-TW" altLang="en-US" sz="1800" dirty="0">
                <a:solidFill>
                  <a:srgbClr val="FF0000"/>
                </a:solidFill>
                <a:latin typeface="Arial" charset="0"/>
              </a:rPr>
              <a:t>質子中子總質量 </a:t>
            </a:r>
            <a:r>
              <a:rPr kumimoji="0" lang="en-US" altLang="zh-TW" sz="1800" dirty="0">
                <a:solidFill>
                  <a:srgbClr val="FF0000"/>
                </a:solidFill>
              </a:rPr>
              <a:t>– </a:t>
            </a:r>
            <a:r>
              <a:rPr kumimoji="0" lang="zh-TW" altLang="en-US" sz="1800" dirty="0">
                <a:solidFill>
                  <a:srgbClr val="FF0000"/>
                </a:solidFill>
              </a:rPr>
              <a:t>總</a:t>
            </a:r>
            <a:r>
              <a:rPr kumimoji="0" lang="zh-TW" altLang="en-US" sz="1800" dirty="0">
                <a:solidFill>
                  <a:srgbClr val="FF0000"/>
                </a:solidFill>
                <a:latin typeface="Arial" charset="0"/>
              </a:rPr>
              <a:t>束縛能</a:t>
            </a:r>
            <a:r>
              <a:rPr kumimoji="0" lang="en-US" altLang="zh-TW" sz="1800" i="1" dirty="0">
                <a:solidFill>
                  <a:srgbClr val="FF0000"/>
                </a:solidFill>
              </a:rPr>
              <a:t>/c</a:t>
            </a:r>
            <a:r>
              <a:rPr kumimoji="0" lang="en-US" altLang="zh-TW" sz="1800" i="1" baseline="30000" dirty="0">
                <a:solidFill>
                  <a:srgbClr val="FF0000"/>
                </a:solidFill>
              </a:rPr>
              <a:t>2</a:t>
            </a:r>
            <a:endParaRPr kumimoji="0" lang="en-US" altLang="zh-TW" sz="1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0325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970" name="文字方塊 1"/>
              <p:cNvSpPr txBox="1">
                <a:spLocks noChangeArrowheads="1"/>
              </p:cNvSpPr>
              <p:nvPr/>
            </p:nvSpPr>
            <p:spPr bwMode="auto">
              <a:xfrm>
                <a:off x="951796" y="1132982"/>
                <a:ext cx="777634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原子核的</a:t>
                </a:r>
                <a:r>
                  <a:rPr lang="el-GR" altLang="zh-TW" i="1" dirty="0">
                    <a:latin typeface="Times New Roman" pitchFamily="18" charset="0"/>
                    <a:cs typeface="Times New Roman" pitchFamily="18" charset="0"/>
                  </a:rPr>
                  <a:t>α</a:t>
                </a:r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衰變，可以將衰變原子核，看成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粒子與產物原子核的束縛態。</a:t>
                </a:r>
              </a:p>
            </p:txBody>
          </p:sp>
        </mc:Choice>
        <mc:Fallback xmlns="">
          <p:sp>
            <p:nvSpPr>
              <p:cNvPr id="83970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1796" y="1132982"/>
                <a:ext cx="7776344" cy="369332"/>
              </a:xfrm>
              <a:prstGeom prst="rect">
                <a:avLst/>
              </a:prstGeom>
              <a:blipFill>
                <a:blip r:embed="rId2"/>
                <a:stretch>
                  <a:fillRect l="-489" t="-10000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971" name="Picture 2" descr="D:\Downloads\Data\Knight\Media\Chapter43\Images\43_18Figure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60" y="2708920"/>
            <a:ext cx="3576637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3" descr="D:\Downloads\Data\Knight\Media\Chapter43\Images\43_19Figure-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285" y="2708920"/>
            <a:ext cx="3546475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0E1064-AE4F-EC48-4465-08C753665D94}"/>
                  </a:ext>
                </a:extLst>
              </p:cNvPr>
              <p:cNvSpPr txBox="1"/>
              <p:nvPr/>
            </p:nvSpPr>
            <p:spPr>
              <a:xfrm>
                <a:off x="971601" y="1524907"/>
                <a:ext cx="66962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吸引的核力很強，對應很深的位能，但只有短距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TW" dirty="0"/>
                  <a:t>。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0E1064-AE4F-EC48-4465-08C753665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1" y="1524907"/>
                <a:ext cx="6696223" cy="369332"/>
              </a:xfrm>
              <a:prstGeom prst="rect">
                <a:avLst/>
              </a:prstGeom>
              <a:blipFill>
                <a:blip r:embed="rId5"/>
                <a:stretch>
                  <a:fillRect l="-758" t="-6667" b="-20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06547A-1CBE-6A5B-7A21-7772133B903F}"/>
                  </a:ext>
                </a:extLst>
              </p:cNvPr>
              <p:cNvSpPr txBox="1"/>
              <p:nvPr/>
            </p:nvSpPr>
            <p:spPr>
              <a:xfrm>
                <a:off x="971600" y="1916832"/>
                <a:ext cx="66962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長距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TW" dirty="0"/>
                  <a:t>，位能則由排斥的庫倫位能取代。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06547A-1CBE-6A5B-7A21-7772133B9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916832"/>
                <a:ext cx="6696223" cy="369332"/>
              </a:xfrm>
              <a:prstGeom prst="rect">
                <a:avLst/>
              </a:prstGeom>
              <a:blipFill>
                <a:blip r:embed="rId6"/>
                <a:stretch>
                  <a:fillRect l="-758" t="-6667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6667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Downloads\Data\Knight\Media\Chapter43\Images\43_19Figure-F.jpg">
            <a:extLst>
              <a:ext uri="{FF2B5EF4-FFF2-40B4-BE49-F238E27FC236}">
                <a16:creationId xmlns:a16="http://schemas.microsoft.com/office/drawing/2014/main" id="{4C688B74-6CCB-4711-009E-642D439D8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852164"/>
            <a:ext cx="3021166" cy="2853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">
                <a:extLst>
                  <a:ext uri="{FF2B5EF4-FFF2-40B4-BE49-F238E27FC236}">
                    <a16:creationId xmlns:a16="http://schemas.microsoft.com/office/drawing/2014/main" id="{46F32278-8FC9-3E06-6CBE-3F0DFAB43A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6676" y="512300"/>
                <a:ext cx="59244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粒子可以透過量子穿隧效應，自發地穿透放射離開。</a:t>
                </a:r>
              </a:p>
            </p:txBody>
          </p:sp>
        </mc:Choice>
        <mc:Fallback xmlns="">
          <p:sp>
            <p:nvSpPr>
              <p:cNvPr id="3" name="文字方塊 1">
                <a:extLst>
                  <a:ext uri="{FF2B5EF4-FFF2-40B4-BE49-F238E27FC236}">
                    <a16:creationId xmlns:a16="http://schemas.microsoft.com/office/drawing/2014/main" id="{46F32278-8FC9-3E06-6CBE-3F0DFAB43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6676" y="512300"/>
                <a:ext cx="5924460" cy="369332"/>
              </a:xfrm>
              <a:prstGeom prst="rect">
                <a:avLst/>
              </a:prstGeom>
              <a:blipFill>
                <a:blip r:embed="rId3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4467B75-200D-6A3E-8DBE-6DE4281DD7D0}"/>
              </a:ext>
            </a:extLst>
          </p:cNvPr>
          <p:cNvSpPr txBox="1"/>
          <p:nvPr/>
        </p:nvSpPr>
        <p:spPr>
          <a:xfrm>
            <a:off x="1186676" y="944348"/>
            <a:ext cx="5924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因為是量子效應，因此發生的可能是由機率控制！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0093DF-0EFC-1945-5C83-0021FA64F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811710"/>
            <a:ext cx="4216400" cy="2870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BA2CC3-9441-3ED7-CB3F-2BB739BDCC8F}"/>
                  </a:ext>
                </a:extLst>
              </p:cNvPr>
              <p:cNvSpPr txBox="1"/>
              <p:nvPr/>
            </p:nvSpPr>
            <p:spPr>
              <a:xfrm>
                <a:off x="1186676" y="1376396"/>
                <a:ext cx="7200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有就是每單位時間，有特定機率，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粒子可以穿透，而發生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lang="en-US" dirty="0"/>
                  <a:t>衰變。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BA2CC3-9441-3ED7-CB3F-2BB739BDC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76" y="1376396"/>
                <a:ext cx="7200800" cy="369332"/>
              </a:xfrm>
              <a:prstGeom prst="rect">
                <a:avLst/>
              </a:prstGeom>
              <a:blipFill>
                <a:blip r:embed="rId5"/>
                <a:stretch>
                  <a:fillRect l="-704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01BF4B7-2915-5D2A-2480-016025F06C17}"/>
              </a:ext>
            </a:extLst>
          </p:cNvPr>
          <p:cNvSpPr txBox="1"/>
          <p:nvPr/>
        </p:nvSpPr>
        <p:spPr>
          <a:xfrm>
            <a:off x="1186676" y="180340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但機率是不確定的，它有可能發生，也可能不發生</a:t>
            </a:r>
            <a:r>
              <a:rPr lang="en-US" dirty="0"/>
              <a:t>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8B0981-FC02-CA91-0AE7-CA77418D5E18}"/>
              </a:ext>
            </a:extLst>
          </p:cNvPr>
          <p:cNvSpPr txBox="1"/>
          <p:nvPr/>
        </p:nvSpPr>
        <p:spPr>
          <a:xfrm>
            <a:off x="1186676" y="224049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衰變是一個沒有有確定性的過程</a:t>
            </a:r>
            <a:r>
              <a:rPr 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174700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158B9C-7919-7A86-08F0-55D8D3E901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484"/>
          <a:stretch/>
        </p:blipFill>
        <p:spPr>
          <a:xfrm>
            <a:off x="1259632" y="980728"/>
            <a:ext cx="7032335" cy="478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465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AA7FD9-092A-9C36-6E7E-CA294B6D88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750" r="2105" b="23709"/>
          <a:stretch/>
        </p:blipFill>
        <p:spPr>
          <a:xfrm>
            <a:off x="1331640" y="253753"/>
            <a:ext cx="6696744" cy="33003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9D4A7B-C3C5-8D98-B156-42CF9F0A7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31"/>
          <a:stretch/>
        </p:blipFill>
        <p:spPr>
          <a:xfrm>
            <a:off x="2699792" y="3569859"/>
            <a:ext cx="3960440" cy="307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583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3179C7-9CA4-EB7F-8218-10DC2058B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407" r="2105" b="1507"/>
          <a:stretch/>
        </p:blipFill>
        <p:spPr>
          <a:xfrm>
            <a:off x="1229965" y="-28483"/>
            <a:ext cx="5934323" cy="22333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BC2E39-CF38-EB83-B1A4-CBE0CC77A7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150"/>
          <a:stretch/>
        </p:blipFill>
        <p:spPr>
          <a:xfrm>
            <a:off x="1229965" y="2204864"/>
            <a:ext cx="5983631" cy="46531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6200279-E14D-154E-A460-CBD281203808}"/>
              </a:ext>
            </a:extLst>
          </p:cNvPr>
          <p:cNvSpPr/>
          <p:nvPr/>
        </p:nvSpPr>
        <p:spPr>
          <a:xfrm>
            <a:off x="1229965" y="-28483"/>
            <a:ext cx="5983631" cy="4331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21601336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CD8FA8-EA08-D2CD-71E9-9C8A903B12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850"/>
          <a:stretch/>
        </p:blipFill>
        <p:spPr>
          <a:xfrm>
            <a:off x="920750" y="509262"/>
            <a:ext cx="7302500" cy="26908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7E9158-0792-E5DB-D99F-FEF23A8D0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50" y="3068960"/>
            <a:ext cx="73025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336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5630D1-76B2-ECC0-12CB-A56DA9A2E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188640"/>
            <a:ext cx="7150100" cy="5575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1A4954-4747-FE48-9869-FEEEFD0699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85" b="67036"/>
          <a:stretch/>
        </p:blipFill>
        <p:spPr>
          <a:xfrm>
            <a:off x="996950" y="5763940"/>
            <a:ext cx="7302500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938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E34F9D-0662-33E1-2A60-065607242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348"/>
          <a:stretch/>
        </p:blipFill>
        <p:spPr>
          <a:xfrm>
            <a:off x="1272944" y="692696"/>
            <a:ext cx="6598112" cy="17281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6F8FF-E37D-6996-A4EF-641F715B1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824"/>
          <a:stretch/>
        </p:blipFill>
        <p:spPr>
          <a:xfrm>
            <a:off x="1259631" y="2420888"/>
            <a:ext cx="6695019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210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E34F9D-0662-33E1-2A60-065607242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651"/>
          <a:stretch/>
        </p:blipFill>
        <p:spPr>
          <a:xfrm>
            <a:off x="1619672" y="116632"/>
            <a:ext cx="6420320" cy="51399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8E5B10-0596-C1D2-1FD7-69E4682FC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495"/>
          <a:stretch/>
        </p:blipFill>
        <p:spPr>
          <a:xfrm>
            <a:off x="1619672" y="5256598"/>
            <a:ext cx="6420320" cy="145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6347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B4DADB-E7DC-4B63-93B2-B042CA29E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863811"/>
            <a:ext cx="6312010" cy="51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0152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81656" y="1442954"/>
            <a:ext cx="6078985" cy="555625"/>
          </a:xfrm>
        </p:spPr>
        <p:txBody>
          <a:bodyPr/>
          <a:lstStyle/>
          <a:p>
            <a:pPr eaLnBrk="1" hangingPunct="1"/>
            <a:r>
              <a:rPr lang="zh-TW" alt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弱交互作用 </a:t>
            </a:r>
            <a:r>
              <a:rPr lang="en-US" altLang="zh-TW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Weak Interaction</a:t>
            </a:r>
            <a:r>
              <a:rPr lang="zh-TW" alt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zh-TW" altLang="en-US" sz="1800" dirty="0"/>
              <a:t>衰變的交互作用。</a:t>
            </a:r>
            <a:endParaRPr lang="en-US" altLang="zh-TW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4" descr="nbeta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53" y="4334817"/>
            <a:ext cx="2154237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8" descr="nbeta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9"/>
          <a:stretch/>
        </p:blipFill>
        <p:spPr bwMode="auto">
          <a:xfrm>
            <a:off x="4139952" y="4149080"/>
            <a:ext cx="232561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xt Box 9"/>
          <p:cNvSpPr txBox="1">
            <a:spLocks noChangeArrowheads="1"/>
          </p:cNvSpPr>
          <p:nvPr/>
        </p:nvSpPr>
        <p:spPr bwMode="auto">
          <a:xfrm>
            <a:off x="2471999" y="3324256"/>
            <a:ext cx="1152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el-GR" altLang="zh-TW" sz="1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kumimoji="0" lang="en-US" altLang="zh-TW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zh-TW" altLang="en-US" sz="1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衰變</a:t>
            </a:r>
            <a:endParaRPr kumimoji="0" lang="el-GR" altLang="zh-TW" sz="1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94" name="Picture 11" descr="Illustration of the weak force: a group of quarks being eroded by ray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49080"/>
            <a:ext cx="21320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Picture 5" descr="4forc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20" r="65118"/>
          <a:stretch>
            <a:fillRect/>
          </a:stretch>
        </p:blipFill>
        <p:spPr bwMode="auto">
          <a:xfrm>
            <a:off x="7185025" y="1832917"/>
            <a:ext cx="1514475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EE804DFE-24EF-E948-8DF8-3AEF937FA9F8}"/>
                  </a:ext>
                </a:extLst>
              </p:cNvPr>
              <p:cNvSpPr txBox="1"/>
              <p:nvPr/>
            </p:nvSpPr>
            <p:spPr>
              <a:xfrm>
                <a:off x="3542572" y="3382606"/>
                <a:ext cx="191789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EE804DFE-24EF-E948-8DF8-3AEF937FA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572" y="3382606"/>
                <a:ext cx="1917896" cy="276999"/>
              </a:xfrm>
              <a:prstGeom prst="rect">
                <a:avLst/>
              </a:prstGeom>
              <a:blipFill>
                <a:blip r:embed="rId6"/>
                <a:stretch>
                  <a:fillRect l="-654" b="-36364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E71E99A7-FF12-6C46-8620-004810BDC1D2}"/>
              </a:ext>
            </a:extLst>
          </p:cNvPr>
          <p:cNvSpPr/>
          <p:nvPr/>
        </p:nvSpPr>
        <p:spPr>
          <a:xfrm>
            <a:off x="4139952" y="4982269"/>
            <a:ext cx="4571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B39DAF-8D5F-04DD-B5B2-4FBB90E6BE04}"/>
              </a:ext>
            </a:extLst>
          </p:cNvPr>
          <p:cNvSpPr txBox="1"/>
          <p:nvPr/>
        </p:nvSpPr>
        <p:spPr>
          <a:xfrm>
            <a:off x="876547" y="2452460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在自然界，單獨的中子是不穩定的。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EC0D691-54A2-29FE-514E-F0D7AC8CB1B3}"/>
              </a:ext>
            </a:extLst>
          </p:cNvPr>
          <p:cNvSpPr/>
          <p:nvPr/>
        </p:nvSpPr>
        <p:spPr>
          <a:xfrm>
            <a:off x="3321149" y="4941790"/>
            <a:ext cx="576064" cy="27699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</p:spTree>
    <p:extLst>
      <p:ext uri="{BB962C8B-B14F-4D97-AF65-F5344CB8AC3E}">
        <p14:creationId xmlns:p14="http://schemas.microsoft.com/office/powerpoint/2010/main" val="306692091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97" y="4367131"/>
            <a:ext cx="3959695" cy="212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9">
                <a:extLst>
                  <a:ext uri="{FF2B5EF4-FFF2-40B4-BE49-F238E27FC236}">
                    <a16:creationId xmlns:a16="http://schemas.microsoft.com/office/drawing/2014/main" id="{D287881C-D345-FE43-811B-5A51BC6313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61255" y="2631430"/>
                <a:ext cx="1152525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kumimoji="0" lang="el-GR" altLang="zh-TW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𝛽</m:t>
                    </m:r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衰變</a:t>
                </a:r>
                <a:endParaRPr kumimoji="0" lang="el-GR" altLang="zh-TW" sz="1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 Box 9">
                <a:extLst>
                  <a:ext uri="{FF2B5EF4-FFF2-40B4-BE49-F238E27FC236}">
                    <a16:creationId xmlns:a16="http://schemas.microsoft.com/office/drawing/2014/main" id="{D287881C-D345-FE43-811B-5A51BC631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61255" y="2631430"/>
                <a:ext cx="1152525" cy="369888"/>
              </a:xfrm>
              <a:prstGeom prst="rect">
                <a:avLst/>
              </a:prstGeom>
              <a:blipFill>
                <a:blip r:embed="rId3"/>
                <a:stretch>
                  <a:fillRect l="-2174" t="-10000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2">
                <a:extLst>
                  <a:ext uri="{FF2B5EF4-FFF2-40B4-BE49-F238E27FC236}">
                    <a16:creationId xmlns:a16="http://schemas.microsoft.com/office/drawing/2014/main" id="{4CD47744-9101-134C-B642-F907A90D1E91}"/>
                  </a:ext>
                </a:extLst>
              </p:cNvPr>
              <p:cNvSpPr txBox="1"/>
              <p:nvPr/>
            </p:nvSpPr>
            <p:spPr>
              <a:xfrm>
                <a:off x="2931828" y="2689780"/>
                <a:ext cx="191789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文字方塊 12">
                <a:extLst>
                  <a:ext uri="{FF2B5EF4-FFF2-40B4-BE49-F238E27FC236}">
                    <a16:creationId xmlns:a16="http://schemas.microsoft.com/office/drawing/2014/main" id="{4CD47744-9101-134C-B642-F907A90D1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828" y="2689780"/>
                <a:ext cx="1917896" cy="276999"/>
              </a:xfrm>
              <a:prstGeom prst="rect">
                <a:avLst/>
              </a:prstGeom>
              <a:blipFill>
                <a:blip r:embed="rId4"/>
                <a:stretch>
                  <a:fillRect l="-654"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nbeta0">
            <a:extLst>
              <a:ext uri="{FF2B5EF4-FFF2-40B4-BE49-F238E27FC236}">
                <a16:creationId xmlns:a16="http://schemas.microsoft.com/office/drawing/2014/main" id="{356E2D83-6B6E-4A41-9FE3-59A689876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2" y="1128145"/>
            <a:ext cx="2154237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beta4">
            <a:extLst>
              <a:ext uri="{FF2B5EF4-FFF2-40B4-BE49-F238E27FC236}">
                <a16:creationId xmlns:a16="http://schemas.microsoft.com/office/drawing/2014/main" id="{F5D61BE3-A8B0-7E4A-A684-973BF8B2B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28622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7FF3722-4E4B-2FA9-E1AE-3EFA6AF7E156}"/>
                  </a:ext>
                </a:extLst>
              </p:cNvPr>
              <p:cNvSpPr txBox="1"/>
              <p:nvPr/>
            </p:nvSpPr>
            <p:spPr>
              <a:xfrm>
                <a:off x="1818844" y="3059668"/>
                <a:ext cx="5607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zh-TW" altLang="en-US" sz="1800" dirty="0">
                    <a:solidFill>
                      <a:srgbClr val="FF0000"/>
                    </a:solidFill>
                    <a:latin typeface="+mj-ea"/>
                    <a:ea typeface="+mj-ea"/>
                    <a:cs typeface="Times New Roman" panose="02020603050405020304" pitchFamily="18" charset="0"/>
                  </a:rPr>
                  <a:t>與</a:t>
                </a:r>
                <a14:m>
                  <m:oMath xmlns:m="http://schemas.openxmlformats.org/officeDocument/2006/math">
                    <m:r>
                      <a:rPr kumimoji="0" lang="el-GR" altLang="zh-TW" sz="1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𝛼</m:t>
                    </m:r>
                  </m:oMath>
                </a14:m>
                <a:r>
                  <a:rPr kumimoji="0" lang="zh-TW" alt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衰變不同，在</a:t>
                </a:r>
                <a14:m>
                  <m:oMath xmlns:m="http://schemas.openxmlformats.org/officeDocument/2006/math">
                    <m:r>
                      <a:rPr kumimoji="0" lang="el-GR" altLang="zh-TW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𝛽</m:t>
                    </m:r>
                  </m:oMath>
                </a14:m>
                <a:r>
                  <a:rPr kumimoji="0" lang="zh-TW" alt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衰變</a:t>
                </a:r>
                <a:r>
                  <a:rPr lang="en-TW" dirty="0">
                    <a:solidFill>
                      <a:srgbClr val="FF0000"/>
                    </a:solidFill>
                  </a:rPr>
                  <a:t>中，核子的身份改變了</a:t>
                </a:r>
                <a:r>
                  <a:rPr kumimoji="0" lang="zh-TW" altLang="en-US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，</a:t>
                </a:r>
                <a:endParaRPr lang="en-TW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7FF3722-4E4B-2FA9-E1AE-3EFA6AF7E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8844" y="3059668"/>
                <a:ext cx="5607077" cy="369332"/>
              </a:xfrm>
              <a:prstGeom prst="rect">
                <a:avLst/>
              </a:prstGeom>
              <a:blipFill>
                <a:blip r:embed="rId7"/>
                <a:stretch>
                  <a:fillRect l="-905" t="-6452" b="-1935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200E30-C402-081E-4DFA-D9E6F8740EE6}"/>
                  </a:ext>
                </a:extLst>
              </p:cNvPr>
              <p:cNvSpPr txBox="1"/>
              <p:nvPr/>
            </p:nvSpPr>
            <p:spPr>
              <a:xfrm>
                <a:off x="1817046" y="3456011"/>
                <a:ext cx="24509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>
                    <a:solidFill>
                      <a:srgbClr val="FF0000"/>
                    </a:solidFill>
                  </a:rPr>
                  <a:t>同時會放出微中子</a:t>
                </a:r>
                <a14:m>
                  <m:oMath xmlns:m="http://schemas.openxmlformats.org/officeDocument/2006/math">
                    <m:r>
                      <a:rPr lang="en-TW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TW" dirty="0">
                    <a:solidFill>
                      <a:srgbClr val="FF0000"/>
                    </a:solidFill>
                  </a:rPr>
                  <a:t>！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200E30-C402-081E-4DFA-D9E6F8740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046" y="3456011"/>
                <a:ext cx="2450915" cy="369332"/>
              </a:xfrm>
              <a:prstGeom prst="rect">
                <a:avLst/>
              </a:prstGeom>
              <a:blipFill>
                <a:blip r:embed="rId8"/>
                <a:stretch>
                  <a:fillRect l="-2073" t="-10000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3EF6BF-98B6-EFA9-660B-5C7187A48E6D}"/>
                  </a:ext>
                </a:extLst>
              </p:cNvPr>
              <p:cNvSpPr txBox="1"/>
              <p:nvPr/>
            </p:nvSpPr>
            <p:spPr>
              <a:xfrm>
                <a:off x="1817046" y="3870305"/>
                <a:ext cx="5607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原子核內的中子可以進行</a:t>
                </a:r>
                <a14:m>
                  <m:oMath xmlns:m="http://schemas.openxmlformats.org/officeDocument/2006/math">
                    <m:r>
                      <a:rPr kumimoji="0" lang="el-GR" altLang="zh-TW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𝛽</m:t>
                    </m:r>
                  </m:oMath>
                </a14:m>
                <a:r>
                  <a:rPr kumimoji="0" lang="zh-TW" altLang="en-US" sz="1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衰變。</a:t>
                </a:r>
                <a:endParaRPr kumimoji="0" lang="el-GR" altLang="zh-TW" sz="1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3EF6BF-98B6-EFA9-660B-5C7187A48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046" y="3870305"/>
                <a:ext cx="5607076" cy="369332"/>
              </a:xfrm>
              <a:prstGeom prst="rect">
                <a:avLst/>
              </a:prstGeom>
              <a:blipFill>
                <a:blip r:embed="rId9"/>
                <a:stretch>
                  <a:fillRect l="-905" t="-6667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3592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1" y="431549"/>
            <a:ext cx="4608512" cy="247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7AFBA3-D352-A244-8EA2-E3CCEF5E2946}"/>
              </a:ext>
            </a:extLst>
          </p:cNvPr>
          <p:cNvSpPr txBox="1"/>
          <p:nvPr/>
        </p:nvSpPr>
        <p:spPr>
          <a:xfrm>
            <a:off x="1817323" y="5718256"/>
            <a:ext cx="6659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大部分不穩定放射性原子核的放射性，就來自</a:t>
            </a:r>
            <a:r>
              <a:rPr kumimoji="0" lang="el-GR" altLang="zh-TW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l-GR" altLang="zh-TW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kumimoji="0" lang="el-GR" altLang="zh-TW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TW" dirty="0"/>
              <a:t>衰變 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C7CF0-2185-6940-B20C-21F508CA3DD0}"/>
              </a:ext>
            </a:extLst>
          </p:cNvPr>
          <p:cNvSpPr txBox="1"/>
          <p:nvPr/>
        </p:nvSpPr>
        <p:spPr>
          <a:xfrm>
            <a:off x="1817323" y="5273976"/>
            <a:ext cx="578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衰變前後原子核的質量會有差異，而有能量釋放。</a:t>
            </a:r>
          </a:p>
        </p:txBody>
      </p:sp>
      <p:pic>
        <p:nvPicPr>
          <p:cNvPr id="90114" name="Picture 2" descr="Beta decay - Wikipedia">
            <a:extLst>
              <a:ext uri="{FF2B5EF4-FFF2-40B4-BE49-F238E27FC236}">
                <a16:creationId xmlns:a16="http://schemas.microsoft.com/office/drawing/2014/main" id="{1B4F2096-6A27-A346-A546-59F3443D1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007" y="431549"/>
            <a:ext cx="3636100" cy="247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82C0BE-1AEE-CE49-A180-E2A8E34306AE}"/>
              </a:ext>
            </a:extLst>
          </p:cNvPr>
          <p:cNvSpPr txBox="1"/>
          <p:nvPr/>
        </p:nvSpPr>
        <p:spPr>
          <a:xfrm>
            <a:off x="1817323" y="3029536"/>
            <a:ext cx="6768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/>
              <a:t>原子核中的質子數目決定原子的化學性質。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25">
                <a:extLst>
                  <a:ext uri="{FF2B5EF4-FFF2-40B4-BE49-F238E27FC236}">
                    <a16:creationId xmlns:a16="http://schemas.microsoft.com/office/drawing/2014/main" id="{F6F6B974-9D66-944F-9709-95717DDF004D}"/>
                  </a:ext>
                </a:extLst>
              </p:cNvPr>
              <p:cNvSpPr txBox="1"/>
              <p:nvPr/>
            </p:nvSpPr>
            <p:spPr>
              <a:xfrm>
                <a:off x="1910129" y="4872955"/>
                <a:ext cx="2141035" cy="28187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Pre>
                        <m:sPre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</m:sPre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sPre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文字方塊 25">
                <a:extLst>
                  <a:ext uri="{FF2B5EF4-FFF2-40B4-BE49-F238E27FC236}">
                    <a16:creationId xmlns:a16="http://schemas.microsoft.com/office/drawing/2014/main" id="{F6F6B974-9D66-944F-9709-95717DDF0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129" y="4872955"/>
                <a:ext cx="2141035" cy="281872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AA53550-D07F-064E-859A-2C049B8C6A77}"/>
              </a:ext>
            </a:extLst>
          </p:cNvPr>
          <p:cNvSpPr txBox="1"/>
          <p:nvPr/>
        </p:nvSpPr>
        <p:spPr>
          <a:xfrm>
            <a:off x="1817323" y="3915730"/>
            <a:ext cx="691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不穩定的放射性原子核，可以透過</a:t>
            </a:r>
            <a:r>
              <a:rPr kumimoji="0" lang="el-GR" altLang="zh-TW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kumimoji="0" lang="el-GR" altLang="zh-TW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TW" dirty="0"/>
              <a:t>衰變</a:t>
            </a:r>
            <a:r>
              <a:rPr kumimoji="0" lang="el-GR" altLang="zh-TW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TW" dirty="0"/>
              <a:t>，衰變為不同的原子核，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48EAA5-22D7-56A8-0009-4ECEDAF8F1EF}"/>
              </a:ext>
            </a:extLst>
          </p:cNvPr>
          <p:cNvSpPr txBox="1"/>
          <p:nvPr/>
        </p:nvSpPr>
        <p:spPr>
          <a:xfrm>
            <a:off x="3923928" y="3501008"/>
            <a:ext cx="4984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dirty="0">
                <a:latin typeface="Times New Roman" pitchFamily="18" charset="0"/>
                <a:cs typeface="Times New Roman" pitchFamily="18" charset="0"/>
              </a:rPr>
              <a:t>原子核中若發生</a:t>
            </a:r>
            <a:r>
              <a:rPr kumimoji="0" lang="el-GR" altLang="zh-TW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kumimoji="0" lang="el-GR" altLang="zh-TW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TW" dirty="0"/>
              <a:t>衰變，原子核的核種會改變！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5">
                <a:extLst>
                  <a:ext uri="{FF2B5EF4-FFF2-40B4-BE49-F238E27FC236}">
                    <a16:creationId xmlns:a16="http://schemas.microsoft.com/office/drawing/2014/main" id="{196CD969-D4A3-B6AB-8B9D-A1A695F724ED}"/>
                  </a:ext>
                </a:extLst>
              </p:cNvPr>
              <p:cNvSpPr txBox="1"/>
              <p:nvPr/>
            </p:nvSpPr>
            <p:spPr>
              <a:xfrm>
                <a:off x="1910129" y="3526597"/>
                <a:ext cx="191789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文字方塊 25">
                <a:extLst>
                  <a:ext uri="{FF2B5EF4-FFF2-40B4-BE49-F238E27FC236}">
                    <a16:creationId xmlns:a16="http://schemas.microsoft.com/office/drawing/2014/main" id="{196CD969-D4A3-B6AB-8B9D-A1A695F72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129" y="3526597"/>
                <a:ext cx="1917896" cy="276999"/>
              </a:xfrm>
              <a:prstGeom prst="rect">
                <a:avLst/>
              </a:prstGeom>
              <a:blipFill>
                <a:blip r:embed="rId5"/>
                <a:stretch>
                  <a:fillRect l="-1316" b="-3043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F07C709-1F46-BD77-56E6-3767BD845106}"/>
              </a:ext>
            </a:extLst>
          </p:cNvPr>
          <p:cNvSpPr txBox="1"/>
          <p:nvPr/>
        </p:nvSpPr>
        <p:spPr>
          <a:xfrm>
            <a:off x="1817323" y="432633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/>
              <a:t>例如：碳同位素原子核衰變為氮原子核！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F1AFE9-D13A-A95B-CC5A-7773E7BB668D}"/>
              </a:ext>
            </a:extLst>
          </p:cNvPr>
          <p:cNvSpPr txBox="1"/>
          <p:nvPr/>
        </p:nvSpPr>
        <p:spPr>
          <a:xfrm>
            <a:off x="1817323" y="6143741"/>
            <a:ext cx="6659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l-GR" altLang="zh-TW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kumimoji="0" lang="el-GR" altLang="zh-TW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TW" dirty="0"/>
              <a:t>衰變會不會發生，就要看產物原子核是不是被容許！</a:t>
            </a:r>
          </a:p>
        </p:txBody>
      </p:sp>
    </p:spTree>
    <p:extLst>
      <p:ext uri="{BB962C8B-B14F-4D97-AF65-F5344CB8AC3E}">
        <p14:creationId xmlns:p14="http://schemas.microsoft.com/office/powerpoint/2010/main" val="155301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844824"/>
            <a:ext cx="3312368" cy="3096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4627758" y="692696"/>
            <a:ext cx="3688657" cy="4896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2757011" cy="279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152103" cy="451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ED4C6C-7F3D-6504-1B68-27DADF3073ED}"/>
              </a:ext>
            </a:extLst>
          </p:cNvPr>
          <p:cNvSpPr txBox="1"/>
          <p:nvPr/>
        </p:nvSpPr>
        <p:spPr>
          <a:xfrm>
            <a:off x="683568" y="69269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這些衰變可以在圖上顯示。</a:t>
            </a:r>
          </a:p>
        </p:txBody>
      </p:sp>
    </p:spTree>
    <p:extLst>
      <p:ext uri="{BB962C8B-B14F-4D97-AF65-F5344CB8AC3E}">
        <p14:creationId xmlns:p14="http://schemas.microsoft.com/office/powerpoint/2010/main" val="31442475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DD631A-BA1F-FD64-3C13-B53AF90299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5" r="72544" b="31579"/>
          <a:stretch/>
        </p:blipFill>
        <p:spPr>
          <a:xfrm>
            <a:off x="2807804" y="908720"/>
            <a:ext cx="3528392" cy="53309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C0C95C-11B7-B7C6-D96E-94FEFF4430D2}"/>
              </a:ext>
            </a:extLst>
          </p:cNvPr>
          <p:cNvSpPr txBox="1"/>
          <p:nvPr/>
        </p:nvSpPr>
        <p:spPr>
          <a:xfrm>
            <a:off x="3563888" y="433684"/>
            <a:ext cx="1349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u="none" strike="noStrike" dirty="0">
                <a:solidFill>
                  <a:srgbClr val="000000"/>
                </a:solidFill>
                <a:effectLst/>
                <a:latin typeface="Linux Libertine"/>
              </a:rPr>
              <a:t>Decay chain</a:t>
            </a:r>
          </a:p>
        </p:txBody>
      </p:sp>
    </p:spTree>
    <p:extLst>
      <p:ext uri="{BB962C8B-B14F-4D97-AF65-F5344CB8AC3E}">
        <p14:creationId xmlns:p14="http://schemas.microsoft.com/office/powerpoint/2010/main" val="5697661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142F7D-7CF5-63AC-6C5C-BE4D7C2ED090}"/>
              </a:ext>
            </a:extLst>
          </p:cNvPr>
          <p:cNvSpPr/>
          <p:nvPr/>
        </p:nvSpPr>
        <p:spPr>
          <a:xfrm>
            <a:off x="4788024" y="783682"/>
            <a:ext cx="3559980" cy="532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EAB7DA9-7316-D05D-79F6-02C4013A3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4" y="764704"/>
            <a:ext cx="3457844" cy="5328592"/>
          </a:xfrm>
          <a:prstGeom prst="rect">
            <a:avLst/>
          </a:prstGeom>
        </p:spPr>
      </p:pic>
      <p:pic>
        <p:nvPicPr>
          <p:cNvPr id="7" name="Picture 6" descr="A screenshot of a cellphone&#10;&#10;Description automatically generated with low confidence">
            <a:extLst>
              <a:ext uri="{FF2B5EF4-FFF2-40B4-BE49-F238E27FC236}">
                <a16:creationId xmlns:a16="http://schemas.microsoft.com/office/drawing/2014/main" id="{1312F3FC-104A-AEF3-FCA3-A8FEF0CFE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83682"/>
            <a:ext cx="3559981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3916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6308AD-9964-C840-BC7E-7C5B8A174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437" y="692696"/>
            <a:ext cx="798512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434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534" y="1793401"/>
            <a:ext cx="6780931" cy="38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6365074-56C4-4CC6-96BD-F4170101B939}" type="slidenum">
              <a:rPr kumimoji="0" lang="zh-TW" altLang="en-US" sz="140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101</a:t>
            </a:fld>
            <a:endParaRPr kumimoji="0" lang="en-US" altLang="zh-TW" sz="1400"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1181534" y="805353"/>
                <a:ext cx="72068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zh-TW" altLang="en-US" dirty="0">
                    <a:latin typeface="+mn-lt"/>
                  </a:rPr>
                  <a:t>衰變所放出的電子的能量極大，因此稱為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zh-TW" altLang="en-US" dirty="0">
                    <a:latin typeface="+mn-lt"/>
                  </a:rPr>
                  <a:t>射線，其能量分佈：</a:t>
                </a:r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534" y="805353"/>
                <a:ext cx="7206890" cy="369332"/>
              </a:xfrm>
              <a:prstGeom prst="rect">
                <a:avLst/>
              </a:prstGeom>
              <a:blipFill>
                <a:blip r:embed="rId3"/>
                <a:stretch>
                  <a:fillRect l="-352" t="-6667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C5029B-7899-2F4B-A04D-2DBE26345D2C}"/>
                  </a:ext>
                </a:extLst>
              </p:cNvPr>
              <p:cNvSpPr txBox="1"/>
              <p:nvPr/>
            </p:nvSpPr>
            <p:spPr>
              <a:xfrm>
                <a:off x="1181534" y="1246213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dirty="0">
                    <a:latin typeface="+mn-lt"/>
                  </a:rPr>
                  <a:t>電子的速度最大可以到達接近光速的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0.86</m:t>
                    </m:r>
                  </m:oMath>
                </a14:m>
                <a:r>
                  <a:rPr lang="zh-TW" altLang="en-US" dirty="0">
                    <a:latin typeface="+mn-lt"/>
                  </a:rPr>
                  <a:t>。</a:t>
                </a:r>
                <a:endParaRPr lang="en-TW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C5029B-7899-2F4B-A04D-2DBE26345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534" y="1246213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l="-1385" t="-3226" b="-1935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6840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>
            <a:extLst>
              <a:ext uri="{FF2B5EF4-FFF2-40B4-BE49-F238E27FC236}">
                <a16:creationId xmlns:a16="http://schemas.microsoft.com/office/drawing/2014/main" id="{4062B6EF-4E79-4D47-98D3-95BA09405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24744"/>
            <a:ext cx="3175000" cy="482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AD713D-5317-EB4E-804A-BC4582BC34A6}"/>
              </a:ext>
            </a:extLst>
          </p:cNvPr>
          <p:cNvSpPr txBox="1"/>
          <p:nvPr/>
        </p:nvSpPr>
        <p:spPr>
          <a:xfrm>
            <a:off x="2991148" y="537924"/>
            <a:ext cx="2736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 Ray Bill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en-US" dirty="0"/>
              <a:t>馬面雷神</a:t>
            </a:r>
            <a:endParaRPr lang="en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40376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圖片 1" descr="nbeta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764704"/>
            <a:ext cx="3312368" cy="210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1" name="文字方塊 4"/>
          <p:cNvSpPr txBox="1">
            <a:spLocks noChangeArrowheads="1"/>
          </p:cNvSpPr>
          <p:nvPr/>
        </p:nvSpPr>
        <p:spPr bwMode="auto">
          <a:xfrm>
            <a:off x="1341202" y="331307"/>
            <a:ext cx="3606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kumimoji="0" lang="el-GR" altLang="zh-TW" sz="18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β</a:t>
            </a:r>
            <a:r>
              <a:rPr kumimoji="0" lang="en-US" altLang="zh-TW" sz="1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 Beta </a:t>
            </a:r>
            <a:r>
              <a:rPr kumimoji="0" lang="zh-TW" altLang="en-US" sz="1800" dirty="0">
                <a:latin typeface="PMingLiU" panose="02020500000000000000" pitchFamily="18" charset="-120"/>
                <a:ea typeface="PMingLiU" panose="02020500000000000000" pitchFamily="18" charset="-120"/>
                <a:cs typeface="Times New Roman" pitchFamily="18" charset="0"/>
              </a:rPr>
              <a:t>衰變代表</a:t>
            </a:r>
            <a:r>
              <a:rPr lang="zh-TW" altLang="en-US" sz="1800" dirty="0">
                <a:latin typeface="Tahoma" pitchFamily="34" charset="0"/>
              </a:rPr>
              <a:t>中子並不穩定！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14" y="3708613"/>
            <a:ext cx="3536683" cy="20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>
            <a:spLocks noChangeArrowheads="1"/>
          </p:cNvSpPr>
          <p:nvPr/>
        </p:nvSpPr>
        <p:spPr bwMode="auto">
          <a:xfrm>
            <a:off x="1352632" y="2952235"/>
            <a:ext cx="6153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注意中子是基本粒子，可不是由質子與電子組成的！</a:t>
            </a:r>
          </a:p>
        </p:txBody>
      </p:sp>
      <p:sp>
        <p:nvSpPr>
          <p:cNvPr id="142344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745560" y="6310497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6DE22FC-3746-4F4C-AFE6-7A99D188FDAD}" type="slidenum">
              <a:rPr kumimoji="0" lang="zh-TW" altLang="en-US" sz="1400" smtClean="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103</a:t>
            </a:fld>
            <a:endParaRPr kumimoji="0" lang="en-US" altLang="zh-TW" sz="1400"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3FA88983-BB1B-C54C-9F64-E6E782B5BDD1}"/>
                  </a:ext>
                </a:extLst>
              </p:cNvPr>
              <p:cNvSpPr txBox="1"/>
              <p:nvPr/>
            </p:nvSpPr>
            <p:spPr>
              <a:xfrm>
                <a:off x="5115658" y="366661"/>
                <a:ext cx="1917896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3FA88983-BB1B-C54C-9F64-E6E782B5B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658" y="366661"/>
                <a:ext cx="1917896" cy="276999"/>
              </a:xfrm>
              <a:prstGeom prst="rect">
                <a:avLst/>
              </a:prstGeom>
              <a:blipFill>
                <a:blip r:embed="rId4"/>
                <a:stretch>
                  <a:fillRect l="-658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96C528-53E5-0547-83FB-6D4FF96270F5}"/>
              </a:ext>
            </a:extLst>
          </p:cNvPr>
          <p:cNvSpPr txBox="1"/>
          <p:nvPr/>
        </p:nvSpPr>
        <p:spPr>
          <a:xfrm>
            <a:off x="1331640" y="617929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衰變是中子消失了，產生了質子、電子與微中子。</a:t>
            </a:r>
          </a:p>
        </p:txBody>
      </p:sp>
      <p:sp>
        <p:nvSpPr>
          <p:cNvPr id="11" name="文字方塊 8">
            <a:extLst>
              <a:ext uri="{FF2B5EF4-FFF2-40B4-BE49-F238E27FC236}">
                <a16:creationId xmlns:a16="http://schemas.microsoft.com/office/drawing/2014/main" id="{420B6446-FA1A-CF4B-ACDD-6767A8806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632" y="3311453"/>
            <a:ext cx="6153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質子與電子能組成的粒子是氫原子！中子要小非常多。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FE7A4B-D1EA-4F41-AA53-ACC1F6AE33EA}"/>
                  </a:ext>
                </a:extLst>
              </p:cNvPr>
              <p:cNvSpPr txBox="1"/>
              <p:nvPr/>
            </p:nvSpPr>
            <p:spPr>
              <a:xfrm>
                <a:off x="1341202" y="5817583"/>
                <a:ext cx="59766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TW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TW">
                    <a:solidFill>
                      <a:srgbClr val="FF0000"/>
                    </a:solidFill>
                  </a:rPr>
                  <a:t>衰變</a:t>
                </a:r>
                <a:r>
                  <a:rPr lang="en-GB" dirty="0" err="1">
                    <a:solidFill>
                      <a:srgbClr val="FF0000"/>
                    </a:solidFill>
                  </a:rPr>
                  <a:t>不像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dirty="0" err="1">
                    <a:solidFill>
                      <a:srgbClr val="FF0000"/>
                    </a:solidFill>
                  </a:rPr>
                  <a:t>衰變</a:t>
                </a:r>
                <a:r>
                  <a:rPr lang="en-GB" dirty="0">
                    <a:solidFill>
                      <a:srgbClr val="FF0000"/>
                    </a:solidFill>
                  </a:rPr>
                  <a:t>，</a:t>
                </a:r>
                <a:r>
                  <a:rPr lang="en-TW"/>
                  <a:t>不是組成中子的電子脫離了質子</a:t>
                </a:r>
                <a:r>
                  <a:rPr lang="en-TW" dirty="0"/>
                  <a:t>。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FE7A4B-D1EA-4F41-AA53-ACC1F6AE3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202" y="5817583"/>
                <a:ext cx="5976664" cy="369332"/>
              </a:xfrm>
              <a:prstGeom prst="rect">
                <a:avLst/>
              </a:prstGeom>
              <a:blipFill>
                <a:blip r:embed="rId5"/>
                <a:stretch>
                  <a:fillRect l="-212"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20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11" grpId="0"/>
      <p:bldP spid="1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文字方塊 1"/>
          <p:cNvSpPr txBox="1">
            <a:spLocks noChangeArrowheads="1"/>
          </p:cNvSpPr>
          <p:nvPr/>
        </p:nvSpPr>
        <p:spPr bwMode="auto">
          <a:xfrm>
            <a:off x="2727324" y="1222375"/>
            <a:ext cx="48690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什麼！基本粒子也會衰變、消失？</a:t>
            </a:r>
          </a:p>
        </p:txBody>
      </p:sp>
      <p:sp>
        <p:nvSpPr>
          <p:cNvPr id="3" name="文字方塊 2"/>
          <p:cNvSpPr txBox="1">
            <a:spLocks noChangeArrowheads="1"/>
          </p:cNvSpPr>
          <p:nvPr/>
        </p:nvSpPr>
        <p:spPr bwMode="auto">
          <a:xfrm>
            <a:off x="2762250" y="1716088"/>
            <a:ext cx="3409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>
                <a:latin typeface="Tahoma" pitchFamily="34" charset="0"/>
              </a:rPr>
              <a:t>對！幾乎所有基本粒子都會衰變！</a:t>
            </a:r>
          </a:p>
        </p:txBody>
      </p:sp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1509713" y="2781300"/>
            <a:ext cx="6361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如果基本粒子也會消失，人世間還有什麼會是永恆的？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3330575"/>
            <a:ext cx="447040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7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67D0BE3-0A59-4CF0-885E-6954250C4467}" type="slidenum">
              <a:rPr kumimoji="0" lang="zh-TW" altLang="en-US" sz="1400" smtClean="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104</a:t>
            </a:fld>
            <a:endParaRPr kumimoji="0" lang="en-US" altLang="zh-TW" sz="1400">
              <a:latin typeface="Tahoma" pitchFamily="34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330575"/>
            <a:ext cx="17430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29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AF75E88-3844-41C6-BEA6-CAAF70FAC5DD}" type="slidenum">
              <a:rPr kumimoji="0" lang="zh-TW" altLang="en-US" sz="1400" smtClean="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105</a:t>
            </a:fld>
            <a:endParaRPr kumimoji="0" lang="en-US" altLang="zh-TW" sz="1400"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1549654" y="5004249"/>
                <a:ext cx="52005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0" lang="zh-TW" altLang="en-US" dirty="0"/>
                  <a:t>相對論容許新粒子在撞擊中由能量產生：</a:t>
                </a:r>
                <a14:m>
                  <m:oMath xmlns:m="http://schemas.openxmlformats.org/officeDocument/2006/math">
                    <m:r>
                      <a:rPr kumimoji="0" lang="en-US" altLang="zh-TW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kumimoji="0" lang="en-US" altLang="zh-TW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0" lang="en-US" altLang="zh-TW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kumimoji="0" lang="en-US" altLang="zh-TW" sz="2000" i="1" dirty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kumimoji="0" lang="en-US" altLang="zh-TW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654" y="5004249"/>
                <a:ext cx="5200526" cy="400110"/>
              </a:xfrm>
              <a:prstGeom prst="rect">
                <a:avLst/>
              </a:prstGeom>
              <a:blipFill>
                <a:blip r:embed="rId2"/>
                <a:stretch>
                  <a:fillRect l="-730" b="-2187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">
                <a:extLst>
                  <a:ext uri="{FF2B5EF4-FFF2-40B4-BE49-F238E27FC236}">
                    <a16:creationId xmlns:a16="http://schemas.microsoft.com/office/drawing/2014/main" id="{AD8B99DF-4631-6247-A958-1198680C1B0B}"/>
                  </a:ext>
                </a:extLst>
              </p:cNvPr>
              <p:cNvSpPr txBox="1"/>
              <p:nvPr/>
            </p:nvSpPr>
            <p:spPr>
              <a:xfrm>
                <a:off x="6915538" y="5065800"/>
                <a:ext cx="934743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文字方塊 2">
                <a:extLst>
                  <a:ext uri="{FF2B5EF4-FFF2-40B4-BE49-F238E27FC236}">
                    <a16:creationId xmlns:a16="http://schemas.microsoft.com/office/drawing/2014/main" id="{AD8B99DF-4631-6247-A958-1198680C1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538" y="5065800"/>
                <a:ext cx="934743" cy="276999"/>
              </a:xfrm>
              <a:prstGeom prst="rect">
                <a:avLst/>
              </a:prstGeom>
              <a:blipFill>
                <a:blip r:embed="rId3"/>
                <a:stretch>
                  <a:fillRect l="-5333" r="-1333" b="-1304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AEBD572-CA50-2345-807B-3300BA8C8B47}"/>
              </a:ext>
            </a:extLst>
          </p:cNvPr>
          <p:cNvSpPr txBox="1"/>
          <p:nvPr/>
        </p:nvSpPr>
        <p:spPr>
          <a:xfrm>
            <a:off x="1549654" y="1183282"/>
            <a:ext cx="7067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但話說回來，基本粒子可以衰變、可以產生也不奇怪。</a:t>
            </a:r>
          </a:p>
        </p:txBody>
      </p:sp>
      <p:pic>
        <p:nvPicPr>
          <p:cNvPr id="9" name="圖片 1">
            <a:extLst>
              <a:ext uri="{FF2B5EF4-FFF2-40B4-BE49-F238E27FC236}">
                <a16:creationId xmlns:a16="http://schemas.microsoft.com/office/drawing/2014/main" id="{66996ADF-A740-4644-8397-DD4DAE76B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466" y="1700808"/>
            <a:ext cx="3551068" cy="2861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6">
                <a:extLst>
                  <a:ext uri="{FF2B5EF4-FFF2-40B4-BE49-F238E27FC236}">
                    <a16:creationId xmlns:a16="http://schemas.microsoft.com/office/drawing/2014/main" id="{09C7E8F8-EC33-CC40-8716-E50522998EC2}"/>
                  </a:ext>
                </a:extLst>
              </p:cNvPr>
              <p:cNvSpPr txBox="1"/>
              <p:nvPr/>
            </p:nvSpPr>
            <p:spPr>
              <a:xfrm>
                <a:off x="3291040" y="4687662"/>
                <a:ext cx="2561919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zh-TW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Ne</m:t>
                      </m:r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zh-TW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Ne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文字方塊 6">
                <a:extLst>
                  <a:ext uri="{FF2B5EF4-FFF2-40B4-BE49-F238E27FC236}">
                    <a16:creationId xmlns:a16="http://schemas.microsoft.com/office/drawing/2014/main" id="{09C7E8F8-EC33-CC40-8716-E50522998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40" y="4687662"/>
                <a:ext cx="2561919" cy="276999"/>
              </a:xfrm>
              <a:prstGeom prst="rect">
                <a:avLst/>
              </a:prstGeom>
              <a:blipFill>
                <a:blip r:embed="rId5"/>
                <a:stretch>
                  <a:fillRect l="-1980" b="-31818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233795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3"/>
          <p:cNvSpPr txBox="1">
            <a:spLocks noChangeArrowheads="1"/>
          </p:cNvSpPr>
          <p:nvPr/>
        </p:nvSpPr>
        <p:spPr bwMode="auto">
          <a:xfrm>
            <a:off x="1979712" y="6340217"/>
            <a:ext cx="48245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zh-TW" altLang="en-US" sz="1800" dirty="0"/>
              <a:t>因為能量可以轉換為質量，產生新的粒子！</a:t>
            </a:r>
            <a:endParaRPr kumimoji="0" lang="en-US" altLang="zh-TW" sz="1800" dirty="0"/>
          </a:p>
        </p:txBody>
      </p:sp>
      <p:pic>
        <p:nvPicPr>
          <p:cNvPr id="118788" name="Picture 2" descr="pion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" b="16142"/>
          <a:stretch>
            <a:fillRect/>
          </a:stretch>
        </p:blipFill>
        <p:spPr bwMode="auto">
          <a:xfrm>
            <a:off x="2395538" y="776289"/>
            <a:ext cx="4680252" cy="546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9" name="文字方塊 1"/>
          <p:cNvSpPr txBox="1">
            <a:spLocks noChangeArrowheads="1"/>
          </p:cNvSpPr>
          <p:nvPr/>
        </p:nvSpPr>
        <p:spPr bwMode="auto">
          <a:xfrm>
            <a:off x="2178242" y="240526"/>
            <a:ext cx="60661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dirty="0">
                <a:latin typeface="Tahoma" pitchFamily="34" charset="0"/>
              </a:rPr>
              <a:t>高速的宇宙射線在大氣層高空撞擊出許多新的基本粒子！</a:t>
            </a:r>
          </a:p>
        </p:txBody>
      </p:sp>
      <p:sp>
        <p:nvSpPr>
          <p:cNvPr id="118790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83293BD-3FF0-4FCD-8AED-C8A949602D76}" type="slidenum">
              <a:rPr kumimoji="0" lang="zh-TW" altLang="en-US" sz="140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106</a:t>
            </a:fld>
            <a:endParaRPr kumimoji="0" lang="en-US" altLang="zh-TW" sz="1400">
              <a:latin typeface="Tahoma" pitchFamily="34" charset="0"/>
            </a:endParaRPr>
          </a:p>
        </p:txBody>
      </p:sp>
      <p:sp>
        <p:nvSpPr>
          <p:cNvPr id="2" name="橢圓 1"/>
          <p:cNvSpPr/>
          <p:nvPr/>
        </p:nvSpPr>
        <p:spPr>
          <a:xfrm>
            <a:off x="3086100" y="2272553"/>
            <a:ext cx="416859" cy="4235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AE7B905F-7F03-AC4E-A98B-E6112BA80913}"/>
                  </a:ext>
                </a:extLst>
              </p:cNvPr>
              <p:cNvSpPr txBox="1"/>
              <p:nvPr/>
            </p:nvSpPr>
            <p:spPr>
              <a:xfrm>
                <a:off x="6698732" y="6386383"/>
                <a:ext cx="934743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AE7B905F-7F03-AC4E-A98B-E6112BA80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732" y="6386383"/>
                <a:ext cx="934743" cy="276999"/>
              </a:xfrm>
              <a:prstGeom prst="rect">
                <a:avLst/>
              </a:prstGeom>
              <a:blipFill>
                <a:blip r:embed="rId3"/>
                <a:stretch>
                  <a:fillRect l="-5405" t="-4545" r="-2703" b="-13636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橢圓 1">
            <a:extLst>
              <a:ext uri="{FF2B5EF4-FFF2-40B4-BE49-F238E27FC236}">
                <a16:creationId xmlns:a16="http://schemas.microsoft.com/office/drawing/2014/main" id="{2821877C-5EB5-B24D-AEE7-7E67DC0050D4}"/>
              </a:ext>
            </a:extLst>
          </p:cNvPr>
          <p:cNvSpPr/>
          <p:nvPr/>
        </p:nvSpPr>
        <p:spPr>
          <a:xfrm>
            <a:off x="3433378" y="1765756"/>
            <a:ext cx="416859" cy="4235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1">
            <a:extLst>
              <a:ext uri="{FF2B5EF4-FFF2-40B4-BE49-F238E27FC236}">
                <a16:creationId xmlns:a16="http://schemas.microsoft.com/office/drawing/2014/main" id="{60304CA9-6C7A-E24C-B649-7491C905F368}"/>
              </a:ext>
            </a:extLst>
          </p:cNvPr>
          <p:cNvSpPr/>
          <p:nvPr/>
        </p:nvSpPr>
        <p:spPr>
          <a:xfrm>
            <a:off x="5436096" y="1124744"/>
            <a:ext cx="416859" cy="4235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33003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564" y="785214"/>
            <a:ext cx="5336150" cy="429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7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891DAA0-A505-4AD4-8FFF-EC015CF25087}" type="slidenum">
              <a:rPr kumimoji="0" lang="zh-TW" altLang="en-US" sz="1400" smtClean="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107</a:t>
            </a:fld>
            <a:endParaRPr kumimoji="0" lang="en-US" altLang="zh-TW" sz="1400" dirty="0"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2AB120F0-4393-ED42-8222-58FC32393AEE}"/>
                  </a:ext>
                </a:extLst>
              </p:cNvPr>
              <p:cNvSpPr txBox="1"/>
              <p:nvPr/>
            </p:nvSpPr>
            <p:spPr>
              <a:xfrm>
                <a:off x="4211960" y="5164486"/>
                <a:ext cx="1888209" cy="2993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2AB120F0-4393-ED42-8222-58FC32393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164486"/>
                <a:ext cx="1888209" cy="299313"/>
              </a:xfrm>
              <a:prstGeom prst="rect">
                <a:avLst/>
              </a:prstGeom>
              <a:blipFill>
                <a:blip r:embed="rId3"/>
                <a:stretch>
                  <a:fillRect l="-2000" b="-16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D208BE74-5CF3-C847-A53F-B093CE0C20F9}"/>
                  </a:ext>
                </a:extLst>
              </p:cNvPr>
              <p:cNvSpPr txBox="1"/>
              <p:nvPr/>
            </p:nvSpPr>
            <p:spPr>
              <a:xfrm>
                <a:off x="2402776" y="5182432"/>
                <a:ext cx="1421863" cy="2993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1"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kumimoji="1" lang="zh-TW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D208BE74-5CF3-C847-A53F-B093CE0C2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76" y="5182432"/>
                <a:ext cx="1421863" cy="299313"/>
              </a:xfrm>
              <a:prstGeom prst="rect">
                <a:avLst/>
              </a:prstGeom>
              <a:blipFill>
                <a:blip r:embed="rId4"/>
                <a:stretch>
                  <a:fillRect l="-1786" r="-893" b="-208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412EF83-5E1E-8041-BF8D-EB528D1F1FDF}"/>
              </a:ext>
            </a:extLst>
          </p:cNvPr>
          <p:cNvSpPr txBox="1"/>
          <p:nvPr/>
        </p:nvSpPr>
        <p:spPr>
          <a:xfrm>
            <a:off x="1156564" y="23121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這些新的基本粒子都會衰變！</a:t>
            </a:r>
          </a:p>
        </p:txBody>
      </p:sp>
      <p:pic>
        <p:nvPicPr>
          <p:cNvPr id="8" name="Picture 2" descr="nodecay">
            <a:extLst>
              <a:ext uri="{FF2B5EF4-FFF2-40B4-BE49-F238E27FC236}">
                <a16:creationId xmlns:a16="http://schemas.microsoft.com/office/drawing/2014/main" id="{F365001F-F76C-F14A-8441-70498B27E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1913131"/>
            <a:ext cx="2133599" cy="3172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C3AC1CDD-95AD-5C49-8DC0-0FA1D0A14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6564" y="5989935"/>
            <a:ext cx="721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zh-TW" altLang="en-US" sz="1800" dirty="0">
                <a:cs typeface="Times New Roman" pitchFamily="18" charset="0"/>
              </a:rPr>
              <a:t>較重的粒子在自然界通常不存在。他們一產生不久就會衰變。</a:t>
            </a:r>
            <a:endParaRPr kumimoji="0" lang="en-US" altLang="zh-TW" sz="1800" dirty="0"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2">
                <a:extLst>
                  <a:ext uri="{FF2B5EF4-FFF2-40B4-BE49-F238E27FC236}">
                    <a16:creationId xmlns:a16="http://schemas.microsoft.com/office/drawing/2014/main" id="{EA531AD6-527A-0944-BF06-451BCD1C8B1C}"/>
                  </a:ext>
                </a:extLst>
              </p:cNvPr>
              <p:cNvSpPr/>
              <p:nvPr/>
            </p:nvSpPr>
            <p:spPr>
              <a:xfrm>
                <a:off x="1156564" y="5593374"/>
                <a:ext cx="760750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kumimoji="0" lang="zh-TW" altLang="en-US" dirty="0"/>
                  <a:t>同理，粒子也可以衰變，將質量轉化為衰變產物的能量：</a:t>
                </a:r>
                <a14:m>
                  <m:oMath xmlns:m="http://schemas.openxmlformats.org/officeDocument/2006/math">
                    <m:r>
                      <a:rPr kumimoji="0" lang="en-US" altLang="zh-TW" sz="2000" i="1" dirty="0">
                        <a:solidFill>
                          <a:srgbClr val="FF0000"/>
                        </a:solidFill>
                        <a:latin typeface="Cambria Math"/>
                      </a:rPr>
                      <m:t>𝑀</m:t>
                    </m:r>
                    <m:r>
                      <a:rPr kumimoji="0" lang="en-US" altLang="zh-TW" sz="2000" i="1" dirty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→</m:t>
                    </m:r>
                    <m:r>
                      <a:rPr kumimoji="0" lang="en-US" altLang="zh-TW" sz="2000" i="1" dirty="0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𝐸</m:t>
                    </m:r>
                  </m:oMath>
                </a14:m>
                <a:r>
                  <a:rPr kumimoji="0" lang="en-US" altLang="zh-TW" sz="2000" dirty="0"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矩形 2">
                <a:extLst>
                  <a:ext uri="{FF2B5EF4-FFF2-40B4-BE49-F238E27FC236}">
                    <a16:creationId xmlns:a16="http://schemas.microsoft.com/office/drawing/2014/main" id="{EA531AD6-527A-0944-BF06-451BCD1C8B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564" y="5593374"/>
                <a:ext cx="7607507" cy="400110"/>
              </a:xfrm>
              <a:prstGeom prst="rect">
                <a:avLst/>
              </a:prstGeom>
              <a:blipFill>
                <a:blip r:embed="rId6"/>
                <a:stretch>
                  <a:fillRect l="-833" t="-9375" b="-2812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1DAACD6-0864-0643-A7E5-47A773E530D8}"/>
              </a:ext>
            </a:extLst>
          </p:cNvPr>
          <p:cNvSpPr txBox="1"/>
          <p:nvPr/>
        </p:nvSpPr>
        <p:spPr>
          <a:xfrm>
            <a:off x="1156563" y="6381530"/>
            <a:ext cx="721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許多衰變都如貝他衰變是由弱交互作用造成。特徵是都產生微中子。</a:t>
            </a:r>
          </a:p>
        </p:txBody>
      </p:sp>
    </p:spTree>
    <p:extLst>
      <p:ext uri="{BB962C8B-B14F-4D97-AF65-F5344CB8AC3E}">
        <p14:creationId xmlns:p14="http://schemas.microsoft.com/office/powerpoint/2010/main" val="36089044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0A96F6-2FBD-4D64-9B5F-BADD61AF4F8D}" type="slidenum">
              <a:rPr lang="zh-TW" altLang="en-US" smtClean="0"/>
              <a:pPr>
                <a:defRPr/>
              </a:pPr>
              <a:t>108</a:t>
            </a:fld>
            <a:endParaRPr lang="en-US" altLang="zh-TW"/>
          </a:p>
        </p:txBody>
      </p:sp>
      <p:pic>
        <p:nvPicPr>
          <p:cNvPr id="28057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69"/>
          <a:stretch/>
        </p:blipFill>
        <p:spPr bwMode="auto">
          <a:xfrm>
            <a:off x="1259834" y="81117"/>
            <a:ext cx="6157989" cy="662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334729" y="5220929"/>
            <a:ext cx="6083094" cy="294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4830133" y="2745799"/>
            <a:ext cx="258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質量介於輕子與重子之間，稱為介子 </a:t>
            </a:r>
            <a:r>
              <a:rPr lang="en-US" altLang="zh-TW" dirty="0">
                <a:latin typeface="+mn-lt"/>
              </a:rPr>
              <a:t>Meson</a:t>
            </a:r>
            <a:endParaRPr lang="zh-TW" altLang="en-US" dirty="0">
              <a:latin typeface="+mn-lt"/>
            </a:endParaRPr>
          </a:p>
        </p:txBody>
      </p:sp>
      <p:sp>
        <p:nvSpPr>
          <p:cNvPr id="7" name="矩形 5">
            <a:extLst>
              <a:ext uri="{FF2B5EF4-FFF2-40B4-BE49-F238E27FC236}">
                <a16:creationId xmlns:a16="http://schemas.microsoft.com/office/drawing/2014/main" id="{00E2B9A5-DB9E-9C42-85B8-4BAA90E220DF}"/>
              </a:ext>
            </a:extLst>
          </p:cNvPr>
          <p:cNvSpPr/>
          <p:nvPr/>
        </p:nvSpPr>
        <p:spPr>
          <a:xfrm>
            <a:off x="1244433" y="2341943"/>
            <a:ext cx="6083094" cy="2229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012574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731E7-05E2-4B34-A808-C068F5CA7571}" type="slidenum">
              <a:rPr lang="zh-TW" altLang="en-US" smtClean="0"/>
              <a:pPr>
                <a:defRPr/>
              </a:pPr>
              <a:t>109</a:t>
            </a:fld>
            <a:endParaRPr lang="en-US" altLang="zh-TW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63" b="52315"/>
          <a:stretch/>
        </p:blipFill>
        <p:spPr bwMode="auto">
          <a:xfrm>
            <a:off x="549329" y="316006"/>
            <a:ext cx="7643813" cy="2528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29" y="2914930"/>
            <a:ext cx="7381875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2635622" y="6094599"/>
            <a:ext cx="4558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+mn-lt"/>
              </a:rPr>
              <a:t>邈子是會衰變的。因此自然界不存在。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76EEF75-5978-D24B-B380-F06EB2FB7961}"/>
              </a:ext>
            </a:extLst>
          </p:cNvPr>
          <p:cNvSpPr/>
          <p:nvPr/>
        </p:nvSpPr>
        <p:spPr>
          <a:xfrm>
            <a:off x="1198719" y="1268760"/>
            <a:ext cx="6083094" cy="2229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922640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731E7-05E2-4B34-A808-C068F5CA7571}" type="slidenum">
              <a:rPr lang="zh-TW" altLang="en-US" smtClean="0"/>
              <a:pPr>
                <a:defRPr/>
              </a:pPr>
              <a:t>110</a:t>
            </a:fld>
            <a:endParaRPr lang="en-US" altLang="zh-TW"/>
          </a:p>
        </p:txBody>
      </p:sp>
      <p:pic>
        <p:nvPicPr>
          <p:cNvPr id="282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96" y="554192"/>
            <a:ext cx="7362825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2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96" y="4321329"/>
            <a:ext cx="7177087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5">
            <a:extLst>
              <a:ext uri="{FF2B5EF4-FFF2-40B4-BE49-F238E27FC236}">
                <a16:creationId xmlns:a16="http://schemas.microsoft.com/office/drawing/2014/main" id="{39D67BDD-0074-7045-B005-BDA8FE75C9AE}"/>
              </a:ext>
            </a:extLst>
          </p:cNvPr>
          <p:cNvSpPr/>
          <p:nvPr/>
        </p:nvSpPr>
        <p:spPr>
          <a:xfrm>
            <a:off x="1187624" y="2437760"/>
            <a:ext cx="6083094" cy="2229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7BE5BC-9805-E149-9E9C-CB6CCAB54166}"/>
              </a:ext>
            </a:extLst>
          </p:cNvPr>
          <p:cNvSpPr txBox="1"/>
          <p:nvPr/>
        </p:nvSpPr>
        <p:spPr>
          <a:xfrm>
            <a:off x="549289" y="5906601"/>
            <a:ext cx="8568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獨立的中子半衰期是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10</a:t>
            </a:r>
            <a:r>
              <a:rPr lang="zh-TW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分鐘，但如果是在穩定的原子核裡，中子就可以很長壽</a:t>
            </a:r>
            <a:r>
              <a:rPr lang="zh-TW" altLang="en-US" dirty="0">
                <a:solidFill>
                  <a:srgbClr val="FF0000"/>
                </a:solidFill>
                <a:latin typeface="Calibri" panose="020F050202020403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r>
              <a:rPr lang="en-TW" dirty="0">
                <a:solidFill>
                  <a:srgbClr val="FF0000"/>
                </a:solidFill>
                <a:effectLst/>
              </a:rPr>
              <a:t> </a:t>
            </a:r>
            <a:endParaRPr lang="en-TW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36459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731E7-05E2-4B34-A808-C068F5CA7571}" type="slidenum">
              <a:rPr lang="zh-TW" altLang="en-US" smtClean="0"/>
              <a:pPr>
                <a:defRPr/>
              </a:pPr>
              <a:t>111</a:t>
            </a:fld>
            <a:endParaRPr lang="en-US" altLang="zh-TW"/>
          </a:p>
        </p:txBody>
      </p:sp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490" y="746321"/>
            <a:ext cx="6668269" cy="588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154573" y="335121"/>
            <a:ext cx="443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真正長壽的是質子。</a:t>
            </a:r>
            <a:endParaRPr lang="zh-TW" altLang="en-US" dirty="0">
              <a:latin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5FE3DA-8C73-0B4D-B0BC-871B3E1D4C9A}"/>
              </a:ext>
            </a:extLst>
          </p:cNvPr>
          <p:cNvSpPr/>
          <p:nvPr/>
        </p:nvSpPr>
        <p:spPr>
          <a:xfrm>
            <a:off x="1403648" y="5915693"/>
            <a:ext cx="6083094" cy="710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94492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Oval 4"/>
          <p:cNvSpPr>
            <a:spLocks noChangeArrowheads="1"/>
          </p:cNvSpPr>
          <p:nvPr/>
        </p:nvSpPr>
        <p:spPr bwMode="auto">
          <a:xfrm>
            <a:off x="1068387" y="4266027"/>
            <a:ext cx="611188" cy="6223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800">
              <a:latin typeface="Tahoma" pitchFamily="34" charset="0"/>
            </a:endParaRPr>
          </a:p>
        </p:txBody>
      </p:sp>
      <p:sp>
        <p:nvSpPr>
          <p:cNvPr id="117763" name="Oval 5"/>
          <p:cNvSpPr>
            <a:spLocks noChangeArrowheads="1"/>
          </p:cNvSpPr>
          <p:nvPr/>
        </p:nvSpPr>
        <p:spPr bwMode="auto">
          <a:xfrm>
            <a:off x="2578100" y="4262852"/>
            <a:ext cx="736600" cy="6953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800">
              <a:latin typeface="Tahoma" pitchFamily="34" charset="0"/>
            </a:endParaRPr>
          </a:p>
        </p:txBody>
      </p:sp>
      <p:sp>
        <p:nvSpPr>
          <p:cNvPr id="117764" name="Oval 6"/>
          <p:cNvSpPr>
            <a:spLocks noChangeArrowheads="1"/>
          </p:cNvSpPr>
          <p:nvPr/>
        </p:nvSpPr>
        <p:spPr bwMode="auto">
          <a:xfrm>
            <a:off x="4741862" y="4483514"/>
            <a:ext cx="144463" cy="15875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800">
              <a:latin typeface="Tahoma" pitchFamily="34" charset="0"/>
            </a:endParaRPr>
          </a:p>
        </p:txBody>
      </p:sp>
      <p:sp>
        <p:nvSpPr>
          <p:cNvPr id="117765" name="AutoShape 7"/>
          <p:cNvSpPr>
            <a:spLocks noChangeArrowheads="1"/>
          </p:cNvSpPr>
          <p:nvPr/>
        </p:nvSpPr>
        <p:spPr bwMode="auto">
          <a:xfrm>
            <a:off x="6424612" y="4454939"/>
            <a:ext cx="566738" cy="174625"/>
          </a:xfrm>
          <a:prstGeom prst="lightningBol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800">
              <a:latin typeface="Tahoma" pitchFamily="34" charset="0"/>
            </a:endParaRPr>
          </a:p>
        </p:txBody>
      </p:sp>
      <p:sp>
        <p:nvSpPr>
          <p:cNvPr id="117766" name="Text Box 8"/>
          <p:cNvSpPr txBox="1">
            <a:spLocks noChangeArrowheads="1"/>
          </p:cNvSpPr>
          <p:nvPr/>
        </p:nvSpPr>
        <p:spPr bwMode="auto">
          <a:xfrm>
            <a:off x="893762" y="5080414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TW" sz="2000"/>
              <a:t>Neutron</a:t>
            </a:r>
          </a:p>
        </p:txBody>
      </p:sp>
      <p:sp>
        <p:nvSpPr>
          <p:cNvPr id="117767" name="Text Box 9"/>
          <p:cNvSpPr txBox="1">
            <a:spLocks noChangeArrowheads="1"/>
          </p:cNvSpPr>
          <p:nvPr/>
        </p:nvSpPr>
        <p:spPr bwMode="auto">
          <a:xfrm>
            <a:off x="2387600" y="5064539"/>
            <a:ext cx="111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TW" sz="2000"/>
              <a:t>Proton</a:t>
            </a:r>
          </a:p>
        </p:txBody>
      </p:sp>
      <p:sp>
        <p:nvSpPr>
          <p:cNvPr id="117768" name="Text Box 10"/>
          <p:cNvSpPr txBox="1">
            <a:spLocks noChangeArrowheads="1"/>
          </p:cNvSpPr>
          <p:nvPr/>
        </p:nvSpPr>
        <p:spPr bwMode="auto">
          <a:xfrm>
            <a:off x="4173537" y="5107402"/>
            <a:ext cx="1379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TW" sz="2000"/>
              <a:t>Electron</a:t>
            </a:r>
          </a:p>
        </p:txBody>
      </p:sp>
      <p:sp>
        <p:nvSpPr>
          <p:cNvPr id="117769" name="Text Box 11"/>
          <p:cNvSpPr txBox="1">
            <a:spLocks noChangeArrowheads="1"/>
          </p:cNvSpPr>
          <p:nvPr/>
        </p:nvSpPr>
        <p:spPr bwMode="auto">
          <a:xfrm>
            <a:off x="6146800" y="5093114"/>
            <a:ext cx="1379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TW" sz="2000"/>
              <a:t>Photon</a:t>
            </a:r>
          </a:p>
        </p:txBody>
      </p:sp>
      <p:pic>
        <p:nvPicPr>
          <p:cNvPr id="117770" name="Picture 2" descr="http://www.particlezoo.net/individual_pages/info/pro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2147888"/>
            <a:ext cx="1538287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1" name="Picture 4" descr="http://www.particlezoo.net/individual_pages/info/neutr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888" y="2162175"/>
            <a:ext cx="14986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2" name="Picture 6" descr="http://www.particlezoo.net/individual_pages/info/electron_handma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2190750"/>
            <a:ext cx="1462087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3" name="Picture 8" descr="http://www.particlezoo.net/individual_pages/info/electron-neutri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288" y="2205038"/>
            <a:ext cx="1404937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4" name="Picture 10" descr="http://www.particlezoo.net/individual_pages/info/phot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2205038"/>
            <a:ext cx="143033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75" name="Text Box 11"/>
          <p:cNvSpPr txBox="1">
            <a:spLocks noChangeArrowheads="1"/>
          </p:cNvSpPr>
          <p:nvPr/>
        </p:nvSpPr>
        <p:spPr bwMode="auto">
          <a:xfrm>
            <a:off x="7743825" y="5099464"/>
            <a:ext cx="1379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zh-TW" sz="2000"/>
              <a:t>Neutrino</a:t>
            </a:r>
          </a:p>
        </p:txBody>
      </p:sp>
      <p:sp>
        <p:nvSpPr>
          <p:cNvPr id="117776" name="Rectangle 2"/>
          <p:cNvSpPr txBox="1">
            <a:spLocks noChangeArrowheads="1"/>
          </p:cNvSpPr>
          <p:nvPr/>
        </p:nvSpPr>
        <p:spPr bwMode="auto">
          <a:xfrm>
            <a:off x="683569" y="1353001"/>
            <a:ext cx="8228656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1800" b="1" dirty="0">
                <a:solidFill>
                  <a:srgbClr val="FF0000"/>
                </a:solidFill>
              </a:rPr>
              <a:t>大部分粒子都衰變，五種基本粒子因為輕或其他因素，不會衰變，組成了自然。</a:t>
            </a:r>
          </a:p>
        </p:txBody>
      </p:sp>
      <p:sp>
        <p:nvSpPr>
          <p:cNvPr id="117777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254C7BE-C680-47FC-BD01-C8700FE2965E}" type="slidenum">
              <a:rPr kumimoji="0" lang="zh-TW" altLang="en-US" sz="140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112</a:t>
            </a:fld>
            <a:endParaRPr kumimoji="0" lang="en-US" altLang="zh-TW" sz="1400">
              <a:latin typeface="Tahoma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8CDC69-950B-2D49-BB1E-E5A1A0157021}"/>
              </a:ext>
            </a:extLst>
          </p:cNvPr>
          <p:cNvSpPr txBox="1"/>
          <p:nvPr/>
        </p:nvSpPr>
        <p:spPr>
          <a:xfrm>
            <a:off x="681038" y="983669"/>
            <a:ext cx="8005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造成衰變的弱交互作用是幾乎所有基本粒子都有的作用。人都會衰老。</a:t>
            </a:r>
            <a:endParaRPr lang="en-TW" b="1" dirty="0"/>
          </a:p>
        </p:txBody>
      </p:sp>
    </p:spTree>
    <p:extLst>
      <p:ext uri="{BB962C8B-B14F-4D97-AF65-F5344CB8AC3E}">
        <p14:creationId xmlns:p14="http://schemas.microsoft.com/office/powerpoint/2010/main" val="86756179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0" name="Picture 4" descr="http://www-d0.fnal.gov/Run2Physics/WWW/results/final/TOP/T06C/elementary_partic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1" r="20857" b="5501"/>
          <a:stretch>
            <a:fillRect/>
          </a:stretch>
        </p:blipFill>
        <p:spPr bwMode="auto">
          <a:xfrm>
            <a:off x="395536" y="1574772"/>
            <a:ext cx="3017087" cy="362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400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882" y="2839370"/>
            <a:ext cx="1677147" cy="167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4" name="投影片編號版面配置區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36E4ACF-0BD3-46EB-A4A6-6297C678315E}" type="slidenum">
              <a:rPr kumimoji="0" lang="zh-TW" altLang="en-US" sz="1400">
                <a:latin typeface="Tahoma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113</a:t>
            </a:fld>
            <a:endParaRPr kumimoji="0" lang="en-US" altLang="zh-TW" sz="1400">
              <a:latin typeface="Tahoma" pitchFamily="34" charset="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3" b="40863"/>
          <a:stretch/>
        </p:blipFill>
        <p:spPr>
          <a:xfrm>
            <a:off x="3678049" y="1574772"/>
            <a:ext cx="4947090" cy="36223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C1F19D-1148-7349-A345-8CFFBCEB9115}"/>
              </a:ext>
            </a:extLst>
          </p:cNvPr>
          <p:cNvSpPr txBox="1"/>
          <p:nvPr/>
        </p:nvSpPr>
        <p:spPr>
          <a:xfrm>
            <a:off x="3865594" y="918746"/>
            <a:ext cx="1276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 dirty="0">
                <a:solidFill>
                  <a:srgbClr val="FF0000"/>
                </a:solidFill>
              </a:rPr>
              <a:t>基本粒子</a:t>
            </a:r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6475252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8858119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51035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Types of Ionizing Radiation">
            <a:extLst>
              <a:ext uri="{FF2B5EF4-FFF2-40B4-BE49-F238E27FC236}">
                <a16:creationId xmlns:a16="http://schemas.microsoft.com/office/drawing/2014/main" id="{074AA6D2-4095-A04D-AD53-5E369703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4957"/>
            <a:ext cx="6411398" cy="474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B59BF5-1F97-9E49-98AC-069D43D596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9" t="11291"/>
          <a:stretch/>
        </p:blipFill>
        <p:spPr bwMode="auto">
          <a:xfrm>
            <a:off x="6228184" y="2420888"/>
            <a:ext cx="2734499" cy="294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49900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>
            <a:extLst>
              <a:ext uri="{FF2B5EF4-FFF2-40B4-BE49-F238E27FC236}">
                <a16:creationId xmlns:a16="http://schemas.microsoft.com/office/drawing/2014/main" id="{7B233A89-0310-014D-BB2A-442B098B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6200"/>
            <a:ext cx="91440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8966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">
            <a:extLst>
              <a:ext uri="{FF2B5EF4-FFF2-40B4-BE49-F238E27FC236}">
                <a16:creationId xmlns:a16="http://schemas.microsoft.com/office/drawing/2014/main" id="{342A8B9F-9524-5343-BA6F-DA6C16111E84}"/>
              </a:ext>
            </a:extLst>
          </p:cNvPr>
          <p:cNvSpPr/>
          <p:nvPr/>
        </p:nvSpPr>
        <p:spPr>
          <a:xfrm>
            <a:off x="4800535" y="624362"/>
            <a:ext cx="2657033" cy="178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05023" y="1984440"/>
            <a:ext cx="4248869" cy="3384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9">
                <a:extLst>
                  <a:ext uri="{FF2B5EF4-FFF2-40B4-BE49-F238E27FC236}">
                    <a16:creationId xmlns:a16="http://schemas.microsoft.com/office/drawing/2014/main" id="{E286924F-4C4F-584E-A05C-486E62A45E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36975" y="5606330"/>
                <a:ext cx="614158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kumimoji="0" lang="el-GR" altLang="zh-TW" sz="1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𝛾</m:t>
                    </m:r>
                  </m:oMath>
                </a14:m>
                <a:r>
                  <a:rPr kumimoji="0" lang="en-US" altLang="zh-TW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kumimoji="0" lang="zh-TW" alt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衰變只是如氫原子在原子核的能態間躍遷，放出電磁波。</a:t>
                </a:r>
                <a:endParaRPr kumimoji="0" lang="el-GR" altLang="zh-TW" sz="1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 Box 9">
                <a:extLst>
                  <a:ext uri="{FF2B5EF4-FFF2-40B4-BE49-F238E27FC236}">
                    <a16:creationId xmlns:a16="http://schemas.microsoft.com/office/drawing/2014/main" id="{E286924F-4C4F-584E-A05C-486E62A45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6975" y="5606330"/>
                <a:ext cx="6141587" cy="369332"/>
              </a:xfrm>
              <a:prstGeom prst="rect">
                <a:avLst/>
              </a:prstGeom>
              <a:blipFill>
                <a:blip r:embed="rId2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090" name="Picture 2">
            <a:extLst>
              <a:ext uri="{FF2B5EF4-FFF2-40B4-BE49-F238E27FC236}">
                <a16:creationId xmlns:a16="http://schemas.microsoft.com/office/drawing/2014/main" id="{606851D2-87C5-B940-A00A-FE6F9137E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63" y="2138266"/>
            <a:ext cx="344689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2" name="Picture 4">
            <a:extLst>
              <a:ext uri="{FF2B5EF4-FFF2-40B4-BE49-F238E27FC236}">
                <a16:creationId xmlns:a16="http://schemas.microsoft.com/office/drawing/2014/main" id="{E6EE3D11-2DA2-4649-BF3B-401A4272F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591" y="2537370"/>
            <a:ext cx="4110597" cy="280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4" name="Picture 6">
            <a:extLst>
              <a:ext uri="{FF2B5EF4-FFF2-40B4-BE49-F238E27FC236}">
                <a16:creationId xmlns:a16="http://schemas.microsoft.com/office/drawing/2014/main" id="{3031C58C-B9A5-0E4E-941F-787A642B7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127" y="624363"/>
            <a:ext cx="2426442" cy="164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67494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CC64FC-C5AB-809C-4226-B667705B3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354" y="1268760"/>
            <a:ext cx="6513292" cy="41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8811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2" descr="http://www.hk-phy.org/energy/power/nuclear_phy/images/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01" y="1824977"/>
            <a:ext cx="2313333" cy="138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笑臉 3"/>
          <p:cNvSpPr/>
          <p:nvPr/>
        </p:nvSpPr>
        <p:spPr>
          <a:xfrm>
            <a:off x="1923802" y="4865387"/>
            <a:ext cx="500062" cy="50006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" name="向右箭號 4"/>
          <p:cNvSpPr/>
          <p:nvPr/>
        </p:nvSpPr>
        <p:spPr>
          <a:xfrm rot="20166475">
            <a:off x="2635002" y="4573287"/>
            <a:ext cx="1071562" cy="21431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 rot="1319998">
            <a:off x="2647702" y="5357512"/>
            <a:ext cx="1071562" cy="21431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6" name="文字方塊 6"/>
              <p:cNvSpPr txBox="1">
                <a:spLocks noChangeArrowheads="1"/>
              </p:cNvSpPr>
              <p:nvPr/>
            </p:nvSpPr>
            <p:spPr bwMode="auto">
              <a:xfrm>
                <a:off x="2709614" y="4293887"/>
                <a:ext cx="50006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sz="1800" i="1" smtClean="0">
                          <a:latin typeface="Cambria Math"/>
                          <a:ea typeface="Cambria Math"/>
                        </a:rPr>
                        <m:t>Γ</m:t>
                      </m:r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71686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9614" y="4293887"/>
                <a:ext cx="50006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笑臉 7"/>
          <p:cNvSpPr/>
          <p:nvPr/>
        </p:nvSpPr>
        <p:spPr>
          <a:xfrm>
            <a:off x="3924052" y="5508324"/>
            <a:ext cx="500062" cy="500063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8" name="文字方塊 8"/>
              <p:cNvSpPr txBox="1">
                <a:spLocks noChangeArrowheads="1"/>
              </p:cNvSpPr>
              <p:nvPr/>
            </p:nvSpPr>
            <p:spPr bwMode="auto">
              <a:xfrm>
                <a:off x="2709614" y="5651199"/>
                <a:ext cx="71437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i="1" dirty="0" smtClean="0">
                          <a:latin typeface="Cambria Math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el-GR" altLang="zh-TW" sz="1800" i="1" dirty="0" smtClean="0">
                          <a:latin typeface="Cambria Math"/>
                          <a:ea typeface="Cambria Math"/>
                        </a:rPr>
                        <m:t>Γ</m:t>
                      </m:r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71688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9614" y="5651199"/>
                <a:ext cx="71437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89" name="文字方塊 9"/>
          <p:cNvSpPr txBox="1">
            <a:spLocks noChangeArrowheads="1"/>
          </p:cNvSpPr>
          <p:nvPr/>
        </p:nvSpPr>
        <p:spPr bwMode="auto">
          <a:xfrm>
            <a:off x="4617347" y="4732036"/>
            <a:ext cx="4451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每單位時間衰變發生的機率通常是固定的。</a:t>
            </a:r>
            <a:endParaRPr lang="zh-TW" altLang="en-US" sz="1800" i="1" dirty="0"/>
          </a:p>
        </p:txBody>
      </p:sp>
      <p:sp>
        <p:nvSpPr>
          <p:cNvPr id="71690" name="矩形 10"/>
          <p:cNvSpPr>
            <a:spLocks noChangeArrowheads="1"/>
          </p:cNvSpPr>
          <p:nvPr/>
        </p:nvSpPr>
        <p:spPr bwMode="auto">
          <a:xfrm>
            <a:off x="1073401" y="918034"/>
            <a:ext cx="784904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我們無法預測單一一顆原子核何時及是否衰變，只能預測它衰變的機率。</a:t>
            </a:r>
          </a:p>
        </p:txBody>
      </p:sp>
      <p:sp>
        <p:nvSpPr>
          <p:cNvPr id="71691" name="文字方塊 1"/>
          <p:cNvSpPr txBox="1">
            <a:spLocks noChangeArrowheads="1"/>
          </p:cNvSpPr>
          <p:nvPr/>
        </p:nvSpPr>
        <p:spPr bwMode="auto">
          <a:xfrm>
            <a:off x="1073401" y="486234"/>
            <a:ext cx="60488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原子核的衰變是一個微觀的量子現象。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44771"/>
            <a:ext cx="2586494" cy="13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0"/>
          <p:cNvSpPr>
            <a:spLocks noChangeArrowheads="1"/>
          </p:cNvSpPr>
          <p:nvPr/>
        </p:nvSpPr>
        <p:spPr bwMode="auto">
          <a:xfrm>
            <a:off x="1073401" y="1347607"/>
            <a:ext cx="741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注意即使完全相同的原子核，它的命運：何時及是否衰變，都不相同。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6AEF7F4-0F99-CF4D-E9FF-AD1B1E4FA1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7" r="77659"/>
          <a:stretch/>
        </p:blipFill>
        <p:spPr bwMode="auto">
          <a:xfrm>
            <a:off x="1571838" y="4365469"/>
            <a:ext cx="832035" cy="1520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8C7D8E7-C89F-0CED-C63F-1C34C1198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9" r="35819" b="38242"/>
          <a:stretch/>
        </p:blipFill>
        <p:spPr bwMode="auto">
          <a:xfrm>
            <a:off x="3728652" y="3570685"/>
            <a:ext cx="798002" cy="116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121A590-0476-D15A-2B48-03E0436999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7" r="77659" b="7485"/>
          <a:stretch/>
        </p:blipFill>
        <p:spPr bwMode="auto">
          <a:xfrm>
            <a:off x="3732429" y="5229200"/>
            <a:ext cx="808518" cy="133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4990F8-9135-CE46-9B5F-0B6A94416E20}"/>
              </a:ext>
            </a:extLst>
          </p:cNvPr>
          <p:cNvSpPr txBox="1"/>
          <p:nvPr/>
        </p:nvSpPr>
        <p:spPr>
          <a:xfrm>
            <a:off x="4609910" y="5162609"/>
            <a:ext cx="377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對每一個相同的原子核都相等。</a:t>
            </a:r>
          </a:p>
        </p:txBody>
      </p:sp>
    </p:spTree>
    <p:extLst>
      <p:ext uri="{BB962C8B-B14F-4D97-AF65-F5344CB8AC3E}">
        <p14:creationId xmlns:p14="http://schemas.microsoft.com/office/powerpoint/2010/main" val="166650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1686" grpId="0"/>
      <p:bldP spid="8" grpId="0" animBg="1"/>
      <p:bldP spid="71688" grpId="0"/>
      <p:bldP spid="71689" grpId="0"/>
      <p:bldP spid="10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08720"/>
            <a:ext cx="4694252" cy="340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 bwMode="auto">
          <a:xfrm>
            <a:off x="1115616" y="4653136"/>
            <a:ext cx="72728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農場的每一株菜都不同，代表一樣品種的菜還是有先天與後天的差異。</a:t>
            </a:r>
          </a:p>
        </p:txBody>
      </p:sp>
      <p:sp>
        <p:nvSpPr>
          <p:cNvPr id="4" name="文字方塊 3"/>
          <p:cNvSpPr txBox="1"/>
          <p:nvPr/>
        </p:nvSpPr>
        <p:spPr bwMode="auto">
          <a:xfrm>
            <a:off x="1123504" y="5140041"/>
            <a:ext cx="59766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但每一個放射性原子核都是一模一樣的，無從分辨，</a:t>
            </a:r>
          </a:p>
        </p:txBody>
      </p:sp>
      <p:sp>
        <p:nvSpPr>
          <p:cNvPr id="3" name="文字方塊 2"/>
          <p:cNvSpPr txBox="1"/>
          <p:nvPr/>
        </p:nvSpPr>
        <p:spPr bwMode="auto">
          <a:xfrm>
            <a:off x="1123504" y="5661248"/>
            <a:ext cx="7408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根據科學的確定原則，</a:t>
            </a:r>
            <a:r>
              <a:rPr lang="zh-TW" altLang="en-US" dirty="0"/>
              <a:t>照理講應該</a:t>
            </a:r>
            <a:r>
              <a:rPr lang="zh-TW" altLang="en-US" sz="1800" dirty="0"/>
              <a:t>有一樣的性質與測量結果。</a:t>
            </a:r>
          </a:p>
        </p:txBody>
      </p:sp>
      <p:sp>
        <p:nvSpPr>
          <p:cNvPr id="6" name="矩形 10"/>
          <p:cNvSpPr>
            <a:spLocks noChangeArrowheads="1"/>
          </p:cNvSpPr>
          <p:nvPr/>
        </p:nvSpPr>
        <p:spPr bwMode="auto">
          <a:xfrm>
            <a:off x="1165770" y="6165304"/>
            <a:ext cx="7870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但事實是：完全相同的原子核，它的命運，何時及是否衰變，都不相同。</a:t>
            </a:r>
          </a:p>
        </p:txBody>
      </p:sp>
    </p:spTree>
    <p:extLst>
      <p:ext uri="{BB962C8B-B14F-4D97-AF65-F5344CB8AC3E}">
        <p14:creationId xmlns:p14="http://schemas.microsoft.com/office/powerpoint/2010/main" val="8452608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4ADF4B47-7E15-2547-BC5D-FF807A2C8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3815849"/>
          </a:xfrm>
          <a:prstGeom prst="rect">
            <a:avLst/>
          </a:prstGeom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95453A8-E64C-A245-9055-9465380D14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"/>
          <a:stretch/>
        </p:blipFill>
        <p:spPr>
          <a:xfrm>
            <a:off x="323528" y="2060848"/>
            <a:ext cx="8323954" cy="460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5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ukushima No. 1 nuclear power plant in Okuma town">
            <a:extLst>
              <a:ext uri="{FF2B5EF4-FFF2-40B4-BE49-F238E27FC236}">
                <a16:creationId xmlns:a16="http://schemas.microsoft.com/office/drawing/2014/main" id="{983820C9-7B48-1757-1D24-76598FFFC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69755"/>
            <a:ext cx="8388424" cy="471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1081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圖片 1" descr="deca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8" t="9094" b="5412"/>
          <a:stretch>
            <a:fillRect/>
          </a:stretch>
        </p:blipFill>
        <p:spPr bwMode="auto">
          <a:xfrm>
            <a:off x="1884109" y="846725"/>
            <a:ext cx="5480050" cy="383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6" name="文字方塊 2"/>
          <p:cNvSpPr txBox="1">
            <a:spLocks noChangeArrowheads="1"/>
          </p:cNvSpPr>
          <p:nvPr/>
        </p:nvSpPr>
        <p:spPr bwMode="auto">
          <a:xfrm>
            <a:off x="2963608" y="918162"/>
            <a:ext cx="56408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如果是觀測一大群原子核：等於重複實驗很多次。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09" name="文字方塊 5"/>
              <p:cNvSpPr txBox="1">
                <a:spLocks noChangeArrowheads="1"/>
              </p:cNvSpPr>
              <p:nvPr/>
            </p:nvSpPr>
            <p:spPr bwMode="auto">
              <a:xfrm>
                <a:off x="3120761" y="5448550"/>
                <a:ext cx="5760640" cy="491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每衰變一次，數目就減</a:t>
                </a:r>
                <a:r>
                  <a:rPr lang="en-US" altLang="zh-TW" sz="1800" dirty="0"/>
                  <a:t>1</a:t>
                </a:r>
                <a:r>
                  <a:rPr lang="zh-TW" altLang="en-US" sz="1800" dirty="0"/>
                  <a:t>。</a:t>
                </a:r>
                <a:r>
                  <a:rPr lang="el-GR" altLang="zh-TW" sz="1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1800" b="0" i="0" smtClean="0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l-GR" altLang="zh-TW" sz="1800" i="1">
                        <a:latin typeface="Cambria Math"/>
                        <a:ea typeface="Cambria Math"/>
                      </a:rPr>
                      <m:t>Γ</m:t>
                    </m:r>
                    <m:r>
                      <a:rPr lang="en-US" altLang="zh-TW" sz="1800" i="1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zh-TW" altLang="en-US" sz="1800" i="1" dirty="0"/>
                  <a:t> </a:t>
                </a:r>
                <a:r>
                  <a:rPr lang="zh-TW" altLang="en-US" sz="1800" dirty="0"/>
                  <a:t>等於數目變化率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TW" sz="1800" i="1">
                            <a:latin typeface="Cambria Math"/>
                          </a:rPr>
                          <m:t>𝑑𝑁</m:t>
                        </m:r>
                      </m:num>
                      <m:den>
                        <m:r>
                          <a:rPr lang="en-US" altLang="zh-TW" sz="18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altLang="zh-TW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TW" altLang="en-US" sz="1800" dirty="0"/>
                  <a:t>。</a:t>
                </a:r>
              </a:p>
            </p:txBody>
          </p:sp>
        </mc:Choice>
        <mc:Fallback xmlns="">
          <p:sp>
            <p:nvSpPr>
              <p:cNvPr id="72709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0761" y="5448550"/>
                <a:ext cx="5760640" cy="491288"/>
              </a:xfrm>
              <a:prstGeom prst="rect">
                <a:avLst/>
              </a:prstGeom>
              <a:blipFill>
                <a:blip r:embed="rId3"/>
                <a:stretch>
                  <a:fillRect l="-879" b="-51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0" name="文字方塊 6"/>
              <p:cNvSpPr txBox="1">
                <a:spLocks noChangeArrowheads="1"/>
              </p:cNvSpPr>
              <p:nvPr/>
            </p:nvSpPr>
            <p:spPr bwMode="auto">
              <a:xfrm>
                <a:off x="3149347" y="4756780"/>
                <a:ext cx="4214812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>
                    <a:latin typeface="PMingLiU" panose="02020500000000000000" pitchFamily="18" charset="-120"/>
                    <a:ea typeface="PMingLiU" panose="02020500000000000000" pitchFamily="18" charset="-120"/>
                  </a:rPr>
                  <a:t>假設</a:t>
                </a:r>
                <a:r>
                  <a:rPr lang="zh-TW" altLang="en-US" sz="18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1800" i="1">
                        <a:latin typeface="Cambria Math"/>
                        <a:ea typeface="Cambria Math"/>
                      </a:rPr>
                      <m:t>Γ</m:t>
                    </m:r>
                  </m:oMath>
                </a14:m>
                <a:r>
                  <a:rPr lang="zh-TW" altLang="en-US" sz="1800" i="1" dirty="0"/>
                  <a:t> </a:t>
                </a:r>
                <a:r>
                  <a:rPr lang="zh-TW" altLang="en-US" sz="1800" dirty="0"/>
                  <a:t>是一個原子核每秒衰變的機率。</a:t>
                </a:r>
              </a:p>
            </p:txBody>
          </p:sp>
        </mc:Choice>
        <mc:Fallback xmlns="">
          <p:sp>
            <p:nvSpPr>
              <p:cNvPr id="72710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9347" y="4756780"/>
                <a:ext cx="4214812" cy="369887"/>
              </a:xfrm>
              <a:prstGeom prst="rect">
                <a:avLst/>
              </a:prstGeom>
              <a:blipFill>
                <a:blip r:embed="rId4"/>
                <a:stretch>
                  <a:fillRect l="-1506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712" name="文字方塊 8"/>
          <p:cNvSpPr txBox="1">
            <a:spLocks noChangeArrowheads="1"/>
          </p:cNvSpPr>
          <p:nvPr/>
        </p:nvSpPr>
        <p:spPr bwMode="auto">
          <a:xfrm>
            <a:off x="2963608" y="343487"/>
            <a:ext cx="52087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機率對單一顆原子核的衰變無法預測，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713" name="文字方塊 9"/>
              <p:cNvSpPr txBox="1">
                <a:spLocks noChangeArrowheads="1"/>
              </p:cNvSpPr>
              <p:nvPr/>
            </p:nvSpPr>
            <p:spPr bwMode="auto">
              <a:xfrm>
                <a:off x="2963608" y="1351550"/>
                <a:ext cx="555079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機率使我們可以預測原子核衰變後的數量</a:t>
                </a:r>
                <a14:m>
                  <m:oMath xmlns:m="http://schemas.openxmlformats.org/officeDocument/2006/math">
                    <m:r>
                      <a:rPr lang="en-US" altLang="zh-TW" sz="1800" i="1" dirty="0">
                        <a:latin typeface="Cambria Math"/>
                      </a:rPr>
                      <m:t>𝑁</m:t>
                    </m:r>
                    <m:r>
                      <a:rPr lang="en-US" altLang="zh-TW" sz="18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zh-TW" altLang="en-US" sz="1800" dirty="0"/>
                  <a:t>。</a:t>
                </a:r>
              </a:p>
            </p:txBody>
          </p:sp>
        </mc:Choice>
        <mc:Fallback xmlns="">
          <p:sp>
            <p:nvSpPr>
              <p:cNvPr id="72713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3608" y="1351550"/>
                <a:ext cx="5550799" cy="369332"/>
              </a:xfrm>
              <a:prstGeom prst="rect">
                <a:avLst/>
              </a:prstGeom>
              <a:blipFill>
                <a:blip r:embed="rId5"/>
                <a:stretch>
                  <a:fillRect l="-913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715" name="文字方塊 6"/>
              <p:cNvSpPr txBox="1">
                <a:spLocks noChangeArrowheads="1"/>
              </p:cNvSpPr>
              <p:nvPr/>
            </p:nvSpPr>
            <p:spPr bwMode="auto">
              <a:xfrm>
                <a:off x="3151293" y="5126667"/>
                <a:ext cx="54531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1800" i="1" smtClean="0">
                        <a:latin typeface="Cambria Math"/>
                        <a:ea typeface="Cambria Math"/>
                      </a:rPr>
                      <m:t>Γ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zh-TW" altLang="en-US" sz="1800" i="1" dirty="0"/>
                  <a:t> </a:t>
                </a:r>
                <a:r>
                  <a:rPr lang="zh-TW" altLang="en-US" sz="1800" dirty="0"/>
                  <a:t>即是一群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zh-TW" altLang="en-US" sz="1800" dirty="0"/>
                  <a:t>個原子核，每秒衰變發生的次數。</a:t>
                </a:r>
              </a:p>
            </p:txBody>
          </p:sp>
        </mc:Choice>
        <mc:Fallback xmlns="">
          <p:sp>
            <p:nvSpPr>
              <p:cNvPr id="72715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1293" y="5126667"/>
                <a:ext cx="5453154" cy="369332"/>
              </a:xfrm>
              <a:prstGeom prst="rect">
                <a:avLst/>
              </a:prstGeom>
              <a:blipFill>
                <a:blip r:embed="rId6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>
          <a:xfrm>
            <a:off x="3756292" y="4439401"/>
            <a:ext cx="122344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1884109" y="2654030"/>
            <a:ext cx="360015" cy="1001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 bwMode="auto">
              <a:xfrm>
                <a:off x="6348580" y="4159192"/>
                <a:ext cx="1440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580" y="4159192"/>
                <a:ext cx="144016" cy="369332"/>
              </a:xfrm>
              <a:prstGeom prst="rect">
                <a:avLst/>
              </a:prstGeom>
              <a:blipFill>
                <a:blip r:embed="rId7"/>
                <a:stretch>
                  <a:fillRect r="-538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 bwMode="auto">
              <a:xfrm>
                <a:off x="1956092" y="1926944"/>
                <a:ext cx="24924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56092" y="1926944"/>
                <a:ext cx="249241" cy="369332"/>
              </a:xfrm>
              <a:prstGeom prst="rect">
                <a:avLst/>
              </a:prstGeom>
              <a:blipFill>
                <a:blip r:embed="rId8"/>
                <a:stretch>
                  <a:fillRect r="-3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1134119" y="5929701"/>
                <a:ext cx="77472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這是一個微分方程式！等式在任何時間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𝑡</m:t>
                    </m:r>
                  </m:oMath>
                </a14:m>
                <a:r>
                  <a:rPr lang="zh-TW" altLang="en-US" dirty="0"/>
                  <a:t>都成立，因此是一個函數方程式。</a:t>
                </a:r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119" y="5929701"/>
                <a:ext cx="7747282" cy="369332"/>
              </a:xfrm>
              <a:prstGeom prst="rect">
                <a:avLst/>
              </a:prstGeom>
              <a:blipFill>
                <a:blip r:embed="rId9"/>
                <a:stretch>
                  <a:fillRect l="-655" t="-10345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7">
                <a:extLst>
                  <a:ext uri="{FF2B5EF4-FFF2-40B4-BE49-F238E27FC236}">
                    <a16:creationId xmlns:a16="http://schemas.microsoft.com/office/drawing/2014/main" id="{F1C617FF-F6EF-CB4C-A42F-3FC74E612260}"/>
                  </a:ext>
                </a:extLst>
              </p:cNvPr>
              <p:cNvSpPr txBox="1"/>
              <p:nvPr/>
            </p:nvSpPr>
            <p:spPr bwMode="auto">
              <a:xfrm>
                <a:off x="1205990" y="4830304"/>
                <a:ext cx="1943353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l-GR" altLang="zh-TW" sz="1800" b="0" i="1" smtClean="0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17">
                <a:extLst>
                  <a:ext uri="{FF2B5EF4-FFF2-40B4-BE49-F238E27FC236}">
                    <a16:creationId xmlns:a16="http://schemas.microsoft.com/office/drawing/2014/main" id="{F1C617FF-F6EF-CB4C-A42F-3FC74E612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5990" y="4830304"/>
                <a:ext cx="1943353" cy="618246"/>
              </a:xfrm>
              <a:prstGeom prst="rect">
                <a:avLst/>
              </a:prstGeom>
              <a:blipFill>
                <a:blip r:embed="rId10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9652BC9-C1A5-0F40-8F85-0B0F59243673}"/>
              </a:ext>
            </a:extLst>
          </p:cNvPr>
          <p:cNvSpPr txBox="1"/>
          <p:nvPr/>
        </p:nvSpPr>
        <p:spPr>
          <a:xfrm>
            <a:off x="2933323" y="53328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5">
                <a:extLst>
                  <a:ext uri="{FF2B5EF4-FFF2-40B4-BE49-F238E27FC236}">
                    <a16:creationId xmlns:a16="http://schemas.microsoft.com/office/drawing/2014/main" id="{8C76998D-5684-7247-8581-30FC4139DE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8414" y="6357658"/>
                <a:ext cx="538256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zh-TW" altLang="en-US" sz="1800" dirty="0"/>
                  <a:t>的一次微分這個函數，與</a:t>
                </a: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sz="1800" dirty="0"/>
                  <a:t>函數成正比。</a:t>
                </a:r>
              </a:p>
            </p:txBody>
          </p:sp>
        </mc:Choice>
        <mc:Fallback xmlns="">
          <p:sp>
            <p:nvSpPr>
              <p:cNvPr id="17" name="文字方塊 5">
                <a:extLst>
                  <a:ext uri="{FF2B5EF4-FFF2-40B4-BE49-F238E27FC236}">
                    <a16:creationId xmlns:a16="http://schemas.microsoft.com/office/drawing/2014/main" id="{8C76998D-5684-7247-8581-30FC4139D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8414" y="6357658"/>
                <a:ext cx="5382568" cy="369332"/>
              </a:xfrm>
              <a:prstGeom prst="rect">
                <a:avLst/>
              </a:prstGeom>
              <a:blipFill>
                <a:blip r:embed="rId11"/>
                <a:stretch>
                  <a:fillRect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34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/>
      <p:bldP spid="72715" grpId="0"/>
      <p:bldP spid="4" grpId="0"/>
      <p:bldP spid="15" grpId="0" animBg="1"/>
      <p:bldP spid="17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文字方塊 3"/>
          <p:cNvSpPr txBox="1">
            <a:spLocks noChangeArrowheads="1"/>
          </p:cNvSpPr>
          <p:nvPr/>
        </p:nvSpPr>
        <p:spPr bwMode="auto">
          <a:xfrm>
            <a:off x="2051050" y="2565400"/>
            <a:ext cx="3857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函數的微分與自己成正比！</a:t>
            </a:r>
          </a:p>
        </p:txBody>
      </p:sp>
      <p:sp>
        <p:nvSpPr>
          <p:cNvPr id="6656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17" name="文字方塊 16"/>
          <p:cNvSpPr txBox="1">
            <a:spLocks noChangeArrowheads="1"/>
          </p:cNvSpPr>
          <p:nvPr/>
        </p:nvSpPr>
        <p:spPr bwMode="auto">
          <a:xfrm>
            <a:off x="2051050" y="3111500"/>
            <a:ext cx="6481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有沒有這樣的函數？不可能是多項式。也不是三角函數。</a:t>
            </a:r>
          </a:p>
        </p:txBody>
      </p:sp>
      <p:sp>
        <p:nvSpPr>
          <p:cNvPr id="2" name="文字方塊 1"/>
          <p:cNvSpPr txBox="1"/>
          <p:nvPr/>
        </p:nvSpPr>
        <p:spPr bwMode="auto">
          <a:xfrm>
            <a:off x="3563888" y="3914369"/>
            <a:ext cx="3888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指數函數的微分依舊是指數函數。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 bwMode="auto">
              <a:xfrm>
                <a:off x="2051050" y="1700808"/>
                <a:ext cx="1335687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l-GR" altLang="zh-TW" sz="1800" b="0" i="1" smtClean="0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050" y="1700808"/>
                <a:ext cx="1335687" cy="61824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B99A19-3709-7044-8F01-58C7DC503056}"/>
                  </a:ext>
                </a:extLst>
              </p:cNvPr>
              <p:cNvSpPr txBox="1"/>
              <p:nvPr/>
            </p:nvSpPr>
            <p:spPr bwMode="auto">
              <a:xfrm>
                <a:off x="2051050" y="3836078"/>
                <a:ext cx="1157305" cy="52591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B99A19-3709-7044-8F01-58C7DC503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050" y="3836078"/>
                <a:ext cx="1157305" cy="525913"/>
              </a:xfrm>
              <a:prstGeom prst="rect">
                <a:avLst/>
              </a:prstGeom>
              <a:blipFill>
                <a:blip r:embed="rId6"/>
                <a:stretch>
                  <a:fillRect l="-4348" t="-2326" b="-1395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71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6758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67589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91" name="文字方塊 8"/>
              <p:cNvSpPr txBox="1">
                <a:spLocks noChangeArrowheads="1"/>
              </p:cNvSpPr>
              <p:nvPr/>
            </p:nvSpPr>
            <p:spPr bwMode="auto">
              <a:xfrm>
                <a:off x="761802" y="481522"/>
                <a:ext cx="42422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指數函數的微分，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TW" altLang="en-US" sz="1800" dirty="0"/>
                  <a:t>是任一</a:t>
                </a:r>
                <a:r>
                  <a:rPr lang="zh-TW" altLang="en-US" sz="1800"/>
                  <a:t>正數：</a:t>
                </a:r>
                <a:endParaRPr lang="zh-TW" altLang="en-US" sz="1800" dirty="0"/>
              </a:p>
            </p:txBody>
          </p:sp>
        </mc:Choice>
        <mc:Fallback xmlns="">
          <p:sp>
            <p:nvSpPr>
              <p:cNvPr id="67591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802" y="481522"/>
                <a:ext cx="4242246" cy="369332"/>
              </a:xfrm>
              <a:prstGeom prst="rect">
                <a:avLst/>
              </a:prstGeom>
              <a:blipFill>
                <a:blip r:embed="rId2"/>
                <a:stretch>
                  <a:fillRect l="-1194" t="-3226" b="-1935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2" name="文字方塊 9"/>
          <p:cNvSpPr txBox="1">
            <a:spLocks noChangeArrowheads="1"/>
          </p:cNvSpPr>
          <p:nvPr/>
        </p:nvSpPr>
        <p:spPr bwMode="auto">
          <a:xfrm>
            <a:off x="755650" y="2780928"/>
            <a:ext cx="648064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中括號內的式子與</a:t>
            </a:r>
            <a:r>
              <a:rPr lang="zh-TW" altLang="en-US" sz="1800" i="1" dirty="0"/>
              <a:t> </a:t>
            </a:r>
            <a:r>
              <a:rPr lang="en-US" altLang="zh-TW" sz="1800" i="1" dirty="0"/>
              <a:t>x</a:t>
            </a:r>
            <a:r>
              <a:rPr lang="zh-TW" altLang="en-US" sz="1800" i="1" dirty="0"/>
              <a:t> </a:t>
            </a:r>
            <a:r>
              <a:rPr lang="zh-TW" altLang="en-US" sz="1800" dirty="0"/>
              <a:t>無關，可以視為一個常數，由</a:t>
            </a:r>
            <a:r>
              <a:rPr lang="en-US" altLang="zh-TW" sz="1800" i="1" dirty="0"/>
              <a:t>a</a:t>
            </a:r>
            <a:r>
              <a:rPr lang="zh-TW" altLang="en-US" sz="1800" dirty="0"/>
              <a:t>決定。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593" name="矩形 10"/>
              <p:cNvSpPr>
                <a:spLocks noChangeArrowheads="1"/>
              </p:cNvSpPr>
              <p:nvPr/>
            </p:nvSpPr>
            <p:spPr bwMode="auto">
              <a:xfrm>
                <a:off x="755650" y="4221163"/>
                <a:ext cx="813683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對於不同</a:t>
                </a:r>
                <a14:m>
                  <m:oMath xmlns:m="http://schemas.openxmlformats.org/officeDocument/2006/math">
                    <m:r>
                      <a:rPr lang="zh-TW" altLang="en-US" sz="1800" i="1" dirty="0" smtClean="0">
                        <a:latin typeface="Cambria Math" panose="02040503050406030204" pitchFamily="18" charset="0"/>
                      </a:rPr>
                      <m:t>的 </m:t>
                    </m:r>
                    <m:r>
                      <a:rPr lang="en-US" altLang="zh-TW" sz="18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zh-TW" altLang="en-US" sz="1800" i="1" dirty="0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zh-TW" sz="18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TW" altLang="en-US" sz="1800" i="1" dirty="0"/>
                  <a:t> </a:t>
                </a:r>
                <a:r>
                  <a:rPr lang="zh-TW" altLang="en-US" sz="1800" dirty="0"/>
                  <a:t>也會不一樣，可以看成由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TW" altLang="en-US" sz="1800" dirty="0"/>
                  <a:t>的值決定的函數</a:t>
                </a:r>
                <a14:m>
                  <m:oMath xmlns:m="http://schemas.openxmlformats.org/officeDocument/2006/math">
                    <m:r>
                      <a:rPr lang="en-US" altLang="zh-TW" sz="1800" i="1" dirty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TW" sz="1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zh-TW" altLang="en-US" sz="1800" dirty="0"/>
                  <a:t>。</a:t>
                </a:r>
              </a:p>
            </p:txBody>
          </p:sp>
        </mc:Choice>
        <mc:Fallback xmlns="">
          <p:sp>
            <p:nvSpPr>
              <p:cNvPr id="67593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650" y="4221163"/>
                <a:ext cx="8136830" cy="369332"/>
              </a:xfrm>
              <a:prstGeom prst="rect">
                <a:avLst/>
              </a:prstGeom>
              <a:blipFill>
                <a:blip r:embed="rId3"/>
                <a:stretch>
                  <a:fillRect l="-623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4" name="矩形 17"/>
              <p:cNvSpPr>
                <a:spLocks noChangeArrowheads="1"/>
              </p:cNvSpPr>
              <p:nvPr/>
            </p:nvSpPr>
            <p:spPr bwMode="auto">
              <a:xfrm>
                <a:off x="738188" y="5217299"/>
                <a:ext cx="64229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那麼在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TW" altLang="en-US" sz="1800" dirty="0"/>
                  <a:t>與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zh-TW" altLang="en-US" sz="1800" dirty="0"/>
                  <a:t>之間，應該有一個</a:t>
                </a:r>
                <a:r>
                  <a:rPr lang="en-US" altLang="zh-TW" sz="1800" i="1" dirty="0"/>
                  <a:t>a</a:t>
                </a:r>
                <a:r>
                  <a:rPr lang="zh-TW" altLang="en-US" sz="1800" dirty="0"/>
                  <a:t>，它所對應的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TW" altLang="en-US" sz="1800" dirty="0"/>
                  <a:t>。</a:t>
                </a:r>
              </a:p>
            </p:txBody>
          </p:sp>
        </mc:Choice>
        <mc:Fallback xmlns="">
          <p:sp>
            <p:nvSpPr>
              <p:cNvPr id="67594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8188" y="5217299"/>
                <a:ext cx="6422912" cy="369332"/>
              </a:xfrm>
              <a:prstGeom prst="rect">
                <a:avLst/>
              </a:prstGeom>
              <a:blipFill>
                <a:blip r:embed="rId10"/>
                <a:stretch>
                  <a:fillRect l="-791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95" name="矩形 18"/>
              <p:cNvSpPr>
                <a:spLocks noChangeArrowheads="1"/>
              </p:cNvSpPr>
              <p:nvPr/>
            </p:nvSpPr>
            <p:spPr bwMode="auto">
              <a:xfrm>
                <a:off x="755650" y="5795781"/>
                <a:ext cx="219162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將此數稱為 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zh-TW" altLang="en-US" sz="1800" dirty="0"/>
                  <a:t>，那麼</a:t>
                </a:r>
              </a:p>
            </p:txBody>
          </p:sp>
        </mc:Choice>
        <mc:Fallback xmlns="">
          <p:sp>
            <p:nvSpPr>
              <p:cNvPr id="67595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650" y="5795781"/>
                <a:ext cx="2191626" cy="369332"/>
              </a:xfrm>
              <a:prstGeom prst="rect">
                <a:avLst/>
              </a:prstGeom>
              <a:blipFill>
                <a:blip r:embed="rId11"/>
                <a:stretch>
                  <a:fillRect l="-2312" t="-6667" r="-2312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59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F08989-E427-AD49-B335-25D27EC7AA82}"/>
                  </a:ext>
                </a:extLst>
              </p:cNvPr>
              <p:cNvSpPr txBox="1"/>
              <p:nvPr/>
            </p:nvSpPr>
            <p:spPr bwMode="auto">
              <a:xfrm>
                <a:off x="5355979" y="5730647"/>
                <a:ext cx="2295500" cy="52591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i="1" dirty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F08989-E427-AD49-B335-25D27EC7A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5979" y="5730647"/>
                <a:ext cx="2295500" cy="525913"/>
              </a:xfrm>
              <a:prstGeom prst="rect">
                <a:avLst/>
              </a:prstGeom>
              <a:blipFill>
                <a:blip r:embed="rId12"/>
                <a:stretch>
                  <a:fillRect l="-1648" t="-2381"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B4ABB5C-C543-FC4E-94E0-39C8D344BF1F}"/>
                  </a:ext>
                </a:extLst>
              </p:cNvPr>
              <p:cNvSpPr/>
              <p:nvPr/>
            </p:nvSpPr>
            <p:spPr>
              <a:xfrm>
                <a:off x="755650" y="4639373"/>
                <a:ext cx="81774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dirty="0"/>
                  <a:t>我們先從兩個極端來看這函數：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TW" altLang="en-US" i="1" dirty="0"/>
                  <a:t> </a:t>
                </a:r>
                <a:r>
                  <a:rPr lang="zh-TW" altLang="en-US" dirty="0"/>
                  <a:t>時 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TW" altLang="en-US" dirty="0"/>
                  <a:t>，而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𝑎</m:t>
                    </m:r>
                    <m:r>
                      <a:rPr lang="en-US" altLang="zh-TW" i="1" dirty="0"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zh-TW" altLang="en-US" dirty="0"/>
                  <a:t>時，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TW" altLang="en-US" dirty="0"/>
                  <a:t>應該也</a:t>
                </a:r>
                <a14:m>
                  <m:oMath xmlns:m="http://schemas.openxmlformats.org/officeDocument/2006/math">
                    <m:r>
                      <a:rPr lang="zh-TW" altLang="en-US" i="1" dirty="0">
                        <a:latin typeface="Cambria Math"/>
                      </a:rPr>
                      <m:t>→∞</m:t>
                    </m:r>
                  </m:oMath>
                </a14:m>
                <a:r>
                  <a:rPr lang="zh-TW" altLang="en-US" dirty="0"/>
                  <a:t>。</a:t>
                </a:r>
                <a:endParaRPr lang="en-TW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B4ABB5C-C543-FC4E-94E0-39C8D344BF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0" y="4639373"/>
                <a:ext cx="8177495" cy="369332"/>
              </a:xfrm>
              <a:prstGeom prst="rect">
                <a:avLst/>
              </a:prstGeom>
              <a:blipFill>
                <a:blip r:embed="rId13"/>
                <a:stretch>
                  <a:fillRect l="-620" t="-10000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D528CC-138E-B144-8944-485970584E70}"/>
                  </a:ext>
                </a:extLst>
              </p:cNvPr>
              <p:cNvSpPr/>
              <p:nvPr/>
            </p:nvSpPr>
            <p:spPr>
              <a:xfrm>
                <a:off x="2947668" y="5795225"/>
                <a:ext cx="1101968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zh-TW" altLang="en-US" i="1" dirty="0"/>
                  <a:t> </a:t>
                </a:r>
                <a:endParaRPr lang="en-TW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D528CC-138E-B144-8944-485970584E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668" y="5795225"/>
                <a:ext cx="1101968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字方塊 3">
            <a:extLst>
              <a:ext uri="{FF2B5EF4-FFF2-40B4-BE49-F238E27FC236}">
                <a16:creationId xmlns:a16="http://schemas.microsoft.com/office/drawing/2014/main" id="{5F2E715C-E41F-CD49-A68B-1A589963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256560"/>
            <a:ext cx="5429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solidFill>
                  <a:srgbClr val="FF0000"/>
                </a:solidFill>
              </a:rPr>
              <a:t>於是我就找到一個函數的微分就是它自己！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7">
                <a:extLst>
                  <a:ext uri="{FF2B5EF4-FFF2-40B4-BE49-F238E27FC236}">
                    <a16:creationId xmlns:a16="http://schemas.microsoft.com/office/drawing/2014/main" id="{8023C5C5-9DA9-BA49-A51C-FA0A5F2E7FF0}"/>
                  </a:ext>
                </a:extLst>
              </p:cNvPr>
              <p:cNvSpPr txBox="1"/>
              <p:nvPr/>
            </p:nvSpPr>
            <p:spPr bwMode="auto">
              <a:xfrm>
                <a:off x="866329" y="943865"/>
                <a:ext cx="1258165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9" name="文字方塊 7">
                <a:extLst>
                  <a:ext uri="{FF2B5EF4-FFF2-40B4-BE49-F238E27FC236}">
                    <a16:creationId xmlns:a16="http://schemas.microsoft.com/office/drawing/2014/main" id="{8023C5C5-9DA9-BA49-A51C-FA0A5F2E7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6329" y="943865"/>
                <a:ext cx="1258165" cy="369332"/>
              </a:xfrm>
              <a:prstGeom prst="rect">
                <a:avLst/>
              </a:prstGeom>
              <a:blipFill>
                <a:blip r:embed="rId15"/>
                <a:stretch>
                  <a:fillRect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7">
                <a:extLst>
                  <a:ext uri="{FF2B5EF4-FFF2-40B4-BE49-F238E27FC236}">
                    <a16:creationId xmlns:a16="http://schemas.microsoft.com/office/drawing/2014/main" id="{6D6F23DF-A852-E943-8732-1378BD32F790}"/>
                  </a:ext>
                </a:extLst>
              </p:cNvPr>
              <p:cNvSpPr txBox="1"/>
              <p:nvPr/>
            </p:nvSpPr>
            <p:spPr bwMode="auto">
              <a:xfrm>
                <a:off x="855868" y="1480154"/>
                <a:ext cx="6795611" cy="66390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sz="18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18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+∆</m:t>
                                  </m:r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∆</m:t>
                                      </m:r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func>
                        <m:func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  <m:t>∆</m:t>
                                      </m:r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0" name="文字方塊 7">
                <a:extLst>
                  <a:ext uri="{FF2B5EF4-FFF2-40B4-BE49-F238E27FC236}">
                    <a16:creationId xmlns:a16="http://schemas.microsoft.com/office/drawing/2014/main" id="{6D6F23DF-A852-E943-8732-1378BD32F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5868" y="1480154"/>
                <a:ext cx="6795611" cy="663900"/>
              </a:xfrm>
              <a:prstGeom prst="rect">
                <a:avLst/>
              </a:prstGeom>
              <a:blipFill>
                <a:blip r:embed="rId16"/>
                <a:stretch>
                  <a:fillRect b="-3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7">
                <a:extLst>
                  <a:ext uri="{FF2B5EF4-FFF2-40B4-BE49-F238E27FC236}">
                    <a16:creationId xmlns:a16="http://schemas.microsoft.com/office/drawing/2014/main" id="{302E6C57-BAA8-9545-B6AB-80EFC66DD5CE}"/>
                  </a:ext>
                </a:extLst>
              </p:cNvPr>
              <p:cNvSpPr txBox="1"/>
              <p:nvPr/>
            </p:nvSpPr>
            <p:spPr bwMode="auto">
              <a:xfrm>
                <a:off x="855867" y="3274321"/>
                <a:ext cx="4076173" cy="73308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zh-TW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p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p>
                                      </m:sSup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21" name="文字方塊 7">
                <a:extLst>
                  <a:ext uri="{FF2B5EF4-FFF2-40B4-BE49-F238E27FC236}">
                    <a16:creationId xmlns:a16="http://schemas.microsoft.com/office/drawing/2014/main" id="{302E6C57-BAA8-9545-B6AB-80EFC66DD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5867" y="3274321"/>
                <a:ext cx="4076173" cy="73308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62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3" grpId="0"/>
      <p:bldP spid="67594" grpId="0"/>
      <p:bldP spid="67595" grpId="0"/>
      <p:bldP spid="2" grpId="0" animBg="1"/>
      <p:bldP spid="3" grpId="0"/>
      <p:bldP spid="4" grpId="0" animBg="1"/>
      <p:bldP spid="18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3"/>
          <p:cNvSpPr txBox="1">
            <a:spLocks noChangeArrowheads="1"/>
          </p:cNvSpPr>
          <p:nvPr/>
        </p:nvSpPr>
        <p:spPr bwMode="auto">
          <a:xfrm>
            <a:off x="2059905" y="3366360"/>
            <a:ext cx="5429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>
                <a:solidFill>
                  <a:srgbClr val="FF0000"/>
                </a:solidFill>
              </a:rPr>
              <a:t>於是我就找到一個函數的微分與自己成正比！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A7243CA8-E495-4941-8CE2-C0EA769F65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5974" y="4246216"/>
                <a:ext cx="658241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若有了常數</a:t>
                </a:r>
                <a:r>
                  <a:rPr lang="en-US" altLang="zh-TW" sz="1800" i="1" dirty="0"/>
                  <a:t>e</a:t>
                </a:r>
                <a:r>
                  <a:rPr lang="zh-TW" altLang="en-US" sz="1800" dirty="0"/>
                  <a:t>的值，任意</a:t>
                </a:r>
                <a14:m>
                  <m:oMath xmlns:m="http://schemas.openxmlformats.org/officeDocument/2006/math">
                    <m:r>
                      <a:rPr lang="en-US" altLang="zh-TW" sz="18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TW" altLang="en-US" sz="1800" dirty="0"/>
                  <a:t>的指數函數微分就可以計算出來。</a:t>
                </a:r>
              </a:p>
            </p:txBody>
          </p:sp>
        </mc:Choice>
        <mc:Fallback xmlns="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A7243CA8-E495-4941-8CE2-C0EA769F6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5974" y="4246216"/>
                <a:ext cx="6582410" cy="369332"/>
              </a:xfrm>
              <a:prstGeom prst="rect">
                <a:avLst/>
              </a:prstGeom>
              <a:blipFill>
                <a:blip r:embed="rId2"/>
                <a:stretch>
                  <a:fillRect l="-769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矩形 18">
            <a:extLst>
              <a:ext uri="{FF2B5EF4-FFF2-40B4-BE49-F238E27FC236}">
                <a16:creationId xmlns:a16="http://schemas.microsoft.com/office/drawing/2014/main" id="{2422A06F-C862-E04A-B7A1-2A973C5B3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2512" y="705366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如果</a:t>
            </a:r>
          </a:p>
        </p:txBody>
      </p:sp>
      <p:sp>
        <p:nvSpPr>
          <p:cNvPr id="14" name="文字方塊 5">
            <a:extLst>
              <a:ext uri="{FF2B5EF4-FFF2-40B4-BE49-F238E27FC236}">
                <a16:creationId xmlns:a16="http://schemas.microsoft.com/office/drawing/2014/main" id="{00AD28E7-B7E9-E346-AAC7-E7F331BBAB78}"/>
              </a:ext>
            </a:extLst>
          </p:cNvPr>
          <p:cNvSpPr txBox="1"/>
          <p:nvPr/>
        </p:nvSpPr>
        <p:spPr bwMode="auto">
          <a:xfrm>
            <a:off x="1512512" y="1425446"/>
            <a:ext cx="7200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那麼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7">
                <a:extLst>
                  <a:ext uri="{FF2B5EF4-FFF2-40B4-BE49-F238E27FC236}">
                    <a16:creationId xmlns:a16="http://schemas.microsoft.com/office/drawing/2014/main" id="{2A64A261-3FF5-D14E-984E-92703567EBC5}"/>
                  </a:ext>
                </a:extLst>
              </p:cNvPr>
              <p:cNvSpPr txBox="1"/>
              <p:nvPr/>
            </p:nvSpPr>
            <p:spPr bwMode="auto">
              <a:xfrm>
                <a:off x="2136328" y="1386529"/>
                <a:ext cx="1663404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7">
                <a:extLst>
                  <a:ext uri="{FF2B5EF4-FFF2-40B4-BE49-F238E27FC236}">
                    <a16:creationId xmlns:a16="http://schemas.microsoft.com/office/drawing/2014/main" id="{2A64A261-3FF5-D14E-984E-92703567E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6328" y="1386529"/>
                <a:ext cx="1663404" cy="618246"/>
              </a:xfrm>
              <a:prstGeom prst="rect">
                <a:avLst/>
              </a:prstGeom>
              <a:blipFill>
                <a:blip r:embed="rId3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8">
                <a:extLst>
                  <a:ext uri="{FF2B5EF4-FFF2-40B4-BE49-F238E27FC236}">
                    <a16:creationId xmlns:a16="http://schemas.microsoft.com/office/drawing/2014/main" id="{F459F37C-57D1-7B48-A1DA-6B716F7F77E7}"/>
                  </a:ext>
                </a:extLst>
              </p:cNvPr>
              <p:cNvSpPr txBox="1"/>
              <p:nvPr/>
            </p:nvSpPr>
            <p:spPr bwMode="auto">
              <a:xfrm>
                <a:off x="2158843" y="539054"/>
                <a:ext cx="1341969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8">
                <a:extLst>
                  <a:ext uri="{FF2B5EF4-FFF2-40B4-BE49-F238E27FC236}">
                    <a16:creationId xmlns:a16="http://schemas.microsoft.com/office/drawing/2014/main" id="{F459F37C-57D1-7B48-A1DA-6B716F7F7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58843" y="539054"/>
                <a:ext cx="1341969" cy="618246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7">
                <a:extLst>
                  <a:ext uri="{FF2B5EF4-FFF2-40B4-BE49-F238E27FC236}">
                    <a16:creationId xmlns:a16="http://schemas.microsoft.com/office/drawing/2014/main" id="{52F7B058-7CEF-B64F-9D58-6C8322C50427}"/>
                  </a:ext>
                </a:extLst>
              </p:cNvPr>
              <p:cNvSpPr txBox="1"/>
              <p:nvPr/>
            </p:nvSpPr>
            <p:spPr bwMode="auto">
              <a:xfrm>
                <a:off x="2132163" y="2392668"/>
                <a:ext cx="3809569" cy="6790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𝑏𝑥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  <m:r>
                        <a:rPr lang="en-US" altLang="zh-TW" sz="1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𝑏𝑥</m:t>
                              </m:r>
                            </m:e>
                          </m:d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文字方塊 7">
                <a:extLst>
                  <a:ext uri="{FF2B5EF4-FFF2-40B4-BE49-F238E27FC236}">
                    <a16:creationId xmlns:a16="http://schemas.microsoft.com/office/drawing/2014/main" id="{52F7B058-7CEF-B64F-9D58-6C8322C50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2163" y="2392668"/>
                <a:ext cx="3809569" cy="679032"/>
              </a:xfrm>
              <a:prstGeom prst="rect">
                <a:avLst/>
              </a:prstGeom>
              <a:blipFill>
                <a:blip r:embed="rId5"/>
                <a:stretch>
                  <a:fillRect b="-92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7">
                <a:extLst>
                  <a:ext uri="{FF2B5EF4-FFF2-40B4-BE49-F238E27FC236}">
                    <a16:creationId xmlns:a16="http://schemas.microsoft.com/office/drawing/2014/main" id="{FE7E70CA-F3EB-E041-930B-BEFAD49D4601}"/>
                  </a:ext>
                </a:extLst>
              </p:cNvPr>
              <p:cNvSpPr txBox="1"/>
              <p:nvPr/>
            </p:nvSpPr>
            <p:spPr bwMode="auto">
              <a:xfrm>
                <a:off x="2132163" y="4747742"/>
                <a:ext cx="2467855" cy="43710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i="1" dirty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unc>
                                    <m:funcPr>
                                      <m:ctrlPr>
                                        <a:rPr lang="en-US" altLang="zh-TW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zh-TW" dirty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en-US" altLang="zh-TW" i="1" dirty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func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func>
                          <m:r>
                            <a:rPr lang="en-US" altLang="zh-TW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8" name="文字方塊 7">
                <a:extLst>
                  <a:ext uri="{FF2B5EF4-FFF2-40B4-BE49-F238E27FC236}">
                    <a16:creationId xmlns:a16="http://schemas.microsoft.com/office/drawing/2014/main" id="{FE7E70CA-F3EB-E041-930B-BEFAD49D4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2163" y="4747742"/>
                <a:ext cx="2467855" cy="437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7">
                <a:extLst>
                  <a:ext uri="{FF2B5EF4-FFF2-40B4-BE49-F238E27FC236}">
                    <a16:creationId xmlns:a16="http://schemas.microsoft.com/office/drawing/2014/main" id="{A1951425-9762-A54C-8CCE-66EED45A5A6D}"/>
                  </a:ext>
                </a:extLst>
              </p:cNvPr>
              <p:cNvSpPr txBox="1"/>
              <p:nvPr/>
            </p:nvSpPr>
            <p:spPr bwMode="auto">
              <a:xfrm>
                <a:off x="2132163" y="5501181"/>
                <a:ext cx="4514441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func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b="0" i="0" dirty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altLang="zh-TW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altLang="zh-TW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dirty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i="1" dirty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func>
                          <m:r>
                            <a:rPr lang="en-US" altLang="zh-TW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TW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dirty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altLang="zh-TW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TW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9" name="文字方塊 7">
                <a:extLst>
                  <a:ext uri="{FF2B5EF4-FFF2-40B4-BE49-F238E27FC236}">
                    <a16:creationId xmlns:a16="http://schemas.microsoft.com/office/drawing/2014/main" id="{A1951425-9762-A54C-8CCE-66EED45A5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2163" y="5501181"/>
                <a:ext cx="4514441" cy="618246"/>
              </a:xfrm>
              <a:prstGeom prst="rect">
                <a:avLst/>
              </a:prstGeom>
              <a:blipFill>
                <a:blip r:embed="rId7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310119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矩形 1"/>
          <p:cNvSpPr>
            <a:spLocks noChangeArrowheads="1"/>
          </p:cNvSpPr>
          <p:nvPr/>
        </p:nvSpPr>
        <p:spPr bwMode="auto">
          <a:xfrm>
            <a:off x="755650" y="1341438"/>
            <a:ext cx="7632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/>
              <a:t>常數 </a:t>
            </a:r>
            <a:r>
              <a:rPr lang="en-US" altLang="zh-TW" sz="1800" i="1"/>
              <a:t>e</a:t>
            </a:r>
            <a:r>
              <a:rPr lang="zh-TW" altLang="en-US" sz="1800" i="1"/>
              <a:t> </a:t>
            </a:r>
            <a:r>
              <a:rPr lang="zh-TW" altLang="en-US" sz="1800"/>
              <a:t>是一個無理數，在數學上就像 </a:t>
            </a:r>
            <a:r>
              <a:rPr lang="en-US" altLang="zh-TW" sz="1800" i="1"/>
              <a:t>π</a:t>
            </a:r>
            <a:r>
              <a:rPr lang="zh-TW" altLang="en-US" sz="1800"/>
              <a:t> 一樣重要，其值大概是</a:t>
            </a:r>
            <a:r>
              <a:rPr lang="en-US" altLang="zh-TW" sz="1800"/>
              <a:t>2.71828</a:t>
            </a:r>
            <a:r>
              <a:rPr lang="zh-TW" altLang="en-US" sz="1800"/>
              <a:t>左右</a:t>
            </a:r>
            <a:r>
              <a:rPr lang="zh-TW" altLang="en-US"/>
              <a:t>。</a:t>
            </a:r>
            <a:endParaRPr lang="zh-TW" altLang="zh-TW"/>
          </a:p>
        </p:txBody>
      </p:sp>
      <p:sp>
        <p:nvSpPr>
          <p:cNvPr id="68610" name="矩形 2"/>
          <p:cNvSpPr>
            <a:spLocks noChangeArrowheads="1"/>
          </p:cNvSpPr>
          <p:nvPr/>
        </p:nvSpPr>
        <p:spPr bwMode="auto">
          <a:xfrm>
            <a:off x="3348038" y="836613"/>
            <a:ext cx="1795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2000"/>
              <a:t>Euler's number </a:t>
            </a:r>
            <a:endParaRPr lang="zh-TW" altLang="en-US" sz="2000"/>
          </a:p>
        </p:txBody>
      </p:sp>
      <p:sp>
        <p:nvSpPr>
          <p:cNvPr id="68611" name="矩形 3"/>
          <p:cNvSpPr>
            <a:spLocks noChangeArrowheads="1"/>
          </p:cNvSpPr>
          <p:nvPr/>
        </p:nvSpPr>
        <p:spPr bwMode="auto">
          <a:xfrm>
            <a:off x="1042988" y="1916113"/>
            <a:ext cx="6985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2000"/>
              <a:t>2.71828182845904523536028747135266249775724709369995</a:t>
            </a:r>
            <a:endParaRPr lang="zh-TW" altLang="en-US" sz="2000"/>
          </a:p>
        </p:txBody>
      </p:sp>
      <p:pic>
        <p:nvPicPr>
          <p:cNvPr id="68615" name="Picture 7" descr="http://upload.wikimedia.org/wikipedia/commons/thumb/6/60/Leonhard_Euler_2.jpg/280px-Leonhard_Euler_2.jpg">
            <a:hlinkClick r:id="rId2" tooltip="Portrait by Johann Georg Brucker (1756 ?)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860800"/>
            <a:ext cx="19177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6" name="矩形 9"/>
          <p:cNvSpPr>
            <a:spLocks noChangeArrowheads="1"/>
          </p:cNvSpPr>
          <p:nvPr/>
        </p:nvSpPr>
        <p:spPr bwMode="auto">
          <a:xfrm>
            <a:off x="6875463" y="6211888"/>
            <a:ext cx="1768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en-US" altLang="zh-TW" sz="1800" b="1"/>
              <a:t>Leonhard Euler</a:t>
            </a:r>
          </a:p>
          <a:p>
            <a:r>
              <a:rPr lang="en-US" altLang="zh-TW" sz="1800" b="1"/>
              <a:t>(1707-1783)</a:t>
            </a:r>
            <a:endParaRPr lang="zh-TW" altLang="en-US" sz="1800"/>
          </a:p>
        </p:txBody>
      </p:sp>
      <p:sp>
        <p:nvSpPr>
          <p:cNvPr id="6861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6862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8">
                <a:extLst>
                  <a:ext uri="{FF2B5EF4-FFF2-40B4-BE49-F238E27FC236}">
                    <a16:creationId xmlns:a16="http://schemas.microsoft.com/office/drawing/2014/main" id="{E823B66C-09E2-C24B-B30C-092B328170F9}"/>
                  </a:ext>
                </a:extLst>
              </p:cNvPr>
              <p:cNvSpPr txBox="1"/>
              <p:nvPr/>
            </p:nvSpPr>
            <p:spPr bwMode="auto">
              <a:xfrm>
                <a:off x="6946606" y="2594854"/>
                <a:ext cx="1341969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8">
                <a:extLst>
                  <a:ext uri="{FF2B5EF4-FFF2-40B4-BE49-F238E27FC236}">
                    <a16:creationId xmlns:a16="http://schemas.microsoft.com/office/drawing/2014/main" id="{E823B66C-09E2-C24B-B30C-092B32817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46606" y="2594854"/>
                <a:ext cx="1341969" cy="618246"/>
              </a:xfrm>
              <a:prstGeom prst="rect">
                <a:avLst/>
              </a:prstGeom>
              <a:blipFill>
                <a:blip r:embed="rId5"/>
                <a:stretch>
                  <a:fillRect b="-61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picture containing clock, antenna&#10;&#10;Description automatically generated">
            <a:extLst>
              <a:ext uri="{FF2B5EF4-FFF2-40B4-BE49-F238E27FC236}">
                <a16:creationId xmlns:a16="http://schemas.microsoft.com/office/drawing/2014/main" id="{B5934F1E-C00B-DAA6-6662-6CE38B212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33" y="2555023"/>
            <a:ext cx="5288012" cy="106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6564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圖片 1" descr="deca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8" t="9094" b="5412"/>
          <a:stretch>
            <a:fillRect/>
          </a:stretch>
        </p:blipFill>
        <p:spPr bwMode="auto">
          <a:xfrm>
            <a:off x="1153282" y="278883"/>
            <a:ext cx="5480050" cy="383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025465" y="3871559"/>
            <a:ext cx="122344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1153282" y="2086188"/>
            <a:ext cx="360015" cy="1001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 bwMode="auto">
              <a:xfrm>
                <a:off x="5617753" y="3591350"/>
                <a:ext cx="1440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17753" y="3591350"/>
                <a:ext cx="144016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4348" r="-6956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 bwMode="auto">
              <a:xfrm>
                <a:off x="1225265" y="1359102"/>
                <a:ext cx="24924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5265" y="1359102"/>
                <a:ext cx="249241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365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 bwMode="auto">
              <a:xfrm>
                <a:off x="2853350" y="4338140"/>
                <a:ext cx="1159292" cy="37427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3350" y="4338140"/>
                <a:ext cx="1159292" cy="3742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 bwMode="auto">
              <a:xfrm>
                <a:off x="1230613" y="4195224"/>
                <a:ext cx="1335687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l-GR" altLang="zh-TW" sz="1800" b="0" i="1" smtClean="0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0613" y="4195224"/>
                <a:ext cx="1335687" cy="618246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9"/>
              <p:cNvSpPr txBox="1">
                <a:spLocks noChangeArrowheads="1"/>
              </p:cNvSpPr>
              <p:nvPr/>
            </p:nvSpPr>
            <p:spPr bwMode="auto">
              <a:xfrm>
                <a:off x="1225265" y="4920032"/>
                <a:ext cx="5643562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但我可以在這個解的前面乘上任一個常數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zh-TW" altLang="en-US" sz="1800" dirty="0"/>
                  <a:t>，解仍成立</a:t>
                </a:r>
              </a:p>
            </p:txBody>
          </p:sp>
        </mc:Choice>
        <mc:Fallback xmlns="">
          <p:sp>
            <p:nvSpPr>
              <p:cNvPr id="15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5265" y="4920032"/>
                <a:ext cx="5643562" cy="369888"/>
              </a:xfrm>
              <a:prstGeom prst="rect">
                <a:avLst/>
              </a:prstGeom>
              <a:blipFill rotWithShape="1">
                <a:blip r:embed="rId7"/>
                <a:stretch>
                  <a:fillRect l="-972" t="-6557" r="-108" b="-262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 bwMode="auto">
              <a:xfrm>
                <a:off x="7020272" y="4910563"/>
                <a:ext cx="1307281" cy="37427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𝐶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20272" y="4910563"/>
                <a:ext cx="1307281" cy="37427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 bwMode="auto">
              <a:xfrm>
                <a:off x="2379041" y="5373216"/>
                <a:ext cx="4579587" cy="653897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𝑑𝐶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r>
                                <a:rPr lang="en-US" altLang="zh-TW" i="1"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𝐶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r>
                                <a:rPr lang="en-US" altLang="zh-TW" i="1"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𝐶</m:t>
                      </m:r>
                      <m:r>
                        <m:rPr>
                          <m:sty m:val="p"/>
                        </m:rPr>
                        <a:rPr lang="el-GR" altLang="zh-TW" sz="1800" b="0" i="1" smtClean="0">
                          <a:latin typeface="Cambria Math"/>
                          <a:ea typeface="Cambria Math"/>
                        </a:rPr>
                        <m:t>Γ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i="1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79041" y="5373216"/>
                <a:ext cx="4579587" cy="65389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"/>
              <p:cNvSpPr txBox="1">
                <a:spLocks noChangeArrowheads="1"/>
              </p:cNvSpPr>
              <p:nvPr/>
            </p:nvSpPr>
            <p:spPr bwMode="auto">
              <a:xfrm>
                <a:off x="1228713" y="6165304"/>
                <a:ext cx="564011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注意常數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zh-TW" altLang="en-US" sz="1800" dirty="0"/>
                  <a:t>可以是任意數，我們似乎得到了無限多組解。</a:t>
                </a:r>
              </a:p>
            </p:txBody>
          </p:sp>
        </mc:Choice>
        <mc:Fallback xmlns="">
          <p:sp>
            <p:nvSpPr>
              <p:cNvPr id="22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8713" y="6165304"/>
                <a:ext cx="5640113" cy="369332"/>
              </a:xfrm>
              <a:prstGeom prst="rect">
                <a:avLst/>
              </a:prstGeom>
              <a:blipFill>
                <a:blip r:embed="rId10"/>
                <a:stretch>
                  <a:fillRect l="-899" t="-3226" r="-4944" b="-1935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3">
                <a:extLst>
                  <a:ext uri="{FF2B5EF4-FFF2-40B4-BE49-F238E27FC236}">
                    <a16:creationId xmlns:a16="http://schemas.microsoft.com/office/drawing/2014/main" id="{7934B474-0F63-B046-AF25-B57CDB3C9D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8907" y="4322325"/>
                <a:ext cx="3857625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r>
                  <a:rPr lang="zh-TW" altLang="en-US" sz="1800" dirty="0"/>
                  <a:t>取常數</a:t>
                </a:r>
                <a14:m>
                  <m:oMath xmlns:m="http://schemas.openxmlformats.org/officeDocument/2006/math">
                    <m:r>
                      <a:rPr lang="en-US" altLang="zh-TW" sz="1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TW" altLang="en-US" sz="1800" dirty="0"/>
                  <a:t>為</a:t>
                </a:r>
                <a14:m>
                  <m:oMath xmlns:m="http://schemas.openxmlformats.org/officeDocument/2006/math">
                    <m:r>
                      <a:rPr lang="en-US" altLang="zh-TW" sz="1800" b="0" i="0" smtClean="0"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l-GR" altLang="zh-TW" sz="1800" i="1">
                        <a:latin typeface="Cambria Math"/>
                        <a:ea typeface="Cambria Math"/>
                      </a:rPr>
                      <m:t>Γ</m:t>
                    </m:r>
                  </m:oMath>
                </a14:m>
                <a:r>
                  <a:rPr lang="zh-TW" altLang="en-US" sz="1800" dirty="0"/>
                  <a:t>，即得到解！</a:t>
                </a:r>
              </a:p>
            </p:txBody>
          </p:sp>
        </mc:Choice>
        <mc:Fallback xmlns="">
          <p:sp>
            <p:nvSpPr>
              <p:cNvPr id="19" name="文字方塊 3">
                <a:extLst>
                  <a:ext uri="{FF2B5EF4-FFF2-40B4-BE49-F238E27FC236}">
                    <a16:creationId xmlns:a16="http://schemas.microsoft.com/office/drawing/2014/main" id="{7934B474-0F63-B046-AF25-B57CDB3C9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8907" y="4322325"/>
                <a:ext cx="3857625" cy="369888"/>
              </a:xfrm>
              <a:prstGeom prst="rect">
                <a:avLst/>
              </a:prstGeom>
              <a:blipFill>
                <a:blip r:embed="rId11"/>
                <a:stretch>
                  <a:fillRect l="-1311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7">
                <a:extLst>
                  <a:ext uri="{FF2B5EF4-FFF2-40B4-BE49-F238E27FC236}">
                    <a16:creationId xmlns:a16="http://schemas.microsoft.com/office/drawing/2014/main" id="{55B743C9-F1E0-C049-918C-3713CDFACC93}"/>
                  </a:ext>
                </a:extLst>
              </p:cNvPr>
              <p:cNvSpPr txBox="1"/>
              <p:nvPr/>
            </p:nvSpPr>
            <p:spPr bwMode="auto">
              <a:xfrm>
                <a:off x="6842111" y="3439633"/>
                <a:ext cx="1663404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 dirty="0">
                              <a:latin typeface="Cambria Math" panose="02040503050406030204" pitchFamily="18" charset="0"/>
                            </a:rPr>
                            <m:t>𝑏𝑥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3" name="文字方塊 7">
                <a:extLst>
                  <a:ext uri="{FF2B5EF4-FFF2-40B4-BE49-F238E27FC236}">
                    <a16:creationId xmlns:a16="http://schemas.microsoft.com/office/drawing/2014/main" id="{55B743C9-F1E0-C049-918C-3713CDFAC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111" y="3439633"/>
                <a:ext cx="1663404" cy="618246"/>
              </a:xfrm>
              <a:prstGeom prst="rect">
                <a:avLst/>
              </a:prstGeom>
              <a:blipFill>
                <a:blip r:embed="rId12"/>
                <a:stretch>
                  <a:fillRect b="-6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652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 animBg="1"/>
      <p:bldP spid="21" grpId="0" animBg="1"/>
      <p:bldP spid="22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deca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8" t="9094" b="5412"/>
          <a:stretch>
            <a:fillRect/>
          </a:stretch>
        </p:blipFill>
        <p:spPr bwMode="auto">
          <a:xfrm>
            <a:off x="1097658" y="121679"/>
            <a:ext cx="5480050" cy="383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2969841" y="3714355"/>
            <a:ext cx="122344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1097658" y="1928984"/>
            <a:ext cx="360015" cy="1001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 bwMode="auto">
              <a:xfrm>
                <a:off x="5562129" y="3434146"/>
                <a:ext cx="1440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129" y="3434146"/>
                <a:ext cx="144016" cy="369332"/>
              </a:xfrm>
              <a:prstGeom prst="rect">
                <a:avLst/>
              </a:prstGeom>
              <a:blipFill rotWithShape="1">
                <a:blip r:embed="rId3"/>
                <a:stretch>
                  <a:fillRect r="-6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 bwMode="auto">
              <a:xfrm>
                <a:off x="1169641" y="1201898"/>
                <a:ext cx="24924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9641" y="1201898"/>
                <a:ext cx="249241" cy="369332"/>
              </a:xfrm>
              <a:prstGeom prst="rect">
                <a:avLst/>
              </a:prstGeom>
              <a:blipFill rotWithShape="1">
                <a:blip r:embed="rId4"/>
                <a:stretch>
                  <a:fillRect r="-365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 bwMode="auto">
              <a:xfrm>
                <a:off x="1272217" y="4022709"/>
                <a:ext cx="1335687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l-GR" altLang="zh-TW" sz="1800" b="0" i="1" smtClean="0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2217" y="4022709"/>
                <a:ext cx="1335687" cy="61824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 bwMode="auto">
              <a:xfrm>
                <a:off x="1266750" y="4833032"/>
                <a:ext cx="1307281" cy="37427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𝐶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6750" y="4833032"/>
                <a:ext cx="1307281" cy="37427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>
              <a:xfrm>
                <a:off x="2607904" y="4845870"/>
                <a:ext cx="64285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但也因有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𝐶</m:t>
                    </m:r>
                  </m:oMath>
                </a14:m>
                <a:r>
                  <a:rPr lang="zh-TW" altLang="en-US" dirty="0"/>
                  <a:t>我們才能引入起始數目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/>
                  <a:t>，否則起始數量只是</a:t>
                </a:r>
                <a14:m>
                  <m:oMath xmlns:m="http://schemas.openxmlformats.org/officeDocument/2006/math">
                    <m:r>
                      <a:rPr lang="en-US" altLang="zh-TW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zh-TW" altLang="en-US" dirty="0"/>
                  <a:t>。</a:t>
                </a:r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904" y="4845870"/>
                <a:ext cx="6428592" cy="369332"/>
              </a:xfrm>
              <a:prstGeom prst="rect">
                <a:avLst/>
              </a:prstGeom>
              <a:blipFill>
                <a:blip r:embed="rId8"/>
                <a:stretch>
                  <a:fillRect l="-789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1266750" y="5339195"/>
                <a:ext cx="4752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事實上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zh-TW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altLang="zh-TW" b="0" i="1" smtClean="0">
                        <a:latin typeface="Cambria Math"/>
                      </a:rPr>
                      <m:t>=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750" y="5339195"/>
                <a:ext cx="4752528" cy="369332"/>
              </a:xfrm>
              <a:prstGeom prst="rect">
                <a:avLst/>
              </a:prstGeom>
              <a:blipFill>
                <a:blip r:embed="rId9"/>
                <a:stretch>
                  <a:fillRect l="-1067" t="-6897" b="-2413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 bwMode="auto">
              <a:xfrm>
                <a:off x="4323820" y="5347095"/>
                <a:ext cx="1415772" cy="37427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23820" y="5347095"/>
                <a:ext cx="1415772" cy="3742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1237703" y="5807824"/>
                <a:ext cx="60696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solidFill>
                      <a:srgbClr val="FF0000"/>
                    </a:solidFill>
                  </a:rPr>
                  <a:t>如果沒有引入起始的條件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，微分方程式有無限多個解。</a:t>
                </a:r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703" y="5807824"/>
                <a:ext cx="6069645" cy="369332"/>
              </a:xfrm>
              <a:prstGeom prst="rect">
                <a:avLst/>
              </a:prstGeom>
              <a:blipFill>
                <a:blip r:embed="rId11"/>
                <a:stretch>
                  <a:fillRect l="-626" t="-3333" b="-20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字方塊 15"/>
          <p:cNvSpPr txBox="1"/>
          <p:nvPr/>
        </p:nvSpPr>
        <p:spPr>
          <a:xfrm>
            <a:off x="1226465" y="6263615"/>
            <a:ext cx="6069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引入適當的起始條件，微分方程式</a:t>
            </a:r>
            <a:r>
              <a:rPr lang="zh-CN" altLang="en-US" dirty="0">
                <a:solidFill>
                  <a:srgbClr val="FF0000"/>
                </a:solidFill>
              </a:rPr>
              <a:t>就</a:t>
            </a:r>
            <a:r>
              <a:rPr lang="zh-TW" altLang="en-US" dirty="0">
                <a:solidFill>
                  <a:srgbClr val="FF0000"/>
                </a:solidFill>
              </a:rPr>
              <a:t>只有唯一解。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DC5C202-A61D-F649-B1B2-E3C38C35CA97}"/>
              </a:ext>
            </a:extLst>
          </p:cNvPr>
          <p:cNvSpPr txBox="1"/>
          <p:nvPr/>
        </p:nvSpPr>
        <p:spPr>
          <a:xfrm>
            <a:off x="2607904" y="4034668"/>
            <a:ext cx="509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dirty="0"/>
              <a:t>微分方程式只規定變化率與數量正比，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E846BAC-73DF-244D-99A8-055382FFEF5B}"/>
                  </a:ext>
                </a:extLst>
              </p:cNvPr>
              <p:cNvSpPr/>
              <p:nvPr/>
            </p:nvSpPr>
            <p:spPr>
              <a:xfrm>
                <a:off x="2607904" y="4342412"/>
                <a:ext cx="66420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dirty="0"/>
                  <a:t>此規定的漏洞是無法禁止等比例增減，也就是將數量乘常數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𝐶</m:t>
                    </m:r>
                  </m:oMath>
                </a14:m>
                <a:r>
                  <a:rPr lang="zh-TW" altLang="en-US" dirty="0"/>
                  <a:t>！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E846BAC-73DF-244D-99A8-055382FFEF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904" y="4342412"/>
                <a:ext cx="6642075" cy="369332"/>
              </a:xfrm>
              <a:prstGeom prst="rect">
                <a:avLst/>
              </a:prstGeom>
              <a:blipFill>
                <a:blip r:embed="rId12"/>
                <a:stretch>
                  <a:fillRect l="-573" t="-6667" b="-20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35896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9">
            <a:extLst>
              <a:ext uri="{FF2B5EF4-FFF2-40B4-BE49-F238E27FC236}">
                <a16:creationId xmlns:a16="http://schemas.microsoft.com/office/drawing/2014/main" id="{719FAE3B-690E-8B4D-A667-1F81A0CFC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708" y="621044"/>
            <a:ext cx="5185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>
                <a:latin typeface="Arial" pitchFamily="34" charset="0"/>
              </a:rPr>
              <a:t>以積分來進行解微分方程式的技巧：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3F2C0D53-6D3B-8F4A-B0D0-C705AAD9F76A}"/>
                  </a:ext>
                </a:extLst>
              </p:cNvPr>
              <p:cNvSpPr txBox="1"/>
              <p:nvPr/>
            </p:nvSpPr>
            <p:spPr bwMode="auto">
              <a:xfrm>
                <a:off x="1600200" y="1143000"/>
                <a:ext cx="1136593" cy="525913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𝑑𝑡</m:t>
                          </m:r>
                        </m:den>
                      </m:f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3F2C0D53-6D3B-8F4A-B0D0-C705AAD9F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43000"/>
                <a:ext cx="1136593" cy="525913"/>
              </a:xfrm>
              <a:prstGeom prst="rect">
                <a:avLst/>
              </a:prstGeom>
              <a:blipFill>
                <a:blip r:embed="rId2"/>
                <a:stretch>
                  <a:fillRect l="-4444" t="-2381" r="-3333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030E9A1B-195C-6C47-9F27-D978631FFE00}"/>
                  </a:ext>
                </a:extLst>
              </p:cNvPr>
              <p:cNvSpPr txBox="1"/>
              <p:nvPr/>
            </p:nvSpPr>
            <p:spPr bwMode="auto">
              <a:xfrm>
                <a:off x="1600200" y="1797883"/>
                <a:ext cx="1405128" cy="518604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den>
                      </m:f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𝑑𝑁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𝑑𝑡</m:t>
                      </m:r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030E9A1B-195C-6C47-9F27-D978631FF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797883"/>
                <a:ext cx="1405128" cy="518604"/>
              </a:xfrm>
              <a:prstGeom prst="rect">
                <a:avLst/>
              </a:prstGeom>
              <a:blipFill>
                <a:blip r:embed="rId3"/>
                <a:stretch>
                  <a:fillRect l="-2679" t="-4878" r="-2679" b="-121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72325CAA-700C-C540-AEC6-86A0836F5315}"/>
                  </a:ext>
                </a:extLst>
              </p:cNvPr>
              <p:cNvSpPr txBox="1"/>
              <p:nvPr/>
            </p:nvSpPr>
            <p:spPr bwMode="auto">
              <a:xfrm>
                <a:off x="1630607" y="3431171"/>
                <a:ext cx="2151871" cy="869020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den>
                          </m:f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𝑑𝑁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e>
                      </m:nary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nary>
                        <m:naryPr>
                          <m:limLoc m:val="undOvr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𝑑𝑡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72325CAA-700C-C540-AEC6-86A0836F5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0607" y="3431171"/>
                <a:ext cx="2151871" cy="869020"/>
              </a:xfrm>
              <a:prstGeom prst="rect">
                <a:avLst/>
              </a:prstGeom>
              <a:blipFill>
                <a:blip r:embed="rId4"/>
                <a:stretch>
                  <a:fillRect l="-40936" t="-114286" r="-20468" b="-175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E4ED2E95-9000-0E4F-9454-9FBCBA0FC755}"/>
                  </a:ext>
                </a:extLst>
              </p:cNvPr>
              <p:cNvSpPr txBox="1"/>
              <p:nvPr/>
            </p:nvSpPr>
            <p:spPr bwMode="auto">
              <a:xfrm>
                <a:off x="1630607" y="4491257"/>
                <a:ext cx="1821396" cy="539250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p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bSup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E4ED2E95-9000-0E4F-9454-9FBCBA0FC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0607" y="4491257"/>
                <a:ext cx="1821396" cy="539250"/>
              </a:xfrm>
              <a:prstGeom prst="rect">
                <a:avLst/>
              </a:prstGeom>
              <a:blipFill>
                <a:blip r:embed="rId5"/>
                <a:stretch>
                  <a:fillRect l="-13103" t="-158140" r="-26207" b="-2302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A1597233-B9C9-8246-8590-1F53F01D68BE}"/>
                  </a:ext>
                </a:extLst>
              </p:cNvPr>
              <p:cNvSpPr txBox="1"/>
              <p:nvPr/>
            </p:nvSpPr>
            <p:spPr bwMode="auto">
              <a:xfrm>
                <a:off x="4163324" y="5971921"/>
                <a:ext cx="1474956" cy="565604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A1597233-B9C9-8246-8590-1F53F01D6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3324" y="5971921"/>
                <a:ext cx="1474956" cy="565604"/>
              </a:xfrm>
              <a:prstGeom prst="rect">
                <a:avLst/>
              </a:prstGeom>
              <a:blipFill>
                <a:blip r:embed="rId6"/>
                <a:stretch>
                  <a:fillRect l="-2564" b="-65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字方塊 7">
            <a:extLst>
              <a:ext uri="{FF2B5EF4-FFF2-40B4-BE49-F238E27FC236}">
                <a16:creationId xmlns:a16="http://schemas.microsoft.com/office/drawing/2014/main" id="{5AC3FDA2-205C-E04D-A66F-010275F9CDBA}"/>
              </a:ext>
            </a:extLst>
          </p:cNvPr>
          <p:cNvSpPr txBox="1"/>
          <p:nvPr/>
        </p:nvSpPr>
        <p:spPr bwMode="auto">
          <a:xfrm>
            <a:off x="1589314" y="2939328"/>
            <a:ext cx="320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兩邊都取積分：</a:t>
            </a:r>
            <a:endParaRPr kumimoji="1"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C2282FB-A5E2-2345-818A-8C004FF7BE32}"/>
              </a:ext>
            </a:extLst>
          </p:cNvPr>
          <p:cNvSpPr txBox="1"/>
          <p:nvPr/>
        </p:nvSpPr>
        <p:spPr bwMode="auto">
          <a:xfrm>
            <a:off x="1600200" y="6052290"/>
            <a:ext cx="320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兩邊都取指數：</a:t>
            </a:r>
            <a:endParaRPr kumimoji="1"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A0677632-26CE-F84C-90EA-8C4B952E3381}"/>
                  </a:ext>
                </a:extLst>
              </p:cNvPr>
              <p:cNvSpPr txBox="1"/>
              <p:nvPr/>
            </p:nvSpPr>
            <p:spPr bwMode="auto">
              <a:xfrm>
                <a:off x="1600200" y="2514600"/>
                <a:ext cx="7391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這是</a:t>
                </a:r>
                <a:r>
                  <a:rPr kumimoji="1" lang="zh-TW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把函數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kumimoji="1" lang="zh-TW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看成變數時，其變化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𝑑𝑁</m:t>
                    </m:r>
                  </m:oMath>
                </a14:m>
                <a:r>
                  <a:rPr kumimoji="1" lang="zh-TW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與原來的變數變化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𝑑𝑡</m:t>
                    </m:r>
                  </m:oMath>
                </a14:m>
                <a:r>
                  <a:rPr kumimoji="1" lang="zh-TW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之間的比例。</a:t>
                </a:r>
              </a:p>
            </p:txBody>
          </p:sp>
        </mc:Choice>
        <mc:Fallback xmlns="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A0677632-26CE-F84C-90EA-8C4B952E3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514600"/>
                <a:ext cx="7391400" cy="369332"/>
              </a:xfrm>
              <a:prstGeom prst="rect">
                <a:avLst/>
              </a:prstGeom>
              <a:blipFill>
                <a:blip r:embed="rId7"/>
                <a:stretch>
                  <a:fillRect l="-686" t="-6667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AF4E87BA-A9CC-AF46-A149-2F0D04A75F7D}"/>
                  </a:ext>
                </a:extLst>
              </p:cNvPr>
              <p:cNvSpPr txBox="1"/>
              <p:nvPr/>
            </p:nvSpPr>
            <p:spPr bwMode="auto">
              <a:xfrm>
                <a:off x="4926200" y="1135795"/>
                <a:ext cx="1956112" cy="525913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𝑑𝑡</m:t>
                          </m:r>
                        </m:den>
                      </m:f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</m:d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AF4E87BA-A9CC-AF46-A149-2F0D04A75F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6200" y="1135795"/>
                <a:ext cx="1956112" cy="525913"/>
              </a:xfrm>
              <a:prstGeom prst="rect">
                <a:avLst/>
              </a:prstGeom>
              <a:blipFill>
                <a:blip r:embed="rId8"/>
                <a:stretch>
                  <a:fillRect l="-1290" b="-139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向右箭號 11">
            <a:extLst>
              <a:ext uri="{FF2B5EF4-FFF2-40B4-BE49-F238E27FC236}">
                <a16:creationId xmlns:a16="http://schemas.microsoft.com/office/drawing/2014/main" id="{01EF2A28-715B-6440-95D4-41E379E7E809}"/>
              </a:ext>
            </a:extLst>
          </p:cNvPr>
          <p:cNvSpPr/>
          <p:nvPr/>
        </p:nvSpPr>
        <p:spPr>
          <a:xfrm>
            <a:off x="3782478" y="1295400"/>
            <a:ext cx="484722" cy="366308"/>
          </a:xfrm>
          <a:prstGeom prst="rightArrow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zh-TW" altLang="en-US" sz="1400" i="1">
              <a:solidFill>
                <a:schemeClr val="tx1"/>
              </a:solidFill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690731A2-D97B-9948-BD8A-DBE8072299DE}"/>
                  </a:ext>
                </a:extLst>
              </p:cNvPr>
              <p:cNvSpPr txBox="1"/>
              <p:nvPr/>
            </p:nvSpPr>
            <p:spPr bwMode="auto">
              <a:xfrm>
                <a:off x="5028892" y="3422341"/>
                <a:ext cx="2819105" cy="869020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den>
                          </m:f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𝑑𝑁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e>
                      </m:nary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kumimoji="1" lang="el-GR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d>
                            <m:d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𝑑𝑡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690731A2-D97B-9948-BD8A-DBE807229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8892" y="3422341"/>
                <a:ext cx="2819105" cy="869020"/>
              </a:xfrm>
              <a:prstGeom prst="rect">
                <a:avLst/>
              </a:prstGeom>
              <a:blipFill>
                <a:blip r:embed="rId9"/>
                <a:stretch>
                  <a:fillRect l="-32432" t="-114286" r="-1351" b="-175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向右箭號 13">
            <a:extLst>
              <a:ext uri="{FF2B5EF4-FFF2-40B4-BE49-F238E27FC236}">
                <a16:creationId xmlns:a16="http://schemas.microsoft.com/office/drawing/2014/main" id="{8BCABAD2-F2FB-B849-9723-CFF5C095DB1C}"/>
              </a:ext>
            </a:extLst>
          </p:cNvPr>
          <p:cNvSpPr/>
          <p:nvPr/>
        </p:nvSpPr>
        <p:spPr>
          <a:xfrm>
            <a:off x="4163324" y="3682527"/>
            <a:ext cx="484722" cy="366308"/>
          </a:xfrm>
          <a:prstGeom prst="rightArrow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zh-TW" altLang="en-US" sz="1400" i="1">
              <a:solidFill>
                <a:schemeClr val="tx1"/>
              </a:solidFill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D464DEF2-9F44-A04A-A27E-08921A9797A5}"/>
                  </a:ext>
                </a:extLst>
              </p:cNvPr>
              <p:cNvSpPr txBox="1"/>
              <p:nvPr/>
            </p:nvSpPr>
            <p:spPr bwMode="auto">
              <a:xfrm>
                <a:off x="3782478" y="1826322"/>
                <a:ext cx="1414746" cy="518604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den>
                      </m:f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D464DEF2-9F44-A04A-A27E-08921A979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2478" y="1826322"/>
                <a:ext cx="1414746" cy="518604"/>
              </a:xfrm>
              <a:prstGeom prst="rect">
                <a:avLst/>
              </a:prstGeom>
              <a:blipFill>
                <a:blip r:embed="rId10"/>
                <a:stretch>
                  <a:fillRect l="-2679" t="-7317" r="-1786" b="-121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B0613D79-190B-6E40-8994-2A560644DAD0}"/>
                  </a:ext>
                </a:extLst>
              </p:cNvPr>
              <p:cNvSpPr txBox="1"/>
              <p:nvPr/>
            </p:nvSpPr>
            <p:spPr bwMode="auto">
              <a:xfrm>
                <a:off x="5503714" y="1826322"/>
                <a:ext cx="2142125" cy="670696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den>
                          </m:f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</m:nary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  <m:r>
                            <a:rPr lang="el-GR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B0613D79-190B-6E40-8994-2A560644D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3714" y="1826322"/>
                <a:ext cx="2142125" cy="670696"/>
              </a:xfrm>
              <a:prstGeom prst="rect">
                <a:avLst/>
              </a:prstGeom>
              <a:blipFill>
                <a:blip r:embed="rId11"/>
                <a:stretch>
                  <a:fillRect l="-37647" t="-149057" r="-5882" b="-20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9A41DDA9-530B-8544-958E-0612EDD90926}"/>
                  </a:ext>
                </a:extLst>
              </p:cNvPr>
              <p:cNvSpPr txBox="1"/>
              <p:nvPr/>
            </p:nvSpPr>
            <p:spPr bwMode="auto">
              <a:xfrm>
                <a:off x="1626155" y="5251848"/>
                <a:ext cx="3595087" cy="565604"/>
              </a:xfrm>
              <a:prstGeom prst="rect">
                <a:avLst/>
              </a:prstGeom>
              <a:solidFill>
                <a:srgbClr val="FAFAA4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−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altLang="zh-TW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TW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1" lang="el-GR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Γ</m:t>
                      </m:r>
                      <m:d>
                        <m:dPr>
                          <m:ctrlP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kumimoji="1"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1" lang="en-US" altLang="zh-TW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9A41DDA9-530B-8544-958E-0612EDD90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6155" y="5251848"/>
                <a:ext cx="3595087" cy="565604"/>
              </a:xfrm>
              <a:prstGeom prst="rect">
                <a:avLst/>
              </a:prstGeom>
              <a:blipFill>
                <a:blip r:embed="rId12"/>
                <a:stretch>
                  <a:fillRect l="-1056" t="-2222" b="-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33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1288473" y="381000"/>
                <a:ext cx="1519134" cy="940514"/>
              </a:xfrm>
              <a:prstGeom prst="rect">
                <a:avLst/>
              </a:prstGeom>
              <a:solidFill>
                <a:srgbClr val="FAFAA4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sup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b="0" i="1" smtClean="0">
                              <a:latin typeface="Cambria Math"/>
                            </a:rPr>
                            <m:t>′</m:t>
                          </m:r>
                        </m:e>
                      </m:nary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473" y="381000"/>
                <a:ext cx="1519134" cy="94051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>
              <a:xfrm>
                <a:off x="1219200" y="5410200"/>
                <a:ext cx="4513928" cy="9405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TW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sup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altLang="zh-TW" b="0" i="1" smtClean="0">
                              <a:latin typeface="Cambria Math"/>
                            </a:rPr>
                            <m:t>′</m:t>
                          </m:r>
                        </m:e>
                      </m:nary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zh-TW" b="0" i="1" smtClean="0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func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sup>
                      </m:sSubSup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−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5410200"/>
                <a:ext cx="4513928" cy="94051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1295400" y="1828800"/>
                <a:ext cx="1533753" cy="61824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828800"/>
                <a:ext cx="1533753" cy="61824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1288473" y="1371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證明：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1295400" y="2604012"/>
                <a:ext cx="1117357" cy="381643"/>
              </a:xfrm>
              <a:prstGeom prst="rect">
                <a:avLst/>
              </a:prstGeom>
              <a:solidFill>
                <a:srgbClr val="FAFAA4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altLang="zh-TW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sup>
                      </m:sSup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604012"/>
                <a:ext cx="1117357" cy="38164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2743200" y="2604012"/>
                <a:ext cx="3657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對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zh-TW" altLang="en-US" dirty="0"/>
                  <a:t>微分並使用連鎖律：</a:t>
                </a:r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2604012"/>
                <a:ext cx="3657600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333" t="-6557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1295400" y="3200400"/>
                <a:ext cx="2858731" cy="657488"/>
              </a:xfrm>
              <a:prstGeom prst="rect">
                <a:avLst/>
              </a:prstGeom>
              <a:solidFill>
                <a:srgbClr val="FAFAA4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TW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altLang="zh-TW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sup>
                      </m:sSup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altLang="zh-TW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200400"/>
                <a:ext cx="2858731" cy="65748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1288473" y="4010288"/>
                <a:ext cx="3573927" cy="618246"/>
              </a:xfrm>
              <a:prstGeom prst="rect">
                <a:avLst/>
              </a:prstGeom>
              <a:solidFill>
                <a:srgbClr val="FAFAA4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US" altLang="zh-TW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sup>
                      </m:sSup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</a:rPr>
                        <m:t>𝑥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altLang="zh-TW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473" y="4010288"/>
                <a:ext cx="3573927" cy="61824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5943600" y="4010288"/>
                <a:ext cx="1533753" cy="61824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altLang="zh-TW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TW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4010288"/>
                <a:ext cx="1533753" cy="61824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字方塊 10"/>
          <p:cNvSpPr txBox="1"/>
          <p:nvPr/>
        </p:nvSpPr>
        <p:spPr>
          <a:xfrm>
            <a:off x="5105400" y="4114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得證：</a:t>
            </a:r>
          </a:p>
        </p:txBody>
      </p:sp>
    </p:spTree>
    <p:extLst>
      <p:ext uri="{BB962C8B-B14F-4D97-AF65-F5344CB8AC3E}">
        <p14:creationId xmlns:p14="http://schemas.microsoft.com/office/powerpoint/2010/main" val="265074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endParaRPr lang="zh-TW" altLang="en-US"/>
          </a:p>
        </p:txBody>
      </p:sp>
      <p:pic>
        <p:nvPicPr>
          <p:cNvPr id="70665" name="Picture 8" descr="C:\Users\Chia-Hung Chang\Downloads\Data\Serway\VII\Media\Images\chapter44\44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1"/>
          <a:stretch>
            <a:fillRect/>
          </a:stretch>
        </p:blipFill>
        <p:spPr bwMode="auto">
          <a:xfrm>
            <a:off x="5582234" y="2479633"/>
            <a:ext cx="2632075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9" name="文字方塊 13"/>
          <p:cNvSpPr txBox="1">
            <a:spLocks noChangeArrowheads="1"/>
          </p:cNvSpPr>
          <p:nvPr/>
        </p:nvSpPr>
        <p:spPr bwMode="auto">
          <a:xfrm>
            <a:off x="6725234" y="4337008"/>
            <a:ext cx="1571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/>
              <a:t>指數遞減</a:t>
            </a:r>
          </a:p>
        </p:txBody>
      </p:sp>
      <p:sp>
        <p:nvSpPr>
          <p:cNvPr id="70670" name="文字方塊 10"/>
          <p:cNvSpPr txBox="1">
            <a:spLocks noChangeArrowheads="1"/>
          </p:cNvSpPr>
          <p:nvPr/>
        </p:nvSpPr>
        <p:spPr bwMode="auto">
          <a:xfrm>
            <a:off x="1142569" y="3888905"/>
            <a:ext cx="4968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指數遞減函數，減少一半的時間永遠相同。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 bwMode="auto">
              <a:xfrm>
                <a:off x="1214577" y="4392961"/>
                <a:ext cx="3672408" cy="700705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𝑁</m:t>
                          </m:r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𝑁</m:t>
                          </m:r>
                          <m:d>
                            <m:d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sz="1800" b="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altLang="zh-TW" sz="18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altLang="zh-TW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altLang="zh-TW" sz="180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sz="180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d>
                            <m:d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4577" y="4392961"/>
                <a:ext cx="3672408" cy="7007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1235443" y="5545089"/>
                <a:ext cx="2416234" cy="65979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TW" sz="18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</m:den>
                      </m:f>
                      <m:func>
                        <m:funcPr>
                          <m:ctrlPr>
                            <a:rPr lang="en-US" altLang="zh-TW" sz="1800" b="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e>
                      </m:fun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≡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443" y="5545089"/>
                <a:ext cx="2416234" cy="659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/>
          <p:nvPr/>
        </p:nvSpPr>
        <p:spPr bwMode="auto">
          <a:xfrm>
            <a:off x="3950881" y="5674772"/>
            <a:ext cx="1152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半衰期</a:t>
            </a:r>
          </a:p>
        </p:txBody>
      </p:sp>
      <p:sp>
        <p:nvSpPr>
          <p:cNvPr id="12" name="文字方塊 10"/>
          <p:cNvSpPr txBox="1">
            <a:spLocks noChangeArrowheads="1"/>
          </p:cNvSpPr>
          <p:nvPr/>
        </p:nvSpPr>
        <p:spPr bwMode="auto">
          <a:xfrm>
            <a:off x="1142569" y="261967"/>
            <a:ext cx="4968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指數遞減函數，比所有多項式遞減都快：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 bwMode="auto">
              <a:xfrm>
                <a:off x="1189746" y="783717"/>
                <a:ext cx="2086110" cy="625556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sz="1800" i="0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180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9746" y="783717"/>
                <a:ext cx="2086110" cy="62555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 bwMode="auto">
              <a:xfrm>
                <a:off x="3995936" y="801889"/>
                <a:ext cx="4012891" cy="847604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!</m:t>
                              </m:r>
                            </m:den>
                          </m:f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=1+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𝑥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⋯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5936" y="801889"/>
                <a:ext cx="4012891" cy="84760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3">
                <a:extLst>
                  <a:ext uri="{FF2B5EF4-FFF2-40B4-BE49-F238E27FC236}">
                    <a16:creationId xmlns:a16="http://schemas.microsoft.com/office/drawing/2014/main" id="{7C5DAADF-77E6-B048-BF50-9D37948A620C}"/>
                  </a:ext>
                </a:extLst>
              </p:cNvPr>
              <p:cNvSpPr txBox="1"/>
              <p:nvPr/>
            </p:nvSpPr>
            <p:spPr bwMode="auto">
              <a:xfrm>
                <a:off x="1165596" y="2004819"/>
                <a:ext cx="2386679" cy="50539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altLang="zh-TW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13">
                <a:extLst>
                  <a:ext uri="{FF2B5EF4-FFF2-40B4-BE49-F238E27FC236}">
                    <a16:creationId xmlns:a16="http://schemas.microsoft.com/office/drawing/2014/main" id="{7C5DAADF-77E6-B048-BF50-9D37948A62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5596" y="2004819"/>
                <a:ext cx="2386679" cy="5053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3">
                <a:extLst>
                  <a:ext uri="{FF2B5EF4-FFF2-40B4-BE49-F238E27FC236}">
                    <a16:creationId xmlns:a16="http://schemas.microsoft.com/office/drawing/2014/main" id="{3F6F76AC-47B0-2E4F-96D4-82DCBB23222D}"/>
                  </a:ext>
                </a:extLst>
              </p:cNvPr>
              <p:cNvSpPr txBox="1"/>
              <p:nvPr/>
            </p:nvSpPr>
            <p:spPr bwMode="auto">
              <a:xfrm>
                <a:off x="3852960" y="1962487"/>
                <a:ext cx="789127" cy="61093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13">
                <a:extLst>
                  <a:ext uri="{FF2B5EF4-FFF2-40B4-BE49-F238E27FC236}">
                    <a16:creationId xmlns:a16="http://schemas.microsoft.com/office/drawing/2014/main" id="{3F6F76AC-47B0-2E4F-96D4-82DCBB232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2960" y="1962487"/>
                <a:ext cx="789127" cy="610936"/>
              </a:xfrm>
              <a:prstGeom prst="rect">
                <a:avLst/>
              </a:prstGeom>
              <a:blipFill>
                <a:blip r:embed="rId13"/>
                <a:stretch>
                  <a:fillRect b="-40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0">
                <a:extLst>
                  <a:ext uri="{FF2B5EF4-FFF2-40B4-BE49-F238E27FC236}">
                    <a16:creationId xmlns:a16="http://schemas.microsoft.com/office/drawing/2014/main" id="{F85E689F-3890-6E4F-B6F8-8D0BB377B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42569" y="2633879"/>
                <a:ext cx="496855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zh-TW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zh-TW" altLang="en-US" sz="1800" dirty="0"/>
                  <a:t>稱平均壽命，數量變為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sz="1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den>
                    </m:f>
                  </m:oMath>
                </a14:m>
                <a:r>
                  <a:rPr lang="zh-TW" altLang="en-US" sz="1800" dirty="0"/>
                  <a:t>的時間。</a:t>
                </a:r>
              </a:p>
            </p:txBody>
          </p:sp>
        </mc:Choice>
        <mc:Fallback xmlns="">
          <p:sp>
            <p:nvSpPr>
              <p:cNvPr id="17" name="文字方塊 10">
                <a:extLst>
                  <a:ext uri="{FF2B5EF4-FFF2-40B4-BE49-F238E27FC236}">
                    <a16:creationId xmlns:a16="http://schemas.microsoft.com/office/drawing/2014/main" id="{F85E689F-3890-6E4F-B6F8-8D0BB377B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2569" y="2633879"/>
                <a:ext cx="4968552" cy="369332"/>
              </a:xfrm>
              <a:prstGeom prst="rect">
                <a:avLst/>
              </a:prstGeom>
              <a:blipFill>
                <a:blip r:embed="rId14"/>
                <a:stretch>
                  <a:fillRect t="-110000" b="-16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182116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82C9A69-0858-63E7-8BF6-D56758D34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3009260" cy="379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7DC3B49-29D4-ACE4-8CC7-170E697C6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86" y="1331566"/>
            <a:ext cx="3311879" cy="1777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353177-4066-1BD7-576D-9C1E16F78E60}"/>
              </a:ext>
            </a:extLst>
          </p:cNvPr>
          <p:cNvSpPr txBox="1"/>
          <p:nvPr/>
        </p:nvSpPr>
        <p:spPr>
          <a:xfrm>
            <a:off x="1078290" y="3685168"/>
            <a:ext cx="316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碳</a:t>
            </a:r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14的半衰期是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5700 ± 30年。</a:t>
            </a:r>
            <a:endParaRPr lang="en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37C0CF-55EA-6051-AFC6-6E095BD705C9}"/>
              </a:ext>
            </a:extLst>
          </p:cNvPr>
          <p:cNvSpPr txBox="1"/>
          <p:nvPr/>
        </p:nvSpPr>
        <p:spPr>
          <a:xfrm>
            <a:off x="1060949" y="4261504"/>
            <a:ext cx="702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/>
              <a:t>例如核分裂產物中的放射性碘</a:t>
            </a:r>
            <a:r>
              <a:rPr lang="en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-129半衰期可以到1600</a:t>
            </a:r>
            <a:r>
              <a:rPr lang="en-TW" dirty="0"/>
              <a:t>萬年，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73F09-7F74-78E9-754D-D62ACC683E3E}"/>
              </a:ext>
            </a:extLst>
          </p:cNvPr>
          <p:cNvSpPr txBox="1"/>
          <p:nvPr/>
        </p:nvSpPr>
        <p:spPr>
          <a:xfrm>
            <a:off x="1050553" y="4752726"/>
            <a:ext cx="6646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W" dirty="0"/>
              <a:t>過程中一直有放射性，這就是核廢料難處理的原因。</a:t>
            </a:r>
          </a:p>
        </p:txBody>
      </p:sp>
      <p:pic>
        <p:nvPicPr>
          <p:cNvPr id="1028" name="Picture 4" descr="The half-life of 129I - ScienceDirect">
            <a:extLst>
              <a:ext uri="{FF2B5EF4-FFF2-40B4-BE49-F238E27FC236}">
                <a16:creationId xmlns:a16="http://schemas.microsoft.com/office/drawing/2014/main" id="{2D550F7B-5B0C-5B25-59C8-B40FD9E75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52726"/>
            <a:ext cx="2063042" cy="195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57085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C80388-9E8F-0D76-7EA1-6631610F4D80}"/>
              </a:ext>
            </a:extLst>
          </p:cNvPr>
          <p:cNvSpPr/>
          <p:nvPr/>
        </p:nvSpPr>
        <p:spPr>
          <a:xfrm>
            <a:off x="1449288" y="1381700"/>
            <a:ext cx="1322597" cy="1355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/>
          </a:p>
        </p:txBody>
      </p:sp>
      <p:pic>
        <p:nvPicPr>
          <p:cNvPr id="3" name="Picture 2" descr="A close up of text&#10;&#10;Description automatically generated">
            <a:extLst>
              <a:ext uri="{FF2B5EF4-FFF2-40B4-BE49-F238E27FC236}">
                <a16:creationId xmlns:a16="http://schemas.microsoft.com/office/drawing/2014/main" id="{82EEDCBD-C24C-9D17-6EF5-81432A7B0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51" y="2924944"/>
            <a:ext cx="7772400" cy="993825"/>
          </a:xfrm>
          <a:prstGeom prst="rect">
            <a:avLst/>
          </a:prstGeom>
        </p:spPr>
      </p:pic>
      <p:pic>
        <p:nvPicPr>
          <p:cNvPr id="5" name="Picture 4" descr="A close up of text&#10;&#10;Description automatically generated">
            <a:extLst>
              <a:ext uri="{FF2B5EF4-FFF2-40B4-BE49-F238E27FC236}">
                <a16:creationId xmlns:a16="http://schemas.microsoft.com/office/drawing/2014/main" id="{9AE2C070-A79E-C06F-F69D-0B634FFD2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05" y="116632"/>
            <a:ext cx="7772400" cy="993825"/>
          </a:xfrm>
          <a:prstGeom prst="rect">
            <a:avLst/>
          </a:prstGeom>
        </p:spPr>
      </p:pic>
      <p:pic>
        <p:nvPicPr>
          <p:cNvPr id="7" name="Picture 6" descr="A close up of text&#10;&#10;Description automatically generated">
            <a:extLst>
              <a:ext uri="{FF2B5EF4-FFF2-40B4-BE49-F238E27FC236}">
                <a16:creationId xmlns:a16="http://schemas.microsoft.com/office/drawing/2014/main" id="{C1C786D1-C59D-C46C-5C30-A13CCF42F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51" y="3935042"/>
            <a:ext cx="7772400" cy="9938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F88593-0215-A1E9-0256-E2F13E8AD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288" y="1326802"/>
            <a:ext cx="1252984" cy="132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284E56-6C9A-9003-38F7-8EF658C8FC6E}"/>
              </a:ext>
            </a:extLst>
          </p:cNvPr>
          <p:cNvSpPr txBox="1"/>
          <p:nvPr/>
        </p:nvSpPr>
        <p:spPr>
          <a:xfrm>
            <a:off x="2961456" y="1690156"/>
            <a:ext cx="12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氚</a:t>
            </a:r>
            <a:r>
              <a:rPr lang="en-GB" b="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Tritium</a:t>
            </a:r>
            <a:endParaRPr lang="en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核廢水排海】日政府為「氚」創造吉祥物惹爭議| Now 新聞">
            <a:extLst>
              <a:ext uri="{FF2B5EF4-FFF2-40B4-BE49-F238E27FC236}">
                <a16:creationId xmlns:a16="http://schemas.microsoft.com/office/drawing/2014/main" id="{D096B441-4F97-04CC-8079-0B6D84148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63" y="1180564"/>
            <a:ext cx="2976485" cy="167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復興廳常見疑問頁面| 氚是放射性物質，不危險嗎？">
            <a:extLst>
              <a:ext uri="{FF2B5EF4-FFF2-40B4-BE49-F238E27FC236}">
                <a16:creationId xmlns:a16="http://schemas.microsoft.com/office/drawing/2014/main" id="{4E9AAE86-3B50-8AE3-ECEC-34E1ACC61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407" y="4988616"/>
            <a:ext cx="5787008" cy="178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23218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&#10;&#10;Description automatically generated">
            <a:extLst>
              <a:ext uri="{FF2B5EF4-FFF2-40B4-BE49-F238E27FC236}">
                <a16:creationId xmlns:a16="http://schemas.microsoft.com/office/drawing/2014/main" id="{ED50E0A8-0674-2523-CD3A-86F1CE34C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7772400" cy="1034948"/>
          </a:xfrm>
          <a:prstGeom prst="rect">
            <a:avLst/>
          </a:prstGeom>
        </p:spPr>
      </p:pic>
      <p:pic>
        <p:nvPicPr>
          <p:cNvPr id="5" name="Picture 4" descr="A close up of text&#10;&#10;Description automatically generated">
            <a:extLst>
              <a:ext uri="{FF2B5EF4-FFF2-40B4-BE49-F238E27FC236}">
                <a16:creationId xmlns:a16="http://schemas.microsoft.com/office/drawing/2014/main" id="{A7E9EF88-E13A-CEBE-BA89-3D2DCC660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394052"/>
            <a:ext cx="7772400" cy="103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4308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2" descr="http://www.foodhygieneasia.com/yahoo_site_admin/assets/images/Bacteria_Growth_Food_Hygiene_Asia.1842342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160" y="2455982"/>
            <a:ext cx="2880536" cy="292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0" name="文字方塊 2"/>
          <p:cNvSpPr txBox="1">
            <a:spLocks noChangeArrowheads="1"/>
          </p:cNvSpPr>
          <p:nvPr/>
        </p:nvSpPr>
        <p:spPr bwMode="auto">
          <a:xfrm>
            <a:off x="2700338" y="369547"/>
            <a:ext cx="53636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lang="zh-TW" altLang="en-US" sz="1800" dirty="0"/>
              <a:t>同理，細菌的生長及傳染病傳播也是類似。</a:t>
            </a:r>
          </a:p>
        </p:txBody>
      </p:sp>
      <p:pic>
        <p:nvPicPr>
          <p:cNvPr id="73735" name="Picture 6" descr="http://4.bp.blogspot.com/_LgLSs8ILCbg/StB8To8PpEI/AAAAAAAADlo/WFY5PL-cBE0/s320/cartoon-virus-germ-bacteria--thumb32344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3450"/>
            <a:ext cx="1727870" cy="146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10" descr="http://upload.wikimedia.org/wikipedia/commons/thumb/3/32/EscherichiaColi_NIAID.jpg/210px-EscherichiaColi_NIAID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61051"/>
            <a:ext cx="20002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 bwMode="auto">
              <a:xfrm>
                <a:off x="2781160" y="1095253"/>
                <a:ext cx="1327671" cy="61824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=+</m:t>
                      </m:r>
                      <m:r>
                        <m:rPr>
                          <m:sty m:val="p"/>
                        </m:rPr>
                        <a:rPr lang="el-GR" altLang="zh-TW" sz="1800" b="0" i="1" smtClean="0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1160" y="1095253"/>
                <a:ext cx="1327671" cy="618246"/>
              </a:xfrm>
              <a:prstGeom prst="rect">
                <a:avLst/>
              </a:prstGeom>
              <a:blipFill>
                <a:blip r:embed="rId6"/>
                <a:stretch>
                  <a:fillRect b="-61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 bwMode="auto">
              <a:xfrm>
                <a:off x="2771775" y="5514033"/>
                <a:ext cx="1415772" cy="37427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𝑁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altLang="zh-TW" sz="1800" b="0" i="1" smtClean="0">
                              <a:latin typeface="Cambria Math"/>
                              <a:ea typeface="Cambria Math"/>
                            </a:rPr>
                            <m:t>Γ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775" y="5514033"/>
                <a:ext cx="1415772" cy="3742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字方塊 5"/>
          <p:cNvSpPr txBox="1">
            <a:spLocks noChangeArrowheads="1"/>
          </p:cNvSpPr>
          <p:nvPr/>
        </p:nvSpPr>
        <p:spPr bwMode="auto">
          <a:xfrm>
            <a:off x="4391559" y="5519396"/>
            <a:ext cx="3672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數量隨時間增加以指數遞增。</a:t>
            </a:r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A359052D-426A-1240-8AB3-46626FE8B1F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9" r="14626"/>
          <a:stretch/>
        </p:blipFill>
        <p:spPr>
          <a:xfrm>
            <a:off x="5940152" y="2439656"/>
            <a:ext cx="3025350" cy="2002875"/>
          </a:xfrm>
          <a:prstGeom prst="rect">
            <a:avLst/>
          </a:prstGeom>
        </p:spPr>
      </p:pic>
      <p:sp>
        <p:nvSpPr>
          <p:cNvPr id="11" name="文字方塊 5">
            <a:extLst>
              <a:ext uri="{FF2B5EF4-FFF2-40B4-BE49-F238E27FC236}">
                <a16:creationId xmlns:a16="http://schemas.microsoft.com/office/drawing/2014/main" id="{F64B80D0-9C20-F243-9808-45173EA3D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2731" y="6338256"/>
            <a:ext cx="6156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隨時間以指數遞增的函數的對數，是時間的線性函數。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8">
                <a:extLst>
                  <a:ext uri="{FF2B5EF4-FFF2-40B4-BE49-F238E27FC236}">
                    <a16:creationId xmlns:a16="http://schemas.microsoft.com/office/drawing/2014/main" id="{09C6752E-5F16-B64B-A697-7BC9076CCF4C}"/>
                  </a:ext>
                </a:extLst>
              </p:cNvPr>
              <p:cNvSpPr txBox="1"/>
              <p:nvPr/>
            </p:nvSpPr>
            <p:spPr bwMode="auto">
              <a:xfrm>
                <a:off x="2781160" y="5934455"/>
                <a:ext cx="1935210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2" name="文字方塊 8">
                <a:extLst>
                  <a:ext uri="{FF2B5EF4-FFF2-40B4-BE49-F238E27FC236}">
                    <a16:creationId xmlns:a16="http://schemas.microsoft.com/office/drawing/2014/main" id="{09C6752E-5F16-B64B-A697-7BC9076CC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1160" y="5934455"/>
                <a:ext cx="193521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32876A0-3551-894F-AEA0-AAAF0EDE86AA}"/>
              </a:ext>
            </a:extLst>
          </p:cNvPr>
          <p:cNvSpPr txBox="1"/>
          <p:nvPr/>
        </p:nvSpPr>
        <p:spPr>
          <a:xfrm>
            <a:off x="2724531" y="723192"/>
            <a:ext cx="366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現在比例常數為正！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5603CD-E6D2-A24D-9627-9E06494096EB}"/>
                  </a:ext>
                </a:extLst>
              </p:cNvPr>
              <p:cNvSpPr txBox="1"/>
              <p:nvPr/>
            </p:nvSpPr>
            <p:spPr>
              <a:xfrm>
                <a:off x="2762745" y="1705345"/>
                <a:ext cx="61937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/>
                        <a:ea typeface="Cambria Math"/>
                      </a:rPr>
                      <m:t>Γ</m:t>
                    </m:r>
                  </m:oMath>
                </a14:m>
                <a:r>
                  <a:rPr lang="en-TW" dirty="0"/>
                  <a:t>是單位時間傳播比例</a:t>
                </a:r>
                <a:r>
                  <a:rPr lang="en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infection rate</a:t>
                </a:r>
                <a:r>
                  <a:rPr lang="en-TW" dirty="0"/>
                  <a:t>：一個人會傳給多少人</a:t>
                </a:r>
                <a:r>
                  <a:rPr lang="el-GR" altLang="zh-TW" dirty="0">
                    <a:ea typeface="Cambria Math"/>
                  </a:rPr>
                  <a:t> </a:t>
                </a:r>
                <a:r>
                  <a:rPr lang="en-TW" dirty="0"/>
                  <a:t>。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5603CD-E6D2-A24D-9627-9E0649409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745" y="1705345"/>
                <a:ext cx="6193727" cy="369332"/>
              </a:xfrm>
              <a:prstGeom prst="rect">
                <a:avLst/>
              </a:prstGeom>
              <a:blipFill>
                <a:blip r:embed="rId10"/>
                <a:stretch>
                  <a:fillRect t="-6667" r="-204" b="-20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E4CD79-7593-E448-9059-65BA8C816EBC}"/>
                  </a:ext>
                </a:extLst>
              </p:cNvPr>
              <p:cNvSpPr txBox="1"/>
              <p:nvPr/>
            </p:nvSpPr>
            <p:spPr>
              <a:xfrm>
                <a:off x="2762745" y="2065568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1800" b="0" i="1" smtClean="0">
                        <a:latin typeface="Cambria Math"/>
                        <a:ea typeface="Cambria Math"/>
                      </a:rPr>
                      <m:t>Γ</m:t>
                    </m:r>
                    <m:r>
                      <a:rPr lang="en-US" altLang="zh-TW" sz="1800" b="0" i="1" smtClean="0">
                        <a:latin typeface="Cambria Math"/>
                      </a:rPr>
                      <m:t>𝑁</m:t>
                    </m:r>
                    <m:r>
                      <a:rPr lang="zh-TW" altLang="en-US" i="1">
                        <a:latin typeface="Cambria Math" panose="02040503050406030204" pitchFamily="18" charset="0"/>
                      </a:rPr>
                      <m:t>就是</m:t>
                    </m:r>
                  </m:oMath>
                </a14:m>
                <a:r>
                  <a:rPr lang="en-TW" dirty="0"/>
                  <a:t>單位時間新增染病人數。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E4CD79-7593-E448-9059-65BA8C816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745" y="2065568"/>
                <a:ext cx="4572000" cy="369332"/>
              </a:xfrm>
              <a:prstGeom prst="rect">
                <a:avLst/>
              </a:prstGeom>
              <a:blipFill>
                <a:blip r:embed="rId11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946" name="Picture 2" descr="COVID-19 Corona virus - EMFL - EMFL">
            <a:extLst>
              <a:ext uri="{FF2B5EF4-FFF2-40B4-BE49-F238E27FC236}">
                <a16:creationId xmlns:a16="http://schemas.microsoft.com/office/drawing/2014/main" id="{0A05FBBF-8D2E-FC4A-A922-8F0BFB415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13" y="4221088"/>
            <a:ext cx="1975373" cy="187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94518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EFFA4FA-068F-6D42-877E-23EC77BA300A}"/>
              </a:ext>
            </a:extLst>
          </p:cNvPr>
          <p:cNvSpPr/>
          <p:nvPr/>
        </p:nvSpPr>
        <p:spPr>
          <a:xfrm>
            <a:off x="1097570" y="175704"/>
            <a:ext cx="6924843" cy="518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090445D5-6F14-2440-9AC8-CED27FD24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349" y="230447"/>
            <a:ext cx="6807808" cy="4862720"/>
          </a:xfrm>
          <a:prstGeom prst="rect">
            <a:avLst/>
          </a:prstGeom>
        </p:spPr>
      </p:pic>
      <p:sp>
        <p:nvSpPr>
          <p:cNvPr id="4" name="文字方塊 5">
            <a:extLst>
              <a:ext uri="{FF2B5EF4-FFF2-40B4-BE49-F238E27FC236}">
                <a16:creationId xmlns:a16="http://schemas.microsoft.com/office/drawing/2014/main" id="{D382456C-30E1-1648-8617-4AC1AC80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5877272"/>
            <a:ext cx="6156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r>
              <a:rPr lang="zh-TW" altLang="en-US" sz="1800" dirty="0"/>
              <a:t>隨時間以指數遞增的函數的對數，是時間的線性函數。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593FEC32-4D49-8C45-801C-ADE85C51C4E5}"/>
                  </a:ext>
                </a:extLst>
              </p:cNvPr>
              <p:cNvSpPr txBox="1"/>
              <p:nvPr/>
            </p:nvSpPr>
            <p:spPr bwMode="auto">
              <a:xfrm>
                <a:off x="1924125" y="5473471"/>
                <a:ext cx="1935210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altLang="zh-TW" i="1">
                          <a:latin typeface="Cambria Math"/>
                          <a:ea typeface="Cambria Math"/>
                        </a:rPr>
                        <m:t>Γ</m:t>
                      </m:r>
                      <m:r>
                        <a:rPr lang="en-US" altLang="zh-TW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593FEC32-4D49-8C45-801C-ADE85C51C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4125" y="5473471"/>
                <a:ext cx="1935210" cy="369332"/>
              </a:xfrm>
              <a:prstGeom prst="rect">
                <a:avLst/>
              </a:prstGeom>
              <a:blipFill>
                <a:blip r:embed="rId3"/>
                <a:stretch>
                  <a:fillRect b="-34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F4E238-1B1F-A543-B72D-B3883D275047}"/>
                  </a:ext>
                </a:extLst>
              </p:cNvPr>
              <p:cNvSpPr txBox="1"/>
              <p:nvPr/>
            </p:nvSpPr>
            <p:spPr>
              <a:xfrm>
                <a:off x="1835696" y="6258221"/>
                <a:ext cx="34399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斜率就是單位時間傳播比例</a:t>
                </a:r>
                <a:r>
                  <a:rPr lang="el-GR" altLang="zh-TW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i="1">
                        <a:latin typeface="Cambria Math"/>
                        <a:ea typeface="Cambria Math"/>
                      </a:rPr>
                      <m:t>Γ</m:t>
                    </m:r>
                  </m:oMath>
                </a14:m>
                <a:r>
                  <a:rPr lang="en-TW" dirty="0"/>
                  <a:t>。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F4E238-1B1F-A543-B72D-B3883D275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6258221"/>
                <a:ext cx="3439963" cy="369332"/>
              </a:xfrm>
              <a:prstGeom prst="rect">
                <a:avLst/>
              </a:prstGeom>
              <a:blipFill>
                <a:blip r:embed="rId4"/>
                <a:stretch>
                  <a:fillRect l="-1471" t="-6667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COVID-19 Corona virus - EMFL - EMFL">
            <a:extLst>
              <a:ext uri="{FF2B5EF4-FFF2-40B4-BE49-F238E27FC236}">
                <a16:creationId xmlns:a16="http://schemas.microsoft.com/office/drawing/2014/main" id="{5D1A45FF-DDC8-B14B-BD49-4F12D201B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322" y="4417784"/>
            <a:ext cx="989835" cy="94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8492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118984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 bwMode="auto">
          <a:xfrm>
            <a:off x="1619672" y="3429000"/>
            <a:ext cx="6840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這些觀察者就被稱為非慣性座標系。有時這樣的座標系比較方便。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99AAF-36CB-DD4E-9C9C-091DF7BD097A}"/>
              </a:ext>
            </a:extLst>
          </p:cNvPr>
          <p:cNvSpPr txBox="1"/>
          <p:nvPr/>
        </p:nvSpPr>
        <p:spPr>
          <a:xfrm>
            <a:off x="1619672" y="2420888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牛頓運動定律適用於靜止或相對以等速運動的觀察者。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8DEC6-2C1B-4645-B69D-7F34E2C31F4F}"/>
              </a:ext>
            </a:extLst>
          </p:cNvPr>
          <p:cNvSpPr txBox="1"/>
          <p:nvPr/>
        </p:nvSpPr>
        <p:spPr>
          <a:xfrm>
            <a:off x="1619672" y="292494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對於加速中，或旋轉的觀察者，牛頓運動定律是不對的。</a:t>
            </a:r>
          </a:p>
        </p:txBody>
      </p:sp>
    </p:spTree>
    <p:extLst>
      <p:ext uri="{BB962C8B-B14F-4D97-AF65-F5344CB8AC3E}">
        <p14:creationId xmlns:p14="http://schemas.microsoft.com/office/powerpoint/2010/main" val="36251041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t="62791" r="41111" b="-30"/>
          <a:stretch/>
        </p:blipFill>
        <p:spPr bwMode="auto">
          <a:xfrm>
            <a:off x="762651" y="201646"/>
            <a:ext cx="2872802" cy="256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rved Up Arrow 7">
            <a:extLst>
              <a:ext uri="{FF2B5EF4-FFF2-40B4-BE49-F238E27FC236}">
                <a16:creationId xmlns:a16="http://schemas.microsoft.com/office/drawing/2014/main" id="{403AAB07-4C7E-FA44-A232-1A805B0A3D4C}"/>
              </a:ext>
            </a:extLst>
          </p:cNvPr>
          <p:cNvSpPr/>
          <p:nvPr/>
        </p:nvSpPr>
        <p:spPr>
          <a:xfrm>
            <a:off x="1752295" y="332710"/>
            <a:ext cx="893514" cy="216024"/>
          </a:xfrm>
          <a:prstGeom prst="curved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55C1AA-8D76-4F40-8651-038D27EC0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t="62791" r="41111" b="-30"/>
          <a:stretch/>
        </p:blipFill>
        <p:spPr bwMode="auto">
          <a:xfrm>
            <a:off x="763095" y="3005770"/>
            <a:ext cx="2872802" cy="256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F702573-EC2E-4B44-AB9E-AE0A63B252E3}"/>
              </a:ext>
            </a:extLst>
          </p:cNvPr>
          <p:cNvCxnSpPr/>
          <p:nvPr/>
        </p:nvCxnSpPr>
        <p:spPr>
          <a:xfrm>
            <a:off x="2915816" y="4184715"/>
            <a:ext cx="648072" cy="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258138-7910-CB4C-9DCC-329893D7BACF}"/>
              </a:ext>
            </a:extLst>
          </p:cNvPr>
          <p:cNvSpPr txBox="1"/>
          <p:nvPr/>
        </p:nvSpPr>
        <p:spPr>
          <a:xfrm>
            <a:off x="3782889" y="1406568"/>
            <a:ext cx="356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合力等於質量乘向心加速度！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D5A5AA-5448-DA4D-9400-B7E42C9329D2}"/>
              </a:ext>
            </a:extLst>
          </p:cNvPr>
          <p:cNvSpPr txBox="1"/>
          <p:nvPr/>
        </p:nvSpPr>
        <p:spPr>
          <a:xfrm>
            <a:off x="3750474" y="276960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但如果觀察者跟著一起旋轉：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E8DC2-2974-5F45-9F53-8ABF0DB9AB70}"/>
              </a:ext>
            </a:extLst>
          </p:cNvPr>
          <p:cNvSpPr txBox="1"/>
          <p:nvPr/>
        </p:nvSpPr>
        <p:spPr>
          <a:xfrm>
            <a:off x="3750473" y="3148157"/>
            <a:ext cx="4640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此質點看起來就是靜止的。靜力平衡問題。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13A517-468D-8747-8387-75FC9C629BF0}"/>
              </a:ext>
            </a:extLst>
          </p:cNvPr>
          <p:cNvSpPr txBox="1"/>
          <p:nvPr/>
        </p:nvSpPr>
        <p:spPr>
          <a:xfrm>
            <a:off x="3750474" y="3526706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但原來的合力依舊存在，質量應該向內運動！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4D8140-095C-AE4F-9758-229068F62630}"/>
              </a:ext>
            </a:extLst>
          </p:cNvPr>
          <p:cNvSpPr txBox="1"/>
          <p:nvPr/>
        </p:nvSpPr>
        <p:spPr>
          <a:xfrm>
            <a:off x="3750474" y="3905255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牛頓運動定律似乎失效了！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7CB532-DB6F-4B45-AB91-C1DF67381C70}"/>
              </a:ext>
            </a:extLst>
          </p:cNvPr>
          <p:cNvSpPr txBox="1"/>
          <p:nvPr/>
        </p:nvSpPr>
        <p:spPr>
          <a:xfrm>
            <a:off x="3750474" y="4274587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但我們可以假想一個虛幻的離心力，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D8FDD3-0A8F-8545-882B-841EE115885D}"/>
              </a:ext>
            </a:extLst>
          </p:cNvPr>
          <p:cNvSpPr txBox="1"/>
          <p:nvPr/>
        </p:nvSpPr>
        <p:spPr>
          <a:xfrm>
            <a:off x="3750474" y="4653136"/>
            <a:ext cx="550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若離心力洽與合力抵消，牛頓運動定律就還是對的！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7AB06E-F1B6-7346-8004-F20A562A5648}"/>
              </a:ext>
            </a:extLst>
          </p:cNvPr>
          <p:cNvSpPr txBox="1"/>
          <p:nvPr/>
        </p:nvSpPr>
        <p:spPr>
          <a:xfrm>
            <a:off x="3739585" y="503240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這個憑空加入的力稱為假力。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EA2E69-3DBE-404B-ABF0-193489512DD8}"/>
              </a:ext>
            </a:extLst>
          </p:cNvPr>
          <p:cNvSpPr txBox="1"/>
          <p:nvPr/>
        </p:nvSpPr>
        <p:spPr>
          <a:xfrm>
            <a:off x="899592" y="5608270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由以上可知，假力洽與合力抵消，合力與上圖的向心力相等。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45854A-0D33-5A44-BD1D-5744EB6EF9C1}"/>
              </a:ext>
            </a:extLst>
          </p:cNvPr>
          <p:cNvSpPr/>
          <p:nvPr/>
        </p:nvSpPr>
        <p:spPr>
          <a:xfrm>
            <a:off x="899592" y="5944747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TW" dirty="0"/>
              <a:t>因此，離心力與向心力大小相等，方向相反。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B30E37-730A-6C46-9624-9715ADD9877F}"/>
                  </a:ext>
                </a:extLst>
              </p:cNvPr>
              <p:cNvSpPr txBox="1"/>
              <p:nvPr/>
            </p:nvSpPr>
            <p:spPr>
              <a:xfrm>
                <a:off x="5643936" y="5974114"/>
                <a:ext cx="1216808" cy="3105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TW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B30E37-730A-6C46-9624-9715ADD98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936" y="5974114"/>
                <a:ext cx="1216808" cy="310598"/>
              </a:xfrm>
              <a:prstGeom prst="rect">
                <a:avLst/>
              </a:prstGeom>
              <a:blipFill>
                <a:blip r:embed="rId3"/>
                <a:stretch>
                  <a:fillRect l="-3125" t="-32000" r="-3125" b="-8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540C464-EEEC-F14E-9F56-18084AA76843}"/>
                  </a:ext>
                </a:extLst>
              </p:cNvPr>
              <p:cNvSpPr txBox="1"/>
              <p:nvPr/>
            </p:nvSpPr>
            <p:spPr>
              <a:xfrm>
                <a:off x="899592" y="6314079"/>
                <a:ext cx="7581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注意此假力所有質點都會受到，而大小與質量成正比，並由轉速</a:t>
                </a:r>
                <a14:m>
                  <m:oMath xmlns:m="http://schemas.openxmlformats.org/officeDocument/2006/math">
                    <m:r>
                      <a:rPr lang="en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TW" dirty="0"/>
                  <a:t>決定。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540C464-EEEC-F14E-9F56-18084AA76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6314079"/>
                <a:ext cx="7581736" cy="369332"/>
              </a:xfrm>
              <a:prstGeom prst="rect">
                <a:avLst/>
              </a:prstGeom>
              <a:blipFill>
                <a:blip r:embed="rId4"/>
                <a:stretch>
                  <a:fillRect l="-838" t="-10000" b="-20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2963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801101" y="1223817"/>
            <a:ext cx="7907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因為我們已習慣了牛頓定律，也可以說：加速觀察者會觀察到一個額外的力！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791894" y="1655865"/>
            <a:ext cx="485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他感覺到的力沒有來源，因此稱為假力。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803764" y="5583233"/>
                <a:ext cx="6759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因此物體所受假力與其質量成正比：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−</m:t>
                    </m:r>
                    <m:r>
                      <a:rPr lang="en-US" altLang="zh-TW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，這與重力完全一致。</a:t>
                </a:r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764" y="5583233"/>
                <a:ext cx="6759123" cy="369332"/>
              </a:xfrm>
              <a:prstGeom prst="rect">
                <a:avLst/>
              </a:prstGeom>
              <a:blipFill>
                <a:blip r:embed="rId2"/>
                <a:stretch>
                  <a:fillRect l="-750" t="-13333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" descr="13_23_Figur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68"/>
          <a:stretch/>
        </p:blipFill>
        <p:spPr>
          <a:xfrm>
            <a:off x="107504" y="2276872"/>
            <a:ext cx="8601456" cy="17167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817218" y="5151185"/>
                <a:ext cx="6759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所有物體，無論輕重，假力加速度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是一樣的！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18" y="5151185"/>
                <a:ext cx="6759123" cy="369332"/>
              </a:xfrm>
              <a:prstGeom prst="rect">
                <a:avLst/>
              </a:prstGeom>
              <a:blipFill>
                <a:blip r:embed="rId4"/>
                <a:stretch>
                  <a:fillRect l="-750" t="-13333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800788" y="4278502"/>
            <a:ext cx="7907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以加速觀察者為例，因為慣性，物體並不會如加速觀察者一起加速。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800789" y="4719137"/>
                <a:ext cx="7907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對以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加速的觀察者，所有物體會出現一反向，似乎由假力造成的加速度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。</a:t>
                </a:r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89" y="4719137"/>
                <a:ext cx="7907318" cy="369332"/>
              </a:xfrm>
              <a:prstGeom prst="rect">
                <a:avLst/>
              </a:prstGeom>
              <a:blipFill>
                <a:blip r:embed="rId5"/>
                <a:stretch>
                  <a:fillRect l="-481" t="-10000" r="-3526" b="-2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01752BF-185B-C545-85E4-609476F8100A}"/>
              </a:ext>
            </a:extLst>
          </p:cNvPr>
          <p:cNvSpPr txBox="1"/>
          <p:nvPr/>
        </p:nvSpPr>
        <p:spPr>
          <a:xfrm>
            <a:off x="817218" y="758697"/>
            <a:ext cx="7267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/>
              <a:t>非慣性座標系中，憑空加入一假力，便能使牛頓運動定律成立。</a:t>
            </a:r>
          </a:p>
        </p:txBody>
      </p:sp>
    </p:spTree>
    <p:extLst>
      <p:ext uri="{BB962C8B-B14F-4D97-AF65-F5344CB8AC3E}">
        <p14:creationId xmlns:p14="http://schemas.microsoft.com/office/powerpoint/2010/main" val="412675379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2" descr="39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6"/>
          <a:stretch>
            <a:fillRect/>
          </a:stretch>
        </p:blipFill>
        <p:spPr bwMode="auto">
          <a:xfrm>
            <a:off x="1115616" y="1412776"/>
            <a:ext cx="4579487" cy="3483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6231282" y="4165526"/>
            <a:ext cx="1682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  <a:latin typeface="Arial" charset="0"/>
              </a:rPr>
              <a:t>伽利略變換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082479" y="917559"/>
            <a:ext cx="755557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dirty="0">
                <a:latin typeface="+mn-lt"/>
              </a:rPr>
              <a:t>根據日常生活經驗，兩個</a:t>
            </a:r>
            <a:r>
              <a:rPr lang="zh-TW" altLang="en-US" dirty="0"/>
              <a:t>慣性座標系</a:t>
            </a:r>
            <a:r>
              <a:rPr lang="zh-TW" altLang="en-US" dirty="0">
                <a:latin typeface="+mn-lt"/>
              </a:rPr>
              <a:t>所測量到的時間與空間滿足以下關係：</a:t>
            </a:r>
            <a:endParaRPr lang="en-US" altLang="zh-TW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C1F3CE9C-457F-5448-84C6-F1F900203FFF}"/>
                  </a:ext>
                </a:extLst>
              </p:cNvPr>
              <p:cNvSpPr/>
              <p:nvPr/>
            </p:nvSpPr>
            <p:spPr>
              <a:xfrm>
                <a:off x="6274748" y="2756844"/>
                <a:ext cx="1361078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/>
                        </a:rPr>
                        <m:t>𝑥</m:t>
                      </m:r>
                      <m:r>
                        <a:rPr lang="en-US" altLang="zh-TW" i="1">
                          <a:latin typeface="Cambria Math"/>
                        </a:rPr>
                        <m:t>′=</m:t>
                      </m:r>
                      <m:r>
                        <a:rPr lang="en-US" altLang="zh-TW" i="1">
                          <a:latin typeface="Cambria Math"/>
                        </a:rPr>
                        <m:t>𝑥</m:t>
                      </m:r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𝑣𝑡</m:t>
                      </m:r>
                    </m:oMath>
                  </m:oMathPara>
                </a14:m>
                <a:endParaRPr lang="zh-TW" altLang="zh-TW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C1F3CE9C-457F-5448-84C6-F1F900203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748" y="2756844"/>
                <a:ext cx="136107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C651ABEF-9832-7444-856C-7F963DB45E84}"/>
                  </a:ext>
                </a:extLst>
              </p:cNvPr>
              <p:cNvSpPr/>
              <p:nvPr/>
            </p:nvSpPr>
            <p:spPr>
              <a:xfrm>
                <a:off x="6274748" y="3201860"/>
                <a:ext cx="873123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TW" i="1">
                          <a:latin typeface="Cambria Math"/>
                        </a:rPr>
                        <m:t>′=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zh-TW" altLang="zh-TW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C651ABEF-9832-7444-856C-7F963DB45E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748" y="3201860"/>
                <a:ext cx="873123" cy="369332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9C44D8C-1381-8845-A02B-4C2C929A9D3A}"/>
                  </a:ext>
                </a:extLst>
              </p:cNvPr>
              <p:cNvSpPr/>
              <p:nvPr/>
            </p:nvSpPr>
            <p:spPr>
              <a:xfrm>
                <a:off x="6274748" y="3646876"/>
                <a:ext cx="797847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i="1">
                          <a:latin typeface="Cambria Math"/>
                        </a:rPr>
                        <m:t>′=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zh-TW" altLang="zh-TW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9C44D8C-1381-8845-A02B-4C2C929A9D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748" y="3646876"/>
                <a:ext cx="79784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5">
            <a:extLst>
              <a:ext uri="{FF2B5EF4-FFF2-40B4-BE49-F238E27FC236}">
                <a16:creationId xmlns:a16="http://schemas.microsoft.com/office/drawing/2014/main" id="{FA55C854-04A3-4D41-9DE1-7EC425BCC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479" y="502373"/>
            <a:ext cx="755557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dirty="0">
                <a:latin typeface="+mn-lt"/>
              </a:rPr>
              <a:t>這兩個以定速相對運動的觀察者，稱為兩個慣性座標系！</a:t>
            </a:r>
            <a:endParaRPr lang="en-US" altLang="zh-TW" dirty="0">
              <a:latin typeface="+mn-lt"/>
            </a:endParaRPr>
          </a:p>
        </p:txBody>
      </p:sp>
      <p:pic>
        <p:nvPicPr>
          <p:cNvPr id="13" name="Picture 2" descr="3901">
            <a:extLst>
              <a:ext uri="{FF2B5EF4-FFF2-40B4-BE49-F238E27FC236}">
                <a16:creationId xmlns:a16="http://schemas.microsoft.com/office/drawing/2014/main" id="{E144237E-B7E0-874F-8AE3-02E4E633E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0" b="15640"/>
          <a:stretch>
            <a:fillRect/>
          </a:stretch>
        </p:blipFill>
        <p:spPr bwMode="auto">
          <a:xfrm>
            <a:off x="1126272" y="5010650"/>
            <a:ext cx="3262469" cy="141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88976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/>
          <p:cNvSpPr txBox="1">
            <a:spLocks noChangeArrowheads="1"/>
          </p:cNvSpPr>
          <p:nvPr/>
        </p:nvSpPr>
        <p:spPr bwMode="auto">
          <a:xfrm>
            <a:off x="1835696" y="1353078"/>
            <a:ext cx="58695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zh-TW" altLang="en-US" sz="1800" dirty="0">
                <a:latin typeface="Arial" charset="0"/>
              </a:rPr>
              <a:t>從伽利略變換可以推導出慣性座標系之間的速度的變換</a:t>
            </a:r>
          </a:p>
        </p:txBody>
      </p:sp>
      <p:pic>
        <p:nvPicPr>
          <p:cNvPr id="38918" name="Picture 10" descr="f38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31" y="1722410"/>
            <a:ext cx="4249737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2534760" y="5968781"/>
                <a:ext cx="1415644" cy="39094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60" y="5968781"/>
                <a:ext cx="1415644" cy="390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4848374" y="5968781"/>
                <a:ext cx="1024511" cy="42268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𝑦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374" y="5968781"/>
                <a:ext cx="1024511" cy="4226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8618DE7-9B4E-DE48-BD49-D770E0420CD5}"/>
                  </a:ext>
                </a:extLst>
              </p:cNvPr>
              <p:cNvSpPr/>
              <p:nvPr/>
            </p:nvSpPr>
            <p:spPr>
              <a:xfrm>
                <a:off x="2534760" y="5101044"/>
                <a:ext cx="4301562" cy="6337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𝑣𝑡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8618DE7-9B4E-DE48-BD49-D770E0420C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60" y="5101044"/>
                <a:ext cx="4301562" cy="633763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5651BEE-EDA6-F045-889D-0E1ECAB92531}"/>
                  </a:ext>
                </a:extLst>
              </p:cNvPr>
              <p:cNvSpPr/>
              <p:nvPr/>
            </p:nvSpPr>
            <p:spPr>
              <a:xfrm>
                <a:off x="2519363" y="3884862"/>
                <a:ext cx="1361078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</a:rPr>
                        <m:t>𝑥</m:t>
                      </m:r>
                      <m:r>
                        <a:rPr lang="en-US" altLang="zh-TW" i="1" smtClean="0">
                          <a:latin typeface="Cambria Math"/>
                        </a:rPr>
                        <m:t>′=</m:t>
                      </m:r>
                      <m:r>
                        <a:rPr lang="en-US" altLang="zh-TW" i="1" smtClean="0">
                          <a:latin typeface="Cambria Math"/>
                        </a:rPr>
                        <m:t>𝑥</m:t>
                      </m:r>
                      <m:r>
                        <a:rPr lang="en-US" altLang="zh-TW" i="1" smtClean="0">
                          <a:latin typeface="Cambria Math"/>
                        </a:rPr>
                        <m:t>−</m:t>
                      </m:r>
                      <m:r>
                        <a:rPr lang="en-US" altLang="zh-TW" i="1" smtClean="0">
                          <a:latin typeface="Cambria Math"/>
                        </a:rPr>
                        <m:t>𝑣𝑡</m:t>
                      </m:r>
                    </m:oMath>
                  </m:oMathPara>
                </a14:m>
                <a:endParaRPr lang="zh-TW" altLang="zh-TW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45651BEE-EDA6-F045-889D-0E1ECAB925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363" y="3884862"/>
                <a:ext cx="136107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50269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TW" altLang="en-US"/>
          </a:p>
        </p:txBody>
      </p:sp>
      <p:pic>
        <p:nvPicPr>
          <p:cNvPr id="13316" name="Picture 4" descr="File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288" y="-419100"/>
            <a:ext cx="10698163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File0001">
            <a:extLst>
              <a:ext uri="{FF2B5EF4-FFF2-40B4-BE49-F238E27FC236}">
                <a16:creationId xmlns:a16="http://schemas.microsoft.com/office/drawing/2014/main" id="{B51D7933-401B-DB40-9D7B-E6F6A583D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082" y="-457200"/>
            <a:ext cx="10698163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">
                <a:extLst>
                  <a:ext uri="{FF2B5EF4-FFF2-40B4-BE49-F238E27FC236}">
                    <a16:creationId xmlns:a16="http://schemas.microsoft.com/office/drawing/2014/main" id="{6194219E-8505-8F48-BBF9-EC0E0F064E11}"/>
                  </a:ext>
                </a:extLst>
              </p:cNvPr>
              <p:cNvSpPr/>
              <p:nvPr/>
            </p:nvSpPr>
            <p:spPr>
              <a:xfrm>
                <a:off x="5004048" y="2492896"/>
                <a:ext cx="1415644" cy="39094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矩形 1">
                <a:extLst>
                  <a:ext uri="{FF2B5EF4-FFF2-40B4-BE49-F238E27FC236}">
                    <a16:creationId xmlns:a16="http://schemas.microsoft.com/office/drawing/2014/main" id="{6194219E-8505-8F48-BBF9-EC0E0F064E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2492896"/>
                <a:ext cx="1415644" cy="390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94382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2564956" y="770375"/>
            <a:ext cx="4321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kumimoji="0" lang="zh-TW" altLang="en-US" sz="1800">
                <a:latin typeface="Arial" charset="0"/>
              </a:rPr>
              <a:t>慣性座標系之間的加速度的變換</a:t>
            </a:r>
          </a:p>
        </p:txBody>
      </p:sp>
      <p:pic>
        <p:nvPicPr>
          <p:cNvPr id="41990" name="Picture 10" descr="f38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394" y="1294250"/>
            <a:ext cx="360045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">
                <a:extLst>
                  <a:ext uri="{FF2B5EF4-FFF2-40B4-BE49-F238E27FC236}">
                    <a16:creationId xmlns:a16="http://schemas.microsoft.com/office/drawing/2014/main" id="{5811BC9C-223A-5045-965C-5587FA3E09F2}"/>
                  </a:ext>
                </a:extLst>
              </p:cNvPr>
              <p:cNvSpPr/>
              <p:nvPr/>
            </p:nvSpPr>
            <p:spPr>
              <a:xfrm>
                <a:off x="2124075" y="3711367"/>
                <a:ext cx="1415644" cy="39094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矩形 1">
                <a:extLst>
                  <a:ext uri="{FF2B5EF4-FFF2-40B4-BE49-F238E27FC236}">
                    <a16:creationId xmlns:a16="http://schemas.microsoft.com/office/drawing/2014/main" id="{5811BC9C-223A-5045-965C-5587FA3E09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5" y="3711367"/>
                <a:ext cx="1415644" cy="390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">
                <a:extLst>
                  <a:ext uri="{FF2B5EF4-FFF2-40B4-BE49-F238E27FC236}">
                    <a16:creationId xmlns:a16="http://schemas.microsoft.com/office/drawing/2014/main" id="{C3BC7D24-1D8D-7342-81C3-C51D13C0B7D2}"/>
                  </a:ext>
                </a:extLst>
              </p:cNvPr>
              <p:cNvSpPr/>
              <p:nvPr/>
            </p:nvSpPr>
            <p:spPr>
              <a:xfrm>
                <a:off x="2124075" y="5194418"/>
                <a:ext cx="1033488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矩形 1">
                <a:extLst>
                  <a:ext uri="{FF2B5EF4-FFF2-40B4-BE49-F238E27FC236}">
                    <a16:creationId xmlns:a16="http://schemas.microsoft.com/office/drawing/2014/main" id="{C3BC7D24-1D8D-7342-81C3-C51D13C0B7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5" y="5194418"/>
                <a:ext cx="103348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6">
                <a:extLst>
                  <a:ext uri="{FF2B5EF4-FFF2-40B4-BE49-F238E27FC236}">
                    <a16:creationId xmlns:a16="http://schemas.microsoft.com/office/drawing/2014/main" id="{F128ADE9-6A30-A640-9BF0-012A8E8AE6B4}"/>
                  </a:ext>
                </a:extLst>
              </p:cNvPr>
              <p:cNvSpPr/>
              <p:nvPr/>
            </p:nvSpPr>
            <p:spPr>
              <a:xfrm>
                <a:off x="2124075" y="4333437"/>
                <a:ext cx="3008964" cy="62985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" name="矩形 6">
                <a:extLst>
                  <a:ext uri="{FF2B5EF4-FFF2-40B4-BE49-F238E27FC236}">
                    <a16:creationId xmlns:a16="http://schemas.microsoft.com/office/drawing/2014/main" id="{F128ADE9-6A30-A640-9BF0-012A8E8AE6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075" y="4333437"/>
                <a:ext cx="3008964" cy="629852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9882831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986" name="Text Box 4"/>
              <p:cNvSpPr txBox="1">
                <a:spLocks noChangeArrowheads="1"/>
              </p:cNvSpPr>
              <p:nvPr/>
            </p:nvSpPr>
            <p:spPr bwMode="auto">
              <a:xfrm>
                <a:off x="1472854" y="790705"/>
                <a:ext cx="657519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kumimoji="0" lang="zh-TW" altLang="en-US" sz="1800" dirty="0">
                    <a:latin typeface="Arial" charset="0"/>
                  </a:rPr>
                  <a:t>若移動觀察者有等加速度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zh-TW" altLang="en-US" sz="1800" dirty="0">
                    <a:latin typeface="Arial" charset="0"/>
                  </a:rPr>
                  <a:t>，則為加速座標系，變換必須修改：</a:t>
                </a:r>
              </a:p>
            </p:txBody>
          </p:sp>
        </mc:Choice>
        <mc:Fallback xmlns="">
          <p:sp>
            <p:nvSpPr>
              <p:cNvPr id="41986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2854" y="790705"/>
                <a:ext cx="6575193" cy="369332"/>
              </a:xfrm>
              <a:prstGeom prst="rect">
                <a:avLst/>
              </a:prstGeom>
              <a:blipFill>
                <a:blip r:embed="rId2"/>
                <a:stretch>
                  <a:fillRect l="-965" t="-6667" r="-4247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90" name="Picture 10" descr="f38_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57977"/>
            <a:ext cx="360045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">
                <a:extLst>
                  <a:ext uri="{FF2B5EF4-FFF2-40B4-BE49-F238E27FC236}">
                    <a16:creationId xmlns:a16="http://schemas.microsoft.com/office/drawing/2014/main" id="{5811BC9C-223A-5045-965C-5587FA3E09F2}"/>
                  </a:ext>
                </a:extLst>
              </p:cNvPr>
              <p:cNvSpPr/>
              <p:nvPr/>
            </p:nvSpPr>
            <p:spPr>
              <a:xfrm>
                <a:off x="1542824" y="4525562"/>
                <a:ext cx="2058897" cy="36933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" name="矩形 1">
                <a:extLst>
                  <a:ext uri="{FF2B5EF4-FFF2-40B4-BE49-F238E27FC236}">
                    <a16:creationId xmlns:a16="http://schemas.microsoft.com/office/drawing/2014/main" id="{5811BC9C-223A-5045-965C-5587FA3E09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824" y="4525562"/>
                <a:ext cx="205889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">
                <a:extLst>
                  <a:ext uri="{FF2B5EF4-FFF2-40B4-BE49-F238E27FC236}">
                    <a16:creationId xmlns:a16="http://schemas.microsoft.com/office/drawing/2014/main" id="{C3BC7D24-1D8D-7342-81C3-C51D13C0B7D2}"/>
                  </a:ext>
                </a:extLst>
              </p:cNvPr>
              <p:cNvSpPr/>
              <p:nvPr/>
            </p:nvSpPr>
            <p:spPr>
              <a:xfrm>
                <a:off x="1542823" y="6127477"/>
                <a:ext cx="1544782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矩形 1">
                <a:extLst>
                  <a:ext uri="{FF2B5EF4-FFF2-40B4-BE49-F238E27FC236}">
                    <a16:creationId xmlns:a16="http://schemas.microsoft.com/office/drawing/2014/main" id="{C3BC7D24-1D8D-7342-81C3-C51D13C0B7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823" y="6127477"/>
                <a:ext cx="1544782" cy="369332"/>
              </a:xfrm>
              <a:prstGeom prst="rect">
                <a:avLst/>
              </a:prstGeom>
              <a:blipFill>
                <a:blip r:embed="rId5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6">
                <a:extLst>
                  <a:ext uri="{FF2B5EF4-FFF2-40B4-BE49-F238E27FC236}">
                    <a16:creationId xmlns:a16="http://schemas.microsoft.com/office/drawing/2014/main" id="{F128ADE9-6A30-A640-9BF0-012A8E8AE6B4}"/>
                  </a:ext>
                </a:extLst>
              </p:cNvPr>
              <p:cNvSpPr/>
              <p:nvPr/>
            </p:nvSpPr>
            <p:spPr>
              <a:xfrm>
                <a:off x="1542823" y="5090444"/>
                <a:ext cx="4321175" cy="629852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bSup>
                      <m:r>
                        <a:rPr lang="en-US" altLang="zh-TW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altLang="zh-TW" i="1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9" name="矩形 6">
                <a:extLst>
                  <a:ext uri="{FF2B5EF4-FFF2-40B4-BE49-F238E27FC236}">
                    <a16:creationId xmlns:a16="http://schemas.microsoft.com/office/drawing/2014/main" id="{F128ADE9-6A30-A640-9BF0-012A8E8AE6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823" y="5090444"/>
                <a:ext cx="4321175" cy="629852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8">
                <a:extLst>
                  <a:ext uri="{FF2B5EF4-FFF2-40B4-BE49-F238E27FC236}">
                    <a16:creationId xmlns:a16="http://schemas.microsoft.com/office/drawing/2014/main" id="{3573A1C2-6F43-DF41-9D02-A4968BA8438B}"/>
                  </a:ext>
                </a:extLst>
              </p:cNvPr>
              <p:cNvSpPr/>
              <p:nvPr/>
            </p:nvSpPr>
            <p:spPr>
              <a:xfrm>
                <a:off x="1542824" y="3743162"/>
                <a:ext cx="2330638" cy="610936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/>
                        </a:rPr>
                        <m:t>𝑥</m:t>
                      </m:r>
                      <m:r>
                        <a:rPr lang="en-US" altLang="zh-TW" i="1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𝑣𝑡</m:t>
                      </m:r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TW" altLang="zh-TW" dirty="0"/>
              </a:p>
            </p:txBody>
          </p:sp>
        </mc:Choice>
        <mc:Fallback xmlns="">
          <p:sp>
            <p:nvSpPr>
              <p:cNvPr id="10" name="矩形 8">
                <a:extLst>
                  <a:ext uri="{FF2B5EF4-FFF2-40B4-BE49-F238E27FC236}">
                    <a16:creationId xmlns:a16="http://schemas.microsoft.com/office/drawing/2014/main" id="{3573A1C2-6F43-DF41-9D02-A4968BA843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824" y="3743162"/>
                <a:ext cx="2330638" cy="610936"/>
              </a:xfrm>
              <a:prstGeom prst="rect">
                <a:avLst/>
              </a:prstGeom>
              <a:blipFill>
                <a:blip r:embed="rId7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E5FE4A-DA43-1547-9FD5-06255EB5B75F}"/>
                  </a:ext>
                </a:extLst>
              </p:cNvPr>
              <p:cNvSpPr txBox="1"/>
              <p:nvPr/>
            </p:nvSpPr>
            <p:spPr>
              <a:xfrm>
                <a:off x="1472854" y="1178961"/>
                <a:ext cx="4257734" cy="48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注意兩原點間的距離為：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𝑣𝑡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TW" dirty="0"/>
                  <a:t>。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BE5FE4A-DA43-1547-9FD5-06255EB5B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854" y="1178961"/>
                <a:ext cx="4257734" cy="483466"/>
              </a:xfrm>
              <a:prstGeom prst="rect">
                <a:avLst/>
              </a:prstGeom>
              <a:blipFill>
                <a:blip r:embed="rId8"/>
                <a:stretch>
                  <a:fillRect l="-1488" b="-25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" descr="13_23_Figure.jpg">
            <a:extLst>
              <a:ext uri="{FF2B5EF4-FFF2-40B4-BE49-F238E27FC236}">
                <a16:creationId xmlns:a16="http://schemas.microsoft.com/office/drawing/2014/main" id="{0ACB85DB-EE0D-C642-8966-8A24D66927B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9" r="33203" b="57968"/>
          <a:stretch/>
        </p:blipFill>
        <p:spPr>
          <a:xfrm>
            <a:off x="5509339" y="1876658"/>
            <a:ext cx="2854597" cy="171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7791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339752" y="92197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加速觀察者會觀察到一個假力！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350694" y="1354020"/>
            <a:ext cx="485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他感覺的力沒有來源，因此稱為假力。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962960" y="5157192"/>
                <a:ext cx="6759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因此物體所受假力與其質量成正比：</a:t>
                </a:r>
                <a:r>
                  <a:rPr lang="en-US" altLang="zh-TW" dirty="0"/>
                  <a:t> 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−</m:t>
                    </m:r>
                    <m:r>
                      <a:rPr lang="en-US" altLang="zh-TW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，這與重力完全一致。</a:t>
                </a:r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960" y="5157192"/>
                <a:ext cx="6759123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812" t="-21311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" descr="13_23_Figur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968"/>
          <a:stretch/>
        </p:blipFill>
        <p:spPr>
          <a:xfrm>
            <a:off x="266700" y="1850831"/>
            <a:ext cx="8601456" cy="17167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>
              <a:xfrm>
                <a:off x="976414" y="4725144"/>
                <a:ext cx="6759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所有物體，無論輕重，假力加速度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是一樣的！</a:t>
                </a:r>
                <a:endParaRPr lang="en-US" altLang="zh-TW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414" y="4725144"/>
                <a:ext cx="6759123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721" t="-21311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字方塊 4"/>
          <p:cNvSpPr txBox="1"/>
          <p:nvPr/>
        </p:nvSpPr>
        <p:spPr>
          <a:xfrm>
            <a:off x="959985" y="3852461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因為慣性，物體並不會如加速觀察者一 起加速。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959985" y="4293096"/>
                <a:ext cx="7907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對以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加速的觀察者，所有物體會出現一反向，似乎由假力造成的加速度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。</a:t>
                </a:r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985" y="4293096"/>
                <a:ext cx="7907318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616" t="-21311" r="-3544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213672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339752" y="47667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加速觀察者會觀察到一個假力！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350694" y="908720"/>
            <a:ext cx="485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他感覺的力沒有來源，因此稱為假力。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610043" y="566124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假力與質量成正比，假力的加速度如重力加速度一樣是常數。</a:t>
            </a:r>
          </a:p>
        </p:txBody>
      </p:sp>
      <p:pic>
        <p:nvPicPr>
          <p:cNvPr id="7" name="Picture 1" descr="13_23_Fig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0"/>
          <a:stretch/>
        </p:blipFill>
        <p:spPr>
          <a:xfrm>
            <a:off x="266700" y="1384300"/>
            <a:ext cx="8601456" cy="391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61919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69" y="2437482"/>
            <a:ext cx="79819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46151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7762875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0" t="38504" r="11186"/>
          <a:stretch/>
        </p:blipFill>
        <p:spPr bwMode="auto">
          <a:xfrm>
            <a:off x="2483768" y="116632"/>
            <a:ext cx="3664743" cy="188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40722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43" y="390029"/>
            <a:ext cx="57864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43" y="764704"/>
            <a:ext cx="6969844" cy="572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66597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6648730" cy="64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2974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5936"/>
            <a:ext cx="6720642" cy="362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570" y="3859513"/>
            <a:ext cx="5844351" cy="290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11851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5400600" cy="295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98769"/>
            <a:ext cx="5712892" cy="375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39903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626" y="188639"/>
            <a:ext cx="5171653" cy="379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10558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 bwMode="auto">
          <a:xfrm>
            <a:off x="3584941" y="452598"/>
            <a:ext cx="18643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旋轉座標系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1" t="21540" r="48974" b="37053"/>
          <a:stretch/>
        </p:blipFill>
        <p:spPr>
          <a:xfrm>
            <a:off x="4860032" y="1304999"/>
            <a:ext cx="3580278" cy="31168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 bwMode="auto">
              <a:xfrm>
                <a:off x="949911" y="872951"/>
                <a:ext cx="6504224" cy="369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/>
                      </a:rPr>
                      <m:t>,</m:t>
                    </m:r>
                    <m:r>
                      <a:rPr lang="en-US" altLang="zh-TW" sz="1800" i="1">
                        <a:latin typeface="Cambria Math"/>
                      </a:rPr>
                      <m:t>𝑖</m:t>
                    </m:r>
                    <m:r>
                      <a:rPr lang="en-US" altLang="zh-TW" sz="1800" i="1">
                        <a:latin typeface="Cambria Math"/>
                      </a:rPr>
                      <m:t>=1,2,3</m:t>
                    </m:r>
                  </m:oMath>
                </a14:m>
                <a:r>
                  <a:rPr lang="zh-TW" altLang="en-US" sz="1800" dirty="0"/>
                  <a:t>是旋轉的座標軸，相對於慣性系是在旋轉之中。</a:t>
                </a:r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911" y="872951"/>
                <a:ext cx="6504224" cy="369653"/>
              </a:xfrm>
              <a:prstGeom prst="rect">
                <a:avLst/>
              </a:prstGeom>
              <a:blipFill>
                <a:blip r:embed="rId3"/>
                <a:stretch>
                  <a:fillRect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 bwMode="auto">
              <a:xfrm>
                <a:off x="919986" y="2009476"/>
                <a:ext cx="35971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已知</a:t>
                </a:r>
                <a:r>
                  <a:rPr lang="zh-TW" altLang="en-US" dirty="0"/>
                  <a:t>位置</a:t>
                </a:r>
                <a:r>
                  <a:rPr lang="zh-TW" altLang="en-US" sz="1800" dirty="0"/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zh-TW" altLang="en-US" sz="1800" dirty="0"/>
                  <a:t>可以以分量表示：</a:t>
                </a:r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9986" y="2009476"/>
                <a:ext cx="3597116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525" t="-21667" b="-28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944156" y="4963674"/>
                <a:ext cx="80883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第一項是旋轉座標中的分量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altLang="zh-TW" sz="18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sz="1800" dirty="0"/>
                  <a:t>的時間微分，第二項是座標軸本身的時間微分。</a:t>
                </a: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156" y="4963674"/>
                <a:ext cx="8088368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678" t="-6557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字方塊 13"/>
          <p:cNvSpPr txBox="1"/>
          <p:nvPr/>
        </p:nvSpPr>
        <p:spPr bwMode="auto">
          <a:xfrm>
            <a:off x="919986" y="1304999"/>
            <a:ext cx="35652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因此座標軸與時間有關。</a:t>
            </a:r>
          </a:p>
        </p:txBody>
      </p:sp>
      <p:sp>
        <p:nvSpPr>
          <p:cNvPr id="15" name="文字方塊 14"/>
          <p:cNvSpPr txBox="1"/>
          <p:nvPr/>
        </p:nvSpPr>
        <p:spPr bwMode="auto">
          <a:xfrm>
            <a:off x="944156" y="3451506"/>
            <a:ext cx="38259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計算向量的時變率：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910035" y="2498809"/>
                <a:ext cx="1387110" cy="8711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035" y="2498809"/>
                <a:ext cx="1387110" cy="871136"/>
              </a:xfrm>
              <a:prstGeom prst="rect">
                <a:avLst/>
              </a:prstGeom>
              <a:blipFill>
                <a:blip r:embed="rId6"/>
                <a:stretch>
                  <a:fillRect l="-22727" t="-92857" r="-1818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904938" y="3933056"/>
                <a:ext cx="3037178" cy="8711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38" y="3933056"/>
                <a:ext cx="3037178" cy="871136"/>
              </a:xfrm>
              <a:prstGeom prst="rect">
                <a:avLst/>
              </a:prstGeom>
              <a:blipFill>
                <a:blip r:embed="rId7"/>
                <a:stretch>
                  <a:fillRect t="-94286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667116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293" name="Text Box 4"/>
              <p:cNvSpPr txBox="1">
                <a:spLocks noChangeArrowheads="1"/>
              </p:cNvSpPr>
              <p:nvPr/>
            </p:nvSpPr>
            <p:spPr bwMode="auto">
              <a:xfrm>
                <a:off x="808810" y="1268760"/>
                <a:ext cx="43656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sz="1800" dirty="0">
                    <a:solidFill>
                      <a:srgbClr val="FF0000"/>
                    </a:solidFill>
                  </a:rPr>
                  <a:t>角速度</a:t>
                </a:r>
                <a:r>
                  <a:rPr lang="zh-TW" altLang="en-US" sz="1800" b="1" dirty="0">
                    <a:solidFill>
                      <a:srgbClr val="FF0000"/>
                    </a:solidFill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TW" alt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zh-TW" alt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𝜔</m:t>
                        </m:r>
                      </m:e>
                    </m:acc>
                  </m:oMath>
                </a14:m>
                <a:r>
                  <a:rPr lang="zh-TW" altLang="en-US" sz="1800" dirty="0">
                    <a:solidFill>
                      <a:srgbClr val="FF0000"/>
                    </a:solidFill>
                  </a:rPr>
                  <a:t>：</a:t>
                </a:r>
                <a:endParaRPr lang="zh-CN" altLang="en-US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29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8810" y="1268760"/>
                <a:ext cx="4365625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1257" t="-6557" b="-262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23" name="Picture 5" descr="1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55" y="1777853"/>
            <a:ext cx="3868738" cy="409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6"/>
          <p:cNvSpPr txBox="1">
            <a:spLocks noChangeArrowheads="1"/>
          </p:cNvSpPr>
          <p:nvPr/>
        </p:nvSpPr>
        <p:spPr bwMode="auto">
          <a:xfrm>
            <a:off x="4907631" y="3049772"/>
            <a:ext cx="3376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1800" dirty="0">
                <a:solidFill>
                  <a:srgbClr val="000000"/>
                </a:solidFill>
              </a:rPr>
              <a:t>方向就設為</a:t>
            </a:r>
            <a:r>
              <a:rPr lang="zh-TW" altLang="en-US" sz="1800" dirty="0">
                <a:solidFill>
                  <a:srgbClr val="FF0000"/>
                </a:solidFill>
              </a:rPr>
              <a:t>瞬間旋轉軸</a:t>
            </a:r>
            <a:r>
              <a:rPr lang="zh-TW" altLang="en-US" sz="1800" dirty="0">
                <a:solidFill>
                  <a:srgbClr val="000000"/>
                </a:solidFill>
              </a:rPr>
              <a:t>的方向！</a:t>
            </a:r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5444465" y="2564904"/>
            <a:ext cx="2987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1800" dirty="0">
                <a:solidFill>
                  <a:srgbClr val="000000"/>
                </a:solidFill>
              </a:rPr>
              <a:t>大小就是旋轉角速度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4860032" y="191683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solidFill>
                  <a:srgbClr val="000000"/>
                </a:solidFill>
                <a:latin typeface="Arial" charset="0"/>
              </a:rPr>
              <a:t>剛體每一瞬間都有一旋轉軸。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2464994" y="1268760"/>
                <a:ext cx="897399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𝜔</m:t>
                      </m:r>
                      <m:r>
                        <a:rPr lang="zh-TW" altLang="en-US" sz="1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→</m:t>
                      </m:r>
                      <m:acc>
                        <m:accPr>
                          <m:chr m:val="⃗"/>
                          <m:ctrlPr>
                            <a:rPr lang="zh-TW" altLang="en-US" sz="1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zh-CN" altLang="en-US" sz="18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994" y="1268760"/>
                <a:ext cx="89739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4928629" y="2564904"/>
                <a:ext cx="448699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zh-TW" altLang="en-US" sz="1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zh-CN" altLang="en-US" sz="18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629" y="2564904"/>
                <a:ext cx="448699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/>
          <p:nvPr/>
        </p:nvSpPr>
        <p:spPr>
          <a:xfrm>
            <a:off x="4881219" y="3501008"/>
            <a:ext cx="4035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solidFill>
                  <a:srgbClr val="000000"/>
                </a:solidFill>
                <a:latin typeface="Arial" charset="0"/>
              </a:rPr>
              <a:t>右手手指繞旋轉時，大拇指的方向！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>
              <a:xfrm>
                <a:off x="5152978" y="476672"/>
                <a:ext cx="953599" cy="618246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𝜔</m:t>
                      </m:r>
                      <m:r>
                        <a:rPr lang="en-US" altLang="zh-TW" sz="1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𝑑</m:t>
                          </m:r>
                          <m:r>
                            <a:rPr lang="zh-TW" altLang="en-US" sz="1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1800" b="0" i="1" dirty="0" smtClean="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CN" altLang="en-US" sz="18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978" y="476672"/>
                <a:ext cx="953599" cy="61824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 bwMode="auto">
          <a:xfrm>
            <a:off x="812258" y="601129"/>
            <a:ext cx="27550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如何描述轉動的快慢。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860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9225" grpId="0"/>
      <p:bldP spid="2" grpId="0"/>
      <p:bldP spid="17" grpId="0" animBg="1"/>
      <p:bldP spid="4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97098" y="2153266"/>
            <a:ext cx="2628292" cy="2196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t="48682" r="60299" b="14110"/>
          <a:stretch/>
        </p:blipFill>
        <p:spPr>
          <a:xfrm>
            <a:off x="499030" y="2142986"/>
            <a:ext cx="2851269" cy="326785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4" t="13686" r="58868" b="81616"/>
          <a:stretch/>
        </p:blipFill>
        <p:spPr>
          <a:xfrm>
            <a:off x="2758181" y="4042685"/>
            <a:ext cx="392517" cy="43542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3" t="13686" r="58868" b="81616"/>
          <a:stretch/>
        </p:blipFill>
        <p:spPr>
          <a:xfrm>
            <a:off x="1965876" y="3852624"/>
            <a:ext cx="183795" cy="407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 bwMode="auto">
              <a:xfrm>
                <a:off x="1947323" y="2170477"/>
                <a:ext cx="365358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47323" y="2170477"/>
                <a:ext cx="365358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 bwMode="auto">
              <a:xfrm>
                <a:off x="512046" y="416202"/>
                <a:ext cx="5713344" cy="369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坐標軸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sz="1800" dirty="0"/>
                  <a:t>在旋轉下的變化，可以以角速度向量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TW" alt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zh-TW" altLang="en-US" sz="1800" i="1" smtClean="0">
                            <a:latin typeface="Cambria Math"/>
                          </a:rPr>
                          <m:t>𝜔</m:t>
                        </m:r>
                      </m:e>
                    </m:acc>
                    <m:r>
                      <a:rPr lang="zh-TW" altLang="en-US" sz="1800" i="1">
                        <a:latin typeface="Cambria Math"/>
                      </a:rPr>
                      <m:t>表示</m:t>
                    </m:r>
                    <m:r>
                      <a:rPr lang="zh-TW" altLang="en-US" sz="1800" b="0" i="1" smtClean="0">
                        <a:latin typeface="Cambria Math"/>
                      </a:rPr>
                      <m:t>。</m:t>
                    </m:r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2046" y="416202"/>
                <a:ext cx="5713344" cy="369653"/>
              </a:xfrm>
              <a:prstGeom prst="rect">
                <a:avLst/>
              </a:prstGeom>
              <a:blipFill>
                <a:blip r:embed="rId5"/>
                <a:stretch>
                  <a:fillRect l="-887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3598742" y="4539984"/>
                <a:ext cx="5018169" cy="8711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zh-TW" alt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zh-TW" altLang="en-US" sz="18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1800" i="1" smtClean="0">
                                      <a:latin typeface="Cambria Math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a:rPr lang="en-US" altLang="zh-TW" sz="18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742" y="4539984"/>
                <a:ext cx="5018169" cy="871136"/>
              </a:xfrm>
              <a:prstGeom prst="rect">
                <a:avLst/>
              </a:prstGeom>
              <a:blipFill>
                <a:blip r:embed="rId6"/>
                <a:stretch>
                  <a:fillRect l="-13131" t="-94286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524787" y="1551546"/>
                <a:ext cx="7143557" cy="38523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i="1" smtClean="0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zh-TW" altLang="en-US" i="1">
                          <a:latin typeface="Cambria Math"/>
                          <a:ea typeface="Cambria Math"/>
                        </a:rPr>
                        <m:t>𝜙</m:t>
                      </m:r>
                      <m:r>
                        <a:rPr lang="zh-TW" altLang="en-US" i="1" smtClean="0">
                          <a:latin typeface="Cambria Math"/>
                          <a:ea typeface="Cambria Math"/>
                        </a:rPr>
                        <m:t>∙</m:t>
                      </m:r>
                      <m:func>
                        <m:funcPr>
                          <m:ctrlPr>
                            <a:rPr lang="en-US" altLang="zh-TW" sz="1800" b="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zh-TW" altLang="en-US" sz="1800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zh-TW" altLang="en-US" sz="1800" b="0" i="1" smtClean="0">
                          <a:latin typeface="Cambria Math"/>
                        </a:rPr>
                        <m:t>∙</m:t>
                      </m:r>
                      <m:acc>
                        <m:accPr>
                          <m:chr m:val="̂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zh-TW" altLang="en-US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1800" i="1">
                          <a:latin typeface="Cambria Math"/>
                        </a:rPr>
                        <m:t>𝑑</m:t>
                      </m:r>
                      <m:r>
                        <a:rPr lang="zh-TW" altLang="en-US" sz="1800" i="1">
                          <a:latin typeface="Cambria Math"/>
                        </a:rPr>
                        <m:t>𝜙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zh-TW" altLang="en-US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zh-TW" altLang="en-US" sz="1800" i="1" smtClean="0">
                          <a:latin typeface="Cambria Math"/>
                        </a:rPr>
                        <m:t>𝜔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𝑑𝑡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𝑑𝑡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87" y="1551546"/>
                <a:ext cx="7143557" cy="385234"/>
              </a:xfrm>
              <a:prstGeom prst="rect">
                <a:avLst/>
              </a:prstGeom>
              <a:blipFill>
                <a:blip r:embed="rId7"/>
                <a:stretch>
                  <a:fillRect t="-3226" b="-1290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7203980" y="2237165"/>
                <a:ext cx="1691680" cy="61959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980" y="2237165"/>
                <a:ext cx="1691680" cy="619593"/>
              </a:xfrm>
              <a:prstGeom prst="rect">
                <a:avLst/>
              </a:prstGeom>
              <a:blipFill>
                <a:blip r:embed="rId8"/>
                <a:stretch>
                  <a:fillRect t="-4000" b="-4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486698" y="5506677"/>
                <a:ext cx="3110400" cy="871136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98" y="5506677"/>
                <a:ext cx="3110400" cy="871136"/>
              </a:xfrm>
              <a:prstGeom prst="rect">
                <a:avLst/>
              </a:prstGeom>
              <a:blipFill>
                <a:blip r:embed="rId9"/>
                <a:stretch>
                  <a:fillRect t="-92857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4744028" y="5509997"/>
                <a:ext cx="2387192" cy="8711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028" y="5509997"/>
                <a:ext cx="2387192" cy="871136"/>
              </a:xfrm>
              <a:prstGeom prst="rect">
                <a:avLst/>
              </a:prstGeom>
              <a:blipFill>
                <a:blip r:embed="rId10"/>
                <a:stretch>
                  <a:fillRect l="-7407" t="-92857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向右箭號 1"/>
          <p:cNvSpPr/>
          <p:nvPr/>
        </p:nvSpPr>
        <p:spPr>
          <a:xfrm>
            <a:off x="3785390" y="5798229"/>
            <a:ext cx="792088" cy="2880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7"/>
              <p:cNvSpPr txBox="1"/>
              <p:nvPr/>
            </p:nvSpPr>
            <p:spPr bwMode="auto">
              <a:xfrm>
                <a:off x="1532745" y="4654523"/>
                <a:ext cx="365358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zh-TW" altLang="en-US" sz="1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8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2745" y="4654523"/>
                <a:ext cx="365358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5000" r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單箭頭接點 5"/>
          <p:cNvCxnSpPr/>
          <p:nvPr/>
        </p:nvCxnSpPr>
        <p:spPr>
          <a:xfrm flipV="1">
            <a:off x="1847302" y="3574403"/>
            <a:ext cx="0" cy="16905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V="1">
            <a:off x="4569206" y="2437158"/>
            <a:ext cx="0" cy="156750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V="1">
            <a:off x="4557410" y="2693096"/>
            <a:ext cx="495672" cy="131156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flipV="1">
            <a:off x="4557410" y="3886900"/>
            <a:ext cx="495672" cy="1177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 bwMode="auto">
              <a:xfrm>
                <a:off x="4155204" y="2456785"/>
                <a:ext cx="365358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zh-TW" altLang="en-US" sz="1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5204" y="2456785"/>
                <a:ext cx="365358" cy="369332"/>
              </a:xfrm>
              <a:prstGeom prst="rect">
                <a:avLst/>
              </a:prstGeom>
              <a:blipFill rotWithShape="1">
                <a:blip r:embed="rId12"/>
                <a:stretch>
                  <a:fillRect t="-4918" r="-8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5076100" y="3653428"/>
                <a:ext cx="5708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100" y="3653428"/>
                <a:ext cx="570862" cy="369332"/>
              </a:xfrm>
              <a:prstGeom prst="rect">
                <a:avLst/>
              </a:prstGeom>
              <a:blipFill>
                <a:blip r:embed="rId13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5076100" y="2427125"/>
                <a:ext cx="4305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100" y="2427125"/>
                <a:ext cx="430502" cy="369332"/>
              </a:xfrm>
              <a:prstGeom prst="rect">
                <a:avLst/>
              </a:prstGeom>
              <a:blipFill>
                <a:blip r:embed="rId1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弧形箭號 (下彎) 31"/>
          <p:cNvSpPr/>
          <p:nvPr/>
        </p:nvSpPr>
        <p:spPr>
          <a:xfrm rot="1671825">
            <a:off x="4641214" y="2909120"/>
            <a:ext cx="270030" cy="1440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字方塊 32"/>
              <p:cNvSpPr txBox="1"/>
              <p:nvPr/>
            </p:nvSpPr>
            <p:spPr>
              <a:xfrm>
                <a:off x="3398155" y="943711"/>
                <a:ext cx="1378074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𝑑</m:t>
                      </m:r>
                      <m:r>
                        <a:rPr lang="zh-TW" altLang="en-US" sz="1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𝜙</m:t>
                      </m:r>
                      <m:r>
                        <a:rPr lang="en-US" altLang="zh-TW" sz="1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zh-TW" altLang="en-US" sz="1800" i="1">
                          <a:solidFill>
                            <a:srgbClr val="000000"/>
                          </a:solidFill>
                          <a:latin typeface="Cambria Math"/>
                        </a:rPr>
                        <m:t>𝜔</m:t>
                      </m:r>
                      <m:r>
                        <a:rPr lang="zh-TW" altLang="en-US" sz="1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∙</m:t>
                      </m:r>
                      <m:r>
                        <a:rPr lang="en-US" altLang="zh-TW" sz="1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zh-CN" altLang="en-US" sz="18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33" name="文字方塊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8155" y="943711"/>
                <a:ext cx="1378074" cy="369332"/>
              </a:xfrm>
              <a:prstGeom prst="rect">
                <a:avLst/>
              </a:prstGeom>
              <a:blipFill rotWithShape="1">
                <a:blip r:embed="rId1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字方塊 33"/>
              <p:cNvSpPr txBox="1"/>
              <p:nvPr/>
            </p:nvSpPr>
            <p:spPr>
              <a:xfrm>
                <a:off x="5113056" y="941511"/>
                <a:ext cx="1358230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80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∆</m:t>
                      </m:r>
                      <m:r>
                        <a:rPr lang="zh-TW" altLang="en-US" sz="1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𝜙</m:t>
                      </m:r>
                      <m:r>
                        <a:rPr lang="en-US" altLang="zh-TW" sz="1800" b="0" i="1" dirty="0" smtClean="0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r>
                        <a:rPr lang="zh-TW" altLang="en-US" sz="1800" i="1">
                          <a:solidFill>
                            <a:srgbClr val="000000"/>
                          </a:solidFill>
                          <a:latin typeface="Cambria Math"/>
                        </a:rPr>
                        <m:t>𝜔</m:t>
                      </m:r>
                      <m:r>
                        <a:rPr lang="zh-TW" altLang="en-US" sz="1800" i="1" smtClean="0">
                          <a:solidFill>
                            <a:srgbClr val="000000"/>
                          </a:solidFill>
                          <a:latin typeface="Cambria Math"/>
                        </a:rPr>
                        <m:t>∙∆</m:t>
                      </m:r>
                      <m:r>
                        <a:rPr lang="en-US" altLang="zh-TW" sz="1800" i="1" dirty="0">
                          <a:solidFill>
                            <a:srgbClr val="000000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zh-CN" altLang="en-US" sz="180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mc:Choice>
        <mc:Fallback xmlns="">
          <p:sp>
            <p:nvSpPr>
              <p:cNvPr id="34" name="文字方塊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3056" y="941511"/>
                <a:ext cx="1358230" cy="369332"/>
              </a:xfrm>
              <a:prstGeom prst="rect">
                <a:avLst/>
              </a:prstGeom>
              <a:blipFill rotWithShape="1"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 bwMode="auto">
              <a:xfrm>
                <a:off x="521192" y="943711"/>
                <a:ext cx="2852261" cy="369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dirty="0"/>
                  <a:t>與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TW" alt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zh-TW" altLang="en-US" i="1">
                            <a:latin typeface="Cambria Math"/>
                          </a:rPr>
                          <m:t>𝜔</m:t>
                        </m:r>
                      </m:e>
                    </m:acc>
                  </m:oMath>
                </a14:m>
                <a:r>
                  <a:rPr lang="zh-TW" altLang="en-US" dirty="0"/>
                  <a:t>之間的夾角設為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zh-TW" altLang="en-US" dirty="0"/>
                  <a:t>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1192" y="943711"/>
                <a:ext cx="2852261" cy="369653"/>
              </a:xfrm>
              <a:prstGeom prst="rect">
                <a:avLst/>
              </a:prstGeom>
              <a:blipFill>
                <a:blip r:embed="rId17"/>
                <a:stretch>
                  <a:fillRect t="-6667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366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2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 bwMode="auto">
              <a:xfrm>
                <a:off x="1310094" y="1638523"/>
                <a:ext cx="477407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再對時間微分一次（假設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TW" altLang="en-US" sz="1800" i="1">
                            <a:latin typeface="Cambria Math"/>
                          </a:rPr>
                        </m:ctrlPr>
                      </m:accPr>
                      <m:e>
                        <m:r>
                          <a:rPr lang="zh-TW" altLang="en-US" sz="1800" i="1">
                            <a:latin typeface="Cambria Math"/>
                          </a:rPr>
                          <m:t>𝜔</m:t>
                        </m:r>
                      </m:e>
                    </m:acc>
                  </m:oMath>
                </a14:m>
                <a:r>
                  <a:rPr lang="zh-TW" altLang="en-US" sz="1800" dirty="0"/>
                  <a:t>與時間無關）：</a:t>
                </a:r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10094" y="1638523"/>
                <a:ext cx="4774074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1149" t="-6667" b="-28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1230232" y="692696"/>
                <a:ext cx="2387192" cy="871136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232" y="692696"/>
                <a:ext cx="2387192" cy="871136"/>
              </a:xfrm>
              <a:prstGeom prst="rect">
                <a:avLst/>
              </a:prstGeom>
              <a:blipFill>
                <a:blip r:embed="rId3"/>
                <a:stretch>
                  <a:fillRect l="-7407" t="-94286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1261914" y="2070571"/>
                <a:ext cx="6840760" cy="2428742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</m:sub>
                        <m:sup/>
                      </m:sSubSup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</m:sSubSup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altLang="zh-TW" sz="18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3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𝑑𝑟</m:t>
                                      </m:r>
                                    </m:e>
                                    <m:sub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nary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1800" i="1"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altLang="zh-TW" sz="18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3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𝑑𝑟</m:t>
                                      </m:r>
                                    </m:e>
                                    <m:sub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nary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914" y="2070571"/>
                <a:ext cx="6840760" cy="2428742"/>
              </a:xfrm>
              <a:prstGeom prst="rect">
                <a:avLst/>
              </a:prstGeom>
              <a:blipFill>
                <a:blip r:embed="rId4"/>
                <a:stretch>
                  <a:fillRect t="-34375" b="-5312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7164288" y="1328726"/>
                <a:ext cx="1512168" cy="619593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1328726"/>
                <a:ext cx="1512168" cy="619593"/>
              </a:xfrm>
              <a:prstGeom prst="rect">
                <a:avLst/>
              </a:prstGeom>
              <a:blipFill>
                <a:blip r:embed="rId5"/>
                <a:stretch>
                  <a:fillRect t="-2000" b="-4000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線單箭頭接點 19"/>
          <p:cNvCxnSpPr/>
          <p:nvPr/>
        </p:nvCxnSpPr>
        <p:spPr>
          <a:xfrm flipV="1">
            <a:off x="3116436" y="4473116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/>
              <p:cNvSpPr txBox="1"/>
              <p:nvPr/>
            </p:nvSpPr>
            <p:spPr bwMode="auto">
              <a:xfrm>
                <a:off x="1610366" y="4950891"/>
                <a:ext cx="27456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旋轉座標系中的加速度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′</m:t>
                    </m:r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0366" y="4950891"/>
                <a:ext cx="2745610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774" t="-21311" r="-5543" b="-26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線單箭頭接點 21"/>
          <p:cNvCxnSpPr/>
          <p:nvPr/>
        </p:nvCxnSpPr>
        <p:spPr>
          <a:xfrm>
            <a:off x="1475656" y="2321473"/>
            <a:ext cx="72008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 bwMode="auto">
              <a:xfrm>
                <a:off x="4427984" y="4950891"/>
                <a:ext cx="25202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旋轉座標系中的速度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</m:acc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′</m:t>
                    </m:r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7984" y="4950891"/>
                <a:ext cx="2520280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932" t="-21311" r="-6039" b="-26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線單箭頭接點 25"/>
          <p:cNvCxnSpPr/>
          <p:nvPr/>
        </p:nvCxnSpPr>
        <p:spPr>
          <a:xfrm flipV="1">
            <a:off x="5148064" y="4405754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 bwMode="auto">
              <a:xfrm>
                <a:off x="971600" y="5705849"/>
                <a:ext cx="25202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dirty="0"/>
                  <a:t>慣性</a:t>
                </a:r>
                <a:r>
                  <a:rPr lang="zh-TW" altLang="en-US" sz="1800" dirty="0"/>
                  <a:t>座標系中的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sz="1800" dirty="0"/>
                  <a:t>：</a:t>
                </a:r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5705849"/>
                <a:ext cx="2520280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1932" t="-21311" b="-26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1261914" y="2070571"/>
                <a:ext cx="6840760" cy="871136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𝑑𝑟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914" y="2070571"/>
                <a:ext cx="6840760" cy="871136"/>
              </a:xfrm>
              <a:prstGeom prst="rect">
                <a:avLst/>
              </a:prstGeom>
              <a:blipFill>
                <a:blip r:embed="rId9"/>
                <a:stretch>
                  <a:fillRect t="-95652" b="-150725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 bwMode="auto">
              <a:xfrm>
                <a:off x="31500" y="2328147"/>
                <a:ext cx="25202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慣性座標系中加速度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zh-TW" altLang="en-US" dirty="0"/>
                  <a:t>：</a:t>
                </a:r>
                <a:endParaRPr lang="zh-TW" altLang="en-US" sz="1800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00" y="2328147"/>
                <a:ext cx="2520280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1932" t="-21667" r="-10870" b="-28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491879" y="5705849"/>
                <a:ext cx="3634075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′</m:t>
                      </m:r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′+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79" y="5705849"/>
                <a:ext cx="3634075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21311" r="-50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線單箭頭接點 3"/>
          <p:cNvCxnSpPr/>
          <p:nvPr/>
        </p:nvCxnSpPr>
        <p:spPr>
          <a:xfrm flipH="1">
            <a:off x="5688124" y="1823189"/>
            <a:ext cx="1620180" cy="381675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>
            <a:off x="3463745" y="1328726"/>
            <a:ext cx="3034469" cy="876138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63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5" grpId="0"/>
      <p:bldP spid="27" grpId="0"/>
      <p:bldP spid="23" grpId="0"/>
      <p:bldP spid="28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 bwMode="auto">
          <a:xfrm>
            <a:off x="4952310" y="4388392"/>
            <a:ext cx="995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離心力</a:t>
            </a:r>
          </a:p>
        </p:txBody>
      </p:sp>
      <p:sp>
        <p:nvSpPr>
          <p:cNvPr id="14" name="文字方塊 13"/>
          <p:cNvSpPr txBox="1"/>
          <p:nvPr/>
        </p:nvSpPr>
        <p:spPr bwMode="auto">
          <a:xfrm>
            <a:off x="3288082" y="4530856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Coriolis Force</a:t>
            </a:r>
            <a:endParaRPr lang="zh-TW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 bwMode="auto">
          <a:xfrm>
            <a:off x="827584" y="5548590"/>
            <a:ext cx="74971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此式適用於任何有質量的物體。</a:t>
            </a:r>
          </a:p>
        </p:txBody>
      </p:sp>
      <p:cxnSp>
        <p:nvCxnSpPr>
          <p:cNvPr id="12" name="直線單箭頭接點 11"/>
          <p:cNvCxnSpPr/>
          <p:nvPr/>
        </p:nvCxnSpPr>
        <p:spPr>
          <a:xfrm flipV="1">
            <a:off x="5300124" y="3790951"/>
            <a:ext cx="0" cy="5974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V="1">
            <a:off x="3931972" y="3790951"/>
            <a:ext cx="1" cy="7653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2166173" y="3388020"/>
                <a:ext cx="3941691" cy="4029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−2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′−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173" y="3388020"/>
                <a:ext cx="3941691" cy="402931"/>
              </a:xfrm>
              <a:prstGeom prst="rect">
                <a:avLst/>
              </a:prstGeom>
              <a:blipFill rotWithShape="1">
                <a:blip r:embed="rId2"/>
                <a:stretch>
                  <a:fillRect t="-21212" r="-432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2066275" y="983751"/>
                <a:ext cx="3955782" cy="369332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′</m:t>
                      </m:r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′+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275" y="983751"/>
                <a:ext cx="3955782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213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2172908" y="2727413"/>
                <a:ext cx="3934956" cy="402931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p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2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′+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908" y="2727413"/>
                <a:ext cx="3934956" cy="402931"/>
              </a:xfrm>
              <a:prstGeom prst="rect">
                <a:avLst/>
              </a:prstGeom>
              <a:blipFill rotWithShape="1">
                <a:blip r:embed="rId4"/>
                <a:stretch>
                  <a:fillRect t="-20896" r="-448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 bwMode="auto">
              <a:xfrm>
                <a:off x="323528" y="1700808"/>
                <a:ext cx="25202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慣性座標系中加速度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700808"/>
                <a:ext cx="2520280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932" t="-21311" r="-5797" b="-26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 bwMode="auto">
              <a:xfrm>
                <a:off x="2671832" y="1700808"/>
                <a:ext cx="298028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旋轉座標系中的加速度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TW" sz="1800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sz="18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acc>
                      </m:e>
                      <m:sup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71832" y="1700808"/>
                <a:ext cx="2980288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636" t="-21311" b="-262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 bwMode="auto">
              <a:xfrm>
                <a:off x="2149212" y="2132856"/>
                <a:ext cx="3430900" cy="4029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兩邊一起乘上質量：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zh-TW" sz="18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</m:acc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9212" y="2132856"/>
                <a:ext cx="3430900" cy="402931"/>
              </a:xfrm>
              <a:prstGeom prst="rect">
                <a:avLst/>
              </a:prstGeom>
              <a:blipFill rotWithShape="1">
                <a:blip r:embed="rId7"/>
                <a:stretch>
                  <a:fillRect l="-1601" t="-21212" b="-2575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線單箭頭接點 14"/>
          <p:cNvCxnSpPr/>
          <p:nvPr/>
        </p:nvCxnSpPr>
        <p:spPr>
          <a:xfrm flipV="1">
            <a:off x="2555776" y="1474712"/>
            <a:ext cx="1" cy="226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V="1">
            <a:off x="2987824" y="1474712"/>
            <a:ext cx="1" cy="226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 bwMode="auto">
          <a:xfrm>
            <a:off x="836781" y="5085184"/>
            <a:ext cx="7344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在旋轉座標系中，使用牛頓定律時，必須加上以上兩個假力。</a:t>
            </a:r>
          </a:p>
        </p:txBody>
      </p:sp>
    </p:spTree>
    <p:extLst>
      <p:ext uri="{BB962C8B-B14F-4D97-AF65-F5344CB8AC3E}">
        <p14:creationId xmlns:p14="http://schemas.microsoft.com/office/powerpoint/2010/main" val="361421511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08930"/>
            <a:ext cx="4143750" cy="449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線單箭頭接點 2"/>
          <p:cNvCxnSpPr/>
          <p:nvPr/>
        </p:nvCxnSpPr>
        <p:spPr>
          <a:xfrm flipV="1">
            <a:off x="2555776" y="1368970"/>
            <a:ext cx="144016" cy="1656184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 bwMode="auto">
              <a:xfrm>
                <a:off x="2239655" y="1250172"/>
                <a:ext cx="365358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zh-TW" altLang="en-US" sz="1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9655" y="1250172"/>
                <a:ext cx="365358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4918" r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3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" r="50387"/>
          <a:stretch/>
        </p:blipFill>
        <p:spPr bwMode="auto">
          <a:xfrm>
            <a:off x="5408899" y="1034971"/>
            <a:ext cx="229994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5" r="9441"/>
          <a:stretch/>
        </p:blipFill>
        <p:spPr bwMode="auto">
          <a:xfrm>
            <a:off x="5408899" y="3501091"/>
            <a:ext cx="176549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3059832" y="3279634"/>
            <a:ext cx="144016" cy="216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1763688" y="2060848"/>
            <a:ext cx="792088" cy="964306"/>
          </a:xfrm>
          <a:prstGeom prst="straightConnector1">
            <a:avLst/>
          </a:prstGeom>
          <a:ln w="53975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 bwMode="auto">
          <a:xfrm>
            <a:off x="971600" y="5646182"/>
            <a:ext cx="3960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北半球朝南走會有向西的柯氏力</a:t>
            </a:r>
          </a:p>
        </p:txBody>
      </p:sp>
      <p:sp>
        <p:nvSpPr>
          <p:cNvPr id="15" name="文字方塊 14"/>
          <p:cNvSpPr txBox="1"/>
          <p:nvPr/>
        </p:nvSpPr>
        <p:spPr bwMode="auto">
          <a:xfrm>
            <a:off x="971600" y="6015514"/>
            <a:ext cx="39604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北半球朝北走會有向東的柯氏力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1211460" y="1621235"/>
                <a:ext cx="11213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en-US" altLang="zh-TW" i="1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zh-TW" altLang="en-US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460" y="1621235"/>
                <a:ext cx="1121397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21311" r="-2173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037061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78497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 bwMode="auto">
          <a:xfrm>
            <a:off x="2555776" y="5229200"/>
            <a:ext cx="3888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北半球的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gulf stream</a:t>
            </a:r>
            <a:r>
              <a:rPr lang="zh-TW" altLang="en-US" sz="1800" dirty="0"/>
              <a:t>是順時鐘方向</a:t>
            </a:r>
          </a:p>
        </p:txBody>
      </p:sp>
    </p:spTree>
    <p:extLst>
      <p:ext uri="{BB962C8B-B14F-4D97-AF65-F5344CB8AC3E}">
        <p14:creationId xmlns:p14="http://schemas.microsoft.com/office/powerpoint/2010/main" val="399766194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4" t="25389" r="40597" b="32555"/>
          <a:stretch/>
        </p:blipFill>
        <p:spPr>
          <a:xfrm>
            <a:off x="1860370" y="767496"/>
            <a:ext cx="4461882" cy="3156545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 bwMode="auto">
          <a:xfrm>
            <a:off x="2051720" y="404664"/>
            <a:ext cx="54779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非慣性系同時有加速與旋轉：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 bwMode="auto">
              <a:xfrm>
                <a:off x="2342199" y="3933341"/>
                <a:ext cx="3193576" cy="871136"/>
              </a:xfrm>
              <a:prstGeom prst="rect">
                <a:avLst/>
              </a:prstGeom>
              <a:solidFill>
                <a:srgbClr val="FFFCA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𝑅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𝑉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2199" y="3933341"/>
                <a:ext cx="3193576" cy="871136"/>
              </a:xfrm>
              <a:prstGeom prst="rect">
                <a:avLst/>
              </a:prstGeom>
              <a:blipFill>
                <a:blip r:embed="rId3"/>
                <a:stretch>
                  <a:fillRect t="-94286" b="-14857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592345" y="4869160"/>
                <a:ext cx="6292023" cy="871136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TW" sz="18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3</m:t>
                          </m:r>
                        </m:sup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altLang="zh-TW" sz="18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en-US" altLang="zh-TW" sz="18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345" y="4869160"/>
                <a:ext cx="6292023" cy="871136"/>
              </a:xfrm>
              <a:prstGeom prst="rect">
                <a:avLst/>
              </a:prstGeom>
              <a:blipFill>
                <a:blip r:embed="rId4"/>
                <a:stretch>
                  <a:fillRect t="-94286" b="-14857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線單箭頭接點 2"/>
          <p:cNvCxnSpPr/>
          <p:nvPr/>
        </p:nvCxnSpPr>
        <p:spPr>
          <a:xfrm flipH="1">
            <a:off x="7635002" y="4551993"/>
            <a:ext cx="69346" cy="396044"/>
          </a:xfrm>
          <a:prstGeom prst="straightConnector1">
            <a:avLst/>
          </a:prstGeom>
          <a:ln w="127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字方塊 3"/>
          <p:cNvSpPr txBox="1"/>
          <p:nvPr/>
        </p:nvSpPr>
        <p:spPr bwMode="auto">
          <a:xfrm>
            <a:off x="6300192" y="4111950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多出一項，原點的加速度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1591637" y="6021288"/>
                <a:ext cx="4852571" cy="64812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−2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zh-TW" alt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zh-TW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zh-TW" altLang="en-US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𝑚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TW" sz="1800" dirty="0">
                  <a:ea typeface="Cambria Math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637" y="6021288"/>
                <a:ext cx="4852571" cy="64812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4211959" y="2055644"/>
                <a:ext cx="131895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400" b="0" i="1" smtClean="0">
                              <a:latin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59" y="2055644"/>
                <a:ext cx="131895" cy="215444"/>
              </a:xfrm>
              <a:prstGeom prst="rect">
                <a:avLst/>
              </a:prstGeom>
              <a:blipFill rotWithShape="1">
                <a:blip r:embed="rId6"/>
                <a:stretch>
                  <a:fillRect l="-36364" t="-33333" r="-95455" b="-5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3973677" y="1906460"/>
                <a:ext cx="163955" cy="24160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400" b="0" i="1" smtClean="0">
                              <a:latin typeface="Cambria Math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677" y="1906460"/>
                <a:ext cx="163955" cy="241605"/>
              </a:xfrm>
              <a:prstGeom prst="rect">
                <a:avLst/>
              </a:prstGeom>
              <a:blipFill rotWithShape="1">
                <a:blip r:embed="rId7"/>
                <a:stretch>
                  <a:fillRect l="-22222" r="-18519" b="-769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5049144" y="1610626"/>
                <a:ext cx="133818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400" b="0" i="1" smtClean="0">
                              <a:latin typeface="Cambria Math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144" y="1610626"/>
                <a:ext cx="133818" cy="215444"/>
              </a:xfrm>
              <a:prstGeom prst="rect">
                <a:avLst/>
              </a:prstGeom>
              <a:blipFill rotWithShape="1">
                <a:blip r:embed="rId8"/>
                <a:stretch>
                  <a:fillRect l="-31818" t="-33333" r="-100000" b="-555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186628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728" b="45716"/>
          <a:stretch/>
        </p:blipFill>
        <p:spPr bwMode="auto">
          <a:xfrm>
            <a:off x="611560" y="548680"/>
            <a:ext cx="8160459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12191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23"/>
          <a:stretch/>
        </p:blipFill>
        <p:spPr bwMode="auto">
          <a:xfrm>
            <a:off x="755576" y="692696"/>
            <a:ext cx="7128792" cy="384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233807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8677714" cy="59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91175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4" t="37613" r="36429" b="57118"/>
          <a:stretch/>
        </p:blipFill>
        <p:spPr>
          <a:xfrm>
            <a:off x="1133786" y="2852936"/>
            <a:ext cx="2736305" cy="47281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4" t="70652" r="24743" b="24079"/>
          <a:stretch/>
        </p:blipFill>
        <p:spPr>
          <a:xfrm>
            <a:off x="1133786" y="3973479"/>
            <a:ext cx="5544617" cy="48037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2" t="33611" r="23226" b="60323"/>
          <a:stretch/>
        </p:blipFill>
        <p:spPr>
          <a:xfrm>
            <a:off x="1133652" y="4529384"/>
            <a:ext cx="5799540" cy="52977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9" t="39259" r="43375" b="17257"/>
          <a:stretch/>
        </p:blipFill>
        <p:spPr>
          <a:xfrm>
            <a:off x="1133719" y="412999"/>
            <a:ext cx="3124936" cy="237626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3" t="54818" r="33302" b="39116"/>
          <a:stretch/>
        </p:blipFill>
        <p:spPr>
          <a:xfrm>
            <a:off x="1106792" y="5469388"/>
            <a:ext cx="3395511" cy="529771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 bwMode="auto">
          <a:xfrm>
            <a:off x="1106792" y="5059155"/>
            <a:ext cx="2546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垂直方向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 bwMode="auto">
              <a:xfrm>
                <a:off x="4931973" y="5541396"/>
                <a:ext cx="282724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𝑚𝑣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~7×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−7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zh-TW" sz="1800" b="0" i="0" smtClean="0">
                          <a:latin typeface="Cambria Math"/>
                          <a:ea typeface="Cambria Math"/>
                        </a:rPr>
                        <m:t>m/</m:t>
                      </m:r>
                      <m:sSup>
                        <m:sSupPr>
                          <m:ctrlPr>
                            <a:rPr lang="en-US" altLang="zh-TW" sz="1800" b="0" i="0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altLang="zh-TW" sz="1800" b="0" i="0" smtClean="0">
                              <a:latin typeface="Cambria Math"/>
                              <a:ea typeface="Cambria Math"/>
                            </a:rPr>
                            <m:t>s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≪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1973" y="5541396"/>
                <a:ext cx="2827246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311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0" t="11595" r="38965" b="83287"/>
          <a:stretch/>
        </p:blipFill>
        <p:spPr>
          <a:xfrm>
            <a:off x="1106792" y="6264824"/>
            <a:ext cx="1631201" cy="360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 bwMode="auto">
              <a:xfrm>
                <a:off x="5043166" y="6075512"/>
                <a:ext cx="9361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zh-TW" altLang="en-US" sz="1800" i="1" smtClean="0">
                          <a:latin typeface="Cambria Math"/>
                        </a:rPr>
                        <m:t>≪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3166" y="6075512"/>
                <a:ext cx="936104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8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字方塊 1"/>
          <p:cNvSpPr txBox="1"/>
          <p:nvPr/>
        </p:nvSpPr>
        <p:spPr bwMode="auto">
          <a:xfrm>
            <a:off x="1133786" y="125046"/>
            <a:ext cx="17820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福科擺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0" t="36834" r="52657" b="20759"/>
          <a:stretch/>
        </p:blipFill>
        <p:spPr>
          <a:xfrm>
            <a:off x="4593554" y="243546"/>
            <a:ext cx="2693195" cy="2715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 bwMode="auto">
              <a:xfrm>
                <a:off x="1133786" y="3481179"/>
                <a:ext cx="2879634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zh-TW" altLang="en-US" sz="1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𝜔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zh-TW" altLang="en-US" sz="1800" b="0" i="1" smtClean="0">
                              <a:latin typeface="Cambria Math"/>
                            </a:rPr>
                            <m:t>𝜔</m:t>
                          </m:r>
                          <m:func>
                            <m:funcPr>
                              <m:ctrlPr>
                                <a:rPr lang="en-US" altLang="zh-TW" sz="1800" b="0" i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18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TW" sz="1800" b="0" i="1" smtClean="0">
                              <a:latin typeface="Cambria Math"/>
                            </a:rPr>
                            <m:t>,0,</m:t>
                          </m:r>
                          <m:r>
                            <a:rPr lang="zh-TW" altLang="en-US" sz="1800" b="0" i="1" smtClean="0">
                              <a:latin typeface="Cambria Math"/>
                            </a:rPr>
                            <m:t>𝜔</m:t>
                          </m:r>
                          <m:func>
                            <m:funcPr>
                              <m:ctrlPr>
                                <a:rPr lang="en-US" altLang="zh-TW" sz="180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18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3786" y="3481179"/>
                <a:ext cx="2879634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 bwMode="auto">
              <a:xfrm>
                <a:off x="4235240" y="3428848"/>
                <a:ext cx="1537481" cy="40588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zh-TW" sz="1800" b="0" i="1" smtClean="0">
                              <a:latin typeface="Cambria Math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altLang="zh-TW" sz="1800" b="0" i="1" smtClean="0">
                              <a:latin typeface="Cambria Math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5240" y="3428848"/>
                <a:ext cx="1537481" cy="405880"/>
              </a:xfrm>
              <a:prstGeom prst="rect">
                <a:avLst/>
              </a:prstGeom>
              <a:blipFill rotWithShape="1">
                <a:blip r:embed="rId10"/>
                <a:stretch>
                  <a:fillRect t="-10448" b="-597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380855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4" t="39259" r="47044" b="18772"/>
          <a:stretch/>
        </p:blipFill>
        <p:spPr>
          <a:xfrm>
            <a:off x="5724127" y="3140968"/>
            <a:ext cx="3221819" cy="279086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2" t="26059" r="25744" b="61541"/>
          <a:stretch/>
        </p:blipFill>
        <p:spPr>
          <a:xfrm>
            <a:off x="1020910" y="3140968"/>
            <a:ext cx="4917233" cy="108012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4" t="37613" r="36429" b="57118"/>
          <a:stretch/>
        </p:blipFill>
        <p:spPr>
          <a:xfrm>
            <a:off x="966021" y="422814"/>
            <a:ext cx="2736305" cy="47281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4" t="70652" r="24743" b="24079"/>
          <a:stretch/>
        </p:blipFill>
        <p:spPr>
          <a:xfrm>
            <a:off x="966021" y="1048031"/>
            <a:ext cx="5544617" cy="48037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2" t="33611" r="23226" b="60323"/>
          <a:stretch/>
        </p:blipFill>
        <p:spPr>
          <a:xfrm>
            <a:off x="965954" y="1625426"/>
            <a:ext cx="5799540" cy="52977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 bwMode="auto">
          <a:xfrm>
            <a:off x="1039016" y="2676859"/>
            <a:ext cx="2546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水平方向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 bwMode="auto">
              <a:xfrm>
                <a:off x="1038950" y="4494882"/>
                <a:ext cx="1671547" cy="56669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180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𝜓</m:t>
                          </m:r>
                        </m:e>
                      </m:func>
                      <m:func>
                        <m:funcPr>
                          <m:ctrlPr>
                            <a:rPr lang="en-US" altLang="zh-TW" sz="180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𝜙</m:t>
                          </m:r>
                        </m:e>
                      </m:func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~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950" y="4494882"/>
                <a:ext cx="1671547" cy="56669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 bwMode="auto">
              <a:xfrm>
                <a:off x="2907217" y="4495664"/>
                <a:ext cx="1694053" cy="56663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altLang="zh-TW" sz="180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𝜓</m:t>
                          </m:r>
                        </m:e>
                      </m:func>
                      <m:func>
                        <m:funcPr>
                          <m:ctrlPr>
                            <a:rPr lang="en-US" altLang="zh-TW" sz="180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𝜙</m:t>
                          </m:r>
                        </m:e>
                      </m:func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~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7217" y="4495664"/>
                <a:ext cx="1694053" cy="5666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1" t="28704" r="38653" b="63011"/>
          <a:stretch/>
        </p:blipFill>
        <p:spPr>
          <a:xfrm>
            <a:off x="1011933" y="5157192"/>
            <a:ext cx="2093119" cy="64807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8" t="44161" r="38050" b="46107"/>
          <a:stretch/>
        </p:blipFill>
        <p:spPr>
          <a:xfrm>
            <a:off x="1011933" y="5931830"/>
            <a:ext cx="2150268" cy="74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1934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1" t="28704" r="38653" b="63011"/>
          <a:stretch/>
        </p:blipFill>
        <p:spPr>
          <a:xfrm>
            <a:off x="1403648" y="332656"/>
            <a:ext cx="2093119" cy="64807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8" t="44161" r="38050" b="46107"/>
          <a:stretch/>
        </p:blipFill>
        <p:spPr>
          <a:xfrm>
            <a:off x="3779912" y="263223"/>
            <a:ext cx="2150268" cy="74667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 bwMode="auto">
          <a:xfrm>
            <a:off x="1403648" y="1012086"/>
            <a:ext cx="33123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將水平面視為一複數平面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0" t="10939" r="39141" b="82772"/>
          <a:stretch/>
        </p:blipFill>
        <p:spPr>
          <a:xfrm>
            <a:off x="1402209" y="1484784"/>
            <a:ext cx="1945655" cy="54631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1" t="29524" r="37723" b="64187"/>
          <a:stretch/>
        </p:blipFill>
        <p:spPr>
          <a:xfrm>
            <a:off x="1403648" y="2624222"/>
            <a:ext cx="2684289" cy="62072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 bwMode="auto">
          <a:xfrm>
            <a:off x="1402209" y="2204864"/>
            <a:ext cx="52580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以上兩個方程式可以寫成一個複數方程式：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3" t="43349" r="49579" b="52236"/>
          <a:stretch/>
        </p:blipFill>
        <p:spPr>
          <a:xfrm>
            <a:off x="1453704" y="3614276"/>
            <a:ext cx="1553865" cy="39594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 bwMode="auto">
          <a:xfrm>
            <a:off x="1393949" y="3244944"/>
            <a:ext cx="25299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取指數函數解代入：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0" t="47793" r="37122" b="47793"/>
          <a:stretch/>
        </p:blipFill>
        <p:spPr>
          <a:xfrm>
            <a:off x="1439144" y="4149923"/>
            <a:ext cx="3003724" cy="400445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82" t="54486" r="41764" b="41100"/>
          <a:stretch/>
        </p:blipFill>
        <p:spPr>
          <a:xfrm>
            <a:off x="1453705" y="4941168"/>
            <a:ext cx="1606128" cy="45420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8" t="61683" r="30849" b="31352"/>
          <a:stretch/>
        </p:blipFill>
        <p:spPr>
          <a:xfrm>
            <a:off x="3275856" y="4857382"/>
            <a:ext cx="4054400" cy="621776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2" t="80488" r="35936" b="12547"/>
          <a:stretch/>
        </p:blipFill>
        <p:spPr>
          <a:xfrm>
            <a:off x="1426866" y="5877272"/>
            <a:ext cx="2914651" cy="621776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 bwMode="auto">
          <a:xfrm>
            <a:off x="1453705" y="5479158"/>
            <a:ext cx="21821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普遍解可以寫成：</a:t>
            </a:r>
          </a:p>
        </p:txBody>
      </p:sp>
    </p:spTree>
    <p:extLst>
      <p:ext uri="{BB962C8B-B14F-4D97-AF65-F5344CB8AC3E}">
        <p14:creationId xmlns:p14="http://schemas.microsoft.com/office/powerpoint/2010/main" val="354659498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3" t="37751" r="34452" b="55738"/>
          <a:stretch/>
        </p:blipFill>
        <p:spPr>
          <a:xfrm>
            <a:off x="1001911" y="1268760"/>
            <a:ext cx="3293268" cy="5695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/>
              <p:cNvSpPr txBox="1"/>
              <p:nvPr/>
            </p:nvSpPr>
            <p:spPr bwMode="auto">
              <a:xfrm>
                <a:off x="971600" y="692696"/>
                <a:ext cx="5040560" cy="379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考慮以下起始條件</a:t>
                </a:r>
                <a14:m>
                  <m:oMath xmlns:m="http://schemas.openxmlformats.org/officeDocument/2006/math">
                    <m:r>
                      <a:rPr lang="zh-TW" altLang="en-US" sz="1800" b="0" i="1" smtClean="0">
                        <a:latin typeface="Cambria Math"/>
                      </a:rPr>
                      <m:t>：</m:t>
                    </m:r>
                    <m:r>
                      <a:rPr lang="zh-TW" altLang="en-US" sz="1800" i="1" smtClean="0">
                        <a:latin typeface="Cambria Math"/>
                      </a:rPr>
                      <m:t>𝜁</m:t>
                    </m:r>
                    <m:d>
                      <m:d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altLang="zh-TW" sz="1800" b="0" i="1" smtClean="0">
                        <a:latin typeface="Cambria Math"/>
                      </a:rPr>
                      <m:t>=</m:t>
                    </m:r>
                    <m:r>
                      <a:rPr lang="en-US" altLang="zh-TW" sz="18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altLang="zh-TW" sz="1800" b="0" i="1" smtClean="0">
                        <a:latin typeface="Cambria Math"/>
                      </a:rPr>
                      <m:t>=</m:t>
                    </m:r>
                    <m:r>
                      <a:rPr lang="en-US" altLang="zh-TW" sz="1800" b="0" i="1" smtClean="0">
                        <a:latin typeface="Cambria Math"/>
                      </a:rPr>
                      <m:t>𝑎</m:t>
                    </m:r>
                    <m:r>
                      <a:rPr lang="zh-TW" altLang="en-US" sz="1800" b="0" i="1" smtClean="0">
                        <a:latin typeface="Cambria Math"/>
                      </a:rPr>
                      <m:t>，</m:t>
                    </m:r>
                    <m:acc>
                      <m:accPr>
                        <m:chr m:val="̇"/>
                        <m:ctrlPr>
                          <a:rPr lang="zh-TW" altLang="en-US" sz="18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zh-TW" altLang="en-US" sz="1800" b="0" i="1" smtClean="0">
                            <a:latin typeface="Cambria Math"/>
                          </a:rPr>
                          <m:t>𝜁</m:t>
                        </m:r>
                      </m:e>
                    </m:acc>
                    <m:d>
                      <m:dPr>
                        <m:ctrlPr>
                          <a:rPr lang="en-US" altLang="zh-TW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altLang="zh-TW" sz="1800" b="0" i="1" smtClean="0">
                        <a:latin typeface="Cambria Math"/>
                      </a:rPr>
                      <m:t>=0</m:t>
                    </m:r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692696"/>
                <a:ext cx="5040560" cy="379912"/>
              </a:xfrm>
              <a:prstGeom prst="rect">
                <a:avLst/>
              </a:prstGeom>
              <a:blipFill rotWithShape="1">
                <a:blip r:embed="rId3"/>
                <a:stretch>
                  <a:fillRect l="-967" t="-3226" b="-274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2" t="80488" r="35936" b="12547"/>
          <a:stretch/>
        </p:blipFill>
        <p:spPr>
          <a:xfrm>
            <a:off x="6012160" y="571764"/>
            <a:ext cx="2914651" cy="62177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8" t="61683" r="30849" b="31352"/>
          <a:stretch/>
        </p:blipFill>
        <p:spPr>
          <a:xfrm>
            <a:off x="4872411" y="1268760"/>
            <a:ext cx="4054400" cy="6217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 bwMode="auto">
              <a:xfrm>
                <a:off x="1001911" y="2132856"/>
                <a:ext cx="3870500" cy="65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在實際情況下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/>
                      </a:rPr>
                      <m:t>𝑝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~</m:t>
                    </m:r>
                    <m:sSup>
                      <m:sSupPr>
                        <m:ctrlPr>
                          <a:rPr lang="en-US" altLang="zh-TW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−4</m:t>
                        </m:r>
                      </m:sup>
                    </m:sSup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≪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~</m:t>
                    </m:r>
                    <m:rad>
                      <m:radPr>
                        <m:degHide m:val="on"/>
                        <m:ctrlPr>
                          <a:rPr lang="en-US" altLang="zh-TW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18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altLang="zh-TW" sz="1800" b="0" i="1" smtClean="0">
                                <a:latin typeface="Cambria Math"/>
                                <a:ea typeface="Cambria Math"/>
                              </a:rPr>
                              <m:t>𝑔</m:t>
                            </m:r>
                          </m:num>
                          <m:den>
                            <m:r>
                              <a:rPr lang="en-US" altLang="zh-TW" sz="1800" b="0" i="1" smtClean="0">
                                <a:latin typeface="Cambria Math"/>
                                <a:ea typeface="Cambria Math"/>
                              </a:rPr>
                              <m:t>𝑙</m:t>
                            </m:r>
                          </m:den>
                        </m:f>
                      </m:e>
                    </m:rad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1911" y="2132856"/>
                <a:ext cx="3870500" cy="656013"/>
              </a:xfrm>
              <a:prstGeom prst="rect">
                <a:avLst/>
              </a:prstGeom>
              <a:blipFill rotWithShape="1">
                <a:blip r:embed="rId5"/>
                <a:stretch>
                  <a:fillRect l="-126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1001911" y="2772349"/>
                <a:ext cx="2108591" cy="3782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800" i="1" smtClean="0">
                          <a:latin typeface="Cambria Math"/>
                        </a:rPr>
                        <m:t>𝜁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altLang="zh-TW" sz="1800" b="0" i="0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𝑞𝑡</m:t>
                          </m:r>
                        </m:e>
                      </m:func>
                      <m:sSup>
                        <m:sSup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𝑖𝑝𝑡</m:t>
                          </m:r>
                        </m:sup>
                      </m:sSup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11" y="2772349"/>
                <a:ext cx="2108591" cy="378245"/>
              </a:xfrm>
              <a:prstGeom prst="rect">
                <a:avLst/>
              </a:prstGeom>
              <a:blipFill rotWithShape="1">
                <a:blip r:embed="rId6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0" t="17550" r="26798" b="75940"/>
          <a:stretch/>
        </p:blipFill>
        <p:spPr>
          <a:xfrm>
            <a:off x="1058894" y="3429000"/>
            <a:ext cx="5134286" cy="57606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2" t="52721" r="22901" b="31860"/>
          <a:stretch/>
        </p:blipFill>
        <p:spPr>
          <a:xfrm>
            <a:off x="1058894" y="4221088"/>
            <a:ext cx="6011037" cy="13644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 bwMode="auto">
              <a:xfrm>
                <a:off x="968449" y="5805264"/>
                <a:ext cx="7867917" cy="6560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1800" dirty="0"/>
                  <a:t>擺以</a:t>
                </a: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altLang="zh-TW" sz="1800" i="1">
                        <a:latin typeface="Cambria Math"/>
                        <a:ea typeface="Cambria Math"/>
                      </a:rPr>
                      <m:t>~</m:t>
                    </m:r>
                    <m:rad>
                      <m:radPr>
                        <m:degHide m:val="on"/>
                        <m:ctrlPr>
                          <a:rPr lang="en-US" altLang="zh-TW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TW" sz="18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altLang="zh-TW" sz="1800" i="1">
                                <a:latin typeface="Cambria Math"/>
                                <a:ea typeface="Cambria Math"/>
                              </a:rPr>
                              <m:t>𝑔</m:t>
                            </m:r>
                          </m:num>
                          <m:den>
                            <m:r>
                              <a:rPr lang="en-US" altLang="zh-TW" sz="1800" i="1">
                                <a:latin typeface="Cambria Math"/>
                                <a:ea typeface="Cambria Math"/>
                              </a:rPr>
                              <m:t>𝑙</m:t>
                            </m:r>
                          </m:den>
                        </m:f>
                      </m:e>
                    </m:rad>
                  </m:oMath>
                </a14:m>
                <a:r>
                  <a:rPr lang="zh-TW" altLang="en-US" sz="1800" dirty="0"/>
                  <a:t>的角頻率做擺動，同時擺面以</a:t>
                </a:r>
                <a14:m>
                  <m:oMath xmlns:m="http://schemas.openxmlformats.org/officeDocument/2006/math">
                    <m:r>
                      <a:rPr lang="en-US" altLang="zh-TW" sz="1800" i="1">
                        <a:latin typeface="Cambria Math"/>
                      </a:rPr>
                      <m:t>𝑝</m:t>
                    </m:r>
                    <m:r>
                      <a:rPr lang="en-US" altLang="zh-TW" sz="1800" b="0" i="1" smtClean="0">
                        <a:latin typeface="Cambria Math"/>
                      </a:rPr>
                      <m:t>=</m:t>
                    </m:r>
                    <m:r>
                      <a:rPr lang="zh-TW" altLang="en-US" sz="1800" b="0" i="1" smtClean="0">
                        <a:latin typeface="Cambria Math"/>
                      </a:rPr>
                      <m:t>𝜔</m:t>
                    </m:r>
                    <m:func>
                      <m:funcPr>
                        <m:ctrlPr>
                          <a:rPr lang="en-US" altLang="zh-TW" sz="1800" b="0" i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18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zh-TW" altLang="en-US" sz="1800" i="1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zh-TW" altLang="en-US" sz="1800" dirty="0"/>
                  <a:t>的角速度繞鉛直軸旋轉。</a:t>
                </a:r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8449" y="5805264"/>
                <a:ext cx="7867917" cy="656013"/>
              </a:xfrm>
              <a:prstGeom prst="rect">
                <a:avLst/>
              </a:prstGeom>
              <a:blipFill rotWithShape="1">
                <a:blip r:embed="rId8"/>
                <a:stretch>
                  <a:fillRect l="-697" r="-3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895129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2036828" y="1060677"/>
                <a:ext cx="2736304" cy="1041054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=+2</m:t>
                      </m:r>
                      <m:r>
                        <a:rPr lang="en-US" altLang="zh-TW" sz="1800" i="1">
                          <a:latin typeface="Cambria Math"/>
                        </a:rPr>
                        <m:t>𝜔</m:t>
                      </m:r>
                      <m:func>
                        <m:funcPr>
                          <m:ctrlPr>
                            <a:rPr lang="en-US" altLang="zh-TW" sz="1800" i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180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  <m:acc>
                        <m:accPr>
                          <m:chr m:val="̇"/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altLang="zh-TW" sz="18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𝑔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𝑙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zh-TW" altLang="zh-TW" sz="1800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=−2</m:t>
                      </m:r>
                      <m:r>
                        <a:rPr lang="en-US" altLang="zh-TW" sz="1800" i="1">
                          <a:latin typeface="Cambria Math"/>
                        </a:rPr>
                        <m:t>𝜔</m:t>
                      </m:r>
                      <m:func>
                        <m:funcPr>
                          <m:ctrlPr>
                            <a:rPr lang="en-US" altLang="zh-TW" sz="180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𝜃</m:t>
                          </m:r>
                        </m:e>
                      </m:func>
                      <m:acc>
                        <m:accPr>
                          <m:chr m:val="̇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altLang="zh-TW" sz="18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𝑔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𝑙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zh-TW" altLang="zh-TW" sz="1800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828" y="1060677"/>
                <a:ext cx="2736304" cy="104105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2000052" y="2212805"/>
                <a:ext cx="2819683" cy="369332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/>
                      </a:rPr>
                      <m:t>𝑥</m:t>
                    </m:r>
                    <m:r>
                      <a:rPr lang="en-US" altLang="zh-TW" sz="18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altLang="zh-TW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i="1">
                            <a:latin typeface="Cambria Math"/>
                          </a:rPr>
                          <m:t>𝑎</m:t>
                        </m:r>
                        <m:r>
                          <a:rPr lang="en-US" altLang="zh-TW" sz="1800" i="1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en-US" altLang="zh-TW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18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TW" sz="1800" i="1">
                                <a:latin typeface="Cambria Math"/>
                              </a:rPr>
                              <m:t>𝛼</m:t>
                            </m:r>
                            <m:r>
                              <a:rPr lang="en-US" altLang="zh-TW" sz="1800" i="1"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r>
                  <a:rPr lang="zh-TW" altLang="zh-TW" sz="1800" dirty="0"/>
                  <a:t>，</a:t>
                </a:r>
                <a14:m>
                  <m:oMath xmlns:m="http://schemas.openxmlformats.org/officeDocument/2006/math">
                    <m:r>
                      <a:rPr lang="en-US" altLang="zh-TW" sz="1800" b="0" i="1" smtClean="0">
                        <a:latin typeface="Cambria Math"/>
                      </a:rPr>
                      <m:t>𝑦</m:t>
                    </m:r>
                    <m:r>
                      <a:rPr lang="en-US" altLang="zh-TW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altLang="zh-TW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1800" i="1">
                            <a:latin typeface="Cambria Math"/>
                          </a:rPr>
                          <m:t>𝑏</m:t>
                        </m:r>
                        <m:r>
                          <a:rPr lang="en-US" altLang="zh-TW" sz="1800" i="1">
                            <a:latin typeface="Cambria Math"/>
                          </a:rPr>
                          <m:t>∙</m:t>
                        </m:r>
                        <m:sSup>
                          <m:sSupPr>
                            <m:ctrlPr>
                              <a:rPr lang="en-US" altLang="zh-TW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TW" sz="18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TW" sz="1800" i="1">
                                <a:latin typeface="Cambria Math"/>
                              </a:rPr>
                              <m:t>𝛼</m:t>
                            </m:r>
                            <m:r>
                              <a:rPr lang="en-US" altLang="zh-TW" sz="1800" i="1"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052" y="2212805"/>
                <a:ext cx="2819683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2000052" y="2999507"/>
                <a:ext cx="3565168" cy="1078244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18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1800" i="1">
                                  <a:latin typeface="Cambria Math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𝑙</m:t>
                              </m:r>
                            </m:den>
                          </m:f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𝑎</m:t>
                      </m:r>
                      <m:r>
                        <a:rPr lang="en-US" altLang="zh-TW" sz="1800" i="1">
                          <a:latin typeface="Cambria Math"/>
                        </a:rPr>
                        <m:t>−2</m:t>
                      </m:r>
                      <m:r>
                        <a:rPr lang="en-US" altLang="zh-TW" sz="1800" i="1">
                          <a:latin typeface="Cambria Math"/>
                        </a:rPr>
                        <m:t>𝜔</m:t>
                      </m:r>
                      <m:func>
                        <m:funcPr>
                          <m:ctrlPr>
                            <a:rPr lang="en-US" altLang="zh-TW" sz="180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altLang="zh-TW" sz="1800" i="1">
                          <a:latin typeface="Cambria Math"/>
                        </a:rPr>
                        <m:t>𝛼</m:t>
                      </m:r>
                      <m:r>
                        <a:rPr lang="en-US" altLang="zh-TW" sz="1800" i="1">
                          <a:latin typeface="Cambria Math"/>
                        </a:rPr>
                        <m:t>𝑏</m:t>
                      </m:r>
                      <m:r>
                        <a:rPr lang="en-US" altLang="zh-TW" sz="18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zh-TW" sz="18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i="1">
                          <a:latin typeface="Cambria Math"/>
                        </a:rPr>
                        <m:t>2</m:t>
                      </m:r>
                      <m:r>
                        <a:rPr lang="en-US" altLang="zh-TW" sz="1800" i="1">
                          <a:latin typeface="Cambria Math"/>
                        </a:rPr>
                        <m:t>𝜔</m:t>
                      </m:r>
                      <m:func>
                        <m:funcPr>
                          <m:ctrlPr>
                            <a:rPr lang="en-US" altLang="zh-TW" sz="180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altLang="zh-TW" sz="1800" i="1">
                          <a:latin typeface="Cambria Math"/>
                        </a:rPr>
                        <m:t>𝛼</m:t>
                      </m:r>
                      <m:r>
                        <a:rPr lang="en-US" altLang="zh-TW" sz="1800" i="1">
                          <a:latin typeface="Cambria Math"/>
                        </a:rPr>
                        <m:t>𝑎</m:t>
                      </m:r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18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1800" i="1">
                                  <a:latin typeface="Cambria Math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𝑙</m:t>
                              </m:r>
                            </m:den>
                          </m:f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𝑏</m:t>
                      </m:r>
                      <m:r>
                        <a:rPr lang="en-US" altLang="zh-TW" sz="18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zh-TW" sz="1800" dirty="0"/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052" y="2999507"/>
                <a:ext cx="3565168" cy="10782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2000052" y="4445053"/>
                <a:ext cx="3487018" cy="636841"/>
              </a:xfrm>
              <a:prstGeom prst="rect">
                <a:avLst/>
              </a:prstGeom>
              <a:solidFill>
                <a:srgbClr val="FFFCA4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TW" sz="18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TW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/>
                        </a:rPr>
                        <m:t>+4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altLang="zh-TW" sz="18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1800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zh-TW" altLang="en-US" sz="1800" i="1">
                              <a:latin typeface="Cambria Math"/>
                            </a:rPr>
                            <m:t>𝜃</m:t>
                          </m:r>
                        </m:e>
                      </m:func>
                      <m:sSup>
                        <m:sSup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altLang="zh-TW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8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052" y="4445053"/>
                <a:ext cx="3487018" cy="63684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 bwMode="auto">
              <a:xfrm>
                <a:off x="1979712" y="5309149"/>
                <a:ext cx="4688463" cy="656013"/>
              </a:xfrm>
              <a:prstGeom prst="rect">
                <a:avLst/>
              </a:prstGeom>
              <a:solidFill>
                <a:srgbClr val="FFFCA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zh-TW" altLang="en-US" sz="1800" i="1" smtClean="0">
                          <a:latin typeface="Cambria Math"/>
                        </a:rPr>
                        <m:t>𝛼</m:t>
                      </m:r>
                      <m:r>
                        <a:rPr lang="en-US" altLang="zh-TW" sz="1800" b="0" i="0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zh-TW" altLang="en-US" sz="1800" b="0" i="1" smtClean="0">
                          <a:latin typeface="Cambria Math"/>
                          <a:ea typeface="Cambria Math"/>
                        </a:rPr>
                        <m:t>𝜔</m:t>
                      </m:r>
                      <m:func>
                        <m:funcPr>
                          <m:ctrlPr>
                            <a:rPr lang="en-US" altLang="zh-TW" sz="1800" b="0" i="0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1800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18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zh-TW" sz="180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 sz="1800">
                                      <a:latin typeface="Cambria Math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altLang="zh-TW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zh-TW" altLang="en-US" sz="1800" i="1">
                                  <a:latin typeface="Cambria Math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TW" sz="1800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1800" i="1">
                                  <a:latin typeface="Cambria Math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altLang="zh-TW" sz="1800" i="1">
                                  <a:latin typeface="Cambria Math"/>
                                </a:rPr>
                                <m:t>𝑙</m:t>
                              </m:r>
                            </m:den>
                          </m:f>
                        </m:e>
                      </m:rad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𝑖𝑝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altLang="zh-TW" sz="1800" i="1">
                          <a:latin typeface="Cambria Math"/>
                          <a:ea typeface="Cambria Math"/>
                        </a:rPr>
                        <m:t>𝑖𝑞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9712" y="5309149"/>
                <a:ext cx="4688463" cy="65601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字方塊 6"/>
          <p:cNvSpPr txBox="1"/>
          <p:nvPr/>
        </p:nvSpPr>
        <p:spPr bwMode="auto">
          <a:xfrm>
            <a:off x="1979712" y="548680"/>
            <a:ext cx="32403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1800" dirty="0"/>
              <a:t>另一做法：</a:t>
            </a:r>
          </a:p>
        </p:txBody>
      </p:sp>
    </p:spTree>
    <p:extLst>
      <p:ext uri="{BB962C8B-B14F-4D97-AF65-F5344CB8AC3E}">
        <p14:creationId xmlns:p14="http://schemas.microsoft.com/office/powerpoint/2010/main" val="35448375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90"/>
          <a:stretch/>
        </p:blipFill>
        <p:spPr bwMode="auto">
          <a:xfrm>
            <a:off x="376237" y="332656"/>
            <a:ext cx="8391525" cy="485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551" y="4437112"/>
            <a:ext cx="230425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06883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17"/>
          <a:stretch/>
        </p:blipFill>
        <p:spPr bwMode="auto">
          <a:xfrm>
            <a:off x="899592" y="3156466"/>
            <a:ext cx="7216725" cy="297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 bwMode="auto">
              <a:xfrm>
                <a:off x="971600" y="260648"/>
                <a:ext cx="2829301" cy="564898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TW" sz="180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TW" sz="1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𝑈</m:t>
                      </m:r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260648"/>
                <a:ext cx="2829301" cy="5648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977659" y="910529"/>
                <a:ext cx="6343596" cy="530530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sz="1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zh-TW" sz="18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TW" sz="1800" i="1">
                            <a:latin typeface="Cambria Math"/>
                          </a:rPr>
                          <m:t>𝑧</m:t>
                        </m:r>
                      </m:sub>
                      <m:sup/>
                    </m:sSubSup>
                    <m:r>
                      <a:rPr lang="en-US" altLang="zh-TW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TW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zh-TW" alt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zh-TW" alt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altLang="zh-TW" sz="1800" b="0" i="1" smtClean="0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zh-TW" altLang="en-US" sz="1800" b="0" i="1" smtClean="0">
                            <a:latin typeface="Cambria Math"/>
                          </a:rPr>
                          <m:t>𝜕</m:t>
                        </m:r>
                        <m:r>
                          <a:rPr lang="en-US" altLang="zh-TW" sz="1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𝑑𝑥</m:t>
                        </m:r>
                      </m:num>
                      <m:den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zh-TW" alt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zh-TW" altLang="en-US" sz="1800" i="1">
                            <a:latin typeface="Cambria Math"/>
                          </a:rPr>
                          <m:t>𝜕</m:t>
                        </m:r>
                        <m:r>
                          <a:rPr lang="en-US" altLang="zh-TW" sz="1800" i="1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zh-TW" altLang="en-US" sz="1800" i="1">
                            <a:latin typeface="Cambria Math"/>
                          </a:rPr>
                          <m:t>𝜕</m:t>
                        </m:r>
                        <m:r>
                          <a:rPr lang="en-US" altLang="zh-TW" sz="1800" b="0" i="1" smtClean="0">
                            <a:latin typeface="Cambria Math"/>
                          </a:rPr>
                          <m:t>𝑦</m:t>
                        </m:r>
                      </m:den>
                    </m:f>
                    <m:r>
                      <a:rPr lang="en-US" altLang="zh-TW" sz="1800" i="1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altLang="zh-TW" sz="1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num>
                      <m:den>
                        <m:r>
                          <a:rPr lang="en-US" altLang="zh-TW" sz="1800" i="1">
                            <a:latin typeface="Cambria Math"/>
                            <a:ea typeface="Cambria Math"/>
                          </a:rPr>
                          <m:t>𝑑𝑡</m:t>
                        </m:r>
                      </m:den>
                    </m:f>
                    <m:r>
                      <a:rPr lang="en-US" altLang="zh-TW" sz="1800" i="1">
                        <a:latin typeface="Cambria Math"/>
                        <a:ea typeface="Cambria Math"/>
                      </a:rPr>
                      <m:t>∝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∙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</m:sSub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∙</m:t>
                    </m:r>
                    <m:sSub>
                      <m:sSubPr>
                        <m:ctrlP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TW" sz="18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sub>
                    </m:sSub>
                    <m:r>
                      <a:rPr lang="en-US" altLang="zh-TW" sz="1800" b="0" i="1" smtClean="0">
                        <a:latin typeface="Cambria Math"/>
                        <a:ea typeface="Cambria Math"/>
                      </a:rPr>
                      <m:t>~0</m:t>
                    </m:r>
                  </m:oMath>
                </a14:m>
                <a:r>
                  <a:rPr lang="zh-TW" altLang="en-US" sz="1800" dirty="0"/>
                  <a:t>   當球離原點不遠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659" y="910529"/>
                <a:ext cx="6343596" cy="530530"/>
              </a:xfrm>
              <a:prstGeom prst="rect">
                <a:avLst/>
              </a:prstGeom>
              <a:blipFill rotWithShape="1">
                <a:blip r:embed="rId4"/>
                <a:stretch>
                  <a:fillRect r="-192" b="-114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 bwMode="auto">
              <a:xfrm>
                <a:off x="971598" y="1556792"/>
                <a:ext cx="8136905" cy="564898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/>
                        </a:rPr>
                        <m:t>𝐸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TW" sz="180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TW" sz="1800" b="0" i="1" smtClean="0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𝑈</m:t>
                      </m:r>
                      <m:r>
                        <a:rPr lang="en-US" altLang="zh-TW" sz="1800" b="0" i="1" smtClean="0">
                          <a:latin typeface="Cambria Math"/>
                          <a:ea typeface="Cambria Math"/>
                        </a:rPr>
                        <m:t>→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TW" sz="180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𝑚𝑔𝑧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TW" sz="1800" i="1"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TW" sz="18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zh-TW" sz="18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altLang="zh-TW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altLang="zh-TW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/>
                            </a:rPr>
                            <m:t>𝑚𝑔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1800" b="0" i="1" smtClean="0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598" y="1556792"/>
                <a:ext cx="8136905" cy="5648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/>
          <p:nvPr/>
        </p:nvSpPr>
        <p:spPr bwMode="auto">
          <a:xfrm>
            <a:off x="4114800" y="29718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 bwMode="auto">
          <a:xfrm>
            <a:off x="977659" y="2308230"/>
            <a:ext cx="5688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球的運動等價於一二維運動：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6" t="30772" r="86000" b="65482"/>
          <a:stretch/>
        </p:blipFill>
        <p:spPr bwMode="auto">
          <a:xfrm>
            <a:off x="5436094" y="4509120"/>
            <a:ext cx="818537" cy="42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2403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3"/>
          <a:stretch/>
        </p:blipFill>
        <p:spPr bwMode="auto">
          <a:xfrm>
            <a:off x="376238" y="188640"/>
            <a:ext cx="8391525" cy="627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8218152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r="2245"/>
          <a:stretch/>
        </p:blipFill>
        <p:spPr bwMode="auto">
          <a:xfrm>
            <a:off x="179512" y="61913"/>
            <a:ext cx="7285703" cy="673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6" t="73111" r="33479"/>
          <a:stretch/>
        </p:blipFill>
        <p:spPr bwMode="auto">
          <a:xfrm>
            <a:off x="5940152" y="79730"/>
            <a:ext cx="2880125" cy="133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038802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06"/>
          <a:stretch/>
        </p:blipFill>
        <p:spPr bwMode="auto">
          <a:xfrm>
            <a:off x="837301" y="836712"/>
            <a:ext cx="7439025" cy="499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 bwMode="auto">
          <a:xfrm>
            <a:off x="1115616" y="2852936"/>
            <a:ext cx="37444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不同的模式</a:t>
            </a:r>
          </a:p>
        </p:txBody>
      </p:sp>
    </p:spTree>
    <p:extLst>
      <p:ext uri="{BB962C8B-B14F-4D97-AF65-F5344CB8AC3E}">
        <p14:creationId xmlns:p14="http://schemas.microsoft.com/office/powerpoint/2010/main" val="388654971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7" b="21788"/>
          <a:stretch/>
        </p:blipFill>
        <p:spPr bwMode="auto">
          <a:xfrm>
            <a:off x="827584" y="0"/>
            <a:ext cx="7439025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2312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09" b="698"/>
          <a:stretch/>
        </p:blipFill>
        <p:spPr bwMode="auto">
          <a:xfrm>
            <a:off x="2051720" y="0"/>
            <a:ext cx="5945970" cy="385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51349"/>
            <a:ext cx="6120680" cy="291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 bwMode="auto">
          <a:xfrm>
            <a:off x="5580112" y="6165304"/>
            <a:ext cx="14401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zh-TW" altLang="en-US" dirty="0"/>
              <a:t>耦合震盪</a:t>
            </a:r>
          </a:p>
        </p:txBody>
      </p:sp>
    </p:spTree>
    <p:extLst>
      <p:ext uri="{BB962C8B-B14F-4D97-AF65-F5344CB8AC3E}">
        <p14:creationId xmlns:p14="http://schemas.microsoft.com/office/powerpoint/2010/main" val="3985090050"/>
      </p:ext>
    </p:extLst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3147</TotalTime>
  <Words>5879</Words>
  <Application>Microsoft Macintosh PowerPoint</Application>
  <PresentationFormat>On-screen Show (4:3)</PresentationFormat>
  <Paragraphs>706</Paragraphs>
  <Slides>178</Slides>
  <Notes>0</Notes>
  <HiddenSlides>114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178</vt:i4>
      </vt:variant>
    </vt:vector>
  </HeadingPairs>
  <TitlesOfParts>
    <vt:vector size="187" baseType="lpstr">
      <vt:lpstr>Linux Libertine</vt:lpstr>
      <vt:lpstr>新細明體</vt:lpstr>
      <vt:lpstr>新細明體</vt:lpstr>
      <vt:lpstr>Arial</vt:lpstr>
      <vt:lpstr>Calibri</vt:lpstr>
      <vt:lpstr>Cambria Math</vt:lpstr>
      <vt:lpstr>Tahoma</vt:lpstr>
      <vt:lpstr>Times New Roman</vt:lpstr>
      <vt:lpstr>預設簡報設計</vt:lpstr>
      <vt:lpstr>PowerPoint Presentation</vt:lpstr>
      <vt:lpstr>PowerPoint Presentation</vt:lpstr>
      <vt:lpstr>PowerPoint Presentation</vt:lpstr>
      <vt:lpstr>月球的運動與蘋果的運動都是加速度運動！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原子力 Lennard-Jones</vt:lpstr>
      <vt:lpstr>PowerPoint Presentation</vt:lpstr>
      <vt:lpstr>PowerPoint Presentation</vt:lpstr>
      <vt:lpstr>PowerPoint Presentation</vt:lpstr>
      <vt:lpstr>PowerPoint Presentation</vt:lpstr>
      <vt:lpstr>原子核由兩種核子：質子與中子組成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這核分裂過程可以在有序可控制情況下進行，Chain reaction</vt:lpstr>
      <vt:lpstr>PowerPoint Presentation</vt:lpstr>
      <vt:lpstr>Atomic bomb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弱交互作用 Weak Interaction：衰變的交互作用。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Chia-Hung Vincent Chang</dc:creator>
  <cp:lastModifiedBy>Chia-Hung Vincent Chang</cp:lastModifiedBy>
  <cp:revision>86</cp:revision>
  <dcterms:created xsi:type="dcterms:W3CDTF">2020-10-26T05:33:27Z</dcterms:created>
  <dcterms:modified xsi:type="dcterms:W3CDTF">2026-09-21T10:45:43Z</dcterms:modified>
</cp:coreProperties>
</file>