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458" r:id="rId2"/>
    <p:sldId id="406" r:id="rId3"/>
    <p:sldId id="459" r:id="rId4"/>
    <p:sldId id="460" r:id="rId5"/>
    <p:sldId id="407" r:id="rId6"/>
    <p:sldId id="364" r:id="rId7"/>
    <p:sldId id="365" r:id="rId8"/>
    <p:sldId id="461" r:id="rId9"/>
    <p:sldId id="399" r:id="rId10"/>
    <p:sldId id="476" r:id="rId11"/>
    <p:sldId id="472" r:id="rId12"/>
    <p:sldId id="462" r:id="rId13"/>
    <p:sldId id="372" r:id="rId14"/>
    <p:sldId id="404" r:id="rId15"/>
    <p:sldId id="491" r:id="rId16"/>
    <p:sldId id="492" r:id="rId17"/>
    <p:sldId id="489" r:id="rId18"/>
    <p:sldId id="494" r:id="rId19"/>
    <p:sldId id="405" r:id="rId20"/>
    <p:sldId id="424" r:id="rId21"/>
    <p:sldId id="463" r:id="rId22"/>
    <p:sldId id="529" r:id="rId23"/>
    <p:sldId id="530" r:id="rId24"/>
    <p:sldId id="520" r:id="rId25"/>
    <p:sldId id="521" r:id="rId26"/>
    <p:sldId id="522" r:id="rId27"/>
    <p:sldId id="523" r:id="rId28"/>
    <p:sldId id="524" r:id="rId29"/>
    <p:sldId id="525" r:id="rId30"/>
    <p:sldId id="526" r:id="rId31"/>
    <p:sldId id="477" r:id="rId32"/>
    <p:sldId id="261" r:id="rId33"/>
    <p:sldId id="527" r:id="rId34"/>
    <p:sldId id="351" r:id="rId35"/>
    <p:sldId id="367" r:id="rId36"/>
    <p:sldId id="449" r:id="rId37"/>
    <p:sldId id="528" r:id="rId38"/>
    <p:sldId id="478" r:id="rId39"/>
    <p:sldId id="479" r:id="rId40"/>
    <p:sldId id="480" r:id="rId41"/>
    <p:sldId id="354" r:id="rId42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2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CC"/>
    <a:srgbClr val="FF0000"/>
    <a:srgbClr val="CC00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94"/>
    <p:restoredTop sz="94660"/>
  </p:normalViewPr>
  <p:slideViewPr>
    <p:cSldViewPr>
      <p:cViewPr varScale="1">
        <p:scale>
          <a:sx n="127" d="100"/>
          <a:sy n="127" d="100"/>
        </p:scale>
        <p:origin x="936" y="192"/>
      </p:cViewPr>
      <p:guideLst>
        <p:guide orient="horz" pos="2160"/>
        <p:guide pos="29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-253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8CF7D3-95F9-0D49-AFE2-22B4D65D6A1B}" type="datetimeFigureOut">
              <a:rPr lang="en-US" altLang="zh-TW" smtClean="0"/>
              <a:t>9/6/26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FC3CF5-FAB1-A144-8940-478CB640B590}" type="slidenum">
              <a:rPr lang="en-US" altLang="zh-TW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47214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新細明體" pitchFamily="18" charset="-12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新細明體" pitchFamily="18" charset="-12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77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1177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新細明體" pitchFamily="18" charset="-12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77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6855004-1619-4DF3-B02E-95AB72FAAEB9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342962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新細明體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936CB6-51C5-43C1-83D9-BFAE64F1931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49392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47B2FE-3BAF-4590-A8DE-95BC5AFAD63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75827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D02504-FD27-426C-8AD9-11D9E4EC812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565698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標題，1 個大物件與 2 個小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E00A45-274C-48CE-B3A0-47848AC66F5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91121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963EA6-8D94-46F8-98D6-F7DBC05AAB9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00067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DC6659-9F52-4855-B612-CEAE653192D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31084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2BE527-244D-493C-8901-4969225FBFA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55750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668CEB-AC0C-4428-A728-DAB6166EC67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2165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6CD5C4-C45A-4C2C-8F84-E336EB0196A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19178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4DBD04-28B2-4030-842B-437930226CE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43019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F2A75F-D350-42EF-88A7-E45283A9EEA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76572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812F8A-1658-44EA-A64F-172DAA757D5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74761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新細明體" pitchFamily="18" charset="-12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新細明體" pitchFamily="18" charset="-12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95B9A52-878B-4C6F-8F05-3AE63A90C635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新細明體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  <a:cs typeface="新細明體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  <a:cs typeface="新細明體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  <a:cs typeface="新細明體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  <a:cs typeface="新細明體" charset="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新細明體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1.png"/><Relationship Id="rId13" Type="http://schemas.openxmlformats.org/officeDocument/2006/relationships/image" Target="../media/image120.png"/><Relationship Id="rId3" Type="http://schemas.openxmlformats.org/officeDocument/2006/relationships/image" Target="../media/image9.jpeg"/><Relationship Id="rId7" Type="http://schemas.openxmlformats.org/officeDocument/2006/relationships/image" Target="../media/image1140.png"/><Relationship Id="rId12" Type="http://schemas.openxmlformats.org/officeDocument/2006/relationships/image" Target="../media/image11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0.png"/><Relationship Id="rId11" Type="http://schemas.openxmlformats.org/officeDocument/2006/relationships/image" Target="../media/image1181.png"/><Relationship Id="rId5" Type="http://schemas.openxmlformats.org/officeDocument/2006/relationships/image" Target="../media/image1100.png"/><Relationship Id="rId10" Type="http://schemas.openxmlformats.org/officeDocument/2006/relationships/image" Target="../media/image1171.png"/><Relationship Id="rId4" Type="http://schemas.openxmlformats.org/officeDocument/2006/relationships/image" Target="../media/image1090.png"/><Relationship Id="rId9" Type="http://schemas.openxmlformats.org/officeDocument/2006/relationships/image" Target="../media/image1161.png"/><Relationship Id="rId14" Type="http://schemas.openxmlformats.org/officeDocument/2006/relationships/image" Target="../media/image1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1.png"/><Relationship Id="rId3" Type="http://schemas.openxmlformats.org/officeDocument/2006/relationships/image" Target="../media/image126.png"/><Relationship Id="rId12" Type="http://schemas.openxmlformats.org/officeDocument/2006/relationships/image" Target="../media/image130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29.png"/><Relationship Id="rId15" Type="http://schemas.openxmlformats.org/officeDocument/2006/relationships/image" Target="../media/image133.png"/><Relationship Id="rId10" Type="http://schemas.openxmlformats.org/officeDocument/2006/relationships/image" Target="../media/image128.png"/><Relationship Id="rId4" Type="http://schemas.openxmlformats.org/officeDocument/2006/relationships/image" Target="../media/image127.png"/><Relationship Id="rId14" Type="http://schemas.openxmlformats.org/officeDocument/2006/relationships/image" Target="../media/image132.png"/></Relationships>
</file>

<file path=ppt/slides/_rels/slide14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34.png"/><Relationship Id="rId26" Type="http://schemas.openxmlformats.org/officeDocument/2006/relationships/image" Target="../media/image1210.png"/><Relationship Id="rId17" Type="http://schemas.openxmlformats.org/officeDocument/2006/relationships/image" Target="../media/image155.png"/><Relationship Id="rId25" Type="http://schemas.openxmlformats.org/officeDocument/2006/relationships/image" Target="../media/image1200.png"/><Relationship Id="rId2" Type="http://schemas.openxmlformats.org/officeDocument/2006/relationships/image" Target="../media/image1150.png"/><Relationship Id="rId20" Type="http://schemas.openxmlformats.org/officeDocument/2006/relationships/image" Target="../media/image1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40.png"/><Relationship Id="rId24" Type="http://schemas.openxmlformats.org/officeDocument/2006/relationships/image" Target="../media/image1190.png"/><Relationship Id="rId5" Type="http://schemas.openxmlformats.org/officeDocument/2006/relationships/image" Target="../media/image1530.png"/><Relationship Id="rId23" Type="http://schemas.openxmlformats.org/officeDocument/2006/relationships/image" Target="../media/image1180.png"/><Relationship Id="rId19" Type="http://schemas.openxmlformats.org/officeDocument/2006/relationships/image" Target="../media/image135.png"/><Relationship Id="rId27" Type="http://schemas.openxmlformats.org/officeDocument/2006/relationships/image" Target="../media/image13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3" Type="http://schemas.openxmlformats.org/officeDocument/2006/relationships/image" Target="../media/image139.png"/><Relationship Id="rId7" Type="http://schemas.openxmlformats.org/officeDocument/2006/relationships/image" Target="../media/image1350.png"/><Relationship Id="rId17" Type="http://schemas.openxmlformats.org/officeDocument/2006/relationships/image" Target="../media/image1381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3.png"/><Relationship Id="rId5" Type="http://schemas.openxmlformats.org/officeDocument/2006/relationships/image" Target="../media/image141.png"/><Relationship Id="rId10" Type="http://schemas.openxmlformats.org/officeDocument/2006/relationships/image" Target="../media/image146.png"/><Relationship Id="rId4" Type="http://schemas.openxmlformats.org/officeDocument/2006/relationships/image" Target="../media/image140.png"/><Relationship Id="rId9" Type="http://schemas.openxmlformats.org/officeDocument/2006/relationships/image" Target="../media/image1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0.png"/><Relationship Id="rId2" Type="http://schemas.openxmlformats.org/officeDocument/2006/relationships/image" Target="../media/image125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5.png"/><Relationship Id="rId5" Type="http://schemas.openxmlformats.org/officeDocument/2006/relationships/image" Target="../media/image164.png"/><Relationship Id="rId4" Type="http://schemas.openxmlformats.org/officeDocument/2006/relationships/image" Target="../media/image15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0.png"/><Relationship Id="rId3" Type="http://schemas.openxmlformats.org/officeDocument/2006/relationships/image" Target="../media/image1660.png"/><Relationship Id="rId7" Type="http://schemas.openxmlformats.org/officeDocument/2006/relationships/image" Target="../media/image1700.png"/><Relationship Id="rId2" Type="http://schemas.openxmlformats.org/officeDocument/2006/relationships/image" Target="../media/image16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90.png"/><Relationship Id="rId5" Type="http://schemas.openxmlformats.org/officeDocument/2006/relationships/image" Target="../media/image1680.png"/><Relationship Id="rId10" Type="http://schemas.openxmlformats.org/officeDocument/2006/relationships/image" Target="../media/image1730.png"/><Relationship Id="rId4" Type="http://schemas.openxmlformats.org/officeDocument/2006/relationships/image" Target="../media/image1670.png"/><Relationship Id="rId9" Type="http://schemas.openxmlformats.org/officeDocument/2006/relationships/image" Target="../media/image1720.pn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32.png"/><Relationship Id="rId18" Type="http://schemas.openxmlformats.org/officeDocument/2006/relationships/image" Target="../media/image1411.png"/><Relationship Id="rId3" Type="http://schemas.openxmlformats.org/officeDocument/2006/relationships/image" Target="../media/image1390.png"/><Relationship Id="rId12" Type="http://schemas.openxmlformats.org/officeDocument/2006/relationships/image" Target="../media/image1412.png"/><Relationship Id="rId17" Type="http://schemas.openxmlformats.org/officeDocument/2006/relationships/image" Target="../media/image1400.png"/><Relationship Id="rId2" Type="http://schemas.openxmlformats.org/officeDocument/2006/relationships/image" Target="../media/image13.jpeg"/><Relationship Id="rId16" Type="http://schemas.openxmlformats.org/officeDocument/2006/relationships/image" Target="../media/image1380.png"/><Relationship Id="rId20" Type="http://schemas.openxmlformats.org/officeDocument/2006/relationships/image" Target="../media/image16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401.png"/><Relationship Id="rId15" Type="http://schemas.openxmlformats.org/officeDocument/2006/relationships/image" Target="../media/image1370.png"/><Relationship Id="rId10" Type="http://schemas.openxmlformats.org/officeDocument/2006/relationships/image" Target="../media/image1320.png"/><Relationship Id="rId19" Type="http://schemas.openxmlformats.org/officeDocument/2006/relationships/image" Target="../media/image1431.png"/><Relationship Id="rId9" Type="http://schemas.openxmlformats.org/officeDocument/2006/relationships/image" Target="../media/image1310.png"/><Relationship Id="rId14" Type="http://schemas.openxmlformats.org/officeDocument/2006/relationships/image" Target="../media/image136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0.png"/><Relationship Id="rId13" Type="http://schemas.openxmlformats.org/officeDocument/2006/relationships/image" Target="../media/image1480.png"/><Relationship Id="rId12" Type="http://schemas.openxmlformats.org/officeDocument/2006/relationships/image" Target="../media/image1460.png"/><Relationship Id="rId2" Type="http://schemas.openxmlformats.org/officeDocument/2006/relationships/image" Target="../media/image13.jpeg"/><Relationship Id="rId16" Type="http://schemas.openxmlformats.org/officeDocument/2006/relationships/image" Target="../media/image165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450.png"/><Relationship Id="rId15" Type="http://schemas.openxmlformats.org/officeDocument/2006/relationships/image" Target="../media/image1640.png"/><Relationship Id="rId10" Type="http://schemas.openxmlformats.org/officeDocument/2006/relationships/image" Target="../media/image1440.png"/><Relationship Id="rId9" Type="http://schemas.openxmlformats.org/officeDocument/2006/relationships/image" Target="../media/image1430.png"/><Relationship Id="rId14" Type="http://schemas.openxmlformats.org/officeDocument/2006/relationships/image" Target="../media/image158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hyperlink" Target="file:///upload.wikimedia.org/wikipedia/commons/9/92/Isaac_Newton_signature.svg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hys.ncku.edu.tw/~astrolab/e_book/astron_western/images/geocentric_Ptolemy.jpg" TargetMode="External"/><Relationship Id="rId7" Type="http://schemas.openxmlformats.org/officeDocument/2006/relationships/image" Target="../media/image38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hyperlink" Target="http://wmoov.com/focus/content/152284" TargetMode="External"/><Relationship Id="rId4" Type="http://schemas.openxmlformats.org/officeDocument/2006/relationships/image" Target="../media/image36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opus.arting365.com/picture_insert/2007-04-06/1175859509d145195.html" TargetMode="Externa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107.png"/><Relationship Id="rId9" Type="http://schemas.openxmlformats.org/officeDocument/2006/relationships/image" Target="../media/image10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3.png"/><Relationship Id="rId4" Type="http://schemas.openxmlformats.org/officeDocument/2006/relationships/image" Target="../media/image1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8" Type="http://schemas.openxmlformats.org/officeDocument/2006/relationships/image" Target="../media/image150.png"/><Relationship Id="rId21" Type="http://schemas.openxmlformats.org/officeDocument/2006/relationships/image" Target="../media/image153.png"/><Relationship Id="rId7" Type="http://schemas.openxmlformats.org/officeDocument/2006/relationships/image" Target="../media/image157.png"/><Relationship Id="rId17" Type="http://schemas.openxmlformats.org/officeDocument/2006/relationships/image" Target="../media/image149.png"/><Relationship Id="rId20" Type="http://schemas.openxmlformats.org/officeDocument/2006/relationships/image" Target="../media/image152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147.png"/><Relationship Id="rId19" Type="http://schemas.openxmlformats.org/officeDocument/2006/relationships/image" Target="../media/image151.png"/><Relationship Id="rId9" Type="http://schemas.openxmlformats.org/officeDocument/2006/relationships/image" Target="../media/image6.jpeg"/><Relationship Id="rId14" Type="http://schemas.openxmlformats.org/officeDocument/2006/relationships/image" Target="../media/image160.png"/><Relationship Id="rId22" Type="http://schemas.openxmlformats.org/officeDocument/2006/relationships/image" Target="../media/image15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7" Type="http://schemas.openxmlformats.org/officeDocument/2006/relationships/image" Target="../media/image16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2.png"/><Relationship Id="rId5" Type="http://schemas.openxmlformats.org/officeDocument/2006/relationships/image" Target="../media/image1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2" descr="D:\Dropbox\Documents\課程\YoungTextBook\Images\Chapter03\A_Images\A_Figures_and_Photos\03_00_Fig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557338"/>
            <a:ext cx="7529512" cy="439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8" name="文字方塊 2"/>
          <p:cNvSpPr txBox="1">
            <a:spLocks noChangeArrowheads="1"/>
          </p:cNvSpPr>
          <p:nvPr/>
        </p:nvSpPr>
        <p:spPr bwMode="auto">
          <a:xfrm>
            <a:off x="3275856" y="981075"/>
            <a:ext cx="36718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en-US" altLang="zh-TW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Motion in 2-3 Dimensions</a:t>
            </a:r>
            <a:endParaRPr lang="zh-TW" alt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pic>
        <p:nvPicPr>
          <p:cNvPr id="65538" name="圖片 3" descr="afg0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620688"/>
            <a:ext cx="3206750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39" name="Picture 4" descr="F04_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0" t="5862" r="9647" b="19763"/>
          <a:stretch>
            <a:fillRect/>
          </a:stretch>
        </p:blipFill>
        <p:spPr bwMode="auto">
          <a:xfrm>
            <a:off x="611559" y="342875"/>
            <a:ext cx="3387725" cy="271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4A044D8-D90F-C44B-A341-B95CFC7EF452}"/>
                  </a:ext>
                </a:extLst>
              </p:cNvPr>
              <p:cNvSpPr/>
              <p:nvPr/>
            </p:nvSpPr>
            <p:spPr>
              <a:xfrm>
                <a:off x="4738016" y="3143191"/>
                <a:ext cx="1169936" cy="648126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4A044D8-D90F-C44B-A341-B95CFC7EF4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8016" y="3143191"/>
                <a:ext cx="1169936" cy="648126"/>
              </a:xfrm>
              <a:prstGeom prst="rect">
                <a:avLst/>
              </a:prstGeom>
              <a:blipFill>
                <a:blip r:embed="rId4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CA28AC5-8959-7849-B886-86E54B257F9D}"/>
                  </a:ext>
                </a:extLst>
              </p:cNvPr>
              <p:cNvSpPr/>
              <p:nvPr/>
            </p:nvSpPr>
            <p:spPr>
              <a:xfrm>
                <a:off x="6038741" y="3146447"/>
                <a:ext cx="1180964" cy="648126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CA28AC5-8959-7849-B886-86E54B257F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8741" y="3146447"/>
                <a:ext cx="1180964" cy="648126"/>
              </a:xfrm>
              <a:prstGeom prst="rect">
                <a:avLst/>
              </a:prstGeom>
              <a:blipFill>
                <a:blip r:embed="rId5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23B45DB-E37E-9C49-8BCA-4634A988D52B}"/>
                  </a:ext>
                </a:extLst>
              </p:cNvPr>
              <p:cNvSpPr/>
              <p:nvPr/>
            </p:nvSpPr>
            <p:spPr>
              <a:xfrm>
                <a:off x="7358293" y="3155849"/>
                <a:ext cx="1159548" cy="648126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23B45DB-E37E-9C49-8BCA-4634A988D5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8293" y="3155849"/>
                <a:ext cx="1159548" cy="648126"/>
              </a:xfrm>
              <a:prstGeom prst="rect">
                <a:avLst/>
              </a:prstGeom>
              <a:blipFill>
                <a:blip r:embed="rId6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9052283-F7B6-514E-966C-0243F4043E82}"/>
                  </a:ext>
                </a:extLst>
              </p:cNvPr>
              <p:cNvSpPr txBox="1"/>
              <p:nvPr/>
            </p:nvSpPr>
            <p:spPr bwMode="auto">
              <a:xfrm>
                <a:off x="596655" y="3278062"/>
                <a:ext cx="853888" cy="525913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9052283-F7B6-514E-966C-0243F4043E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6655" y="3278062"/>
                <a:ext cx="853888" cy="525913"/>
              </a:xfrm>
              <a:prstGeom prst="rect">
                <a:avLst/>
              </a:prstGeom>
              <a:blipFill>
                <a:blip r:embed="rId7"/>
                <a:stretch>
                  <a:fillRect l="-2941" t="-4762" r="-1471" b="-1428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FC44E92-E090-0C48-8532-6490E9F1FC2A}"/>
                  </a:ext>
                </a:extLst>
              </p:cNvPr>
              <p:cNvSpPr txBox="1"/>
              <p:nvPr/>
            </p:nvSpPr>
            <p:spPr bwMode="auto">
              <a:xfrm>
                <a:off x="1689875" y="3278062"/>
                <a:ext cx="864917" cy="525913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FC44E92-E090-0C48-8532-6490E9F1FC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89875" y="3278062"/>
                <a:ext cx="864917" cy="525913"/>
              </a:xfrm>
              <a:prstGeom prst="rect">
                <a:avLst/>
              </a:prstGeom>
              <a:blipFill>
                <a:blip r:embed="rId8"/>
                <a:stretch>
                  <a:fillRect l="-1429" t="-4762" r="-4286" b="-1428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E94E4A1-C368-7D48-BCFD-B19A8E6BEF29}"/>
                  </a:ext>
                </a:extLst>
              </p:cNvPr>
              <p:cNvSpPr txBox="1"/>
              <p:nvPr/>
            </p:nvSpPr>
            <p:spPr bwMode="auto">
              <a:xfrm>
                <a:off x="2840859" y="3275531"/>
                <a:ext cx="829266" cy="525913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E94E4A1-C368-7D48-BCFD-B19A8E6BEF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40859" y="3275531"/>
                <a:ext cx="829266" cy="525913"/>
              </a:xfrm>
              <a:prstGeom prst="rect">
                <a:avLst/>
              </a:prstGeom>
              <a:blipFill>
                <a:blip r:embed="rId9"/>
                <a:stretch>
                  <a:fillRect l="-3030" t="-2326" r="-3030" b="-1395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9">
                <a:extLst>
                  <a:ext uri="{FF2B5EF4-FFF2-40B4-BE49-F238E27FC236}">
                    <a16:creationId xmlns:a16="http://schemas.microsoft.com/office/drawing/2014/main" id="{A3A35EEE-97C8-FA49-A4A4-EAE08B65DB83}"/>
                  </a:ext>
                </a:extLst>
              </p:cNvPr>
              <p:cNvSpPr/>
              <p:nvPr/>
            </p:nvSpPr>
            <p:spPr>
              <a:xfrm>
                <a:off x="1716933" y="3950267"/>
                <a:ext cx="1348639" cy="871136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altLang="zh-TW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zh-TW" i="1">
                              <a:latin typeface="Cambria Math"/>
                            </a:rPr>
                            <m:t>𝑟</m:t>
                          </m:r>
                        </m:e>
                      </m:acc>
                      <m:r>
                        <a:rPr lang="en-US" altLang="zh-TW" sz="1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1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1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altLang="zh-TW" sz="1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1800" b="0" i="1" smtClean="0">
                              <a:latin typeface="Cambria Math"/>
                            </a:rPr>
                            <m:t>3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zh-TW" altLang="en-US" sz="1800" dirty="0"/>
              </a:p>
            </p:txBody>
          </p:sp>
        </mc:Choice>
        <mc:Fallback xmlns="">
          <p:sp>
            <p:nvSpPr>
              <p:cNvPr id="17" name="矩形 9">
                <a:extLst>
                  <a:ext uri="{FF2B5EF4-FFF2-40B4-BE49-F238E27FC236}">
                    <a16:creationId xmlns:a16="http://schemas.microsoft.com/office/drawing/2014/main" id="{A3A35EEE-97C8-FA49-A4A4-EAE08B65DB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6933" y="3950267"/>
                <a:ext cx="1348639" cy="871136"/>
              </a:xfrm>
              <a:prstGeom prst="rect">
                <a:avLst/>
              </a:prstGeom>
              <a:blipFill>
                <a:blip r:embed="rId10"/>
                <a:stretch>
                  <a:fillRect l="-24299" t="-95652" r="-4673" b="-150725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字方塊 12">
                <a:extLst>
                  <a:ext uri="{FF2B5EF4-FFF2-40B4-BE49-F238E27FC236}">
                    <a16:creationId xmlns:a16="http://schemas.microsoft.com/office/drawing/2014/main" id="{DE709C85-6366-9249-A61B-227DEAE03123}"/>
                  </a:ext>
                </a:extLst>
              </p:cNvPr>
              <p:cNvSpPr txBox="1"/>
              <p:nvPr/>
            </p:nvSpPr>
            <p:spPr bwMode="auto">
              <a:xfrm>
                <a:off x="3235751" y="4201169"/>
                <a:ext cx="2376264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/>
                              </a:rPr>
                              <m:t>𝑒</m:t>
                            </m:r>
                          </m:e>
                        </m:acc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/>
                          </a:rPr>
                          <m:t>𝑖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/>
                      </a:rPr>
                      <m:t>  </m:t>
                    </m:r>
                    <m:r>
                      <a:rPr lang="en-US" altLang="zh-TW" sz="1800" i="1">
                        <a:latin typeface="Cambria Math"/>
                      </a:rPr>
                      <m:t>𝑖</m:t>
                    </m:r>
                    <m:r>
                      <a:rPr lang="en-US" altLang="zh-TW" sz="1800" i="1">
                        <a:latin typeface="Cambria Math"/>
                      </a:rPr>
                      <m:t>=1,2,3</m:t>
                    </m:r>
                  </m:oMath>
                </a14:m>
                <a:r>
                  <a:rPr lang="zh-TW" altLang="en-US" sz="1800" dirty="0"/>
                  <a:t>為座標軸。</a:t>
                </a:r>
              </a:p>
            </p:txBody>
          </p:sp>
        </mc:Choice>
        <mc:Fallback xmlns="">
          <p:sp>
            <p:nvSpPr>
              <p:cNvPr id="18" name="文字方塊 12">
                <a:extLst>
                  <a:ext uri="{FF2B5EF4-FFF2-40B4-BE49-F238E27FC236}">
                    <a16:creationId xmlns:a16="http://schemas.microsoft.com/office/drawing/2014/main" id="{DE709C85-6366-9249-A61B-227DEAE031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5751" y="4201169"/>
                <a:ext cx="2376264" cy="369332"/>
              </a:xfrm>
              <a:prstGeom prst="rect">
                <a:avLst/>
              </a:prstGeom>
              <a:blipFill>
                <a:blip r:embed="rId11"/>
                <a:stretch>
                  <a:fillRect t="-6667" r="-11111" b="-2333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矩形 14">
                <a:extLst>
                  <a:ext uri="{FF2B5EF4-FFF2-40B4-BE49-F238E27FC236}">
                    <a16:creationId xmlns:a16="http://schemas.microsoft.com/office/drawing/2014/main" id="{CC88E807-4619-E94A-ABDF-1079548AB5AC}"/>
                  </a:ext>
                </a:extLst>
              </p:cNvPr>
              <p:cNvSpPr/>
              <p:nvPr/>
            </p:nvSpPr>
            <p:spPr>
              <a:xfrm>
                <a:off x="1716933" y="4862141"/>
                <a:ext cx="4793876" cy="871136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18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1800" b="0" i="1" smtClean="0">
                              <a:latin typeface="Cambria Math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en-US" altLang="zh-TW" sz="18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zh-TW" sz="1800" b="0" i="1" smtClean="0">
                                  <a:latin typeface="Cambria Math"/>
                                </a:rPr>
                                <m:t>𝑟</m:t>
                              </m:r>
                            </m:e>
                          </m:acc>
                        </m:num>
                        <m:den>
                          <m:r>
                            <a:rPr lang="en-US" altLang="zh-TW" sz="1800" b="0" i="1" smtClean="0">
                              <a:latin typeface="Cambria Math"/>
                            </a:rPr>
                            <m:t>𝑑𝑡</m:t>
                          </m:r>
                        </m:den>
                      </m:f>
                      <m:r>
                        <a:rPr lang="en-US" altLang="zh-TW" sz="18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altLang="zh-TW" i="1">
                              <a:latin typeface="Cambria Math"/>
                            </a:rPr>
                            <m:t>𝑑𝑡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altLang="zh-TW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i="1">
                              <a:latin typeface="Cambria Math"/>
                            </a:rPr>
                            <m:t>𝑖</m:t>
                          </m:r>
                          <m:r>
                            <a:rPr lang="en-US" altLang="zh-TW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altLang="zh-TW" i="1">
                              <a:latin typeface="Cambria Math"/>
                            </a:rPr>
                            <m:t>3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i="1">
                              <a:latin typeface="Cambria Math"/>
                            </a:rPr>
                            <m:t>𝑖</m:t>
                          </m:r>
                          <m:r>
                            <a:rPr lang="en-US" altLang="zh-TW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altLang="zh-TW" i="1">
                              <a:latin typeface="Cambria Math"/>
                            </a:rPr>
                            <m:t>3</m:t>
                          </m:r>
                        </m:sup>
                        <m:e>
                          <m:f>
                            <m:f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/>
                                </a:rPr>
                                <m:t>𝑑𝑡</m:t>
                              </m:r>
                            </m:den>
                          </m:f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𝑒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1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1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altLang="zh-TW" sz="1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1800" b="0" i="1" smtClean="0">
                              <a:latin typeface="Cambria Math"/>
                            </a:rPr>
                            <m:t>3</m:t>
                          </m:r>
                        </m:sup>
                        <m:e>
                          <m:f>
                            <m:fPr>
                              <m:ctrlP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TW" sz="18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 b="0" i="1" smtClean="0">
                                      <a:latin typeface="Cambria Math"/>
                                    </a:rPr>
                                    <m:t>𝑑𝑟</m:t>
                                  </m:r>
                                </m:e>
                                <m:sub>
                                  <m:r>
                                    <a:rPr lang="en-US" altLang="zh-TW" sz="1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altLang="zh-TW" sz="1800" b="0" i="1" smtClean="0">
                                  <a:latin typeface="Cambria Math"/>
                                </a:rPr>
                                <m:t>𝑑𝑡</m:t>
                              </m:r>
                            </m:den>
                          </m:f>
                        </m:e>
                      </m:nary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/>
                                </a:rPr>
                                <m:t>𝑒</m:t>
                              </m:r>
                            </m:e>
                          </m:acc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zh-TW" altLang="en-US" sz="1800" dirty="0"/>
              </a:p>
            </p:txBody>
          </p:sp>
        </mc:Choice>
        <mc:Fallback xmlns="">
          <p:sp>
            <p:nvSpPr>
              <p:cNvPr id="20" name="矩形 14">
                <a:extLst>
                  <a:ext uri="{FF2B5EF4-FFF2-40B4-BE49-F238E27FC236}">
                    <a16:creationId xmlns:a16="http://schemas.microsoft.com/office/drawing/2014/main" id="{CC88E807-4619-E94A-ABDF-1079548AB5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6933" y="4862141"/>
                <a:ext cx="4793876" cy="871136"/>
              </a:xfrm>
              <a:prstGeom prst="rect">
                <a:avLst/>
              </a:prstGeom>
              <a:blipFill>
                <a:blip r:embed="rId12"/>
                <a:stretch>
                  <a:fillRect t="-95652" b="-150725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字方塊 12">
                <a:extLst>
                  <a:ext uri="{FF2B5EF4-FFF2-40B4-BE49-F238E27FC236}">
                    <a16:creationId xmlns:a16="http://schemas.microsoft.com/office/drawing/2014/main" id="{44318E23-7196-894C-B34C-FD18D922BE01}"/>
                  </a:ext>
                </a:extLst>
              </p:cNvPr>
              <p:cNvSpPr txBox="1"/>
              <p:nvPr/>
            </p:nvSpPr>
            <p:spPr bwMode="auto">
              <a:xfrm>
                <a:off x="5220072" y="5884220"/>
                <a:ext cx="2956038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/>
                              </a:rPr>
                              <m:t>𝑒</m:t>
                            </m:r>
                          </m:e>
                        </m:acc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zh-TW" altLang="en-US" sz="1800" dirty="0"/>
                  <a:t>為座標軸</a:t>
                </a:r>
                <a:r>
                  <a:rPr lang="zh-TW" altLang="en-US" dirty="0"/>
                  <a:t>與時間無關</a:t>
                </a:r>
                <a:r>
                  <a:rPr lang="zh-TW" altLang="en-US" sz="1800" dirty="0"/>
                  <a:t>。</a:t>
                </a:r>
              </a:p>
            </p:txBody>
          </p:sp>
        </mc:Choice>
        <mc:Fallback xmlns="">
          <p:sp>
            <p:nvSpPr>
              <p:cNvPr id="21" name="文字方塊 12">
                <a:extLst>
                  <a:ext uri="{FF2B5EF4-FFF2-40B4-BE49-F238E27FC236}">
                    <a16:creationId xmlns:a16="http://schemas.microsoft.com/office/drawing/2014/main" id="{44318E23-7196-894C-B34C-FD18D922BE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20072" y="5884220"/>
                <a:ext cx="2956038" cy="369332"/>
              </a:xfrm>
              <a:prstGeom prst="rect">
                <a:avLst/>
              </a:prstGeom>
              <a:blipFill>
                <a:blip r:embed="rId13"/>
                <a:stretch>
                  <a:fillRect t="-6667" b="-2333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矩形 8">
                <a:extLst>
                  <a:ext uri="{FF2B5EF4-FFF2-40B4-BE49-F238E27FC236}">
                    <a16:creationId xmlns:a16="http://schemas.microsoft.com/office/drawing/2014/main" id="{6EEE504D-4EA7-B340-A634-8FCB19F89D55}"/>
                  </a:ext>
                </a:extLst>
              </p:cNvPr>
              <p:cNvSpPr/>
              <p:nvPr/>
            </p:nvSpPr>
            <p:spPr>
              <a:xfrm>
                <a:off x="1716933" y="5884220"/>
                <a:ext cx="2044608" cy="871136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altLang="zh-TW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sz="18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sz="1800" i="1">
                                  <a:latin typeface="Cambria Math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altLang="zh-TW" sz="18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acc>
                            <m:accPr>
                              <m:chr m:val="⃗"/>
                              <m:ctrlPr>
                                <a:rPr lang="en-US" altLang="zh-TW" sz="18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zh-TW" sz="1800" b="0" i="1" smtClean="0">
                                  <a:latin typeface="Cambria Math"/>
                                </a:rPr>
                                <m:t>𝑟</m:t>
                              </m:r>
                            </m:e>
                          </m:acc>
                        </m:num>
                        <m:den>
                          <m:r>
                            <a:rPr lang="en-US" altLang="zh-TW" sz="1800" i="1">
                              <a:latin typeface="Cambria Math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altLang="zh-TW" sz="18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sz="1800" i="1">
                                  <a:latin typeface="Cambria Math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altLang="zh-TW" sz="18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TW" sz="1800" b="0" i="0" smtClean="0">
                          <a:latin typeface="Cambria Math"/>
                          <a:ea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18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1800" i="1">
                              <a:latin typeface="Cambria Math"/>
                            </a:rPr>
                            <m:t>𝑖</m:t>
                          </m:r>
                          <m:r>
                            <a:rPr lang="en-US" altLang="zh-TW" sz="1800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1800" i="1">
                              <a:latin typeface="Cambria Math"/>
                            </a:rPr>
                            <m:t>3</m:t>
                          </m:r>
                        </m:sup>
                        <m:e>
                          <m:f>
                            <m:fPr>
                              <m:ctrlPr>
                                <a:rPr lang="en-US" altLang="zh-TW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TW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en-US" altLang="zh-TW" sz="1800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1800" i="1">
                                          <a:latin typeface="Cambria Math"/>
                                        </a:rPr>
                                        <m:t>𝑑</m:t>
                                      </m:r>
                                    </m:e>
                                    <m:sup>
                                      <m:r>
                                        <a:rPr lang="en-US" altLang="zh-TW" sz="1800" i="1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altLang="zh-TW" sz="1800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zh-TW" sz="1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altLang="zh-TW" sz="1800" i="1">
                                  <a:latin typeface="Cambria Math"/>
                                </a:rPr>
                                <m:t>𝑑</m:t>
                              </m:r>
                              <m:sSup>
                                <m:sSupPr>
                                  <m:ctrlPr>
                                    <a:rPr lang="en-US" altLang="zh-TW" sz="18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1800" i="1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altLang="zh-TW" sz="18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/>
                                </a:rPr>
                                <m:t>𝑒</m:t>
                              </m:r>
                            </m:e>
                          </m:acc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altLang="zh-TW" sz="1800" dirty="0">
                  <a:ea typeface="Cambria Math"/>
                </a:endParaRPr>
              </a:p>
            </p:txBody>
          </p:sp>
        </mc:Choice>
        <mc:Fallback xmlns="">
          <p:sp>
            <p:nvSpPr>
              <p:cNvPr id="22" name="矩形 8">
                <a:extLst>
                  <a:ext uri="{FF2B5EF4-FFF2-40B4-BE49-F238E27FC236}">
                    <a16:creationId xmlns:a16="http://schemas.microsoft.com/office/drawing/2014/main" id="{6EEE504D-4EA7-B340-A634-8FCB19F89D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6933" y="5884220"/>
                <a:ext cx="2044608" cy="871136"/>
              </a:xfrm>
              <a:prstGeom prst="rect">
                <a:avLst/>
              </a:prstGeom>
              <a:blipFill>
                <a:blip r:embed="rId14"/>
                <a:stretch>
                  <a:fillRect t="-95652" b="-150725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20" grpId="0" animBg="1"/>
      <p:bldP spid="21" grpId="0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404813"/>
            <a:ext cx="7229475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3357563"/>
            <a:ext cx="7153275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235EBD3-1C14-424C-9B0A-A14C7EAB4DE1}"/>
              </a:ext>
            </a:extLst>
          </p:cNvPr>
          <p:cNvSpPr/>
          <p:nvPr/>
        </p:nvSpPr>
        <p:spPr>
          <a:xfrm>
            <a:off x="1403648" y="692696"/>
            <a:ext cx="6721177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976ECF-3441-0E4A-9C43-4FD049D345CD}"/>
              </a:ext>
            </a:extLst>
          </p:cNvPr>
          <p:cNvSpPr/>
          <p:nvPr/>
        </p:nvSpPr>
        <p:spPr>
          <a:xfrm>
            <a:off x="971551" y="4046903"/>
            <a:ext cx="6264746" cy="3902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ext Box 13"/>
          <p:cNvSpPr txBox="1">
            <a:spLocks noChangeArrowheads="1"/>
          </p:cNvSpPr>
          <p:nvPr/>
        </p:nvSpPr>
        <p:spPr bwMode="auto">
          <a:xfrm>
            <a:off x="611560" y="2420888"/>
            <a:ext cx="2736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zh-TW" altLang="en-US" sz="1800" dirty="0">
                <a:solidFill>
                  <a:srgbClr val="FF0000"/>
                </a:solidFill>
              </a:rPr>
              <a:t>等速圓周運動的加速度</a:t>
            </a:r>
          </a:p>
        </p:txBody>
      </p:sp>
      <p:pic>
        <p:nvPicPr>
          <p:cNvPr id="67586" name="Picture 2" descr="D:\Dropbox\Documents\課程\YoungTextBook\Images\Chapter03\A_Images\A_Figures_and_Photos\03_28_Fig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330200"/>
            <a:ext cx="2520950" cy="652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7" name="文字方塊 3"/>
          <p:cNvSpPr txBox="1">
            <a:spLocks noChangeArrowheads="1"/>
          </p:cNvSpPr>
          <p:nvPr/>
        </p:nvSpPr>
        <p:spPr bwMode="auto">
          <a:xfrm>
            <a:off x="605116" y="2939048"/>
            <a:ext cx="23050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以圖形法來計算：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Picture 4" descr="F06_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50" t="15245" r="15279" b="21487"/>
          <a:stretch>
            <a:fillRect/>
          </a:stretch>
        </p:blipFill>
        <p:spPr bwMode="auto">
          <a:xfrm>
            <a:off x="755576" y="1484313"/>
            <a:ext cx="3816350" cy="352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0" name="Line 5"/>
          <p:cNvSpPr>
            <a:spLocks noChangeShapeType="1"/>
          </p:cNvSpPr>
          <p:nvPr/>
        </p:nvSpPr>
        <p:spPr bwMode="auto">
          <a:xfrm flipV="1">
            <a:off x="2303388" y="2446495"/>
            <a:ext cx="936625" cy="936625"/>
          </a:xfrm>
          <a:prstGeom prst="line">
            <a:avLst/>
          </a:prstGeom>
          <a:noFill/>
          <a:ln w="57150">
            <a:solidFill>
              <a:srgbClr val="CC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68612" name="Line 7"/>
          <p:cNvSpPr>
            <a:spLocks noChangeShapeType="1"/>
          </p:cNvSpPr>
          <p:nvPr/>
        </p:nvSpPr>
        <p:spPr bwMode="auto">
          <a:xfrm>
            <a:off x="2412926" y="3429000"/>
            <a:ext cx="208756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616" name="文字方塊 8"/>
              <p:cNvSpPr txBox="1">
                <a:spLocks noChangeArrowheads="1"/>
              </p:cNvSpPr>
              <p:nvPr/>
            </p:nvSpPr>
            <p:spPr bwMode="auto">
              <a:xfrm>
                <a:off x="1259632" y="878387"/>
                <a:ext cx="7272808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9pPr>
              </a:lstStyle>
              <a:p>
                <a:r>
                  <a:rPr lang="zh-TW" altLang="en-US" sz="1800" dirty="0"/>
                  <a:t>以等速圓周運動的位置向量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acc>
                  </m:oMath>
                </a14:m>
                <a:r>
                  <a:rPr lang="zh-TW" altLang="en-US" sz="1800" dirty="0"/>
                  <a:t>的分量，直接計算向心加速度向量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sz="1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TW" altLang="en-US" sz="1800" dirty="0"/>
                  <a:t>：</a:t>
                </a:r>
              </a:p>
            </p:txBody>
          </p:sp>
        </mc:Choice>
        <mc:Fallback xmlns="">
          <p:sp>
            <p:nvSpPr>
              <p:cNvPr id="68616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59632" y="878387"/>
                <a:ext cx="7272808" cy="369332"/>
              </a:xfrm>
              <a:prstGeom prst="rect">
                <a:avLst/>
              </a:prstGeom>
              <a:blipFill>
                <a:blip r:embed="rId3"/>
                <a:stretch>
                  <a:fillRect l="-698" t="-13333" b="-2333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617" name="文字方塊 10"/>
          <p:cNvSpPr txBox="1">
            <a:spLocks noChangeArrowheads="1"/>
          </p:cNvSpPr>
          <p:nvPr/>
        </p:nvSpPr>
        <p:spPr bwMode="auto">
          <a:xfrm>
            <a:off x="4779382" y="1860481"/>
            <a:ext cx="411309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>
                <a:latin typeface="Times New Roman" pitchFamily="18" charset="0"/>
                <a:cs typeface="Times New Roman" pitchFamily="18" charset="0"/>
              </a:rPr>
              <a:t>設</a:t>
            </a:r>
            <a:r>
              <a:rPr lang="el-GR" altLang="zh-TW" sz="1800" i="1" dirty="0"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zh-TW" altLang="en-US" sz="1800" dirty="0"/>
              <a:t>為角度增加的速度，稱角速度。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C96C0D2-EA1B-5847-AFE5-83F54B63141C}"/>
                  </a:ext>
                </a:extLst>
              </p:cNvPr>
              <p:cNvSpPr txBox="1"/>
              <p:nvPr/>
            </p:nvSpPr>
            <p:spPr bwMode="auto">
              <a:xfrm>
                <a:off x="4822482" y="4041219"/>
                <a:ext cx="3111301" cy="525913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func>
                            <m:funcPr>
                              <m:ctrlPr>
                                <a:rPr lang="en-US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C96C0D2-EA1B-5847-AFE5-83F54B6314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22482" y="4041219"/>
                <a:ext cx="3111301" cy="525913"/>
              </a:xfrm>
              <a:prstGeom prst="rect">
                <a:avLst/>
              </a:prstGeom>
              <a:blipFill>
                <a:blip r:embed="rId4"/>
                <a:stretch>
                  <a:fillRect l="-407" t="-2381" b="-1428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635FAC5-0FCA-F747-A4A3-5DF52D66AD08}"/>
                  </a:ext>
                </a:extLst>
              </p:cNvPr>
              <p:cNvSpPr txBox="1"/>
              <p:nvPr/>
            </p:nvSpPr>
            <p:spPr bwMode="auto">
              <a:xfrm>
                <a:off x="4819216" y="2853551"/>
                <a:ext cx="3017428" cy="276999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func>
                            <m:func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func>
                            <m:func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635FAC5-0FCA-F747-A4A3-5DF52D66AD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19216" y="2853551"/>
                <a:ext cx="3017428" cy="276999"/>
              </a:xfrm>
              <a:prstGeom prst="rect">
                <a:avLst/>
              </a:prstGeom>
              <a:blipFill>
                <a:blip r:embed="rId10"/>
                <a:stretch>
                  <a:fillRect l="-1255" t="-26087" r="-418" b="-1304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16078ED-8741-FA45-A1E4-8BDAC123D7AD}"/>
                  </a:ext>
                </a:extLst>
              </p:cNvPr>
              <p:cNvSpPr txBox="1"/>
              <p:nvPr/>
            </p:nvSpPr>
            <p:spPr bwMode="auto">
              <a:xfrm>
                <a:off x="4819216" y="3269863"/>
                <a:ext cx="2105026" cy="276999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̂"/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func>
                            <m:func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16078ED-8741-FA45-A1E4-8BDAC123D7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19216" y="3269863"/>
                <a:ext cx="2105026" cy="276999"/>
              </a:xfrm>
              <a:prstGeom prst="rect">
                <a:avLst/>
              </a:prstGeom>
              <a:blipFill>
                <a:blip r:embed="rId11"/>
                <a:stretch>
                  <a:fillRect t="-8696" b="-869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6ADB631A-05BA-2B44-B4F9-04979DA0CABC}"/>
              </a:ext>
            </a:extLst>
          </p:cNvPr>
          <p:cNvSpPr txBox="1"/>
          <p:nvPr/>
        </p:nvSpPr>
        <p:spPr bwMode="auto">
          <a:xfrm>
            <a:off x="4770352" y="1484313"/>
            <a:ext cx="38970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1800" dirty="0"/>
              <a:t>等速圓周運動夾角是等速增加！</a:t>
            </a:r>
            <a:endParaRPr lang="en-TW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0FDA69A-6D0B-FC4E-9F66-75CA1A1E9B28}"/>
                  </a:ext>
                </a:extLst>
              </p:cNvPr>
              <p:cNvSpPr txBox="1"/>
              <p:nvPr/>
            </p:nvSpPr>
            <p:spPr bwMode="auto">
              <a:xfrm>
                <a:off x="4826462" y="2247327"/>
                <a:ext cx="765787" cy="276999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0FDA69A-6D0B-FC4E-9F66-75CA1A1E9B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26462" y="2247327"/>
                <a:ext cx="765787" cy="276999"/>
              </a:xfrm>
              <a:prstGeom prst="rect">
                <a:avLst/>
              </a:prstGeom>
              <a:blipFill>
                <a:blip r:embed="rId12"/>
                <a:stretch>
                  <a:fillRect l="-6557" r="-4918" b="-1363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B76ED72-DCE6-7C9A-D72B-03B5C10FD7A0}"/>
                  </a:ext>
                </a:extLst>
              </p:cNvPr>
              <p:cNvSpPr txBox="1"/>
              <p:nvPr/>
            </p:nvSpPr>
            <p:spPr bwMode="auto">
              <a:xfrm>
                <a:off x="2867167" y="2370437"/>
                <a:ext cx="198003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</m:oMath>
                  </m:oMathPara>
                </a14:m>
                <a:endParaRPr lang="en-TW" sz="2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B76ED72-DCE6-7C9A-D72B-03B5C10FD7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67167" y="2370437"/>
                <a:ext cx="198003" cy="307777"/>
              </a:xfrm>
              <a:prstGeom prst="rect">
                <a:avLst/>
              </a:prstGeom>
              <a:blipFill>
                <a:blip r:embed="rId13"/>
                <a:stretch>
                  <a:fillRect l="-29412" t="-36000" r="-11765" b="-12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EE8A80C-0678-9790-A498-6F8014A90873}"/>
                  </a:ext>
                </a:extLst>
              </p:cNvPr>
              <p:cNvSpPr txBox="1"/>
              <p:nvPr/>
            </p:nvSpPr>
            <p:spPr bwMode="auto">
              <a:xfrm>
                <a:off x="2686466" y="3069532"/>
                <a:ext cx="363754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TW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EE8A80C-0678-9790-A498-6F8014A908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86466" y="3069532"/>
                <a:ext cx="363754" cy="307777"/>
              </a:xfrm>
              <a:prstGeom prst="rect">
                <a:avLst/>
              </a:prstGeom>
              <a:blipFill>
                <a:blip r:embed="rId14"/>
                <a:stretch>
                  <a:fillRect l="-10000" r="-6667" b="-4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8DB6711-DC6B-CFA9-CB36-7F2D2B7C46DF}"/>
                  </a:ext>
                </a:extLst>
              </p:cNvPr>
              <p:cNvSpPr txBox="1"/>
              <p:nvPr/>
            </p:nvSpPr>
            <p:spPr bwMode="auto">
              <a:xfrm>
                <a:off x="5096884" y="4864100"/>
                <a:ext cx="2562496" cy="531812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  <m:func>
                            <m:funcPr>
                              <m:ctrlPr>
                                <a:rPr lang="en-US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  <m:func>
                            <m:funcPr>
                              <m:ctrlPr>
                                <a:rPr lang="en-US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8DB6711-DC6B-CFA9-CB36-7F2D2B7C46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96884" y="4864100"/>
                <a:ext cx="2562496" cy="531812"/>
              </a:xfrm>
              <a:prstGeom prst="rect">
                <a:avLst/>
              </a:prstGeom>
              <a:blipFill>
                <a:blip r:embed="rId15"/>
                <a:stretch>
                  <a:fillRect l="-495" t="-2381" b="-1428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字方塊 2">
            <a:extLst>
              <a:ext uri="{FF2B5EF4-FFF2-40B4-BE49-F238E27FC236}">
                <a16:creationId xmlns:a16="http://schemas.microsoft.com/office/drawing/2014/main" id="{8558A10F-734A-0DA8-C5F6-6B050EBB1975}"/>
              </a:ext>
            </a:extLst>
          </p:cNvPr>
          <p:cNvSpPr txBox="1"/>
          <p:nvPr/>
        </p:nvSpPr>
        <p:spPr bwMode="auto">
          <a:xfrm>
            <a:off x="5037212" y="5583021"/>
            <a:ext cx="28803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需要三角函數的微分！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9" name="文字方塊 8">
                <a:extLst>
                  <a:ext uri="{FF2B5EF4-FFF2-40B4-BE49-F238E27FC236}">
                    <a16:creationId xmlns:a16="http://schemas.microsoft.com/office/drawing/2014/main" id="{0BF0CCF1-862C-3E44-B305-46B0FAB60609}"/>
                  </a:ext>
                </a:extLst>
              </p:cNvPr>
              <p:cNvSpPr txBox="1"/>
              <p:nvPr/>
            </p:nvSpPr>
            <p:spPr bwMode="auto">
              <a:xfrm>
                <a:off x="151934" y="629229"/>
                <a:ext cx="8908914" cy="697114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𝑑</m:t>
                          </m:r>
                          <m:r>
                            <a:rPr lang="zh-TW" altLang="en-US" sz="200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den>
                      </m:f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altLang="zh-TW" sz="200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 sz="20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zh-TW" altLang="en-US" sz="2000" i="1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func>
                        <m:func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000" b="0" i="0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000" b="0" i="0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altLang="zh-TW" sz="2000" b="0" i="0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TW" sz="2000" b="0" i="0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d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altLang="zh-TW" sz="2000" b="0" i="0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altLang="zh-TW" sz="2000" b="0" i="0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</m:e>
                              </m:func>
                            </m:num>
                            <m:den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den>
                          </m:f>
                        </m:e>
                      </m:func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func>
                        <m:func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00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000">
                                  <a:latin typeface="Cambria Math" panose="02040503050406030204" pitchFamily="18" charset="0"/>
                                  <a:ea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altLang="zh-TW" sz="200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TW" sz="200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sin</m:t>
                                  </m:r>
                                  <m:r>
                                    <a:rPr lang="en-US" altLang="zh-TW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  <m:func>
                                    <m:funcPr>
                                      <m:ctrlPr>
                                        <a:rPr lang="en-US" altLang="zh-TW" sz="2000" i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altLang="zh-TW" sz="2000" i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altLang="zh-TW" sz="20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∆</m:t>
                                      </m:r>
                                      <m:r>
                                        <a:rPr lang="en-US" altLang="zh-TW" sz="20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fName>
                                <m:e>
                                  <m:func>
                                    <m:funcPr>
                                      <m:ctrlPr>
                                        <a:rPr lang="en-US" altLang="zh-TW" sz="200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altLang="zh-TW" sz="200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altLang="zh-TW" sz="20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∆</m:t>
                                      </m:r>
                                      <m:r>
                                        <a:rPr lang="en-US" altLang="zh-TW" sz="20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  <m:func>
                                    <m:funcPr>
                                      <m:ctrlPr>
                                        <a:rPr lang="en-US" altLang="zh-TW" sz="2000" i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altLang="zh-TW" sz="2000" i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altLang="zh-TW" sz="20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altLang="zh-TW" sz="200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altLang="zh-TW" sz="200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</m:e>
                              </m:func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39" name="文字方塊 8">
                <a:extLst>
                  <a:ext uri="{FF2B5EF4-FFF2-40B4-BE49-F238E27FC236}">
                    <a16:creationId xmlns:a16="http://schemas.microsoft.com/office/drawing/2014/main" id="{0BF0CCF1-862C-3E44-B305-46B0FAB606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1934" y="629229"/>
                <a:ext cx="8908914" cy="697114"/>
              </a:xfrm>
              <a:prstGeom prst="rect">
                <a:avLst/>
              </a:prstGeom>
              <a:blipFill>
                <a:blip r:embed="rId2"/>
                <a:stretch>
                  <a:fillRect b="-357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 3"/>
          <p:cNvSpPr/>
          <p:nvPr/>
        </p:nvSpPr>
        <p:spPr>
          <a:xfrm>
            <a:off x="2283413" y="2639958"/>
            <a:ext cx="3760131" cy="19698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9633" name="Group 5"/>
          <p:cNvGrpSpPr>
            <a:grpSpLocks noChangeAspect="1"/>
          </p:cNvGrpSpPr>
          <p:nvPr/>
        </p:nvGrpSpPr>
        <p:grpSpPr bwMode="auto">
          <a:xfrm>
            <a:off x="1956964" y="2638090"/>
            <a:ext cx="4740275" cy="2082800"/>
            <a:chOff x="3446" y="5334"/>
            <a:chExt cx="2478" cy="1115"/>
          </a:xfrm>
        </p:grpSpPr>
        <p:sp>
          <p:nvSpPr>
            <p:cNvPr id="69650" name="AutoShape 6"/>
            <p:cNvSpPr>
              <a:spLocks noChangeAspect="1" noChangeArrowheads="1"/>
            </p:cNvSpPr>
            <p:nvPr/>
          </p:nvSpPr>
          <p:spPr bwMode="auto">
            <a:xfrm>
              <a:off x="3446" y="5334"/>
              <a:ext cx="2478" cy="1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endParaRPr lang="zh-TW" altLang="en-US" sz="1800"/>
            </a:p>
          </p:txBody>
        </p:sp>
        <p:sp>
          <p:nvSpPr>
            <p:cNvPr id="69651" name="Arc 7"/>
            <p:cNvSpPr>
              <a:spLocks/>
            </p:cNvSpPr>
            <p:nvPr/>
          </p:nvSpPr>
          <p:spPr bwMode="auto">
            <a:xfrm>
              <a:off x="4546" y="5490"/>
              <a:ext cx="470" cy="772"/>
            </a:xfrm>
            <a:custGeom>
              <a:avLst/>
              <a:gdLst>
                <a:gd name="T0" fmla="*/ 0 w 21599"/>
                <a:gd name="T1" fmla="*/ 0 h 17408"/>
                <a:gd name="T2" fmla="*/ 0 w 21599"/>
                <a:gd name="T3" fmla="*/ 0 h 17408"/>
                <a:gd name="T4" fmla="*/ 0 w 21599"/>
                <a:gd name="T5" fmla="*/ 0 h 17408"/>
                <a:gd name="T6" fmla="*/ 0 60000 65536"/>
                <a:gd name="T7" fmla="*/ 0 60000 65536"/>
                <a:gd name="T8" fmla="*/ 0 60000 65536"/>
                <a:gd name="T9" fmla="*/ 0 w 21599"/>
                <a:gd name="T10" fmla="*/ 0 h 17408"/>
                <a:gd name="T11" fmla="*/ 21599 w 21599"/>
                <a:gd name="T12" fmla="*/ 17408 h 1740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99" h="17408" fill="none" extrusionOk="0">
                  <a:moveTo>
                    <a:pt x="12787" y="0"/>
                  </a:moveTo>
                  <a:cubicBezTo>
                    <a:pt x="18269" y="4027"/>
                    <a:pt x="21534" y="10400"/>
                    <a:pt x="21599" y="17201"/>
                  </a:cubicBezTo>
                </a:path>
                <a:path w="21599" h="17408" stroke="0" extrusionOk="0">
                  <a:moveTo>
                    <a:pt x="12787" y="0"/>
                  </a:moveTo>
                  <a:cubicBezTo>
                    <a:pt x="18269" y="4027"/>
                    <a:pt x="21534" y="10400"/>
                    <a:pt x="21599" y="17201"/>
                  </a:cubicBezTo>
                  <a:lnTo>
                    <a:pt x="0" y="17408"/>
                  </a:lnTo>
                  <a:lnTo>
                    <a:pt x="12787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9652" name="Line 8"/>
            <p:cNvSpPr>
              <a:spLocks noChangeShapeType="1"/>
            </p:cNvSpPr>
            <p:nvPr/>
          </p:nvSpPr>
          <p:spPr bwMode="auto">
            <a:xfrm>
              <a:off x="3764" y="6260"/>
              <a:ext cx="1252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9653" name="Line 9"/>
            <p:cNvSpPr>
              <a:spLocks noChangeShapeType="1"/>
            </p:cNvSpPr>
            <p:nvPr/>
          </p:nvSpPr>
          <p:spPr bwMode="auto">
            <a:xfrm flipV="1">
              <a:off x="3764" y="5487"/>
              <a:ext cx="1069" cy="77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9654" name="Line 10"/>
            <p:cNvSpPr>
              <a:spLocks noChangeShapeType="1"/>
            </p:cNvSpPr>
            <p:nvPr/>
          </p:nvSpPr>
          <p:spPr bwMode="auto">
            <a:xfrm>
              <a:off x="4831" y="5493"/>
              <a:ext cx="1" cy="7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9655" name="Line 11"/>
            <p:cNvSpPr>
              <a:spLocks noChangeShapeType="1"/>
            </p:cNvSpPr>
            <p:nvPr/>
          </p:nvSpPr>
          <p:spPr bwMode="auto">
            <a:xfrm flipH="1">
              <a:off x="4982" y="5689"/>
              <a:ext cx="297" cy="15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9656" name="Text Box 12"/>
            <p:cNvSpPr txBox="1">
              <a:spLocks noChangeArrowheads="1"/>
            </p:cNvSpPr>
            <p:nvPr/>
          </p:nvSpPr>
          <p:spPr bwMode="auto">
            <a:xfrm>
              <a:off x="5329" y="5487"/>
              <a:ext cx="1" cy="14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endParaRPr lang="zh-TW" altLang="en-US" sz="1800"/>
            </a:p>
          </p:txBody>
        </p:sp>
        <p:sp>
          <p:nvSpPr>
            <p:cNvPr id="69657" name="Line 13"/>
            <p:cNvSpPr>
              <a:spLocks noChangeShapeType="1"/>
            </p:cNvSpPr>
            <p:nvPr/>
          </p:nvSpPr>
          <p:spPr bwMode="auto">
            <a:xfrm>
              <a:off x="4387" y="5537"/>
              <a:ext cx="446" cy="3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9658" name="Text Box 14"/>
            <p:cNvSpPr txBox="1">
              <a:spLocks noChangeArrowheads="1"/>
            </p:cNvSpPr>
            <p:nvPr/>
          </p:nvSpPr>
          <p:spPr bwMode="auto">
            <a:xfrm>
              <a:off x="3743" y="5335"/>
              <a:ext cx="1" cy="14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endParaRPr lang="zh-TW" altLang="en-US" sz="18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9636" name="Text Box 17"/>
              <p:cNvSpPr txBox="1">
                <a:spLocks noChangeArrowheads="1"/>
              </p:cNvSpPr>
              <p:nvPr/>
            </p:nvSpPr>
            <p:spPr bwMode="auto">
              <a:xfrm>
                <a:off x="5233093" y="3059347"/>
                <a:ext cx="791692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sz="1800" b="0" i="1" dirty="0" smtClean="0">
                          <a:latin typeface="Cambria Math"/>
                          <a:cs typeface="Arial" pitchFamily="34" charset="0"/>
                        </a:rPr>
                        <m:t>1</m:t>
                      </m:r>
                      <m:r>
                        <a:rPr lang="en-US" altLang="zh-TW" sz="1800" b="0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×∆</m:t>
                      </m:r>
                      <m:r>
                        <a:rPr lang="zh-TW" altLang="en-US" sz="1800" i="1" dirty="0" smtClean="0">
                          <a:latin typeface="Cambria Math"/>
                          <a:cs typeface="Arial" pitchFamily="34" charset="0"/>
                        </a:rPr>
                        <m:t>𝜃</m:t>
                      </m:r>
                    </m:oMath>
                  </m:oMathPara>
                </a14:m>
                <a:endParaRPr lang="zh-TW" altLang="el-GR" sz="1800" i="1" dirty="0"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9636" name="Text 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33093" y="3059347"/>
                <a:ext cx="791692" cy="276999"/>
              </a:xfrm>
              <a:prstGeom prst="rect">
                <a:avLst/>
              </a:prstGeom>
              <a:blipFill rotWithShape="1">
                <a:blip r:embed="rId5"/>
                <a:stretch>
                  <a:fillRect l="-2308" r="-2308" b="-888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637" name="Text Box 18"/>
              <p:cNvSpPr txBox="1">
                <a:spLocks noChangeArrowheads="1"/>
              </p:cNvSpPr>
              <p:nvPr/>
            </p:nvSpPr>
            <p:spPr bwMode="auto">
              <a:xfrm>
                <a:off x="2966625" y="4096940"/>
                <a:ext cx="357831" cy="2746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sz="1800" i="1" dirty="0">
                          <a:latin typeface="Cambria Math"/>
                          <a:ea typeface="Cambria Math"/>
                          <a:cs typeface="Arial" pitchFamily="34" charset="0"/>
                        </a:rPr>
                        <m:t>∆</m:t>
                      </m:r>
                      <m:r>
                        <a:rPr lang="zh-TW" altLang="en-US" sz="1800" i="1" dirty="0">
                          <a:latin typeface="Cambria Math"/>
                          <a:cs typeface="Arial" pitchFamily="34" charset="0"/>
                        </a:rPr>
                        <m:t>𝜃</m:t>
                      </m:r>
                    </m:oMath>
                  </m:oMathPara>
                </a14:m>
                <a:endParaRPr lang="zh-TW" altLang="el-GR" sz="1800" i="1" dirty="0"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9637" name="Text 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66625" y="4096940"/>
                <a:ext cx="357831" cy="274637"/>
              </a:xfrm>
              <a:prstGeom prst="rect">
                <a:avLst/>
              </a:prstGeom>
              <a:blipFill rotWithShape="1">
                <a:blip r:embed="rId6"/>
                <a:stretch>
                  <a:fillRect l="-12069" r="-10345" b="-1111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63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6964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6964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6964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6964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6964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3" name="文字方塊 2"/>
          <p:cNvSpPr txBox="1"/>
          <p:nvPr/>
        </p:nvSpPr>
        <p:spPr bwMode="auto">
          <a:xfrm>
            <a:off x="3270034" y="248995"/>
            <a:ext cx="28803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三角函數的微分</a:t>
            </a:r>
          </a:p>
        </p:txBody>
      </p:sp>
      <p:sp>
        <p:nvSpPr>
          <p:cNvPr id="7" name="文字方塊 6"/>
          <p:cNvSpPr txBox="1"/>
          <p:nvPr/>
        </p:nvSpPr>
        <p:spPr bwMode="auto">
          <a:xfrm>
            <a:off x="2306354" y="5157192"/>
            <a:ext cx="64087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角度很小時，正弦函數趨近於以徑度為單位的弧角大小。</a:t>
            </a:r>
          </a:p>
        </p:txBody>
      </p:sp>
      <p:sp>
        <p:nvSpPr>
          <p:cNvPr id="5" name="橢圓 4"/>
          <p:cNvSpPr/>
          <p:nvPr/>
        </p:nvSpPr>
        <p:spPr>
          <a:xfrm>
            <a:off x="6626946" y="600962"/>
            <a:ext cx="936104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向下箭號 7"/>
          <p:cNvSpPr/>
          <p:nvPr/>
        </p:nvSpPr>
        <p:spPr>
          <a:xfrm rot="19779154">
            <a:off x="3485105" y="3793989"/>
            <a:ext cx="127617" cy="605902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向下箭號 30"/>
          <p:cNvSpPr/>
          <p:nvPr/>
        </p:nvSpPr>
        <p:spPr>
          <a:xfrm rot="16200000">
            <a:off x="4701662" y="3954678"/>
            <a:ext cx="102644" cy="284524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0" name="直線單箭頭接點 9"/>
          <p:cNvCxnSpPr/>
          <p:nvPr/>
        </p:nvCxnSpPr>
        <p:spPr>
          <a:xfrm flipV="1">
            <a:off x="5912688" y="288686"/>
            <a:ext cx="315496" cy="76594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單箭頭接點 33"/>
          <p:cNvCxnSpPr/>
          <p:nvPr/>
        </p:nvCxnSpPr>
        <p:spPr>
          <a:xfrm flipV="1">
            <a:off x="8557318" y="368489"/>
            <a:ext cx="315496" cy="76594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/>
              <p:cNvSpPr txBox="1"/>
              <p:nvPr/>
            </p:nvSpPr>
            <p:spPr bwMode="auto">
              <a:xfrm>
                <a:off x="2362519" y="5621954"/>
                <a:ext cx="1425775" cy="673198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altLang="zh-TW" sz="2000" i="0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 sz="2000" i="0" smtClean="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altLang="zh-TW" sz="2000" i="1" smtClean="0">
                                  <a:latin typeface="Cambria Math"/>
                                  <a:ea typeface="Cambria Math"/>
                                </a:rPr>
                                <m:t>∆</m:t>
                              </m:r>
                              <m:r>
                                <a:rPr lang="zh-TW" altLang="en-US" sz="2000" i="1" smtClean="0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r>
                            <a:rPr lang="en-US" altLang="zh-TW" sz="2000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zh-TW" altLang="en-US" sz="200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den>
                      </m:f>
                      <m:r>
                        <a:rPr lang="en-US" altLang="zh-TW" sz="2000" i="1" smtClean="0"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en-US" altLang="zh-TW" sz="2000" b="0" i="1" smtClean="0">
                          <a:latin typeface="Cambria Math"/>
                          <a:ea typeface="Cambria Math"/>
                        </a:rPr>
                        <m:t>1</m:t>
                      </m:r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9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62519" y="5621954"/>
                <a:ext cx="1425775" cy="673198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/>
              <p:cNvSpPr txBox="1"/>
              <p:nvPr/>
            </p:nvSpPr>
            <p:spPr bwMode="auto">
              <a:xfrm>
                <a:off x="151934" y="2145767"/>
                <a:ext cx="7200800" cy="4985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/>
                  <a:t>為了研究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altLang="zh-TW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>
                                <a:latin typeface="Cambria Math" panose="02040503050406030204" pitchFamily="18" charset="0"/>
                                <a:ea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num>
                      <m:den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den>
                    </m:f>
                  </m:oMath>
                </a14:m>
                <a:r>
                  <a:rPr lang="zh-TW" altLang="en-US" dirty="0"/>
                  <a:t>，取一半徑為</a:t>
                </a:r>
                <a:r>
                  <a:rPr lang="en-US" altLang="zh-TW" dirty="0">
                    <a:latin typeface="Calibri" panose="020F0502020204030204" pitchFamily="34" charset="0"/>
                  </a:rPr>
                  <a:t>1</a:t>
                </a:r>
                <a:r>
                  <a:rPr lang="zh-TW" altLang="en-US" dirty="0"/>
                  <a:t>，弧角為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/>
                      </a:rPr>
                      <m:t>∆</m:t>
                    </m:r>
                    <m:r>
                      <a:rPr lang="zh-TW" altLang="en-US" i="1" smtClean="0">
                        <a:latin typeface="Cambria Math"/>
                      </a:rPr>
                      <m:t>𝜃</m:t>
                    </m:r>
                  </m:oMath>
                </a14:m>
                <a:r>
                  <a:rPr lang="zh-TW" altLang="en-US" dirty="0"/>
                  <a:t>的圓弧：</a:t>
                </a:r>
              </a:p>
            </p:txBody>
          </p:sp>
        </mc:Choice>
        <mc:Fallback xmlns="">
          <p:sp>
            <p:nvSpPr>
              <p:cNvPr id="12" name="文字方塊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1934" y="2145767"/>
                <a:ext cx="7200800" cy="498534"/>
              </a:xfrm>
              <a:prstGeom prst="rect">
                <a:avLst/>
              </a:prstGeom>
              <a:blipFill>
                <a:blip r:embed="rId18"/>
                <a:stretch>
                  <a:fillRect l="-705" b="-731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文字方塊 8">
                <a:extLst>
                  <a:ext uri="{FF2B5EF4-FFF2-40B4-BE49-F238E27FC236}">
                    <a16:creationId xmlns:a16="http://schemas.microsoft.com/office/drawing/2014/main" id="{A310758F-92FE-A541-8439-AD21AEF3A6AD}"/>
                  </a:ext>
                </a:extLst>
              </p:cNvPr>
              <p:cNvSpPr txBox="1"/>
              <p:nvPr/>
            </p:nvSpPr>
            <p:spPr bwMode="auto">
              <a:xfrm>
                <a:off x="1331640" y="1712017"/>
                <a:ext cx="1462644" cy="400110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altLang="zh-TW" sz="2000" i="0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2000" i="0" smtClean="0">
                              <a:latin typeface="Cambria Math" panose="02040503050406030204" pitchFamily="18" charset="0"/>
                              <a:ea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US" altLang="zh-TW" sz="2000" i="1" smtClean="0"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en-US" altLang="zh-TW" sz="2000" b="0" i="1" smtClean="0">
                          <a:latin typeface="Cambria Math"/>
                          <a:ea typeface="Cambria Math"/>
                        </a:rPr>
                        <m:t>1</m:t>
                      </m:r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40" name="文字方塊 8">
                <a:extLst>
                  <a:ext uri="{FF2B5EF4-FFF2-40B4-BE49-F238E27FC236}">
                    <a16:creationId xmlns:a16="http://schemas.microsoft.com/office/drawing/2014/main" id="{A310758F-92FE-A541-8439-AD21AEF3A6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31640" y="1712017"/>
                <a:ext cx="1462644" cy="40011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文字方塊 8">
                <a:extLst>
                  <a:ext uri="{FF2B5EF4-FFF2-40B4-BE49-F238E27FC236}">
                    <a16:creationId xmlns:a16="http://schemas.microsoft.com/office/drawing/2014/main" id="{69B72A9B-0595-FF48-9E65-E9A4F42D2669}"/>
                  </a:ext>
                </a:extLst>
              </p:cNvPr>
              <p:cNvSpPr txBox="1"/>
              <p:nvPr/>
            </p:nvSpPr>
            <p:spPr bwMode="auto">
              <a:xfrm>
                <a:off x="151934" y="1713929"/>
                <a:ext cx="1059201" cy="400110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altLang="zh-TW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altLang="zh-TW" sz="2000" i="1" smtClean="0"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/>
                        </a:rPr>
                        <m:t>0</m:t>
                      </m:r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41" name="文字方塊 8">
                <a:extLst>
                  <a:ext uri="{FF2B5EF4-FFF2-40B4-BE49-F238E27FC236}">
                    <a16:creationId xmlns:a16="http://schemas.microsoft.com/office/drawing/2014/main" id="{69B72A9B-0595-FF48-9E65-E9A4F42D26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1934" y="1713929"/>
                <a:ext cx="1059201" cy="40011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文字方塊 8">
                <a:extLst>
                  <a:ext uri="{FF2B5EF4-FFF2-40B4-BE49-F238E27FC236}">
                    <a16:creationId xmlns:a16="http://schemas.microsoft.com/office/drawing/2014/main" id="{62302A98-55D5-244E-931F-29201CF90206}"/>
                  </a:ext>
                </a:extLst>
              </p:cNvPr>
              <p:cNvSpPr txBox="1"/>
              <p:nvPr/>
            </p:nvSpPr>
            <p:spPr bwMode="auto">
              <a:xfrm>
                <a:off x="538690" y="4661728"/>
                <a:ext cx="1059201" cy="400110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altLang="zh-TW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altLang="zh-TW" sz="2000" i="1" smtClean="0"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/>
                        </a:rPr>
                        <m:t>0</m:t>
                      </m:r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42" name="文字方塊 8">
                <a:extLst>
                  <a:ext uri="{FF2B5EF4-FFF2-40B4-BE49-F238E27FC236}">
                    <a16:creationId xmlns:a16="http://schemas.microsoft.com/office/drawing/2014/main" id="{62302A98-55D5-244E-931F-29201CF902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8690" y="4661728"/>
                <a:ext cx="1059201" cy="40011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文字方塊 8">
                <a:extLst>
                  <a:ext uri="{FF2B5EF4-FFF2-40B4-BE49-F238E27FC236}">
                    <a16:creationId xmlns:a16="http://schemas.microsoft.com/office/drawing/2014/main" id="{F02E8DE2-5718-FD45-B6D5-8EEC721E7E0B}"/>
                  </a:ext>
                </a:extLst>
              </p:cNvPr>
              <p:cNvSpPr txBox="1"/>
              <p:nvPr/>
            </p:nvSpPr>
            <p:spPr bwMode="auto">
              <a:xfrm>
                <a:off x="2360237" y="4650885"/>
                <a:ext cx="1558696" cy="400110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func>
                            <m:funcPr>
                              <m:ctrlPr>
                                <a:rPr lang="en-US" altLang="zh-TW" sz="2000" i="0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 sz="2000" i="0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altLang="zh-TW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</m:fName>
                        <m:e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43" name="文字方塊 8">
                <a:extLst>
                  <a:ext uri="{FF2B5EF4-FFF2-40B4-BE49-F238E27FC236}">
                    <a16:creationId xmlns:a16="http://schemas.microsoft.com/office/drawing/2014/main" id="{F02E8DE2-5718-FD45-B6D5-8EEC721E7E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60237" y="4650885"/>
                <a:ext cx="1558696" cy="400110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文字方塊 8">
                <a:extLst>
                  <a:ext uri="{FF2B5EF4-FFF2-40B4-BE49-F238E27FC236}">
                    <a16:creationId xmlns:a16="http://schemas.microsoft.com/office/drawing/2014/main" id="{57DCC0B9-A906-594C-848B-0099A00538D8}"/>
                  </a:ext>
                </a:extLst>
              </p:cNvPr>
              <p:cNvSpPr txBox="1"/>
              <p:nvPr/>
            </p:nvSpPr>
            <p:spPr bwMode="auto">
              <a:xfrm>
                <a:off x="4397142" y="5618428"/>
                <a:ext cx="2303964" cy="67672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𝑑</m:t>
                          </m:r>
                          <m:r>
                            <a:rPr lang="zh-TW" altLang="en-US" sz="200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den>
                      </m:f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altLang="zh-TW" sz="200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 sz="20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zh-TW" altLang="en-US" sz="2000" i="1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func>
                        <m:funcPr>
                          <m:ctrlPr>
                            <a:rPr lang="en-US" altLang="zh-TW" sz="2000" b="0" i="0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2000" b="0" i="0" smtClean="0">
                              <a:latin typeface="Cambria Math" panose="02040503050406030204" pitchFamily="18" charset="0"/>
                              <a:ea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44" name="文字方塊 8">
                <a:extLst>
                  <a:ext uri="{FF2B5EF4-FFF2-40B4-BE49-F238E27FC236}">
                    <a16:creationId xmlns:a16="http://schemas.microsoft.com/office/drawing/2014/main" id="{57DCC0B9-A906-594C-848B-0099A00538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97142" y="5618428"/>
                <a:ext cx="2303964" cy="676724"/>
              </a:xfrm>
              <a:prstGeom prst="rect">
                <a:avLst/>
              </a:prstGeom>
              <a:blipFill>
                <a:blip r:embed="rId25"/>
                <a:stretch>
                  <a:fillRect b="-555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 Box 17">
                <a:extLst>
                  <a:ext uri="{FF2B5EF4-FFF2-40B4-BE49-F238E27FC236}">
                    <a16:creationId xmlns:a16="http://schemas.microsoft.com/office/drawing/2014/main" id="{A9D1027E-988C-F540-8B7B-8F034A2525E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45574" y="2845467"/>
                <a:ext cx="1460008" cy="2789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sz="1800" b="0" i="1" dirty="0" smtClean="0">
                          <a:latin typeface="Cambria Math"/>
                          <a:cs typeface="Arial" pitchFamily="34" charset="0"/>
                        </a:rPr>
                        <m:t>1</m:t>
                      </m:r>
                      <m:r>
                        <a:rPr lang="en-US" altLang="zh-TW" sz="1800" b="0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×</m:t>
                      </m:r>
                      <m:func>
                        <m:funcPr>
                          <m:ctrlPr>
                            <a:rPr lang="en-US" altLang="zh-TW" sz="1800" b="0" i="0" dirty="0" smtClean="0"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1800" b="0" i="0" dirty="0" smtClean="0"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  <m:t>sin</m:t>
                          </m:r>
                        </m:fName>
                        <m:e>
                          <m:r>
                            <a:rPr lang="en-US" altLang="zh-TW" sz="1800" i="1" dirty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∆</m:t>
                          </m:r>
                          <m:r>
                            <a:rPr lang="zh-TW" altLang="en-US" sz="1800" i="1" dirty="0">
                              <a:latin typeface="Cambria Math"/>
                              <a:cs typeface="Arial" pitchFamily="34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zh-TW" altLang="el-GR" sz="1800" i="1" dirty="0"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5" name="Text Box 17">
                <a:extLst>
                  <a:ext uri="{FF2B5EF4-FFF2-40B4-BE49-F238E27FC236}">
                    <a16:creationId xmlns:a16="http://schemas.microsoft.com/office/drawing/2014/main" id="{A9D1027E-988C-F540-8B7B-8F034A2525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45574" y="2845467"/>
                <a:ext cx="1460008" cy="278915"/>
              </a:xfrm>
              <a:prstGeom prst="rect">
                <a:avLst/>
              </a:prstGeom>
              <a:blipFill>
                <a:blip r:embed="rId26"/>
                <a:stretch>
                  <a:fillRect b="-869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8">
                <a:extLst>
                  <a:ext uri="{FF2B5EF4-FFF2-40B4-BE49-F238E27FC236}">
                    <a16:creationId xmlns:a16="http://schemas.microsoft.com/office/drawing/2014/main" id="{AF803626-1825-4921-BFD7-55A4C8F21A2A}"/>
                  </a:ext>
                </a:extLst>
              </p:cNvPr>
              <p:cNvSpPr txBox="1"/>
              <p:nvPr/>
            </p:nvSpPr>
            <p:spPr bwMode="auto">
              <a:xfrm>
                <a:off x="6574360" y="1558423"/>
                <a:ext cx="2475999" cy="673198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func>
                        <m:funcPr>
                          <m:ctrlPr>
                            <a:rPr lang="en-US" altLang="zh-TW" sz="2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2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US" altLang="zh-TW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00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000">
                                  <a:latin typeface="Cambria Math" panose="02040503050406030204" pitchFamily="18" charset="0"/>
                                  <a:ea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altLang="zh-TW" sz="200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TW" sz="200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2" name="文字方塊 8">
                <a:extLst>
                  <a:ext uri="{FF2B5EF4-FFF2-40B4-BE49-F238E27FC236}">
                    <a16:creationId xmlns:a16="http://schemas.microsoft.com/office/drawing/2014/main" id="{AF803626-1825-4921-BFD7-55A4C8F21A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74360" y="1558423"/>
                <a:ext cx="2475999" cy="673198"/>
              </a:xfrm>
              <a:prstGeom prst="rect">
                <a:avLst/>
              </a:prstGeom>
              <a:blipFill>
                <a:blip r:embed="rId27"/>
                <a:stretch>
                  <a:fillRect b="-740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8EA90ABE-0CF7-E890-D4A9-E8562D585685}"/>
              </a:ext>
            </a:extLst>
          </p:cNvPr>
          <p:cNvSpPr txBox="1"/>
          <p:nvPr/>
        </p:nvSpPr>
        <p:spPr bwMode="auto">
          <a:xfrm>
            <a:off x="2794285" y="1713929"/>
            <a:ext cx="35554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第一項與第三項似乎可以抵消</a:t>
            </a:r>
            <a:r>
              <a:rPr lang="en-US" dirty="0"/>
              <a:t>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96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9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9636" grpId="0"/>
      <p:bldP spid="69637" grpId="0"/>
      <p:bldP spid="7" grpId="0"/>
      <p:bldP spid="5" grpId="0" animBg="1"/>
      <p:bldP spid="8" grpId="0" animBg="1"/>
      <p:bldP spid="31" grpId="0" animBg="1"/>
      <p:bldP spid="9" grpId="0" animBg="1"/>
      <p:bldP spid="12" grpId="0"/>
      <p:bldP spid="40" grpId="0" animBg="1"/>
      <p:bldP spid="41" grpId="0" animBg="1"/>
      <p:bldP spid="42" grpId="0" animBg="1"/>
      <p:bldP spid="43" grpId="0" animBg="1"/>
      <p:bldP spid="44" grpId="0" animBg="1"/>
      <p:bldP spid="45" grpId="0"/>
      <p:bldP spid="2" grpId="0" animBg="1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440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4404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13" name="文字方塊 12"/>
          <p:cNvSpPr txBox="1"/>
          <p:nvPr/>
        </p:nvSpPr>
        <p:spPr bwMode="auto">
          <a:xfrm>
            <a:off x="3765996" y="3435731"/>
            <a:ext cx="197128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二項式定理</a:t>
            </a:r>
            <a:endParaRPr lang="en-US" altLang="zh-TW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 bwMode="auto">
              <a:xfrm>
                <a:off x="1366037" y="3035041"/>
                <a:ext cx="4032448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rtlCol="0">
                <a:spAutoFit/>
              </a:bodyPr>
              <a:lstStyle/>
              <a:p>
                <a:r>
                  <a:rPr lang="zh-TW" altLang="en-US" b="0" dirty="0"/>
                  <a:t>當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𝑎</m:t>
                    </m:r>
                    <m:r>
                      <a:rPr lang="en-US" altLang="zh-TW" b="0" i="1" smtClean="0">
                        <a:latin typeface="Cambria Math"/>
                      </a:rPr>
                      <m:t>≪1</m:t>
                    </m:r>
                  </m:oMath>
                </a14:m>
                <a:r>
                  <a:rPr lang="zh-TW" altLang="en-US" dirty="0"/>
                  <a:t> 時，高階項可以忽略！</a:t>
                </a:r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66037" y="3035041"/>
                <a:ext cx="4032448" cy="369332"/>
              </a:xfrm>
              <a:prstGeom prst="rect">
                <a:avLst/>
              </a:prstGeom>
              <a:blipFill>
                <a:blip r:embed="rId2"/>
                <a:stretch>
                  <a:fillRect l="-1254" t="-10345" b="-2758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字方塊 14"/>
              <p:cNvSpPr txBox="1"/>
              <p:nvPr/>
            </p:nvSpPr>
            <p:spPr bwMode="auto">
              <a:xfrm>
                <a:off x="1394459" y="3435731"/>
                <a:ext cx="1906243" cy="369332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1+</m:t>
                              </m:r>
                              <m:r>
                                <a:rPr lang="en-US" altLang="zh-TW" i="1">
                                  <a:latin typeface="Cambria Math"/>
                                </a:rPr>
                                <m:t>𝑎</m:t>
                              </m:r>
                            </m:e>
                          </m:d>
                        </m:e>
                        <m:sup>
                          <m:r>
                            <a:rPr lang="en-US" altLang="zh-TW" b="0" i="1" smtClean="0">
                              <a:latin typeface="Cambria Math"/>
                            </a:rPr>
                            <m:t>𝑛</m:t>
                          </m:r>
                        </m:sup>
                      </m:sSup>
                      <m:r>
                        <a:rPr lang="en-US" altLang="zh-TW" i="1" smtClean="0">
                          <a:latin typeface="Cambria Math"/>
                          <a:ea typeface="Cambria Math"/>
                        </a:rPr>
                        <m:t>~</m:t>
                      </m:r>
                      <m:r>
                        <a:rPr lang="en-US" altLang="zh-TW" b="0" i="1" smtClean="0">
                          <a:latin typeface="Cambria Math"/>
                          <a:ea typeface="Cambria Math"/>
                        </a:rPr>
                        <m:t>1+</m:t>
                      </m:r>
                      <m:r>
                        <a:rPr lang="en-US" altLang="zh-TW" b="0" i="1" smtClean="0">
                          <a:latin typeface="Cambria Math"/>
                          <a:ea typeface="Cambria Math"/>
                        </a:rPr>
                        <m:t>𝑛𝑎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5" name="文字方塊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94459" y="3435731"/>
                <a:ext cx="1906243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/>
              <p:cNvSpPr txBox="1"/>
              <p:nvPr/>
            </p:nvSpPr>
            <p:spPr bwMode="auto">
              <a:xfrm>
                <a:off x="1366705" y="3879632"/>
                <a:ext cx="6382836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/>
                  <a:t>可以證明此式即使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zh-TW" altLang="en-US" dirty="0"/>
                  <a:t>不是自然數也對，任意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  <a:ea typeface="Cambria Math"/>
                      </a:rPr>
                      <m:t>𝑏</m:t>
                    </m:r>
                  </m:oMath>
                </a14:m>
                <a:r>
                  <a:rPr lang="zh-TW" altLang="en-US" dirty="0"/>
                  <a:t>都對。</a:t>
                </a:r>
              </a:p>
            </p:txBody>
          </p:sp>
        </mc:Choice>
        <mc:Fallback xmlns="">
          <p:sp>
            <p:nvSpPr>
              <p:cNvPr id="3" name="文字方塊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66705" y="3879632"/>
                <a:ext cx="6382836" cy="369332"/>
              </a:xfrm>
              <a:prstGeom prst="rect">
                <a:avLst/>
              </a:prstGeom>
              <a:blipFill>
                <a:blip r:embed="rId4"/>
                <a:stretch>
                  <a:fillRect l="-794" t="-6667" b="-2333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字方塊 16"/>
              <p:cNvSpPr txBox="1"/>
              <p:nvPr/>
            </p:nvSpPr>
            <p:spPr bwMode="auto">
              <a:xfrm>
                <a:off x="1348617" y="4619403"/>
                <a:ext cx="1906243" cy="37427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1+</m:t>
                              </m:r>
                              <m:r>
                                <a:rPr lang="en-US" altLang="zh-TW" i="1">
                                  <a:latin typeface="Cambria Math"/>
                                </a:rPr>
                                <m:t>𝑎</m:t>
                              </m:r>
                            </m:e>
                          </m:d>
                        </m:e>
                        <m:sup>
                          <m:r>
                            <a:rPr lang="en-US" altLang="zh-TW" b="0" i="1" smtClean="0">
                              <a:latin typeface="Cambria Math"/>
                            </a:rPr>
                            <m:t>𝑏</m:t>
                          </m:r>
                        </m:sup>
                      </m:sSup>
                      <m:r>
                        <a:rPr lang="en-US" altLang="zh-TW" i="1" smtClean="0">
                          <a:latin typeface="Cambria Math"/>
                          <a:ea typeface="Cambria Math"/>
                        </a:rPr>
                        <m:t>~</m:t>
                      </m:r>
                      <m:r>
                        <a:rPr lang="en-US" altLang="zh-TW" b="0" i="1" smtClean="0">
                          <a:latin typeface="Cambria Math"/>
                          <a:ea typeface="Cambria Math"/>
                        </a:rPr>
                        <m:t>1+</m:t>
                      </m:r>
                      <m:r>
                        <a:rPr lang="en-US" altLang="zh-TW" b="0" i="1" smtClean="0">
                          <a:latin typeface="Cambria Math"/>
                          <a:ea typeface="Cambria Math"/>
                        </a:rPr>
                        <m:t>𝑎𝑏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7" name="文字方塊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48617" y="4619403"/>
                <a:ext cx="1906243" cy="3742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文字方塊 13"/>
          <p:cNvSpPr txBox="1"/>
          <p:nvPr/>
        </p:nvSpPr>
        <p:spPr bwMode="auto">
          <a:xfrm>
            <a:off x="1367644" y="6383088"/>
            <a:ext cx="75362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角度很小時，餘弦函數趨近於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1+</a:t>
            </a:r>
            <a:r>
              <a:rPr lang="zh-TW" altLang="en-US" dirty="0"/>
              <a:t>弧角大小的平方，沒有一次項。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字方塊 15"/>
              <p:cNvSpPr txBox="1"/>
              <p:nvPr/>
            </p:nvSpPr>
            <p:spPr bwMode="auto">
              <a:xfrm>
                <a:off x="1394459" y="4246787"/>
                <a:ext cx="4032448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rtlCol="0">
                <a:spAutoFit/>
              </a:bodyPr>
              <a:lstStyle/>
              <a:p>
                <a:r>
                  <a:rPr lang="zh-TW" altLang="en-US" b="0" dirty="0"/>
                  <a:t>當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𝑎</m:t>
                    </m:r>
                    <m:r>
                      <a:rPr lang="en-US" altLang="zh-TW" b="0" i="1" smtClean="0">
                        <a:latin typeface="Cambria Math"/>
                      </a:rPr>
                      <m:t>≪1</m:t>
                    </m:r>
                  </m:oMath>
                </a14:m>
                <a:r>
                  <a:rPr lang="zh-TW" altLang="en-US" dirty="0"/>
                  <a:t> 時，</a:t>
                </a:r>
              </a:p>
            </p:txBody>
          </p:sp>
        </mc:Choice>
        <mc:Fallback xmlns="">
          <p:sp>
            <p:nvSpPr>
              <p:cNvPr id="16" name="文字方塊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94459" y="4246787"/>
                <a:ext cx="4032448" cy="369332"/>
              </a:xfrm>
              <a:prstGeom prst="rect">
                <a:avLst/>
              </a:prstGeom>
              <a:blipFill>
                <a:blip r:embed="rId6"/>
                <a:stretch>
                  <a:fillRect l="-1254" t="-6667" b="-2333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1341052" y="421488"/>
                <a:ext cx="747494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en-US" dirty="0"/>
                  <a:t>以上推導用了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  <a:ea typeface="Cambria Math"/>
                          </a:rPr>
                          <m:t>cos</m:t>
                        </m:r>
                      </m:fName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US" altLang="zh-TW" i="1">
                        <a:latin typeface="Cambria Math"/>
                        <a:ea typeface="Cambria Math"/>
                      </a:rPr>
                      <m:t>→1</m:t>
                    </m:r>
                  </m:oMath>
                </a14:m>
                <a:r>
                  <a:rPr lang="zh-TW" altLang="en-US" dirty="0"/>
                  <a:t>，但必須進一步研究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zh-TW" altLang="en-US" i="1">
                            <a:latin typeface="Cambria Math"/>
                            <a:ea typeface="Cambria Math"/>
                          </a:rPr>
                          <m:t>𝜃</m:t>
                        </m:r>
                      </m:e>
                    </m:func>
                  </m:oMath>
                </a14:m>
                <a:r>
                  <a:rPr lang="zh-TW" altLang="en-US" dirty="0"/>
                  <a:t>如何趨近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zh-TW" altLang="en-US" dirty="0">
                    <a:latin typeface="Calibri" panose="020F0502020204030204" pitchFamily="34" charset="0"/>
                  </a:rPr>
                  <a:t>：</a:t>
                </a:r>
                <a:endParaRPr lang="en-US" altLang="zh-TW" dirty="0"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1052" y="421488"/>
                <a:ext cx="7474946" cy="369332"/>
              </a:xfrm>
              <a:prstGeom prst="rect">
                <a:avLst/>
              </a:prstGeom>
              <a:blipFill>
                <a:blip r:embed="rId7"/>
                <a:stretch>
                  <a:fillRect l="-678" t="-6667" b="-23333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字方塊 8">
                <a:extLst>
                  <a:ext uri="{FF2B5EF4-FFF2-40B4-BE49-F238E27FC236}">
                    <a16:creationId xmlns:a16="http://schemas.microsoft.com/office/drawing/2014/main" id="{754FE783-AAE4-A348-8204-68F7D32FA4F2}"/>
                  </a:ext>
                </a:extLst>
              </p:cNvPr>
              <p:cNvSpPr txBox="1"/>
              <p:nvPr/>
            </p:nvSpPr>
            <p:spPr bwMode="auto">
              <a:xfrm>
                <a:off x="1349314" y="953484"/>
                <a:ext cx="6045053" cy="465064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altLang="zh-TW" sz="2000" i="0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2000" i="0" smtClean="0">
                              <a:latin typeface="Cambria Math" panose="02040503050406030204" pitchFamily="18" charset="0"/>
                              <a:ea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US" altLang="zh-TW" sz="2000" i="1" smtClean="0">
                          <a:latin typeface="Cambria Math"/>
                          <a:ea typeface="Cambria Math"/>
                        </a:rPr>
                        <m:t>→</m:t>
                      </m:r>
                      <m:rad>
                        <m:radPr>
                          <m:degHide m:val="on"/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altLang="zh-TW" sz="2000" b="0" i="0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altLang="zh-TW" sz="2000" b="0" i="0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∆</m:t>
                                      </m:r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</m:e>
                              </m:d>
                            </m:e>
                            <m:sup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func>
                                        <m:funcPr>
                                          <m:ctrlPr>
                                            <a:rPr lang="en-US" altLang="zh-TW" sz="2000"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zh-TW" sz="2000"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  <m:t>sin</m:t>
                                          </m:r>
                                        </m:fName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∆</m:t>
                                          </m:r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𝜃</m:t>
                                          </m:r>
                                        </m:e>
                                      </m:func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1/2</m:t>
                          </m:r>
                        </m:sup>
                      </m:sSup>
                      <m:r>
                        <a:rPr lang="en-US" altLang="zh-TW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altLang="zh-TW" sz="2000" b="0" i="1" smtClean="0">
                          <a:latin typeface="Cambria Math"/>
                          <a:ea typeface="Cambria Math"/>
                        </a:rPr>
                        <m:t>1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/>
                        </a:rPr>
                        <m:t>+?</m:t>
                      </m:r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18" name="文字方塊 8">
                <a:extLst>
                  <a:ext uri="{FF2B5EF4-FFF2-40B4-BE49-F238E27FC236}">
                    <a16:creationId xmlns:a16="http://schemas.microsoft.com/office/drawing/2014/main" id="{754FE783-AAE4-A348-8204-68F7D32FA4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49314" y="953484"/>
                <a:ext cx="6045053" cy="46506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字方塊 14">
                <a:extLst>
                  <a:ext uri="{FF2B5EF4-FFF2-40B4-BE49-F238E27FC236}">
                    <a16:creationId xmlns:a16="http://schemas.microsoft.com/office/drawing/2014/main" id="{4727503A-D46A-5840-9617-DA6B76AC3645}"/>
                  </a:ext>
                </a:extLst>
              </p:cNvPr>
              <p:cNvSpPr txBox="1"/>
              <p:nvPr/>
            </p:nvSpPr>
            <p:spPr bwMode="auto">
              <a:xfrm>
                <a:off x="1348617" y="2614013"/>
                <a:ext cx="6017779" cy="369332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1+</m:t>
                              </m:r>
                              <m:r>
                                <a:rPr lang="en-US" altLang="zh-TW" i="1">
                                  <a:latin typeface="Cambria Math"/>
                                </a:rPr>
                                <m:t>𝑎</m:t>
                              </m:r>
                            </m:e>
                          </m:d>
                        </m:e>
                        <m:sup>
                          <m:r>
                            <a:rPr lang="en-US" altLang="zh-TW" b="0" i="1" smtClean="0">
                              <a:latin typeface="Cambria Math"/>
                            </a:rPr>
                            <m:t>𝑛</m:t>
                          </m:r>
                        </m:sup>
                      </m:sSup>
                      <m:r>
                        <a:rPr lang="en-US" altLang="zh-TW" i="1" smtClean="0">
                          <a:latin typeface="Cambria Math"/>
                          <a:ea typeface="Cambria Math"/>
                        </a:rPr>
                        <m:t>~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1+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𝑎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+⋯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/>
                          <a:ea typeface="Cambria Math"/>
                        </a:rPr>
                        <m:t>1+</m:t>
                      </m:r>
                      <m:r>
                        <a:rPr lang="en-US" altLang="zh-TW" b="0" i="1" smtClean="0">
                          <a:latin typeface="Cambria Math"/>
                          <a:ea typeface="Cambria Math"/>
                        </a:rPr>
                        <m:t>𝑛𝑎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/>
                        </a:rPr>
                        <m:t>+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/>
                        </a:rPr>
                        <m:t>𝑂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9" name="文字方塊 14">
                <a:extLst>
                  <a:ext uri="{FF2B5EF4-FFF2-40B4-BE49-F238E27FC236}">
                    <a16:creationId xmlns:a16="http://schemas.microsoft.com/office/drawing/2014/main" id="{4727503A-D46A-5840-9617-DA6B76AC36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48617" y="2614013"/>
                <a:ext cx="6017779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字方塊 8">
                <a:extLst>
                  <a:ext uri="{FF2B5EF4-FFF2-40B4-BE49-F238E27FC236}">
                    <a16:creationId xmlns:a16="http://schemas.microsoft.com/office/drawing/2014/main" id="{F64B4DFA-C9D5-E248-BDF2-241FE56DEE4C}"/>
                  </a:ext>
                </a:extLst>
              </p:cNvPr>
              <p:cNvSpPr txBox="1"/>
              <p:nvPr/>
            </p:nvSpPr>
            <p:spPr bwMode="auto">
              <a:xfrm>
                <a:off x="291982" y="5589240"/>
                <a:ext cx="8659101" cy="668516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altLang="zh-TW" sz="2000" i="0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2000" i="0" smtClean="0">
                              <a:latin typeface="Cambria Math" panose="02040503050406030204" pitchFamily="18" charset="0"/>
                              <a:ea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US" altLang="zh-TW" sz="2000" i="1" smtClean="0">
                          <a:latin typeface="Cambria Math"/>
                          <a:ea typeface="Cambria Math"/>
                        </a:rPr>
                        <m:t>→</m:t>
                      </m:r>
                      <m:rad>
                        <m:radPr>
                          <m:degHide m:val="on"/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altLang="zh-TW" sz="2000" b="0" i="0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altLang="zh-TW" sz="2000" b="0" i="0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∆</m:t>
                                      </m:r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</m:e>
                              </m:d>
                            </m:e>
                            <m:sup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func>
                                        <m:funcPr>
                                          <m:ctrlPr>
                                            <a:rPr lang="en-US" altLang="zh-TW" sz="2000"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zh-TW" sz="2000"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  <m:t>sin</m:t>
                                          </m:r>
                                        </m:fName>
                                        <m:e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∆</m:t>
                                          </m:r>
                                          <m:r>
                                            <a:rPr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𝜃</m:t>
                                          </m:r>
                                        </m:e>
                                      </m:func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1/2</m:t>
                          </m:r>
                        </m:sup>
                      </m:sSup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altLang="zh-TW" sz="2000" b="0" i="1" smtClean="0">
                          <a:latin typeface="Cambria Math"/>
                          <a:ea typeface="Cambria Math"/>
                        </a:rPr>
                        <m:t>1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altLang="zh-TW" sz="200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TW" sz="200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d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1−</m:t>
                      </m:r>
                      <m:f>
                        <m:f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20" name="文字方塊 8">
                <a:extLst>
                  <a:ext uri="{FF2B5EF4-FFF2-40B4-BE49-F238E27FC236}">
                    <a16:creationId xmlns:a16="http://schemas.microsoft.com/office/drawing/2014/main" id="{F64B4DFA-C9D5-E248-BDF2-241FE56DEE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1982" y="5589240"/>
                <a:ext cx="8659101" cy="668516"/>
              </a:xfrm>
              <a:prstGeom prst="rect">
                <a:avLst/>
              </a:prstGeom>
              <a:blipFill>
                <a:blip r:embed="rId10"/>
                <a:stretch>
                  <a:fillRect b="-754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字方塊 13">
                <a:extLst>
                  <a:ext uri="{FF2B5EF4-FFF2-40B4-BE49-F238E27FC236}">
                    <a16:creationId xmlns:a16="http://schemas.microsoft.com/office/drawing/2014/main" id="{8CE140FD-41A8-5346-9FE0-546CDE073456}"/>
                  </a:ext>
                </a:extLst>
              </p:cNvPr>
              <p:cNvSpPr txBox="1"/>
              <p:nvPr/>
            </p:nvSpPr>
            <p:spPr bwMode="auto">
              <a:xfrm>
                <a:off x="1349285" y="1517268"/>
                <a:ext cx="7536222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/>
                  <a:t>若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  <a:ea typeface="Cambria Math"/>
                          </a:rPr>
                          <m:t>cos</m:t>
                        </m:r>
                      </m:fName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zh-TW" alt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與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1</m:t>
                    </m:r>
                  </m:oMath>
                </a14:m>
                <a:r>
                  <a:rPr lang="zh-TW" altLang="en-US" dirty="0"/>
                  <a:t>的差，是一次項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∝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zh-TW" altLang="en-US" i="1">
                        <a:latin typeface="Cambria Math"/>
                        <a:ea typeface="Cambria Math"/>
                      </a:rPr>
                      <m:t>𝜃</m:t>
                    </m:r>
                  </m:oMath>
                </a14:m>
                <a:r>
                  <a:rPr lang="zh-TW" altLang="en-US" dirty="0"/>
                  <a:t>，除以趨近於零的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zh-TW" altLang="en-US" i="1">
                        <a:latin typeface="Cambria Math"/>
                        <a:ea typeface="Cambria Math"/>
                      </a:rPr>
                      <m:t>𝜃</m:t>
                    </m:r>
                  </m:oMath>
                </a14:m>
                <a:r>
                  <a:rPr lang="zh-TW" altLang="en-US" dirty="0"/>
                  <a:t>後，還是會有貢獻。</a:t>
                </a:r>
              </a:p>
            </p:txBody>
          </p:sp>
        </mc:Choice>
        <mc:Fallback xmlns="">
          <p:sp>
            <p:nvSpPr>
              <p:cNvPr id="21" name="文字方塊 13">
                <a:extLst>
                  <a:ext uri="{FF2B5EF4-FFF2-40B4-BE49-F238E27FC236}">
                    <a16:creationId xmlns:a16="http://schemas.microsoft.com/office/drawing/2014/main" id="{8CE140FD-41A8-5346-9FE0-546CDE0734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49285" y="1517268"/>
                <a:ext cx="7536222" cy="369332"/>
              </a:xfrm>
              <a:prstGeom prst="rect">
                <a:avLst/>
              </a:prstGeom>
              <a:blipFill>
                <a:blip r:embed="rId17"/>
                <a:stretch>
                  <a:fillRect l="-673" t="-6667" r="-3704" b="-2333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字方塊 12">
            <a:extLst>
              <a:ext uri="{FF2B5EF4-FFF2-40B4-BE49-F238E27FC236}">
                <a16:creationId xmlns:a16="http://schemas.microsoft.com/office/drawing/2014/main" id="{807BBC56-2DED-ED31-0FB3-D08B86562AFC}"/>
              </a:ext>
            </a:extLst>
          </p:cNvPr>
          <p:cNvSpPr txBox="1"/>
          <p:nvPr/>
        </p:nvSpPr>
        <p:spPr bwMode="auto">
          <a:xfrm>
            <a:off x="1363693" y="2164725"/>
            <a:ext cx="39283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可以利用二項式定理來計算：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65807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  <p:bldP spid="15" grpId="0" animBg="1"/>
      <p:bldP spid="3" grpId="0"/>
      <p:bldP spid="17" grpId="0" animBg="1"/>
      <p:bldP spid="14" grpId="0"/>
      <p:bldP spid="16" grpId="0"/>
      <p:bldP spid="19" grpId="0" animBg="1"/>
      <p:bldP spid="20" grpId="0" animBg="1"/>
      <p:bldP spid="21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 bwMode="auto">
          <a:xfrm>
            <a:off x="1835696" y="1734126"/>
            <a:ext cx="48965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三角函數對小角度的泰勒展開：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8">
                <a:extLst>
                  <a:ext uri="{FF2B5EF4-FFF2-40B4-BE49-F238E27FC236}">
                    <a16:creationId xmlns:a16="http://schemas.microsoft.com/office/drawing/2014/main" id="{7B2C3F0A-ABC7-774A-AD94-60443CDB8B16}"/>
                  </a:ext>
                </a:extLst>
              </p:cNvPr>
              <p:cNvSpPr txBox="1"/>
              <p:nvPr/>
            </p:nvSpPr>
            <p:spPr bwMode="auto">
              <a:xfrm>
                <a:off x="1824399" y="2387620"/>
                <a:ext cx="3880934" cy="668516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altLang="zh-TW" sz="2000" i="0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2000" i="0" smtClean="0">
                              <a:latin typeface="Cambria Math" panose="02040503050406030204" pitchFamily="18" charset="0"/>
                              <a:ea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US" altLang="zh-TW" sz="2000" i="1" smtClean="0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1−</m:t>
                      </m:r>
                      <m:f>
                        <m:f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4!</m:t>
                          </m:r>
                        </m:den>
                      </m:f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p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+⋯</m:t>
                      </m:r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5" name="文字方塊 8">
                <a:extLst>
                  <a:ext uri="{FF2B5EF4-FFF2-40B4-BE49-F238E27FC236}">
                    <a16:creationId xmlns:a16="http://schemas.microsoft.com/office/drawing/2014/main" id="{7B2C3F0A-ABC7-774A-AD94-60443CDB8B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24399" y="2387620"/>
                <a:ext cx="3880934" cy="668516"/>
              </a:xfrm>
              <a:prstGeom prst="rect">
                <a:avLst/>
              </a:prstGeom>
              <a:blipFill>
                <a:blip r:embed="rId2"/>
                <a:stretch>
                  <a:fillRect b="-754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8">
                <a:extLst>
                  <a:ext uri="{FF2B5EF4-FFF2-40B4-BE49-F238E27FC236}">
                    <a16:creationId xmlns:a16="http://schemas.microsoft.com/office/drawing/2014/main" id="{D00E15B7-F4A2-5749-8E80-E683997B3966}"/>
                  </a:ext>
                </a:extLst>
              </p:cNvPr>
              <p:cNvSpPr txBox="1"/>
              <p:nvPr/>
            </p:nvSpPr>
            <p:spPr bwMode="auto">
              <a:xfrm>
                <a:off x="1835696" y="3363369"/>
                <a:ext cx="4141711" cy="670568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altLang="zh-TW" sz="200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2000">
                              <a:latin typeface="Cambria Math" panose="02040503050406030204" pitchFamily="18" charset="0"/>
                              <a:ea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US" altLang="zh-TW" sz="2000" i="1" smtClean="0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3!</m:t>
                          </m:r>
                        </m:den>
                      </m:f>
                      <m:sSup>
                        <m:sSup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p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5!</m:t>
                          </m:r>
                        </m:den>
                      </m:f>
                      <m:sSup>
                        <m:sSup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p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+⋯</m:t>
                      </m:r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6" name="文字方塊 8">
                <a:extLst>
                  <a:ext uri="{FF2B5EF4-FFF2-40B4-BE49-F238E27FC236}">
                    <a16:creationId xmlns:a16="http://schemas.microsoft.com/office/drawing/2014/main" id="{D00E15B7-F4A2-5749-8E80-E683997B39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5696" y="3363369"/>
                <a:ext cx="4141711" cy="670568"/>
              </a:xfrm>
              <a:prstGeom prst="rect">
                <a:avLst/>
              </a:prstGeom>
              <a:blipFill>
                <a:blip r:embed="rId3"/>
                <a:stretch>
                  <a:fillRect b="-740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75470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6"/>
          <p:cNvSpPr>
            <a:spLocks noChangeArrowheads="1"/>
          </p:cNvSpPr>
          <p:nvPr/>
        </p:nvSpPr>
        <p:spPr bwMode="auto">
          <a:xfrm>
            <a:off x="0" y="3357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6963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6964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6964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6964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6964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6964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2" name="文字方塊 1"/>
          <p:cNvSpPr txBox="1"/>
          <p:nvPr/>
        </p:nvSpPr>
        <p:spPr bwMode="auto">
          <a:xfrm>
            <a:off x="1074409" y="4243198"/>
            <a:ext cx="37444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正弦函數的微分是餘弦函數</a:t>
            </a:r>
          </a:p>
        </p:txBody>
      </p:sp>
      <p:sp>
        <p:nvSpPr>
          <p:cNvPr id="29" name="文字方塊 28"/>
          <p:cNvSpPr txBox="1"/>
          <p:nvPr/>
        </p:nvSpPr>
        <p:spPr bwMode="auto">
          <a:xfrm>
            <a:off x="1043608" y="5323318"/>
            <a:ext cx="37444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餘弦函數的微分是負的正弦函數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8">
                <a:extLst>
                  <a:ext uri="{FF2B5EF4-FFF2-40B4-BE49-F238E27FC236}">
                    <a16:creationId xmlns:a16="http://schemas.microsoft.com/office/drawing/2014/main" id="{B2638EDE-97DD-534C-8BE9-DFCDADC0D148}"/>
                  </a:ext>
                </a:extLst>
              </p:cNvPr>
              <p:cNvSpPr txBox="1"/>
              <p:nvPr/>
            </p:nvSpPr>
            <p:spPr bwMode="auto">
              <a:xfrm>
                <a:off x="2586723" y="4629562"/>
                <a:ext cx="2303964" cy="67672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𝑑</m:t>
                          </m:r>
                          <m:r>
                            <a:rPr lang="zh-TW" altLang="en-US" sz="200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den>
                      </m:f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altLang="zh-TW" sz="200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 sz="20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zh-TW" altLang="en-US" sz="2000" i="1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func>
                        <m:funcPr>
                          <m:ctrlPr>
                            <a:rPr lang="en-US" altLang="zh-TW" sz="2000" b="0" i="0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2000" b="0" i="0" smtClean="0">
                              <a:latin typeface="Cambria Math" panose="02040503050406030204" pitchFamily="18" charset="0"/>
                              <a:ea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14" name="文字方塊 8">
                <a:extLst>
                  <a:ext uri="{FF2B5EF4-FFF2-40B4-BE49-F238E27FC236}">
                    <a16:creationId xmlns:a16="http://schemas.microsoft.com/office/drawing/2014/main" id="{B2638EDE-97DD-534C-8BE9-DFCDADC0D1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86723" y="4629562"/>
                <a:ext cx="2303964" cy="676724"/>
              </a:xfrm>
              <a:prstGeom prst="rect">
                <a:avLst/>
              </a:prstGeom>
              <a:blipFill>
                <a:blip r:embed="rId2"/>
                <a:stretch>
                  <a:fillRect b="-555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字方塊 8">
                <a:extLst>
                  <a:ext uri="{FF2B5EF4-FFF2-40B4-BE49-F238E27FC236}">
                    <a16:creationId xmlns:a16="http://schemas.microsoft.com/office/drawing/2014/main" id="{A09B344E-D197-B14C-B122-B86FCE6EB6F0}"/>
                  </a:ext>
                </a:extLst>
              </p:cNvPr>
              <p:cNvSpPr txBox="1"/>
              <p:nvPr/>
            </p:nvSpPr>
            <p:spPr bwMode="auto">
              <a:xfrm>
                <a:off x="2574891" y="5756878"/>
                <a:ext cx="2455224" cy="67672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𝑑</m:t>
                          </m:r>
                          <m:r>
                            <a:rPr lang="zh-TW" altLang="en-US" sz="200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den>
                      </m:f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altLang="zh-TW" sz="200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 sz="2000">
                                  <a:latin typeface="Cambria Math" panose="02040503050406030204" pitchFamily="18" charset="0"/>
                                  <a:ea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r>
                        <a:rPr lang="en-US" altLang="zh-TW" sz="2000" b="0" i="0" smtClean="0">
                          <a:latin typeface="Cambria Math" panose="02040503050406030204" pitchFamily="18" charset="0"/>
                          <a:ea typeface="Cambria Math"/>
                        </a:rPr>
                        <m:t>−</m:t>
                      </m:r>
                      <m:func>
                        <m:funcPr>
                          <m:ctrlPr>
                            <a:rPr lang="en-US" altLang="zh-TW" sz="200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200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zh-TW" altLang="en-US" sz="2000" i="1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15" name="文字方塊 8">
                <a:extLst>
                  <a:ext uri="{FF2B5EF4-FFF2-40B4-BE49-F238E27FC236}">
                    <a16:creationId xmlns:a16="http://schemas.microsoft.com/office/drawing/2014/main" id="{A09B344E-D197-B14C-B122-B86FCE6EB6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74891" y="5756878"/>
                <a:ext cx="2455224" cy="676724"/>
              </a:xfrm>
              <a:prstGeom prst="rect">
                <a:avLst/>
              </a:prstGeom>
              <a:blipFill>
                <a:blip r:embed="rId3"/>
                <a:stretch>
                  <a:fillRect b="-555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字方塊 8">
                <a:extLst>
                  <a:ext uri="{FF2B5EF4-FFF2-40B4-BE49-F238E27FC236}">
                    <a16:creationId xmlns:a16="http://schemas.microsoft.com/office/drawing/2014/main" id="{800A6182-3B0A-4246-9272-7A794BC113E9}"/>
                  </a:ext>
                </a:extLst>
              </p:cNvPr>
              <p:cNvSpPr txBox="1"/>
              <p:nvPr/>
            </p:nvSpPr>
            <p:spPr bwMode="auto">
              <a:xfrm>
                <a:off x="1043608" y="1574798"/>
                <a:ext cx="5017399" cy="2236638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func>
                        <m:func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00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000">
                                  <a:latin typeface="Cambria Math" panose="02040503050406030204" pitchFamily="18" charset="0"/>
                                  <a:ea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altLang="zh-TW" sz="200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TW" sz="200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sin</m:t>
                                  </m:r>
                                  <m:r>
                                    <a:rPr lang="en-US" altLang="zh-TW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  <m:func>
                                    <m:funcPr>
                                      <m:ctrlPr>
                                        <a:rPr lang="en-US" altLang="zh-TW" sz="2000" i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altLang="zh-TW" sz="2000" i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altLang="zh-TW" sz="20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∆</m:t>
                                      </m:r>
                                      <m:r>
                                        <a:rPr lang="en-US" altLang="zh-TW" sz="20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fName>
                                <m:e>
                                  <m:func>
                                    <m:funcPr>
                                      <m:ctrlPr>
                                        <a:rPr lang="en-US" altLang="zh-TW" sz="200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altLang="zh-TW" sz="200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altLang="zh-TW" sz="20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∆</m:t>
                                      </m:r>
                                      <m:r>
                                        <a:rPr lang="en-US" altLang="zh-TW" sz="20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  <m:func>
                                    <m:funcPr>
                                      <m:ctrlPr>
                                        <a:rPr lang="en-US" altLang="zh-TW" sz="2000" i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altLang="zh-TW" sz="2000" i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altLang="zh-TW" sz="20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altLang="zh-TW" sz="200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altLang="zh-TW" sz="200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</m:e>
                              </m:func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US" altLang="zh-TW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func>
                        <m:func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00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000">
                                  <a:latin typeface="Cambria Math" panose="02040503050406030204" pitchFamily="18" charset="0"/>
                                  <a:ea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altLang="zh-TW" sz="200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altLang="zh-TW" sz="2000">
                                  <a:latin typeface="Cambria Math" panose="02040503050406030204" pitchFamily="18" charset="0"/>
                                  <a:ea typeface="Cambria Math"/>
                                </a:rPr>
                                <m:t>sin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f>
                                    <m:f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2</m:t>
                                      </m:r>
                                    </m:den>
                                  </m:f>
                                  <m:sSup>
                                    <m:sSup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∆</m:t>
                                      </m:r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  <m:sup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altLang="zh-TW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unc>
                                <m:funcPr>
                                  <m:ctrlPr>
                                    <a:rPr lang="en-US" altLang="zh-TW" sz="20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TW" sz="20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US" altLang="zh-TW" sz="200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TW" sz="200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US" altLang="zh-TW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00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000">
                                  <a:latin typeface="Cambria Math" panose="02040503050406030204" pitchFamily="18" charset="0"/>
                                  <a:ea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altLang="zh-TW" sz="2000" b="0" i="0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altLang="zh-TW" sz="2000" b="0" i="0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000">
                                  <a:latin typeface="Cambria Math" panose="02040503050406030204" pitchFamily="18" charset="0"/>
                                  <a:ea typeface="Cambria Math"/>
                                </a:rPr>
                                <m:t>sin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2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altLang="zh-TW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unc>
                                <m:funcPr>
                                  <m:ctrlPr>
                                    <a:rPr lang="en-US" altLang="zh-TW" sz="20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TW" sz="20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den>
                          </m:f>
                        </m:e>
                      </m:func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sz="2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2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US" altLang="zh-TW" sz="20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文字方塊 8">
                <a:extLst>
                  <a:ext uri="{FF2B5EF4-FFF2-40B4-BE49-F238E27FC236}">
                    <a16:creationId xmlns:a16="http://schemas.microsoft.com/office/drawing/2014/main" id="{800A6182-3B0A-4246-9272-7A794BC113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43608" y="1574798"/>
                <a:ext cx="5017399" cy="2236638"/>
              </a:xfrm>
              <a:prstGeom prst="rect">
                <a:avLst/>
              </a:prstGeom>
              <a:blipFill>
                <a:blip r:embed="rId4"/>
                <a:stretch>
                  <a:fillRect b="-169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字方塊 8">
                <a:extLst>
                  <a:ext uri="{FF2B5EF4-FFF2-40B4-BE49-F238E27FC236}">
                    <a16:creationId xmlns:a16="http://schemas.microsoft.com/office/drawing/2014/main" id="{C46D2FCE-973D-E34D-B1AE-068294AD2416}"/>
                  </a:ext>
                </a:extLst>
              </p:cNvPr>
              <p:cNvSpPr txBox="1"/>
              <p:nvPr/>
            </p:nvSpPr>
            <p:spPr bwMode="auto">
              <a:xfrm>
                <a:off x="1042431" y="669241"/>
                <a:ext cx="4319259" cy="689676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𝑑</m:t>
                          </m:r>
                          <m:r>
                            <a:rPr lang="zh-TW" altLang="en-US" sz="200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den>
                      </m:f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altLang="zh-TW" sz="200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 sz="20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zh-TW" altLang="en-US" sz="2000" i="1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func>
                        <m:func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000" b="0" i="0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000" b="0" i="0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altLang="zh-TW" sz="2000" b="0" i="0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TW" sz="2000" b="0" i="0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d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altLang="zh-TW" sz="2000" b="0" i="0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altLang="zh-TW" sz="2000" b="0" i="0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</m:e>
                              </m:func>
                            </m:num>
                            <m:den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US" altLang="zh-TW" sz="2000" b="0" i="1" dirty="0">
                  <a:latin typeface="Cambria Math" panose="02040503050406030204" pitchFamily="18" charset="0"/>
                  <a:ea typeface="Cambria Math"/>
                </a:endParaRPr>
              </a:p>
            </p:txBody>
          </p:sp>
        </mc:Choice>
        <mc:Fallback xmlns="">
          <p:sp>
            <p:nvSpPr>
              <p:cNvPr id="17" name="文字方塊 8">
                <a:extLst>
                  <a:ext uri="{FF2B5EF4-FFF2-40B4-BE49-F238E27FC236}">
                    <a16:creationId xmlns:a16="http://schemas.microsoft.com/office/drawing/2014/main" id="{C46D2FCE-973D-E34D-B1AE-068294AD24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42431" y="669241"/>
                <a:ext cx="4319259" cy="689676"/>
              </a:xfrm>
              <a:prstGeom prst="rect">
                <a:avLst/>
              </a:prstGeom>
              <a:blipFill>
                <a:blip r:embed="rId5"/>
                <a:stretch>
                  <a:fillRect b="-357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8">
                <a:extLst>
                  <a:ext uri="{FF2B5EF4-FFF2-40B4-BE49-F238E27FC236}">
                    <a16:creationId xmlns:a16="http://schemas.microsoft.com/office/drawing/2014/main" id="{3EC74F0A-EA68-268A-8C34-046632A0E36A}"/>
                  </a:ext>
                </a:extLst>
              </p:cNvPr>
              <p:cNvSpPr txBox="1"/>
              <p:nvPr/>
            </p:nvSpPr>
            <p:spPr bwMode="auto">
              <a:xfrm>
                <a:off x="6588224" y="1598358"/>
                <a:ext cx="2383152" cy="668516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altLang="zh-TW" sz="2000" i="0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2000" i="0" smtClean="0">
                              <a:latin typeface="Cambria Math" panose="02040503050406030204" pitchFamily="18" charset="0"/>
                              <a:ea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1−</m:t>
                      </m:r>
                      <m:f>
                        <m:f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3" name="文字方塊 8">
                <a:extLst>
                  <a:ext uri="{FF2B5EF4-FFF2-40B4-BE49-F238E27FC236}">
                    <a16:creationId xmlns:a16="http://schemas.microsoft.com/office/drawing/2014/main" id="{3EC74F0A-EA68-268A-8C34-046632A0E3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88224" y="1598358"/>
                <a:ext cx="2383152" cy="668516"/>
              </a:xfrm>
              <a:prstGeom prst="rect">
                <a:avLst/>
              </a:prstGeom>
              <a:blipFill>
                <a:blip r:embed="rId6"/>
                <a:stretch>
                  <a:fillRect b="-555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450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9" grpId="0"/>
      <p:bldP spid="14" grpId="0" animBg="1"/>
      <p:bldP spid="15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/>
              <p:cNvSpPr txBox="1"/>
              <p:nvPr/>
            </p:nvSpPr>
            <p:spPr bwMode="auto">
              <a:xfrm>
                <a:off x="5220072" y="1968006"/>
                <a:ext cx="709425" cy="369332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altLang="zh-TW" i="0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文字方塊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20072" y="1968006"/>
                <a:ext cx="709425" cy="3693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 bwMode="auto">
              <a:xfrm>
                <a:off x="7020272" y="1945759"/>
                <a:ext cx="739882" cy="369332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altLang="zh-TW" i="0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i="0" smtClean="0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020272" y="1945759"/>
                <a:ext cx="739882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圓形箭號 4"/>
          <p:cNvSpPr/>
          <p:nvPr/>
        </p:nvSpPr>
        <p:spPr>
          <a:xfrm>
            <a:off x="5859700" y="1076119"/>
            <a:ext cx="1224136" cy="1296144"/>
          </a:xfrm>
          <a:prstGeom prst="circularArrow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</a:rPr>
              <a:t>微分</a:t>
            </a:r>
          </a:p>
        </p:txBody>
      </p:sp>
      <p:sp>
        <p:nvSpPr>
          <p:cNvPr id="6" name="圓形箭號 5"/>
          <p:cNvSpPr/>
          <p:nvPr/>
        </p:nvSpPr>
        <p:spPr>
          <a:xfrm flipH="1" flipV="1">
            <a:off x="5877405" y="1772816"/>
            <a:ext cx="1152068" cy="1330364"/>
          </a:xfrm>
          <a:prstGeom prst="circularArrow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</a:rPr>
              <a:t>微分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/>
              <p:cNvSpPr txBox="1"/>
              <p:nvPr/>
            </p:nvSpPr>
            <p:spPr bwMode="auto">
              <a:xfrm>
                <a:off x="2339752" y="558225"/>
                <a:ext cx="506292" cy="369332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altLang="zh-TW" b="0" i="1" dirty="0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b="0" i="1" dirty="0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altLang="zh-TW" b="0" i="1" dirty="0" smtClean="0">
                              <a:latin typeface="Cambria Math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7" name="文字方塊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39752" y="558225"/>
                <a:ext cx="506292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/>
              <p:cNvSpPr txBox="1"/>
              <p:nvPr/>
            </p:nvSpPr>
            <p:spPr bwMode="auto">
              <a:xfrm>
                <a:off x="2292394" y="1612338"/>
                <a:ext cx="725904" cy="369332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altLang="zh-TW" b="0" i="1" dirty="0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b="0" i="1" dirty="0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altLang="zh-TW" b="0" i="1" dirty="0" smtClean="0">
                              <a:latin typeface="Cambria Math"/>
                            </a:rPr>
                            <m:t>𝑛</m:t>
                          </m:r>
                          <m:r>
                            <a:rPr lang="en-US" altLang="zh-TW" b="0" i="1" dirty="0" smtClean="0">
                              <a:latin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92394" y="1612338"/>
                <a:ext cx="725904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/>
              <p:cNvSpPr txBox="1"/>
              <p:nvPr/>
            </p:nvSpPr>
            <p:spPr bwMode="auto">
              <a:xfrm>
                <a:off x="2368455" y="2673016"/>
                <a:ext cx="725904" cy="369332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altLang="zh-TW" b="0" i="1" dirty="0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b="0" i="1" dirty="0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altLang="zh-TW" b="0" i="1" dirty="0" smtClean="0">
                              <a:latin typeface="Cambria Math"/>
                            </a:rPr>
                            <m:t>𝑛</m:t>
                          </m:r>
                          <m:r>
                            <a:rPr lang="en-US" altLang="zh-TW" b="0" i="1" dirty="0" smtClean="0">
                              <a:latin typeface="Cambria Math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9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68455" y="2673016"/>
                <a:ext cx="725904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/>
              <p:cNvSpPr txBox="1"/>
              <p:nvPr/>
            </p:nvSpPr>
            <p:spPr bwMode="auto">
              <a:xfrm>
                <a:off x="2368455" y="4117747"/>
                <a:ext cx="379206" cy="369332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0" name="文字方塊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68455" y="4117747"/>
                <a:ext cx="379206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字方塊 10"/>
              <p:cNvSpPr txBox="1"/>
              <p:nvPr/>
            </p:nvSpPr>
            <p:spPr bwMode="auto">
              <a:xfrm>
                <a:off x="2370635" y="4997467"/>
                <a:ext cx="377026" cy="369332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i="1" dirty="0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1" name="文字方塊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70635" y="4997467"/>
                <a:ext cx="377026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/>
              <p:cNvSpPr txBox="1"/>
              <p:nvPr/>
            </p:nvSpPr>
            <p:spPr bwMode="auto">
              <a:xfrm>
                <a:off x="2370635" y="5884573"/>
                <a:ext cx="377026" cy="369332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b="0" i="1" dirty="0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2" name="文字方塊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70635" y="5884573"/>
                <a:ext cx="377026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向下箭號 12"/>
          <p:cNvSpPr/>
          <p:nvPr/>
        </p:nvSpPr>
        <p:spPr>
          <a:xfrm>
            <a:off x="2368455" y="980728"/>
            <a:ext cx="573782" cy="576064"/>
          </a:xfrm>
          <a:prstGeom prst="downArrow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</a:rPr>
              <a:t>微分</a:t>
            </a:r>
          </a:p>
        </p:txBody>
      </p:sp>
      <p:sp>
        <p:nvSpPr>
          <p:cNvPr id="14" name="向下箭號 13"/>
          <p:cNvSpPr/>
          <p:nvPr/>
        </p:nvSpPr>
        <p:spPr>
          <a:xfrm>
            <a:off x="2370635" y="2049306"/>
            <a:ext cx="573782" cy="576064"/>
          </a:xfrm>
          <a:prstGeom prst="downArrow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</a:rPr>
              <a:t>微分</a:t>
            </a:r>
          </a:p>
        </p:txBody>
      </p:sp>
      <p:sp>
        <p:nvSpPr>
          <p:cNvPr id="15" name="向下箭號 14"/>
          <p:cNvSpPr/>
          <p:nvPr/>
        </p:nvSpPr>
        <p:spPr>
          <a:xfrm>
            <a:off x="2382863" y="3103180"/>
            <a:ext cx="573782" cy="576064"/>
          </a:xfrm>
          <a:prstGeom prst="downArrow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</a:rPr>
              <a:t>微分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字方塊 15"/>
              <p:cNvSpPr txBox="1"/>
              <p:nvPr/>
            </p:nvSpPr>
            <p:spPr bwMode="auto">
              <a:xfrm>
                <a:off x="2525122" y="3723701"/>
                <a:ext cx="320922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TW" altLang="en-US" i="1" smtClean="0">
                          <a:latin typeface="Cambria Math"/>
                        </a:rPr>
                        <m:t>⋮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6" name="文字方塊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25122" y="3723701"/>
                <a:ext cx="320922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向下箭號 16"/>
          <p:cNvSpPr/>
          <p:nvPr/>
        </p:nvSpPr>
        <p:spPr>
          <a:xfrm>
            <a:off x="2669754" y="4480475"/>
            <a:ext cx="573782" cy="576064"/>
          </a:xfrm>
          <a:prstGeom prst="downArrow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</a:rPr>
              <a:t>微分</a:t>
            </a:r>
          </a:p>
        </p:txBody>
      </p:sp>
      <p:sp>
        <p:nvSpPr>
          <p:cNvPr id="18" name="向下箭號 17"/>
          <p:cNvSpPr/>
          <p:nvPr/>
        </p:nvSpPr>
        <p:spPr>
          <a:xfrm>
            <a:off x="2669754" y="5351957"/>
            <a:ext cx="573782" cy="576064"/>
          </a:xfrm>
          <a:prstGeom prst="downArrow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</a:rPr>
              <a:t>微分</a:t>
            </a:r>
          </a:p>
        </p:txBody>
      </p:sp>
    </p:spTree>
    <p:extLst>
      <p:ext uri="{BB962C8B-B14F-4D97-AF65-F5344CB8AC3E}">
        <p14:creationId xmlns:p14="http://schemas.microsoft.com/office/powerpoint/2010/main" val="27112383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Picture 4" descr="F06_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9" t="15245" r="15279" b="16219"/>
          <a:stretch>
            <a:fillRect/>
          </a:stretch>
        </p:blipFill>
        <p:spPr bwMode="auto">
          <a:xfrm>
            <a:off x="0" y="1285875"/>
            <a:ext cx="4248150" cy="382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58" name="Line 5"/>
          <p:cNvSpPr>
            <a:spLocks noChangeShapeType="1"/>
          </p:cNvSpPr>
          <p:nvPr/>
        </p:nvSpPr>
        <p:spPr bwMode="auto">
          <a:xfrm flipV="1">
            <a:off x="2016125" y="2222500"/>
            <a:ext cx="936625" cy="936625"/>
          </a:xfrm>
          <a:prstGeom prst="line">
            <a:avLst/>
          </a:prstGeom>
          <a:noFill/>
          <a:ln w="57150">
            <a:solidFill>
              <a:srgbClr val="CC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70660" name="Line 7"/>
          <p:cNvSpPr>
            <a:spLocks noChangeShapeType="1"/>
          </p:cNvSpPr>
          <p:nvPr/>
        </p:nvSpPr>
        <p:spPr bwMode="auto">
          <a:xfrm>
            <a:off x="2089150" y="3230563"/>
            <a:ext cx="20875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70665" name="Text Box 13"/>
          <p:cNvSpPr txBox="1">
            <a:spLocks noChangeArrowheads="1"/>
          </p:cNvSpPr>
          <p:nvPr/>
        </p:nvSpPr>
        <p:spPr bwMode="auto">
          <a:xfrm>
            <a:off x="3348038" y="692150"/>
            <a:ext cx="2736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zh-TW" altLang="en-US" sz="1800">
                <a:solidFill>
                  <a:srgbClr val="FF0000"/>
                </a:solidFill>
              </a:rPr>
              <a:t>等速圓周運動的加速度</a:t>
            </a:r>
          </a:p>
        </p:txBody>
      </p:sp>
      <p:sp>
        <p:nvSpPr>
          <p:cNvPr id="7066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4" name="文字方塊 3"/>
          <p:cNvSpPr txBox="1"/>
          <p:nvPr/>
        </p:nvSpPr>
        <p:spPr bwMode="auto">
          <a:xfrm>
            <a:off x="7927883" y="2099210"/>
            <a:ext cx="9361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連鎖率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1300116-BAB1-8843-9E49-B791F28A56FD}"/>
                  </a:ext>
                </a:extLst>
              </p:cNvPr>
              <p:cNvSpPr txBox="1"/>
              <p:nvPr/>
            </p:nvSpPr>
            <p:spPr bwMode="auto">
              <a:xfrm>
                <a:off x="4502425" y="2633179"/>
                <a:ext cx="3237938" cy="525978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d>
                        <m:dPr>
                          <m:ctrlPr>
                            <a:rPr lang="en-US" altLang="zh-TW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altLang="zh-TW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altLang="zh-TW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e>
                      </m:d>
                      <m:r>
                        <a:rPr lang="zh-TW" alt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＝</m:t>
                      </m:r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func>
                                <m:funcPr>
                                  <m:ctrlPr>
                                    <a:rPr lang="en-US" altLang="zh-TW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TW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den>
                          </m:f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altLang="zh-TW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1300116-BAB1-8843-9E49-B791F28A56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02425" y="2633179"/>
                <a:ext cx="3237938" cy="525978"/>
              </a:xfrm>
              <a:prstGeom prst="rect">
                <a:avLst/>
              </a:prstGeom>
              <a:blipFill>
                <a:blip r:embed="rId3"/>
                <a:stretch>
                  <a:fillRect l="-391" t="-2381" r="-1172" b="-1428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7D15238-F8D7-AE46-918D-4E22F02FCB40}"/>
                  </a:ext>
                </a:extLst>
              </p:cNvPr>
              <p:cNvSpPr txBox="1"/>
              <p:nvPr/>
            </p:nvSpPr>
            <p:spPr bwMode="auto">
              <a:xfrm>
                <a:off x="4521541" y="1229365"/>
                <a:ext cx="3017428" cy="276999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func>
                            <m:func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func>
                            <m:func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7D15238-F8D7-AE46-918D-4E22F02FCB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21541" y="1229365"/>
                <a:ext cx="3017428" cy="276999"/>
              </a:xfrm>
              <a:prstGeom prst="rect">
                <a:avLst/>
              </a:prstGeom>
              <a:blipFill>
                <a:blip r:embed="rId9"/>
                <a:stretch>
                  <a:fillRect l="-1261" t="-26087" r="-840" b="-869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443ABC7-4465-B749-9E12-1265148AA46B}"/>
                  </a:ext>
                </a:extLst>
              </p:cNvPr>
              <p:cNvSpPr txBox="1"/>
              <p:nvPr/>
            </p:nvSpPr>
            <p:spPr bwMode="auto">
              <a:xfrm>
                <a:off x="7151034" y="2145377"/>
                <a:ext cx="688522" cy="276999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＝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443ABC7-4465-B749-9E12-1265148AA4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151034" y="2145377"/>
                <a:ext cx="688522" cy="276999"/>
              </a:xfrm>
              <a:prstGeom prst="rect">
                <a:avLst/>
              </a:prstGeom>
              <a:blipFill>
                <a:blip r:embed="rId10"/>
                <a:stretch>
                  <a:fillRect l="-7273" r="-3636" b="-869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B8BCE1D-196F-0042-BA75-CEA7ED34F0B7}"/>
                  </a:ext>
                </a:extLst>
              </p:cNvPr>
              <p:cNvSpPr txBox="1"/>
              <p:nvPr/>
            </p:nvSpPr>
            <p:spPr bwMode="auto">
              <a:xfrm>
                <a:off x="4471241" y="4364073"/>
                <a:ext cx="1923732" cy="552331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acc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altLang="zh-TW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B8BCE1D-196F-0042-BA75-CEA7ED34F0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71241" y="4364073"/>
                <a:ext cx="1923732" cy="552331"/>
              </a:xfrm>
              <a:prstGeom prst="rect">
                <a:avLst/>
              </a:prstGeom>
              <a:blipFill>
                <a:blip r:embed="rId11"/>
                <a:stretch>
                  <a:fillRect l="-1307" t="-15909" b="-1363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7560CE9-7E12-ED4C-B924-1FA88023072E}"/>
                  </a:ext>
                </a:extLst>
              </p:cNvPr>
              <p:cNvSpPr/>
              <p:nvPr/>
            </p:nvSpPr>
            <p:spPr>
              <a:xfrm>
                <a:off x="4471241" y="5046184"/>
                <a:ext cx="2832634" cy="369332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func>
                            <m:funcPr>
                              <m:ctrlPr>
                                <a:rPr lang="en-US" altLang="zh-TW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func>
                            <m:funcPr>
                              <m:ctrlPr>
                                <a:rPr lang="en-US" altLang="zh-TW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7560CE9-7E12-ED4C-B924-1FA8802307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1241" y="5046184"/>
                <a:ext cx="2832634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3632EB3F-9B98-3C40-98A4-FF2E832BC7A2}"/>
                  </a:ext>
                </a:extLst>
              </p:cNvPr>
              <p:cNvSpPr/>
              <p:nvPr/>
            </p:nvSpPr>
            <p:spPr>
              <a:xfrm>
                <a:off x="4471241" y="5511640"/>
                <a:ext cx="3227294" cy="369332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altLang="zh-TW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func>
                            <m:funcPr>
                              <m:ctrlPr>
                                <a:rPr lang="en-US" altLang="zh-TW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acc>
                        <m:accPr>
                          <m:chr m:val="̂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3632EB3F-9B98-3C40-98A4-FF2E832BC7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1241" y="5511640"/>
                <a:ext cx="3227294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AD399AF-67E4-0F42-928F-CA9CD01F78FD}"/>
                  </a:ext>
                </a:extLst>
              </p:cNvPr>
              <p:cNvSpPr/>
              <p:nvPr/>
            </p:nvSpPr>
            <p:spPr>
              <a:xfrm>
                <a:off x="4501515" y="6000350"/>
                <a:ext cx="962699" cy="369332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AD399AF-67E4-0F42-928F-CA9CD01F78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1515" y="6000350"/>
                <a:ext cx="962699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DEF5D29B-2CEA-D44B-A806-5B7F971FD874}"/>
                  </a:ext>
                </a:extLst>
              </p:cNvPr>
              <p:cNvSpPr/>
              <p:nvPr/>
            </p:nvSpPr>
            <p:spPr>
              <a:xfrm>
                <a:off x="5724128" y="6000350"/>
                <a:ext cx="1092543" cy="369332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̂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̂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DEF5D29B-2CEA-D44B-A806-5B7F971FD8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6000350"/>
                <a:ext cx="1092543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DD9FB23-9159-3B4C-9425-8A8E1B320F56}"/>
                  </a:ext>
                </a:extLst>
              </p:cNvPr>
              <p:cNvSpPr txBox="1"/>
              <p:nvPr/>
            </p:nvSpPr>
            <p:spPr bwMode="auto">
              <a:xfrm>
                <a:off x="4513046" y="1663404"/>
                <a:ext cx="2014526" cy="276999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̂"/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func>
                            <m:func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DD9FB23-9159-3B4C-9425-8A8E1B320F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13046" y="1663404"/>
                <a:ext cx="2014526" cy="276999"/>
              </a:xfrm>
              <a:prstGeom prst="rect">
                <a:avLst/>
              </a:prstGeom>
              <a:blipFill>
                <a:blip r:embed="rId16"/>
                <a:stretch>
                  <a:fillRect l="-1250" t="-13636" b="-1363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FB339ED-0449-5B47-BB8E-36C51C9B1D21}"/>
                  </a:ext>
                </a:extLst>
              </p:cNvPr>
              <p:cNvSpPr txBox="1"/>
              <p:nvPr/>
            </p:nvSpPr>
            <p:spPr bwMode="auto">
              <a:xfrm>
                <a:off x="4523649" y="2028817"/>
                <a:ext cx="841064" cy="525913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US" altLang="zh-TW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FB339ED-0449-5B47-BB8E-36C51C9B1D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23649" y="2028817"/>
                <a:ext cx="841064" cy="525913"/>
              </a:xfrm>
              <a:prstGeom prst="rect">
                <a:avLst/>
              </a:prstGeom>
              <a:blipFill>
                <a:blip r:embed="rId17"/>
                <a:stretch>
                  <a:fillRect l="-4478" t="-2326" r="-2985" b="-1395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AB656F8-398B-DC6F-B61E-D6E7050F2C2F}"/>
                  </a:ext>
                </a:extLst>
              </p:cNvPr>
              <p:cNvSpPr txBox="1"/>
              <p:nvPr/>
            </p:nvSpPr>
            <p:spPr bwMode="auto">
              <a:xfrm>
                <a:off x="2587464" y="2129987"/>
                <a:ext cx="198003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</m:oMath>
                  </m:oMathPara>
                </a14:m>
                <a:endParaRPr lang="en-TW" sz="2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AB656F8-398B-DC6F-B61E-D6E7050F2C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87464" y="2129987"/>
                <a:ext cx="198003" cy="307777"/>
              </a:xfrm>
              <a:prstGeom prst="rect">
                <a:avLst/>
              </a:prstGeom>
              <a:blipFill>
                <a:blip r:embed="rId18"/>
                <a:stretch>
                  <a:fillRect l="-29412" t="-36000" r="-11765" b="-8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5C362DD-C153-16B7-68CA-E618ED26DCFC}"/>
                  </a:ext>
                </a:extLst>
              </p:cNvPr>
              <p:cNvSpPr txBox="1"/>
              <p:nvPr/>
            </p:nvSpPr>
            <p:spPr bwMode="auto">
              <a:xfrm>
                <a:off x="2322711" y="2886017"/>
                <a:ext cx="363754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TW" sz="20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5C362DD-C153-16B7-68CA-E618ED26DC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22711" y="2886017"/>
                <a:ext cx="363754" cy="307777"/>
              </a:xfrm>
              <a:prstGeom prst="rect">
                <a:avLst/>
              </a:prstGeom>
              <a:blipFill>
                <a:blip r:embed="rId19"/>
                <a:stretch>
                  <a:fillRect l="-10000" r="-10000" b="-4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C573B32-23B5-0E88-B412-F2F17CC49582}"/>
                  </a:ext>
                </a:extLst>
              </p:cNvPr>
              <p:cNvSpPr txBox="1"/>
              <p:nvPr/>
            </p:nvSpPr>
            <p:spPr bwMode="auto">
              <a:xfrm>
                <a:off x="4496526" y="3230563"/>
                <a:ext cx="3639843" cy="1063496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func>
                                <m:funcPr>
                                  <m:ctrlPr>
                                    <a:rPr lang="en-US" altLang="zh-TW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TW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den>
                          </m:f>
                        </m:e>
                      </m:func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</m:e>
                      </m:func>
                      <m:r>
                        <a:rPr lang="zh-TW" altLang="en-US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＝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altLang="zh-TW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TW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d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den>
                      </m:f>
                      <m:r>
                        <a:rPr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en-US" altLang="zh-TW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en-US" altLang="zh-TW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func>
                        <m:funcPr>
                          <m:ctrlPr>
                            <a:rPr lang="en-US" altLang="zh-TW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altLang="zh-TW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C573B32-23B5-0E88-B412-F2F17CC495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96526" y="3230563"/>
                <a:ext cx="3639843" cy="1063496"/>
              </a:xfrm>
              <a:prstGeom prst="rect">
                <a:avLst/>
              </a:prstGeom>
              <a:blipFill>
                <a:blip r:embed="rId20"/>
                <a:stretch>
                  <a:fillRect l="-1045" r="-1394" b="-833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 animBg="1"/>
      <p:bldP spid="20" grpId="0" animBg="1"/>
      <p:bldP spid="21" grpId="0" animBg="1"/>
      <p:bldP spid="7" grpId="0" animBg="1"/>
      <p:bldP spid="23" grpId="0" animBg="1"/>
      <p:bldP spid="24" grpId="0" animBg="1"/>
      <p:bldP spid="25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036093" y="1628800"/>
            <a:ext cx="2544019" cy="22322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6321" name="文字方塊 1"/>
          <p:cNvSpPr txBox="1">
            <a:spLocks noChangeArrowheads="1"/>
          </p:cNvSpPr>
          <p:nvPr/>
        </p:nvSpPr>
        <p:spPr bwMode="auto">
          <a:xfrm>
            <a:off x="3536278" y="1071563"/>
            <a:ext cx="17922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en-US" altLang="zh-TW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3D </a:t>
            </a:r>
            <a:r>
              <a:rPr lang="zh-TW" alt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向量  </a:t>
            </a:r>
            <a:r>
              <a:rPr lang="en-US" altLang="zh-TW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Vector</a:t>
            </a:r>
            <a:endParaRPr lang="zh-TW" alt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直線單箭頭接點 3"/>
          <p:cNvCxnSpPr/>
          <p:nvPr/>
        </p:nvCxnSpPr>
        <p:spPr>
          <a:xfrm rot="5400000" flipH="1" flipV="1">
            <a:off x="3394732" y="2425452"/>
            <a:ext cx="1214437" cy="785813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323" name="文字方塊 4"/>
          <p:cNvSpPr txBox="1">
            <a:spLocks noChangeArrowheads="1"/>
          </p:cNvSpPr>
          <p:nvPr/>
        </p:nvSpPr>
        <p:spPr bwMode="auto">
          <a:xfrm>
            <a:off x="2942628" y="4581128"/>
            <a:ext cx="468054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向量包含兩個要素：大小及方向！</a:t>
            </a:r>
          </a:p>
        </p:txBody>
      </p:sp>
      <p:cxnSp>
        <p:nvCxnSpPr>
          <p:cNvPr id="9" name="直線單箭頭接點 8"/>
          <p:cNvCxnSpPr/>
          <p:nvPr/>
        </p:nvCxnSpPr>
        <p:spPr>
          <a:xfrm rot="5400000" flipH="1" flipV="1">
            <a:off x="3609044" y="3139828"/>
            <a:ext cx="357187" cy="214312"/>
          </a:xfrm>
          <a:prstGeom prst="straightConnector1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328" name="文字方塊 11"/>
          <p:cNvSpPr txBox="1">
            <a:spLocks noChangeArrowheads="1"/>
          </p:cNvSpPr>
          <p:nvPr/>
        </p:nvSpPr>
        <p:spPr bwMode="auto">
          <a:xfrm>
            <a:off x="6084168" y="2633414"/>
            <a:ext cx="10715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/>
              <a:t>圖示法</a:t>
            </a:r>
          </a:p>
        </p:txBody>
      </p:sp>
      <p:sp>
        <p:nvSpPr>
          <p:cNvPr id="3" name="文字方塊 2"/>
          <p:cNvSpPr txBox="1"/>
          <p:nvPr/>
        </p:nvSpPr>
        <p:spPr bwMode="auto">
          <a:xfrm>
            <a:off x="2942628" y="4077072"/>
            <a:ext cx="40056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二三度空間中許多物理量是向量！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7DF821F-DBE6-824E-B51D-A0C8B8D020C9}"/>
                  </a:ext>
                </a:extLst>
              </p:cNvPr>
              <p:cNvSpPr txBox="1"/>
              <p:nvPr/>
            </p:nvSpPr>
            <p:spPr bwMode="auto">
              <a:xfrm>
                <a:off x="3787637" y="5161876"/>
                <a:ext cx="935449" cy="276999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7DF821F-DBE6-824E-B51D-A0C8B8D020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787637" y="5161876"/>
                <a:ext cx="935449" cy="276999"/>
              </a:xfrm>
              <a:prstGeom prst="rect">
                <a:avLst/>
              </a:prstGeom>
              <a:blipFill>
                <a:blip r:embed="rId2"/>
                <a:stretch>
                  <a:fillRect l="-4054" t="-26087" r="-2703" b="-434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9CBCD5B-6825-494B-87F5-0CB04E994C42}"/>
                  </a:ext>
                </a:extLst>
              </p:cNvPr>
              <p:cNvSpPr txBox="1"/>
              <p:nvPr/>
            </p:nvSpPr>
            <p:spPr bwMode="auto">
              <a:xfrm>
                <a:off x="4470073" y="2069539"/>
                <a:ext cx="198003" cy="276999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9CBCD5B-6825-494B-87F5-0CB04E994C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70073" y="2069539"/>
                <a:ext cx="198003" cy="276999"/>
              </a:xfrm>
              <a:prstGeom prst="rect">
                <a:avLst/>
              </a:prstGeom>
              <a:blipFill>
                <a:blip r:embed="rId3"/>
                <a:stretch>
                  <a:fillRect l="-17647" t="-26087" r="-11765" b="-434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B061A70-2773-AC49-8DF3-A6B46496EFF9}"/>
                  </a:ext>
                </a:extLst>
              </p:cNvPr>
              <p:cNvSpPr txBox="1"/>
              <p:nvPr/>
            </p:nvSpPr>
            <p:spPr bwMode="auto">
              <a:xfrm>
                <a:off x="3966231" y="3165354"/>
                <a:ext cx="1121333" cy="276999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TW" dirty="0"/>
                  <a:t>:單位向量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B061A70-2773-AC49-8DF3-A6B46496EF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66231" y="3165354"/>
                <a:ext cx="1121333" cy="276999"/>
              </a:xfrm>
              <a:prstGeom prst="rect">
                <a:avLst/>
              </a:prstGeom>
              <a:blipFill>
                <a:blip r:embed="rId4"/>
                <a:stretch>
                  <a:fillRect l="-5618" t="-30435" r="-11236" b="-4347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Picture 4" descr="F06_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9" t="15245" r="15279" b="16219"/>
          <a:stretch>
            <a:fillRect/>
          </a:stretch>
        </p:blipFill>
        <p:spPr bwMode="auto">
          <a:xfrm>
            <a:off x="0" y="1285875"/>
            <a:ext cx="4248150" cy="382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2" name="Line 5"/>
          <p:cNvSpPr>
            <a:spLocks noChangeShapeType="1"/>
          </p:cNvSpPr>
          <p:nvPr/>
        </p:nvSpPr>
        <p:spPr bwMode="auto">
          <a:xfrm flipV="1">
            <a:off x="2016125" y="2222500"/>
            <a:ext cx="936625" cy="936625"/>
          </a:xfrm>
          <a:prstGeom prst="line">
            <a:avLst/>
          </a:prstGeom>
          <a:noFill/>
          <a:ln w="57150">
            <a:solidFill>
              <a:srgbClr val="CC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71684" name="Line 7"/>
          <p:cNvSpPr>
            <a:spLocks noChangeShapeType="1"/>
          </p:cNvSpPr>
          <p:nvPr/>
        </p:nvSpPr>
        <p:spPr bwMode="auto">
          <a:xfrm>
            <a:off x="2089150" y="3230563"/>
            <a:ext cx="20875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71690" name="Text Box 13"/>
          <p:cNvSpPr txBox="1">
            <a:spLocks noChangeArrowheads="1"/>
          </p:cNvSpPr>
          <p:nvPr/>
        </p:nvSpPr>
        <p:spPr bwMode="auto">
          <a:xfrm>
            <a:off x="3348038" y="692150"/>
            <a:ext cx="2736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zh-TW" altLang="en-US" sz="1800">
                <a:solidFill>
                  <a:srgbClr val="FF0000"/>
                </a:solidFill>
              </a:rPr>
              <a:t>等速圓周運動的加速度</a:t>
            </a:r>
          </a:p>
        </p:txBody>
      </p:sp>
      <p:sp>
        <p:nvSpPr>
          <p:cNvPr id="71691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2" name="文字方塊 14"/>
          <p:cNvSpPr txBox="1">
            <a:spLocks noChangeArrowheads="1"/>
          </p:cNvSpPr>
          <p:nvPr/>
        </p:nvSpPr>
        <p:spPr bwMode="auto">
          <a:xfrm>
            <a:off x="5850971" y="4799129"/>
            <a:ext cx="23574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>
                <a:solidFill>
                  <a:srgbClr val="FF0000"/>
                </a:solidFill>
              </a:rPr>
              <a:t>向心加速度指向圓心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4348BC4-5184-EA45-811A-33D91A4E2039}"/>
                  </a:ext>
                </a:extLst>
              </p:cNvPr>
              <p:cNvSpPr/>
              <p:nvPr/>
            </p:nvSpPr>
            <p:spPr>
              <a:xfrm>
                <a:off x="4357878" y="1285875"/>
                <a:ext cx="3115602" cy="369332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func>
                            <m:funcPr>
                              <m:ctrlPr>
                                <a:rPr lang="en-US" altLang="zh-TW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func>
                            <m:funcPr>
                              <m:ctrlPr>
                                <a:rPr lang="en-US" altLang="zh-TW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4348BC4-5184-EA45-811A-33D91A4E20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7878" y="1285875"/>
                <a:ext cx="3115602" cy="369332"/>
              </a:xfrm>
              <a:prstGeom prst="rect">
                <a:avLst/>
              </a:prstGeom>
              <a:blipFill>
                <a:blip r:embed="rId8"/>
                <a:stretch>
                  <a:fillRect t="-10000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AACEF33-C84D-6B4E-B1DF-9576F684490A}"/>
                  </a:ext>
                </a:extLst>
              </p:cNvPr>
              <p:cNvSpPr txBox="1"/>
              <p:nvPr/>
            </p:nvSpPr>
            <p:spPr bwMode="auto">
              <a:xfrm>
                <a:off x="5927129" y="4480011"/>
                <a:ext cx="2014526" cy="276999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̂"/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func>
                            <m:func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AACEF33-C84D-6B4E-B1DF-9576F68449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27129" y="4480011"/>
                <a:ext cx="2014526" cy="276999"/>
              </a:xfrm>
              <a:prstGeom prst="rect">
                <a:avLst/>
              </a:prstGeom>
              <a:blipFill>
                <a:blip r:embed="rId9"/>
                <a:stretch>
                  <a:fillRect l="-625" t="-8696" b="-869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BD21F8F-3FDA-5A41-A999-001406ABDB77}"/>
                  </a:ext>
                </a:extLst>
              </p:cNvPr>
              <p:cNvSpPr txBox="1"/>
              <p:nvPr/>
            </p:nvSpPr>
            <p:spPr bwMode="auto">
              <a:xfrm>
                <a:off x="4393626" y="3862134"/>
                <a:ext cx="3582391" cy="276999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𝑟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func>
                            <m:func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𝑟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BD21F8F-3FDA-5A41-A999-001406ABDB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93626" y="3862134"/>
                <a:ext cx="3582391" cy="276999"/>
              </a:xfrm>
              <a:prstGeom prst="rect">
                <a:avLst/>
              </a:prstGeom>
              <a:blipFill>
                <a:blip r:embed="rId10"/>
                <a:stretch>
                  <a:fillRect l="-709" t="-27273" r="-709" b="-1363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4CB9C1F-C48C-A64F-97E7-DD46FB89DC8E}"/>
                  </a:ext>
                </a:extLst>
              </p:cNvPr>
              <p:cNvSpPr txBox="1"/>
              <p:nvPr/>
            </p:nvSpPr>
            <p:spPr bwMode="auto">
              <a:xfrm>
                <a:off x="4383495" y="1890829"/>
                <a:ext cx="4240713" cy="1268296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altLang="zh-TW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TW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func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  <m:func>
                            <m:funcPr>
                              <m:ctrlPr>
                                <a:rPr lang="en-US" altLang="zh-TW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US" altLang="zh-TW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func>
                                <m:funcPr>
                                  <m:ctrlPr>
                                    <a:rPr lang="en-US" altLang="zh-TW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TW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den>
                          </m:f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𝑑𝑡</m:t>
                              </m:r>
                            </m:den>
                          </m:f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func>
                                <m:funcPr>
                                  <m:ctrlPr>
                                    <a:rPr lang="en-US" altLang="zh-TW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TW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den>
                          </m:f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𝑑𝑡</m:t>
                              </m:r>
                            </m:den>
                          </m:f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altLang="zh-TW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4CB9C1F-C48C-A64F-97E7-DD46FB89DC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83495" y="1890829"/>
                <a:ext cx="4240713" cy="1268296"/>
              </a:xfrm>
              <a:prstGeom prst="rect">
                <a:avLst/>
              </a:prstGeom>
              <a:blipFill>
                <a:blip r:embed="rId11"/>
                <a:stretch>
                  <a:fillRect l="-299" t="-693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7711542-8D4B-A14B-8FFE-E7B8BDEA6204}"/>
                  </a:ext>
                </a:extLst>
              </p:cNvPr>
              <p:cNvSpPr txBox="1"/>
              <p:nvPr/>
            </p:nvSpPr>
            <p:spPr bwMode="auto">
              <a:xfrm>
                <a:off x="4383495" y="3284932"/>
                <a:ext cx="3045897" cy="276999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func>
                            <m:func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func>
                            <m:func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7711542-8D4B-A14B-8FFE-E7B8BDEA62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83495" y="3284932"/>
                <a:ext cx="3045897" cy="276999"/>
              </a:xfrm>
              <a:prstGeom prst="rect">
                <a:avLst/>
              </a:prstGeom>
              <a:blipFill>
                <a:blip r:embed="rId12"/>
                <a:stretch>
                  <a:fillRect l="-415" b="-869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5026395-EDCF-3546-AB32-867E16471FFB}"/>
                  </a:ext>
                </a:extLst>
              </p:cNvPr>
              <p:cNvSpPr/>
              <p:nvPr/>
            </p:nvSpPr>
            <p:spPr>
              <a:xfrm>
                <a:off x="4716016" y="5505846"/>
                <a:ext cx="1624419" cy="646331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𝑟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5026395-EDCF-3546-AB32-867E16471F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6" y="5505846"/>
                <a:ext cx="1624419" cy="64633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8C7AFF59-D225-4C4A-859C-6C29CE899AB0}"/>
              </a:ext>
            </a:extLst>
          </p:cNvPr>
          <p:cNvSpPr/>
          <p:nvPr/>
        </p:nvSpPr>
        <p:spPr>
          <a:xfrm>
            <a:off x="2654357" y="5644345"/>
            <a:ext cx="203132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dirty="0" err="1"/>
              <a:t>向心加速度大小</a:t>
            </a:r>
            <a:r>
              <a:rPr lang="en-US" dirty="0"/>
              <a:t>：</a:t>
            </a:r>
            <a:endParaRPr lang="en-TW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A494161-A438-84AB-DE79-3E359A95A450}"/>
                  </a:ext>
                </a:extLst>
              </p:cNvPr>
              <p:cNvSpPr txBox="1"/>
              <p:nvPr/>
            </p:nvSpPr>
            <p:spPr bwMode="auto">
              <a:xfrm>
                <a:off x="2456354" y="2222500"/>
                <a:ext cx="198003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</m:oMath>
                  </m:oMathPara>
                </a14:m>
                <a:endParaRPr lang="en-TW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A494161-A438-84AB-DE79-3E359A95A4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56354" y="2222500"/>
                <a:ext cx="198003" cy="307777"/>
              </a:xfrm>
              <a:prstGeom prst="rect">
                <a:avLst/>
              </a:prstGeom>
              <a:blipFill>
                <a:blip r:embed="rId14"/>
                <a:stretch>
                  <a:fillRect l="-31250" t="-40000" r="-12500" b="-8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2962E15-A9FB-ECB6-C272-744948CB6561}"/>
                  </a:ext>
                </a:extLst>
              </p:cNvPr>
              <p:cNvSpPr txBox="1"/>
              <p:nvPr/>
            </p:nvSpPr>
            <p:spPr bwMode="auto">
              <a:xfrm>
                <a:off x="2275653" y="2921595"/>
                <a:ext cx="363754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TW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2962E15-A9FB-ECB6-C272-744948CB65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75653" y="2921595"/>
                <a:ext cx="363754" cy="307777"/>
              </a:xfrm>
              <a:prstGeom prst="rect">
                <a:avLst/>
              </a:prstGeom>
              <a:blipFill>
                <a:blip r:embed="rId15"/>
                <a:stretch>
                  <a:fillRect l="-13793" r="-10345" b="-384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ED1462D-E13C-817D-BF6F-212E4D16FA51}"/>
                  </a:ext>
                </a:extLst>
              </p:cNvPr>
              <p:cNvSpPr txBox="1"/>
              <p:nvPr/>
            </p:nvSpPr>
            <p:spPr bwMode="auto">
              <a:xfrm>
                <a:off x="2796894" y="2536923"/>
                <a:ext cx="311234" cy="307777"/>
              </a:xfrm>
              <a:prstGeom prst="rect">
                <a:avLst/>
              </a:prstGeom>
              <a:solidFill>
                <a:schemeClr val="accent5">
                  <a:lumMod val="9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en-TW" sz="2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ED1462D-E13C-817D-BF6F-212E4D16FA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96894" y="2536923"/>
                <a:ext cx="311234" cy="307777"/>
              </a:xfrm>
              <a:prstGeom prst="rect">
                <a:avLst/>
              </a:prstGeom>
              <a:blipFill>
                <a:blip r:embed="rId16"/>
                <a:stretch>
                  <a:fillRect l="-4000" t="-34615" b="-7692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 animBg="1"/>
      <p:bldP spid="20" grpId="0" animBg="1"/>
      <p:bldP spid="21" grpId="0" animBg="1"/>
      <p:bldP spid="22" grpId="0" animBg="1"/>
      <p:bldP spid="3" grpId="0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Picture 2" descr="D:\Dropbox\Documents\課程\YoungTextBook\Images\Chapter03\A_Images\A_Figures_and_Photos\03_29_Figure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20737"/>
            <a:ext cx="4894262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6" name="Picture 3" descr="D:\Dropbox\Documents\課程\YoungTextBook\Images\Chapter03\A_Images\A_Figures_and_Photos\03_Pg88_UnFigur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068960"/>
            <a:ext cx="2610148" cy="1914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087AB524-A34D-7A4F-A10F-0912CFD6AE6E}"/>
                  </a:ext>
                </a:extLst>
              </p:cNvPr>
              <p:cNvSpPr/>
              <p:nvPr/>
            </p:nvSpPr>
            <p:spPr>
              <a:xfrm>
                <a:off x="3759790" y="5229200"/>
                <a:ext cx="1624419" cy="646331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𝑟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087AB524-A34D-7A4F-A10F-0912CFD6AE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9790" y="5229200"/>
                <a:ext cx="1624419" cy="646331"/>
              </a:xfrm>
              <a:prstGeom prst="rect">
                <a:avLst/>
              </a:prstGeom>
              <a:blipFill>
                <a:blip r:embed="rId4"/>
                <a:stretch>
                  <a:fillRect b="-1923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text&#10;&#10;Description automatically generated">
            <a:extLst>
              <a:ext uri="{FF2B5EF4-FFF2-40B4-BE49-F238E27FC236}">
                <a16:creationId xmlns:a16="http://schemas.microsoft.com/office/drawing/2014/main" id="{5AEC3C32-9072-D589-BF4C-330C4E17AE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505500"/>
            <a:ext cx="7772400" cy="3849188"/>
          </a:xfrm>
          <a:prstGeom prst="rect">
            <a:avLst/>
          </a:prstGeom>
        </p:spPr>
      </p:pic>
      <p:pic>
        <p:nvPicPr>
          <p:cNvPr id="5" name="Picture 4" descr="A diagram of a line of circles&#10;&#10;Description automatically generated">
            <a:extLst>
              <a:ext uri="{FF2B5EF4-FFF2-40B4-BE49-F238E27FC236}">
                <a16:creationId xmlns:a16="http://schemas.microsoft.com/office/drawing/2014/main" id="{319ACFEC-CA06-62BD-6329-A96E044A4A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136"/>
          <a:stretch/>
        </p:blipFill>
        <p:spPr>
          <a:xfrm>
            <a:off x="685800" y="4325860"/>
            <a:ext cx="7772400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4012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line of circles&#10;&#10;Description automatically generated">
            <a:extLst>
              <a:ext uri="{FF2B5EF4-FFF2-40B4-BE49-F238E27FC236}">
                <a16:creationId xmlns:a16="http://schemas.microsoft.com/office/drawing/2014/main" id="{3D382B20-E4B3-8BF3-A5CC-2A77669E83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24"/>
          <a:stretch/>
        </p:blipFill>
        <p:spPr>
          <a:xfrm>
            <a:off x="694700" y="1654729"/>
            <a:ext cx="7772400" cy="1361672"/>
          </a:xfrm>
          <a:prstGeom prst="rect">
            <a:avLst/>
          </a:prstGeom>
        </p:spPr>
      </p:pic>
      <p:pic>
        <p:nvPicPr>
          <p:cNvPr id="5" name="Picture 4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B6E8D743-298E-F1FB-1589-89BEAA4257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00" y="3016401"/>
            <a:ext cx="7772400" cy="1065928"/>
          </a:xfrm>
          <a:prstGeom prst="rect">
            <a:avLst/>
          </a:prstGeom>
        </p:spPr>
      </p:pic>
      <p:pic>
        <p:nvPicPr>
          <p:cNvPr id="7" name="Picture 6" descr="A diagram of a diagram of a curve&#10;&#10;Description automatically generated with medium confidence">
            <a:extLst>
              <a:ext uri="{FF2B5EF4-FFF2-40B4-BE49-F238E27FC236}">
                <a16:creationId xmlns:a16="http://schemas.microsoft.com/office/drawing/2014/main" id="{F776CAEB-196E-F751-0601-9809601593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089557"/>
            <a:ext cx="7772400" cy="2213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2443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8EC237F-3817-FB43-9650-646391300E30}"/>
              </a:ext>
            </a:extLst>
          </p:cNvPr>
          <p:cNvSpPr txBox="1"/>
          <p:nvPr/>
        </p:nvSpPr>
        <p:spPr bwMode="auto">
          <a:xfrm>
            <a:off x="1367644" y="116154"/>
            <a:ext cx="64087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en-GB" dirty="0" err="1"/>
              <a:t>向量是可以疊加的，所以位移、速度、加速度都可以疊加</a:t>
            </a:r>
            <a:r>
              <a:rPr lang="en-GB" dirty="0"/>
              <a:t>！</a:t>
            </a:r>
            <a:endParaRPr lang="en-TW" dirty="0"/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F98E3270-D067-CD4B-B1E4-CFE8A6B812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486"/>
            <a:ext cx="9036496" cy="4818234"/>
          </a:xfrm>
          <a:prstGeom prst="rect">
            <a:avLst/>
          </a:prstGeom>
        </p:spPr>
      </p:pic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474917A1-F077-9D44-8253-272EB25D67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182"/>
          <a:stretch/>
        </p:blipFill>
        <p:spPr>
          <a:xfrm>
            <a:off x="0" y="5247627"/>
            <a:ext cx="9036496" cy="1548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2768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F917723B-395B-F24E-92D4-DA39D82777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41"/>
          <a:stretch/>
        </p:blipFill>
        <p:spPr>
          <a:xfrm>
            <a:off x="0" y="565473"/>
            <a:ext cx="9144000" cy="3799631"/>
          </a:xfrm>
          <a:prstGeom prst="rect">
            <a:avLst/>
          </a:prstGeom>
        </p:spPr>
      </p:pic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CA25D2CA-6D43-4848-9E16-824CE5C30A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336"/>
          <a:stretch/>
        </p:blipFill>
        <p:spPr>
          <a:xfrm>
            <a:off x="-12410" y="4365104"/>
            <a:ext cx="9144000" cy="186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1283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9794D002-3965-3946-86D0-6B3B60E00E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55"/>
          <a:stretch/>
        </p:blipFill>
        <p:spPr>
          <a:xfrm>
            <a:off x="404719" y="273370"/>
            <a:ext cx="8334561" cy="2815958"/>
          </a:xfrm>
          <a:prstGeom prst="rect">
            <a:avLst/>
          </a:prstGeom>
        </p:spPr>
      </p:pic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31F0C800-8604-F047-914C-8589354AEB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664"/>
          <a:stretch/>
        </p:blipFill>
        <p:spPr>
          <a:xfrm>
            <a:off x="404718" y="3089328"/>
            <a:ext cx="8334561" cy="3669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0471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9C58AA09-4F04-DC44-8859-1B3E400CB5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780"/>
          <a:stretch/>
        </p:blipFill>
        <p:spPr>
          <a:xfrm>
            <a:off x="345878" y="1044301"/>
            <a:ext cx="8460432" cy="1592611"/>
          </a:xfrm>
          <a:prstGeom prst="rect">
            <a:avLst/>
          </a:prstGeom>
        </p:spPr>
      </p:pic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9D5EE2FB-7A18-934F-BA94-006083A4925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6"/>
          <a:stretch/>
        </p:blipFill>
        <p:spPr>
          <a:xfrm>
            <a:off x="341783" y="2636912"/>
            <a:ext cx="8460433" cy="3145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2745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rt, line chart&#10;&#10;Description automatically generated">
            <a:extLst>
              <a:ext uri="{FF2B5EF4-FFF2-40B4-BE49-F238E27FC236}">
                <a16:creationId xmlns:a16="http://schemas.microsoft.com/office/drawing/2014/main" id="{31B33C6B-2494-0C47-9B20-373E4773C8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556" y="107168"/>
            <a:ext cx="6411532" cy="3624537"/>
          </a:xfrm>
          <a:prstGeom prst="rect">
            <a:avLst/>
          </a:prstGeom>
        </p:spPr>
      </p:pic>
      <p:pic>
        <p:nvPicPr>
          <p:cNvPr id="4" name="Picture 3" descr="Chart, line chart&#10;&#10;Description automatically generated">
            <a:extLst>
              <a:ext uri="{FF2B5EF4-FFF2-40B4-BE49-F238E27FC236}">
                <a16:creationId xmlns:a16="http://schemas.microsoft.com/office/drawing/2014/main" id="{541E4FD0-C22D-B048-AFF0-12D4970CBC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12"/>
          <a:stretch/>
        </p:blipFill>
        <p:spPr>
          <a:xfrm>
            <a:off x="1160314" y="3731706"/>
            <a:ext cx="6404580" cy="30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8490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, histogram&#10;&#10;Description automatically generated">
            <a:extLst>
              <a:ext uri="{FF2B5EF4-FFF2-40B4-BE49-F238E27FC236}">
                <a16:creationId xmlns:a16="http://schemas.microsoft.com/office/drawing/2014/main" id="{B4F006B7-E9DF-2348-BCC5-BECDD0C623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58"/>
          <a:stretch/>
        </p:blipFill>
        <p:spPr>
          <a:xfrm>
            <a:off x="1080645" y="31458"/>
            <a:ext cx="6471274" cy="2510433"/>
          </a:xfrm>
          <a:prstGeom prst="rect">
            <a:avLst/>
          </a:prstGeom>
        </p:spPr>
      </p:pic>
      <p:pic>
        <p:nvPicPr>
          <p:cNvPr id="5" name="Picture 4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58C9A162-C426-9C47-A23C-3D9FFE86AC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628" y="2541891"/>
            <a:ext cx="6479369" cy="4403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194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圖片 1" descr="afg01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726"/>
          <a:stretch>
            <a:fillRect/>
          </a:stretch>
        </p:blipFill>
        <p:spPr bwMode="auto">
          <a:xfrm>
            <a:off x="3203848" y="1412776"/>
            <a:ext cx="2798762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7" name="文字方塊 3"/>
          <p:cNvSpPr txBox="1">
            <a:spLocks noChangeArrowheads="1"/>
          </p:cNvSpPr>
          <p:nvPr/>
        </p:nvSpPr>
        <p:spPr bwMode="auto">
          <a:xfrm>
            <a:off x="4000500" y="6021288"/>
            <a:ext cx="1143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en-US" altLang="zh-TW" sz="1800"/>
              <a:t>  </a:t>
            </a:r>
            <a:r>
              <a:rPr lang="zh-TW" altLang="en-US" sz="1800"/>
              <a:t>分量</a:t>
            </a:r>
            <a:r>
              <a:rPr lang="zh-TW" altLang="en-US" sz="1800" dirty="0"/>
              <a:t>法</a:t>
            </a:r>
          </a:p>
        </p:txBody>
      </p:sp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3203847" y="4581128"/>
            <a:ext cx="468054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向量可以用它的分量表示！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2A45122-6E83-E640-A21E-F3CCE0F40C9F}"/>
                  </a:ext>
                </a:extLst>
              </p:cNvPr>
              <p:cNvSpPr txBox="1"/>
              <p:nvPr/>
            </p:nvSpPr>
            <p:spPr bwMode="auto">
              <a:xfrm>
                <a:off x="3254486" y="5517232"/>
                <a:ext cx="2512804" cy="318677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2A45122-6E83-E640-A21E-F3CCE0F40C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54486" y="5517232"/>
                <a:ext cx="2512804" cy="318677"/>
              </a:xfrm>
              <a:prstGeom prst="rect">
                <a:avLst/>
              </a:prstGeom>
              <a:blipFill>
                <a:blip r:embed="rId3"/>
                <a:stretch>
                  <a:fillRect l="-1005" t="-19231" b="-1923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字方塊 4">
            <a:extLst>
              <a:ext uri="{FF2B5EF4-FFF2-40B4-BE49-F238E27FC236}">
                <a16:creationId xmlns:a16="http://schemas.microsoft.com/office/drawing/2014/main" id="{4E94B3B8-8E7C-F66F-66F3-A045902DC9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3847" y="4962521"/>
            <a:ext cx="547260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把一向量投影在選取的座標軸上即是它的分量！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 with low confidence">
            <a:extLst>
              <a:ext uri="{FF2B5EF4-FFF2-40B4-BE49-F238E27FC236}">
                <a16:creationId xmlns:a16="http://schemas.microsoft.com/office/drawing/2014/main" id="{655B914D-97DC-C043-B1FC-74D2AAB30A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4" b="82705"/>
          <a:stretch/>
        </p:blipFill>
        <p:spPr>
          <a:xfrm>
            <a:off x="899592" y="532404"/>
            <a:ext cx="7793138" cy="1010646"/>
          </a:xfrm>
          <a:prstGeom prst="rect">
            <a:avLst/>
          </a:prstGeom>
        </p:spPr>
      </p:pic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0262F35F-BD0A-7242-8BD6-783F1984EC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086" y="4162822"/>
            <a:ext cx="7761817" cy="2290514"/>
          </a:xfrm>
          <a:prstGeom prst="rect">
            <a:avLst/>
          </a:prstGeom>
        </p:spPr>
      </p:pic>
      <p:pic>
        <p:nvPicPr>
          <p:cNvPr id="6" name="Picture 5" descr="Diagram&#10;&#10;Description automatically generated with low confidence">
            <a:extLst>
              <a:ext uri="{FF2B5EF4-FFF2-40B4-BE49-F238E27FC236}">
                <a16:creationId xmlns:a16="http://schemas.microsoft.com/office/drawing/2014/main" id="{752CA6E8-3ECC-534B-9844-DC99445F6B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422"/>
          <a:stretch/>
        </p:blipFill>
        <p:spPr>
          <a:xfrm>
            <a:off x="899592" y="1628800"/>
            <a:ext cx="7770797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3855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13"/>
          <p:cNvSpPr>
            <a:spLocks noGrp="1" noChangeArrowheads="1"/>
          </p:cNvSpPr>
          <p:nvPr>
            <p:ph type="title"/>
          </p:nvPr>
        </p:nvSpPr>
        <p:spPr>
          <a:xfrm>
            <a:off x="1763713" y="4724400"/>
            <a:ext cx="5184551" cy="311150"/>
          </a:xfrm>
        </p:spPr>
        <p:txBody>
          <a:bodyPr/>
          <a:lstStyle/>
          <a:p>
            <a:pPr algn="l" eaLnBrk="1" hangingPunct="1"/>
            <a:r>
              <a:rPr lang="zh-TW" altLang="en-US" sz="1800" dirty="0">
                <a:solidFill>
                  <a:srgbClr val="FF3300"/>
                </a:solidFill>
              </a:rPr>
              <a:t>月球的運動也是等加速度運動（以大小而言）！</a:t>
            </a:r>
          </a:p>
        </p:txBody>
      </p:sp>
      <p:pic>
        <p:nvPicPr>
          <p:cNvPr id="73730" name="Picture 7" descr="130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8"/>
          <a:stretch>
            <a:fillRect/>
          </a:stretch>
        </p:blipFill>
        <p:spPr>
          <a:xfrm>
            <a:off x="2627313" y="908050"/>
            <a:ext cx="3943350" cy="3471863"/>
          </a:xfrm>
          <a:noFill/>
        </p:spPr>
      </p:pic>
      <p:pic>
        <p:nvPicPr>
          <p:cNvPr id="73731" name="Picture 25" descr="Newton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31000" y="1700213"/>
            <a:ext cx="1958975" cy="2690812"/>
          </a:xfrm>
          <a:noFill/>
        </p:spPr>
      </p:pic>
      <p:sp>
        <p:nvSpPr>
          <p:cNvPr id="73732" name="Text Box 27"/>
          <p:cNvSpPr txBox="1">
            <a:spLocks noChangeArrowheads="1"/>
          </p:cNvSpPr>
          <p:nvPr/>
        </p:nvSpPr>
        <p:spPr bwMode="auto">
          <a:xfrm>
            <a:off x="6948264" y="4508500"/>
            <a:ext cx="1692275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TW" sz="1800" dirty="0"/>
              <a:t>Isaac Newton</a:t>
            </a:r>
          </a:p>
          <a:p>
            <a:pPr>
              <a:spcBef>
                <a:spcPct val="50000"/>
              </a:spcBef>
            </a:pPr>
            <a:r>
              <a:rPr lang="en-US" altLang="zh-TW" sz="1800" dirty="0"/>
              <a:t>(1642-1727)</a:t>
            </a:r>
          </a:p>
        </p:txBody>
      </p:sp>
      <p:sp>
        <p:nvSpPr>
          <p:cNvPr id="73733" name="文字方塊 6"/>
          <p:cNvSpPr txBox="1">
            <a:spLocks noChangeArrowheads="1"/>
          </p:cNvSpPr>
          <p:nvPr/>
        </p:nvSpPr>
        <p:spPr bwMode="auto">
          <a:xfrm>
            <a:off x="1763713" y="5156200"/>
            <a:ext cx="3167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/>
              <a:t>加速度的方向也是指向地球！</a:t>
            </a:r>
          </a:p>
        </p:txBody>
      </p:sp>
      <p:pic>
        <p:nvPicPr>
          <p:cNvPr id="73734" name="Picture 11" descr="File:Isaac Newton signature.sv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342443"/>
            <a:ext cx="1568450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5" name="Picture 13" descr="http://www.google.com/url?source=imglanding&amp;ct=img&amp;q=http://s3.amazonaws.com/readers/2010/05/13/newtonmanzana_1.jpg&amp;sa=X&amp;ei=lpVeUNONMdDImAWv7IEo&amp;ved=0CAsQ8wc4KQ&amp;usg=AFQjCNHVZWO-4jvnt6p_zepQW46b5RFC1w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35250"/>
            <a:ext cx="2281238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394" name="Picture 6" descr="A-02">
            <a:extLst>
              <a:ext uri="{FF2B5EF4-FFF2-40B4-BE49-F238E27FC236}">
                <a16:creationId xmlns:a16="http://schemas.microsoft.com/office/drawing/2014/main" id="{2D4AE27A-A35C-85E6-B7EE-43CB0EE3D994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908050"/>
            <a:ext cx="5830888" cy="4043363"/>
          </a:xfrm>
          <a:noFill/>
        </p:spPr>
      </p:pic>
      <p:sp>
        <p:nvSpPr>
          <p:cNvPr id="187395" name="Text Box 7">
            <a:extLst>
              <a:ext uri="{FF2B5EF4-FFF2-40B4-BE49-F238E27FC236}">
                <a16:creationId xmlns:a16="http://schemas.microsoft.com/office/drawing/2014/main" id="{606421E8-2FAE-0B17-CCFC-D7D1B83C8F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404813"/>
            <a:ext cx="4032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Copernicus 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哥白尼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(1473-1543)</a:t>
            </a:r>
          </a:p>
        </p:txBody>
      </p:sp>
      <p:sp>
        <p:nvSpPr>
          <p:cNvPr id="151556" name="Text Box 8">
            <a:extLst>
              <a:ext uri="{FF2B5EF4-FFF2-40B4-BE49-F238E27FC236}">
                <a16:creationId xmlns:a16="http://schemas.microsoft.com/office/drawing/2014/main" id="{6AD4988F-9220-A68E-5373-D7332719DD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4941888"/>
            <a:ext cx="58324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/>
              <a:t>哥白尼批評托勒密的系統</a:t>
            </a:r>
            <a:r>
              <a:rPr lang="en-US" altLang="zh-TW"/>
              <a:t>“….”</a:t>
            </a:r>
          </a:p>
        </p:txBody>
      </p:sp>
      <p:pic>
        <p:nvPicPr>
          <p:cNvPr id="6" name="Picture 2" descr="http://www.phys.ncku.edu.tw/~astrolab/e_book/astron_western/images/geocentric_Ptolemy.jpg">
            <a:hlinkClick r:id="rId3"/>
            <a:extLst>
              <a:ext uri="{FF2B5EF4-FFF2-40B4-BE49-F238E27FC236}">
                <a16:creationId xmlns:a16="http://schemas.microsoft.com/office/drawing/2014/main" id="{1D63D999-1D8A-C957-B795-0FD6EEB1CB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981075"/>
            <a:ext cx="3797300" cy="381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259A1355-98F9-5D23-14F1-60DC28B47D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732463"/>
            <a:ext cx="6840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dirty="0"/>
              <a:t>原來科學不只是忠於現象，科學還必須賞心悅目！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3EF756F6-BF79-C7CE-FA11-9FE91C05EF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6092825"/>
            <a:ext cx="526297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dirty="0"/>
              <a:t>科學必須簡化現象為單純的定律！簡單使人快樂！</a:t>
            </a:r>
          </a:p>
        </p:txBody>
      </p:sp>
      <p:pic>
        <p:nvPicPr>
          <p:cNvPr id="151560" name="Picture 8" descr="安心亞的圖片">
            <a:hlinkClick r:id="rId5" tooltip="安心亞的圖片"/>
            <a:extLst>
              <a:ext uri="{FF2B5EF4-FFF2-40B4-BE49-F238E27FC236}">
                <a16:creationId xmlns:a16="http://schemas.microsoft.com/office/drawing/2014/main" id="{6F04E47B-C6A5-55EF-28E6-770C8C45BA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88913"/>
            <a:ext cx="2117725" cy="281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1564" name="Picture 12" descr="http://shesay20.ek21.com/expert/uploads/mai5.jpg">
            <a:extLst>
              <a:ext uri="{FF2B5EF4-FFF2-40B4-BE49-F238E27FC236}">
                <a16:creationId xmlns:a16="http://schemas.microsoft.com/office/drawing/2014/main" id="{FCCB2D45-A59B-71AE-2C4E-93F745B774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2997200"/>
            <a:ext cx="2206625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CCEE2C9F-4B70-AB4B-FC37-49DAB9E30A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300663"/>
            <a:ext cx="6985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/>
              <a:t>他寧願忍受當時還無法解釋的地球移動，卻堅持心靈的快樂！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6006D5F-D530-4027-7966-EB3AAB0B0F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4300" y="4941888"/>
            <a:ext cx="24160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pleasing to the mind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4516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514" name="Picture 6" descr="A-02">
            <a:extLst>
              <a:ext uri="{FF2B5EF4-FFF2-40B4-BE49-F238E27FC236}">
                <a16:creationId xmlns:a16="http://schemas.microsoft.com/office/drawing/2014/main" id="{4A5039F6-80FF-8BF8-4CEF-F64E9DACE37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34" t="2702" b="25150"/>
          <a:stretch>
            <a:fillRect/>
          </a:stretch>
        </p:blipFill>
        <p:spPr>
          <a:xfrm>
            <a:off x="2987675" y="1557338"/>
            <a:ext cx="3627438" cy="3600450"/>
          </a:xfrm>
          <a:noFill/>
        </p:spPr>
      </p:pic>
      <p:sp>
        <p:nvSpPr>
          <p:cNvPr id="192515" name="文字方塊 3">
            <a:extLst>
              <a:ext uri="{FF2B5EF4-FFF2-40B4-BE49-F238E27FC236}">
                <a16:creationId xmlns:a16="http://schemas.microsoft.com/office/drawing/2014/main" id="{B9A1145F-7987-0E6B-01B3-B6C49DBC8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5373688"/>
            <a:ext cx="4967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/>
              <a:t>哥白尼的圖像也有一個不是非常精美之處！</a:t>
            </a:r>
          </a:p>
        </p:txBody>
      </p:sp>
      <p:sp>
        <p:nvSpPr>
          <p:cNvPr id="4" name="向上箭號 3">
            <a:extLst>
              <a:ext uri="{FF2B5EF4-FFF2-40B4-BE49-F238E27FC236}">
                <a16:creationId xmlns:a16="http://schemas.microsoft.com/office/drawing/2014/main" id="{324707FE-0E30-EAC6-0000-57D70340788E}"/>
              </a:ext>
            </a:extLst>
          </p:cNvPr>
          <p:cNvSpPr/>
          <p:nvPr/>
        </p:nvSpPr>
        <p:spPr>
          <a:xfrm rot="17861284">
            <a:off x="5011242" y="2847914"/>
            <a:ext cx="525074" cy="476031"/>
          </a:xfrm>
          <a:prstGeom prst="upArrow">
            <a:avLst/>
          </a:prstGeom>
          <a:solidFill>
            <a:srgbClr val="FFFF00"/>
          </a:solidFill>
          <a:ln w="444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538" name="Picture 3" descr="A-02">
            <a:extLst>
              <a:ext uri="{FF2B5EF4-FFF2-40B4-BE49-F238E27FC236}">
                <a16:creationId xmlns:a16="http://schemas.microsoft.com/office/drawing/2014/main" id="{8E674FBA-9003-A762-CB80-09A0071093F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01" t="4755" r="1230" b="26294"/>
          <a:stretch>
            <a:fillRect/>
          </a:stretch>
        </p:blipFill>
        <p:spPr>
          <a:xfrm>
            <a:off x="250825" y="620713"/>
            <a:ext cx="4071938" cy="4143375"/>
          </a:xfrm>
          <a:noFill/>
        </p:spPr>
      </p:pic>
      <p:pic>
        <p:nvPicPr>
          <p:cNvPr id="125954" name="Picture 2" descr="http://img.arting365.com/opus/picture_insert/h108/h05/img200704052112037.jpg">
            <a:hlinkClick r:id="rId3"/>
            <a:extLst>
              <a:ext uri="{FF2B5EF4-FFF2-40B4-BE49-F238E27FC236}">
                <a16:creationId xmlns:a16="http://schemas.microsoft.com/office/drawing/2014/main" id="{4F518380-35BA-B67F-71AB-FE863ABAB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3429000"/>
            <a:ext cx="5429250" cy="277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B231BA04-5EDD-CC7E-5DB2-D77534065D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7538" y="620713"/>
            <a:ext cx="43926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/>
              <a:t>月球是離地極近，繞地球轉的天體。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DB250082-1507-9513-8A38-D87780FBEA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7538" y="1052513"/>
            <a:ext cx="45370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/>
              <a:t>為什麼它不像地球表面上的物體會落回地面？</a:t>
            </a:r>
          </a:p>
        </p:txBody>
      </p:sp>
      <p:pic>
        <p:nvPicPr>
          <p:cNvPr id="125958" name="Picture 6" descr="http://news.cctv.com/20080912/images/1221193530261_1221193530261_r.jpg">
            <a:extLst>
              <a:ext uri="{FF2B5EF4-FFF2-40B4-BE49-F238E27FC236}">
                <a16:creationId xmlns:a16="http://schemas.microsoft.com/office/drawing/2014/main" id="{E573D02C-42BF-97D6-5321-BB390E239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2276475"/>
            <a:ext cx="3074987" cy="391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58F144B8-4C03-DD87-396D-581D6F927E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7538" y="1557338"/>
            <a:ext cx="28813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/>
              <a:t>月球為什麼一直飄在空中！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59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59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62" name="Picture 6" descr="http://news.cctv.com/20080912/images/1221193530261_1221193530261_r.jpg">
            <a:extLst>
              <a:ext uri="{FF2B5EF4-FFF2-40B4-BE49-F238E27FC236}">
                <a16:creationId xmlns:a16="http://schemas.microsoft.com/office/drawing/2014/main" id="{F73C87D1-3385-A90F-C437-D190AE967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47"/>
          <a:stretch>
            <a:fillRect/>
          </a:stretch>
        </p:blipFill>
        <p:spPr bwMode="auto">
          <a:xfrm>
            <a:off x="6948488" y="2997200"/>
            <a:ext cx="1309687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63" name="文字方塊 3">
            <a:extLst>
              <a:ext uri="{FF2B5EF4-FFF2-40B4-BE49-F238E27FC236}">
                <a16:creationId xmlns:a16="http://schemas.microsoft.com/office/drawing/2014/main" id="{9E9DBD31-5B90-2347-3BA6-72DB4082E2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5347959"/>
            <a:ext cx="33845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dirty="0"/>
              <a:t>月球是神聖的天上的天體，</a:t>
            </a:r>
          </a:p>
        </p:txBody>
      </p:sp>
      <p:sp>
        <p:nvSpPr>
          <p:cNvPr id="194564" name="文字方塊 4">
            <a:extLst>
              <a:ext uri="{FF2B5EF4-FFF2-40B4-BE49-F238E27FC236}">
                <a16:creationId xmlns:a16="http://schemas.microsoft.com/office/drawing/2014/main" id="{DAB4FEF2-7837-EB11-37A1-5F815520AA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5789507"/>
            <a:ext cx="73802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dirty="0"/>
              <a:t>當然與塵世中世俗的物體，本質不同，遵守不同的法律，作不同的運動。</a:t>
            </a:r>
          </a:p>
        </p:txBody>
      </p:sp>
      <p:pic>
        <p:nvPicPr>
          <p:cNvPr id="194565" name="Picture 8" descr="http://1.bp.blogspot.com/_mV157Q86LTY/THKjtO0AAbI/AAAAAAAAAMo/2VMGT4cn0FI/s1600/full-moon-shining+on+ocean.jpg">
            <a:extLst>
              <a:ext uri="{FF2B5EF4-FFF2-40B4-BE49-F238E27FC236}">
                <a16:creationId xmlns:a16="http://schemas.microsoft.com/office/drawing/2014/main" id="{AE0D7312-23D7-746A-FB49-E1FD6B8F6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125538"/>
            <a:ext cx="5327650" cy="399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66" name="文字方塊 5">
            <a:extLst>
              <a:ext uri="{FF2B5EF4-FFF2-40B4-BE49-F238E27FC236}">
                <a16:creationId xmlns:a16="http://schemas.microsoft.com/office/drawing/2014/main" id="{9B23E1CC-780A-EC83-F8A1-C25BE2BFF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9632" y="553211"/>
            <a:ext cx="48244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dirty="0"/>
              <a:t>或許這本來就是如此！沒甚麼值得大驚小怪的！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A97810-8EA1-DED2-224C-81B88CF52CE7}"/>
              </a:ext>
            </a:extLst>
          </p:cNvPr>
          <p:cNvSpPr txBox="1"/>
          <p:nvPr/>
        </p:nvSpPr>
        <p:spPr bwMode="auto">
          <a:xfrm>
            <a:off x="1116013" y="6230500"/>
            <a:ext cx="42480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一個恆常運動，一個會落下</a:t>
            </a:r>
            <a:r>
              <a:rPr lang="en-US" dirty="0"/>
              <a:t>。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86" name="Picture 2" descr="http://www.vjw.biz/ebook/PLATE46BXSpanishmid16th.jpg">
            <a:extLst>
              <a:ext uri="{FF2B5EF4-FFF2-40B4-BE49-F238E27FC236}">
                <a16:creationId xmlns:a16="http://schemas.microsoft.com/office/drawing/2014/main" id="{472692D4-84A4-4589-3BFA-FA2FC26BF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543050"/>
            <a:ext cx="3673475" cy="465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5587" name="Picture 4" descr="http://cootelibeau.files.wordpress.com/2008/11/peasant_family.jpg">
            <a:extLst>
              <a:ext uri="{FF2B5EF4-FFF2-40B4-BE49-F238E27FC236}">
                <a16:creationId xmlns:a16="http://schemas.microsoft.com/office/drawing/2014/main" id="{5FC1D677-248F-279E-FEB2-04FC2FEE4A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003" y="3789040"/>
            <a:ext cx="3414947" cy="2410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5588" name="文字方塊 3">
            <a:extLst>
              <a:ext uri="{FF2B5EF4-FFF2-40B4-BE49-F238E27FC236}">
                <a16:creationId xmlns:a16="http://schemas.microsoft.com/office/drawing/2014/main" id="{A3593879-44A7-EDAA-CDC1-2E0A07479A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3839" y="908720"/>
            <a:ext cx="57983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dirty="0"/>
              <a:t>如同貴族與平民，本質不同，遵守不同的法律。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文字方塊 7">
            <a:extLst>
              <a:ext uri="{FF2B5EF4-FFF2-40B4-BE49-F238E27FC236}">
                <a16:creationId xmlns:a16="http://schemas.microsoft.com/office/drawing/2014/main" id="{A7210FDF-CEB7-6F93-2A43-45265F125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6308725"/>
            <a:ext cx="25923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/>
              <a:t>自然與社會都有階級</a:t>
            </a:r>
          </a:p>
        </p:txBody>
      </p:sp>
      <p:pic>
        <p:nvPicPr>
          <p:cNvPr id="196611" name="Picture 20" descr="http://www.investigations.4-lom.com/wp-content/uploads/2007/11/chainofbeing.jpg">
            <a:extLst>
              <a:ext uri="{FF2B5EF4-FFF2-40B4-BE49-F238E27FC236}">
                <a16:creationId xmlns:a16="http://schemas.microsoft.com/office/drawing/2014/main" id="{AC68C088-0C93-F039-74A4-BD2805C0B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60350"/>
            <a:ext cx="4105275" cy="601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3" name="Picture 4" descr="13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692150"/>
            <a:ext cx="3889375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4" name="文字方塊 8"/>
          <p:cNvSpPr txBox="1">
            <a:spLocks noChangeArrowheads="1"/>
          </p:cNvSpPr>
          <p:nvPr/>
        </p:nvSpPr>
        <p:spPr bwMode="auto">
          <a:xfrm>
            <a:off x="1187450" y="4581525"/>
            <a:ext cx="6985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天上的月球與地上的物體，運動速度大小與方向雖然完全不同，</a:t>
            </a:r>
          </a:p>
        </p:txBody>
      </p:sp>
      <p:sp>
        <p:nvSpPr>
          <p:cNvPr id="74755" name="文字方塊 9"/>
          <p:cNvSpPr txBox="1">
            <a:spLocks noChangeArrowheads="1"/>
          </p:cNvSpPr>
          <p:nvPr/>
        </p:nvSpPr>
        <p:spPr bwMode="auto">
          <a:xfrm>
            <a:off x="1187450" y="5907881"/>
            <a:ext cx="72151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如果以加速度來研究，月球與蘋果的運動在本質上是一樣的。</a:t>
            </a:r>
          </a:p>
        </p:txBody>
      </p:sp>
      <p:pic>
        <p:nvPicPr>
          <p:cNvPr id="74756" name="Picture 8" descr="http://www.google.com/url?source=imglanding&amp;ct=img&amp;q=http://3.bp.blogspot.com/-R76aAXAEtB8/T-GQDTnz25I/AAAAAAAABss/ehx2IsDEl28/s1600/newton+apple+jokes.jpg&amp;sa=X&amp;ei=IpVeUJPpGKjomAW3iYGACQ&amp;ved=0CAwQ8wc4ywE&amp;usg=AFQjCNHi-yVEQEvdwis-5V0R2kex7XRmA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765175"/>
            <a:ext cx="2524125" cy="341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1187450" y="5004356"/>
            <a:ext cx="3416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但運動的加速度卻都指向地心！</a:t>
            </a:r>
          </a:p>
        </p:txBody>
      </p:sp>
      <p:sp>
        <p:nvSpPr>
          <p:cNvPr id="3" name="文字方塊 6">
            <a:extLst>
              <a:ext uri="{FF2B5EF4-FFF2-40B4-BE49-F238E27FC236}">
                <a16:creationId xmlns:a16="http://schemas.microsoft.com/office/drawing/2014/main" id="{35CE2064-6838-9F52-3046-A0008123D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5455047"/>
            <a:ext cx="69129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伽利略主張對物體運動的研究應該由</a:t>
            </a:r>
            <a:r>
              <a:rPr lang="zh-TW" altLang="en-US" sz="1800" dirty="0">
                <a:solidFill>
                  <a:srgbClr val="FF0000"/>
                </a:solidFill>
              </a:rPr>
              <a:t>速度</a:t>
            </a:r>
            <a:r>
              <a:rPr lang="zh-TW" altLang="en-US" sz="1800" dirty="0"/>
              <a:t>轉移到</a:t>
            </a:r>
            <a:r>
              <a:rPr lang="zh-TW" altLang="en-US" sz="1800" dirty="0">
                <a:solidFill>
                  <a:srgbClr val="FF0000"/>
                </a:solidFill>
              </a:rPr>
              <a:t>加速度</a:t>
            </a:r>
            <a:r>
              <a:rPr lang="zh-TW" altLang="en-US" sz="1800" dirty="0"/>
              <a:t>！</a:t>
            </a:r>
          </a:p>
        </p:txBody>
      </p:sp>
    </p:spTree>
    <p:extLst>
      <p:ext uri="{BB962C8B-B14F-4D97-AF65-F5344CB8AC3E}">
        <p14:creationId xmlns:p14="http://schemas.microsoft.com/office/powerpoint/2010/main" val="19017703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7" name="Picture 6" descr="http://news.cctv.com/20080912/images/1221193530261_1221193530261_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476250"/>
            <a:ext cx="2098675" cy="267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http://galileoandeinstein.physics.virginia.edu/lectures/newtmt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72" y="3356992"/>
            <a:ext cx="3447806" cy="325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79" name="文字方塊 5"/>
          <p:cNvSpPr txBox="1">
            <a:spLocks noChangeArrowheads="1"/>
          </p:cNvSpPr>
          <p:nvPr/>
        </p:nvSpPr>
        <p:spPr bwMode="auto">
          <a:xfrm>
            <a:off x="4734718" y="4987925"/>
            <a:ext cx="3643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/>
              <a:t>天體與地面物體</a:t>
            </a:r>
            <a:r>
              <a:rPr lang="zh-TW" altLang="en-US" sz="1800">
                <a:solidFill>
                  <a:srgbClr val="FF0000"/>
                </a:solidFill>
              </a:rPr>
              <a:t>本質上是平等的</a:t>
            </a:r>
            <a:r>
              <a:rPr lang="zh-TW" altLang="en-US" sz="1800"/>
              <a:t>！</a:t>
            </a:r>
          </a:p>
        </p:txBody>
      </p:sp>
      <p:sp>
        <p:nvSpPr>
          <p:cNvPr id="75780" name="文字方塊 6"/>
          <p:cNvSpPr txBox="1">
            <a:spLocks noChangeArrowheads="1"/>
          </p:cNvSpPr>
          <p:nvPr/>
        </p:nvSpPr>
        <p:spPr bwMode="auto">
          <a:xfrm>
            <a:off x="4734718" y="4344988"/>
            <a:ext cx="35004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/>
              <a:t>塵世的物體可以成為神聖的天體！</a:t>
            </a:r>
          </a:p>
        </p:txBody>
      </p:sp>
      <p:pic>
        <p:nvPicPr>
          <p:cNvPr id="75781" name="Picture 8" descr="http://1.bp.blogspot.com/_mV157Q86LTY/THKjtO0AAbI/AAAAAAAAAMo/2VMGT4cn0FI/s1600/full-moon-shining+on+ocea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417513"/>
            <a:ext cx="3600450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2" name="文字方塊 6"/>
          <p:cNvSpPr txBox="1">
            <a:spLocks noChangeArrowheads="1"/>
          </p:cNvSpPr>
          <p:nvPr/>
        </p:nvSpPr>
        <p:spPr bwMode="auto">
          <a:xfrm>
            <a:off x="4572000" y="1484313"/>
            <a:ext cx="5048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en-US" altLang="zh-TW" sz="4000">
                <a:latin typeface="Times New Roman" pitchFamily="18" charset="0"/>
                <a:cs typeface="Times New Roman" pitchFamily="18" charset="0"/>
              </a:rPr>
              <a:t>=</a:t>
            </a:r>
            <a:endParaRPr lang="zh-TW" altLang="en-US" sz="4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圖片 1" descr="afg01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726"/>
          <a:stretch>
            <a:fillRect/>
          </a:stretch>
        </p:blipFill>
        <p:spPr bwMode="auto">
          <a:xfrm>
            <a:off x="755576" y="1578050"/>
            <a:ext cx="2798763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1" name="文字方塊 3"/>
          <p:cNvSpPr txBox="1">
            <a:spLocks noChangeArrowheads="1"/>
          </p:cNvSpPr>
          <p:nvPr/>
        </p:nvSpPr>
        <p:spPr bwMode="auto">
          <a:xfrm>
            <a:off x="3769021" y="1496518"/>
            <a:ext cx="42484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分量法與圖示法式等價的。</a:t>
            </a:r>
          </a:p>
        </p:txBody>
      </p:sp>
      <p:sp>
        <p:nvSpPr>
          <p:cNvPr id="58372" name="文字方塊 4"/>
          <p:cNvSpPr txBox="1">
            <a:spLocks noChangeArrowheads="1"/>
          </p:cNvSpPr>
          <p:nvPr/>
        </p:nvSpPr>
        <p:spPr bwMode="auto">
          <a:xfrm>
            <a:off x="3779912" y="5013176"/>
            <a:ext cx="3571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/>
              <a:t>分量的值與座標軸的選取有關！</a:t>
            </a:r>
          </a:p>
        </p:txBody>
      </p:sp>
      <p:sp>
        <p:nvSpPr>
          <p:cNvPr id="58373" name="文字方塊 5"/>
          <p:cNvSpPr txBox="1">
            <a:spLocks noChangeArrowheads="1"/>
          </p:cNvSpPr>
          <p:nvPr/>
        </p:nvSpPr>
        <p:spPr bwMode="auto">
          <a:xfrm>
            <a:off x="3775347" y="2757835"/>
            <a:ext cx="30718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由分量可以得到向量的大小</a:t>
            </a:r>
          </a:p>
        </p:txBody>
      </p:sp>
      <p:sp>
        <p:nvSpPr>
          <p:cNvPr id="58375" name="文字方塊 7"/>
          <p:cNvSpPr txBox="1">
            <a:spLocks noChangeArrowheads="1"/>
          </p:cNvSpPr>
          <p:nvPr/>
        </p:nvSpPr>
        <p:spPr bwMode="auto">
          <a:xfrm>
            <a:off x="3775348" y="3793034"/>
            <a:ext cx="30718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/>
              <a:t>由分量可以得到向量的方向：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F8D60D-69E8-C24A-B46A-7614BD637931}"/>
                  </a:ext>
                </a:extLst>
              </p:cNvPr>
              <p:cNvSpPr txBox="1"/>
              <p:nvPr/>
            </p:nvSpPr>
            <p:spPr bwMode="auto">
              <a:xfrm>
                <a:off x="3819798" y="2036210"/>
                <a:ext cx="2512804" cy="318677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F8D60D-69E8-C24A-B46A-7614BD6379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19798" y="2036210"/>
                <a:ext cx="2512804" cy="318677"/>
              </a:xfrm>
              <a:prstGeom prst="rect">
                <a:avLst/>
              </a:prstGeom>
              <a:blipFill>
                <a:blip r:embed="rId8"/>
                <a:stretch>
                  <a:fillRect l="-503" t="-19231" b="-1923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C371D8B-B607-4C48-AE54-6DCED2CBF0D1}"/>
                  </a:ext>
                </a:extLst>
              </p:cNvPr>
              <p:cNvSpPr txBox="1"/>
              <p:nvPr/>
            </p:nvSpPr>
            <p:spPr bwMode="auto">
              <a:xfrm>
                <a:off x="3830354" y="3179939"/>
                <a:ext cx="1483291" cy="56368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ra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C371D8B-B607-4C48-AE54-6DCED2CBF0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30354" y="3179939"/>
                <a:ext cx="1483291" cy="56368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AAF3E9D-230A-B345-BBE4-0ADAA074C904}"/>
                  </a:ext>
                </a:extLst>
              </p:cNvPr>
              <p:cNvSpPr txBox="1"/>
              <p:nvPr/>
            </p:nvSpPr>
            <p:spPr bwMode="auto">
              <a:xfrm>
                <a:off x="3830354" y="4232094"/>
                <a:ext cx="1104405" cy="474361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b="0" i="0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AAF3E9D-230A-B345-BBE4-0ADAA074C9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30354" y="4232094"/>
                <a:ext cx="1104405" cy="474361"/>
              </a:xfrm>
              <a:prstGeom prst="rect">
                <a:avLst/>
              </a:prstGeom>
              <a:blipFill>
                <a:blip r:embed="rId10"/>
                <a:stretch>
                  <a:fillRect l="-2273" b="-1052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13"/>
          <p:cNvSpPr>
            <a:spLocks noGrp="1" noChangeArrowheads="1"/>
          </p:cNvSpPr>
          <p:nvPr>
            <p:ph type="title"/>
          </p:nvPr>
        </p:nvSpPr>
        <p:spPr>
          <a:xfrm>
            <a:off x="2700338" y="1125538"/>
            <a:ext cx="4005262" cy="452437"/>
          </a:xfrm>
        </p:spPr>
        <p:txBody>
          <a:bodyPr/>
          <a:lstStyle/>
          <a:p>
            <a:pPr algn="l" eaLnBrk="1" hangingPunct="1"/>
            <a:r>
              <a:rPr lang="zh-TW" altLang="en-US" sz="1800">
                <a:solidFill>
                  <a:srgbClr val="FF3300"/>
                </a:solidFill>
              </a:rPr>
              <a:t>天體與蘋果服從同樣的物理定律</a:t>
            </a:r>
          </a:p>
        </p:txBody>
      </p:sp>
      <p:pic>
        <p:nvPicPr>
          <p:cNvPr id="76802" name="Picture 7" descr="130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8"/>
          <a:stretch>
            <a:fillRect/>
          </a:stretch>
        </p:blipFill>
        <p:spPr>
          <a:xfrm>
            <a:off x="468313" y="1773238"/>
            <a:ext cx="4038600" cy="3557587"/>
          </a:xfrm>
          <a:noFill/>
        </p:spPr>
      </p:pic>
      <p:pic>
        <p:nvPicPr>
          <p:cNvPr id="76803" name="Picture 25" descr="Newton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2276475"/>
            <a:ext cx="2220913" cy="3051175"/>
          </a:xfrm>
          <a:noFill/>
        </p:spPr>
      </p:pic>
      <p:sp>
        <p:nvSpPr>
          <p:cNvPr id="76804" name="Text Box 27"/>
          <p:cNvSpPr txBox="1">
            <a:spLocks noChangeArrowheads="1"/>
          </p:cNvSpPr>
          <p:nvPr/>
        </p:nvSpPr>
        <p:spPr bwMode="auto">
          <a:xfrm>
            <a:off x="7164388" y="4508500"/>
            <a:ext cx="1692275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TW" sz="1800"/>
              <a:t>Isaac Newton</a:t>
            </a:r>
          </a:p>
          <a:p>
            <a:pPr>
              <a:spcBef>
                <a:spcPct val="50000"/>
              </a:spcBef>
            </a:pPr>
            <a:r>
              <a:rPr lang="en-US" altLang="zh-TW" sz="1800"/>
              <a:t>(1642-1727)</a:t>
            </a:r>
          </a:p>
        </p:txBody>
      </p:sp>
      <p:sp>
        <p:nvSpPr>
          <p:cNvPr id="76805" name="Text Box 28"/>
          <p:cNvSpPr txBox="1">
            <a:spLocks noChangeArrowheads="1"/>
          </p:cNvSpPr>
          <p:nvPr/>
        </p:nvSpPr>
        <p:spPr bwMode="auto">
          <a:xfrm>
            <a:off x="3419475" y="5589588"/>
            <a:ext cx="3313113" cy="36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zh-TW" altLang="en-US" sz="1800">
                <a:solidFill>
                  <a:srgbClr val="FF3300"/>
                </a:solidFill>
                <a:latin typeface="新細明體" pitchFamily="18" charset="-120"/>
              </a:rPr>
              <a:t>物理定律是普遍的  </a:t>
            </a:r>
            <a:r>
              <a:rPr lang="en-US" altLang="zh-TW" sz="1800">
                <a:solidFill>
                  <a:srgbClr val="FF3300"/>
                </a:solidFill>
                <a:latin typeface="新細明體" pitchFamily="18" charset="-120"/>
              </a:rPr>
              <a:t>(</a:t>
            </a:r>
            <a:r>
              <a:rPr lang="en-US" altLang="zh-TW" sz="180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universal</a:t>
            </a:r>
            <a:r>
              <a:rPr lang="en-US" altLang="zh-TW" sz="1800">
                <a:solidFill>
                  <a:srgbClr val="FF3300"/>
                </a:solidFill>
                <a:latin typeface="新細明體" pitchFamily="18" charset="-120"/>
              </a:rPr>
              <a:t>)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186" name="Picture 2" descr="http://www.success.co.il/knowledge/images/Pillar10-History-French-Revolution-Delacroix.jpg">
            <a:extLst>
              <a:ext uri="{FF2B5EF4-FFF2-40B4-BE49-F238E27FC236}">
                <a16:creationId xmlns:a16="http://schemas.microsoft.com/office/drawing/2014/main" id="{E44ADAB2-8B2B-C062-C96E-EA9042663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484313"/>
            <a:ext cx="3905250" cy="292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1187" name="文字方塊 6">
            <a:extLst>
              <a:ext uri="{FF2B5EF4-FFF2-40B4-BE49-F238E27FC236}">
                <a16:creationId xmlns:a16="http://schemas.microsoft.com/office/drawing/2014/main" id="{B816EE5D-C2A4-D948-A655-FDDEC82E7F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3" y="4668770"/>
            <a:ext cx="3286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dirty="0"/>
              <a:t>無論貴賤，法律一體適用！</a:t>
            </a:r>
          </a:p>
        </p:txBody>
      </p:sp>
      <p:sp>
        <p:nvSpPr>
          <p:cNvPr id="221188" name="AutoShape 4" descr="http://www.art-prints-on-demand.com/kunst/jacques_louis_david/the_tennis_court_XIR14667.jpg">
            <a:extLst>
              <a:ext uri="{FF2B5EF4-FFF2-40B4-BE49-F238E27FC236}">
                <a16:creationId xmlns:a16="http://schemas.microsoft.com/office/drawing/2014/main" id="{FC0D9D3F-E249-01B3-D5D5-D3C3C6A2DAF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pic>
        <p:nvPicPr>
          <p:cNvPr id="221189" name="Picture 6" descr="http://www.art-prints-on-demand.com/kunst/jacques_louis_david/the_tennis_court_XIR14667.jpg">
            <a:extLst>
              <a:ext uri="{FF2B5EF4-FFF2-40B4-BE49-F238E27FC236}">
                <a16:creationId xmlns:a16="http://schemas.microsoft.com/office/drawing/2014/main" id="{08C5F470-C30B-78C6-D28E-DDAA178D1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484313"/>
            <a:ext cx="4365625" cy="286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1190" name="文字方塊 5">
            <a:extLst>
              <a:ext uri="{FF2B5EF4-FFF2-40B4-BE49-F238E27FC236}">
                <a16:creationId xmlns:a16="http://schemas.microsoft.com/office/drawing/2014/main" id="{A30D4169-A023-E697-8669-89FDF2E65A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2" y="5085184"/>
            <a:ext cx="7771375" cy="1289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Nature is exceedingly simple and comfortable to herself. 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Whatever reasoning holds for greater motions, should hold for lesser ones as well! </a:t>
            </a:r>
          </a:p>
          <a:p>
            <a:pPr algn="r" eaLnBrk="1" hangingPunct="1">
              <a:lnSpc>
                <a:spcPct val="150000"/>
              </a:lnSpc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Newton “</a:t>
            </a:r>
            <a:r>
              <a:rPr lang="en-US" altLang="zh-TW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Conclusio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5" name="Picture 5" descr="D:\Dropbox\Documents\課程\YoungTextBook\Images\Chapter03\A_Images\A_Figures_and_Photos\03_01_Fig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548680"/>
            <a:ext cx="3739232" cy="4514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6" name="文字方塊 4"/>
          <p:cNvSpPr txBox="1">
            <a:spLocks noChangeArrowheads="1"/>
          </p:cNvSpPr>
          <p:nvPr/>
        </p:nvSpPr>
        <p:spPr bwMode="auto">
          <a:xfrm>
            <a:off x="2122363" y="5282713"/>
            <a:ext cx="19431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位置是一個向量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BAC1749-E006-4C47-88B6-310A6D8ED161}"/>
                  </a:ext>
                </a:extLst>
              </p:cNvPr>
              <p:cNvSpPr txBox="1"/>
              <p:nvPr/>
            </p:nvSpPr>
            <p:spPr bwMode="auto">
              <a:xfrm>
                <a:off x="3923928" y="5320957"/>
                <a:ext cx="2751779" cy="291811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𝑥</m:t>
                      </m:r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𝑧</m:t>
                      </m:r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acc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BAC1749-E006-4C47-88B6-310A6D8ED1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23928" y="5320957"/>
                <a:ext cx="2751779" cy="291811"/>
              </a:xfrm>
              <a:prstGeom prst="rect">
                <a:avLst/>
              </a:prstGeom>
              <a:blipFill>
                <a:blip r:embed="rId3"/>
                <a:stretch>
                  <a:fillRect l="-1382" t="-25000" r="-1382" b="-25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9">
                <a:extLst>
                  <a:ext uri="{FF2B5EF4-FFF2-40B4-BE49-F238E27FC236}">
                    <a16:creationId xmlns:a16="http://schemas.microsoft.com/office/drawing/2014/main" id="{A45A62ED-CFD4-3C4A-8D15-FF8503D6BAB6}"/>
                  </a:ext>
                </a:extLst>
              </p:cNvPr>
              <p:cNvSpPr/>
              <p:nvPr/>
            </p:nvSpPr>
            <p:spPr>
              <a:xfrm>
                <a:off x="2122363" y="5720807"/>
                <a:ext cx="1348639" cy="871136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altLang="zh-TW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zh-TW" i="1">
                              <a:latin typeface="Cambria Math"/>
                            </a:rPr>
                            <m:t>𝑟</m:t>
                          </m:r>
                        </m:e>
                      </m:acc>
                      <m:r>
                        <a:rPr lang="en-US" altLang="zh-TW" sz="1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1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1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altLang="zh-TW" sz="1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1800" b="0" i="1" smtClean="0">
                              <a:latin typeface="Cambria Math"/>
                            </a:rPr>
                            <m:t>3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𝑒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zh-TW" altLang="en-US" sz="1800" dirty="0"/>
              </a:p>
            </p:txBody>
          </p:sp>
        </mc:Choice>
        <mc:Fallback xmlns="">
          <p:sp>
            <p:nvSpPr>
              <p:cNvPr id="6" name="矩形 9">
                <a:extLst>
                  <a:ext uri="{FF2B5EF4-FFF2-40B4-BE49-F238E27FC236}">
                    <a16:creationId xmlns:a16="http://schemas.microsoft.com/office/drawing/2014/main" id="{A45A62ED-CFD4-3C4A-8D15-FF8503D6BA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2363" y="5720807"/>
                <a:ext cx="1348639" cy="871136"/>
              </a:xfrm>
              <a:prstGeom prst="rect">
                <a:avLst/>
              </a:prstGeom>
              <a:blipFill>
                <a:blip r:embed="rId4"/>
                <a:stretch>
                  <a:fillRect l="-24299" t="-95652" r="-4673" b="-152174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12">
                <a:extLst>
                  <a:ext uri="{FF2B5EF4-FFF2-40B4-BE49-F238E27FC236}">
                    <a16:creationId xmlns:a16="http://schemas.microsoft.com/office/drawing/2014/main" id="{EB7BEE96-E9CB-0140-80F4-7F08FAC789AA}"/>
                  </a:ext>
                </a:extLst>
              </p:cNvPr>
              <p:cNvSpPr txBox="1"/>
              <p:nvPr/>
            </p:nvSpPr>
            <p:spPr bwMode="auto">
              <a:xfrm>
                <a:off x="3563888" y="5971709"/>
                <a:ext cx="2376264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/>
                              </a:rPr>
                              <m:t>𝑒</m:t>
                            </m:r>
                          </m:e>
                        </m:acc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/>
                          </a:rPr>
                          <m:t>𝑖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/>
                      </a:rPr>
                      <m:t>  </m:t>
                    </m:r>
                    <m:r>
                      <a:rPr lang="en-US" altLang="zh-TW" sz="1800" i="1">
                        <a:latin typeface="Cambria Math"/>
                      </a:rPr>
                      <m:t>𝑖</m:t>
                    </m:r>
                    <m:r>
                      <a:rPr lang="en-US" altLang="zh-TW" sz="1800" i="1">
                        <a:latin typeface="Cambria Math"/>
                      </a:rPr>
                      <m:t>=1,2,3</m:t>
                    </m:r>
                  </m:oMath>
                </a14:m>
                <a:r>
                  <a:rPr lang="zh-TW" altLang="en-US" sz="1800" dirty="0"/>
                  <a:t>為座標軸。</a:t>
                </a:r>
              </a:p>
            </p:txBody>
          </p:sp>
        </mc:Choice>
        <mc:Fallback xmlns="">
          <p:sp>
            <p:nvSpPr>
              <p:cNvPr id="7" name="文字方塊 12">
                <a:extLst>
                  <a:ext uri="{FF2B5EF4-FFF2-40B4-BE49-F238E27FC236}">
                    <a16:creationId xmlns:a16="http://schemas.microsoft.com/office/drawing/2014/main" id="{EB7BEE96-E9CB-0140-80F4-7F08FAC789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63888" y="5971709"/>
                <a:ext cx="2376264" cy="369332"/>
              </a:xfrm>
              <a:prstGeom prst="rect">
                <a:avLst/>
              </a:prstGeom>
              <a:blipFill>
                <a:blip r:embed="rId5"/>
                <a:stretch>
                  <a:fillRect t="-6667" r="-11702" b="-20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1441" name="Text Box 5"/>
              <p:cNvSpPr txBox="1">
                <a:spLocks noChangeArrowheads="1"/>
              </p:cNvSpPr>
              <p:nvPr/>
            </p:nvSpPr>
            <p:spPr bwMode="auto">
              <a:xfrm>
                <a:off x="1091552" y="754034"/>
                <a:ext cx="7656912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zh-TW" altLang="en-US" sz="1800" dirty="0"/>
                  <a:t>位置的變化：位移</a:t>
                </a:r>
                <a14:m>
                  <m:oMath xmlns:m="http://schemas.openxmlformats.org/officeDocument/2006/math">
                    <m:r>
                      <a:rPr lang="zh-TW" altLang="en-US" sz="1800" i="1" smtClean="0">
                        <a:latin typeface="Cambria Math"/>
                      </a:rPr>
                      <m:t>∆</m:t>
                    </m:r>
                    <m:acc>
                      <m:accPr>
                        <m:chr m:val="⃗"/>
                        <m:ctrlPr>
                          <a:rPr lang="en-US" altLang="zh-TW" sz="18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1800" b="0" i="1" smtClean="0">
                            <a:latin typeface="Cambria Math"/>
                          </a:rPr>
                          <m:t>𝑟</m:t>
                        </m:r>
                      </m:e>
                    </m:acc>
                  </m:oMath>
                </a14:m>
                <a:r>
                  <a:rPr lang="zh-TW" altLang="en-US" sz="1800" dirty="0"/>
                  <a:t>也是一個向量。</a:t>
                </a:r>
              </a:p>
            </p:txBody>
          </p:sp>
        </mc:Choice>
        <mc:Fallback xmlns="">
          <p:sp>
            <p:nvSpPr>
              <p:cNvPr id="61441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91552" y="754034"/>
                <a:ext cx="7656912" cy="369332"/>
              </a:xfrm>
              <a:prstGeom prst="rect">
                <a:avLst/>
              </a:prstGeom>
              <a:blipFill>
                <a:blip r:embed="rId2"/>
                <a:stretch>
                  <a:fillRect l="-497" t="-13333" b="-2333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44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61444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pic>
        <p:nvPicPr>
          <p:cNvPr id="61448" name="Picture 10" descr="D:\Dropbox\Documents\課程\YoungTextBook\Images\Chapter03\A_Images\A_Figures_and_Photos\03_02_Figu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4"/>
          <a:stretch>
            <a:fillRect/>
          </a:stretch>
        </p:blipFill>
        <p:spPr bwMode="auto">
          <a:xfrm>
            <a:off x="1120222" y="3111545"/>
            <a:ext cx="4315874" cy="3386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9" name="文字方塊 9"/>
          <p:cNvSpPr txBox="1">
            <a:spLocks noChangeArrowheads="1"/>
          </p:cNvSpPr>
          <p:nvPr/>
        </p:nvSpPr>
        <p:spPr bwMode="auto">
          <a:xfrm>
            <a:off x="1084434" y="1139519"/>
            <a:ext cx="67279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其分量就是位置向量各分量的差！變化的投影即是投影的差。</a:t>
            </a:r>
          </a:p>
        </p:txBody>
      </p:sp>
      <p:sp>
        <p:nvSpPr>
          <p:cNvPr id="12" name="文字方塊 11"/>
          <p:cNvSpPr txBox="1"/>
          <p:nvPr/>
        </p:nvSpPr>
        <p:spPr bwMode="auto">
          <a:xfrm>
            <a:off x="1084434" y="386565"/>
            <a:ext cx="3600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運動中的位置向量會隨時間變化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6F98690-3FC4-9D40-85B8-9A6F7B3E859B}"/>
                  </a:ext>
                </a:extLst>
              </p:cNvPr>
              <p:cNvSpPr txBox="1"/>
              <p:nvPr/>
            </p:nvSpPr>
            <p:spPr bwMode="auto">
              <a:xfrm>
                <a:off x="4597118" y="411983"/>
                <a:ext cx="2382191" cy="276999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6F98690-3FC4-9D40-85B8-9A6F7B3E85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97118" y="411983"/>
                <a:ext cx="2382191" cy="276999"/>
              </a:xfrm>
              <a:prstGeom prst="rect">
                <a:avLst/>
              </a:prstGeom>
              <a:blipFill>
                <a:blip r:embed="rId4"/>
                <a:stretch>
                  <a:fillRect l="-1058" t="-26087" b="-3913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39BBA3F-BE29-E641-A952-45503FC550D0}"/>
                  </a:ext>
                </a:extLst>
              </p:cNvPr>
              <p:cNvSpPr txBox="1"/>
              <p:nvPr/>
            </p:nvSpPr>
            <p:spPr bwMode="auto">
              <a:xfrm>
                <a:off x="1149986" y="1526860"/>
                <a:ext cx="5668603" cy="276999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TW" altLang="en-US" i="1" smtClean="0">
                          <a:latin typeface="Cambria Math"/>
                        </a:rPr>
                        <m:t>∆</m:t>
                      </m:r>
                      <m:acc>
                        <m:accPr>
                          <m:chr m:val="⃗"/>
                          <m:ctrlPr>
                            <a:rPr lang="en-US" altLang="zh-TW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zh-TW" i="1">
                              <a:latin typeface="Cambria Math"/>
                            </a:rPr>
                            <m:t>𝑟</m:t>
                          </m:r>
                        </m:e>
                      </m:acc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𝑟</m:t>
                              </m:r>
                            </m:e>
                          </m:acc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𝑟</m:t>
                              </m:r>
                            </m:e>
                          </m:acc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39BBA3F-BE29-E641-A952-45503FC550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49986" y="1526860"/>
                <a:ext cx="5668603" cy="276999"/>
              </a:xfrm>
              <a:prstGeom prst="rect">
                <a:avLst/>
              </a:prstGeom>
              <a:blipFill>
                <a:blip r:embed="rId5"/>
                <a:stretch>
                  <a:fillRect t="-30435" b="-2608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A657B59-7EB4-094B-BB82-C1BB412A05ED}"/>
                  </a:ext>
                </a:extLst>
              </p:cNvPr>
              <p:cNvSpPr txBox="1"/>
              <p:nvPr/>
            </p:nvSpPr>
            <p:spPr bwMode="auto">
              <a:xfrm>
                <a:off x="1149986" y="2363855"/>
                <a:ext cx="1022203" cy="546432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 panose="02040503050406030204" pitchFamily="18" charset="0"/>
                            </a:rPr>
                            <m:t>ave</m:t>
                          </m:r>
                        </m:sub>
                      </m:sSub>
                      <m:r>
                        <a:rPr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zh-TW" alt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zh-TW" altLang="en-US" i="1">
                              <a:latin typeface="Cambria Math"/>
                            </a:rPr>
                            <m:t>∆</m:t>
                          </m:r>
                          <m:acc>
                            <m:accPr>
                              <m:chr m:val="⃗"/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𝑟</m:t>
                              </m:r>
                            </m:e>
                          </m:acc>
                        </m:num>
                        <m:den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A657B59-7EB4-094B-BB82-C1BB412A05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49986" y="2363855"/>
                <a:ext cx="1022203" cy="546432"/>
              </a:xfrm>
              <a:prstGeom prst="rect">
                <a:avLst/>
              </a:prstGeom>
              <a:blipFill>
                <a:blip r:embed="rId6"/>
                <a:stretch>
                  <a:fillRect l="-2469" t="-18605" r="-2469" b="-1395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5">
            <a:extLst>
              <a:ext uri="{FF2B5EF4-FFF2-40B4-BE49-F238E27FC236}">
                <a16:creationId xmlns:a16="http://schemas.microsoft.com/office/drawing/2014/main" id="{C59F141F-45F0-DC4F-A67A-3FCA4C2F2B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1552" y="1970366"/>
            <a:ext cx="75128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zh-TW" altLang="en-US" sz="1800" dirty="0"/>
              <a:t>平均速度向量，就是位置向量的平均變化率，或說單位時間的位移向量。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ext Box 5"/>
          <p:cNvSpPr txBox="1">
            <a:spLocks noChangeArrowheads="1"/>
          </p:cNvSpPr>
          <p:nvPr/>
        </p:nvSpPr>
        <p:spPr bwMode="auto">
          <a:xfrm>
            <a:off x="3799837" y="297125"/>
            <a:ext cx="53441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r>
              <a:rPr lang="zh-TW" altLang="en-US" sz="1800" dirty="0"/>
              <a:t>瞬時速度向量</a:t>
            </a:r>
            <a:r>
              <a:rPr lang="en-US" altLang="zh-TW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Vector</a:t>
            </a:r>
            <a:r>
              <a:rPr lang="zh-TW" altLang="en-US" sz="1800" dirty="0"/>
              <a:t>，就是位置向量的瞬時變化率。</a:t>
            </a:r>
          </a:p>
        </p:txBody>
      </p:sp>
      <p:sp>
        <p:nvSpPr>
          <p:cNvPr id="6246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6246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sp>
        <p:nvSpPr>
          <p:cNvPr id="6247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473" name="文字方塊 12"/>
              <p:cNvSpPr txBox="1">
                <a:spLocks noChangeArrowheads="1"/>
              </p:cNvSpPr>
              <p:nvPr/>
            </p:nvSpPr>
            <p:spPr bwMode="auto">
              <a:xfrm>
                <a:off x="3808138" y="4287288"/>
                <a:ext cx="4000500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9pPr>
              </a:lstStyle>
              <a:p>
                <a:r>
                  <a:rPr lang="zh-TW" altLang="en-US" sz="1800" dirty="0"/>
                  <a:t>如此定義的速度向量</a:t>
                </a:r>
                <a14:m>
                  <m:oMath xmlns:m="http://schemas.openxmlformats.org/officeDocument/2006/math">
                    <m:r>
                      <a:rPr lang="zh-TW" altLang="en-US" sz="1800" b="0" i="1" smtClean="0">
                        <a:latin typeface="Cambria Math"/>
                      </a:rPr>
                      <m:t>：</m:t>
                    </m:r>
                    <m:acc>
                      <m:accPr>
                        <m:chr m:val="⃗"/>
                        <m:ctrlPr>
                          <a:rPr lang="en-US" altLang="zh-TW" sz="18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1800" b="0" i="1" smtClean="0">
                            <a:latin typeface="Cambria Math"/>
                          </a:rPr>
                          <m:t>𝑣</m:t>
                        </m:r>
                      </m:e>
                    </m:acc>
                  </m:oMath>
                </a14:m>
                <a:endParaRPr lang="en-US" altLang="zh-TW" sz="1800" dirty="0"/>
              </a:p>
            </p:txBody>
          </p:sp>
        </mc:Choice>
        <mc:Fallback xmlns="">
          <p:sp>
            <p:nvSpPr>
              <p:cNvPr id="62473" name="文字方塊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08138" y="4287288"/>
                <a:ext cx="4000500" cy="369332"/>
              </a:xfrm>
              <a:prstGeom prst="rect">
                <a:avLst/>
              </a:prstGeom>
              <a:blipFill rotWithShape="1">
                <a:blip r:embed="rId7"/>
                <a:stretch>
                  <a:fillRect l="-1372" t="-21311" b="-2623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2474" name="Picture 14" descr="D:\Dropbox\Documents\課程\YoungTextBook\Images\Chapter03\A_Images\A_Figures_and_Photos\03_03_Figure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80"/>
          <a:stretch>
            <a:fillRect/>
          </a:stretch>
        </p:blipFill>
        <p:spPr bwMode="auto">
          <a:xfrm>
            <a:off x="684213" y="260350"/>
            <a:ext cx="292100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5" name="Picture 15" descr="D:\Dropbox\Documents\課程\YoungTextBook\Images\Chapter03\A_Images\A_Figures_and_Photos\03_04_Figure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5"/>
          <a:stretch>
            <a:fillRect/>
          </a:stretch>
        </p:blipFill>
        <p:spPr bwMode="auto">
          <a:xfrm>
            <a:off x="684213" y="3966576"/>
            <a:ext cx="2921000" cy="2631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3808138" y="4731758"/>
                <a:ext cx="518457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en-US" dirty="0"/>
                  <a:t>方向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𝑣</m:t>
                        </m:r>
                      </m:e>
                    </m:acc>
                  </m:oMath>
                </a14:m>
                <a:r>
                  <a:rPr lang="zh-TW" altLang="en-US" dirty="0"/>
                  <a:t>是沿著運動的切線方向，</a:t>
                </a: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8138" y="4731758"/>
                <a:ext cx="5184576" cy="369332"/>
              </a:xfrm>
              <a:prstGeom prst="rect">
                <a:avLst/>
              </a:prstGeom>
              <a:blipFill rotWithShape="1">
                <a:blip r:embed="rId14"/>
                <a:stretch>
                  <a:fillRect l="-1059" t="-6557" b="-2623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3799838" y="5143762"/>
                <a:ext cx="239392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dirty="0"/>
                  <a:t>大小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𝑣</m:t>
                    </m:r>
                  </m:oMath>
                </a14:m>
                <a:r>
                  <a:rPr lang="zh-TW" altLang="en-US" dirty="0"/>
                  <a:t>是移動的速率。</a:t>
                </a: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9838" y="5143762"/>
                <a:ext cx="2393925" cy="369332"/>
              </a:xfrm>
              <a:prstGeom prst="rect">
                <a:avLst/>
              </a:prstGeom>
              <a:blipFill>
                <a:blip r:embed="rId15"/>
                <a:stretch>
                  <a:fillRect l="-2116" t="-10345" r="-1587" b="-24138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7F91B1C-4CB4-A84F-A2B9-5A605610F798}"/>
                  </a:ext>
                </a:extLst>
              </p:cNvPr>
              <p:cNvSpPr txBox="1"/>
              <p:nvPr/>
            </p:nvSpPr>
            <p:spPr bwMode="auto">
              <a:xfrm>
                <a:off x="3887031" y="790930"/>
                <a:ext cx="1761508" cy="546432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𝑟</m:t>
                              </m:r>
                            </m:e>
                          </m:acc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zh-TW" altLang="en-US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zh-TW" altLang="en-US" i="1">
                                  <a:latin typeface="Cambria Math"/>
                                </a:rPr>
                                <m:t>∆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</m:acc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7F91B1C-4CB4-A84F-A2B9-5A605610F7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87031" y="790930"/>
                <a:ext cx="1761508" cy="546432"/>
              </a:xfrm>
              <a:prstGeom prst="rect">
                <a:avLst/>
              </a:prstGeom>
              <a:blipFill>
                <a:blip r:embed="rId17"/>
                <a:stretch>
                  <a:fillRect l="-2158" t="-18182" r="-1439" b="-1136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A36313D-005A-0943-B2F6-FF17D8D3AD05}"/>
                  </a:ext>
                </a:extLst>
              </p:cNvPr>
              <p:cNvSpPr txBox="1"/>
              <p:nvPr/>
            </p:nvSpPr>
            <p:spPr bwMode="auto">
              <a:xfrm>
                <a:off x="3861817" y="1547395"/>
                <a:ext cx="4965292" cy="526298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den>
                              </m:f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den>
                              </m:f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A36313D-005A-0943-B2F6-FF17D8D3AD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61817" y="1547395"/>
                <a:ext cx="4965292" cy="526298"/>
              </a:xfrm>
              <a:prstGeom prst="rect">
                <a:avLst/>
              </a:prstGeom>
              <a:blipFill>
                <a:blip r:embed="rId18"/>
                <a:stretch>
                  <a:fillRect l="-255" t="-4651" b="-9302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9FFD134-9227-E446-8A78-F34C5853B11F}"/>
                  </a:ext>
                </a:extLst>
              </p:cNvPr>
              <p:cNvSpPr txBox="1"/>
              <p:nvPr/>
            </p:nvSpPr>
            <p:spPr bwMode="auto">
              <a:xfrm>
                <a:off x="3855180" y="2304806"/>
                <a:ext cx="2965171" cy="531812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9FFD134-9227-E446-8A78-F34C5853B1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55180" y="2304806"/>
                <a:ext cx="2965171" cy="531812"/>
              </a:xfrm>
              <a:prstGeom prst="rect">
                <a:avLst/>
              </a:prstGeom>
              <a:blipFill>
                <a:blip r:embed="rId19"/>
                <a:stretch>
                  <a:fillRect t="-2326" b="-1395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F3FE6F2-AFEA-6142-9D73-818F03A3DBE4}"/>
                  </a:ext>
                </a:extLst>
              </p:cNvPr>
              <p:cNvSpPr txBox="1"/>
              <p:nvPr/>
            </p:nvSpPr>
            <p:spPr bwMode="auto">
              <a:xfrm>
                <a:off x="3914956" y="3491165"/>
                <a:ext cx="853888" cy="525913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F3FE6F2-AFEA-6142-9D73-818F03A3DB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14956" y="3491165"/>
                <a:ext cx="853888" cy="525913"/>
              </a:xfrm>
              <a:prstGeom prst="rect">
                <a:avLst/>
              </a:prstGeom>
              <a:blipFill>
                <a:blip r:embed="rId20"/>
                <a:stretch>
                  <a:fillRect l="-2941" t="-4762" r="-1471" b="-1428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0036B6B-698D-5343-9E75-21BE0CFA465C}"/>
                  </a:ext>
                </a:extLst>
              </p:cNvPr>
              <p:cNvSpPr txBox="1"/>
              <p:nvPr/>
            </p:nvSpPr>
            <p:spPr bwMode="auto">
              <a:xfrm>
                <a:off x="5338920" y="3491164"/>
                <a:ext cx="864917" cy="525913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0036B6B-698D-5343-9E75-21BE0CFA46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38920" y="3491164"/>
                <a:ext cx="864917" cy="525913"/>
              </a:xfrm>
              <a:prstGeom prst="rect">
                <a:avLst/>
              </a:prstGeom>
              <a:blipFill>
                <a:blip r:embed="rId21"/>
                <a:stretch>
                  <a:fillRect l="-2899" t="-4762" r="-4348" b="-1428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0E23232-23EB-2648-A788-683F0ED53879}"/>
                  </a:ext>
                </a:extLst>
              </p:cNvPr>
              <p:cNvSpPr txBox="1"/>
              <p:nvPr/>
            </p:nvSpPr>
            <p:spPr bwMode="auto">
              <a:xfrm>
                <a:off x="6773913" y="3503074"/>
                <a:ext cx="829266" cy="525913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0E23232-23EB-2648-A788-683F0ED538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73913" y="3503074"/>
                <a:ext cx="829266" cy="525913"/>
              </a:xfrm>
              <a:prstGeom prst="rect">
                <a:avLst/>
              </a:prstGeom>
              <a:blipFill>
                <a:blip r:embed="rId22"/>
                <a:stretch>
                  <a:fillRect l="-3030" t="-4762" r="-3030" b="-1428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文字方塊 5"/>
          <p:cNvSpPr txBox="1">
            <a:spLocks noChangeArrowheads="1"/>
          </p:cNvSpPr>
          <p:nvPr/>
        </p:nvSpPr>
        <p:spPr bwMode="auto">
          <a:xfrm>
            <a:off x="3203848" y="869951"/>
            <a:ext cx="2714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加速度向量（以圖形討論）</a:t>
            </a:r>
          </a:p>
        </p:txBody>
      </p:sp>
      <p:pic>
        <p:nvPicPr>
          <p:cNvPr id="63490" name="Picture 3" descr="D:\Dropbox\Documents\課程\YoungTextBook\Images\Chapter03\A_Images\A_Figures_and_Photos\03_06_Fig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547" y="2348880"/>
            <a:ext cx="8547100" cy="287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8930E7F-F8AC-A847-BC47-B794A79FCEAE}"/>
                  </a:ext>
                </a:extLst>
              </p:cNvPr>
              <p:cNvSpPr txBox="1"/>
              <p:nvPr/>
            </p:nvSpPr>
            <p:spPr bwMode="auto">
              <a:xfrm>
                <a:off x="3739588" y="1364085"/>
                <a:ext cx="1799018" cy="546496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zh-TW" altLang="en-US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zh-TW" altLang="en-US" i="1">
                                  <a:latin typeface="Cambria Math"/>
                                </a:rPr>
                                <m:t>∆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acc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8930E7F-F8AC-A847-BC47-B794A79FCE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739588" y="1364085"/>
                <a:ext cx="1799018" cy="546496"/>
              </a:xfrm>
              <a:prstGeom prst="rect">
                <a:avLst/>
              </a:prstGeom>
              <a:blipFill>
                <a:blip r:embed="rId3"/>
                <a:stretch>
                  <a:fillRect l="-1399" t="-18182" r="-699" b="-1136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endParaRPr lang="zh-TW" altLang="en-US" sz="1800"/>
          </a:p>
        </p:txBody>
      </p:sp>
      <p:pic>
        <p:nvPicPr>
          <p:cNvPr id="64515" name="圖片 3" descr="afg0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167" y="1052736"/>
            <a:ext cx="3208338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6" name="文字方塊 5"/>
          <p:cNvSpPr txBox="1">
            <a:spLocks noChangeArrowheads="1"/>
          </p:cNvSpPr>
          <p:nvPr/>
        </p:nvSpPr>
        <p:spPr bwMode="auto">
          <a:xfrm>
            <a:off x="2729167" y="549499"/>
            <a:ext cx="479243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800" dirty="0"/>
              <a:t>加速度向量一樣可以以分量計算：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401D957-BC08-494E-AD16-E9371C1F0BBF}"/>
                  </a:ext>
                </a:extLst>
              </p:cNvPr>
              <p:cNvSpPr txBox="1"/>
              <p:nvPr/>
            </p:nvSpPr>
            <p:spPr bwMode="auto">
              <a:xfrm>
                <a:off x="2048875" y="3580898"/>
                <a:ext cx="5472732" cy="627992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⃗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zh-TW" altLang="en-US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zh-TW" altLang="en-US" i="1">
                                  <a:latin typeface="Cambria Math"/>
                                </a:rPr>
                                <m:t>∆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acc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</m:e>
                      </m:func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den>
                              </m:f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𝑦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den>
                              </m:f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𝑧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401D957-BC08-494E-AD16-E9371C1F0B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48875" y="3580898"/>
                <a:ext cx="5472732" cy="627992"/>
              </a:xfrm>
              <a:prstGeom prst="rect">
                <a:avLst/>
              </a:prstGeom>
              <a:blipFill>
                <a:blip r:embed="rId3"/>
                <a:stretch>
                  <a:fillRect l="-463" t="-1176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DBC1AED7-DC88-404F-9148-98F55106E69C}"/>
                  </a:ext>
                </a:extLst>
              </p:cNvPr>
              <p:cNvSpPr/>
              <p:nvPr/>
            </p:nvSpPr>
            <p:spPr>
              <a:xfrm>
                <a:off x="2023336" y="4522382"/>
                <a:ext cx="1169936" cy="648126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DBC1AED7-DC88-404F-9148-98F55106E6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3336" y="4522382"/>
                <a:ext cx="1169936" cy="648126"/>
              </a:xfrm>
              <a:prstGeom prst="rect">
                <a:avLst/>
              </a:prstGeom>
              <a:blipFill>
                <a:blip r:embed="rId5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CB3E40D-79C0-264E-9178-258AA58CB33B}"/>
                  </a:ext>
                </a:extLst>
              </p:cNvPr>
              <p:cNvSpPr/>
              <p:nvPr/>
            </p:nvSpPr>
            <p:spPr>
              <a:xfrm>
                <a:off x="3714425" y="4499728"/>
                <a:ext cx="1180964" cy="648126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CB3E40D-79C0-264E-9178-258AA58CB3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4425" y="4499728"/>
                <a:ext cx="1180964" cy="648126"/>
              </a:xfrm>
              <a:prstGeom prst="rect">
                <a:avLst/>
              </a:prstGeom>
              <a:blipFill>
                <a:blip r:embed="rId6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F1A54AE-88DB-CC4D-A03F-DF146940046E}"/>
                  </a:ext>
                </a:extLst>
              </p:cNvPr>
              <p:cNvSpPr/>
              <p:nvPr/>
            </p:nvSpPr>
            <p:spPr>
              <a:xfrm>
                <a:off x="5416542" y="4522382"/>
                <a:ext cx="1159548" cy="648126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F1A54AE-88DB-CC4D-A03F-DF14694004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6542" y="4522382"/>
                <a:ext cx="1159548" cy="648126"/>
              </a:xfrm>
              <a:prstGeom prst="rect">
                <a:avLst/>
              </a:prstGeom>
              <a:blipFill>
                <a:blip r:embed="rId7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wrap="square">
        <a:spAutoFit/>
      </a:bodyPr>
      <a:lstStyle>
        <a:defPPr>
          <a:defRPr dirty="0"/>
        </a:defPPr>
      </a:lstStyle>
    </a:tx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70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6059D19F-805A-C94E-88D5-8F45DB5CA17E}">
  <we:reference id="wa104379279" version="2.0.0.0" store="zh-TW" storeType="OMEX"/>
  <we:alternateReferences>
    <we:reference id="WA104379279" version="2.0.0.0" store="WA104379279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7970</TotalTime>
  <Words>1254</Words>
  <Application>Microsoft Macintosh PowerPoint</Application>
  <PresentationFormat>On-screen Show (4:3)</PresentationFormat>
  <Paragraphs>193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7" baseType="lpstr">
      <vt:lpstr>新細明體</vt:lpstr>
      <vt:lpstr>Arial</vt:lpstr>
      <vt:lpstr>Calibri</vt:lpstr>
      <vt:lpstr>Cambria Math</vt:lpstr>
      <vt:lpstr>Times New Roman</vt:lpstr>
      <vt:lpstr>預設簡報設計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月球的運動也是等加速度運動（以大小而言）！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天體與蘋果服從同樣的物理定律</vt:lpstr>
      <vt:lpstr>PowerPoint Presentation</vt:lpstr>
    </vt:vector>
  </TitlesOfParts>
  <Company>NTNU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Chia-Hung Chang</dc:creator>
  <cp:lastModifiedBy>Chia-Hung Vincent Chang</cp:lastModifiedBy>
  <cp:revision>403</cp:revision>
  <dcterms:created xsi:type="dcterms:W3CDTF">2006-10-11T11:25:01Z</dcterms:created>
  <dcterms:modified xsi:type="dcterms:W3CDTF">2026-09-06T05:30:57Z</dcterms:modified>
</cp:coreProperties>
</file>