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org&amp;utm_campaign=parser&amp;utm_content=thumbnail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7"/>
  </p:notesMasterIdLst>
  <p:handoutMasterIdLst>
    <p:handoutMasterId r:id="rId108"/>
  </p:handoutMasterIdLst>
  <p:sldIdLst>
    <p:sldId id="666" r:id="rId2"/>
    <p:sldId id="667" r:id="rId3"/>
    <p:sldId id="668" r:id="rId4"/>
    <p:sldId id="375" r:id="rId5"/>
    <p:sldId id="669" r:id="rId6"/>
    <p:sldId id="670" r:id="rId7"/>
    <p:sldId id="1708" r:id="rId8"/>
    <p:sldId id="671" r:id="rId9"/>
    <p:sldId id="382" r:id="rId10"/>
    <p:sldId id="373" r:id="rId11"/>
    <p:sldId id="279" r:id="rId12"/>
    <p:sldId id="624" r:id="rId13"/>
    <p:sldId id="259" r:id="rId14"/>
    <p:sldId id="1707" r:id="rId15"/>
    <p:sldId id="357" r:id="rId16"/>
    <p:sldId id="626" r:id="rId17"/>
    <p:sldId id="662" r:id="rId18"/>
    <p:sldId id="262" r:id="rId19"/>
    <p:sldId id="663" r:id="rId20"/>
    <p:sldId id="281" r:id="rId21"/>
    <p:sldId id="451" r:id="rId22"/>
    <p:sldId id="500" r:id="rId23"/>
    <p:sldId id="501" r:id="rId24"/>
    <p:sldId id="502" r:id="rId25"/>
    <p:sldId id="503" r:id="rId26"/>
    <p:sldId id="505" r:id="rId27"/>
    <p:sldId id="506" r:id="rId28"/>
    <p:sldId id="507" r:id="rId29"/>
    <p:sldId id="508" r:id="rId30"/>
    <p:sldId id="509" r:id="rId31"/>
    <p:sldId id="510" r:id="rId32"/>
    <p:sldId id="511" r:id="rId33"/>
    <p:sldId id="518" r:id="rId34"/>
    <p:sldId id="516" r:id="rId35"/>
    <p:sldId id="513" r:id="rId36"/>
    <p:sldId id="514" r:id="rId37"/>
    <p:sldId id="411" r:id="rId38"/>
    <p:sldId id="412" r:id="rId39"/>
    <p:sldId id="413" r:id="rId40"/>
    <p:sldId id="473" r:id="rId41"/>
    <p:sldId id="450" r:id="rId42"/>
    <p:sldId id="410" r:id="rId43"/>
    <p:sldId id="358" r:id="rId44"/>
    <p:sldId id="359" r:id="rId45"/>
    <p:sldId id="452" r:id="rId46"/>
    <p:sldId id="360" r:id="rId47"/>
    <p:sldId id="470" r:id="rId48"/>
    <p:sldId id="453" r:id="rId49"/>
    <p:sldId id="487" r:id="rId50"/>
    <p:sldId id="493" r:id="rId51"/>
    <p:sldId id="402" r:id="rId52"/>
    <p:sldId id="471" r:id="rId53"/>
    <p:sldId id="486" r:id="rId54"/>
    <p:sldId id="434" r:id="rId55"/>
    <p:sldId id="436" r:id="rId56"/>
    <p:sldId id="488" r:id="rId57"/>
    <p:sldId id="335" r:id="rId58"/>
    <p:sldId id="455" r:id="rId59"/>
    <p:sldId id="456" r:id="rId60"/>
    <p:sldId id="457" r:id="rId61"/>
    <p:sldId id="403" r:id="rId62"/>
    <p:sldId id="438" r:id="rId63"/>
    <p:sldId id="440" r:id="rId64"/>
    <p:sldId id="441" r:id="rId65"/>
    <p:sldId id="458" r:id="rId66"/>
    <p:sldId id="406" r:id="rId67"/>
    <p:sldId id="459" r:id="rId68"/>
    <p:sldId id="460" r:id="rId69"/>
    <p:sldId id="407" r:id="rId70"/>
    <p:sldId id="364" r:id="rId71"/>
    <p:sldId id="365" r:id="rId72"/>
    <p:sldId id="461" r:id="rId73"/>
    <p:sldId id="399" r:id="rId74"/>
    <p:sldId id="476" r:id="rId75"/>
    <p:sldId id="472" r:id="rId76"/>
    <p:sldId id="462" r:id="rId77"/>
    <p:sldId id="372" r:id="rId78"/>
    <p:sldId id="404" r:id="rId79"/>
    <p:sldId id="491" r:id="rId80"/>
    <p:sldId id="492" r:id="rId81"/>
    <p:sldId id="489" r:id="rId82"/>
    <p:sldId id="494" r:id="rId83"/>
    <p:sldId id="405" r:id="rId84"/>
    <p:sldId id="424" r:id="rId85"/>
    <p:sldId id="463" r:id="rId86"/>
    <p:sldId id="529" r:id="rId87"/>
    <p:sldId id="530" r:id="rId88"/>
    <p:sldId id="520" r:id="rId89"/>
    <p:sldId id="521" r:id="rId90"/>
    <p:sldId id="522" r:id="rId91"/>
    <p:sldId id="523" r:id="rId92"/>
    <p:sldId id="524" r:id="rId93"/>
    <p:sldId id="525" r:id="rId94"/>
    <p:sldId id="526" r:id="rId95"/>
    <p:sldId id="477" r:id="rId96"/>
    <p:sldId id="261" r:id="rId97"/>
    <p:sldId id="527" r:id="rId98"/>
    <p:sldId id="351" r:id="rId99"/>
    <p:sldId id="367" r:id="rId100"/>
    <p:sldId id="449" r:id="rId101"/>
    <p:sldId id="528" r:id="rId102"/>
    <p:sldId id="478" r:id="rId103"/>
    <p:sldId id="479" r:id="rId104"/>
    <p:sldId id="480" r:id="rId105"/>
    <p:sldId id="354" r:id="rId106"/>
  </p:sldIdLst>
  <p:sldSz cx="9144000" cy="6858000" type="screen4x3"/>
  <p:notesSz cx="6858000" cy="9144000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92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FFFFCC"/>
    <a:srgbClr val="FF0000"/>
    <a:srgbClr val="CC0099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943"/>
    <p:restoredTop sz="94660"/>
  </p:normalViewPr>
  <p:slideViewPr>
    <p:cSldViewPr>
      <p:cViewPr varScale="1">
        <p:scale>
          <a:sx n="123" d="100"/>
          <a:sy n="123" d="100"/>
        </p:scale>
        <p:origin x="208" y="280"/>
      </p:cViewPr>
      <p:guideLst>
        <p:guide orient="horz" pos="2160"/>
        <p:guide pos="292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7" d="100"/>
          <a:sy n="57" d="100"/>
        </p:scale>
        <p:origin x="-2538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tableStyles" Target="tableStyles.xml"/><Relationship Id="rId16" Type="http://schemas.openxmlformats.org/officeDocument/2006/relationships/slide" Target="slides/slide15.xml"/><Relationship Id="rId107" Type="http://schemas.openxmlformats.org/officeDocument/2006/relationships/notesMaster" Target="notesMasters/notesMaster1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handoutMaster" Target="handoutMasters/handoutMaster1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presProps" Target="presProps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viewProps" Target="view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8CF7D3-95F9-0D49-AFE2-22B4D65D6A1B}" type="datetimeFigureOut">
              <a:rPr lang="en-US" altLang="zh-TW" smtClean="0"/>
              <a:t>9/6/26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FC3CF5-FAB1-A144-8940-478CB640B590}" type="slidenum">
              <a:rPr lang="en-US" altLang="zh-TW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447214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新細明體" pitchFamily="18" charset="-120"/>
                <a:cs typeface="+mn-cs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77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新細明體" pitchFamily="18" charset="-120"/>
                <a:cs typeface="+mn-cs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77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/>
              <a:t>按一下以編輯母片</a:t>
            </a:r>
          </a:p>
          <a:p>
            <a:pPr lvl="1"/>
            <a:r>
              <a:rPr lang="zh-TW" altLang="en-US" noProof="0"/>
              <a:t>第二層</a:t>
            </a:r>
          </a:p>
          <a:p>
            <a:pPr lvl="2"/>
            <a:r>
              <a:rPr lang="zh-TW" altLang="en-US" noProof="0"/>
              <a:t>第三層</a:t>
            </a:r>
          </a:p>
          <a:p>
            <a:pPr lvl="3"/>
            <a:r>
              <a:rPr lang="zh-TW" altLang="en-US" noProof="0"/>
              <a:t>第四層</a:t>
            </a:r>
          </a:p>
          <a:p>
            <a:pPr lvl="4"/>
            <a:r>
              <a:rPr lang="zh-TW" altLang="en-US" noProof="0"/>
              <a:t>第五層</a:t>
            </a:r>
          </a:p>
        </p:txBody>
      </p:sp>
      <p:sp>
        <p:nvSpPr>
          <p:cNvPr id="1177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新細明體" pitchFamily="18" charset="-120"/>
                <a:cs typeface="+mn-cs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77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6855004-1619-4DF3-B02E-95AB72FAAEB9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4342962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新細明體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936CB6-51C5-43C1-83D9-BFAE64F19315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493921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47B2FE-3BAF-4590-A8DE-95BC5AFAD63B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8758279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BD02504-FD27-426C-8AD9-11D9E4EC8127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4565698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標題，1 個大物件與 2 個小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E00A45-274C-48CE-B3A0-47848AC66F5C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911210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3963EA6-8D94-46F8-98D6-F7DBC05AAB9B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7000676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EDC6659-9F52-4855-B612-CEAE653192D0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310847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02BE527-244D-493C-8901-4969225FBFA7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557502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B668CEB-AC0C-4428-A728-DAB6166EC675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22165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6CD5C4-C45A-4C2C-8F84-E336EB0196AC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191781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94DBD04-28B2-4030-842B-437930226CE8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43019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5F2A75F-D350-42EF-88A7-E45283A9EEA7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0765721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B812F8A-1658-44EA-A64F-172DAA757D5E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747613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ea typeface="新細明體" pitchFamily="18" charset="-120"/>
                <a:cs typeface="+mn-cs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ea typeface="新細明體" pitchFamily="18" charset="-120"/>
                <a:cs typeface="+mn-cs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A95B9A52-878B-4C6F-8F05-3AE63A90C635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新細明體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  <a:cs typeface="新細明體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  <a:cs typeface="新細明體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  <a:cs typeface="新細明體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  <a:cs typeface="新細明體" charset="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新細明體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jpeg"/><Relationship Id="rId2" Type="http://schemas.openxmlformats.org/officeDocument/2006/relationships/image" Target="../media/image189.jpeg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1.jpeg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3.jpeg"/><Relationship Id="rId2" Type="http://schemas.openxmlformats.org/officeDocument/2006/relationships/image" Target="../media/image192.jpeg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4.png"/><Relationship Id="rId2" Type="http://schemas.openxmlformats.org/officeDocument/2006/relationships/image" Target="../media/image18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8.jpe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6.jpeg"/><Relationship Id="rId2" Type="http://schemas.openxmlformats.org/officeDocument/2006/relationships/image" Target="../media/image19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hyperlink" Target="file:///upload.wikimedia.org/wikipedia/commons/2/2e/Ptolemy_urania.jpg" TargetMode="External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hyperlink" Target="http://www.phys.ncku.edu.tw/~astrolab/e_book/astron_western/images/geocentric_Ptolemy.jpg" TargetMode="Externa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hys.ncku.edu.tw/~astrolab/e_book/astron_western/images/geocentric_Ptolemy.jpg" TargetMode="Externa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moov.com/focus/content/152284" TargetMode="Externa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hyperlink" Target="file:///upload.wikimedia.org/wikipedia/commons/2/24/Galileo_Galilei_Signature_2.svg" TargetMode="Externa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hyperlink" Target="http://www.phys.ncku.edu.tw/~astrolab/mirrors/apod/image/0212/jupiterIo_cassini_full.jpg" TargetMode="Externa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8.jpeg"/><Relationship Id="rId4" Type="http://schemas.openxmlformats.org/officeDocument/2006/relationships/hyperlink" Target="file:///upload.wikimedia.org/wikipedia/commons/f/f2/Leaning_Tower_of_Pisa.jpg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ciencephoto.com/media/433790/enlarge" TargetMode="External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hyperlink" Target="http://upload.wikimedia.org/wikipedia/commons/c/ca/Galileos_Dialogue_Title_Page.png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hyperlink" Target="https://www.youtube.com/watch?v=xQ4znShlK5A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png"/><Relationship Id="rId4" Type="http://schemas.openxmlformats.org/officeDocument/2006/relationships/image" Target="../media/image63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0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0.png"/><Relationship Id="rId4" Type="http://schemas.openxmlformats.org/officeDocument/2006/relationships/image" Target="../media/image510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1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0.png"/><Relationship Id="rId3" Type="http://schemas.openxmlformats.org/officeDocument/2006/relationships/oleObject" Target="../embeddings/oleObject2.bin"/><Relationship Id="rId7" Type="http://schemas.openxmlformats.org/officeDocument/2006/relationships/image" Target="../media/image300.pn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0.png"/><Relationship Id="rId4" Type="http://schemas.openxmlformats.org/officeDocument/2006/relationships/image" Target="../media/image78.wmf"/><Relationship Id="rId9" Type="http://schemas.openxmlformats.org/officeDocument/2006/relationships/image" Target="../media/image550.png"/></Relationships>
</file>

<file path=ppt/slides/_rels/slide4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6.png"/><Relationship Id="rId3" Type="http://schemas.openxmlformats.org/officeDocument/2006/relationships/image" Target="../media/image80.jpeg"/><Relationship Id="rId12" Type="http://schemas.openxmlformats.org/officeDocument/2006/relationships/image" Target="../media/image340.pn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360.png"/><Relationship Id="rId15" Type="http://schemas.openxmlformats.org/officeDocument/2006/relationships/image" Target="../media/image600.png"/><Relationship Id="rId14" Type="http://schemas.openxmlformats.org/officeDocument/2006/relationships/image" Target="../media/image59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4.org&amp;utm_campaign=parser&amp;utm_content=thumbnail"/><Relationship Id="rId4" Type="http://schemas.openxmlformats.org/officeDocument/2006/relationships/image" Target="../media/image83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png"/><Relationship Id="rId5" Type="http://schemas.openxmlformats.org/officeDocument/2006/relationships/image" Target="../media/image611.png"/><Relationship Id="rId4" Type="http://schemas.openxmlformats.org/officeDocument/2006/relationships/image" Target="../media/image66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69.png"/><Relationship Id="rId3" Type="http://schemas.openxmlformats.org/officeDocument/2006/relationships/image" Target="../media/image87.jpeg"/><Relationship Id="rId7" Type="http://schemas.openxmlformats.org/officeDocument/2006/relationships/image" Target="../media/image610.png"/><Relationship Id="rId12" Type="http://schemas.openxmlformats.org/officeDocument/2006/relationships/image" Target="../media/image67.pn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650.png"/><Relationship Id="rId10" Type="http://schemas.openxmlformats.org/officeDocument/2006/relationships/image" Target="../media/image640.png"/><Relationship Id="rId9" Type="http://schemas.openxmlformats.org/officeDocument/2006/relationships/image" Target="../media/image620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4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51.png"/><Relationship Id="rId3" Type="http://schemas.openxmlformats.org/officeDocument/2006/relationships/image" Target="../media/image87.jpeg"/><Relationship Id="rId12" Type="http://schemas.openxmlformats.org/officeDocument/2006/relationships/image" Target="../media/image74.pn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73.png"/><Relationship Id="rId10" Type="http://schemas.openxmlformats.org/officeDocument/2006/relationships/image" Target="../media/image72.png"/><Relationship Id="rId9" Type="http://schemas.openxmlformats.org/officeDocument/2006/relationships/image" Target="../media/image69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emf"/><Relationship Id="rId4" Type="http://schemas.openxmlformats.org/officeDocument/2006/relationships/oleObject" Target="../embeddings/oleObject1.bin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80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image" Target="../media/image93.jpeg"/><Relationship Id="rId7" Type="http://schemas.openxmlformats.org/officeDocument/2006/relationships/image" Target="../media/image801.pn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png"/><Relationship Id="rId5" Type="http://schemas.openxmlformats.org/officeDocument/2006/relationships/image" Target="../media/image76.png"/><Relationship Id="rId4" Type="http://schemas.openxmlformats.org/officeDocument/2006/relationships/image" Target="../media/image94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0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4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0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750.png"/><Relationship Id="rId7" Type="http://schemas.openxmlformats.org/officeDocument/2006/relationships/image" Target="../media/image810.png"/><Relationship Id="rId2" Type="http://schemas.openxmlformats.org/officeDocument/2006/relationships/image" Target="../media/image7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0.png"/><Relationship Id="rId5" Type="http://schemas.openxmlformats.org/officeDocument/2006/relationships/image" Target="../media/image790.png"/><Relationship Id="rId4" Type="http://schemas.openxmlformats.org/officeDocument/2006/relationships/image" Target="../media/image760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2.png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7" Type="http://schemas.openxmlformats.org/officeDocument/2006/relationships/image" Target="../media/image97.pn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6.png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2.png"/><Relationship Id="rId5" Type="http://schemas.openxmlformats.org/officeDocument/2006/relationships/image" Target="../media/image98.jpeg"/><Relationship Id="rId4" Type="http://schemas.openxmlformats.org/officeDocument/2006/relationships/image" Target="../media/image97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6.png"/><Relationship Id="rId4" Type="http://schemas.openxmlformats.org/officeDocument/2006/relationships/image" Target="../media/image105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://upload.wikimedia.org/wikipedia/commons/d/d8/USSupremeCourtWestFacade.JPG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1.pn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13" Type="http://schemas.openxmlformats.org/officeDocument/2006/relationships/image" Target="../media/image107.wmf"/><Relationship Id="rId3" Type="http://schemas.openxmlformats.org/officeDocument/2006/relationships/image" Target="../media/image102.wmf"/><Relationship Id="rId7" Type="http://schemas.openxmlformats.org/officeDocument/2006/relationships/image" Target="../media/image104.wmf"/><Relationship Id="rId12" Type="http://schemas.openxmlformats.org/officeDocument/2006/relationships/oleObject" Target="../embeddings/oleObject8.bin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5.bin"/><Relationship Id="rId11" Type="http://schemas.openxmlformats.org/officeDocument/2006/relationships/image" Target="../media/image106.wmf"/><Relationship Id="rId5" Type="http://schemas.openxmlformats.org/officeDocument/2006/relationships/image" Target="../media/image103.wmf"/><Relationship Id="rId10" Type="http://schemas.openxmlformats.org/officeDocument/2006/relationships/oleObject" Target="../embeddings/oleObject7.bin"/><Relationship Id="rId4" Type="http://schemas.openxmlformats.org/officeDocument/2006/relationships/oleObject" Target="../embeddings/oleObject4.bin"/><Relationship Id="rId9" Type="http://schemas.openxmlformats.org/officeDocument/2006/relationships/image" Target="../media/image105.wmf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.bin"/><Relationship Id="rId13" Type="http://schemas.openxmlformats.org/officeDocument/2006/relationships/image" Target="../media/image113.wmf"/><Relationship Id="rId3" Type="http://schemas.openxmlformats.org/officeDocument/2006/relationships/image" Target="../media/image108.wmf"/><Relationship Id="rId7" Type="http://schemas.openxmlformats.org/officeDocument/2006/relationships/image" Target="../media/image110.wmf"/><Relationship Id="rId12" Type="http://schemas.openxmlformats.org/officeDocument/2006/relationships/oleObject" Target="../embeddings/oleObject14.bin"/><Relationship Id="rId17" Type="http://schemas.openxmlformats.org/officeDocument/2006/relationships/image" Target="../media/image115.wmf"/><Relationship Id="rId2" Type="http://schemas.openxmlformats.org/officeDocument/2006/relationships/oleObject" Target="../embeddings/oleObject9.bin"/><Relationship Id="rId16" Type="http://schemas.openxmlformats.org/officeDocument/2006/relationships/oleObject" Target="../embeddings/oleObject16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11.bin"/><Relationship Id="rId11" Type="http://schemas.openxmlformats.org/officeDocument/2006/relationships/image" Target="../media/image112.wmf"/><Relationship Id="rId5" Type="http://schemas.openxmlformats.org/officeDocument/2006/relationships/image" Target="../media/image109.wmf"/><Relationship Id="rId15" Type="http://schemas.openxmlformats.org/officeDocument/2006/relationships/image" Target="../media/image114.wmf"/><Relationship Id="rId10" Type="http://schemas.openxmlformats.org/officeDocument/2006/relationships/oleObject" Target="../embeddings/oleObject13.bin"/><Relationship Id="rId4" Type="http://schemas.openxmlformats.org/officeDocument/2006/relationships/oleObject" Target="../embeddings/oleObject10.bin"/><Relationship Id="rId9" Type="http://schemas.openxmlformats.org/officeDocument/2006/relationships/image" Target="../media/image111.wmf"/><Relationship Id="rId14" Type="http://schemas.openxmlformats.org/officeDocument/2006/relationships/oleObject" Target="../embeddings/oleObject15.bin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7.bin"/><Relationship Id="rId13" Type="http://schemas.openxmlformats.org/officeDocument/2006/relationships/image" Target="../media/image111.wmf"/><Relationship Id="rId3" Type="http://schemas.openxmlformats.org/officeDocument/2006/relationships/image" Target="../media/image113.wmf"/><Relationship Id="rId7" Type="http://schemas.openxmlformats.org/officeDocument/2006/relationships/image" Target="../media/image115.wmf"/><Relationship Id="rId12" Type="http://schemas.openxmlformats.org/officeDocument/2006/relationships/oleObject" Target="../embeddings/oleObject12.bin"/><Relationship Id="rId2" Type="http://schemas.openxmlformats.org/officeDocument/2006/relationships/oleObject" Target="../embeddings/oleObject14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16.bin"/><Relationship Id="rId11" Type="http://schemas.openxmlformats.org/officeDocument/2006/relationships/image" Target="../media/image117.wmf"/><Relationship Id="rId5" Type="http://schemas.openxmlformats.org/officeDocument/2006/relationships/image" Target="../media/image114.wmf"/><Relationship Id="rId15" Type="http://schemas.openxmlformats.org/officeDocument/2006/relationships/image" Target="../media/image112.wmf"/><Relationship Id="rId10" Type="http://schemas.openxmlformats.org/officeDocument/2006/relationships/oleObject" Target="../embeddings/oleObject18.bin"/><Relationship Id="rId4" Type="http://schemas.openxmlformats.org/officeDocument/2006/relationships/oleObject" Target="../embeddings/oleObject15.bin"/><Relationship Id="rId9" Type="http://schemas.openxmlformats.org/officeDocument/2006/relationships/image" Target="../media/image116.wmf"/><Relationship Id="rId14" Type="http://schemas.openxmlformats.org/officeDocument/2006/relationships/oleObject" Target="../embeddings/oleObject13.bin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0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2.png"/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7.xml"/><Relationship Id="rId10" Type="http://schemas.openxmlformats.org/officeDocument/2006/relationships/image" Target="../media/image107.png"/><Relationship Id="rId9" Type="http://schemas.openxmlformats.org/officeDocument/2006/relationships/image" Target="../media/image103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3.png"/><Relationship Id="rId4" Type="http://schemas.openxmlformats.org/officeDocument/2006/relationships/image" Target="../media/image1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jpe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8.png"/><Relationship Id="rId5" Type="http://schemas.openxmlformats.org/officeDocument/2006/relationships/image" Target="../media/image117.png"/><Relationship Id="rId4" Type="http://schemas.openxmlformats.org/officeDocument/2006/relationships/image" Target="../media/image116.png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jpeg"/><Relationship Id="rId18" Type="http://schemas.openxmlformats.org/officeDocument/2006/relationships/image" Target="../media/image150.png"/><Relationship Id="rId21" Type="http://schemas.openxmlformats.org/officeDocument/2006/relationships/image" Target="../media/image153.png"/><Relationship Id="rId7" Type="http://schemas.openxmlformats.org/officeDocument/2006/relationships/image" Target="../media/image157.png"/><Relationship Id="rId17" Type="http://schemas.openxmlformats.org/officeDocument/2006/relationships/image" Target="../media/image149.png"/><Relationship Id="rId20" Type="http://schemas.openxmlformats.org/officeDocument/2006/relationships/image" Target="../media/image152.png"/><Relationship Id="rId1" Type="http://schemas.openxmlformats.org/officeDocument/2006/relationships/slideLayout" Target="../slideLayouts/slideLayout7.xml"/><Relationship Id="rId15" Type="http://schemas.openxmlformats.org/officeDocument/2006/relationships/image" Target="../media/image147.png"/><Relationship Id="rId19" Type="http://schemas.openxmlformats.org/officeDocument/2006/relationships/image" Target="../media/image151.png"/><Relationship Id="rId9" Type="http://schemas.openxmlformats.org/officeDocument/2006/relationships/image" Target="../media/image123.jpeg"/><Relationship Id="rId14" Type="http://schemas.openxmlformats.org/officeDocument/2006/relationships/image" Target="../media/image160.png"/><Relationship Id="rId22" Type="http://schemas.openxmlformats.org/officeDocument/2006/relationships/image" Target="../media/image154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png"/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7" Type="http://schemas.openxmlformats.org/officeDocument/2006/relationships/image" Target="../media/image163.png"/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2.png"/><Relationship Id="rId5" Type="http://schemas.openxmlformats.org/officeDocument/2006/relationships/image" Target="../media/image161.png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1.png"/><Relationship Id="rId13" Type="http://schemas.openxmlformats.org/officeDocument/2006/relationships/image" Target="../media/image120.png"/><Relationship Id="rId3" Type="http://schemas.openxmlformats.org/officeDocument/2006/relationships/image" Target="../media/image126.jpeg"/><Relationship Id="rId7" Type="http://schemas.openxmlformats.org/officeDocument/2006/relationships/image" Target="../media/image1140.png"/><Relationship Id="rId12" Type="http://schemas.openxmlformats.org/officeDocument/2006/relationships/image" Target="../media/image119.png"/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30.png"/><Relationship Id="rId11" Type="http://schemas.openxmlformats.org/officeDocument/2006/relationships/image" Target="../media/image1181.png"/><Relationship Id="rId5" Type="http://schemas.openxmlformats.org/officeDocument/2006/relationships/image" Target="../media/image1100.png"/><Relationship Id="rId10" Type="http://schemas.openxmlformats.org/officeDocument/2006/relationships/image" Target="../media/image1171.png"/><Relationship Id="rId4" Type="http://schemas.openxmlformats.org/officeDocument/2006/relationships/image" Target="../media/image1090.png"/><Relationship Id="rId9" Type="http://schemas.openxmlformats.org/officeDocument/2006/relationships/image" Target="../media/image1161.png"/><Relationship Id="rId14" Type="http://schemas.openxmlformats.org/officeDocument/2006/relationships/image" Target="../media/image121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311.png"/><Relationship Id="rId3" Type="http://schemas.openxmlformats.org/officeDocument/2006/relationships/image" Target="../media/image126.png"/><Relationship Id="rId12" Type="http://schemas.openxmlformats.org/officeDocument/2006/relationships/image" Target="../media/image1300.png"/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290.png"/><Relationship Id="rId15" Type="http://schemas.openxmlformats.org/officeDocument/2006/relationships/image" Target="../media/image133.png"/><Relationship Id="rId10" Type="http://schemas.openxmlformats.org/officeDocument/2006/relationships/image" Target="../media/image1280.png"/><Relationship Id="rId4" Type="http://schemas.openxmlformats.org/officeDocument/2006/relationships/image" Target="../media/image1270.png"/><Relationship Id="rId14" Type="http://schemas.openxmlformats.org/officeDocument/2006/relationships/image" Target="../media/image132.png"/></Relationships>
</file>

<file path=ppt/slides/_rels/slide78.xml.rels><?xml version="1.0" encoding="UTF-8" standalone="yes"?>
<Relationships xmlns="http://schemas.openxmlformats.org/package/2006/relationships"><Relationship Id="rId18" Type="http://schemas.openxmlformats.org/officeDocument/2006/relationships/image" Target="../media/image134.png"/><Relationship Id="rId26" Type="http://schemas.openxmlformats.org/officeDocument/2006/relationships/image" Target="../media/image1210.png"/><Relationship Id="rId17" Type="http://schemas.openxmlformats.org/officeDocument/2006/relationships/image" Target="../media/image155.png"/><Relationship Id="rId25" Type="http://schemas.openxmlformats.org/officeDocument/2006/relationships/image" Target="../media/image1200.png"/><Relationship Id="rId2" Type="http://schemas.openxmlformats.org/officeDocument/2006/relationships/image" Target="../media/image1150.png"/><Relationship Id="rId20" Type="http://schemas.openxmlformats.org/officeDocument/2006/relationships/image" Target="../media/image1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40.png"/><Relationship Id="rId24" Type="http://schemas.openxmlformats.org/officeDocument/2006/relationships/image" Target="../media/image1190.png"/><Relationship Id="rId5" Type="http://schemas.openxmlformats.org/officeDocument/2006/relationships/image" Target="../media/image1530.png"/><Relationship Id="rId23" Type="http://schemas.openxmlformats.org/officeDocument/2006/relationships/image" Target="../media/image1180.png"/><Relationship Id="rId19" Type="http://schemas.openxmlformats.org/officeDocument/2006/relationships/image" Target="../media/image135.png"/><Relationship Id="rId27" Type="http://schemas.openxmlformats.org/officeDocument/2006/relationships/image" Target="../media/image137.png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4.png"/><Relationship Id="rId3" Type="http://schemas.openxmlformats.org/officeDocument/2006/relationships/image" Target="../media/image139.png"/><Relationship Id="rId7" Type="http://schemas.openxmlformats.org/officeDocument/2006/relationships/image" Target="../media/image1350.png"/><Relationship Id="rId17" Type="http://schemas.openxmlformats.org/officeDocument/2006/relationships/image" Target="../media/image1381.png"/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3.png"/><Relationship Id="rId5" Type="http://schemas.openxmlformats.org/officeDocument/2006/relationships/image" Target="../media/image141.png"/><Relationship Id="rId10" Type="http://schemas.openxmlformats.org/officeDocument/2006/relationships/image" Target="../media/image146.png"/><Relationship Id="rId4" Type="http://schemas.openxmlformats.org/officeDocument/2006/relationships/image" Target="../media/image140.png"/><Relationship Id="rId9" Type="http://schemas.openxmlformats.org/officeDocument/2006/relationships/image" Target="../media/image14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ationallegalscholars.com/nlslf.html" TargetMode="Externa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0.png"/><Relationship Id="rId2" Type="http://schemas.openxmlformats.org/officeDocument/2006/relationships/image" Target="../media/image1250.pn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png"/><Relationship Id="rId2" Type="http://schemas.openxmlformats.org/officeDocument/2006/relationships/image" Target="../media/image14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5.png"/><Relationship Id="rId5" Type="http://schemas.openxmlformats.org/officeDocument/2006/relationships/image" Target="../media/image164.png"/><Relationship Id="rId4" Type="http://schemas.openxmlformats.org/officeDocument/2006/relationships/image" Target="../media/image159.png"/></Relationships>
</file>

<file path=ppt/slides/_rels/slide8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10.png"/><Relationship Id="rId3" Type="http://schemas.openxmlformats.org/officeDocument/2006/relationships/image" Target="../media/image1660.png"/><Relationship Id="rId7" Type="http://schemas.openxmlformats.org/officeDocument/2006/relationships/image" Target="../media/image1700.png"/><Relationship Id="rId2" Type="http://schemas.openxmlformats.org/officeDocument/2006/relationships/image" Target="../media/image16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90.png"/><Relationship Id="rId5" Type="http://schemas.openxmlformats.org/officeDocument/2006/relationships/image" Target="../media/image1680.png"/><Relationship Id="rId10" Type="http://schemas.openxmlformats.org/officeDocument/2006/relationships/image" Target="../media/image1730.png"/><Relationship Id="rId4" Type="http://schemas.openxmlformats.org/officeDocument/2006/relationships/image" Target="../media/image1670.png"/><Relationship Id="rId9" Type="http://schemas.openxmlformats.org/officeDocument/2006/relationships/image" Target="../media/image1720.png"/></Relationships>
</file>

<file path=ppt/slides/_rels/slide8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432.png"/><Relationship Id="rId18" Type="http://schemas.openxmlformats.org/officeDocument/2006/relationships/image" Target="../media/image1411.png"/><Relationship Id="rId3" Type="http://schemas.openxmlformats.org/officeDocument/2006/relationships/image" Target="../media/image1390.png"/><Relationship Id="rId12" Type="http://schemas.openxmlformats.org/officeDocument/2006/relationships/image" Target="../media/image1412.png"/><Relationship Id="rId17" Type="http://schemas.openxmlformats.org/officeDocument/2006/relationships/image" Target="../media/image1400.png"/><Relationship Id="rId2" Type="http://schemas.openxmlformats.org/officeDocument/2006/relationships/image" Target="../media/image130.jpeg"/><Relationship Id="rId16" Type="http://schemas.openxmlformats.org/officeDocument/2006/relationships/image" Target="../media/image1380.png"/><Relationship Id="rId20" Type="http://schemas.openxmlformats.org/officeDocument/2006/relationships/image" Target="../media/image166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401.png"/><Relationship Id="rId15" Type="http://schemas.openxmlformats.org/officeDocument/2006/relationships/image" Target="../media/image1370.png"/><Relationship Id="rId10" Type="http://schemas.openxmlformats.org/officeDocument/2006/relationships/image" Target="../media/image1320.png"/><Relationship Id="rId19" Type="http://schemas.openxmlformats.org/officeDocument/2006/relationships/image" Target="../media/image1431.png"/><Relationship Id="rId9" Type="http://schemas.openxmlformats.org/officeDocument/2006/relationships/image" Target="../media/image1310.png"/><Relationship Id="rId14" Type="http://schemas.openxmlformats.org/officeDocument/2006/relationships/image" Target="../media/image1360.png"/></Relationships>
</file>

<file path=ppt/slides/_rels/slide8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10.png"/><Relationship Id="rId13" Type="http://schemas.openxmlformats.org/officeDocument/2006/relationships/image" Target="../media/image1480.png"/><Relationship Id="rId12" Type="http://schemas.openxmlformats.org/officeDocument/2006/relationships/image" Target="../media/image1460.png"/><Relationship Id="rId2" Type="http://schemas.openxmlformats.org/officeDocument/2006/relationships/image" Target="../media/image130.jpeg"/><Relationship Id="rId16" Type="http://schemas.openxmlformats.org/officeDocument/2006/relationships/image" Target="../media/image1651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450.png"/><Relationship Id="rId15" Type="http://schemas.openxmlformats.org/officeDocument/2006/relationships/image" Target="../media/image1640.png"/><Relationship Id="rId10" Type="http://schemas.openxmlformats.org/officeDocument/2006/relationships/image" Target="../media/image1440.png"/><Relationship Id="rId9" Type="http://schemas.openxmlformats.org/officeDocument/2006/relationships/image" Target="../media/image1430.png"/><Relationship Id="rId14" Type="http://schemas.openxmlformats.org/officeDocument/2006/relationships/image" Target="../media/image1580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jpeg"/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1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png"/><Relationship Id="rId2" Type="http://schemas.openxmlformats.org/officeDocument/2006/relationships/image" Target="../media/image167.pn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9.png"/><Relationship Id="rId2" Type="http://schemas.openxmlformats.org/officeDocument/2006/relationships/image" Target="../media/image16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0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2.png"/><Relationship Id="rId2" Type="http://schemas.openxmlformats.org/officeDocument/2006/relationships/image" Target="../media/image171.pn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png"/><Relationship Id="rId2" Type="http://schemas.openxmlformats.org/officeDocument/2006/relationships/image" Target="../media/image17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4.png"/><Relationship Id="rId2" Type="http://schemas.openxmlformats.org/officeDocument/2006/relationships/image" Target="../media/image173.pn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5.png"/><Relationship Id="rId2" Type="http://schemas.openxmlformats.org/officeDocument/2006/relationships/image" Target="../media/image174.pn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7.png"/><Relationship Id="rId2" Type="http://schemas.openxmlformats.org/officeDocument/2006/relationships/image" Target="../media/image176.pn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9.png"/><Relationship Id="rId2" Type="http://schemas.openxmlformats.org/officeDocument/2006/relationships/image" Target="../media/image178.pn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3.png"/><Relationship Id="rId2" Type="http://schemas.openxmlformats.org/officeDocument/2006/relationships/image" Target="../media/image182.pn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5.jpeg"/><Relationship Id="rId5" Type="http://schemas.openxmlformats.org/officeDocument/2006/relationships/image" Target="../media/image184.png"/><Relationship Id="rId4" Type="http://schemas.openxmlformats.org/officeDocument/2006/relationships/hyperlink" Target="file:///upload.wikimedia.org/wikipedia/commons/9/92/Isaac_Newton_signature.svg" TargetMode="Externa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hys.ncku.edu.tw/~astrolab/e_book/astron_western/images/geocentric_Ptolemy.jpg" TargetMode="External"/><Relationship Id="rId7" Type="http://schemas.openxmlformats.org/officeDocument/2006/relationships/image" Target="../media/image3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hyperlink" Target="http://wmoov.com/focus/content/152284" TargetMode="External"/><Relationship Id="rId4" Type="http://schemas.openxmlformats.org/officeDocument/2006/relationships/image" Target="../media/image27.jpeg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hyperlink" Target="http://opus.arting365.com/picture_insert/2007-04-06/1175859509d145195.html" TargetMode="Externa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7.jpeg"/><Relationship Id="rId4" Type="http://schemas.openxmlformats.org/officeDocument/2006/relationships/image" Target="../media/image186.jpe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8.jpeg"/><Relationship Id="rId2" Type="http://schemas.openxmlformats.org/officeDocument/2006/relationships/image" Target="../media/image18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C5476E2-B121-2FF6-307C-553737B1B7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1168461"/>
            <a:ext cx="4766785" cy="403353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BBBAFE6-1489-7038-E490-063CCD79BE15}"/>
              </a:ext>
            </a:extLst>
          </p:cNvPr>
          <p:cNvSpPr txBox="1"/>
          <p:nvPr/>
        </p:nvSpPr>
        <p:spPr bwMode="auto">
          <a:xfrm>
            <a:off x="827584" y="5373216"/>
            <a:ext cx="777686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r>
              <a:rPr lang="en-US" dirty="0" err="1"/>
              <a:t>科學是對自然的觀察：天文觀察一個一個星體、生物學觀察一種一種生物</a:t>
            </a:r>
            <a:r>
              <a:rPr lang="en-US" dirty="0"/>
              <a:t>，</a:t>
            </a:r>
          </a:p>
        </p:txBody>
      </p:sp>
      <p:pic>
        <p:nvPicPr>
          <p:cNvPr id="3" name="Picture 2" descr="Learn Biology | Visible Body">
            <a:extLst>
              <a:ext uri="{FF2B5EF4-FFF2-40B4-BE49-F238E27FC236}">
                <a16:creationId xmlns:a16="http://schemas.microsoft.com/office/drawing/2014/main" id="{75C491A2-FABF-1223-930C-7C4D6766F2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2641" y="3134644"/>
            <a:ext cx="2913716" cy="2039601"/>
          </a:xfrm>
          <a:prstGeom prst="rect">
            <a:avLst/>
          </a:prstGeom>
        </p:spPr>
      </p:pic>
      <p:pic>
        <p:nvPicPr>
          <p:cNvPr id="5" name="Picture 2" descr="http://blog.leabolvig.dk/wp-content/bog7.jpg">
            <a:extLst>
              <a:ext uri="{FF2B5EF4-FFF2-40B4-BE49-F238E27FC236}">
                <a16:creationId xmlns:a16="http://schemas.microsoft.com/office/drawing/2014/main" id="{4771052F-C343-97B0-9F4A-7C42E92252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45" t="15501" r="9460" b="12318"/>
          <a:stretch>
            <a:fillRect/>
          </a:stretch>
        </p:blipFill>
        <p:spPr bwMode="auto">
          <a:xfrm>
            <a:off x="5852641" y="1214019"/>
            <a:ext cx="2913716" cy="1827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3A7699B-CD1D-8B21-AB76-3B7B6582B02B}"/>
              </a:ext>
            </a:extLst>
          </p:cNvPr>
          <p:cNvSpPr txBox="1"/>
          <p:nvPr/>
        </p:nvSpPr>
        <p:spPr>
          <a:xfrm>
            <a:off x="817473" y="5913770"/>
            <a:ext cx="540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分子生物學專注人類細胞專有的運作機制</a:t>
            </a:r>
            <a:r>
              <a:rPr lang="en-US" dirty="0"/>
              <a:t>！</a:t>
            </a:r>
          </a:p>
        </p:txBody>
      </p:sp>
    </p:spTree>
    <p:extLst>
      <p:ext uri="{BB962C8B-B14F-4D97-AF65-F5344CB8AC3E}">
        <p14:creationId xmlns:p14="http://schemas.microsoft.com/office/powerpoint/2010/main" val="2895245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>
            <a:extLst>
              <a:ext uri="{FF2B5EF4-FFF2-40B4-BE49-F238E27FC236}">
                <a16:creationId xmlns:a16="http://schemas.microsoft.com/office/drawing/2014/main" id="{10CF4DE9-5550-51FA-F33C-8F7759CBD1A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66310" y="350582"/>
            <a:ext cx="6172200" cy="583406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z="1800" b="1" dirty="0">
                <a:solidFill>
                  <a:srgbClr val="FF3300"/>
                </a:solidFill>
                <a:latin typeface="+mj-ea"/>
              </a:rPr>
              <a:t>古典物理定律 </a:t>
            </a:r>
            <a:r>
              <a:rPr lang="en-US" altLang="zh-TW" sz="1800" b="1" dirty="0">
                <a:solidFill>
                  <a:srgbClr val="FF33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Physical Law</a:t>
            </a:r>
            <a:endParaRPr lang="zh-TW" altLang="en-US" sz="1800" b="1" dirty="0">
              <a:solidFill>
                <a:srgbClr val="FF3300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pic>
        <p:nvPicPr>
          <p:cNvPr id="173059" name="Picture 3" descr="A-14">
            <a:extLst>
              <a:ext uri="{FF2B5EF4-FFF2-40B4-BE49-F238E27FC236}">
                <a16:creationId xmlns:a16="http://schemas.microsoft.com/office/drawing/2014/main" id="{45442E8D-7D2A-F946-EB7B-9E72AFC7F77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4" t="1923" r="63734" b="1190"/>
          <a:stretch>
            <a:fillRect/>
          </a:stretch>
        </p:blipFill>
        <p:spPr>
          <a:xfrm>
            <a:off x="3311860" y="985689"/>
            <a:ext cx="2037424" cy="4459536"/>
          </a:xfrm>
          <a:noFill/>
        </p:spPr>
      </p:pic>
      <p:sp>
        <p:nvSpPr>
          <p:cNvPr id="173060" name="文字方塊 3">
            <a:extLst>
              <a:ext uri="{FF2B5EF4-FFF2-40B4-BE49-F238E27FC236}">
                <a16:creationId xmlns:a16="http://schemas.microsoft.com/office/drawing/2014/main" id="{50F308B7-FD13-D772-B965-4649B4C567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8104" y="2666842"/>
            <a:ext cx="118824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zh-TW" altLang="en-US"/>
              <a:t>非常精簡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667B315-3118-EB42-447B-459174B6B623}"/>
              </a:ext>
            </a:extLst>
          </p:cNvPr>
          <p:cNvSpPr txBox="1"/>
          <p:nvPr/>
        </p:nvSpPr>
        <p:spPr bwMode="auto">
          <a:xfrm>
            <a:off x="1259632" y="5616328"/>
            <a:ext cx="698477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r>
              <a:rPr lang="en-US" dirty="0" err="1"/>
              <a:t>愛因斯坦說過：宇宙最令人難以理解的就是它竟然是可以理解的</a:t>
            </a:r>
            <a:r>
              <a:rPr lang="en-US" dirty="0"/>
              <a:t>！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C2321FB-54AE-4E14-1EA5-36BF3951532A}"/>
              </a:ext>
            </a:extLst>
          </p:cNvPr>
          <p:cNvSpPr txBox="1"/>
          <p:nvPr/>
        </p:nvSpPr>
        <p:spPr bwMode="auto">
          <a:xfrm>
            <a:off x="1259632" y="6037361"/>
            <a:ext cx="698477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r>
              <a:rPr lang="en-US" dirty="0" err="1"/>
              <a:t>我說：更難理解的是要理解它，竟然只要一張紙，就夠了</a:t>
            </a:r>
            <a:r>
              <a:rPr lang="en-US" dirty="0"/>
              <a:t>！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3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3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3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3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3060" grpId="0"/>
      <p:bldP spid="2" grpId="0"/>
      <p:bldP spid="3" grpId="0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586" name="Picture 2" descr="http://www.vjw.biz/ebook/PLATE46BXSpanishmid16th.jpg">
            <a:extLst>
              <a:ext uri="{FF2B5EF4-FFF2-40B4-BE49-F238E27FC236}">
                <a16:creationId xmlns:a16="http://schemas.microsoft.com/office/drawing/2014/main" id="{472692D4-84A4-4589-3BFA-FA2FC26BF5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1543050"/>
            <a:ext cx="3673475" cy="4656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5587" name="Picture 4" descr="http://cootelibeau.files.wordpress.com/2008/11/peasant_family.jpg">
            <a:extLst>
              <a:ext uri="{FF2B5EF4-FFF2-40B4-BE49-F238E27FC236}">
                <a16:creationId xmlns:a16="http://schemas.microsoft.com/office/drawing/2014/main" id="{5FC1D677-248F-279E-FEB2-04FC2FEE4A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5003" y="3789040"/>
            <a:ext cx="3414947" cy="24101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5588" name="文字方塊 3">
            <a:extLst>
              <a:ext uri="{FF2B5EF4-FFF2-40B4-BE49-F238E27FC236}">
                <a16:creationId xmlns:a16="http://schemas.microsoft.com/office/drawing/2014/main" id="{A3593879-44A7-EDAA-CDC1-2E0A07479A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83839" y="908720"/>
            <a:ext cx="579836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zh-TW" altLang="en-US" dirty="0"/>
              <a:t>如同貴族與平民，本質不同，遵守不同的法律。</a:t>
            </a: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文字方塊 7">
            <a:extLst>
              <a:ext uri="{FF2B5EF4-FFF2-40B4-BE49-F238E27FC236}">
                <a16:creationId xmlns:a16="http://schemas.microsoft.com/office/drawing/2014/main" id="{A7210FDF-CEB7-6F93-2A43-45265F125F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9838" y="6308725"/>
            <a:ext cx="25923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zh-TW" altLang="en-US"/>
              <a:t>自然與社會都有階級</a:t>
            </a:r>
          </a:p>
        </p:txBody>
      </p:sp>
      <p:pic>
        <p:nvPicPr>
          <p:cNvPr id="196611" name="Picture 20" descr="http://www.investigations.4-lom.com/wp-content/uploads/2007/11/chainofbeing.jpg">
            <a:extLst>
              <a:ext uri="{FF2B5EF4-FFF2-40B4-BE49-F238E27FC236}">
                <a16:creationId xmlns:a16="http://schemas.microsoft.com/office/drawing/2014/main" id="{AC68C088-0C93-F039-74A4-BD2805C0B3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260350"/>
            <a:ext cx="4105275" cy="601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3" name="Picture 4" descr="13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692150"/>
            <a:ext cx="3889375" cy="352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4754" name="文字方塊 8"/>
          <p:cNvSpPr txBox="1">
            <a:spLocks noChangeArrowheads="1"/>
          </p:cNvSpPr>
          <p:nvPr/>
        </p:nvSpPr>
        <p:spPr bwMode="auto">
          <a:xfrm>
            <a:off x="1187450" y="4581525"/>
            <a:ext cx="6985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zh-TW" altLang="en-US" sz="1800" dirty="0"/>
              <a:t>天上的月球與地上的物體，運動速度大小與方向雖然完全不同，</a:t>
            </a:r>
          </a:p>
        </p:txBody>
      </p:sp>
      <p:sp>
        <p:nvSpPr>
          <p:cNvPr id="74755" name="文字方塊 9"/>
          <p:cNvSpPr txBox="1">
            <a:spLocks noChangeArrowheads="1"/>
          </p:cNvSpPr>
          <p:nvPr/>
        </p:nvSpPr>
        <p:spPr bwMode="auto">
          <a:xfrm>
            <a:off x="1187450" y="5907881"/>
            <a:ext cx="72151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zh-TW" altLang="en-US" sz="1800" dirty="0"/>
              <a:t>如果以加速度來研究，月球與蘋果的運動在本質上是一樣的。</a:t>
            </a:r>
          </a:p>
        </p:txBody>
      </p:sp>
      <p:pic>
        <p:nvPicPr>
          <p:cNvPr id="74756" name="Picture 8" descr="http://www.google.com/url?source=imglanding&amp;ct=img&amp;q=http://3.bp.blogspot.com/-R76aAXAEtB8/T-GQDTnz25I/AAAAAAAABss/ehx2IsDEl28/s1600/newton+apple+jokes.jpg&amp;sa=X&amp;ei=IpVeUJPpGKjomAW3iYGACQ&amp;ved=0CAwQ8wc4ywE&amp;usg=AFQjCNHi-yVEQEvdwis-5V0R2kex7XRmA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765175"/>
            <a:ext cx="2524125" cy="3414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/>
          <p:cNvSpPr/>
          <p:nvPr/>
        </p:nvSpPr>
        <p:spPr>
          <a:xfrm>
            <a:off x="1187450" y="5004356"/>
            <a:ext cx="34163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/>
              <a:t>但運動的加速度卻都指向地心！</a:t>
            </a:r>
          </a:p>
        </p:txBody>
      </p:sp>
      <p:sp>
        <p:nvSpPr>
          <p:cNvPr id="3" name="文字方塊 6">
            <a:extLst>
              <a:ext uri="{FF2B5EF4-FFF2-40B4-BE49-F238E27FC236}">
                <a16:creationId xmlns:a16="http://schemas.microsoft.com/office/drawing/2014/main" id="{35CE2064-6838-9F52-3046-A0008123DC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7450" y="5455047"/>
            <a:ext cx="691294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zh-TW" altLang="en-US" sz="1800" dirty="0"/>
              <a:t>伽利略主張對物體運動的研究應該由</a:t>
            </a:r>
            <a:r>
              <a:rPr lang="zh-TW" altLang="en-US" sz="1800" dirty="0">
                <a:solidFill>
                  <a:srgbClr val="FF0000"/>
                </a:solidFill>
              </a:rPr>
              <a:t>速度</a:t>
            </a:r>
            <a:r>
              <a:rPr lang="zh-TW" altLang="en-US" sz="1800" dirty="0"/>
              <a:t>轉移到</a:t>
            </a:r>
            <a:r>
              <a:rPr lang="zh-TW" altLang="en-US" sz="1800" dirty="0">
                <a:solidFill>
                  <a:srgbClr val="FF0000"/>
                </a:solidFill>
              </a:rPr>
              <a:t>加速度</a:t>
            </a:r>
            <a:r>
              <a:rPr lang="zh-TW" altLang="en-US" sz="1800" dirty="0"/>
              <a:t>！</a:t>
            </a:r>
          </a:p>
        </p:txBody>
      </p:sp>
    </p:spTree>
    <p:extLst>
      <p:ext uri="{BB962C8B-B14F-4D97-AF65-F5344CB8AC3E}">
        <p14:creationId xmlns:p14="http://schemas.microsoft.com/office/powerpoint/2010/main" val="1901770307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7" name="Picture 6" descr="http://news.cctv.com/20080912/images/1221193530261_1221193530261_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476250"/>
            <a:ext cx="2098675" cy="267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http://galileoandeinstein.physics.virginia.edu/lectures/newtmtn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972" y="3356992"/>
            <a:ext cx="3447806" cy="325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779" name="文字方塊 5"/>
          <p:cNvSpPr txBox="1">
            <a:spLocks noChangeArrowheads="1"/>
          </p:cNvSpPr>
          <p:nvPr/>
        </p:nvSpPr>
        <p:spPr bwMode="auto">
          <a:xfrm>
            <a:off x="4734718" y="4987925"/>
            <a:ext cx="36433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zh-TW" altLang="en-US" sz="1800"/>
              <a:t>天體與地面物體</a:t>
            </a:r>
            <a:r>
              <a:rPr lang="zh-TW" altLang="en-US" sz="1800">
                <a:solidFill>
                  <a:srgbClr val="FF0000"/>
                </a:solidFill>
              </a:rPr>
              <a:t>本質上是平等的</a:t>
            </a:r>
            <a:r>
              <a:rPr lang="zh-TW" altLang="en-US" sz="1800"/>
              <a:t>！</a:t>
            </a:r>
          </a:p>
        </p:txBody>
      </p:sp>
      <p:sp>
        <p:nvSpPr>
          <p:cNvPr id="75780" name="文字方塊 6"/>
          <p:cNvSpPr txBox="1">
            <a:spLocks noChangeArrowheads="1"/>
          </p:cNvSpPr>
          <p:nvPr/>
        </p:nvSpPr>
        <p:spPr bwMode="auto">
          <a:xfrm>
            <a:off x="4734718" y="4344988"/>
            <a:ext cx="35004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zh-TW" altLang="en-US" sz="1800"/>
              <a:t>塵世的物體可以成為神聖的天體！</a:t>
            </a:r>
          </a:p>
        </p:txBody>
      </p:sp>
      <p:pic>
        <p:nvPicPr>
          <p:cNvPr id="75781" name="Picture 8" descr="http://1.bp.blogspot.com/_mV157Q86LTY/THKjtO0AAbI/AAAAAAAAAMo/2VMGT4cn0FI/s1600/full-moon-shining+on+ocea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417513"/>
            <a:ext cx="3600450" cy="270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782" name="文字方塊 6"/>
          <p:cNvSpPr txBox="1">
            <a:spLocks noChangeArrowheads="1"/>
          </p:cNvSpPr>
          <p:nvPr/>
        </p:nvSpPr>
        <p:spPr bwMode="auto">
          <a:xfrm>
            <a:off x="4572000" y="1484313"/>
            <a:ext cx="5048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en-US" altLang="zh-TW" sz="4000">
                <a:latin typeface="Times New Roman" pitchFamily="18" charset="0"/>
                <a:cs typeface="Times New Roman" pitchFamily="18" charset="0"/>
              </a:rPr>
              <a:t>=</a:t>
            </a:r>
            <a:endParaRPr lang="zh-TW" altLang="en-US" sz="40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13"/>
          <p:cNvSpPr>
            <a:spLocks noGrp="1" noChangeArrowheads="1"/>
          </p:cNvSpPr>
          <p:nvPr>
            <p:ph type="title"/>
          </p:nvPr>
        </p:nvSpPr>
        <p:spPr>
          <a:xfrm>
            <a:off x="2700338" y="1125538"/>
            <a:ext cx="4005262" cy="452437"/>
          </a:xfrm>
        </p:spPr>
        <p:txBody>
          <a:bodyPr/>
          <a:lstStyle/>
          <a:p>
            <a:pPr algn="l" eaLnBrk="1" hangingPunct="1"/>
            <a:r>
              <a:rPr lang="zh-TW" altLang="en-US" sz="1800">
                <a:solidFill>
                  <a:srgbClr val="FF3300"/>
                </a:solidFill>
              </a:rPr>
              <a:t>天體與蘋果服從同樣的物理定律</a:t>
            </a:r>
          </a:p>
        </p:txBody>
      </p:sp>
      <p:pic>
        <p:nvPicPr>
          <p:cNvPr id="76802" name="Picture 7" descr="130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18"/>
          <a:stretch>
            <a:fillRect/>
          </a:stretch>
        </p:blipFill>
        <p:spPr>
          <a:xfrm>
            <a:off x="468313" y="1773238"/>
            <a:ext cx="4038600" cy="3557587"/>
          </a:xfrm>
          <a:noFill/>
        </p:spPr>
      </p:pic>
      <p:pic>
        <p:nvPicPr>
          <p:cNvPr id="76803" name="Picture 25" descr="Newton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87900" y="2276475"/>
            <a:ext cx="2220913" cy="3051175"/>
          </a:xfrm>
          <a:noFill/>
        </p:spPr>
      </p:pic>
      <p:sp>
        <p:nvSpPr>
          <p:cNvPr id="76804" name="Text Box 27"/>
          <p:cNvSpPr txBox="1">
            <a:spLocks noChangeArrowheads="1"/>
          </p:cNvSpPr>
          <p:nvPr/>
        </p:nvSpPr>
        <p:spPr bwMode="auto">
          <a:xfrm>
            <a:off x="7164388" y="4508500"/>
            <a:ext cx="1692275" cy="77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TW" sz="1800"/>
              <a:t>Isaac Newton</a:t>
            </a:r>
          </a:p>
          <a:p>
            <a:pPr>
              <a:spcBef>
                <a:spcPct val="50000"/>
              </a:spcBef>
            </a:pPr>
            <a:r>
              <a:rPr lang="en-US" altLang="zh-TW" sz="1800"/>
              <a:t>(1642-1727)</a:t>
            </a:r>
          </a:p>
        </p:txBody>
      </p:sp>
      <p:sp>
        <p:nvSpPr>
          <p:cNvPr id="76805" name="Text Box 28"/>
          <p:cNvSpPr txBox="1">
            <a:spLocks noChangeArrowheads="1"/>
          </p:cNvSpPr>
          <p:nvPr/>
        </p:nvSpPr>
        <p:spPr bwMode="auto">
          <a:xfrm>
            <a:off x="3419475" y="5589588"/>
            <a:ext cx="3313113" cy="3683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>
              <a:spcBef>
                <a:spcPct val="50000"/>
              </a:spcBef>
            </a:pPr>
            <a:r>
              <a:rPr lang="zh-TW" altLang="en-US" sz="1800">
                <a:solidFill>
                  <a:srgbClr val="FF3300"/>
                </a:solidFill>
                <a:latin typeface="新細明體" pitchFamily="18" charset="-120"/>
              </a:rPr>
              <a:t>物理定律是普遍的  </a:t>
            </a:r>
            <a:r>
              <a:rPr lang="en-US" altLang="zh-TW" sz="1800">
                <a:solidFill>
                  <a:srgbClr val="FF3300"/>
                </a:solidFill>
                <a:latin typeface="新細明體" pitchFamily="18" charset="-120"/>
              </a:rPr>
              <a:t>(</a:t>
            </a:r>
            <a:r>
              <a:rPr lang="en-US" altLang="zh-TW" sz="180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universal</a:t>
            </a:r>
            <a:r>
              <a:rPr lang="en-US" altLang="zh-TW" sz="1800">
                <a:solidFill>
                  <a:srgbClr val="FF3300"/>
                </a:solidFill>
                <a:latin typeface="新細明體" pitchFamily="18" charset="-120"/>
              </a:rPr>
              <a:t>)</a:t>
            </a: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186" name="Picture 2" descr="http://www.success.co.il/knowledge/images/Pillar10-History-French-Revolution-Delacroix.jpg">
            <a:extLst>
              <a:ext uri="{FF2B5EF4-FFF2-40B4-BE49-F238E27FC236}">
                <a16:creationId xmlns:a16="http://schemas.microsoft.com/office/drawing/2014/main" id="{E44ADAB2-8B2B-C062-C96E-EA90426637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484313"/>
            <a:ext cx="3905250" cy="292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1187" name="文字方塊 6">
            <a:extLst>
              <a:ext uri="{FF2B5EF4-FFF2-40B4-BE49-F238E27FC236}">
                <a16:creationId xmlns:a16="http://schemas.microsoft.com/office/drawing/2014/main" id="{B816EE5D-C2A4-D948-A655-FDDEC82E7F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9593" y="4668770"/>
            <a:ext cx="32861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zh-TW" altLang="en-US" dirty="0"/>
              <a:t>無論貴賤，法律一體適用！</a:t>
            </a:r>
          </a:p>
        </p:txBody>
      </p:sp>
      <p:sp>
        <p:nvSpPr>
          <p:cNvPr id="221188" name="AutoShape 4" descr="http://www.art-prints-on-demand.com/kunst/jacques_louis_david/the_tennis_court_XIR14667.jpg">
            <a:extLst>
              <a:ext uri="{FF2B5EF4-FFF2-40B4-BE49-F238E27FC236}">
                <a16:creationId xmlns:a16="http://schemas.microsoft.com/office/drawing/2014/main" id="{FC0D9D3F-E249-01B3-D5D5-D3C3C6A2DAF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en-US"/>
          </a:p>
        </p:txBody>
      </p:sp>
      <p:pic>
        <p:nvPicPr>
          <p:cNvPr id="221189" name="Picture 6" descr="http://www.art-prints-on-demand.com/kunst/jacques_louis_david/the_tennis_court_XIR14667.jpg">
            <a:extLst>
              <a:ext uri="{FF2B5EF4-FFF2-40B4-BE49-F238E27FC236}">
                <a16:creationId xmlns:a16="http://schemas.microsoft.com/office/drawing/2014/main" id="{08C5F470-C30B-78C6-D28E-DDAA178D13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1484313"/>
            <a:ext cx="4365625" cy="286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1190" name="文字方塊 5">
            <a:extLst>
              <a:ext uri="{FF2B5EF4-FFF2-40B4-BE49-F238E27FC236}">
                <a16:creationId xmlns:a16="http://schemas.microsoft.com/office/drawing/2014/main" id="{A30D4169-A023-E697-8669-89FDF2E65A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9592" y="5085184"/>
            <a:ext cx="7771375" cy="1289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Nature is exceedingly simple and comfortable to herself. 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Whatever reasoning holds for greater motions, should hold for lesser ones as well! </a:t>
            </a:r>
          </a:p>
          <a:p>
            <a:pPr algn="r" eaLnBrk="1" hangingPunct="1">
              <a:lnSpc>
                <a:spcPct val="150000"/>
              </a:lnSpc>
            </a:pP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Newton “</a:t>
            </a:r>
            <a:r>
              <a:rPr lang="en-US" altLang="zh-TW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Conclusio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250" name="Picture 8" descr="A-12">
            <a:extLst>
              <a:ext uri="{FF2B5EF4-FFF2-40B4-BE49-F238E27FC236}">
                <a16:creationId xmlns:a16="http://schemas.microsoft.com/office/drawing/2014/main" id="{8116BA78-6691-4DC4-48AD-3098A36CABC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52"/>
          <a:stretch>
            <a:fillRect/>
          </a:stretch>
        </p:blipFill>
        <p:spPr>
          <a:xfrm>
            <a:off x="2681289" y="1863330"/>
            <a:ext cx="3783806" cy="3115865"/>
          </a:xfrm>
          <a:noFill/>
        </p:spPr>
      </p:pic>
      <p:sp>
        <p:nvSpPr>
          <p:cNvPr id="181251" name="矩形 3">
            <a:extLst>
              <a:ext uri="{FF2B5EF4-FFF2-40B4-BE49-F238E27FC236}">
                <a16:creationId xmlns:a16="http://schemas.microsoft.com/office/drawing/2014/main" id="{5AEA1330-1FB4-0CA6-6AD9-6125E9733F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4799" y="5423500"/>
            <a:ext cx="732591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zh-TW" altLang="en-US" dirty="0">
                <a:solidFill>
                  <a:srgbClr val="FF3300"/>
                </a:solidFill>
              </a:rPr>
              <a:t>地球為靜止的中心，恆星是靜止的，而行星繞以地球為圓心的圓周運動</a:t>
            </a:r>
            <a:endParaRPr lang="zh-TW" altLang="en-US" dirty="0"/>
          </a:p>
        </p:txBody>
      </p:sp>
      <p:sp>
        <p:nvSpPr>
          <p:cNvPr id="181252" name="文字方塊 4">
            <a:extLst>
              <a:ext uri="{FF2B5EF4-FFF2-40B4-BE49-F238E27FC236}">
                <a16:creationId xmlns:a16="http://schemas.microsoft.com/office/drawing/2014/main" id="{063B7698-7224-429F-51FB-8EE051385D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9672" y="1085490"/>
            <a:ext cx="698477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zh-TW" altLang="en-US" dirty="0"/>
              <a:t>依據日常的觀察，我們可以歸納出一個可以解是天相的圖像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4">
            <a:extLst>
              <a:ext uri="{FF2B5EF4-FFF2-40B4-BE49-F238E27FC236}">
                <a16:creationId xmlns:a16="http://schemas.microsoft.com/office/drawing/2014/main" id="{479FA605-C036-668F-142D-59413070140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35696" y="1124744"/>
            <a:ext cx="5940548" cy="323850"/>
          </a:xfrm>
        </p:spPr>
        <p:txBody>
          <a:bodyPr/>
          <a:lstStyle/>
          <a:p>
            <a:pPr algn="l" eaLnBrk="1" hangingPunct="1"/>
            <a:r>
              <a:rPr lang="zh-TW" altLang="en-US" sz="1800"/>
              <a:t>有些星星每晚固定時間的位置會移動：行星 </a:t>
            </a:r>
            <a:r>
              <a:rPr lang="en-US" altLang="zh-TW" sz="1800">
                <a:latin typeface="Times New Roman" panose="02020603050405020304" pitchFamily="18" charset="0"/>
                <a:cs typeface="Times New Roman" panose="02020603050405020304" pitchFamily="18" charset="0"/>
              </a:rPr>
              <a:t>Planet</a:t>
            </a:r>
            <a:endParaRPr lang="zh-TW" altLang="en-US"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2275" name="Picture 6" descr="http://www.skymania.com/wp/wp-content/uploads/2007/09/mars_path_2011.gif">
            <a:extLst>
              <a:ext uri="{FF2B5EF4-FFF2-40B4-BE49-F238E27FC236}">
                <a16:creationId xmlns:a16="http://schemas.microsoft.com/office/drawing/2014/main" id="{2F63A1EC-5A59-CBCB-5124-43C0966BDC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4563" y="1628800"/>
            <a:ext cx="5453176" cy="3959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7926F970-D6A6-072B-657C-B6A22C1C971A}"/>
              </a:ext>
            </a:extLst>
          </p:cNvPr>
          <p:cNvSpPr/>
          <p:nvPr/>
        </p:nvSpPr>
        <p:spPr>
          <a:xfrm rot="19695754">
            <a:off x="2097882" y="4163616"/>
            <a:ext cx="1751410" cy="284559"/>
          </a:xfrm>
          <a:prstGeom prst="rect">
            <a:avLst/>
          </a:prstGeom>
          <a:solidFill>
            <a:schemeClr val="tx1"/>
          </a:solidFill>
          <a:ln w="444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12">
            <a:extLst>
              <a:ext uri="{FF2B5EF4-FFF2-40B4-BE49-F238E27FC236}">
                <a16:creationId xmlns:a16="http://schemas.microsoft.com/office/drawing/2014/main" id="{C69F0733-DE5A-8400-58E6-1097890CF0D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491880" y="1556792"/>
            <a:ext cx="1889522" cy="378619"/>
          </a:xfrm>
        </p:spPr>
        <p:txBody>
          <a:bodyPr/>
          <a:lstStyle/>
          <a:p>
            <a:pPr eaLnBrk="1" hangingPunct="1"/>
            <a:r>
              <a:rPr lang="zh-TW" altLang="en-US" sz="1800"/>
              <a:t>火星的逆行</a:t>
            </a:r>
          </a:p>
        </p:txBody>
      </p:sp>
      <p:pic>
        <p:nvPicPr>
          <p:cNvPr id="183299" name="Picture 8" descr="F13_12">
            <a:extLst>
              <a:ext uri="{FF2B5EF4-FFF2-40B4-BE49-F238E27FC236}">
                <a16:creationId xmlns:a16="http://schemas.microsoft.com/office/drawing/2014/main" id="{9C57AB40-1825-DED0-57D2-F0D374446EC2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719"/>
          <a:stretch>
            <a:fillRect/>
          </a:stretch>
        </p:blipFill>
        <p:spPr>
          <a:xfrm>
            <a:off x="1709514" y="2042567"/>
            <a:ext cx="2425304" cy="2268140"/>
          </a:xfrm>
          <a:noFill/>
        </p:spPr>
      </p:pic>
      <p:pic>
        <p:nvPicPr>
          <p:cNvPr id="183300" name="Picture 11" descr="star">
            <a:extLst>
              <a:ext uri="{FF2B5EF4-FFF2-40B4-BE49-F238E27FC236}">
                <a16:creationId xmlns:a16="http://schemas.microsoft.com/office/drawing/2014/main" id="{6C80F839-FE3D-AC6C-EB67-D1C8D142224C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88" t="31410" r="15118" b="28563"/>
          <a:stretch>
            <a:fillRect/>
          </a:stretch>
        </p:blipFill>
        <p:spPr>
          <a:xfrm>
            <a:off x="4409852" y="1988989"/>
            <a:ext cx="3024188" cy="2851547"/>
          </a:xfr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22" name="Picture 8" descr="A-01">
            <a:extLst>
              <a:ext uri="{FF2B5EF4-FFF2-40B4-BE49-F238E27FC236}">
                <a16:creationId xmlns:a16="http://schemas.microsoft.com/office/drawing/2014/main" id="{8018CEEE-58E1-406E-F5C0-4F764A48A647}"/>
              </a:ext>
            </a:extLst>
          </p:cNvPr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86" t="16811" r="9698" b="8765"/>
          <a:stretch>
            <a:fillRect/>
          </a:stretch>
        </p:blipFill>
        <p:spPr>
          <a:xfrm>
            <a:off x="1925241" y="4131470"/>
            <a:ext cx="5185172" cy="1674019"/>
          </a:xfrm>
          <a:noFill/>
        </p:spPr>
      </p:pic>
      <p:pic>
        <p:nvPicPr>
          <p:cNvPr id="184323" name="Picture 9" descr="ptolemy">
            <a:extLst>
              <a:ext uri="{FF2B5EF4-FFF2-40B4-BE49-F238E27FC236}">
                <a16:creationId xmlns:a16="http://schemas.microsoft.com/office/drawing/2014/main" id="{97D63F7E-48DF-0497-1136-70918F1BD87C}"/>
              </a:ext>
            </a:extLst>
          </p:cNvPr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43550" y="2132410"/>
            <a:ext cx="1533525" cy="1876425"/>
          </a:xfrm>
          <a:noFill/>
        </p:spPr>
      </p:pic>
      <p:sp>
        <p:nvSpPr>
          <p:cNvPr id="184324" name="Text Box 12">
            <a:extLst>
              <a:ext uri="{FF2B5EF4-FFF2-40B4-BE49-F238E27FC236}">
                <a16:creationId xmlns:a16="http://schemas.microsoft.com/office/drawing/2014/main" id="{FD00DF4D-787D-D267-32BA-01C411530A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25578" y="4293395"/>
            <a:ext cx="108108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zh-TW" altLang="zh-TW"/>
          </a:p>
        </p:txBody>
      </p:sp>
      <p:sp>
        <p:nvSpPr>
          <p:cNvPr id="184325" name="Text Box 13">
            <a:extLst>
              <a:ext uri="{FF2B5EF4-FFF2-40B4-BE49-F238E27FC236}">
                <a16:creationId xmlns:a16="http://schemas.microsoft.com/office/drawing/2014/main" id="{B2668A45-1648-8D26-66EF-4B86DD6A61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9972" y="1808560"/>
            <a:ext cx="188952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/>
              <a:t>Ptolemy (130 A.D.)</a:t>
            </a:r>
          </a:p>
        </p:txBody>
      </p:sp>
      <p:pic>
        <p:nvPicPr>
          <p:cNvPr id="184326" name="Picture 14" descr="A-13">
            <a:extLst>
              <a:ext uri="{FF2B5EF4-FFF2-40B4-BE49-F238E27FC236}">
                <a16:creationId xmlns:a16="http://schemas.microsoft.com/office/drawing/2014/main" id="{E43B58DF-1855-BD78-9D41-030E457DA5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371" t="10004"/>
          <a:stretch>
            <a:fillRect/>
          </a:stretch>
        </p:blipFill>
        <p:spPr bwMode="auto">
          <a:xfrm>
            <a:off x="3600451" y="1484711"/>
            <a:ext cx="1727597" cy="2593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27" name="文字方塊 8">
            <a:extLst>
              <a:ext uri="{FF2B5EF4-FFF2-40B4-BE49-F238E27FC236}">
                <a16:creationId xmlns:a16="http://schemas.microsoft.com/office/drawing/2014/main" id="{0A9A04FF-68EE-34FF-8621-AF4D5888A2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3329" y="849751"/>
            <a:ext cx="650021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zh-TW" altLang="en-US" dirty="0"/>
              <a:t>對火星逆行最直接了當的解釋就是它的軌道本來就不是圓形！</a:t>
            </a:r>
          </a:p>
        </p:txBody>
      </p:sp>
      <p:pic>
        <p:nvPicPr>
          <p:cNvPr id="184328" name="Picture 2" descr="File:Ptolemy urania.jpg">
            <a:hlinkClick r:id="rId5"/>
            <a:extLst>
              <a:ext uri="{FF2B5EF4-FFF2-40B4-BE49-F238E27FC236}">
                <a16:creationId xmlns:a16="http://schemas.microsoft.com/office/drawing/2014/main" id="{F9A6B6C2-07F1-FC1B-11A7-A871FA2A21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2" y="1593056"/>
            <a:ext cx="1834754" cy="2405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370" name="Picture 2" descr="http://www.phys.ncku.edu.tw/~astrolab/e_book/astron_western/images/geocentric_Ptolemy.jpg">
            <a:hlinkClick r:id="rId2"/>
            <a:extLst>
              <a:ext uri="{FF2B5EF4-FFF2-40B4-BE49-F238E27FC236}">
                <a16:creationId xmlns:a16="http://schemas.microsoft.com/office/drawing/2014/main" id="{769C569B-8940-49EA-1317-EB232722CB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024844"/>
            <a:ext cx="3941087" cy="3958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6371" name="文字方塊 2">
            <a:extLst>
              <a:ext uri="{FF2B5EF4-FFF2-40B4-BE49-F238E27FC236}">
                <a16:creationId xmlns:a16="http://schemas.microsoft.com/office/drawing/2014/main" id="{5557D74F-83E9-314B-E5E8-17700C0C56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5736" y="1449960"/>
            <a:ext cx="622885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zh-TW" altLang="en-US" dirty="0"/>
              <a:t>所以最忠實於觀察到的現象的，就是托勒密的天動說！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6322C2-5A7D-BAF5-8FFC-85F09D54B3D8}"/>
              </a:ext>
            </a:extLst>
          </p:cNvPr>
          <p:cNvSpPr txBox="1"/>
          <p:nvPr/>
        </p:nvSpPr>
        <p:spPr bwMode="auto">
          <a:xfrm>
            <a:off x="2195736" y="977852"/>
            <a:ext cx="3429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zh-TW" altLang="en-US" dirty="0"/>
              <a:t>我們沒有感覺地球在動，</a:t>
            </a:r>
            <a:endParaRPr lang="en-US" altLang="zh-TW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394" name="Picture 6" descr="A-02">
            <a:extLst>
              <a:ext uri="{FF2B5EF4-FFF2-40B4-BE49-F238E27FC236}">
                <a16:creationId xmlns:a16="http://schemas.microsoft.com/office/drawing/2014/main" id="{F0A43FF8-EEB3-763B-1015-89BA5B8BA764}"/>
              </a:ext>
            </a:extLst>
          </p:cNvPr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09738" y="938215"/>
            <a:ext cx="5238526" cy="3632596"/>
          </a:xfrm>
          <a:noFill/>
        </p:spPr>
      </p:pic>
      <p:sp>
        <p:nvSpPr>
          <p:cNvPr id="187395" name="Text Box 7">
            <a:extLst>
              <a:ext uri="{FF2B5EF4-FFF2-40B4-BE49-F238E27FC236}">
                <a16:creationId xmlns:a16="http://schemas.microsoft.com/office/drawing/2014/main" id="{BC9B6F17-B745-ADE4-9EE1-72FE710659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6065" y="495244"/>
            <a:ext cx="466246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Copernicus 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哥白尼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(1473-1543)</a:t>
            </a:r>
          </a:p>
        </p:txBody>
      </p:sp>
      <p:sp>
        <p:nvSpPr>
          <p:cNvPr id="151556" name="Text Box 8">
            <a:extLst>
              <a:ext uri="{FF2B5EF4-FFF2-40B4-BE49-F238E27FC236}">
                <a16:creationId xmlns:a16="http://schemas.microsoft.com/office/drawing/2014/main" id="{82CA1A1A-71A4-AB71-D331-FAAA197E20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9739" y="4563666"/>
            <a:ext cx="437435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TW" altLang="en-US"/>
              <a:t>哥白尼批評托勒密的系統</a:t>
            </a:r>
            <a:r>
              <a:rPr lang="en-US" altLang="zh-TW"/>
              <a:t>“….”</a:t>
            </a:r>
          </a:p>
        </p:txBody>
      </p:sp>
      <p:pic>
        <p:nvPicPr>
          <p:cNvPr id="6" name="Picture 2" descr="http://www.phys.ncku.edu.tw/~astrolab/e_book/astron_western/images/geocentric_Ptolemy.jpg">
            <a:hlinkClick r:id="rId3"/>
            <a:extLst>
              <a:ext uri="{FF2B5EF4-FFF2-40B4-BE49-F238E27FC236}">
                <a16:creationId xmlns:a16="http://schemas.microsoft.com/office/drawing/2014/main" id="{E75D759B-F410-DC82-538D-2A23E49A9B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2659" y="1202447"/>
            <a:ext cx="3201603" cy="3216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4E7D8581-D29A-3A57-D697-545FECD27B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8744" y="4563666"/>
            <a:ext cx="241604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en-US" altLang="zh-TW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 pleasing to the mind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55568C1-F0DE-185F-6905-A8F9BDA5406B}"/>
              </a:ext>
            </a:extLst>
          </p:cNvPr>
          <p:cNvSpPr txBox="1"/>
          <p:nvPr/>
        </p:nvSpPr>
        <p:spPr bwMode="auto">
          <a:xfrm>
            <a:off x="1709738" y="5080276"/>
            <a:ext cx="394004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r>
              <a:rPr lang="en-US" dirty="0" err="1"/>
              <a:t>他提出地動說</a:t>
            </a:r>
            <a:r>
              <a:rPr lang="zh-TW" altLang="en-US" dirty="0"/>
              <a:t>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Heliocentrism</a:t>
            </a:r>
            <a:r>
              <a:rPr lang="en-US" dirty="0"/>
              <a:t>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15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1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1556" grpId="0"/>
      <p:bldP spid="11" grpId="0"/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442" name="Picture 2" descr="Image from Copernicus's De revolutionibus orbium caelestium">
            <a:extLst>
              <a:ext uri="{FF2B5EF4-FFF2-40B4-BE49-F238E27FC236}">
                <a16:creationId xmlns:a16="http://schemas.microsoft.com/office/drawing/2014/main" id="{E3D6F98C-43C3-5460-F61C-46989D190C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5939" y="1232299"/>
            <a:ext cx="2521744" cy="4250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9443" name="Picture 4" descr="Another image from Copernicus's De revolutionibus orbium caelestium">
            <a:extLst>
              <a:ext uri="{FF2B5EF4-FFF2-40B4-BE49-F238E27FC236}">
                <a16:creationId xmlns:a16="http://schemas.microsoft.com/office/drawing/2014/main" id="{A4E5C3E1-E234-639B-ADCF-6ABA65C796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158" y="1232297"/>
            <a:ext cx="2678906" cy="434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Rectangle 4">
            <a:extLst>
              <a:ext uri="{FF2B5EF4-FFF2-40B4-BE49-F238E27FC236}">
                <a16:creationId xmlns:a16="http://schemas.microsoft.com/office/drawing/2014/main" id="{6CE808FE-8C9E-F876-10D0-9EE72C720AC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654030" y="1214437"/>
            <a:ext cx="2006203" cy="377429"/>
          </a:xfrm>
        </p:spPr>
        <p:txBody>
          <a:bodyPr/>
          <a:lstStyle/>
          <a:p>
            <a:pPr algn="l" eaLnBrk="1" hangingPunct="1"/>
            <a:r>
              <a:rPr lang="zh-TW" altLang="en-US" sz="1350">
                <a:solidFill>
                  <a:srgbClr val="FF3300"/>
                </a:solidFill>
              </a:rPr>
              <a:t>對火星逆行的自然解釋</a:t>
            </a:r>
          </a:p>
        </p:txBody>
      </p:sp>
      <p:pic>
        <p:nvPicPr>
          <p:cNvPr id="188419" name="Picture 10" descr="A-13">
            <a:extLst>
              <a:ext uri="{FF2B5EF4-FFF2-40B4-BE49-F238E27FC236}">
                <a16:creationId xmlns:a16="http://schemas.microsoft.com/office/drawing/2014/main" id="{77C34257-421E-4D59-E8B5-E657602C1D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64" r="54408"/>
          <a:stretch>
            <a:fillRect/>
          </a:stretch>
        </p:blipFill>
        <p:spPr bwMode="auto">
          <a:xfrm>
            <a:off x="3762375" y="1593056"/>
            <a:ext cx="2166938" cy="3996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8420" name="Picture 5" descr="http://library.thinkquest.org/29033/begin/planetmotion.jpg">
            <a:extLst>
              <a:ext uri="{FF2B5EF4-FFF2-40B4-BE49-F238E27FC236}">
                <a16:creationId xmlns:a16="http://schemas.microsoft.com/office/drawing/2014/main" id="{092A8A10-EDDB-9BD7-90F3-49E73C6BEF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4235" y="2672954"/>
            <a:ext cx="2071688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B76F82-0901-EAE0-C778-F918C5E888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394" name="Picture 6" descr="A-02">
            <a:extLst>
              <a:ext uri="{FF2B5EF4-FFF2-40B4-BE49-F238E27FC236}">
                <a16:creationId xmlns:a16="http://schemas.microsoft.com/office/drawing/2014/main" id="{9D5FCE18-AFCA-D0F7-62C1-CEDF56AA5165}"/>
              </a:ext>
            </a:extLst>
          </p:cNvPr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01311" y="789190"/>
            <a:ext cx="5380824" cy="3731271"/>
          </a:xfrm>
          <a:noFill/>
        </p:spPr>
      </p:pic>
      <p:sp>
        <p:nvSpPr>
          <p:cNvPr id="187395" name="Text Box 7">
            <a:extLst>
              <a:ext uri="{FF2B5EF4-FFF2-40B4-BE49-F238E27FC236}">
                <a16:creationId xmlns:a16="http://schemas.microsoft.com/office/drawing/2014/main" id="{CDD08AE5-5D7D-F638-4C1F-99DA8EE788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7744" y="375355"/>
            <a:ext cx="401439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Copernicus 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哥白尼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(1473-1543)</a:t>
            </a:r>
          </a:p>
        </p:txBody>
      </p:sp>
      <p:sp>
        <p:nvSpPr>
          <p:cNvPr id="151556" name="Text Box 8">
            <a:extLst>
              <a:ext uri="{FF2B5EF4-FFF2-40B4-BE49-F238E27FC236}">
                <a16:creationId xmlns:a16="http://schemas.microsoft.com/office/drawing/2014/main" id="{6667867D-E47D-5BD7-168B-96DF8F1AB4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1311" y="4596793"/>
            <a:ext cx="532851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TW" altLang="en-US" dirty="0"/>
              <a:t>哥白尼批評托勒密的系統</a:t>
            </a:r>
            <a:r>
              <a:rPr lang="en-US" altLang="zh-TW" dirty="0"/>
              <a:t>“….”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CDA940FC-25B0-E281-4231-CA9B4EF008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7365" y="5622345"/>
            <a:ext cx="599598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zh-TW" altLang="en-US" dirty="0"/>
              <a:t>原來科學不只是忠於現象，他還必須賞心悅目！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120A97EA-F946-AF0F-E15B-8C5ADB4F1B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7365" y="6038063"/>
            <a:ext cx="667880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zh-TW" altLang="en-US" dirty="0"/>
              <a:t>它必須解釋或簡化現象為單純的定律！簡單使人快樂！</a:t>
            </a:r>
          </a:p>
        </p:txBody>
      </p:sp>
      <p:pic>
        <p:nvPicPr>
          <p:cNvPr id="151560" name="Picture 8" descr="安心亞的圖片">
            <a:hlinkClick r:id="rId3" tooltip="安心亞的圖片"/>
            <a:extLst>
              <a:ext uri="{FF2B5EF4-FFF2-40B4-BE49-F238E27FC236}">
                <a16:creationId xmlns:a16="http://schemas.microsoft.com/office/drawing/2014/main" id="{AE75EA5E-955D-D4BC-84C2-8912EE998B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263337"/>
            <a:ext cx="2162173" cy="2876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1564" name="Picture 12" descr="http://shesay20.ek21.com/expert/uploads/mai5.jpg">
            <a:extLst>
              <a:ext uri="{FF2B5EF4-FFF2-40B4-BE49-F238E27FC236}">
                <a16:creationId xmlns:a16="http://schemas.microsoft.com/office/drawing/2014/main" id="{EB0321CE-CC95-08A3-7EE2-652E29E698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3182666"/>
            <a:ext cx="2162173" cy="3061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文字方塊 12">
            <a:extLst>
              <a:ext uri="{FF2B5EF4-FFF2-40B4-BE49-F238E27FC236}">
                <a16:creationId xmlns:a16="http://schemas.microsoft.com/office/drawing/2014/main" id="{54689234-4BEC-3D51-C471-36267A0B3A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7365" y="5009330"/>
            <a:ext cx="619291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zh-TW" altLang="en-US" dirty="0"/>
              <a:t>他寧願忍受當時還無法解釋的地球移動，卻堅持心靈的快樂！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995CBB86-AD55-C454-AFC4-D3D13B66FA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86225" y="4563666"/>
            <a:ext cx="241604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en-US" altLang="zh-TW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 pleasing to the mind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1679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15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15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15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15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4" name="文字方塊 7">
            <a:extLst>
              <a:ext uri="{FF2B5EF4-FFF2-40B4-BE49-F238E27FC236}">
                <a16:creationId xmlns:a16="http://schemas.microsoft.com/office/drawing/2014/main" id="{C2BCE9B1-779E-9A33-EC5C-65F4FF34CB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3095" y="5499435"/>
            <a:ext cx="480005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en-US" altLang="zh-TW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Physical Law</a:t>
            </a:r>
            <a:r>
              <a:rPr lang="zh-TW" alt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zh-TW" altLang="en-US" dirty="0"/>
              <a:t>物理定律是物理學的核心！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C80BA0A-97AC-E6F4-4FC6-294D67CC1340}"/>
              </a:ext>
            </a:extLst>
          </p:cNvPr>
          <p:cNvSpPr txBox="1"/>
          <p:nvPr/>
        </p:nvSpPr>
        <p:spPr bwMode="auto">
          <a:xfrm>
            <a:off x="1705165" y="1070084"/>
            <a:ext cx="454898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r>
              <a:rPr lang="en-US" dirty="0" err="1"/>
              <a:t>相較於其他科學對特定現象的專注與觀察</a:t>
            </a:r>
            <a:r>
              <a:rPr lang="en-US" dirty="0"/>
              <a:t>，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F1B51BA-6FCA-D820-CA5F-ECAC11FACCA7}"/>
              </a:ext>
            </a:extLst>
          </p:cNvPr>
          <p:cNvSpPr txBox="1"/>
          <p:nvPr/>
        </p:nvSpPr>
        <p:spPr bwMode="auto">
          <a:xfrm>
            <a:off x="1705164" y="1519618"/>
            <a:ext cx="590960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r>
              <a:rPr lang="en-US" dirty="0" err="1"/>
              <a:t>物理學更重視發現普遍的物理定律</a:t>
            </a:r>
            <a:r>
              <a:rPr lang="en-US" dirty="0"/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Physical Laws！</a:t>
            </a:r>
          </a:p>
        </p:txBody>
      </p:sp>
      <p:pic>
        <p:nvPicPr>
          <p:cNvPr id="4" name="Picture 3" descr="Buy The Character of Physical Law, with new foreword Book Online at Low  Prices in India | The Character of Physical Law, with new foreword Reviews  &amp; ...">
            <a:extLst>
              <a:ext uri="{FF2B5EF4-FFF2-40B4-BE49-F238E27FC236}">
                <a16:creationId xmlns:a16="http://schemas.microsoft.com/office/drawing/2014/main" id="{01C12964-CE29-8539-11E5-2B991C4767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1845" y="1994846"/>
            <a:ext cx="2186976" cy="330358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65C9B65-49E4-51B1-5100-284F20243174}"/>
              </a:ext>
            </a:extLst>
          </p:cNvPr>
          <p:cNvSpPr/>
          <p:nvPr/>
        </p:nvSpPr>
        <p:spPr>
          <a:xfrm>
            <a:off x="1763095" y="4190172"/>
            <a:ext cx="2186975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Readmoo 讀墨物理之美（讀墨電子書） - PChome 24h購物">
            <a:extLst>
              <a:ext uri="{FF2B5EF4-FFF2-40B4-BE49-F238E27FC236}">
                <a16:creationId xmlns:a16="http://schemas.microsoft.com/office/drawing/2014/main" id="{EC40CA46-DB1A-4256-61A5-72E7EBF0E8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1935" y="1969152"/>
            <a:ext cx="2456579" cy="33317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8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8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244" grpId="0"/>
      <p:bldP spid="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466" name="Picture 3" descr="A-02">
            <a:extLst>
              <a:ext uri="{FF2B5EF4-FFF2-40B4-BE49-F238E27FC236}">
                <a16:creationId xmlns:a16="http://schemas.microsoft.com/office/drawing/2014/main" id="{B583F170-BEEC-6C81-BFB1-B9667E5096F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79712" y="1821655"/>
            <a:ext cx="5040214" cy="3493653"/>
          </a:xfrm>
          <a:noFill/>
        </p:spPr>
      </p:pic>
      <p:sp>
        <p:nvSpPr>
          <p:cNvPr id="66565" name="Text Box 5">
            <a:extLst>
              <a:ext uri="{FF2B5EF4-FFF2-40B4-BE49-F238E27FC236}">
                <a16:creationId xmlns:a16="http://schemas.microsoft.com/office/drawing/2014/main" id="{36191426-8F42-503C-3247-8AB40DE8F1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9712" y="5521169"/>
            <a:ext cx="5706614" cy="36933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TW" altLang="en-US" dirty="0">
                <a:solidFill>
                  <a:srgbClr val="FF0000"/>
                </a:solidFill>
              </a:rPr>
              <a:t>物理定律必須是簡單而自然的（</a:t>
            </a:r>
            <a:r>
              <a:rPr lang="en-US" altLang="zh-TW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Simple and Natural</a:t>
            </a:r>
            <a:r>
              <a:rPr lang="zh-TW" alt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</a:p>
        </p:txBody>
      </p:sp>
      <p:sp>
        <p:nvSpPr>
          <p:cNvPr id="190468" name="文字方塊 3">
            <a:extLst>
              <a:ext uri="{FF2B5EF4-FFF2-40B4-BE49-F238E27FC236}">
                <a16:creationId xmlns:a16="http://schemas.microsoft.com/office/drawing/2014/main" id="{9D331145-55EC-30E4-4F7F-D7C745CC5D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7905" y="954248"/>
            <a:ext cx="622915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zh-TW" altLang="en-US" dirty="0"/>
              <a:t>日動說及地動說其實都能解釋觀察到的現象！</a:t>
            </a:r>
          </a:p>
        </p:txBody>
      </p:sp>
      <p:sp>
        <p:nvSpPr>
          <p:cNvPr id="190469" name="文字方塊 4">
            <a:extLst>
              <a:ext uri="{FF2B5EF4-FFF2-40B4-BE49-F238E27FC236}">
                <a16:creationId xmlns:a16="http://schemas.microsoft.com/office/drawing/2014/main" id="{BE1D3A5E-77F4-0719-63A2-861A2E04D0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7938" y="1366494"/>
            <a:ext cx="588754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zh-TW" altLang="en-US"/>
              <a:t>哥白尼以</a:t>
            </a:r>
            <a:r>
              <a:rPr lang="en-US" altLang="zh-TW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Pleasure of Mind</a:t>
            </a:r>
            <a:r>
              <a:rPr lang="zh-TW" altLang="en-US"/>
              <a:t>作為標準，提倡地動說。</a:t>
            </a:r>
            <a:endParaRPr lang="en-US" altLang="zh-TW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65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65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5362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5363" name="Picture 2" descr="D:\Dropbox\Documents\課程\YoungTextBook\Images\Chapter02\A_Images\A_Figures_and_Photos\02_00_Figur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044" y="645179"/>
            <a:ext cx="7681912" cy="5243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4" name="Text Box 4"/>
          <p:cNvSpPr txBox="1">
            <a:spLocks noChangeArrowheads="1"/>
          </p:cNvSpPr>
          <p:nvPr/>
        </p:nvSpPr>
        <p:spPr bwMode="auto">
          <a:xfrm rot="10800000" flipH="1" flipV="1">
            <a:off x="4139952" y="5924550"/>
            <a:ext cx="143178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>
              <a:spcBef>
                <a:spcPct val="50000"/>
              </a:spcBef>
            </a:pPr>
            <a:r>
              <a:rPr lang="zh-TW" altLang="en-US" sz="1800" dirty="0">
                <a:solidFill>
                  <a:srgbClr val="FF0000"/>
                </a:solidFill>
              </a:rPr>
              <a:t>運動的物理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0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2411760" y="1844824"/>
            <a:ext cx="3816350" cy="360362"/>
          </a:xfrm>
        </p:spPr>
        <p:txBody>
          <a:bodyPr/>
          <a:lstStyle/>
          <a:p>
            <a:pPr algn="l" eaLnBrk="1" hangingPunct="1"/>
            <a:r>
              <a:rPr lang="zh-TW" altLang="en-US" sz="1800">
                <a:solidFill>
                  <a:srgbClr val="FF3300"/>
                </a:solidFill>
              </a:rPr>
              <a:t>觀察現象是科學最基本的方</a:t>
            </a:r>
            <a:r>
              <a:rPr lang="zh-TW" altLang="en-US" sz="2000">
                <a:solidFill>
                  <a:srgbClr val="FF3300"/>
                </a:solidFill>
              </a:rPr>
              <a:t>法</a:t>
            </a:r>
          </a:p>
        </p:txBody>
      </p:sp>
      <p:pic>
        <p:nvPicPr>
          <p:cNvPr id="227331" name="Picture 8" descr="A-03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3" t="6168" r="9467" b="5351"/>
          <a:stretch>
            <a:fillRect/>
          </a:stretch>
        </p:blipFill>
        <p:spPr>
          <a:xfrm>
            <a:off x="1836737" y="2585666"/>
            <a:ext cx="2376488" cy="3003550"/>
          </a:xfrm>
          <a:noFill/>
        </p:spPr>
      </p:pic>
      <p:sp>
        <p:nvSpPr>
          <p:cNvPr id="227334" name="Text Box 22"/>
          <p:cNvSpPr txBox="1">
            <a:spLocks noChangeArrowheads="1"/>
          </p:cNvSpPr>
          <p:nvPr/>
        </p:nvSpPr>
        <p:spPr bwMode="auto">
          <a:xfrm>
            <a:off x="2411760" y="979636"/>
            <a:ext cx="33845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TW" sz="1800">
                <a:latin typeface="Times New Roman" pitchFamily="18" charset="0"/>
                <a:cs typeface="Times New Roman" pitchFamily="18" charset="0"/>
              </a:rPr>
              <a:t>Galileo Galilei (1564-1642)</a:t>
            </a:r>
          </a:p>
        </p:txBody>
      </p:sp>
      <p:pic>
        <p:nvPicPr>
          <p:cNvPr id="227335" name="Picture 25" descr="A-1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585666"/>
            <a:ext cx="2942859" cy="299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7336" name="文字方塊 13"/>
          <p:cNvSpPr txBox="1">
            <a:spLocks noChangeArrowheads="1"/>
          </p:cNvSpPr>
          <p:nvPr/>
        </p:nvSpPr>
        <p:spPr bwMode="auto">
          <a:xfrm>
            <a:off x="2411760" y="1411436"/>
            <a:ext cx="28082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1800"/>
              <a:t>科學是描述自然現象的！</a:t>
            </a:r>
          </a:p>
        </p:txBody>
      </p:sp>
      <p:pic>
        <p:nvPicPr>
          <p:cNvPr id="227337" name="Picture 10" descr="File:Galileo Galilei Signature 2.svg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410" y="1124099"/>
            <a:ext cx="13335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01326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8354" name="Picture 8" descr="A-03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3" t="6168" r="9467" b="5351"/>
          <a:stretch>
            <a:fillRect/>
          </a:stretch>
        </p:blipFill>
        <p:spPr>
          <a:xfrm>
            <a:off x="5909264" y="4292600"/>
            <a:ext cx="1655762" cy="2095500"/>
          </a:xfrm>
          <a:noFill/>
        </p:spPr>
      </p:pic>
      <p:pic>
        <p:nvPicPr>
          <p:cNvPr id="228355" name="Picture 9" descr="g_moonwash-t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5797" y="1196975"/>
            <a:ext cx="2305118" cy="3292145"/>
          </a:xfrm>
          <a:noFill/>
        </p:spPr>
      </p:pic>
      <p:pic>
        <p:nvPicPr>
          <p:cNvPr id="228356" name="Picture 10" descr="g_assayer_saturn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48932" y="3000375"/>
            <a:ext cx="2347913" cy="1243012"/>
          </a:xfrm>
          <a:noFill/>
        </p:spPr>
      </p:pic>
      <p:pic>
        <p:nvPicPr>
          <p:cNvPr id="228357" name="Picture 13" descr="saturn-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0774" y="4380476"/>
            <a:ext cx="2336071" cy="1752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8358" name="Picture 16" descr="GGtelescope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67" y="3017748"/>
            <a:ext cx="2700337" cy="1249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8359" name="Picture 20" descr="g_sidnun_moon-t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1196975"/>
            <a:ext cx="3519487" cy="164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8360" name="Text Box 22"/>
          <p:cNvSpPr txBox="1">
            <a:spLocks noChangeArrowheads="1"/>
          </p:cNvSpPr>
          <p:nvPr/>
        </p:nvSpPr>
        <p:spPr bwMode="auto">
          <a:xfrm>
            <a:off x="3348038" y="620713"/>
            <a:ext cx="3384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TW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Galileo Galilei (1564-1642)</a:t>
            </a:r>
          </a:p>
        </p:txBody>
      </p:sp>
      <p:pic>
        <p:nvPicPr>
          <p:cNvPr id="193546" name="Picture 10" descr="http://img.photobucket.com/albums/v18/hollyn/Comics/galileo-telescope-church.gif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196975"/>
            <a:ext cx="5217559" cy="5328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3884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35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35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9" name="矩形 2"/>
          <p:cNvSpPr>
            <a:spLocks noChangeArrowheads="1"/>
          </p:cNvSpPr>
          <p:nvPr/>
        </p:nvSpPr>
        <p:spPr bwMode="auto">
          <a:xfrm>
            <a:off x="1115616" y="5643539"/>
            <a:ext cx="7488832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800" dirty="0">
                <a:latin typeface="Times New Roman" pitchFamily="18" charset="0"/>
                <a:cs typeface="Times New Roman" pitchFamily="18" charset="0"/>
              </a:rPr>
              <a:t>It was on this page that Galileo first noted an observation of the moons of Jupiter. This observation upset the notion that all celestial bodies must revolve around the Earth.</a:t>
            </a:r>
            <a:r>
              <a:rPr lang="zh-TW" altLang="en-US" sz="1800" dirty="0">
                <a:latin typeface="Times New Roman" pitchFamily="18" charset="0"/>
                <a:cs typeface="Times New Roman" pitchFamily="18" charset="0"/>
              </a:rPr>
              <a:t> 並非所有星體都要繞著地球轉。</a:t>
            </a:r>
            <a:r>
              <a:rPr lang="en-US" altLang="zh-TW" sz="1800" dirty="0">
                <a:latin typeface="Times New Roman" pitchFamily="18" charset="0"/>
                <a:cs typeface="Times New Roman" pitchFamily="18" charset="0"/>
              </a:rPr>
              <a:t> Galileo published a full description in </a:t>
            </a:r>
            <a:r>
              <a:rPr lang="en-US" altLang="zh-TW" sz="1800" i="1" dirty="0" err="1">
                <a:latin typeface="Times New Roman" pitchFamily="18" charset="0"/>
                <a:cs typeface="Times New Roman" pitchFamily="18" charset="0"/>
              </a:rPr>
              <a:t>Sidereus</a:t>
            </a:r>
            <a:r>
              <a:rPr lang="en-US" altLang="zh-TW" sz="1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TW" sz="1800" i="1" dirty="0" err="1">
                <a:latin typeface="Times New Roman" pitchFamily="18" charset="0"/>
                <a:cs typeface="Times New Roman" pitchFamily="18" charset="0"/>
              </a:rPr>
              <a:t>Nuncius</a:t>
            </a:r>
            <a:r>
              <a:rPr lang="en-US" altLang="zh-TW" sz="1800" dirty="0">
                <a:latin typeface="Times New Roman" pitchFamily="18" charset="0"/>
                <a:cs typeface="Times New Roman" pitchFamily="18" charset="0"/>
              </a:rPr>
              <a:t> in March 1610</a:t>
            </a:r>
            <a:r>
              <a:rPr lang="zh-TW" altLang="en-US" sz="1800" dirty="0">
                <a:latin typeface="Times New Roman" pitchFamily="18" charset="0"/>
                <a:cs typeface="Times New Roman" pitchFamily="18" charset="0"/>
              </a:rPr>
              <a:t>。</a:t>
            </a:r>
          </a:p>
        </p:txBody>
      </p:sp>
      <p:pic>
        <p:nvPicPr>
          <p:cNvPr id="2" name="Picture 2" descr="http://www.google.com/url?source=imglanding&amp;ct=img&amp;q=http://farm9.staticflickr.com/8439/8002136773_50af395a27_z.jpg&amp;sa=X&amp;ei=voheUN-BHqjQmAWetIAQ&amp;ved=0CAwQ8wc4_AE&amp;usg=AFQjCNEjdrZNEEAdBriigwe5T8e-lv66JA">
            <a:extLst>
              <a:ext uri="{FF2B5EF4-FFF2-40B4-BE49-F238E27FC236}">
                <a16:creationId xmlns:a16="http://schemas.microsoft.com/office/drawing/2014/main" id="{156C9E2A-71C9-899E-56A9-B8B6AF3AFC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59815"/>
            <a:ext cx="7488832" cy="5486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25580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402" name="Picture 4" descr="See Explanation.  Clicking on the picture will download&#10; the highest resolution version available.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836613"/>
            <a:ext cx="6000750" cy="463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0403" name="矩形 2"/>
          <p:cNvSpPr>
            <a:spLocks noChangeArrowheads="1"/>
          </p:cNvSpPr>
          <p:nvPr/>
        </p:nvSpPr>
        <p:spPr bwMode="auto">
          <a:xfrm>
            <a:off x="1331912" y="5516563"/>
            <a:ext cx="734454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1600" dirty="0"/>
              <a:t>上圖是木星最內側的伽利略衛星，埃歐</a:t>
            </a:r>
            <a:r>
              <a:rPr lang="en-US" altLang="zh-TW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(Io) </a:t>
            </a:r>
            <a:r>
              <a:rPr lang="zh-TW" altLang="en-US" sz="1600" dirty="0"/>
              <a:t>位於氣體行星巨人的前方。 埃歐左方的黑點則是它自己的影子。這張將真實色彩做強化對比的影像，是兩年前無人太空船卡西尼</a:t>
            </a:r>
            <a:r>
              <a:rPr lang="en-US" altLang="zh-TW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(Cassini)</a:t>
            </a:r>
            <a:r>
              <a:rPr lang="zh-TW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號</a:t>
            </a:r>
            <a:r>
              <a:rPr lang="en-US" altLang="zh-TW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2002</a:t>
            </a:r>
            <a:r>
              <a:rPr lang="zh-TW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年經過木星時拍的，它將於 </a:t>
            </a:r>
            <a:r>
              <a:rPr lang="en-US" altLang="zh-TW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2004 </a:t>
            </a:r>
            <a:r>
              <a:rPr lang="zh-TW" altLang="en-US" sz="1600" dirty="0"/>
              <a:t>年飛抵 土星。 </a:t>
            </a:r>
          </a:p>
        </p:txBody>
      </p:sp>
    </p:spTree>
    <p:extLst>
      <p:ext uri="{BB962C8B-B14F-4D97-AF65-F5344CB8AC3E}">
        <p14:creationId xmlns:p14="http://schemas.microsoft.com/office/powerpoint/2010/main" val="9124865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Rectangle 16"/>
          <p:cNvSpPr>
            <a:spLocks noGrp="1" noChangeArrowheads="1"/>
          </p:cNvSpPr>
          <p:nvPr>
            <p:ph type="title"/>
          </p:nvPr>
        </p:nvSpPr>
        <p:spPr>
          <a:xfrm>
            <a:off x="1626857" y="5064199"/>
            <a:ext cx="6465605" cy="576263"/>
          </a:xfrm>
        </p:spPr>
        <p:txBody>
          <a:bodyPr/>
          <a:lstStyle/>
          <a:p>
            <a:pPr algn="l" eaLnBrk="1" hangingPunct="1"/>
            <a:r>
              <a:rPr lang="zh-TW" altLang="en-US" sz="1800" dirty="0">
                <a:solidFill>
                  <a:schemeClr val="tx1"/>
                </a:solidFill>
              </a:rPr>
              <a:t>著名的比薩斜塔實驗，檢驗自由落體運動，就是最好的例子。</a:t>
            </a:r>
          </a:p>
        </p:txBody>
      </p:sp>
      <p:sp>
        <p:nvSpPr>
          <p:cNvPr id="232451" name="文字方塊 3"/>
          <p:cNvSpPr txBox="1">
            <a:spLocks noChangeArrowheads="1"/>
          </p:cNvSpPr>
          <p:nvPr/>
        </p:nvSpPr>
        <p:spPr bwMode="auto">
          <a:xfrm>
            <a:off x="1907704" y="420491"/>
            <a:ext cx="59039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1800" dirty="0">
                <a:solidFill>
                  <a:srgbClr val="FF0000"/>
                </a:solidFill>
              </a:rPr>
              <a:t>伽利略更進一步主張：所有的知識都要通過實驗來檢驗</a:t>
            </a:r>
            <a:r>
              <a:rPr lang="zh-TW" altLang="en-US" sz="1800" dirty="0"/>
              <a:t>！</a:t>
            </a:r>
          </a:p>
        </p:txBody>
      </p:sp>
      <p:pic>
        <p:nvPicPr>
          <p:cNvPr id="232452" name="Picture 4" descr="http://www.wikilib.com/images/thumb/9/98/Sanzio_01_Plato_Aristotle.jpg/150px-Sanzio_01_Plato_Aristotl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2636912"/>
            <a:ext cx="1857375" cy="2427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2453" name="文字方塊 7"/>
          <p:cNvSpPr txBox="1">
            <a:spLocks noChangeArrowheads="1"/>
          </p:cNvSpPr>
          <p:nvPr/>
        </p:nvSpPr>
        <p:spPr bwMode="auto">
          <a:xfrm>
            <a:off x="6371755" y="2132087"/>
            <a:ext cx="2592734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1800"/>
              <a:t>哲學通過辯論來檢驗！</a:t>
            </a:r>
          </a:p>
        </p:txBody>
      </p:sp>
      <p:pic>
        <p:nvPicPr>
          <p:cNvPr id="232454" name="Picture 8" descr="http://www.google.com/url?source=imglanding&amp;ct=img&amp;q=http://www.pisabelltower.com/ltpnews/ltpdrop.gif&amp;sa=X&amp;ei=gH5eUKuFK4_5mAXT6YDgBw&amp;ved=0CAwQ8wc4CA&amp;usg=AFQjCNGwcf_kZze_hC298IfmsFvM1O8YT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01" r="17856" b="7272"/>
          <a:stretch>
            <a:fillRect/>
          </a:stretch>
        </p:blipFill>
        <p:spPr bwMode="auto">
          <a:xfrm>
            <a:off x="3852391" y="1052587"/>
            <a:ext cx="2490788" cy="397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2455" name="Picture 12" descr="File:Leaning Tower of Pisa.jpg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416" y="1042790"/>
            <a:ext cx="2979299" cy="3971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DCBF214-0A38-BEE9-21DC-D2168C74C4B0}"/>
              </a:ext>
            </a:extLst>
          </p:cNvPr>
          <p:cNvSpPr txBox="1"/>
          <p:nvPr/>
        </p:nvSpPr>
        <p:spPr bwMode="auto">
          <a:xfrm>
            <a:off x="1626857" y="5640462"/>
            <a:ext cx="727280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r>
              <a:rPr lang="en-TW" dirty="0"/>
              <a:t>雅里斯多德由日常經驗及直覺主張物體的運動由物體的本質決定。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564C10F-4B11-B29C-3CEA-939B586D4EF7}"/>
              </a:ext>
            </a:extLst>
          </p:cNvPr>
          <p:cNvSpPr txBox="1"/>
          <p:nvPr/>
        </p:nvSpPr>
        <p:spPr bwMode="auto">
          <a:xfrm>
            <a:off x="1646442" y="6104021"/>
            <a:ext cx="727280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r>
              <a:rPr lang="en-TW" dirty="0"/>
              <a:t>越重的東西下落得越快。</a:t>
            </a:r>
          </a:p>
        </p:txBody>
      </p:sp>
    </p:spTree>
    <p:extLst>
      <p:ext uri="{BB962C8B-B14F-4D97-AF65-F5344CB8AC3E}">
        <p14:creationId xmlns:p14="http://schemas.microsoft.com/office/powerpoint/2010/main" val="158384934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3474" name="Picture 10" descr="http://www.pisabelltower.com/ltpnews/hailx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3011" y="1792673"/>
            <a:ext cx="2557992" cy="1827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3475" name="矩形 6"/>
          <p:cNvSpPr>
            <a:spLocks noChangeArrowheads="1"/>
          </p:cNvSpPr>
          <p:nvPr/>
        </p:nvSpPr>
        <p:spPr bwMode="auto">
          <a:xfrm>
            <a:off x="4067944" y="1916832"/>
            <a:ext cx="4823495" cy="3693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800" dirty="0">
                <a:latin typeface="Times New Roman" pitchFamily="18" charset="0"/>
                <a:cs typeface="Times New Roman" pitchFamily="18" charset="0"/>
              </a:rPr>
              <a:t>As for Galileo's interest in disproving Aristotle's Theory about falling objects, years later he said that he had first thought about this during a hailstorm, when he notice that both large and small hailstones hit the ground at the same time. If Aristotle were right, this could only happen if the larger stones dropped from a higher point in the clouds -- but at virtually the same time -- or that the lighter ones started falling earlier than the heavier ones -- neither of which seemed very probable to Galileo. Instead, the simplest explanation was simply that heavy or light, all hailstones fell simultaneously with the same speed.</a:t>
            </a:r>
            <a:endParaRPr lang="zh-TW" alt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3476" name="Picture 4" descr="Galileo's falling bodies experiment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645024"/>
            <a:ext cx="2519363" cy="290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How to Prepare for a Hailstorm | McCoy's Building Supply">
            <a:extLst>
              <a:ext uri="{FF2B5EF4-FFF2-40B4-BE49-F238E27FC236}">
                <a16:creationId xmlns:a16="http://schemas.microsoft.com/office/drawing/2014/main" id="{1F0EB590-77AD-E4A3-80EC-88CCEFA049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647" y="649170"/>
            <a:ext cx="3338712" cy="1107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BC5472D-5BC9-BE18-07DF-3768ABF7F132}"/>
              </a:ext>
            </a:extLst>
          </p:cNvPr>
          <p:cNvSpPr txBox="1"/>
          <p:nvPr/>
        </p:nvSpPr>
        <p:spPr bwMode="auto">
          <a:xfrm>
            <a:off x="4067944" y="921083"/>
            <a:ext cx="374441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r>
              <a:rPr lang="en-TW" dirty="0"/>
              <a:t>可是冰雹落下時無分大小。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0B98A05-7650-127E-BD16-BE31B0A98C58}"/>
              </a:ext>
            </a:extLst>
          </p:cNvPr>
          <p:cNvSpPr txBox="1"/>
          <p:nvPr/>
        </p:nvSpPr>
        <p:spPr bwMode="auto">
          <a:xfrm>
            <a:off x="4067944" y="1376110"/>
            <a:ext cx="396044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r>
              <a:rPr lang="en-TW" dirty="0"/>
              <a:t>並不會大冰雹先落，小冰雹後落。</a:t>
            </a:r>
          </a:p>
        </p:txBody>
      </p:sp>
    </p:spTree>
    <p:extLst>
      <p:ext uri="{BB962C8B-B14F-4D97-AF65-F5344CB8AC3E}">
        <p14:creationId xmlns:p14="http://schemas.microsoft.com/office/powerpoint/2010/main" val="29864856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4498" name="Picture 2" descr="File:Galileos Dialogue Title Page.pn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1341438"/>
            <a:ext cx="5829300" cy="424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4499" name="Rectangle 10"/>
          <p:cNvSpPr txBox="1">
            <a:spLocks noChangeArrowheads="1"/>
          </p:cNvSpPr>
          <p:nvPr/>
        </p:nvSpPr>
        <p:spPr bwMode="auto">
          <a:xfrm>
            <a:off x="1979613" y="5732463"/>
            <a:ext cx="5761037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1800"/>
              <a:t>如果沒有空氣，所有物體，無論輕重落地時間相同 </a:t>
            </a:r>
          </a:p>
        </p:txBody>
      </p:sp>
      <p:pic>
        <p:nvPicPr>
          <p:cNvPr id="234500" name="Picture 2" descr="http://www.google.com/url?source=imglanding&amp;ct=img&amp;q=http://www.lansbergen.net/site/images/stories/afb/2vrijeval_pisa.jpg&amp;sa=X&amp;ei=XIBeUPKVCYqLmwXel4HgCQ&amp;ved=0CAwQ8wc4Yg&amp;usg=AFQjCNFcNcMaMquJxE3SsJh1zeyjb9sAX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93988"/>
            <a:ext cx="230505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26479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22" name="Picture 8" descr="A-16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95"/>
          <a:stretch>
            <a:fillRect/>
          </a:stretch>
        </p:blipFill>
        <p:spPr>
          <a:xfrm>
            <a:off x="1403598" y="634970"/>
            <a:ext cx="3373437" cy="4175125"/>
          </a:xfrm>
          <a:noFill/>
        </p:spPr>
      </p:pic>
      <p:sp>
        <p:nvSpPr>
          <p:cNvPr id="235523" name="矩形 5"/>
          <p:cNvSpPr>
            <a:spLocks noChangeArrowheads="1"/>
          </p:cNvSpPr>
          <p:nvPr/>
        </p:nvSpPr>
        <p:spPr bwMode="auto">
          <a:xfrm>
            <a:off x="1259135" y="4883120"/>
            <a:ext cx="6913563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800" dirty="0">
                <a:latin typeface="Times New Roman" pitchFamily="18" charset="0"/>
                <a:cs typeface="Times New Roman" pitchFamily="18" charset="0"/>
              </a:rPr>
              <a:t>Whether or not Galileo ever performed his famous experiment on the leaning tower hardly seems to matter -- a similar experiment- demonstration had already been published by Benedetti </a:t>
            </a:r>
            <a:r>
              <a:rPr lang="en-US" altLang="zh-TW" sz="1800" dirty="0" err="1">
                <a:latin typeface="Times New Roman" pitchFamily="18" charset="0"/>
                <a:cs typeface="Times New Roman" pitchFamily="18" charset="0"/>
              </a:rPr>
              <a:t>Giambattista</a:t>
            </a:r>
            <a:r>
              <a:rPr lang="en-US" altLang="zh-TW" sz="1800" dirty="0">
                <a:latin typeface="Times New Roman" pitchFamily="18" charset="0"/>
                <a:cs typeface="Times New Roman" pitchFamily="18" charset="0"/>
              </a:rPr>
              <a:t> in 1553, and the test had also been made and published by the Flemish engineer Simon Stevin in 1586. </a:t>
            </a:r>
            <a:endParaRPr lang="zh-TW" alt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24" name="Picture 5" descr="http://www.google.com/url?source=imglanding&amp;ct=img&amp;q=http://www.stkate.edu/physics/phys111/Galileo-FallingRocks.gif&amp;sa=X&amp;ei=q4teUM-GJuSJmQWrxIDQDQ&amp;ved=0CAwQ8wc4mAQ&amp;usg=AFQjCNEN0PKn6uqqL2oZlobASZlsAqJO2Q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620688"/>
            <a:ext cx="3168650" cy="4183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8841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5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5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橢圓 3">
            <a:extLst>
              <a:ext uri="{FF2B5EF4-FFF2-40B4-BE49-F238E27FC236}">
                <a16:creationId xmlns:a16="http://schemas.microsoft.com/office/drawing/2014/main" id="{0AFF5FA2-EC20-A1E1-D3FF-58530D14CF4B}"/>
              </a:ext>
            </a:extLst>
          </p:cNvPr>
          <p:cNvSpPr/>
          <p:nvPr/>
        </p:nvSpPr>
        <p:spPr>
          <a:xfrm>
            <a:off x="2643189" y="3000375"/>
            <a:ext cx="1178719" cy="642938"/>
          </a:xfrm>
          <a:prstGeom prst="ellipse">
            <a:avLst/>
          </a:prstGeom>
          <a:solidFill>
            <a:srgbClr val="FFFF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dirty="0">
                <a:solidFill>
                  <a:schemeClr val="tx1"/>
                </a:solidFill>
              </a:rPr>
              <a:t>物理定律</a:t>
            </a:r>
          </a:p>
        </p:txBody>
      </p:sp>
      <p:sp>
        <p:nvSpPr>
          <p:cNvPr id="5" name="橢圓 4">
            <a:extLst>
              <a:ext uri="{FF2B5EF4-FFF2-40B4-BE49-F238E27FC236}">
                <a16:creationId xmlns:a16="http://schemas.microsoft.com/office/drawing/2014/main" id="{0EDD7DBC-F4CE-1106-EFF9-6D24BEBCCA96}"/>
              </a:ext>
            </a:extLst>
          </p:cNvPr>
          <p:cNvSpPr/>
          <p:nvPr/>
        </p:nvSpPr>
        <p:spPr>
          <a:xfrm>
            <a:off x="5375674" y="2893219"/>
            <a:ext cx="1125140" cy="857250"/>
          </a:xfrm>
          <a:prstGeom prst="ellipse">
            <a:avLst/>
          </a:prstGeom>
          <a:solidFill>
            <a:srgbClr val="FFFF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dirty="0">
                <a:solidFill>
                  <a:schemeClr val="tx1"/>
                </a:solidFill>
              </a:rPr>
              <a:t>現象</a:t>
            </a:r>
            <a:endParaRPr lang="en-US" altLang="zh-TW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zh-TW" altLang="en-US" dirty="0">
                <a:solidFill>
                  <a:schemeClr val="tx1"/>
                </a:solidFill>
              </a:rPr>
              <a:t>實驗</a:t>
            </a:r>
            <a:endParaRPr lang="en-US" altLang="zh-TW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zh-TW" altLang="en-US" dirty="0">
                <a:solidFill>
                  <a:schemeClr val="tx1"/>
                </a:solidFill>
              </a:rPr>
              <a:t>觀察</a:t>
            </a:r>
          </a:p>
        </p:txBody>
      </p:sp>
      <p:sp>
        <p:nvSpPr>
          <p:cNvPr id="6" name="弧形箭號 (下彎) 5">
            <a:extLst>
              <a:ext uri="{FF2B5EF4-FFF2-40B4-BE49-F238E27FC236}">
                <a16:creationId xmlns:a16="http://schemas.microsoft.com/office/drawing/2014/main" id="{5C7DF226-CE3F-642E-91AA-CF2354DA6B15}"/>
              </a:ext>
            </a:extLst>
          </p:cNvPr>
          <p:cNvSpPr/>
          <p:nvPr/>
        </p:nvSpPr>
        <p:spPr>
          <a:xfrm>
            <a:off x="3768328" y="2464595"/>
            <a:ext cx="1660922" cy="535781"/>
          </a:xfrm>
          <a:prstGeom prst="curved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7" name="弧形箭號 (上彎) 6">
            <a:extLst>
              <a:ext uri="{FF2B5EF4-FFF2-40B4-BE49-F238E27FC236}">
                <a16:creationId xmlns:a16="http://schemas.microsoft.com/office/drawing/2014/main" id="{A1A134F3-7B0B-1CC8-B56C-4E5EE2E72BEA}"/>
              </a:ext>
            </a:extLst>
          </p:cNvPr>
          <p:cNvSpPr/>
          <p:nvPr/>
        </p:nvSpPr>
        <p:spPr>
          <a:xfrm flipH="1">
            <a:off x="3768328" y="3696892"/>
            <a:ext cx="1660922" cy="535781"/>
          </a:xfrm>
          <a:prstGeom prst="curvedUp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173062" name="文字方塊 7">
            <a:extLst>
              <a:ext uri="{FF2B5EF4-FFF2-40B4-BE49-F238E27FC236}">
                <a16:creationId xmlns:a16="http://schemas.microsoft.com/office/drawing/2014/main" id="{41D4EDF0-D9ED-D158-9EA5-1F9AD81D38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89797" y="4393406"/>
            <a:ext cx="166092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zh-TW" altLang="en-US"/>
              <a:t>歸納、發現</a:t>
            </a:r>
          </a:p>
        </p:txBody>
      </p:sp>
      <p:sp>
        <p:nvSpPr>
          <p:cNvPr id="173063" name="文字方塊 8">
            <a:extLst>
              <a:ext uri="{FF2B5EF4-FFF2-40B4-BE49-F238E27FC236}">
                <a16:creationId xmlns:a16="http://schemas.microsoft.com/office/drawing/2014/main" id="{7B906E46-70ED-10C5-8675-0D8C624CED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89797" y="2035969"/>
            <a:ext cx="192236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zh-TW" altLang="en-US"/>
              <a:t>解釋、預測</a:t>
            </a:r>
          </a:p>
        </p:txBody>
      </p:sp>
      <p:sp>
        <p:nvSpPr>
          <p:cNvPr id="2" name="Text Box 4">
            <a:extLst>
              <a:ext uri="{FF2B5EF4-FFF2-40B4-BE49-F238E27FC236}">
                <a16:creationId xmlns:a16="http://schemas.microsoft.com/office/drawing/2014/main" id="{FE8DE7DB-40F3-203E-A3C8-5AFA301920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7745" y="1497318"/>
            <a:ext cx="576064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TW" altLang="en-US" dirty="0"/>
              <a:t>物理的研究強調以</a:t>
            </a:r>
            <a:r>
              <a:rPr lang="zh-TW" altLang="en-US" dirty="0">
                <a:solidFill>
                  <a:srgbClr val="FF0000"/>
                </a:solidFill>
              </a:rPr>
              <a:t>物理定律</a:t>
            </a:r>
            <a:r>
              <a:rPr lang="zh-TW" altLang="en-US" dirty="0"/>
              <a:t>來了解複雜的自然現象。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2"/>
          <p:cNvSpPr>
            <a:spLocks noGrp="1" noChangeArrowheads="1"/>
          </p:cNvSpPr>
          <p:nvPr>
            <p:ph type="title"/>
          </p:nvPr>
        </p:nvSpPr>
        <p:spPr>
          <a:xfrm>
            <a:off x="1327716" y="5343516"/>
            <a:ext cx="6553200" cy="357187"/>
          </a:xfrm>
        </p:spPr>
        <p:txBody>
          <a:bodyPr/>
          <a:lstStyle/>
          <a:p>
            <a:pPr algn="l" eaLnBrk="1" hangingPunct="1"/>
            <a:r>
              <a:rPr lang="zh-TW" altLang="en-US" sz="1800" dirty="0">
                <a:solidFill>
                  <a:schemeClr val="tx1"/>
                </a:solidFill>
              </a:rPr>
              <a:t>將介質阻力逐漸變小，物體的行為會往相反方向演進，</a:t>
            </a:r>
          </a:p>
        </p:txBody>
      </p:sp>
      <p:pic>
        <p:nvPicPr>
          <p:cNvPr id="163843" name="Picture 4" descr="A-08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60804" y="1493741"/>
            <a:ext cx="2478087" cy="3357562"/>
          </a:xfrm>
          <a:noFill/>
        </p:spPr>
      </p:pic>
      <p:sp>
        <p:nvSpPr>
          <p:cNvPr id="163844" name="文字方塊 8"/>
          <p:cNvSpPr txBox="1">
            <a:spLocks noChangeArrowheads="1"/>
          </p:cNvSpPr>
          <p:nvPr/>
        </p:nvSpPr>
        <p:spPr bwMode="auto">
          <a:xfrm>
            <a:off x="1332260" y="4939814"/>
            <a:ext cx="6840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1800" dirty="0"/>
              <a:t>若介質極度稠密，重的物體不受影響，但輕的物體將幾乎不會下落！</a:t>
            </a:r>
          </a:p>
        </p:txBody>
      </p:sp>
      <p:sp>
        <p:nvSpPr>
          <p:cNvPr id="236549" name="Rectangle 10"/>
          <p:cNvSpPr txBox="1">
            <a:spLocks noChangeArrowheads="1"/>
          </p:cNvSpPr>
          <p:nvPr/>
        </p:nvSpPr>
        <p:spPr bwMode="auto">
          <a:xfrm>
            <a:off x="1332260" y="503238"/>
            <a:ext cx="5761037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1800" dirty="0"/>
              <a:t>如果沒有空氣，所有物體，無論輕重落地時間相同 </a:t>
            </a:r>
          </a:p>
        </p:txBody>
      </p:sp>
      <p:sp>
        <p:nvSpPr>
          <p:cNvPr id="6" name="文字方塊 5"/>
          <p:cNvSpPr txBox="1">
            <a:spLocks noChangeArrowheads="1"/>
          </p:cNvSpPr>
          <p:nvPr/>
        </p:nvSpPr>
        <p:spPr bwMode="auto">
          <a:xfrm>
            <a:off x="1332260" y="1008063"/>
            <a:ext cx="56165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1800"/>
              <a:t>但伽利略並無法製造出無空氣的環境來作觀察</a:t>
            </a:r>
          </a:p>
        </p:txBody>
      </p:sp>
      <p:sp>
        <p:nvSpPr>
          <p:cNvPr id="7" name="文字方塊 6"/>
          <p:cNvSpPr txBox="1">
            <a:spLocks noChangeArrowheads="1"/>
          </p:cNvSpPr>
          <p:nvPr/>
        </p:nvSpPr>
        <p:spPr bwMode="auto">
          <a:xfrm>
            <a:off x="5335935" y="3108278"/>
            <a:ext cx="32416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1800" dirty="0"/>
              <a:t>他作了一個理論的想像實驗：</a:t>
            </a:r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1332260" y="6236801"/>
            <a:ext cx="71739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1800" dirty="0"/>
              <a:t>在沒有介質阻力下，所有物體運動的差距消失，將以同樣的方法下落 </a:t>
            </a:r>
          </a:p>
        </p:txBody>
      </p:sp>
      <p:sp>
        <p:nvSpPr>
          <p:cNvPr id="9" name="文字方塊 8"/>
          <p:cNvSpPr txBox="1">
            <a:spLocks noChangeArrowheads="1"/>
          </p:cNvSpPr>
          <p:nvPr/>
        </p:nvSpPr>
        <p:spPr bwMode="auto">
          <a:xfrm>
            <a:off x="1332260" y="5803414"/>
            <a:ext cx="6840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1800" dirty="0"/>
              <a:t>輕的物體開始下落，與重的物體的差距越來越小。</a:t>
            </a:r>
          </a:p>
        </p:txBody>
      </p:sp>
      <p:pic>
        <p:nvPicPr>
          <p:cNvPr id="10" name="Picture 4" descr="A-08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494"/>
          <a:stretch>
            <a:fillRect/>
          </a:stretch>
        </p:blipFill>
        <p:spPr>
          <a:xfrm>
            <a:off x="1365404" y="1493741"/>
            <a:ext cx="1325562" cy="3357562"/>
          </a:xfrm>
          <a:solidFill>
            <a:schemeClr val="accent1"/>
          </a:solidFill>
        </p:spPr>
      </p:pic>
      <p:sp>
        <p:nvSpPr>
          <p:cNvPr id="11" name="矩形 10"/>
          <p:cNvSpPr/>
          <p:nvPr/>
        </p:nvSpPr>
        <p:spPr>
          <a:xfrm>
            <a:off x="1617816" y="2214466"/>
            <a:ext cx="647700" cy="1800225"/>
          </a:xfrm>
          <a:prstGeom prst="rect">
            <a:avLst/>
          </a:prstGeom>
          <a:solidFill>
            <a:srgbClr val="00B0F0"/>
          </a:solidFill>
          <a:ln w="444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pic>
        <p:nvPicPr>
          <p:cNvPr id="12" name="Picture 4" descr="A-08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77" t="55511" r="30600" b="35910"/>
          <a:stretch>
            <a:fillRect/>
          </a:stretch>
        </p:blipFill>
        <p:spPr>
          <a:xfrm>
            <a:off x="1581304" y="3293966"/>
            <a:ext cx="287337" cy="288925"/>
          </a:xfrm>
          <a:noFill/>
        </p:spPr>
      </p:pic>
      <p:pic>
        <p:nvPicPr>
          <p:cNvPr id="13" name="Picture 4" descr="A-08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061" t="55263" r="19315" b="36160"/>
          <a:stretch>
            <a:fillRect/>
          </a:stretch>
        </p:blipFill>
        <p:spPr>
          <a:xfrm>
            <a:off x="1941666" y="2214466"/>
            <a:ext cx="287338" cy="287337"/>
          </a:xfrm>
          <a:noFill/>
        </p:spPr>
      </p:pic>
      <p:sp>
        <p:nvSpPr>
          <p:cNvPr id="14" name="矩形 13"/>
          <p:cNvSpPr/>
          <p:nvPr/>
        </p:nvSpPr>
        <p:spPr>
          <a:xfrm>
            <a:off x="1652741" y="4590953"/>
            <a:ext cx="792163" cy="215900"/>
          </a:xfrm>
          <a:prstGeom prst="rect">
            <a:avLst/>
          </a:prstGeom>
          <a:solidFill>
            <a:schemeClr val="bg1"/>
          </a:solidFill>
          <a:ln w="444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>
              <a:defRPr/>
            </a:pPr>
            <a:r>
              <a:rPr lang="en-US" altLang="zh-TW" sz="1200"/>
              <a:t>Water</a:t>
            </a:r>
            <a:endParaRPr lang="zh-TW" altLang="en-US" sz="1200"/>
          </a:p>
        </p:txBody>
      </p:sp>
      <p:sp>
        <p:nvSpPr>
          <p:cNvPr id="15" name="矩形 9"/>
          <p:cNvSpPr>
            <a:spLocks noChangeArrowheads="1"/>
          </p:cNvSpPr>
          <p:nvPr/>
        </p:nvSpPr>
        <p:spPr bwMode="auto">
          <a:xfrm>
            <a:off x="1332260" y="131958"/>
            <a:ext cx="53832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800" dirty="0">
                <a:latin typeface="Times New Roman" pitchFamily="18" charset="0"/>
                <a:cs typeface="Times New Roman" pitchFamily="18" charset="0"/>
              </a:rPr>
              <a:t>"the most beautiful thought experiment ever devised."</a:t>
            </a:r>
            <a:endParaRPr lang="zh-TW" altLang="en-US" sz="1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906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38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38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638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638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638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63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42" grpId="0"/>
      <p:bldP spid="163844" grpId="0"/>
      <p:bldP spid="6" grpId="0"/>
      <p:bldP spid="7" grpId="0"/>
      <p:bldP spid="8" grpId="0"/>
      <p:bldP spid="9" grpId="0"/>
      <p:bldP spid="11" grpId="0" animBg="1"/>
      <p:bldP spid="1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70" name="Rectangle 2"/>
          <p:cNvSpPr>
            <a:spLocks noGrp="1" noChangeArrowheads="1"/>
          </p:cNvSpPr>
          <p:nvPr>
            <p:ph type="title"/>
          </p:nvPr>
        </p:nvSpPr>
        <p:spPr>
          <a:xfrm>
            <a:off x="2123728" y="618618"/>
            <a:ext cx="5083175" cy="500063"/>
          </a:xfrm>
        </p:spPr>
        <p:txBody>
          <a:bodyPr/>
          <a:lstStyle/>
          <a:p>
            <a:pPr algn="l" eaLnBrk="1" hangingPunct="1"/>
            <a:r>
              <a:rPr lang="zh-TW" altLang="en-US" sz="1800" dirty="0">
                <a:solidFill>
                  <a:schemeClr val="tx1"/>
                </a:solidFill>
              </a:rPr>
              <a:t>沒有介質阻力下，所有物體將以同樣的方法下落。 </a:t>
            </a:r>
          </a:p>
        </p:txBody>
      </p:sp>
      <p:pic>
        <p:nvPicPr>
          <p:cNvPr id="237571" name="Picture 3" descr="fig02_09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59832" y="1710654"/>
            <a:ext cx="2664296" cy="4537072"/>
          </a:xfrm>
          <a:noFill/>
        </p:spPr>
      </p:pic>
      <p:sp>
        <p:nvSpPr>
          <p:cNvPr id="77830" name="文字方塊 5"/>
          <p:cNvSpPr txBox="1">
            <a:spLocks noChangeArrowheads="1"/>
          </p:cNvSpPr>
          <p:nvPr/>
        </p:nvSpPr>
        <p:spPr bwMode="auto">
          <a:xfrm>
            <a:off x="2123728" y="1194681"/>
            <a:ext cx="53276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1800" dirty="0"/>
              <a:t>地表上物體的下落運動是普遍的，因此非常特別。</a:t>
            </a:r>
          </a:p>
        </p:txBody>
      </p:sp>
    </p:spTree>
    <p:extLst>
      <p:ext uri="{BB962C8B-B14F-4D97-AF65-F5344CB8AC3E}">
        <p14:creationId xmlns:p14="http://schemas.microsoft.com/office/powerpoint/2010/main" val="1527901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78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78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30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 noChangeArrowheads="1"/>
          </p:cNvSpPr>
          <p:nvPr>
            <p:ph type="title"/>
          </p:nvPr>
        </p:nvSpPr>
        <p:spPr>
          <a:xfrm>
            <a:off x="1187624" y="1186791"/>
            <a:ext cx="3887788" cy="384175"/>
          </a:xfrm>
        </p:spPr>
        <p:txBody>
          <a:bodyPr/>
          <a:lstStyle/>
          <a:p>
            <a:pPr algn="l" eaLnBrk="1" hangingPunct="1"/>
            <a:r>
              <a:rPr lang="zh-TW" altLang="en-US" sz="1800" dirty="0">
                <a:solidFill>
                  <a:schemeClr val="tx1"/>
                </a:solidFill>
              </a:rPr>
              <a:t>測量物體下落的距離與時間的關係！</a:t>
            </a:r>
          </a:p>
        </p:txBody>
      </p:sp>
      <p:pic>
        <p:nvPicPr>
          <p:cNvPr id="165891" name="Picture 3" descr="A-07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1500" y="1714500"/>
            <a:ext cx="3948113" cy="3443288"/>
          </a:xfrm>
          <a:noFill/>
        </p:spPr>
      </p:pic>
      <p:pic>
        <p:nvPicPr>
          <p:cNvPr id="165892" name="Picture 4" descr="A-09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0" y="1714500"/>
            <a:ext cx="4104456" cy="1828944"/>
          </a:xfrm>
          <a:noFill/>
        </p:spPr>
      </p:pic>
      <p:sp>
        <p:nvSpPr>
          <p:cNvPr id="238597" name="文字方塊 4"/>
          <p:cNvSpPr txBox="1">
            <a:spLocks noChangeArrowheads="1"/>
          </p:cNvSpPr>
          <p:nvPr/>
        </p:nvSpPr>
        <p:spPr bwMode="auto">
          <a:xfrm>
            <a:off x="1204424" y="345169"/>
            <a:ext cx="62150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1800" dirty="0"/>
              <a:t>地表上物體的下落運動是普遍的，因此非常特別。</a:t>
            </a:r>
          </a:p>
        </p:txBody>
      </p:sp>
      <p:sp>
        <p:nvSpPr>
          <p:cNvPr id="9" name="Rectangle 4"/>
          <p:cNvSpPr txBox="1">
            <a:spLocks noChangeArrowheads="1"/>
          </p:cNvSpPr>
          <p:nvPr/>
        </p:nvSpPr>
        <p:spPr bwMode="auto">
          <a:xfrm>
            <a:off x="1227094" y="754661"/>
            <a:ext cx="3816350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zh-TW" altLang="en-US" kern="0" dirty="0">
                <a:latin typeface="+mj-lt"/>
                <a:ea typeface="+mj-ea"/>
                <a:cs typeface="+mj-cs"/>
              </a:rPr>
              <a:t>觀察這個特別的現象就很重要！</a:t>
            </a:r>
            <a:endParaRPr lang="zh-TW" altLang="en-US" sz="2000" kern="0" dirty="0">
              <a:latin typeface="+mj-lt"/>
              <a:ea typeface="+mj-ea"/>
              <a:cs typeface="+mj-cs"/>
            </a:endParaRPr>
          </a:p>
        </p:txBody>
      </p:sp>
      <p:pic>
        <p:nvPicPr>
          <p:cNvPr id="199692" name="Picture 12" descr="http://www.google.com/url?source=imglanding&amp;ct=img&amp;q=http://www.ifa.hawaii.edu/~barnes/ast110_06/rots/pftim19_01.png&amp;sa=X&amp;ei=soNeUMj6A_GOmQX0ioDgBQ&amp;ved=0CAsQ8wc&amp;usg=AFQjCNFRZwXcGfBfS163XueZKnNn77prd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1847" y="3583049"/>
            <a:ext cx="3409950" cy="1560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文字方塊 5"/>
          <p:cNvSpPr txBox="1">
            <a:spLocks noChangeArrowheads="1"/>
          </p:cNvSpPr>
          <p:nvPr/>
        </p:nvSpPr>
        <p:spPr bwMode="auto">
          <a:xfrm>
            <a:off x="1403648" y="5338397"/>
            <a:ext cx="676795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zh-TW" altLang="en-US" sz="1800" dirty="0"/>
              <a:t>伽利略透過實驗觀察，發現物體下</a:t>
            </a:r>
            <a:r>
              <a:rPr lang="zh-Hant" altLang="en-US" sz="1800" dirty="0"/>
              <a:t>落的距離與時間的平方成正比。</a:t>
            </a:r>
            <a:endParaRPr lang="zh-TW" altLang="en-US" sz="18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文字方塊 24">
                <a:extLst>
                  <a:ext uri="{FF2B5EF4-FFF2-40B4-BE49-F238E27FC236}">
                    <a16:creationId xmlns:a16="http://schemas.microsoft.com/office/drawing/2014/main" id="{D5C12081-244F-AD44-A1C5-547A1AE111AC}"/>
                  </a:ext>
                </a:extLst>
              </p:cNvPr>
              <p:cNvSpPr txBox="1"/>
              <p:nvPr/>
            </p:nvSpPr>
            <p:spPr bwMode="auto">
              <a:xfrm>
                <a:off x="3759469" y="5844037"/>
                <a:ext cx="1520288" cy="518604"/>
              </a:xfrm>
              <a:prstGeom prst="rect">
                <a:avLst/>
              </a:prstGeom>
              <a:solidFill>
                <a:srgbClr val="FFFF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>
                      <m:r>
                        <a:rPr lang="en-US" altLang="zh-TW" sz="1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altLang="zh-TW" sz="18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TW" sz="18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altLang="zh-TW" sz="1800" b="0" i="1" smtClean="0">
                          <a:latin typeface="Cambria Math" panose="02040503050406030204" pitchFamily="18" charset="0"/>
                        </a:rPr>
                        <m:t>)=−</m:t>
                      </m:r>
                      <m:f>
                        <m:fPr>
                          <m:ctrlP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altLang="zh-TW" sz="1800" i="1">
                          <a:latin typeface="Cambria Math" panose="02040503050406030204" pitchFamily="18" charset="0"/>
                        </a:rPr>
                        <m:t>𝑔</m:t>
                      </m:r>
                      <m:sSup>
                        <m:sSupPr>
                          <m:ctrlP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kumimoji="1" lang="zh-TW" altLang="en-US" sz="1800" dirty="0"/>
              </a:p>
            </p:txBody>
          </p:sp>
        </mc:Choice>
        <mc:Fallback>
          <p:sp>
            <p:nvSpPr>
              <p:cNvPr id="16" name="文字方塊 24">
                <a:extLst>
                  <a:ext uri="{FF2B5EF4-FFF2-40B4-BE49-F238E27FC236}">
                    <a16:creationId xmlns:a16="http://schemas.microsoft.com/office/drawing/2014/main" id="{D5C12081-244F-AD44-A1C5-547A1AE111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759469" y="5844037"/>
                <a:ext cx="1520288" cy="518604"/>
              </a:xfrm>
              <a:prstGeom prst="rect">
                <a:avLst/>
              </a:prstGeom>
              <a:blipFill>
                <a:blip r:embed="rId5"/>
                <a:stretch>
                  <a:fillRect l="-1667" t="-7143" r="-833" b="-11905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88882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58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58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58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58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58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58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996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996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890" grpId="0" autoUpdateAnimBg="0"/>
      <p:bldP spid="12" grpId="0"/>
      <p:bldP spid="1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hlinkClick r:id="rId2"/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2" t="16315" r="44608" b="22645"/>
          <a:stretch/>
        </p:blipFill>
        <p:spPr>
          <a:xfrm>
            <a:off x="683568" y="908720"/>
            <a:ext cx="4879181" cy="3650455"/>
          </a:xfrm>
          <a:prstGeom prst="rect">
            <a:avLst/>
          </a:prstGeom>
        </p:spPr>
      </p:pic>
      <p:pic>
        <p:nvPicPr>
          <p:cNvPr id="3" name="Picture 2" descr="D:\Dropbox\Documents\課程\YoungTextBook\Images\Chapter02\A_Images\A_Figures_and_Photos\02_22_Figure.jpg">
            <a:extLst>
              <a:ext uri="{FF2B5EF4-FFF2-40B4-BE49-F238E27FC236}">
                <a16:creationId xmlns:a16="http://schemas.microsoft.com/office/drawing/2014/main" id="{C6DB406B-A7E0-753B-EDD6-1688BDDEF1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7092" y="908720"/>
            <a:ext cx="2551187" cy="3704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A1F55C6-3C4D-B70B-60AD-4329E6724BA9}"/>
              </a:ext>
            </a:extLst>
          </p:cNvPr>
          <p:cNvSpPr txBox="1"/>
          <p:nvPr/>
        </p:nvSpPr>
        <p:spPr bwMode="auto">
          <a:xfrm>
            <a:off x="1074515" y="4881925"/>
            <a:ext cx="529132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r>
              <a:rPr lang="en-TW"/>
              <a:t>運動速度越來越快</a:t>
            </a:r>
            <a:r>
              <a:rPr lang="en-GB" dirty="0"/>
              <a:t>，</a:t>
            </a:r>
            <a:r>
              <a:rPr lang="en-GB" dirty="0" err="1"/>
              <a:t>代表有加速度</a:t>
            </a:r>
            <a:r>
              <a:rPr lang="en-TW"/>
              <a:t>！</a:t>
            </a:r>
            <a:endParaRPr lang="en-TW" dirty="0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2E3DD3B5-066C-4EFF-3B3F-0A01A37454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4515" y="5369339"/>
            <a:ext cx="72008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zh-TW" altLang="en-US" sz="1800" dirty="0"/>
              <a:t>伽利略聲稱</a:t>
            </a:r>
            <a:r>
              <a:rPr lang="zh-Hant" altLang="en-US" sz="1800" dirty="0"/>
              <a:t>，距離與時間的平方成正比表示</a:t>
            </a:r>
            <a:r>
              <a:rPr lang="zh-TW" altLang="en-US" sz="1800" dirty="0"/>
              <a:t>物體下落的加速度是定值！</a:t>
            </a:r>
          </a:p>
        </p:txBody>
      </p:sp>
    </p:spTree>
    <p:extLst>
      <p:ext uri="{BB962C8B-B14F-4D97-AF65-F5344CB8AC3E}">
        <p14:creationId xmlns:p14="http://schemas.microsoft.com/office/powerpoint/2010/main" val="3208904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4" name="Rectangle 4"/>
          <p:cNvSpPr>
            <a:spLocks noGrp="1" noChangeArrowheads="1"/>
          </p:cNvSpPr>
          <p:nvPr>
            <p:ph type="title"/>
          </p:nvPr>
        </p:nvSpPr>
        <p:spPr>
          <a:xfrm>
            <a:off x="2586243" y="228600"/>
            <a:ext cx="3673475" cy="360363"/>
          </a:xfrm>
        </p:spPr>
        <p:txBody>
          <a:bodyPr/>
          <a:lstStyle/>
          <a:p>
            <a:pPr algn="l" eaLnBrk="1" hangingPunct="1"/>
            <a:r>
              <a:rPr lang="zh-TW" altLang="en-US" sz="1800" dirty="0">
                <a:solidFill>
                  <a:schemeClr val="tx1"/>
                </a:solidFill>
              </a:rPr>
              <a:t>落體距離及速度與時間的關係</a:t>
            </a:r>
          </a:p>
        </p:txBody>
      </p:sp>
      <p:pic>
        <p:nvPicPr>
          <p:cNvPr id="243715" name="Picture 6" descr="fig02_08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75284" y="800001"/>
            <a:ext cx="4710113" cy="3022600"/>
          </a:xfrm>
          <a:noFill/>
        </p:spPr>
      </p:pic>
      <p:sp>
        <p:nvSpPr>
          <p:cNvPr id="167940" name="文字方塊 3"/>
          <p:cNvSpPr txBox="1">
            <a:spLocks noChangeArrowheads="1"/>
          </p:cNvSpPr>
          <p:nvPr/>
        </p:nvSpPr>
        <p:spPr bwMode="auto">
          <a:xfrm>
            <a:off x="2173302" y="4167342"/>
            <a:ext cx="421481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1800" dirty="0"/>
              <a:t>所測量的自由落體是等</a:t>
            </a:r>
            <a:r>
              <a:rPr lang="zh-TW" altLang="en-US" sz="1800" dirty="0">
                <a:solidFill>
                  <a:srgbClr val="FF0000"/>
                </a:solidFill>
              </a:rPr>
              <a:t>加速度</a:t>
            </a:r>
            <a:r>
              <a:rPr lang="zh-TW" altLang="en-US" sz="1800" dirty="0"/>
              <a:t>運動！</a:t>
            </a:r>
          </a:p>
        </p:txBody>
      </p:sp>
      <p:sp>
        <p:nvSpPr>
          <p:cNvPr id="7" name="文字方塊 6"/>
          <p:cNvSpPr txBox="1">
            <a:spLocks noChangeArrowheads="1"/>
          </p:cNvSpPr>
          <p:nvPr/>
        </p:nvSpPr>
        <p:spPr bwMode="auto">
          <a:xfrm>
            <a:off x="2173302" y="4670580"/>
            <a:ext cx="605016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1800" dirty="0"/>
              <a:t>地表所有物體的落體運動相同，因此都是等</a:t>
            </a:r>
            <a:r>
              <a:rPr lang="zh-TW" altLang="en-US" sz="1800" dirty="0">
                <a:solidFill>
                  <a:srgbClr val="FF0000"/>
                </a:solidFill>
              </a:rPr>
              <a:t>加速度</a:t>
            </a:r>
            <a:r>
              <a:rPr lang="zh-TW" altLang="en-US" sz="1800" dirty="0"/>
              <a:t>運動！</a:t>
            </a:r>
          </a:p>
        </p:txBody>
      </p:sp>
      <p:sp>
        <p:nvSpPr>
          <p:cNvPr id="167944" name="文字方塊 6"/>
          <p:cNvSpPr txBox="1">
            <a:spLocks noChangeArrowheads="1"/>
          </p:cNvSpPr>
          <p:nvPr/>
        </p:nvSpPr>
        <p:spPr bwMode="auto">
          <a:xfrm>
            <a:off x="2173302" y="5678642"/>
            <a:ext cx="54292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1800"/>
              <a:t>對物體運動研究的焦點必須由</a:t>
            </a:r>
            <a:r>
              <a:rPr lang="zh-TW" altLang="en-US" sz="1800">
                <a:solidFill>
                  <a:srgbClr val="FF0000"/>
                </a:solidFill>
              </a:rPr>
              <a:t>速度</a:t>
            </a:r>
            <a:r>
              <a:rPr lang="zh-TW" altLang="en-US" sz="1800"/>
              <a:t>轉移到</a:t>
            </a:r>
            <a:r>
              <a:rPr lang="zh-TW" altLang="en-US" sz="1800">
                <a:solidFill>
                  <a:srgbClr val="FF0000"/>
                </a:solidFill>
              </a:rPr>
              <a:t>加速度</a:t>
            </a:r>
            <a:r>
              <a:rPr lang="zh-TW" altLang="en-US" sz="1800"/>
              <a:t>！</a:t>
            </a:r>
          </a:p>
        </p:txBody>
      </p:sp>
      <p:sp>
        <p:nvSpPr>
          <p:cNvPr id="9" name="文字方塊 8"/>
          <p:cNvSpPr txBox="1">
            <a:spLocks noChangeArrowheads="1"/>
          </p:cNvSpPr>
          <p:nvPr/>
        </p:nvSpPr>
        <p:spPr bwMode="auto">
          <a:xfrm>
            <a:off x="2173302" y="5175405"/>
            <a:ext cx="486251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1800"/>
              <a:t>對於運動研究來說，</a:t>
            </a:r>
            <a:r>
              <a:rPr lang="zh-TW" altLang="en-US" sz="1800" b="1">
                <a:solidFill>
                  <a:srgbClr val="FF0000"/>
                </a:solidFill>
              </a:rPr>
              <a:t>加速度</a:t>
            </a:r>
            <a:r>
              <a:rPr lang="zh-TW" altLang="en-US" sz="1800"/>
              <a:t>比速度重要！</a:t>
            </a:r>
          </a:p>
        </p:txBody>
      </p:sp>
      <p:pic>
        <p:nvPicPr>
          <p:cNvPr id="243722" name="Picture 4" descr="A-0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3" t="18445" r="5997"/>
          <a:stretch>
            <a:fillRect/>
          </a:stretch>
        </p:blipFill>
        <p:spPr bwMode="auto">
          <a:xfrm>
            <a:off x="102219" y="800001"/>
            <a:ext cx="2025012" cy="823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D:\Dropbox\Documents\課程\YoungTextBook\Images\Chapter02\A_Images\A_Figures_and_Photos\02_22_Figure.jpg">
            <a:extLst>
              <a:ext uri="{FF2B5EF4-FFF2-40B4-BE49-F238E27FC236}">
                <a16:creationId xmlns:a16="http://schemas.microsoft.com/office/drawing/2014/main" id="{C7F63C5F-9814-FCF0-55DF-8624C62D2E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23" y="1755776"/>
            <a:ext cx="2081621" cy="302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http://www.google.com/url?source=imglanding&amp;ct=img&amp;q=http://www.pisabelltower.com/ltpnews/ltpdrop.gif&amp;sa=X&amp;ei=gH5eUKuFK4_5mAXT6YDgBw&amp;ved=0CAwQ8wc4CA&amp;usg=AFQjCNGwcf_kZze_hC298IfmsFvM1O8YTg">
            <a:extLst>
              <a:ext uri="{FF2B5EF4-FFF2-40B4-BE49-F238E27FC236}">
                <a16:creationId xmlns:a16="http://schemas.microsoft.com/office/drawing/2014/main" id="{39DA40FA-9FBB-D4B0-FD31-0C2273D83B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01" r="17856" b="7272"/>
          <a:stretch>
            <a:fillRect/>
          </a:stretch>
        </p:blipFill>
        <p:spPr bwMode="auto">
          <a:xfrm>
            <a:off x="7067510" y="1645574"/>
            <a:ext cx="1896977" cy="3025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6050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79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79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67944" grpId="0"/>
      <p:bldP spid="9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2" name="Text Box 10"/>
          <p:cNvSpPr txBox="1">
            <a:spLocks noChangeArrowheads="1"/>
          </p:cNvSpPr>
          <p:nvPr/>
        </p:nvSpPr>
        <p:spPr bwMode="auto">
          <a:xfrm>
            <a:off x="538163" y="5084763"/>
            <a:ext cx="73453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zh-TW" altLang="en-US" sz="1800"/>
          </a:p>
        </p:txBody>
      </p:sp>
      <p:sp>
        <p:nvSpPr>
          <p:cNvPr id="32779" name="Text Box 11"/>
          <p:cNvSpPr txBox="1">
            <a:spLocks noChangeArrowheads="1"/>
          </p:cNvSpPr>
          <p:nvPr/>
        </p:nvSpPr>
        <p:spPr bwMode="auto">
          <a:xfrm>
            <a:off x="1042988" y="4076700"/>
            <a:ext cx="72739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TW" altLang="en-US" sz="1800"/>
              <a:t>一門廣博精深的新科學已經誕生，我的工作只是一個開端，其他更聰明的心靈將可以利用其中的方法與手段，來探索新科學以致最遙遠的角落</a:t>
            </a:r>
          </a:p>
        </p:txBody>
      </p:sp>
      <p:sp>
        <p:nvSpPr>
          <p:cNvPr id="32781" name="Text Box 13"/>
          <p:cNvSpPr txBox="1">
            <a:spLocks noChangeArrowheads="1"/>
          </p:cNvSpPr>
          <p:nvPr/>
        </p:nvSpPr>
        <p:spPr bwMode="auto">
          <a:xfrm>
            <a:off x="1114425" y="4940300"/>
            <a:ext cx="7345363" cy="3698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TW" altLang="en-US" sz="1800">
                <a:solidFill>
                  <a:srgbClr val="FF3300"/>
                </a:solidFill>
                <a:latin typeface="新細明體" pitchFamily="18" charset="-120"/>
              </a:rPr>
              <a:t>物理定律是以數學描述的，因此是抽象的（</a:t>
            </a:r>
            <a:r>
              <a:rPr lang="en-US" altLang="zh-TW" sz="180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mathematical and abstract</a:t>
            </a:r>
            <a:r>
              <a:rPr lang="zh-TW" altLang="en-US" sz="1800">
                <a:solidFill>
                  <a:srgbClr val="FF3300"/>
                </a:solidFill>
                <a:latin typeface="新細明體" pitchFamily="18" charset="-120"/>
                <a:cs typeface="Times New Roman" pitchFamily="18" charset="0"/>
              </a:rPr>
              <a:t>） </a:t>
            </a:r>
          </a:p>
        </p:txBody>
      </p:sp>
      <p:sp>
        <p:nvSpPr>
          <p:cNvPr id="32782" name="Text Box 14"/>
          <p:cNvSpPr txBox="1">
            <a:spLocks noChangeArrowheads="1"/>
          </p:cNvSpPr>
          <p:nvPr/>
        </p:nvSpPr>
        <p:spPr bwMode="auto">
          <a:xfrm>
            <a:off x="1042988" y="5805488"/>
            <a:ext cx="62658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TW" altLang="en-US" sz="1800">
                <a:solidFill>
                  <a:srgbClr val="FF0000"/>
                </a:solidFill>
              </a:rPr>
              <a:t>要了解宇宙就得了解上帝的語言，而上帝的語言是數學</a:t>
            </a:r>
          </a:p>
        </p:txBody>
      </p:sp>
      <p:pic>
        <p:nvPicPr>
          <p:cNvPr id="240646" name="Picture 9" descr="A-0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3" t="6732" r="11050" b="5005"/>
          <a:stretch>
            <a:fillRect/>
          </a:stretch>
        </p:blipFill>
        <p:spPr>
          <a:xfrm>
            <a:off x="6804025" y="1700213"/>
            <a:ext cx="1539875" cy="2022475"/>
          </a:xfrm>
          <a:noFill/>
        </p:spPr>
      </p:pic>
      <p:pic>
        <p:nvPicPr>
          <p:cNvPr id="240647" name="Picture 11" descr="http://www.google.com/url?source=imglanding&amp;ct=img&amp;q=http://einstein.stanford.edu/Library/images/Galileo-incline-expt.jpg&amp;sa=X&amp;ei=U4VeUI_HLueImQXk5oDQCg&amp;ved=0CAwQ8wc4lwE&amp;usg=AFQjCNESGBNThPyGNIjw4NkNtSzIE-QNTQ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549275"/>
            <a:ext cx="5730875" cy="31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2645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7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7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7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27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2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9" grpId="0" autoUpdateAnimBg="0"/>
      <p:bldP spid="32781" grpId="0" animBg="1" autoUpdateAnimBg="0"/>
      <p:bldP spid="32782" grpId="0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333375"/>
            <a:ext cx="8229600" cy="777875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z="2000" dirty="0">
                <a:solidFill>
                  <a:srgbClr val="FF3300"/>
                </a:solidFill>
                <a:latin typeface="+mn-ea"/>
                <a:ea typeface="+mn-ea"/>
                <a:cs typeface="Times New Roman" pitchFamily="18" charset="0"/>
              </a:rPr>
              <a:t>古典物理定律全部由數學寫成</a:t>
            </a:r>
          </a:p>
        </p:txBody>
      </p:sp>
      <p:pic>
        <p:nvPicPr>
          <p:cNvPr id="241667" name="Picture 3" descr="A-1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8" t="1923" r="64833" b="1190"/>
          <a:stretch>
            <a:fillRect/>
          </a:stretch>
        </p:blipFill>
        <p:spPr>
          <a:xfrm>
            <a:off x="3492500" y="981075"/>
            <a:ext cx="2159000" cy="5602288"/>
          </a:xfrm>
          <a:noFill/>
        </p:spPr>
      </p:pic>
    </p:spTree>
    <p:extLst>
      <p:ext uri="{BB962C8B-B14F-4D97-AF65-F5344CB8AC3E}">
        <p14:creationId xmlns:p14="http://schemas.microsoft.com/office/powerpoint/2010/main" val="251620010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2" descr="E:\Media\Chapter2\Images\02_UnnumPho_p035-P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7438" y="2032248"/>
            <a:ext cx="4398962" cy="3071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E:\Media\Chapter2\Images\02_UnnumPho_p035-P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557338"/>
            <a:ext cx="2603500" cy="172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59" name="Picture 3" descr="E:\Media\Chapter2\Images\02_01Figure-F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456"/>
          <a:stretch>
            <a:fillRect/>
          </a:stretch>
        </p:blipFill>
        <p:spPr bwMode="auto">
          <a:xfrm>
            <a:off x="2987675" y="2205038"/>
            <a:ext cx="485775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 descr="E:\Media\Chapter2\Images\02_01Figure-F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516"/>
          <a:stretch>
            <a:fillRect/>
          </a:stretch>
        </p:blipFill>
        <p:spPr bwMode="auto">
          <a:xfrm>
            <a:off x="2854325" y="4437112"/>
            <a:ext cx="2928938" cy="168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文字方塊 7"/>
          <p:cNvSpPr txBox="1">
            <a:spLocks noChangeArrowheads="1"/>
          </p:cNvSpPr>
          <p:nvPr/>
        </p:nvSpPr>
        <p:spPr bwMode="auto">
          <a:xfrm>
            <a:off x="1115616" y="3422650"/>
            <a:ext cx="621506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zh-TW" altLang="en-US" sz="1800" dirty="0"/>
              <a:t>如此我們可以專心於她的位置，而且可以去測量並研究！</a:t>
            </a:r>
          </a:p>
        </p:txBody>
      </p:sp>
      <p:sp>
        <p:nvSpPr>
          <p:cNvPr id="19463" name="文字方塊 1"/>
          <p:cNvSpPr txBox="1">
            <a:spLocks noChangeArrowheads="1"/>
          </p:cNvSpPr>
          <p:nvPr/>
        </p:nvSpPr>
        <p:spPr bwMode="auto">
          <a:xfrm>
            <a:off x="971550" y="692150"/>
            <a:ext cx="50784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zh-TW" altLang="en-US" sz="1800">
                <a:latin typeface="Tahoma" pitchFamily="34" charset="0"/>
              </a:rPr>
              <a:t>牛頓力學是植基於粒子模型</a:t>
            </a:r>
            <a:r>
              <a:rPr lang="en-US" altLang="zh-TW" sz="1800">
                <a:latin typeface="Tahoma" pitchFamily="34" charset="0"/>
              </a:rPr>
              <a:t>:</a:t>
            </a:r>
          </a:p>
        </p:txBody>
      </p:sp>
      <p:sp>
        <p:nvSpPr>
          <p:cNvPr id="19464" name="文字方塊 2"/>
          <p:cNvSpPr txBox="1">
            <a:spLocks noChangeArrowheads="1"/>
          </p:cNvSpPr>
          <p:nvPr/>
        </p:nvSpPr>
        <p:spPr bwMode="auto">
          <a:xfrm>
            <a:off x="895350" y="1084263"/>
            <a:ext cx="75882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zh-TW" altLang="en-US" sz="1800" dirty="0">
                <a:latin typeface="Tahoma" pitchFamily="34" charset="0"/>
              </a:rPr>
              <a:t>一個物體的運動可以簡化為將一個沒有大小的點！</a:t>
            </a:r>
            <a:endParaRPr lang="en-US" altLang="zh-TW" sz="1800" dirty="0">
              <a:latin typeface="Tahoma" pitchFamily="34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115616" y="3861048"/>
            <a:ext cx="27238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/>
              <a:t>例如以位置對時間作圖！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06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06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06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2" descr="E:\Media\Chapter2\Images\02_UnnumPho_p035-P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850" y="1147763"/>
            <a:ext cx="3784600" cy="264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2" name="文字方塊 2"/>
          <p:cNvSpPr txBox="1">
            <a:spLocks noChangeArrowheads="1"/>
          </p:cNvSpPr>
          <p:nvPr/>
        </p:nvSpPr>
        <p:spPr bwMode="auto">
          <a:xfrm>
            <a:off x="1276350" y="647700"/>
            <a:ext cx="58578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zh-TW" altLang="en-US" sz="1800" dirty="0"/>
              <a:t>而可以慢慢加回去、一件一件有系統地加以考慮：</a:t>
            </a:r>
          </a:p>
        </p:txBody>
      </p:sp>
      <p:pic>
        <p:nvPicPr>
          <p:cNvPr id="4" name="Picture 4" descr="rolli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93" t="25058" r="20119" b="16473"/>
          <a:stretch>
            <a:fillRect/>
          </a:stretch>
        </p:blipFill>
        <p:spPr bwMode="auto">
          <a:xfrm>
            <a:off x="1204913" y="3933825"/>
            <a:ext cx="2143125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684" name="Picture 4" descr="E:\Media\Chapter12\Images\12_43Figure-F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4005263"/>
            <a:ext cx="4959350" cy="193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16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16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sca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981075"/>
            <a:ext cx="2754313" cy="374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6" name="文字方塊 2"/>
          <p:cNvSpPr txBox="1">
            <a:spLocks noChangeArrowheads="1"/>
          </p:cNvSpPr>
          <p:nvPr/>
        </p:nvSpPr>
        <p:spPr bwMode="auto">
          <a:xfrm>
            <a:off x="1428750" y="5143500"/>
            <a:ext cx="659963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zh-TW" altLang="en-US" sz="1800" dirty="0"/>
              <a:t>這個極度簡化的粒子模型竟然比我們原來預期的更真實！</a:t>
            </a:r>
          </a:p>
        </p:txBody>
      </p:sp>
      <p:sp>
        <p:nvSpPr>
          <p:cNvPr id="21507" name="文字方塊 3"/>
          <p:cNvSpPr txBox="1">
            <a:spLocks noChangeArrowheads="1"/>
          </p:cNvSpPr>
          <p:nvPr/>
        </p:nvSpPr>
        <p:spPr bwMode="auto">
          <a:xfrm>
            <a:off x="1465014" y="5589588"/>
            <a:ext cx="656336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zh-TW" altLang="en-US" sz="1800" dirty="0"/>
              <a:t>畢竟，所有物質都是由沒有大小的粒子所構成：基本粒子！</a:t>
            </a:r>
          </a:p>
        </p:txBody>
      </p:sp>
      <p:pic>
        <p:nvPicPr>
          <p:cNvPr id="21508" name="Picture 2" descr="E:\Media\Chapter12\Images\12_01Figure-F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341438"/>
            <a:ext cx="2563812" cy="3360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0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3213100"/>
            <a:ext cx="3563938" cy="144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154" name="Picture 5" descr="A-02">
            <a:extLst>
              <a:ext uri="{FF2B5EF4-FFF2-40B4-BE49-F238E27FC236}">
                <a16:creationId xmlns:a16="http://schemas.microsoft.com/office/drawing/2014/main" id="{BCE9423A-BE97-9C0B-CDED-A7BEBBBCD8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2" t="5667" r="54483" b="5731"/>
          <a:stretch>
            <a:fillRect/>
          </a:stretch>
        </p:blipFill>
        <p:spPr bwMode="auto">
          <a:xfrm>
            <a:off x="1570660" y="2822671"/>
            <a:ext cx="1561179" cy="2307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7155" name="Picture 6" descr="A-03">
            <a:extLst>
              <a:ext uri="{FF2B5EF4-FFF2-40B4-BE49-F238E27FC236}">
                <a16:creationId xmlns:a16="http://schemas.microsoft.com/office/drawing/2014/main" id="{6A5E62E2-7DC9-8D4E-AA6E-B208711FA8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3" t="6732" r="11050" b="5005"/>
          <a:stretch>
            <a:fillRect/>
          </a:stretch>
        </p:blipFill>
        <p:spPr bwMode="auto">
          <a:xfrm>
            <a:off x="3530095" y="2863128"/>
            <a:ext cx="1773657" cy="2331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7156" name="Picture 7" descr="Newton">
            <a:extLst>
              <a:ext uri="{FF2B5EF4-FFF2-40B4-BE49-F238E27FC236}">
                <a16:creationId xmlns:a16="http://schemas.microsoft.com/office/drawing/2014/main" id="{B0952CAB-0DAA-475D-9EE8-5CD6AE6C82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2747" y="2838688"/>
            <a:ext cx="1667856" cy="2291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7157" name="文字方塊 10">
            <a:extLst>
              <a:ext uri="{FF2B5EF4-FFF2-40B4-BE49-F238E27FC236}">
                <a16:creationId xmlns:a16="http://schemas.microsoft.com/office/drawing/2014/main" id="{A4951A22-58D5-B48D-66E3-AB33E6EFD2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082" y="1853309"/>
            <a:ext cx="701335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zh-TW" altLang="en-US" dirty="0"/>
              <a:t>這幾個特性，在物理學發展初期，由三位先驅者分別奠定下來，</a:t>
            </a:r>
          </a:p>
        </p:txBody>
      </p:sp>
      <p:sp>
        <p:nvSpPr>
          <p:cNvPr id="177159" name="矩形 6">
            <a:extLst>
              <a:ext uri="{FF2B5EF4-FFF2-40B4-BE49-F238E27FC236}">
                <a16:creationId xmlns:a16="http://schemas.microsoft.com/office/drawing/2014/main" id="{52CC0504-4DD7-EE60-D246-729134EA66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5656" y="1412776"/>
            <a:ext cx="341632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zh-TW" altLang="en-US"/>
              <a:t>物理定律還有一些特別的性質！</a:t>
            </a:r>
          </a:p>
        </p:txBody>
      </p:sp>
      <p:sp>
        <p:nvSpPr>
          <p:cNvPr id="177160" name="矩形 7">
            <a:extLst>
              <a:ext uri="{FF2B5EF4-FFF2-40B4-BE49-F238E27FC236}">
                <a16:creationId xmlns:a16="http://schemas.microsoft.com/office/drawing/2014/main" id="{94AFC70A-4514-2DE6-B291-136CCE18CF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1141" y="5428060"/>
            <a:ext cx="133882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(1473-1543)</a:t>
            </a:r>
          </a:p>
        </p:txBody>
      </p:sp>
      <p:sp>
        <p:nvSpPr>
          <p:cNvPr id="177161" name="矩形 8">
            <a:extLst>
              <a:ext uri="{FF2B5EF4-FFF2-40B4-BE49-F238E27FC236}">
                <a16:creationId xmlns:a16="http://schemas.microsoft.com/office/drawing/2014/main" id="{7D2C84BD-D466-94CF-94A1-4259650706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47084" y="5428060"/>
            <a:ext cx="133882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>
                <a:latin typeface="Times New Roman" panose="02020603050405020304" pitchFamily="18" charset="0"/>
                <a:cs typeface="Times New Roman" panose="02020603050405020304" pitchFamily="18" charset="0"/>
              </a:rPr>
              <a:t>(1564-1642)</a:t>
            </a:r>
          </a:p>
        </p:txBody>
      </p:sp>
      <p:sp>
        <p:nvSpPr>
          <p:cNvPr id="177162" name="矩形 9">
            <a:extLst>
              <a:ext uri="{FF2B5EF4-FFF2-40B4-BE49-F238E27FC236}">
                <a16:creationId xmlns:a16="http://schemas.microsoft.com/office/drawing/2014/main" id="{040BDA3C-A8DF-F231-2F20-544F0EA46E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5872" y="5428060"/>
            <a:ext cx="133882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>
                <a:latin typeface="Times New Roman" panose="02020603050405020304" pitchFamily="18" charset="0"/>
                <a:cs typeface="Times New Roman" panose="02020603050405020304" pitchFamily="18" charset="0"/>
              </a:rPr>
              <a:t>(1642-1727)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5A68993-70AB-952A-4CE0-BBE3CD248C49}"/>
              </a:ext>
            </a:extLst>
          </p:cNvPr>
          <p:cNvSpPr txBox="1"/>
          <p:nvPr/>
        </p:nvSpPr>
        <p:spPr>
          <a:xfrm>
            <a:off x="1475656" y="2330988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dirty="0"/>
              <a:t>到今天我們還未拋棄他們的洞見！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451231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2529" name="Text Box 7"/>
              <p:cNvSpPr txBox="1">
                <a:spLocks noChangeArrowheads="1"/>
              </p:cNvSpPr>
              <p:nvPr/>
            </p:nvSpPr>
            <p:spPr bwMode="auto">
              <a:xfrm>
                <a:off x="1013893" y="4262750"/>
                <a:ext cx="5934371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zh-TW" altLang="en-US" sz="1800" dirty="0"/>
                  <a:t>運動的粒子在每一特定時間</a:t>
                </a:r>
                <a14:m>
                  <m:oMath xmlns:m="http://schemas.openxmlformats.org/officeDocument/2006/math">
                    <m:r>
                      <a:rPr lang="en-US" altLang="zh-TW" sz="1800" b="0" i="1" smtClean="0">
                        <a:latin typeface="Cambria Math"/>
                      </a:rPr>
                      <m:t>𝑡</m:t>
                    </m:r>
                  </m:oMath>
                </a14:m>
                <a:r>
                  <a:rPr lang="zh-TW" altLang="en-US" sz="1800" dirty="0"/>
                  <a:t>對應一特定位置</a:t>
                </a:r>
                <a14:m>
                  <m:oMath xmlns:m="http://schemas.openxmlformats.org/officeDocument/2006/math">
                    <m:r>
                      <a:rPr lang="en-US" altLang="zh-TW" sz="1800" b="0" i="1" smtClean="0">
                        <a:latin typeface="Cambria Math"/>
                      </a:rPr>
                      <m:t>𝑥</m:t>
                    </m:r>
                  </m:oMath>
                </a14:m>
                <a:r>
                  <a:rPr lang="zh-TW" altLang="en-US" sz="1800" dirty="0"/>
                  <a:t>：</a:t>
                </a:r>
              </a:p>
            </p:txBody>
          </p:sp>
        </mc:Choice>
        <mc:Fallback xmlns="">
          <p:sp>
            <p:nvSpPr>
              <p:cNvPr id="22529" name="Text 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13893" y="4262750"/>
                <a:ext cx="5934371" cy="369332"/>
              </a:xfrm>
              <a:prstGeom prst="rect">
                <a:avLst/>
              </a:prstGeom>
              <a:blipFill rotWithShape="1">
                <a:blip r:embed="rId2"/>
                <a:stretch>
                  <a:fillRect l="-821" t="-6557" b="-26230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531" name="文字方塊 7"/>
          <p:cNvSpPr txBox="1">
            <a:spLocks noChangeArrowheads="1"/>
          </p:cNvSpPr>
          <p:nvPr/>
        </p:nvSpPr>
        <p:spPr bwMode="auto">
          <a:xfrm>
            <a:off x="1806055" y="5229200"/>
            <a:ext cx="55451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zh-TW" altLang="en-US" sz="1800" dirty="0"/>
              <a:t>這個單變數函數是力學研究的對象與目標</a:t>
            </a:r>
          </a:p>
        </p:txBody>
      </p:sp>
      <p:pic>
        <p:nvPicPr>
          <p:cNvPr id="22532" name="Picture 10" descr="D:\Dropbox\Documents\課程\YoungTextBook\Images\Chapter02\A_Images\A_Figures_and_Photos\02_01_Figure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688"/>
          <a:stretch/>
        </p:blipFill>
        <p:spPr bwMode="auto">
          <a:xfrm>
            <a:off x="920377" y="1628800"/>
            <a:ext cx="7358063" cy="2028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/>
          <p:cNvSpPr/>
          <p:nvPr/>
        </p:nvSpPr>
        <p:spPr>
          <a:xfrm>
            <a:off x="1013893" y="4728269"/>
            <a:ext cx="23276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/>
              <a:t>位置是時間的函數！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1136930" y="5229200"/>
                <a:ext cx="667811" cy="369332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TW" i="1" smtClean="0">
                          <a:latin typeface="Cambria Math"/>
                        </a:rPr>
                        <m:t>𝑥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6930" y="5229200"/>
                <a:ext cx="667811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文字方塊 7"/>
          <p:cNvSpPr txBox="1">
            <a:spLocks noChangeArrowheads="1"/>
          </p:cNvSpPr>
          <p:nvPr/>
        </p:nvSpPr>
        <p:spPr bwMode="auto">
          <a:xfrm>
            <a:off x="2771800" y="765175"/>
            <a:ext cx="55451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zh-TW" altLang="en-US" sz="1800" dirty="0"/>
              <a:t>位置：這個單變數函數可以用圖形表示：</a:t>
            </a:r>
          </a:p>
        </p:txBody>
      </p:sp>
      <p:pic>
        <p:nvPicPr>
          <p:cNvPr id="28675" name="Picture 3" descr="D:\Dropbox\Documents\課程\YoungTextBook\Images\Chapter02\A_Images\A_Figures_and_Photos\02_03_Figur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1484313"/>
            <a:ext cx="7046912" cy="371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8677" name="文字方塊 5"/>
              <p:cNvSpPr txBox="1">
                <a:spLocks noChangeArrowheads="1"/>
              </p:cNvSpPr>
              <p:nvPr/>
            </p:nvSpPr>
            <p:spPr bwMode="auto">
              <a:xfrm>
                <a:off x="1763688" y="5360443"/>
                <a:ext cx="2442785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9pPr>
              </a:lstStyle>
              <a:p>
                <a:r>
                  <a:rPr lang="zh-TW" altLang="en-US" sz="1800" dirty="0"/>
                  <a:t>在時間</a:t>
                </a:r>
                <a14:m>
                  <m:oMath xmlns:m="http://schemas.openxmlformats.org/officeDocument/2006/math">
                    <m:r>
                      <a:rPr lang="en-US" altLang="zh-TW" sz="1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altLang="zh-TW" sz="1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zh-TW" altLang="en-US" sz="1800" dirty="0"/>
                  <a:t>內的位移：</a:t>
                </a:r>
              </a:p>
            </p:txBody>
          </p:sp>
        </mc:Choice>
        <mc:Fallback xmlns="">
          <p:sp>
            <p:nvSpPr>
              <p:cNvPr id="28677" name="文字方塊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763688" y="5360443"/>
                <a:ext cx="2442785" cy="369332"/>
              </a:xfrm>
              <a:prstGeom prst="rect">
                <a:avLst/>
              </a:prstGeom>
              <a:blipFill>
                <a:blip r:embed="rId3"/>
                <a:stretch>
                  <a:fillRect l="-2062" t="-3226" b="-19355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2">
                <a:extLst>
                  <a:ext uri="{FF2B5EF4-FFF2-40B4-BE49-F238E27FC236}">
                    <a16:creationId xmlns:a16="http://schemas.microsoft.com/office/drawing/2014/main" id="{FD38E9C7-5B42-794D-B725-2C470AB3BADF}"/>
                  </a:ext>
                </a:extLst>
              </p:cNvPr>
              <p:cNvSpPr/>
              <p:nvPr/>
            </p:nvSpPr>
            <p:spPr>
              <a:xfrm>
                <a:off x="2051050" y="746680"/>
                <a:ext cx="667811" cy="369332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TW" i="1" smtClean="0">
                          <a:latin typeface="Cambria Math"/>
                        </a:rPr>
                        <m:t>𝑥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7" name="矩形 2">
                <a:extLst>
                  <a:ext uri="{FF2B5EF4-FFF2-40B4-BE49-F238E27FC236}">
                    <a16:creationId xmlns:a16="http://schemas.microsoft.com/office/drawing/2014/main" id="{FD38E9C7-5B42-794D-B725-2C470AB3BAD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1050" y="746680"/>
                <a:ext cx="667811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矩形 2">
                <a:extLst>
                  <a:ext uri="{FF2B5EF4-FFF2-40B4-BE49-F238E27FC236}">
                    <a16:creationId xmlns:a16="http://schemas.microsoft.com/office/drawing/2014/main" id="{BF76096D-EB5F-CC47-BA3A-BD27FE74CBAB}"/>
                  </a:ext>
                </a:extLst>
              </p:cNvPr>
              <p:cNvSpPr/>
              <p:nvPr/>
            </p:nvSpPr>
            <p:spPr>
              <a:xfrm>
                <a:off x="3995936" y="5368409"/>
                <a:ext cx="2442785" cy="369332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TW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+∆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altLang="zh-TW" i="1" smtClean="0">
                          <a:latin typeface="Cambria Math"/>
                        </a:rPr>
                        <m:t>𝑥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8" name="矩形 2">
                <a:extLst>
                  <a:ext uri="{FF2B5EF4-FFF2-40B4-BE49-F238E27FC236}">
                    <a16:creationId xmlns:a16="http://schemas.microsoft.com/office/drawing/2014/main" id="{BF76096D-EB5F-CC47-BA3A-BD27FE74CBA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5936" y="5368409"/>
                <a:ext cx="2442785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4" descr="13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908050"/>
            <a:ext cx="4449762" cy="403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0" name="Text Box 6"/>
          <p:cNvSpPr txBox="1">
            <a:spLocks noChangeArrowheads="1"/>
          </p:cNvSpPr>
          <p:nvPr/>
        </p:nvSpPr>
        <p:spPr bwMode="auto">
          <a:xfrm>
            <a:off x="2550767" y="5084763"/>
            <a:ext cx="360540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>
              <a:spcBef>
                <a:spcPct val="50000"/>
              </a:spcBef>
            </a:pPr>
            <a:r>
              <a:rPr lang="zh-TW" altLang="en-US" sz="1800" dirty="0"/>
              <a:t>何謂加速度</a:t>
            </a:r>
            <a:r>
              <a:rPr lang="en-US" altLang="zh-TW" sz="1800" dirty="0"/>
              <a:t> </a:t>
            </a:r>
            <a:r>
              <a:rPr lang="en-US" altLang="zh-TW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acceleration</a:t>
            </a:r>
            <a:r>
              <a:rPr lang="zh-TW" altLang="en-US" sz="1800" dirty="0"/>
              <a:t>？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1687" name="Text Box 7"/>
              <p:cNvSpPr txBox="1">
                <a:spLocks noChangeArrowheads="1"/>
              </p:cNvSpPr>
              <p:nvPr/>
            </p:nvSpPr>
            <p:spPr bwMode="auto">
              <a:xfrm>
                <a:off x="2555776" y="5949950"/>
                <a:ext cx="4387875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zh-TW" altLang="en-US" sz="1800" dirty="0"/>
                  <a:t>加速度</a:t>
                </a:r>
                <a14:m>
                  <m:oMath xmlns:m="http://schemas.openxmlformats.org/officeDocument/2006/math">
                    <m:r>
                      <a:rPr lang="en-US" altLang="zh-TW" sz="1800" b="0" i="1" smtClean="0">
                        <a:latin typeface="Cambria Math" panose="02040503050406030204" pitchFamily="18" charset="0"/>
                      </a:rPr>
                      <m:t>𝑎</m:t>
                    </m:r>
                    <m:d>
                      <m:dPr>
                        <m:ctrlPr>
                          <a:rPr lang="en-US" altLang="zh-TW" sz="18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1800" i="1">
                            <a:latin typeface="Cambria Math"/>
                          </a:rPr>
                          <m:t>𝑡</m:t>
                        </m:r>
                      </m:e>
                    </m:d>
                  </m:oMath>
                </a14:m>
                <a:r>
                  <a:rPr lang="zh-TW" altLang="en-US" sz="1800" dirty="0"/>
                  <a:t>是速度</a:t>
                </a:r>
                <a14:m>
                  <m:oMath xmlns:m="http://schemas.openxmlformats.org/officeDocument/2006/math">
                    <m:r>
                      <a:rPr lang="en-US" altLang="zh-TW" sz="1800" i="1">
                        <a:latin typeface="Cambria Math" panose="02040503050406030204" pitchFamily="18" charset="0"/>
                      </a:rPr>
                      <m:t>𝑣</m:t>
                    </m:r>
                    <m:d>
                      <m:dPr>
                        <m:ctrlPr>
                          <a:rPr lang="en-US" altLang="zh-TW" sz="18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1800" i="1">
                            <a:latin typeface="Cambria Math"/>
                          </a:rPr>
                          <m:t>𝑡</m:t>
                        </m:r>
                      </m:e>
                    </m:d>
                  </m:oMath>
                </a14:m>
                <a:r>
                  <a:rPr lang="zh-TW" altLang="en-US" sz="1800" dirty="0"/>
                  <a:t>的變化率！</a:t>
                </a:r>
              </a:p>
            </p:txBody>
          </p:sp>
        </mc:Choice>
        <mc:Fallback xmlns="">
          <p:sp>
            <p:nvSpPr>
              <p:cNvPr id="71687" name="Text 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555776" y="5949950"/>
                <a:ext cx="4387875" cy="369332"/>
              </a:xfrm>
              <a:prstGeom prst="rect">
                <a:avLst/>
              </a:prstGeom>
              <a:blipFill>
                <a:blip r:embed="rId3"/>
                <a:stretch>
                  <a:fillRect l="-1156" t="-6667" b="-23333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688" name="Text Box 8"/>
              <p:cNvSpPr txBox="1">
                <a:spLocks noChangeArrowheads="1"/>
              </p:cNvSpPr>
              <p:nvPr/>
            </p:nvSpPr>
            <p:spPr bwMode="auto">
              <a:xfrm>
                <a:off x="2555776" y="5498035"/>
                <a:ext cx="3739803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zh-TW" altLang="en-US" sz="1800" dirty="0"/>
                  <a:t>速度</a:t>
                </a:r>
                <a14:m>
                  <m:oMath xmlns:m="http://schemas.openxmlformats.org/officeDocument/2006/math">
                    <m:r>
                      <a:rPr lang="en-US" altLang="zh-TW" sz="1800" b="0" i="1" smtClean="0">
                        <a:latin typeface="Cambria Math" panose="02040503050406030204" pitchFamily="18" charset="0"/>
                      </a:rPr>
                      <m:t>𝑣</m:t>
                    </m:r>
                    <m:d>
                      <m:dPr>
                        <m:ctrlPr>
                          <a:rPr lang="en-US" altLang="zh-TW" sz="18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1800" i="1">
                            <a:latin typeface="Cambria Math"/>
                          </a:rPr>
                          <m:t>𝑡</m:t>
                        </m:r>
                      </m:e>
                    </m:d>
                  </m:oMath>
                </a14:m>
                <a:r>
                  <a:rPr lang="zh-TW" altLang="en-US" sz="1800" dirty="0"/>
                  <a:t>是位置</a:t>
                </a:r>
                <a14:m>
                  <m:oMath xmlns:m="http://schemas.openxmlformats.org/officeDocument/2006/math">
                    <m:r>
                      <a:rPr lang="en-US" altLang="zh-TW" sz="1800" i="1">
                        <a:latin typeface="Cambria Math"/>
                      </a:rPr>
                      <m:t>𝑥</m:t>
                    </m:r>
                    <m:d>
                      <m:dPr>
                        <m:ctrlPr>
                          <a:rPr lang="en-US" altLang="zh-TW" sz="18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1800" i="1">
                            <a:latin typeface="Cambria Math"/>
                          </a:rPr>
                          <m:t>𝑡</m:t>
                        </m:r>
                      </m:e>
                    </m:d>
                  </m:oMath>
                </a14:m>
                <a:r>
                  <a:rPr lang="zh-TW" altLang="en-US" sz="1800" dirty="0"/>
                  <a:t>的變化率！</a:t>
                </a:r>
              </a:p>
            </p:txBody>
          </p:sp>
        </mc:Choice>
        <mc:Fallback xmlns="">
          <p:sp>
            <p:nvSpPr>
              <p:cNvPr id="71688" name="Text 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555776" y="5498035"/>
                <a:ext cx="3739803" cy="369332"/>
              </a:xfrm>
              <a:prstGeom prst="rect">
                <a:avLst/>
              </a:prstGeom>
              <a:blipFill>
                <a:blip r:embed="rId4"/>
                <a:stretch>
                  <a:fillRect l="-1356" t="-6667" b="-23333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6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6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6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6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7" grpId="0"/>
      <p:bldP spid="71688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4" descr="A-0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243" y="2060848"/>
            <a:ext cx="4275137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9698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46977518"/>
              </p:ext>
            </p:extLst>
          </p:nvPr>
        </p:nvGraphicFramePr>
        <p:xfrm>
          <a:off x="1382933" y="1196752"/>
          <a:ext cx="6353175" cy="728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方程式" r:id="rId3" imgW="3657600" imgH="419040" progId="Equation.3">
                  <p:embed/>
                </p:oleObj>
              </mc:Choice>
              <mc:Fallback>
                <p:oleObj name="方程式" r:id="rId3" imgW="3657600" imgH="419040" progId="Equation.3">
                  <p:embed/>
                  <p:pic>
                    <p:nvPicPr>
                      <p:cNvPr id="29698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82933" y="1196752"/>
                        <a:ext cx="6353175" cy="728662"/>
                      </a:xfrm>
                      <a:prstGeom prst="rect">
                        <a:avLst/>
                      </a:prstGeom>
                      <a:solidFill>
                        <a:srgbClr val="FFFFCC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9699" name="Text Box 7"/>
              <p:cNvSpPr txBox="1">
                <a:spLocks noChangeArrowheads="1"/>
              </p:cNvSpPr>
              <p:nvPr/>
            </p:nvSpPr>
            <p:spPr bwMode="auto">
              <a:xfrm>
                <a:off x="1418404" y="4997723"/>
                <a:ext cx="7546084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zh-TW" altLang="en-US" sz="1800" dirty="0"/>
                  <a:t>但在時間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zh-TW" sz="1800" i="0" dirty="0" smtClean="0">
                        <a:latin typeface="Cambria Math"/>
                        <a:cs typeface="Arial" pitchFamily="34" charset="0"/>
                      </a:rPr>
                      <m:t>Δ</m:t>
                    </m:r>
                    <m:r>
                      <a:rPr lang="en-US" altLang="zh-TW" sz="1800" i="1" dirty="0">
                        <a:latin typeface="Cambria Math"/>
                        <a:cs typeface="Arial" pitchFamily="34" charset="0"/>
                      </a:rPr>
                      <m:t>𝑡</m:t>
                    </m:r>
                  </m:oMath>
                </a14:m>
                <a:r>
                  <a:rPr lang="zh-TW" altLang="en-US" sz="1800" dirty="0">
                    <a:cs typeface="Arial" pitchFamily="34" charset="0"/>
                  </a:rPr>
                  <a:t>內，速度可能在變化。以上計算得到的是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zh-TW" sz="1800" dirty="0">
                        <a:latin typeface="Cambria Math"/>
                        <a:cs typeface="Arial" pitchFamily="34" charset="0"/>
                      </a:rPr>
                      <m:t>Δ</m:t>
                    </m:r>
                    <m:r>
                      <a:rPr lang="en-US" altLang="zh-TW" sz="1800" i="1" dirty="0">
                        <a:latin typeface="Cambria Math"/>
                        <a:cs typeface="Arial" pitchFamily="34" charset="0"/>
                      </a:rPr>
                      <m:t>𝑡</m:t>
                    </m:r>
                  </m:oMath>
                </a14:m>
                <a:r>
                  <a:rPr lang="zh-TW" altLang="en-US" sz="1800" dirty="0">
                    <a:cs typeface="Arial" pitchFamily="34" charset="0"/>
                  </a:rPr>
                  <a:t>內的平均速度。</a:t>
                </a:r>
                <a:endParaRPr lang="zh-TW" altLang="el-GR" sz="1800" dirty="0"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9699" name="Text 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18404" y="4997723"/>
                <a:ext cx="7546084" cy="369332"/>
              </a:xfrm>
              <a:prstGeom prst="rect">
                <a:avLst/>
              </a:prstGeom>
              <a:blipFill>
                <a:blip r:embed="rId5"/>
                <a:stretch>
                  <a:fillRect l="-671" t="-6667" b="-23333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9576" name="Text Box 8"/>
              <p:cNvSpPr txBox="1">
                <a:spLocks noChangeArrowheads="1"/>
              </p:cNvSpPr>
              <p:nvPr/>
            </p:nvSpPr>
            <p:spPr bwMode="auto">
              <a:xfrm>
                <a:off x="1382933" y="5661248"/>
                <a:ext cx="6794653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zh-TW" altLang="en-US" sz="1800" dirty="0"/>
                  <a:t>為了得到一瞬間的瞬時速度，我們必須要求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zh-TW" sz="1800" i="0" dirty="0" smtClean="0">
                        <a:latin typeface="Cambria Math"/>
                        <a:cs typeface="Arial" pitchFamily="34" charset="0"/>
                      </a:rPr>
                      <m:t>Δ</m:t>
                    </m:r>
                    <m:r>
                      <a:rPr lang="en-US" altLang="zh-TW" sz="2000" i="1" dirty="0">
                        <a:latin typeface="Cambria Math"/>
                        <a:cs typeface="Arial" pitchFamily="34" charset="0"/>
                      </a:rPr>
                      <m:t>𝑡</m:t>
                    </m:r>
                    <m:r>
                      <a:rPr lang="en-US" altLang="zh-TW" sz="1800" i="1" dirty="0">
                        <a:latin typeface="Cambria Math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zh-TW" altLang="en-US" sz="1800" dirty="0">
                    <a:latin typeface="Times New Roman" pitchFamily="18" charset="0"/>
                    <a:cs typeface="Arial" pitchFamily="34" charset="0"/>
                  </a:rPr>
                  <a:t>是無限小！</a:t>
                </a:r>
                <a:endParaRPr lang="zh-TW" altLang="el-GR" sz="1800" dirty="0">
                  <a:latin typeface="Times New Roman" pitchFamily="18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9576" name="Text 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82933" y="5661248"/>
                <a:ext cx="6794653" cy="369332"/>
              </a:xfrm>
              <a:prstGeom prst="rect">
                <a:avLst/>
              </a:prstGeom>
              <a:blipFill rotWithShape="1">
                <a:blip r:embed="rId7"/>
                <a:stretch>
                  <a:fillRect l="-808" t="-6667" b="-28333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1380799" y="719203"/>
            <a:ext cx="27368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>
              <a:spcBef>
                <a:spcPct val="50000"/>
              </a:spcBef>
            </a:pPr>
            <a:r>
              <a:rPr lang="zh-TW" altLang="en-US" sz="1800" dirty="0"/>
              <a:t>速度是位置的變化率！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矩形 2">
                <a:extLst>
                  <a:ext uri="{FF2B5EF4-FFF2-40B4-BE49-F238E27FC236}">
                    <a16:creationId xmlns:a16="http://schemas.microsoft.com/office/drawing/2014/main" id="{056275D7-1F8C-FE46-9A5A-A4C99FABCD96}"/>
                  </a:ext>
                </a:extLst>
              </p:cNvPr>
              <p:cNvSpPr/>
              <p:nvPr/>
            </p:nvSpPr>
            <p:spPr>
              <a:xfrm>
                <a:off x="1418404" y="4183696"/>
                <a:ext cx="2875915" cy="629852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𝑣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  <m:d>
                            <m:d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+∆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i="1">
                              <a:latin typeface="Cambria Math"/>
                            </a:rPr>
                            <m:t>𝑥</m:t>
                          </m:r>
                          <m:d>
                            <m:dPr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altLang="zh-TW" i="1">
                                  <a:latin typeface="Cambria Math"/>
                                </a:rPr>
                                <m:t>𝑡</m:t>
                              </m:r>
                            </m:e>
                          </m:d>
                        </m:num>
                        <m:den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9" name="矩形 2">
                <a:extLst>
                  <a:ext uri="{FF2B5EF4-FFF2-40B4-BE49-F238E27FC236}">
                    <a16:creationId xmlns:a16="http://schemas.microsoft.com/office/drawing/2014/main" id="{056275D7-1F8C-FE46-9A5A-A4C99FABCD9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8404" y="4183696"/>
                <a:ext cx="2875915" cy="629852"/>
              </a:xfrm>
              <a:prstGeom prst="rect">
                <a:avLst/>
              </a:prstGeom>
              <a:blipFill>
                <a:blip r:embed="rId8"/>
                <a:stretch>
                  <a:fillRect b="-3922"/>
                </a:stretch>
              </a:blipFill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D5D463AA-6CE3-9C45-B14F-51FEB4C766BD}"/>
                  </a:ext>
                </a:extLst>
              </p:cNvPr>
              <p:cNvSpPr/>
              <p:nvPr/>
            </p:nvSpPr>
            <p:spPr>
              <a:xfrm>
                <a:off x="7283115" y="5661248"/>
                <a:ext cx="955903" cy="338554"/>
              </a:xfrm>
              <a:prstGeom prst="rect">
                <a:avLst/>
              </a:prstGeom>
              <a:solidFill>
                <a:srgbClr val="FFFF99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m:rPr>
                          <m:sty m:val="p"/>
                        </m:rPr>
                        <a:rPr lang="el-GR" altLang="zh-TW" sz="1600" dirty="0" smtClean="0">
                          <a:latin typeface="Cambria Math"/>
                          <a:cs typeface="Arial" pitchFamily="34" charset="0"/>
                        </a:rPr>
                        <m:t>Δ</m:t>
                      </m:r>
                      <m:r>
                        <a:rPr lang="en-US" altLang="zh-TW" i="1" dirty="0">
                          <a:latin typeface="Cambria Math"/>
                          <a:cs typeface="Arial" pitchFamily="34" charset="0"/>
                        </a:rPr>
                        <m:t>𝑡</m:t>
                      </m:r>
                      <m:r>
                        <a:rPr lang="en-US" altLang="zh-TW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→</m:t>
                      </m:r>
                      <m:r>
                        <a:rPr lang="en-US" altLang="zh-TW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0</m:t>
                      </m:r>
                      <m:r>
                        <a:rPr lang="en-US" altLang="zh-TW" sz="1600" i="1" dirty="0">
                          <a:latin typeface="Cambria Math"/>
                          <a:cs typeface="Arial" pitchFamily="34" charset="0"/>
                        </a:rPr>
                        <m:t> </m:t>
                      </m:r>
                    </m:oMath>
                  </m:oMathPara>
                </a14:m>
                <a:endParaRPr lang="en-TW" dirty="0"/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D5D463AA-6CE3-9C45-B14F-51FEB4C766B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83115" y="5661248"/>
                <a:ext cx="955903" cy="338554"/>
              </a:xfrm>
              <a:prstGeom prst="rect">
                <a:avLst/>
              </a:prstGeom>
              <a:blipFill>
                <a:blip r:embed="rId9"/>
                <a:stretch>
                  <a:fillRect b="-17857"/>
                </a:stretch>
              </a:blipFill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95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95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576" grpId="0"/>
      <p:bldP spid="3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3" name="Picture 11" descr="D:\Dropbox\Documents\課程\YoungTextBook\Images\Chapter02\A_Images\A_Figures_and_Photos\02_07_Figure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384" b="4462"/>
          <a:stretch/>
        </p:blipFill>
        <p:spPr bwMode="auto">
          <a:xfrm>
            <a:off x="251520" y="2047571"/>
            <a:ext cx="2541686" cy="2680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5" name="文字方塊 11"/>
          <p:cNvSpPr txBox="1">
            <a:spLocks noChangeArrowheads="1"/>
          </p:cNvSpPr>
          <p:nvPr/>
        </p:nvSpPr>
        <p:spPr bwMode="auto">
          <a:xfrm>
            <a:off x="2922104" y="807086"/>
            <a:ext cx="36718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zh-TW" altLang="en-US" sz="1800" dirty="0"/>
              <a:t>這看來是一個無意義的數學式！</a:t>
            </a:r>
          </a:p>
        </p:txBody>
      </p:sp>
      <p:sp>
        <p:nvSpPr>
          <p:cNvPr id="13" name="文字方塊 12"/>
          <p:cNvSpPr txBox="1">
            <a:spLocks noChangeArrowheads="1"/>
          </p:cNvSpPr>
          <p:nvPr/>
        </p:nvSpPr>
        <p:spPr bwMode="auto">
          <a:xfrm>
            <a:off x="3167062" y="6021288"/>
            <a:ext cx="31670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zh-TW" altLang="en-US" sz="1800" dirty="0"/>
              <a:t>這個式子是有意義的！</a:t>
            </a:r>
          </a:p>
        </p:txBody>
      </p:sp>
      <p:pic>
        <p:nvPicPr>
          <p:cNvPr id="8" name="Picture 8" descr="0203b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20"/>
          <a:stretch>
            <a:fillRect/>
          </a:stretch>
        </p:blipFill>
        <p:spPr bwMode="auto">
          <a:xfrm>
            <a:off x="6149308" y="4653136"/>
            <a:ext cx="2820239" cy="2078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字方塊 2"/>
              <p:cNvSpPr txBox="1"/>
              <p:nvPr/>
            </p:nvSpPr>
            <p:spPr bwMode="auto">
              <a:xfrm>
                <a:off x="179388" y="4753042"/>
                <a:ext cx="5976788" cy="4038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rtlCol="0">
                <a:spAutoFit/>
              </a:bodyPr>
              <a:lstStyle/>
              <a:p>
                <a:r>
                  <a:rPr lang="zh-TW" altLang="en-US" dirty="0"/>
                  <a:t>在</a:t>
                </a:r>
                <a14:m>
                  <m:oMath xmlns:m="http://schemas.openxmlformats.org/officeDocument/2006/math">
                    <m:r>
                      <a:rPr lang="zh-TW" altLang="en-US" i="1" smtClean="0">
                        <a:latin typeface="Cambria Math"/>
                      </a:rPr>
                      <m:t>∆</m:t>
                    </m:r>
                    <m:r>
                      <a:rPr lang="en-US" altLang="zh-TW" b="0" i="1" smtClean="0">
                        <a:latin typeface="Cambria Math"/>
                      </a:rPr>
                      <m:t>𝑡</m:t>
                    </m:r>
                  </m:oMath>
                </a14:m>
                <a:r>
                  <a:rPr lang="zh-TW" altLang="en-US" dirty="0"/>
                  <a:t>尚未趨零前，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en-US" altLang="zh-TW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boxPr>
                      <m:e>
                        <m:f>
                          <m:fPr>
                            <m:ctrlPr>
                              <a:rPr lang="en-US" altLang="zh-TW" i="1" smtClean="0">
                                <a:latin typeface="Cambria Math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altLang="zh-TW" i="1" smtClean="0">
                                <a:latin typeface="Cambria Math"/>
                                <a:ea typeface="Cambria Math"/>
                              </a:rPr>
                              <m:t>∆</m:t>
                            </m:r>
                            <m:r>
                              <a:rPr lang="en-US" altLang="zh-TW" b="0" i="1" smtClean="0">
                                <a:latin typeface="Cambria Math"/>
                                <a:ea typeface="Cambria Math"/>
                              </a:rPr>
                              <m:t>𝑥</m:t>
                            </m:r>
                          </m:num>
                          <m:den>
                            <m:r>
                              <a:rPr lang="en-US" altLang="zh-TW" i="1" smtClean="0">
                                <a:latin typeface="Cambria Math"/>
                                <a:ea typeface="Cambria Math"/>
                              </a:rPr>
                              <m:t>∆</m:t>
                            </m:r>
                            <m:r>
                              <a:rPr lang="en-US" altLang="zh-TW" b="0" i="1" smtClean="0">
                                <a:latin typeface="Cambria Math"/>
                                <a:ea typeface="Cambria Math"/>
                              </a:rPr>
                              <m:t>𝑡</m:t>
                            </m:r>
                          </m:den>
                        </m:f>
                      </m:e>
                    </m:box>
                  </m:oMath>
                </a14:m>
                <a:r>
                  <a:rPr lang="zh-TW" altLang="en-US" dirty="0"/>
                  <a:t>是運動前後點之間的連線的斜率。</a:t>
                </a:r>
              </a:p>
            </p:txBody>
          </p:sp>
        </mc:Choice>
        <mc:Fallback xmlns="">
          <p:sp>
            <p:nvSpPr>
              <p:cNvPr id="3" name="文字方塊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79388" y="4753042"/>
                <a:ext cx="5976788" cy="403893"/>
              </a:xfrm>
              <a:prstGeom prst="rect">
                <a:avLst/>
              </a:prstGeom>
              <a:blipFill rotWithShape="1">
                <a:blip r:embed="rId11"/>
                <a:stretch>
                  <a:fillRect l="-815" t="-4545" b="-18182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字方塊 10"/>
              <p:cNvSpPr txBox="1"/>
              <p:nvPr/>
            </p:nvSpPr>
            <p:spPr bwMode="auto">
              <a:xfrm>
                <a:off x="179388" y="5167468"/>
                <a:ext cx="5544616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rtlCol="0">
                <a:spAutoFit/>
              </a:bodyPr>
              <a:lstStyle/>
              <a:p>
                <a:r>
                  <a:rPr lang="zh-TW" altLang="en-US" dirty="0"/>
                  <a:t>而當</a:t>
                </a:r>
                <a14:m>
                  <m:oMath xmlns:m="http://schemas.openxmlformats.org/officeDocument/2006/math">
                    <m:r>
                      <a:rPr lang="zh-TW" altLang="en-US" i="1" smtClean="0">
                        <a:latin typeface="Cambria Math"/>
                      </a:rPr>
                      <m:t>∆</m:t>
                    </m:r>
                    <m:r>
                      <a:rPr lang="en-US" altLang="zh-TW" b="0" i="1" smtClean="0">
                        <a:latin typeface="Cambria Math"/>
                      </a:rPr>
                      <m:t>𝑡</m:t>
                    </m:r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→0</m:t>
                    </m:r>
                  </m:oMath>
                </a14:m>
                <a:r>
                  <a:rPr lang="zh-TW" altLang="en-US" dirty="0"/>
                  <a:t>，前後點之間的連線就趨近於該點的切線！</a:t>
                </a:r>
              </a:p>
            </p:txBody>
          </p:sp>
        </mc:Choice>
        <mc:Fallback xmlns="">
          <p:sp>
            <p:nvSpPr>
              <p:cNvPr id="11" name="文字方塊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79388" y="5167468"/>
                <a:ext cx="5544616" cy="369332"/>
              </a:xfrm>
              <a:prstGeom prst="rect">
                <a:avLst/>
              </a:prstGeom>
              <a:blipFill rotWithShape="1">
                <a:blip r:embed="rId12"/>
                <a:stretch>
                  <a:fillRect l="-879" t="-6667" r="-4945" b="-28333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文字方塊 1"/>
          <p:cNvSpPr txBox="1"/>
          <p:nvPr/>
        </p:nvSpPr>
        <p:spPr bwMode="auto">
          <a:xfrm>
            <a:off x="1257648" y="1556792"/>
            <a:ext cx="410445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r>
              <a:rPr lang="zh-TW" altLang="en-US" dirty="0"/>
              <a:t>但如果我們用函數作圖來看：</a:t>
            </a:r>
          </a:p>
        </p:txBody>
      </p:sp>
      <p:pic>
        <p:nvPicPr>
          <p:cNvPr id="14" name="Picture 11" descr="D:\Dropbox\Documents\課程\YoungTextBook\Images\Chapter02\A_Images\A_Figures_and_Photos\02_07_Figur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62"/>
          <a:stretch>
            <a:fillRect/>
          </a:stretch>
        </p:blipFill>
        <p:spPr bwMode="auto">
          <a:xfrm>
            <a:off x="252338" y="2040827"/>
            <a:ext cx="7560964" cy="2680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493C8BA7-31FD-7C46-A19E-C4C46CA203E0}"/>
                  </a:ext>
                </a:extLst>
              </p:cNvPr>
              <p:cNvSpPr/>
              <p:nvPr/>
            </p:nvSpPr>
            <p:spPr>
              <a:xfrm>
                <a:off x="1332155" y="256221"/>
                <a:ext cx="1977721" cy="369332"/>
              </a:xfrm>
              <a:prstGeom prst="rect">
                <a:avLst/>
              </a:prstGeom>
              <a:solidFill>
                <a:srgbClr val="FFFF99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m:rPr>
                          <m:sty m:val="p"/>
                        </m:rPr>
                        <a:rPr lang="el-GR" altLang="zh-TW" sz="1600" dirty="0" smtClean="0">
                          <a:latin typeface="Cambria Math"/>
                          <a:cs typeface="Arial" pitchFamily="34" charset="0"/>
                        </a:rPr>
                        <m:t>Δ</m:t>
                      </m:r>
                      <m:r>
                        <a:rPr lang="en-US" altLang="zh-TW" i="1" dirty="0">
                          <a:latin typeface="Cambria Math"/>
                          <a:cs typeface="Arial" pitchFamily="34" charset="0"/>
                        </a:rPr>
                        <m:t>𝑡</m:t>
                      </m:r>
                      <m:r>
                        <a:rPr lang="en-US" altLang="zh-TW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→</m:t>
                      </m:r>
                      <m:r>
                        <a:rPr lang="en-US" altLang="zh-TW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0 ⇒</m:t>
                      </m:r>
                      <m:r>
                        <m:rPr>
                          <m:sty m:val="p"/>
                        </m:rPr>
                        <a:rPr lang="el-GR" altLang="zh-TW" sz="1600" dirty="0">
                          <a:latin typeface="Cambria Math"/>
                          <a:cs typeface="Arial" pitchFamily="34" charset="0"/>
                        </a:rPr>
                        <m:t>Δ</m:t>
                      </m:r>
                      <m:r>
                        <a:rPr lang="en-US" altLang="zh-TW" sz="16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𝑥</m:t>
                      </m:r>
                      <m:r>
                        <a:rPr lang="en-US" altLang="zh-TW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→0</m:t>
                      </m:r>
                    </m:oMath>
                  </m:oMathPara>
                </a14:m>
                <a:endParaRPr lang="en-TW" dirty="0"/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493C8BA7-31FD-7C46-A19E-C4C46CA203E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2155" y="256221"/>
                <a:ext cx="1977721" cy="369332"/>
              </a:xfrm>
              <a:prstGeom prst="rect">
                <a:avLst/>
              </a:prstGeom>
              <a:blipFill>
                <a:blip r:embed="rId13"/>
                <a:stretch>
                  <a:fillRect b="-20000"/>
                </a:stretch>
              </a:blipFill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E7B33680-70AB-A040-95DD-2DEABB7C0C55}"/>
                  </a:ext>
                </a:extLst>
              </p:cNvPr>
              <p:cNvSpPr/>
              <p:nvPr/>
            </p:nvSpPr>
            <p:spPr>
              <a:xfrm>
                <a:off x="1332155" y="726899"/>
                <a:ext cx="1281698" cy="612732"/>
              </a:xfrm>
              <a:prstGeom prst="rect">
                <a:avLst/>
              </a:prstGeom>
              <a:solidFill>
                <a:srgbClr val="FFFF99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f>
                        <m:fPr>
                          <m:ctrlP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num>
                        <m:den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den>
                      </m:f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=?</m:t>
                      </m:r>
                    </m:oMath>
                  </m:oMathPara>
                </a14:m>
                <a:endParaRPr lang="en-TW" dirty="0"/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E7B33680-70AB-A040-95DD-2DEABB7C0C5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2155" y="726899"/>
                <a:ext cx="1281698" cy="612732"/>
              </a:xfrm>
              <a:prstGeom prst="rect">
                <a:avLst/>
              </a:prstGeom>
              <a:blipFill>
                <a:blip r:embed="rId14"/>
                <a:stretch>
                  <a:fillRect b="-4082"/>
                </a:stretch>
              </a:blipFill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9A937CBA-37A3-DA47-9A12-9CCC28F5BAF4}"/>
                  </a:ext>
                </a:extLst>
              </p:cNvPr>
              <p:cNvSpPr/>
              <p:nvPr/>
            </p:nvSpPr>
            <p:spPr>
              <a:xfrm>
                <a:off x="887322" y="5899866"/>
                <a:ext cx="2171364" cy="612732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f>
                        <m:fPr>
                          <m:ctrlP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num>
                        <m:den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den>
                      </m:f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zh-TW" alt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切線斜率</m:t>
                      </m:r>
                    </m:oMath>
                  </m:oMathPara>
                </a14:m>
                <a:endParaRPr lang="en-TW" dirty="0"/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9A937CBA-37A3-DA47-9A12-9CCC28F5BAF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7322" y="5899866"/>
                <a:ext cx="2171364" cy="612732"/>
              </a:xfrm>
              <a:prstGeom prst="rect">
                <a:avLst/>
              </a:prstGeom>
              <a:blipFill>
                <a:blip r:embed="rId15"/>
                <a:stretch>
                  <a:fillRect b="-4082"/>
                </a:stretch>
              </a:blipFill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3" grpId="0"/>
      <p:bldP spid="11" grpId="0"/>
      <p:bldP spid="2" grpId="0"/>
      <p:bldP spid="17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6" descr="0203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76"/>
          <a:stretch>
            <a:fillRect/>
          </a:stretch>
        </p:blipFill>
        <p:spPr bwMode="auto">
          <a:xfrm>
            <a:off x="400512" y="2420888"/>
            <a:ext cx="4321175" cy="31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6" name="Picture 8" descr="0203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20"/>
          <a:stretch>
            <a:fillRect/>
          </a:stretch>
        </p:blipFill>
        <p:spPr bwMode="auto">
          <a:xfrm>
            <a:off x="5004048" y="3213051"/>
            <a:ext cx="3224213" cy="237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C2632203-A25D-8041-ACC6-C1A2B0E64CC5}"/>
                  </a:ext>
                </a:extLst>
              </p:cNvPr>
              <p:cNvSpPr/>
              <p:nvPr/>
            </p:nvSpPr>
            <p:spPr>
              <a:xfrm>
                <a:off x="2367800" y="1556792"/>
                <a:ext cx="2365006" cy="612732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f>
                        <m:fPr>
                          <m:ctrlP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  <m:groupChr>
                        <m:groupChrPr>
                          <m:chr m:val="→"/>
                          <m:pos m:val="top"/>
                          <m:vertJc m:val="top"/>
                          <m:ctrlPr>
                            <a:rPr lang="en-US" altLang="zh-TW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groupChrPr>
                        <m:e>
                          <m:r>
                            <m:rPr>
                              <m:brk m:alnAt="1"/>
                            </m:rPr>
                            <a:rPr lang="en-US" altLang="zh-TW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→0</m:t>
                          </m:r>
                        </m:e>
                      </m:groupChr>
                      <m:f>
                        <m:f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num>
                        <m:den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den>
                      </m:f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zh-TW" alt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切線斜率</m:t>
                      </m:r>
                    </m:oMath>
                  </m:oMathPara>
                </a14:m>
                <a:endParaRPr lang="en-TW" dirty="0"/>
              </a:p>
            </p:txBody>
          </p:sp>
        </mc:Choice>
        <mc:Fallback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C2632203-A25D-8041-ACC6-C1A2B0E64CC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7800" y="1556792"/>
                <a:ext cx="2365006" cy="612732"/>
              </a:xfrm>
              <a:prstGeom prst="rect">
                <a:avLst/>
              </a:prstGeom>
              <a:blipFill>
                <a:blip r:embed="rId4"/>
                <a:stretch>
                  <a:fillRect b="-40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>
            <a:extLst>
              <a:ext uri="{FF2B5EF4-FFF2-40B4-BE49-F238E27FC236}">
                <a16:creationId xmlns:a16="http://schemas.microsoft.com/office/drawing/2014/main" id="{F311E690-BE93-4FE7-521B-5B9845472C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22404" y="404664"/>
            <a:ext cx="1845940" cy="227419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C973A29-7BB2-28C1-D2C0-97DEB8AFBDA9}"/>
              </a:ext>
            </a:extLst>
          </p:cNvPr>
          <p:cNvSpPr txBox="1"/>
          <p:nvPr/>
        </p:nvSpPr>
        <p:spPr bwMode="auto">
          <a:xfrm>
            <a:off x="5004048" y="2708920"/>
            <a:ext cx="345519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Gottfried Wilhelm Leibniz 1646-1716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Text Box 6"/>
          <p:cNvSpPr txBox="1">
            <a:spLocks noChangeArrowheads="1"/>
          </p:cNvSpPr>
          <p:nvPr/>
        </p:nvSpPr>
        <p:spPr bwMode="auto">
          <a:xfrm>
            <a:off x="1566641" y="1958554"/>
            <a:ext cx="610170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>
              <a:spcBef>
                <a:spcPct val="50000"/>
              </a:spcBef>
            </a:pPr>
            <a:r>
              <a:rPr lang="zh-TW" altLang="en-US" sz="1800" dirty="0"/>
              <a:t>任一特定時間都有一速度，速度也是時間的函數：</a:t>
            </a:r>
          </a:p>
        </p:txBody>
      </p:sp>
      <p:pic>
        <p:nvPicPr>
          <p:cNvPr id="4104" name="Picture 8" descr="D:\Dropbox\Documents\課程\YoungTextBook\Images\Chapter02\A_Images\A_Figures_and_Photos\02_08_Figur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19"/>
          <a:stretch>
            <a:fillRect/>
          </a:stretch>
        </p:blipFill>
        <p:spPr bwMode="auto">
          <a:xfrm>
            <a:off x="410609" y="3356992"/>
            <a:ext cx="7690807" cy="2952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字方塊 1"/>
          <p:cNvSpPr txBox="1"/>
          <p:nvPr/>
        </p:nvSpPr>
        <p:spPr bwMode="auto">
          <a:xfrm>
            <a:off x="758455" y="2915467"/>
            <a:ext cx="797493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r>
              <a:rPr lang="zh-TW" altLang="en-US" dirty="0"/>
              <a:t>因此，這是由一個函數得到另一個函數的運算。稱為微分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Differentiation</a:t>
            </a:r>
            <a:r>
              <a:rPr lang="zh-TW" altLang="en-US" dirty="0"/>
              <a:t>。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文字方塊 2"/>
          <p:cNvSpPr txBox="1"/>
          <p:nvPr/>
        </p:nvSpPr>
        <p:spPr bwMode="auto">
          <a:xfrm>
            <a:off x="758455" y="620688"/>
            <a:ext cx="145625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r>
              <a:rPr lang="zh-TW" altLang="en-US" dirty="0"/>
              <a:t>定義：</a:t>
            </a:r>
          </a:p>
        </p:txBody>
      </p:sp>
      <p:sp>
        <p:nvSpPr>
          <p:cNvPr id="4" name="文字方塊 3"/>
          <p:cNvSpPr txBox="1"/>
          <p:nvPr/>
        </p:nvSpPr>
        <p:spPr bwMode="auto">
          <a:xfrm>
            <a:off x="5995840" y="1412776"/>
            <a:ext cx="226838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r>
              <a:rPr lang="zh-TW" altLang="en-US" dirty="0"/>
              <a:t>稱為導數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Derivative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字方塊 11">
                <a:extLst>
                  <a:ext uri="{FF2B5EF4-FFF2-40B4-BE49-F238E27FC236}">
                    <a16:creationId xmlns:a16="http://schemas.microsoft.com/office/drawing/2014/main" id="{10F0AA11-C632-5F41-80BA-94296CCC3070}"/>
                  </a:ext>
                </a:extLst>
              </p:cNvPr>
              <p:cNvSpPr txBox="1"/>
              <p:nvPr/>
            </p:nvSpPr>
            <p:spPr>
              <a:xfrm>
                <a:off x="1309180" y="1316782"/>
                <a:ext cx="4682116" cy="537519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kumimoji="1" lang="en-US" altLang="zh-TW" b="0" i="0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kumimoji="1" lang="en-US" altLang="zh-TW" b="0" i="0" smtClean="0"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kumimoji="1"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kumimoji="1"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kumimoji="1"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→0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kumimoji="1"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kumimoji="1"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kumimoji="1"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num>
                            <m:den>
                              <m:r>
                                <a:rPr kumimoji="1"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kumimoji="1"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den>
                          </m:f>
                        </m:e>
                      </m:func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altLang="zh-TW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altLang="zh-TW"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→0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  <m:d>
                                <m:d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+∆</m:t>
                                  </m:r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  <m:d>
                                <m:d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num>
                            <m:den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den>
                          </m:f>
                        </m:e>
                      </m:func>
                      <m:r>
                        <a:rPr lang="en-US" altLang="zh-TW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≡</m:t>
                      </m:r>
                      <m:f>
                        <m:f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𝑑𝑥</m:t>
                          </m:r>
                        </m:num>
                        <m:den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US" altLang="zh-TW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≡</m:t>
                      </m:r>
                      <m:acc>
                        <m:accPr>
                          <m:chr m:val="̇"/>
                          <m:ctrlPr>
                            <a:rPr kumimoji="1"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</m:oMath>
                  </m:oMathPara>
                </a14:m>
                <a:endParaRPr kumimoji="1" lang="zh-TW" altLang="en-US" dirty="0"/>
              </a:p>
            </p:txBody>
          </p:sp>
        </mc:Choice>
        <mc:Fallback xmlns="">
          <p:sp>
            <p:nvSpPr>
              <p:cNvPr id="12" name="文字方塊 11">
                <a:extLst>
                  <a:ext uri="{FF2B5EF4-FFF2-40B4-BE49-F238E27FC236}">
                    <a16:creationId xmlns:a16="http://schemas.microsoft.com/office/drawing/2014/main" id="{10F0AA11-C632-5F41-80BA-94296CCC30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9180" y="1316782"/>
                <a:ext cx="4682116" cy="537519"/>
              </a:xfrm>
              <a:prstGeom prst="rect">
                <a:avLst/>
              </a:prstGeom>
              <a:blipFill>
                <a:blip r:embed="rId4"/>
                <a:stretch>
                  <a:fillRect b="-1395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字方塊 12">
                <a:extLst>
                  <a:ext uri="{FF2B5EF4-FFF2-40B4-BE49-F238E27FC236}">
                    <a16:creationId xmlns:a16="http://schemas.microsoft.com/office/drawing/2014/main" id="{3532804A-4420-AA47-AEEA-AAFD8BAA1AF9}"/>
                  </a:ext>
                </a:extLst>
              </p:cNvPr>
              <p:cNvSpPr txBox="1"/>
              <p:nvPr/>
            </p:nvSpPr>
            <p:spPr>
              <a:xfrm>
                <a:off x="3369521" y="2332181"/>
                <a:ext cx="1376402" cy="525913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𝑣</m:t>
                      </m:r>
                      <m:d>
                        <m:dPr>
                          <m:ctrlP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𝑑𝑥</m:t>
                          </m:r>
                        </m:num>
                        <m:den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kumimoji="1" lang="zh-TW" altLang="en-US" dirty="0"/>
              </a:p>
            </p:txBody>
          </p:sp>
        </mc:Choice>
        <mc:Fallback xmlns="">
          <p:sp>
            <p:nvSpPr>
              <p:cNvPr id="13" name="文字方塊 12">
                <a:extLst>
                  <a:ext uri="{FF2B5EF4-FFF2-40B4-BE49-F238E27FC236}">
                    <a16:creationId xmlns:a16="http://schemas.microsoft.com/office/drawing/2014/main" id="{3532804A-4420-AA47-AEEA-AAFD8BAA1A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9521" y="2332181"/>
                <a:ext cx="1376402" cy="525913"/>
              </a:xfrm>
              <a:prstGeom prst="rect">
                <a:avLst/>
              </a:prstGeom>
              <a:blipFill>
                <a:blip r:embed="rId5"/>
                <a:stretch>
                  <a:fillRect l="-1835" t="-2326" b="-13953"/>
                </a:stretch>
              </a:blipFill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字方塊 13">
                <a:extLst>
                  <a:ext uri="{FF2B5EF4-FFF2-40B4-BE49-F238E27FC236}">
                    <a16:creationId xmlns:a16="http://schemas.microsoft.com/office/drawing/2014/main" id="{0BE23CE6-716C-CC49-A8C8-490B21FD020F}"/>
                  </a:ext>
                </a:extLst>
              </p:cNvPr>
              <p:cNvSpPr txBox="1"/>
              <p:nvPr/>
            </p:nvSpPr>
            <p:spPr>
              <a:xfrm>
                <a:off x="1691680" y="505832"/>
                <a:ext cx="3271729" cy="611258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zh-TW" altLang="en-US" i="1" smtClean="0">
                          <a:latin typeface="Cambria Math" panose="02040503050406030204" pitchFamily="18" charset="0"/>
                        </a:rPr>
                        <m:t>瞬間變化率</m:t>
                      </m:r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kumimoji="1" lang="en-US" altLang="zh-TW" b="0" i="0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kumimoji="1" lang="en-US" altLang="zh-TW" b="0" i="0" smtClean="0"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zh-TW" altLang="en-US" i="1">
                                  <a:latin typeface="Cambria Math" panose="02040503050406030204" pitchFamily="18" charset="0"/>
                                </a:rPr>
                                <m:t>時間趨近於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zh-TW" alt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zh-TW" altLang="en-US" i="1">
                                  <a:latin typeface="Cambria Math" panose="02040503050406030204" pitchFamily="18" charset="0"/>
                                </a:rPr>
                                <m:t>變化</m:t>
                              </m:r>
                            </m:num>
                            <m:den>
                              <m:r>
                                <a:rPr lang="zh-TW" altLang="en-US" i="1">
                                  <a:latin typeface="Cambria Math" panose="02040503050406030204" pitchFamily="18" charset="0"/>
                                </a:rPr>
                                <m:t>時間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kumimoji="1" lang="zh-TW" altLang="en-US" dirty="0"/>
              </a:p>
            </p:txBody>
          </p:sp>
        </mc:Choice>
        <mc:Fallback xmlns="">
          <p:sp>
            <p:nvSpPr>
              <p:cNvPr id="14" name="文字方塊 13">
                <a:extLst>
                  <a:ext uri="{FF2B5EF4-FFF2-40B4-BE49-F238E27FC236}">
                    <a16:creationId xmlns:a16="http://schemas.microsoft.com/office/drawing/2014/main" id="{0BE23CE6-716C-CC49-A8C8-490B21FD02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1680" y="505832"/>
                <a:ext cx="3271729" cy="611258"/>
              </a:xfrm>
              <a:prstGeom prst="rect">
                <a:avLst/>
              </a:prstGeom>
              <a:blipFill>
                <a:blip r:embed="rId6"/>
                <a:stretch>
                  <a:fillRect l="-1544" t="-4082" r="-1544" b="-1632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/>
      <p:bldP spid="2" grpId="0"/>
      <p:bldP spid="13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endParaRPr lang="zh-TW" altLang="en-US" sz="1800"/>
          </a:p>
        </p:txBody>
      </p:sp>
      <p:pic>
        <p:nvPicPr>
          <p:cNvPr id="33795" name="Picture 9" descr="D:\Dropbox\Documents\課程\YoungTextBook\Images\Chapter02\A_Images\A_Figures_and_Photos\02_15_Figur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5757" y="3140968"/>
            <a:ext cx="2574068" cy="3312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6" name="Picture 12" descr="D:\Dropbox\Documents\課程\YoungTextBook\Images\Chapter02\A_Images\A_Figures_and_Photos\02_19_Figure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6760" y="561303"/>
            <a:ext cx="2532062" cy="242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8" name="文字方塊 6"/>
          <p:cNvSpPr txBox="1">
            <a:spLocks noChangeArrowheads="1"/>
          </p:cNvSpPr>
          <p:nvPr/>
        </p:nvSpPr>
        <p:spPr bwMode="auto">
          <a:xfrm>
            <a:off x="849390" y="712872"/>
            <a:ext cx="468052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zh-TW" altLang="en-US" sz="1800" dirty="0"/>
              <a:t>以微分計算自由落體運動的速度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字方塊 24">
                <a:extLst>
                  <a:ext uri="{FF2B5EF4-FFF2-40B4-BE49-F238E27FC236}">
                    <a16:creationId xmlns:a16="http://schemas.microsoft.com/office/drawing/2014/main" id="{A0870D6D-40AF-0541-AA00-D997728C4DC1}"/>
                  </a:ext>
                </a:extLst>
              </p:cNvPr>
              <p:cNvSpPr txBox="1"/>
              <p:nvPr/>
            </p:nvSpPr>
            <p:spPr bwMode="auto">
              <a:xfrm>
                <a:off x="892008" y="1212310"/>
                <a:ext cx="1520288" cy="518604"/>
              </a:xfrm>
              <a:prstGeom prst="rect">
                <a:avLst/>
              </a:prstGeom>
              <a:solidFill>
                <a:srgbClr val="FFFF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>
                      <m:r>
                        <a:rPr lang="en-US" altLang="zh-TW" sz="1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altLang="zh-TW" sz="18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TW" sz="18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altLang="zh-TW" sz="1800" b="0" i="1" smtClean="0">
                          <a:latin typeface="Cambria Math" panose="02040503050406030204" pitchFamily="18" charset="0"/>
                        </a:rPr>
                        <m:t>)=−</m:t>
                      </m:r>
                      <m:f>
                        <m:fPr>
                          <m:ctrlP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altLang="zh-TW" sz="1800" i="1">
                          <a:latin typeface="Cambria Math" panose="02040503050406030204" pitchFamily="18" charset="0"/>
                        </a:rPr>
                        <m:t>𝑔</m:t>
                      </m:r>
                      <m:sSup>
                        <m:sSupPr>
                          <m:ctrlP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kumimoji="1" lang="zh-TW" altLang="en-US" sz="1800" dirty="0"/>
              </a:p>
            </p:txBody>
          </p:sp>
        </mc:Choice>
        <mc:Fallback xmlns="">
          <p:sp>
            <p:nvSpPr>
              <p:cNvPr id="8" name="文字方塊 24">
                <a:extLst>
                  <a:ext uri="{FF2B5EF4-FFF2-40B4-BE49-F238E27FC236}">
                    <a16:creationId xmlns:a16="http://schemas.microsoft.com/office/drawing/2014/main" id="{A0870D6D-40AF-0541-AA00-D997728C4D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92008" y="1212310"/>
                <a:ext cx="1520288" cy="518604"/>
              </a:xfrm>
              <a:prstGeom prst="rect">
                <a:avLst/>
              </a:prstGeom>
              <a:blipFill>
                <a:blip r:embed="rId7"/>
                <a:stretch>
                  <a:fillRect l="-1653" t="-4762" r="-826" b="-11905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字方塊 11">
                <a:extLst>
                  <a:ext uri="{FF2B5EF4-FFF2-40B4-BE49-F238E27FC236}">
                    <a16:creationId xmlns:a16="http://schemas.microsoft.com/office/drawing/2014/main" id="{ACBDF167-5419-3547-854C-B0669FF3FFFF}"/>
                  </a:ext>
                </a:extLst>
              </p:cNvPr>
              <p:cNvSpPr txBox="1"/>
              <p:nvPr/>
            </p:nvSpPr>
            <p:spPr>
              <a:xfrm>
                <a:off x="858963" y="2086033"/>
                <a:ext cx="3604320" cy="537519"/>
              </a:xfrm>
              <a:prstGeom prst="rect">
                <a:avLst/>
              </a:prstGeom>
              <a:solidFill>
                <a:srgbClr val="FFFF99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kumimoji="1" lang="en-US" altLang="zh-TW" b="0" i="0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kumimoji="1" lang="en-US" altLang="zh-TW" b="0" i="0" smtClean="0"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kumimoji="1"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kumimoji="1"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kumimoji="1"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→0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kumimoji="1"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kumimoji="1"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kumimoji="1"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num>
                            <m:den>
                              <m:r>
                                <a:rPr kumimoji="1"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kumimoji="1"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den>
                          </m:f>
                        </m:e>
                      </m:func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altLang="zh-TW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altLang="zh-TW"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→0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  <m:d>
                                <m:d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+∆</m:t>
                                  </m:r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  <m:d>
                                <m:d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num>
                            <m:den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kumimoji="1" lang="zh-TW" altLang="en-US" dirty="0"/>
              </a:p>
            </p:txBody>
          </p:sp>
        </mc:Choice>
        <mc:Fallback xmlns="">
          <p:sp>
            <p:nvSpPr>
              <p:cNvPr id="3" name="文字方塊 11">
                <a:extLst>
                  <a:ext uri="{FF2B5EF4-FFF2-40B4-BE49-F238E27FC236}">
                    <a16:creationId xmlns:a16="http://schemas.microsoft.com/office/drawing/2014/main" id="{ACBDF167-5419-3547-854C-B0669FF3FF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8963" y="2086033"/>
                <a:ext cx="3604320" cy="537519"/>
              </a:xfrm>
              <a:prstGeom prst="rect">
                <a:avLst/>
              </a:prstGeom>
              <a:blipFill>
                <a:blip r:embed="rId8"/>
                <a:stretch>
                  <a:fillRect l="-351" b="-13953"/>
                </a:stretch>
              </a:blipFill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字方塊 11">
                <a:extLst>
                  <a:ext uri="{FF2B5EF4-FFF2-40B4-BE49-F238E27FC236}">
                    <a16:creationId xmlns:a16="http://schemas.microsoft.com/office/drawing/2014/main" id="{F6A110E7-653D-1D9E-AB5E-EDB060166924}"/>
                  </a:ext>
                </a:extLst>
              </p:cNvPr>
              <p:cNvSpPr txBox="1"/>
              <p:nvPr/>
            </p:nvSpPr>
            <p:spPr>
              <a:xfrm>
                <a:off x="858963" y="2804021"/>
                <a:ext cx="2785827" cy="624979"/>
              </a:xfrm>
              <a:prstGeom prst="rect">
                <a:avLst/>
              </a:prstGeom>
              <a:solidFill>
                <a:srgbClr val="FFFF99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altLang="zh-TW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altLang="zh-TW"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→0</m:t>
                              </m:r>
                            </m:lim>
                          </m:limLow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f>
                                <m:f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𝑔</m:t>
                                  </m:r>
                                  <m:sSup>
                                    <m:sSup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en-US" altLang="zh-TW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+∆</m:t>
                                          </m:r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</m:d>
                                    </m:e>
                                    <m:sup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𝑔</m:t>
                                  </m:r>
                                  <m:sSup>
                                    <m:sSup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p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∆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den>
                              </m:f>
                            </m:e>
                          </m:d>
                        </m:e>
                      </m:func>
                    </m:oMath>
                  </m:oMathPara>
                </a14:m>
                <a:endParaRPr kumimoji="1" lang="zh-TW" altLang="en-US" dirty="0"/>
              </a:p>
            </p:txBody>
          </p:sp>
        </mc:Choice>
        <mc:Fallback xmlns="">
          <p:sp>
            <p:nvSpPr>
              <p:cNvPr id="4" name="文字方塊 11">
                <a:extLst>
                  <a:ext uri="{FF2B5EF4-FFF2-40B4-BE49-F238E27FC236}">
                    <a16:creationId xmlns:a16="http://schemas.microsoft.com/office/drawing/2014/main" id="{F6A110E7-653D-1D9E-AB5E-EDB0601669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8963" y="2804021"/>
                <a:ext cx="2785827" cy="624979"/>
              </a:xfrm>
              <a:prstGeom prst="rect">
                <a:avLst/>
              </a:prstGeom>
              <a:blipFill>
                <a:blip r:embed="rId9"/>
                <a:stretch>
                  <a:fillRect l="-452"/>
                </a:stretch>
              </a:blipFill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字方塊 11">
                <a:extLst>
                  <a:ext uri="{FF2B5EF4-FFF2-40B4-BE49-F238E27FC236}">
                    <a16:creationId xmlns:a16="http://schemas.microsoft.com/office/drawing/2014/main" id="{47959270-390C-4F0B-C9AA-8CDE54CB7C40}"/>
                  </a:ext>
                </a:extLst>
              </p:cNvPr>
              <p:cNvSpPr txBox="1"/>
              <p:nvPr/>
            </p:nvSpPr>
            <p:spPr>
              <a:xfrm>
                <a:off x="858963" y="3511465"/>
                <a:ext cx="3370346" cy="624979"/>
              </a:xfrm>
              <a:prstGeom prst="rect">
                <a:avLst/>
              </a:prstGeom>
              <a:solidFill>
                <a:srgbClr val="FFFF99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altLang="zh-TW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altLang="zh-TW"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→0</m:t>
                              </m:r>
                            </m:lim>
                          </m:limLow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𝑔</m:t>
                                  </m:r>
                                </m:num>
                                <m:den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f>
                                <m:f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d>
                                    <m:d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p>
                                        <m:sSupPr>
                                          <m:ctrlPr>
                                            <a:rPr lang="en-US" altLang="zh-TW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  <m:sup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+2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∆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+</m:t>
                                      </m:r>
                                      <m:sSup>
                                        <m:sSupPr>
                                          <m:ctrlPr>
                                            <a:rPr lang="en-US" altLang="zh-TW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∆</m:t>
                                          </m:r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  <m:sup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e>
                                  </m:d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p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∆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den>
                              </m:f>
                            </m:e>
                          </m:d>
                        </m:e>
                      </m:func>
                    </m:oMath>
                  </m:oMathPara>
                </a14:m>
                <a:endParaRPr kumimoji="1" lang="zh-TW" altLang="en-US" dirty="0"/>
              </a:p>
            </p:txBody>
          </p:sp>
        </mc:Choice>
        <mc:Fallback xmlns="">
          <p:sp>
            <p:nvSpPr>
              <p:cNvPr id="5" name="文字方塊 11">
                <a:extLst>
                  <a:ext uri="{FF2B5EF4-FFF2-40B4-BE49-F238E27FC236}">
                    <a16:creationId xmlns:a16="http://schemas.microsoft.com/office/drawing/2014/main" id="{47959270-390C-4F0B-C9AA-8CDE54CB7C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8963" y="3511465"/>
                <a:ext cx="3370346" cy="62497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字方塊 11">
                <a:extLst>
                  <a:ext uri="{FF2B5EF4-FFF2-40B4-BE49-F238E27FC236}">
                    <a16:creationId xmlns:a16="http://schemas.microsoft.com/office/drawing/2014/main" id="{9C910C83-85C0-B817-F0A3-31F20644709A}"/>
                  </a:ext>
                </a:extLst>
              </p:cNvPr>
              <p:cNvSpPr txBox="1"/>
              <p:nvPr/>
            </p:nvSpPr>
            <p:spPr>
              <a:xfrm>
                <a:off x="868325" y="4261879"/>
                <a:ext cx="4780924" cy="624979"/>
              </a:xfrm>
              <a:prstGeom prst="rect">
                <a:avLst/>
              </a:prstGeom>
              <a:solidFill>
                <a:srgbClr val="FFFF99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altLang="zh-TW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altLang="zh-TW"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→0</m:t>
                              </m:r>
                            </m:lim>
                          </m:limLow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𝑔</m:t>
                                  </m:r>
                                </m:num>
                                <m:den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f>
                                <m:f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∆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  <m:sSup>
                                    <m:sSup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∆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p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∆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den>
                              </m:f>
                            </m:e>
                          </m:d>
                        </m:e>
                      </m:func>
                      <m:r>
                        <a:rPr lang="en-US" altLang="zh-TW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altLang="zh-TW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altLang="zh-TW"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→0</m:t>
                              </m:r>
                            </m:lim>
                          </m:limLow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𝑔</m:t>
                                  </m:r>
                                </m:num>
                                <m:den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d>
                                <m:d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+∆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e>
                          </m:d>
                        </m:e>
                      </m:func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𝑔𝑡</m:t>
                      </m:r>
                    </m:oMath>
                  </m:oMathPara>
                </a14:m>
                <a:endParaRPr kumimoji="1" lang="zh-TW" altLang="en-US" dirty="0"/>
              </a:p>
            </p:txBody>
          </p:sp>
        </mc:Choice>
        <mc:Fallback xmlns="">
          <p:sp>
            <p:nvSpPr>
              <p:cNvPr id="6" name="文字方塊 11">
                <a:extLst>
                  <a:ext uri="{FF2B5EF4-FFF2-40B4-BE49-F238E27FC236}">
                    <a16:creationId xmlns:a16="http://schemas.microsoft.com/office/drawing/2014/main" id="{9C910C83-85C0-B817-F0A3-31F2064470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8325" y="4261879"/>
                <a:ext cx="4780924" cy="624979"/>
              </a:xfrm>
              <a:prstGeom prst="rect">
                <a:avLst/>
              </a:prstGeom>
              <a:blipFill>
                <a:blip r:embed="rId11"/>
                <a:stretch>
                  <a:fillRect r="-796"/>
                </a:stretch>
              </a:blipFill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字方塊 11">
                <a:extLst>
                  <a:ext uri="{FF2B5EF4-FFF2-40B4-BE49-F238E27FC236}">
                    <a16:creationId xmlns:a16="http://schemas.microsoft.com/office/drawing/2014/main" id="{DEDD02F6-E93B-84C5-0ED3-6B3582057153}"/>
                  </a:ext>
                </a:extLst>
              </p:cNvPr>
              <p:cNvSpPr txBox="1"/>
              <p:nvPr/>
            </p:nvSpPr>
            <p:spPr>
              <a:xfrm>
                <a:off x="858963" y="5705240"/>
                <a:ext cx="735330" cy="276999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𝑔𝑡</m:t>
                      </m:r>
                    </m:oMath>
                  </m:oMathPara>
                </a14:m>
                <a:endParaRPr kumimoji="1" lang="zh-TW" altLang="en-US" dirty="0"/>
              </a:p>
            </p:txBody>
          </p:sp>
        </mc:Choice>
        <mc:Fallback xmlns="">
          <p:sp>
            <p:nvSpPr>
              <p:cNvPr id="7" name="文字方塊 11">
                <a:extLst>
                  <a:ext uri="{FF2B5EF4-FFF2-40B4-BE49-F238E27FC236}">
                    <a16:creationId xmlns:a16="http://schemas.microsoft.com/office/drawing/2014/main" id="{DEDD02F6-E93B-84C5-0ED3-6B35820571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8963" y="5705240"/>
                <a:ext cx="735330" cy="276999"/>
              </a:xfrm>
              <a:prstGeom prst="rect">
                <a:avLst/>
              </a:prstGeom>
              <a:blipFill>
                <a:blip r:embed="rId12"/>
                <a:stretch>
                  <a:fillRect l="-3390" r="-8475" b="-409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9331967-1736-77DC-1F55-5C695C41DBD1}"/>
                  </a:ext>
                </a:extLst>
              </p:cNvPr>
              <p:cNvSpPr txBox="1"/>
              <p:nvPr/>
            </p:nvSpPr>
            <p:spPr bwMode="auto">
              <a:xfrm>
                <a:off x="858963" y="5067327"/>
                <a:ext cx="5326794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dirty="0" err="1"/>
                  <a:t>的確分子分母都是零，但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dirty="0" err="1"/>
                  <a:t>抵消後，卻是有限值</a:t>
                </a:r>
                <a:r>
                  <a:rPr lang="en-US" dirty="0"/>
                  <a:t>。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9331967-1736-77DC-1F55-5C695C41DB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58963" y="5067327"/>
                <a:ext cx="5326794" cy="369332"/>
              </a:xfrm>
              <a:prstGeom prst="rect">
                <a:avLst/>
              </a:prstGeom>
              <a:blipFill>
                <a:blip r:embed="rId13"/>
                <a:stretch>
                  <a:fillRect l="-950" t="-6452" b="-19355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 Box 6">
            <a:extLst>
              <a:ext uri="{FF2B5EF4-FFF2-40B4-BE49-F238E27FC236}">
                <a16:creationId xmlns:a16="http://schemas.microsoft.com/office/drawing/2014/main" id="{EB8DC114-91D5-F8A2-06B7-B9D654E8AB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6522" y="5660014"/>
            <a:ext cx="271607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>
              <a:spcBef>
                <a:spcPct val="50000"/>
              </a:spcBef>
            </a:pPr>
            <a:r>
              <a:rPr lang="zh-TW" altLang="en-US" sz="1800" dirty="0"/>
              <a:t>速度也是時間的函數。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2" grpId="0"/>
      <p:bldP spid="9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ext Box 6"/>
          <p:cNvSpPr txBox="1">
            <a:spLocks noChangeArrowheads="1"/>
          </p:cNvSpPr>
          <p:nvPr/>
        </p:nvSpPr>
        <p:spPr bwMode="auto">
          <a:xfrm>
            <a:off x="1259632" y="260648"/>
            <a:ext cx="56165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>
              <a:spcBef>
                <a:spcPct val="50000"/>
              </a:spcBef>
            </a:pPr>
            <a:r>
              <a:rPr lang="zh-TW" altLang="en-US" sz="1800" dirty="0"/>
              <a:t>任一特定時間都有一速度，速度也是一個時間函數：</a:t>
            </a:r>
          </a:p>
        </p:txBody>
      </p:sp>
      <p:sp>
        <p:nvSpPr>
          <p:cNvPr id="4103" name="Text Box 9"/>
          <p:cNvSpPr txBox="1">
            <a:spLocks noChangeArrowheads="1"/>
          </p:cNvSpPr>
          <p:nvPr/>
        </p:nvSpPr>
        <p:spPr bwMode="auto">
          <a:xfrm>
            <a:off x="1331615" y="1779994"/>
            <a:ext cx="56165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>
              <a:spcBef>
                <a:spcPct val="50000"/>
              </a:spcBef>
            </a:pPr>
            <a:r>
              <a:rPr lang="zh-TW" altLang="en-US" sz="1800" dirty="0"/>
              <a:t>加速度是速度的瞬時變化率，因此是位置的二次導數。</a:t>
            </a:r>
          </a:p>
        </p:txBody>
      </p:sp>
      <p:pic>
        <p:nvPicPr>
          <p:cNvPr id="34821" name="Picture 6" descr="D:\Dropbox\Documents\課程\YoungTextBook\Images\Chapter02\A_Images\A_Figures_and_Photos\02_11_Figur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5357" y="720580"/>
            <a:ext cx="6623695" cy="967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5" name="Picture 7" descr="D:\Dropbox\Documents\課程\YoungTextBook\Images\Chapter02\A_Images\A_Figures_and_Photos\02_13_Figur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645024"/>
            <a:ext cx="7056437" cy="291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325092" y="3140968"/>
            <a:ext cx="723709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>
              <a:spcBef>
                <a:spcPct val="50000"/>
              </a:spcBef>
            </a:pPr>
            <a:r>
              <a:rPr lang="zh-TW" altLang="en-US" sz="1800" dirty="0"/>
              <a:t>加速度函數是速度函數對時間的微分，是位置函數的二次微分。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字方塊 11">
                <a:extLst>
                  <a:ext uri="{FF2B5EF4-FFF2-40B4-BE49-F238E27FC236}">
                    <a16:creationId xmlns:a16="http://schemas.microsoft.com/office/drawing/2014/main" id="{FAC482E9-E0D5-7B41-96AB-B33A52D5AA6B}"/>
                  </a:ext>
                </a:extLst>
              </p:cNvPr>
              <p:cNvSpPr txBox="1"/>
              <p:nvPr/>
            </p:nvSpPr>
            <p:spPr>
              <a:xfrm>
                <a:off x="1346692" y="2231068"/>
                <a:ext cx="6561027" cy="561692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kumimoji="1" lang="en-US" altLang="zh-TW" b="0" i="0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kumimoji="1" lang="en-US" altLang="zh-TW" b="0" i="0" smtClean="0"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kumimoji="1"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kumimoji="1"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kumimoji="1"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→0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kumimoji="1"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kumimoji="1"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kumimoji="1"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𝑣</m:t>
                              </m:r>
                            </m:num>
                            <m:den>
                              <m:r>
                                <a:rPr kumimoji="1"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kumimoji="1"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den>
                          </m:f>
                        </m:e>
                      </m:func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altLang="zh-TW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altLang="zh-TW"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→0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  <m:d>
                                <m:d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+∆</m:t>
                                  </m:r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𝑣</m:t>
                              </m:r>
                              <m:d>
                                <m:d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num>
                            <m:den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den>
                          </m:f>
                        </m:e>
                      </m:func>
                      <m:r>
                        <a:rPr lang="en-US" altLang="zh-TW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≡</m:t>
                      </m:r>
                      <m:f>
                        <m:f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𝑑𝑣</m:t>
                          </m:r>
                        </m:num>
                        <m:den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𝑑𝑥</m:t>
                              </m:r>
                            </m:num>
                            <m:den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𝑑𝑡</m:t>
                              </m:r>
                            </m:den>
                          </m:f>
                        </m:e>
                      </m:d>
                      <m:r>
                        <a:rPr lang="en-US" altLang="zh-TW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≡</m:t>
                      </m:r>
                      <m:f>
                        <m:f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̈"/>
                          <m:ctrlPr>
                            <a:rPr kumimoji="1"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</m:oMath>
                  </m:oMathPara>
                </a14:m>
                <a:endParaRPr kumimoji="1" lang="zh-TW" altLang="en-US" dirty="0"/>
              </a:p>
            </p:txBody>
          </p:sp>
        </mc:Choice>
        <mc:Fallback xmlns="">
          <p:sp>
            <p:nvSpPr>
              <p:cNvPr id="9" name="文字方塊 11">
                <a:extLst>
                  <a:ext uri="{FF2B5EF4-FFF2-40B4-BE49-F238E27FC236}">
                    <a16:creationId xmlns:a16="http://schemas.microsoft.com/office/drawing/2014/main" id="{FAC482E9-E0D5-7B41-96AB-B33A52D5AA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6692" y="2231068"/>
                <a:ext cx="6561027" cy="561692"/>
              </a:xfrm>
              <a:prstGeom prst="rect">
                <a:avLst/>
              </a:prstGeom>
              <a:blipFill>
                <a:blip r:embed="rId4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EB4DFAA5-BD11-B440-885F-4D3F17E17292}"/>
                  </a:ext>
                </a:extLst>
              </p:cNvPr>
              <p:cNvSpPr/>
              <p:nvPr/>
            </p:nvSpPr>
            <p:spPr>
              <a:xfrm>
                <a:off x="6613611" y="260926"/>
                <a:ext cx="669158" cy="369332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TW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𝑣</m:t>
                      </m:r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en-TW" dirty="0"/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EB4DFAA5-BD11-B440-885F-4D3F17E1729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3611" y="260926"/>
                <a:ext cx="669158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endParaRPr lang="zh-TW" altLang="en-US" sz="1800"/>
          </a:p>
        </p:txBody>
      </p:sp>
      <p:pic>
        <p:nvPicPr>
          <p:cNvPr id="36867" name="Picture 9" descr="D:\Dropbox\Documents\課程\YoungTextBook\Images\Chapter02\A_Images\A_Figures_and_Photos\02_15_Figur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951634"/>
            <a:ext cx="2797880" cy="3600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8" name="Picture 12" descr="D:\Dropbox\Documents\課程\YoungTextBook\Images\Chapter02\A_Images\A_Figures_and_Photos\02_19_Figure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0277" y="462898"/>
            <a:ext cx="2532062" cy="242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0" name="文字方塊 6"/>
          <p:cNvSpPr txBox="1">
            <a:spLocks noChangeArrowheads="1"/>
          </p:cNvSpPr>
          <p:nvPr/>
        </p:nvSpPr>
        <p:spPr bwMode="auto">
          <a:xfrm>
            <a:off x="459210" y="908720"/>
            <a:ext cx="509503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zh-TW" altLang="en-US" sz="1800" dirty="0"/>
              <a:t>以微分計算自由落體運動的加速度。</a:t>
            </a:r>
          </a:p>
        </p:txBody>
      </p:sp>
      <p:sp>
        <p:nvSpPr>
          <p:cNvPr id="36872" name="文字方塊 1"/>
          <p:cNvSpPr txBox="1">
            <a:spLocks noChangeArrowheads="1"/>
          </p:cNvSpPr>
          <p:nvPr/>
        </p:nvSpPr>
        <p:spPr bwMode="auto">
          <a:xfrm>
            <a:off x="437290" y="5300129"/>
            <a:ext cx="5472187" cy="458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>
              <a:lnSpc>
                <a:spcPct val="150000"/>
              </a:lnSpc>
            </a:pPr>
            <a:r>
              <a:rPr lang="zh-TW" altLang="en-US" sz="1800" dirty="0"/>
              <a:t>位移與時間平方成正比的運動，其加速度是一個常數。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字方塊 24">
                <a:extLst>
                  <a:ext uri="{FF2B5EF4-FFF2-40B4-BE49-F238E27FC236}">
                    <a16:creationId xmlns:a16="http://schemas.microsoft.com/office/drawing/2014/main" id="{69F1F726-DA70-4A4E-8F19-A615D2E60723}"/>
                  </a:ext>
                </a:extLst>
              </p:cNvPr>
              <p:cNvSpPr txBox="1"/>
              <p:nvPr/>
            </p:nvSpPr>
            <p:spPr bwMode="auto">
              <a:xfrm>
                <a:off x="513190" y="1557871"/>
                <a:ext cx="1520288" cy="518604"/>
              </a:xfrm>
              <a:prstGeom prst="rect">
                <a:avLst/>
              </a:prstGeom>
              <a:solidFill>
                <a:srgbClr val="FFFF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>
                      <m:r>
                        <a:rPr lang="en-US" altLang="zh-TW" sz="1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altLang="zh-TW" sz="18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TW" sz="18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altLang="zh-TW" sz="1800" b="0" i="1" smtClean="0">
                          <a:latin typeface="Cambria Math" panose="02040503050406030204" pitchFamily="18" charset="0"/>
                        </a:rPr>
                        <m:t>)=−</m:t>
                      </m:r>
                      <m:f>
                        <m:fPr>
                          <m:ctrlP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altLang="zh-TW" sz="1800" i="1">
                          <a:latin typeface="Cambria Math" panose="02040503050406030204" pitchFamily="18" charset="0"/>
                        </a:rPr>
                        <m:t>𝑔</m:t>
                      </m:r>
                      <m:sSup>
                        <m:sSupPr>
                          <m:ctrlP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kumimoji="1" lang="zh-TW" altLang="en-US" sz="1800" dirty="0"/>
              </a:p>
            </p:txBody>
          </p:sp>
        </mc:Choice>
        <mc:Fallback xmlns="">
          <p:sp>
            <p:nvSpPr>
              <p:cNvPr id="10" name="文字方塊 24">
                <a:extLst>
                  <a:ext uri="{FF2B5EF4-FFF2-40B4-BE49-F238E27FC236}">
                    <a16:creationId xmlns:a16="http://schemas.microsoft.com/office/drawing/2014/main" id="{69F1F726-DA70-4A4E-8F19-A615D2E607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13190" y="1557871"/>
                <a:ext cx="1520288" cy="518604"/>
              </a:xfrm>
              <a:prstGeom prst="rect">
                <a:avLst/>
              </a:prstGeom>
              <a:blipFill>
                <a:blip r:embed="rId9"/>
                <a:stretch>
                  <a:fillRect l="-1653" t="-4762" b="-11905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字方塊 24">
                <a:extLst>
                  <a:ext uri="{FF2B5EF4-FFF2-40B4-BE49-F238E27FC236}">
                    <a16:creationId xmlns:a16="http://schemas.microsoft.com/office/drawing/2014/main" id="{A2537A1F-49DC-C77B-0E65-956FA8F66F3D}"/>
                  </a:ext>
                </a:extLst>
              </p:cNvPr>
              <p:cNvSpPr txBox="1"/>
              <p:nvPr/>
            </p:nvSpPr>
            <p:spPr bwMode="auto">
              <a:xfrm>
                <a:off x="2706995" y="1666481"/>
                <a:ext cx="1024704" cy="276999"/>
              </a:xfrm>
              <a:prstGeom prst="rect">
                <a:avLst/>
              </a:prstGeom>
              <a:solidFill>
                <a:srgbClr val="FFFF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>
                      <m:r>
                        <a:rPr lang="en-US" altLang="zh-TW" sz="1800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altLang="zh-TW" sz="18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TW" sz="18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altLang="zh-TW" sz="1800" b="0" i="1" smtClean="0">
                          <a:latin typeface="Cambria Math" panose="02040503050406030204" pitchFamily="18" charset="0"/>
                        </a:rPr>
                        <m:t>)=</m:t>
                      </m:r>
                      <m:r>
                        <a:rPr lang="en-US" altLang="zh-TW" sz="1800" b="0" i="1" smtClean="0">
                          <a:latin typeface="Cambria Math" panose="02040503050406030204" pitchFamily="18" charset="0"/>
                        </a:rPr>
                        <m:t>𝑔𝑡</m:t>
                      </m:r>
                    </m:oMath>
                  </m:oMathPara>
                </a14:m>
                <a:endParaRPr kumimoji="1" lang="zh-TW" altLang="en-US" sz="1800" dirty="0"/>
              </a:p>
            </p:txBody>
          </p:sp>
        </mc:Choice>
        <mc:Fallback xmlns="">
          <p:sp>
            <p:nvSpPr>
              <p:cNvPr id="2" name="文字方塊 24">
                <a:extLst>
                  <a:ext uri="{FF2B5EF4-FFF2-40B4-BE49-F238E27FC236}">
                    <a16:creationId xmlns:a16="http://schemas.microsoft.com/office/drawing/2014/main" id="{A2537A1F-49DC-C77B-0E65-956FA8F66F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706995" y="1666481"/>
                <a:ext cx="1024704" cy="276999"/>
              </a:xfrm>
              <a:prstGeom prst="rect">
                <a:avLst/>
              </a:prstGeom>
              <a:blipFill>
                <a:blip r:embed="rId10"/>
                <a:stretch>
                  <a:fillRect l="-2469" r="-6173" b="-34783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字方塊 11">
                <a:extLst>
                  <a:ext uri="{FF2B5EF4-FFF2-40B4-BE49-F238E27FC236}">
                    <a16:creationId xmlns:a16="http://schemas.microsoft.com/office/drawing/2014/main" id="{4738E73C-0524-B16B-65C2-1882A4F7A061}"/>
                  </a:ext>
                </a:extLst>
              </p:cNvPr>
              <p:cNvSpPr txBox="1"/>
              <p:nvPr/>
            </p:nvSpPr>
            <p:spPr>
              <a:xfrm>
                <a:off x="501113" y="2682875"/>
                <a:ext cx="3609129" cy="537519"/>
              </a:xfrm>
              <a:prstGeom prst="rect">
                <a:avLst/>
              </a:prstGeom>
              <a:solidFill>
                <a:srgbClr val="FFFF99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kumimoji="1" lang="en-US" altLang="zh-TW" b="0" i="0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kumimoji="1" lang="en-US" altLang="zh-TW" b="0" i="0" smtClean="0"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kumimoji="1"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kumimoji="1"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kumimoji="1"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→0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kumimoji="1"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kumimoji="1"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kumimoji="1"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𝑣</m:t>
                              </m:r>
                            </m:num>
                            <m:den>
                              <m:r>
                                <a:rPr kumimoji="1"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kumimoji="1"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den>
                          </m:f>
                        </m:e>
                      </m:func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altLang="zh-TW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altLang="zh-TW"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→0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  <m:d>
                                <m:d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+∆</m:t>
                                  </m:r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𝑣</m:t>
                              </m:r>
                              <m:d>
                                <m:d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num>
                            <m:den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kumimoji="1" lang="zh-TW" altLang="en-US" dirty="0"/>
              </a:p>
            </p:txBody>
          </p:sp>
        </mc:Choice>
        <mc:Fallback xmlns="">
          <p:sp>
            <p:nvSpPr>
              <p:cNvPr id="3" name="文字方塊 11">
                <a:extLst>
                  <a:ext uri="{FF2B5EF4-FFF2-40B4-BE49-F238E27FC236}">
                    <a16:creationId xmlns:a16="http://schemas.microsoft.com/office/drawing/2014/main" id="{4738E73C-0524-B16B-65C2-1882A4F7A0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113" y="2682875"/>
                <a:ext cx="3609129" cy="537519"/>
              </a:xfrm>
              <a:prstGeom prst="rect">
                <a:avLst/>
              </a:prstGeom>
              <a:blipFill>
                <a:blip r:embed="rId11"/>
                <a:stretch>
                  <a:fillRect l="-351" b="-13953"/>
                </a:stretch>
              </a:blipFill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字方塊 11">
                <a:extLst>
                  <a:ext uri="{FF2B5EF4-FFF2-40B4-BE49-F238E27FC236}">
                    <a16:creationId xmlns:a16="http://schemas.microsoft.com/office/drawing/2014/main" id="{813EC613-8CF5-8DF4-B361-5B2DCB165F6C}"/>
                  </a:ext>
                </a:extLst>
              </p:cNvPr>
              <p:cNvSpPr txBox="1"/>
              <p:nvPr/>
            </p:nvSpPr>
            <p:spPr>
              <a:xfrm>
                <a:off x="501113" y="3400863"/>
                <a:ext cx="4152291" cy="616387"/>
              </a:xfrm>
              <a:prstGeom prst="rect">
                <a:avLst/>
              </a:prstGeom>
              <a:solidFill>
                <a:srgbClr val="FFFF99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altLang="zh-TW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altLang="zh-TW"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→0</m:t>
                              </m:r>
                            </m:lim>
                          </m:limLow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𝑔</m:t>
                                  </m:r>
                                  <m:d>
                                    <m:d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+∆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</m:d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𝑔𝑡</m:t>
                                  </m:r>
                                </m:num>
                                <m:den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∆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den>
                              </m:f>
                            </m:e>
                          </m:d>
                        </m:e>
                      </m:func>
                      <m:r>
                        <a:rPr lang="en-US" altLang="zh-TW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altLang="zh-TW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altLang="zh-TW"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→0</m:t>
                              </m:r>
                            </m:lim>
                          </m:limLow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𝑔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∆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num>
                                <m:den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∆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den>
                              </m:f>
                            </m:e>
                          </m:d>
                        </m:e>
                      </m:func>
                      <m:r>
                        <a:rPr lang="en-US" altLang="zh-TW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𝑔</m:t>
                      </m:r>
                    </m:oMath>
                  </m:oMathPara>
                </a14:m>
                <a:endParaRPr kumimoji="1" lang="zh-TW" altLang="en-US" i="1" dirty="0"/>
              </a:p>
            </p:txBody>
          </p:sp>
        </mc:Choice>
        <mc:Fallback xmlns="">
          <p:sp>
            <p:nvSpPr>
              <p:cNvPr id="4" name="文字方塊 11">
                <a:extLst>
                  <a:ext uri="{FF2B5EF4-FFF2-40B4-BE49-F238E27FC236}">
                    <a16:creationId xmlns:a16="http://schemas.microsoft.com/office/drawing/2014/main" id="{813EC613-8CF5-8DF4-B361-5B2DCB165F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113" y="3400863"/>
                <a:ext cx="4152291" cy="616387"/>
              </a:xfrm>
              <a:prstGeom prst="rect">
                <a:avLst/>
              </a:prstGeom>
              <a:blipFill>
                <a:blip r:embed="rId12"/>
                <a:stretch>
                  <a:fillRect r="-610"/>
                </a:stretch>
              </a:blipFill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字方塊 11">
                <a:extLst>
                  <a:ext uri="{FF2B5EF4-FFF2-40B4-BE49-F238E27FC236}">
                    <a16:creationId xmlns:a16="http://schemas.microsoft.com/office/drawing/2014/main" id="{2091FBEE-38AE-4BFB-7695-53CCBE901663}"/>
                  </a:ext>
                </a:extLst>
              </p:cNvPr>
              <p:cNvSpPr txBox="1"/>
              <p:nvPr/>
            </p:nvSpPr>
            <p:spPr>
              <a:xfrm>
                <a:off x="512014" y="4971320"/>
                <a:ext cx="644407" cy="276999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altLang="zh-TW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𝑔</m:t>
                      </m:r>
                    </m:oMath>
                  </m:oMathPara>
                </a14:m>
                <a:endParaRPr kumimoji="1" lang="zh-TW" altLang="en-US" i="1" dirty="0"/>
              </a:p>
            </p:txBody>
          </p:sp>
        </mc:Choice>
        <mc:Fallback xmlns="">
          <p:sp>
            <p:nvSpPr>
              <p:cNvPr id="5" name="文字方塊 11">
                <a:extLst>
                  <a:ext uri="{FF2B5EF4-FFF2-40B4-BE49-F238E27FC236}">
                    <a16:creationId xmlns:a16="http://schemas.microsoft.com/office/drawing/2014/main" id="{2091FBEE-38AE-4BFB-7695-53CCBE9016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014" y="4971320"/>
                <a:ext cx="644407" cy="276999"/>
              </a:xfrm>
              <a:prstGeom prst="rect">
                <a:avLst/>
              </a:prstGeom>
              <a:blipFill>
                <a:blip r:embed="rId13"/>
                <a:stretch>
                  <a:fillRect l="-3846" r="-5769" b="-30435"/>
                </a:stretch>
              </a:blipFill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68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68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72" grpId="0"/>
      <p:bldP spid="4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A-14">
            <a:extLst>
              <a:ext uri="{FF2B5EF4-FFF2-40B4-BE49-F238E27FC236}">
                <a16:creationId xmlns:a16="http://schemas.microsoft.com/office/drawing/2014/main" id="{767989C8-1AB3-1EB0-E3E4-EF651252F0A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5" t="70584" r="71632" b="15685"/>
          <a:stretch>
            <a:fillRect/>
          </a:stretch>
        </p:blipFill>
        <p:spPr>
          <a:xfrm>
            <a:off x="1818085" y="2025253"/>
            <a:ext cx="1403747" cy="738188"/>
          </a:xfrm>
          <a:noFill/>
        </p:spPr>
      </p:pic>
      <p:pic>
        <p:nvPicPr>
          <p:cNvPr id="7172" name="Picture 4" descr="snap8">
            <a:extLst>
              <a:ext uri="{FF2B5EF4-FFF2-40B4-BE49-F238E27FC236}">
                <a16:creationId xmlns:a16="http://schemas.microsoft.com/office/drawing/2014/main" id="{CC61A216-ED49-1FD3-F50F-5074F1BB16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91" t="19102" r="35883" b="18826"/>
          <a:stretch>
            <a:fillRect/>
          </a:stretch>
        </p:blipFill>
        <p:spPr bwMode="auto">
          <a:xfrm>
            <a:off x="4193382" y="1214439"/>
            <a:ext cx="1999060" cy="2497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向上箭號 5">
            <a:extLst>
              <a:ext uri="{FF2B5EF4-FFF2-40B4-BE49-F238E27FC236}">
                <a16:creationId xmlns:a16="http://schemas.microsoft.com/office/drawing/2014/main" id="{D1701DD7-5DF0-9EB6-8DF7-FD150DEF9493}"/>
              </a:ext>
            </a:extLst>
          </p:cNvPr>
          <p:cNvSpPr/>
          <p:nvPr/>
        </p:nvSpPr>
        <p:spPr>
          <a:xfrm rot="5400000">
            <a:off x="3464125" y="2160391"/>
            <a:ext cx="375047" cy="535781"/>
          </a:xfrm>
          <a:prstGeom prst="up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graphicFrame>
        <p:nvGraphicFramePr>
          <p:cNvPr id="7170" name="Object 2">
            <a:extLst>
              <a:ext uri="{FF2B5EF4-FFF2-40B4-BE49-F238E27FC236}">
                <a16:creationId xmlns:a16="http://schemas.microsoft.com/office/drawing/2014/main" id="{DC406D96-C247-E1FA-AC8C-99A682CF8DD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680349" y="4508897"/>
          <a:ext cx="1039415" cy="2702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5798800" imgH="4102100" progId="Equation.3">
                  <p:embed/>
                </p:oleObj>
              </mc:Choice>
              <mc:Fallback>
                <p:oleObj name="Equation" r:id="rId4" imgW="15798800" imgH="4102100" progId="Equation.3">
                  <p:embed/>
                  <p:pic>
                    <p:nvPicPr>
                      <p:cNvPr id="7170" name="Object 2">
                        <a:extLst>
                          <a:ext uri="{FF2B5EF4-FFF2-40B4-BE49-F238E27FC236}">
                            <a16:creationId xmlns:a16="http://schemas.microsoft.com/office/drawing/2014/main" id="{DC406D96-C247-E1FA-AC8C-99A682CF8DD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0349" y="4508897"/>
                        <a:ext cx="1039415" cy="270272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5" name="文字方塊 6">
            <a:extLst>
              <a:ext uri="{FF2B5EF4-FFF2-40B4-BE49-F238E27FC236}">
                <a16:creationId xmlns:a16="http://schemas.microsoft.com/office/drawing/2014/main" id="{82D8DA7F-BF11-E4C9-559A-7B83F46F93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9363" y="4941094"/>
            <a:ext cx="410527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zh-TW" altLang="en-US"/>
              <a:t>嚴格來說，理想氣體方程式是現象，不是物理定律！</a:t>
            </a:r>
          </a:p>
        </p:txBody>
      </p:sp>
      <p:sp>
        <p:nvSpPr>
          <p:cNvPr id="7176" name="文字方塊 8">
            <a:extLst>
              <a:ext uri="{FF2B5EF4-FFF2-40B4-BE49-F238E27FC236}">
                <a16:creationId xmlns:a16="http://schemas.microsoft.com/office/drawing/2014/main" id="{2A33321A-B4E4-D14A-EBF2-C035656FDD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9363" y="5319713"/>
            <a:ext cx="39433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zh-TW" altLang="en-US"/>
              <a:t>牛頓運動定律式控制或描述這個現象的物理定律！</a:t>
            </a:r>
          </a:p>
        </p:txBody>
      </p:sp>
      <p:sp>
        <p:nvSpPr>
          <p:cNvPr id="9" name="弧形向右箭號 8">
            <a:extLst>
              <a:ext uri="{FF2B5EF4-FFF2-40B4-BE49-F238E27FC236}">
                <a16:creationId xmlns:a16="http://schemas.microsoft.com/office/drawing/2014/main" id="{423627B5-9F9B-73D9-79A1-CD199D171C27}"/>
              </a:ext>
            </a:extLst>
          </p:cNvPr>
          <p:cNvSpPr/>
          <p:nvPr/>
        </p:nvSpPr>
        <p:spPr>
          <a:xfrm>
            <a:off x="4139805" y="3861197"/>
            <a:ext cx="378619" cy="809625"/>
          </a:xfrm>
          <a:prstGeom prst="curvedRightArrow">
            <a:avLst/>
          </a:prstGeom>
          <a:solidFill>
            <a:srgbClr val="92D050"/>
          </a:solidFill>
          <a:ln w="444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10" name="弧形向右箭號 9">
            <a:extLst>
              <a:ext uri="{FF2B5EF4-FFF2-40B4-BE49-F238E27FC236}">
                <a16:creationId xmlns:a16="http://schemas.microsoft.com/office/drawing/2014/main" id="{5772A66B-3B1A-2A8F-F45F-672BF81739A3}"/>
              </a:ext>
            </a:extLst>
          </p:cNvPr>
          <p:cNvSpPr/>
          <p:nvPr/>
        </p:nvSpPr>
        <p:spPr>
          <a:xfrm flipH="1" flipV="1">
            <a:off x="5813822" y="3807619"/>
            <a:ext cx="371475" cy="809625"/>
          </a:xfrm>
          <a:prstGeom prst="curvedRightArrow">
            <a:avLst/>
          </a:prstGeom>
          <a:solidFill>
            <a:srgbClr val="92D050"/>
          </a:solidFill>
          <a:ln w="444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F3918740-2DDC-3135-0255-F107FA978E2D}"/>
              </a:ext>
            </a:extLst>
          </p:cNvPr>
          <p:cNvSpPr/>
          <p:nvPr/>
        </p:nvSpPr>
        <p:spPr>
          <a:xfrm>
            <a:off x="4356497" y="2132411"/>
            <a:ext cx="1619250" cy="1458515"/>
          </a:xfrm>
          <a:prstGeom prst="rect">
            <a:avLst/>
          </a:prstGeom>
          <a:solidFill>
            <a:schemeClr val="bg1">
              <a:lumMod val="85000"/>
            </a:schemeClr>
          </a:solidFill>
          <a:ln w="444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14" name="向上箭號 13">
            <a:extLst>
              <a:ext uri="{FF2B5EF4-FFF2-40B4-BE49-F238E27FC236}">
                <a16:creationId xmlns:a16="http://schemas.microsoft.com/office/drawing/2014/main" id="{177958B8-BD98-EE84-6387-EF40308A450B}"/>
              </a:ext>
            </a:extLst>
          </p:cNvPr>
          <p:cNvSpPr/>
          <p:nvPr/>
        </p:nvSpPr>
        <p:spPr>
          <a:xfrm rot="10800000">
            <a:off x="5004197" y="3861199"/>
            <a:ext cx="375047" cy="535781"/>
          </a:xfrm>
          <a:prstGeom prst="up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7180" name="文字方塊 7">
            <a:extLst>
              <a:ext uri="{FF2B5EF4-FFF2-40B4-BE49-F238E27FC236}">
                <a16:creationId xmlns:a16="http://schemas.microsoft.com/office/drawing/2014/main" id="{8F9DBEF7-D812-5D92-5172-28BCFE3326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9635" y="4076700"/>
            <a:ext cx="128587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zh-TW" altLang="en-US"/>
              <a:t>歸納、發現</a:t>
            </a:r>
          </a:p>
        </p:txBody>
      </p:sp>
      <p:sp>
        <p:nvSpPr>
          <p:cNvPr id="7181" name="文字方塊 8">
            <a:extLst>
              <a:ext uri="{FF2B5EF4-FFF2-40B4-BE49-F238E27FC236}">
                <a16:creationId xmlns:a16="http://schemas.microsoft.com/office/drawing/2014/main" id="{F6CC732F-8939-9F92-5E45-6F38B8B111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54366" y="4023124"/>
            <a:ext cx="128587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zh-TW" altLang="en-US"/>
              <a:t>解釋、預測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175" grpId="0"/>
      <p:bldP spid="7176" grpId="0"/>
      <p:bldP spid="11" grpId="0" animBg="1"/>
      <p:bldP spid="14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Text Box 9"/>
          <p:cNvSpPr txBox="1">
            <a:spLocks noChangeArrowheads="1"/>
          </p:cNvSpPr>
          <p:nvPr/>
        </p:nvSpPr>
        <p:spPr bwMode="auto">
          <a:xfrm>
            <a:off x="2522736" y="2852936"/>
            <a:ext cx="55451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>
              <a:spcBef>
                <a:spcPct val="50000"/>
              </a:spcBef>
            </a:pPr>
            <a:r>
              <a:rPr lang="zh-TW" altLang="en-US" sz="1800" dirty="0"/>
              <a:t>加速度是速度對時間的微分，位置的二次微分</a:t>
            </a:r>
          </a:p>
        </p:txBody>
      </p:sp>
      <p:sp>
        <p:nvSpPr>
          <p:cNvPr id="40964" name="Text Box 9"/>
          <p:cNvSpPr txBox="1">
            <a:spLocks noChangeArrowheads="1"/>
          </p:cNvSpPr>
          <p:nvPr/>
        </p:nvSpPr>
        <p:spPr bwMode="auto">
          <a:xfrm>
            <a:off x="2484438" y="1484313"/>
            <a:ext cx="46085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>
              <a:spcBef>
                <a:spcPct val="50000"/>
              </a:spcBef>
            </a:pPr>
            <a:r>
              <a:rPr lang="zh-TW" altLang="en-US" sz="1800"/>
              <a:t>速度是位置對時間的微分</a:t>
            </a:r>
          </a:p>
        </p:txBody>
      </p:sp>
      <p:pic>
        <p:nvPicPr>
          <p:cNvPr id="40965" name="Picture 9" descr="D:\Dropbox\Documents\課程\YoungTextBook\Images\Chapter02\A_Images\A_Figures_and_Photos\02_29_Figur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3500438"/>
            <a:ext cx="8547100" cy="2005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弧形箭號 (上彎) 6"/>
          <p:cNvSpPr/>
          <p:nvPr/>
        </p:nvSpPr>
        <p:spPr>
          <a:xfrm flipH="1">
            <a:off x="4498975" y="5588000"/>
            <a:ext cx="2376488" cy="576263"/>
          </a:xfrm>
          <a:prstGeom prst="curvedUp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8" name="弧形箭號 (上彎) 7"/>
          <p:cNvSpPr/>
          <p:nvPr/>
        </p:nvSpPr>
        <p:spPr>
          <a:xfrm flipH="1">
            <a:off x="1546225" y="5659438"/>
            <a:ext cx="2376488" cy="576262"/>
          </a:xfrm>
          <a:prstGeom prst="curvedUp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字方塊 11">
                <a:extLst>
                  <a:ext uri="{FF2B5EF4-FFF2-40B4-BE49-F238E27FC236}">
                    <a16:creationId xmlns:a16="http://schemas.microsoft.com/office/drawing/2014/main" id="{7592F161-944E-DA45-9679-6F5C2A177047}"/>
                  </a:ext>
                </a:extLst>
              </p:cNvPr>
              <p:cNvSpPr txBox="1"/>
              <p:nvPr/>
            </p:nvSpPr>
            <p:spPr>
              <a:xfrm>
                <a:off x="2623525" y="2024532"/>
                <a:ext cx="1875450" cy="555793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𝑑𝑣</m:t>
                          </m:r>
                        </m:num>
                        <m:den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̈"/>
                          <m:ctrlPr>
                            <a:rPr kumimoji="1"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</m:oMath>
                  </m:oMathPara>
                </a14:m>
                <a:endParaRPr kumimoji="1" lang="zh-TW" altLang="en-US" dirty="0"/>
              </a:p>
            </p:txBody>
          </p:sp>
        </mc:Choice>
        <mc:Fallback xmlns="">
          <p:sp>
            <p:nvSpPr>
              <p:cNvPr id="9" name="文字方塊 11">
                <a:extLst>
                  <a:ext uri="{FF2B5EF4-FFF2-40B4-BE49-F238E27FC236}">
                    <a16:creationId xmlns:a16="http://schemas.microsoft.com/office/drawing/2014/main" id="{7592F161-944E-DA45-9679-6F5C2A1770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3525" y="2024532"/>
                <a:ext cx="1875450" cy="555793"/>
              </a:xfrm>
              <a:prstGeom prst="rect">
                <a:avLst/>
              </a:prstGeom>
              <a:blipFill>
                <a:blip r:embed="rId3"/>
                <a:stretch>
                  <a:fillRect l="-1342" r="-671" b="-13333"/>
                </a:stretch>
              </a:blipFill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字方塊 11">
                <a:extLst>
                  <a:ext uri="{FF2B5EF4-FFF2-40B4-BE49-F238E27FC236}">
                    <a16:creationId xmlns:a16="http://schemas.microsoft.com/office/drawing/2014/main" id="{64F0C6EC-44D1-6648-A085-81467B66E32E}"/>
                  </a:ext>
                </a:extLst>
              </p:cNvPr>
              <p:cNvSpPr txBox="1"/>
              <p:nvPr/>
            </p:nvSpPr>
            <p:spPr>
              <a:xfrm>
                <a:off x="2623525" y="831740"/>
                <a:ext cx="1192506" cy="525913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𝑑𝑥</m:t>
                          </m:r>
                        </m:num>
                        <m:den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kumimoji="1"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</m:oMath>
                  </m:oMathPara>
                </a14:m>
                <a:endParaRPr kumimoji="1" lang="zh-TW" altLang="en-US" dirty="0"/>
              </a:p>
            </p:txBody>
          </p:sp>
        </mc:Choice>
        <mc:Fallback xmlns="">
          <p:sp>
            <p:nvSpPr>
              <p:cNvPr id="10" name="文字方塊 11">
                <a:extLst>
                  <a:ext uri="{FF2B5EF4-FFF2-40B4-BE49-F238E27FC236}">
                    <a16:creationId xmlns:a16="http://schemas.microsoft.com/office/drawing/2014/main" id="{64F0C6EC-44D1-6648-A085-81467B66E3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3525" y="831740"/>
                <a:ext cx="1192506" cy="525913"/>
              </a:xfrm>
              <a:prstGeom prst="rect">
                <a:avLst/>
              </a:prstGeom>
              <a:blipFill>
                <a:blip r:embed="rId4"/>
                <a:stretch>
                  <a:fillRect l="-2105" t="-2326" r="-1053" b="-13953"/>
                </a:stretch>
              </a:blipFill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6351761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Picture 6" descr="0201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706"/>
          <a:stretch>
            <a:fillRect/>
          </a:stretch>
        </p:blipFill>
        <p:spPr bwMode="auto">
          <a:xfrm>
            <a:off x="4822825" y="3573463"/>
            <a:ext cx="4248150" cy="3106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0" name="Picture 5" descr="0203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27"/>
          <a:stretch>
            <a:fillRect/>
          </a:stretch>
        </p:blipFill>
        <p:spPr bwMode="auto">
          <a:xfrm>
            <a:off x="1042988" y="4005263"/>
            <a:ext cx="3744912" cy="267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1" name="Picture 4" descr="0203b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40"/>
          <a:stretch>
            <a:fillRect/>
          </a:stretch>
        </p:blipFill>
        <p:spPr bwMode="auto">
          <a:xfrm>
            <a:off x="250825" y="5373688"/>
            <a:ext cx="1677988" cy="123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2" name="Text Box 9"/>
          <p:cNvSpPr txBox="1">
            <a:spLocks noChangeArrowheads="1"/>
          </p:cNvSpPr>
          <p:nvPr/>
        </p:nvSpPr>
        <p:spPr bwMode="auto">
          <a:xfrm>
            <a:off x="5038725" y="3357563"/>
            <a:ext cx="431800" cy="4318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endParaRPr lang="en-US" altLang="zh-TW" sz="1200" i="1"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r>
              <a:rPr lang="zh-TW" altLang="en-US" sz="1200" i="1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altLang="zh-TW" sz="1200" i="1">
                <a:latin typeface="Times New Roman" pitchFamily="18" charset="0"/>
                <a:cs typeface="Times New Roman" pitchFamily="18" charset="0"/>
              </a:rPr>
              <a:t>f</a:t>
            </a:r>
            <a:endParaRPr lang="en-US" altLang="zh-TW" sz="1800"/>
          </a:p>
        </p:txBody>
      </p:sp>
      <p:sp>
        <p:nvSpPr>
          <p:cNvPr id="37893" name="Text Box 8"/>
          <p:cNvSpPr txBox="1">
            <a:spLocks noChangeArrowheads="1"/>
          </p:cNvSpPr>
          <p:nvPr/>
        </p:nvSpPr>
        <p:spPr bwMode="auto">
          <a:xfrm>
            <a:off x="8855075" y="6310313"/>
            <a:ext cx="288925" cy="28733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endParaRPr lang="en-US" altLang="zh-TW" sz="1200" i="1"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r>
              <a:rPr lang="en-US" altLang="zh-TW" sz="1200" i="1">
                <a:latin typeface="Times New Roman" pitchFamily="18" charset="0"/>
                <a:cs typeface="Times New Roman" pitchFamily="18" charset="0"/>
              </a:rPr>
              <a:t>x</a:t>
            </a:r>
            <a:endParaRPr lang="en-US" altLang="zh-TW" sz="1800"/>
          </a:p>
        </p:txBody>
      </p:sp>
      <p:sp>
        <p:nvSpPr>
          <p:cNvPr id="37894" name="Rectangle 13"/>
          <p:cNvSpPr>
            <a:spLocks noChangeArrowheads="1"/>
          </p:cNvSpPr>
          <p:nvPr/>
        </p:nvSpPr>
        <p:spPr bwMode="auto">
          <a:xfrm>
            <a:off x="0" y="14097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endParaRPr lang="zh-TW" altLang="en-US" sz="1800"/>
          </a:p>
        </p:txBody>
      </p:sp>
      <p:sp>
        <p:nvSpPr>
          <p:cNvPr id="37895" name="Rectangle 14"/>
          <p:cNvSpPr>
            <a:spLocks noChangeArrowheads="1"/>
          </p:cNvSpPr>
          <p:nvPr/>
        </p:nvSpPr>
        <p:spPr bwMode="auto">
          <a:xfrm>
            <a:off x="0" y="141287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endParaRPr lang="zh-TW" altLang="en-US" sz="1800"/>
          </a:p>
        </p:txBody>
      </p:sp>
      <p:sp>
        <p:nvSpPr>
          <p:cNvPr id="37896" name="Text Box 15"/>
          <p:cNvSpPr txBox="1">
            <a:spLocks noChangeArrowheads="1"/>
          </p:cNvSpPr>
          <p:nvPr/>
        </p:nvSpPr>
        <p:spPr bwMode="auto">
          <a:xfrm>
            <a:off x="6046788" y="4149725"/>
            <a:ext cx="2159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>
              <a:spcBef>
                <a:spcPct val="50000"/>
              </a:spcBef>
            </a:pPr>
            <a:endParaRPr lang="zh-TW" altLang="en-US" sz="1800"/>
          </a:p>
        </p:txBody>
      </p:sp>
      <p:sp>
        <p:nvSpPr>
          <p:cNvPr id="37897" name="Text Box 16"/>
          <p:cNvSpPr txBox="1">
            <a:spLocks noChangeArrowheads="1"/>
          </p:cNvSpPr>
          <p:nvPr/>
        </p:nvSpPr>
        <p:spPr bwMode="auto">
          <a:xfrm>
            <a:off x="5975350" y="4221163"/>
            <a:ext cx="431800" cy="1825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>
              <a:spcBef>
                <a:spcPct val="50000"/>
              </a:spcBef>
            </a:pPr>
            <a:r>
              <a:rPr lang="el-GR" altLang="zh-TW" sz="1200" i="1"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n-US" altLang="zh-TW" sz="1200" i="1">
                <a:latin typeface="Times New Roman" pitchFamily="18" charset="0"/>
              </a:rPr>
              <a:t>f</a:t>
            </a:r>
          </a:p>
        </p:txBody>
      </p:sp>
      <p:sp>
        <p:nvSpPr>
          <p:cNvPr id="37898" name="Text Box 17"/>
          <p:cNvSpPr txBox="1">
            <a:spLocks noChangeArrowheads="1"/>
          </p:cNvSpPr>
          <p:nvPr/>
        </p:nvSpPr>
        <p:spPr bwMode="auto">
          <a:xfrm>
            <a:off x="5399088" y="4581525"/>
            <a:ext cx="431800" cy="1825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>
              <a:spcBef>
                <a:spcPct val="50000"/>
              </a:spcBef>
            </a:pPr>
            <a:r>
              <a:rPr lang="el-GR" altLang="zh-TW" sz="1200" i="1"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n-US" altLang="zh-TW" sz="1200" i="1">
                <a:latin typeface="Times New Roman" pitchFamily="18" charset="0"/>
                <a:cs typeface="Times New Roman" pitchFamily="18" charset="0"/>
              </a:rPr>
              <a:t>x</a:t>
            </a:r>
            <a:endParaRPr lang="en-US" altLang="zh-TW" sz="1200" i="1">
              <a:latin typeface="Times New Roman" pitchFamily="18" charset="0"/>
            </a:endParaRPr>
          </a:p>
        </p:txBody>
      </p:sp>
      <p:sp>
        <p:nvSpPr>
          <p:cNvPr id="37899" name="Text Box 18"/>
          <p:cNvSpPr txBox="1">
            <a:spLocks noChangeArrowheads="1"/>
          </p:cNvSpPr>
          <p:nvPr/>
        </p:nvSpPr>
        <p:spPr bwMode="auto">
          <a:xfrm>
            <a:off x="1258888" y="4005263"/>
            <a:ext cx="431800" cy="1825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TW" sz="1200" i="1">
                <a:latin typeface="Times New Roman" pitchFamily="18" charset="0"/>
              </a:rPr>
              <a:t>f</a:t>
            </a:r>
          </a:p>
        </p:txBody>
      </p:sp>
      <p:sp>
        <p:nvSpPr>
          <p:cNvPr id="37900" name="Text Box 19"/>
          <p:cNvSpPr txBox="1">
            <a:spLocks noChangeArrowheads="1"/>
          </p:cNvSpPr>
          <p:nvPr/>
        </p:nvSpPr>
        <p:spPr bwMode="auto">
          <a:xfrm>
            <a:off x="4572000" y="6453188"/>
            <a:ext cx="431800" cy="1825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TW" sz="1200" i="1">
                <a:latin typeface="Times New Roman" pitchFamily="18" charset="0"/>
                <a:cs typeface="Times New Roman" pitchFamily="18" charset="0"/>
              </a:rPr>
              <a:t>x</a:t>
            </a:r>
            <a:endParaRPr lang="en-US" altLang="zh-TW" sz="1200" i="1">
              <a:latin typeface="Times New Roman" pitchFamily="18" charset="0"/>
            </a:endParaRPr>
          </a:p>
        </p:txBody>
      </p:sp>
      <p:sp>
        <p:nvSpPr>
          <p:cNvPr id="37901" name="Rectangle 21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endParaRPr lang="zh-TW" altLang="en-US" sz="18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903" name="文字方塊 15"/>
              <p:cNvSpPr txBox="1">
                <a:spLocks noChangeArrowheads="1"/>
              </p:cNvSpPr>
              <p:nvPr/>
            </p:nvSpPr>
            <p:spPr bwMode="auto">
              <a:xfrm>
                <a:off x="1032238" y="1243302"/>
                <a:ext cx="5616575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9pPr>
              </a:lstStyle>
              <a:p>
                <a:r>
                  <a:rPr lang="zh-TW" altLang="en-US" sz="1800" dirty="0"/>
                  <a:t>以上的運算對任一變數</a:t>
                </a:r>
                <a14:m>
                  <m:oMath xmlns:m="http://schemas.openxmlformats.org/officeDocument/2006/math">
                    <m:r>
                      <a:rPr lang="en-US" altLang="zh-TW" sz="1800" b="0" i="1" smtClean="0">
                        <a:latin typeface="Cambria Math"/>
                      </a:rPr>
                      <m:t>𝑥</m:t>
                    </m:r>
                    <m:r>
                      <a:rPr lang="zh-TW" altLang="en-US" sz="1800" b="0" i="1" smtClean="0">
                        <a:latin typeface="Cambria Math"/>
                      </a:rPr>
                      <m:t>的</m:t>
                    </m:r>
                  </m:oMath>
                </a14:m>
                <a:r>
                  <a:rPr lang="zh-TW" altLang="en-US" sz="1800" dirty="0"/>
                  <a:t>單變數函數都可以定義</a:t>
                </a:r>
                <a:endParaRPr lang="zh-TW" altLang="en-US" sz="1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7903" name="文字方塊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32238" y="1243302"/>
                <a:ext cx="5616575" cy="369332"/>
              </a:xfrm>
              <a:prstGeom prst="rect">
                <a:avLst/>
              </a:prstGeom>
              <a:blipFill>
                <a:blip r:embed="rId5"/>
                <a:stretch>
                  <a:fillRect l="-903" t="-6452" b="-19355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904" name="文字方塊 18"/>
          <p:cNvSpPr txBox="1">
            <a:spLocks noChangeArrowheads="1"/>
          </p:cNvSpPr>
          <p:nvPr/>
        </p:nvSpPr>
        <p:spPr bwMode="auto">
          <a:xfrm>
            <a:off x="1032238" y="3355766"/>
            <a:ext cx="35274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zh-TW" altLang="en-US" sz="1800" dirty="0"/>
              <a:t>導函數的值即在 </a:t>
            </a:r>
            <a:r>
              <a:rPr lang="en-US" altLang="zh-TW" sz="18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altLang="zh-TW" sz="1800" dirty="0"/>
              <a:t> </a:t>
            </a:r>
            <a:r>
              <a:rPr lang="zh-TW" altLang="en-US" sz="1800" dirty="0"/>
              <a:t>處的切線斜率。</a:t>
            </a:r>
          </a:p>
        </p:txBody>
      </p:sp>
      <p:sp>
        <p:nvSpPr>
          <p:cNvPr id="37905" name="文字方塊 22"/>
          <p:cNvSpPr txBox="1">
            <a:spLocks noChangeArrowheads="1"/>
          </p:cNvSpPr>
          <p:nvPr/>
        </p:nvSpPr>
        <p:spPr bwMode="auto">
          <a:xfrm>
            <a:off x="250825" y="2349500"/>
            <a:ext cx="2449513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endParaRPr lang="zh-TW" altLang="en-US" sz="1200" i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906" name="文字方塊 23"/>
          <p:cNvSpPr txBox="1">
            <a:spLocks noChangeArrowheads="1"/>
          </p:cNvSpPr>
          <p:nvPr/>
        </p:nvSpPr>
        <p:spPr bwMode="auto">
          <a:xfrm>
            <a:off x="1032238" y="2492166"/>
            <a:ext cx="42497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zh-TW" altLang="en-US" sz="1800"/>
              <a:t>而且在所有 </a:t>
            </a:r>
            <a:r>
              <a:rPr lang="en-US" altLang="zh-TW" sz="1800" i="1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zh-TW" altLang="en-US" sz="1800"/>
              <a:t> 都可以定義：</a:t>
            </a:r>
          </a:p>
        </p:txBody>
      </p:sp>
      <p:sp>
        <p:nvSpPr>
          <p:cNvPr id="37907" name="文字方塊 24"/>
          <p:cNvSpPr txBox="1">
            <a:spLocks noChangeArrowheads="1"/>
          </p:cNvSpPr>
          <p:nvPr/>
        </p:nvSpPr>
        <p:spPr bwMode="auto">
          <a:xfrm>
            <a:off x="1032238" y="2923966"/>
            <a:ext cx="34559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zh-TW" altLang="en-US" sz="1800" dirty="0"/>
              <a:t>所得為一函數，稱為導函數。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字方塊 1">
                <a:extLst>
                  <a:ext uri="{FF2B5EF4-FFF2-40B4-BE49-F238E27FC236}">
                    <a16:creationId xmlns:a16="http://schemas.microsoft.com/office/drawing/2014/main" id="{102CC03D-6E34-5A4D-B029-CCBAA46303FA}"/>
                  </a:ext>
                </a:extLst>
              </p:cNvPr>
              <p:cNvSpPr txBox="1"/>
              <p:nvPr/>
            </p:nvSpPr>
            <p:spPr bwMode="auto">
              <a:xfrm>
                <a:off x="1095185" y="1699346"/>
                <a:ext cx="4397678" cy="537519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f>
                        <m:fPr>
                          <m:ctrlP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𝑑𝑓</m:t>
                          </m:r>
                        </m:num>
                        <m:den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d>
                        <m:dPr>
                          <m:ctrlP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kumimoji="1" lang="en-US" altLang="zh-TW" b="0" i="0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kumimoji="1" lang="en-US" altLang="zh-TW" b="0" i="0" smtClean="0"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kumimoji="1"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kumimoji="1"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kumimoji="1"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→0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kumimoji="1"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kumimoji="1"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kumimoji="1"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𝑓</m:t>
                              </m:r>
                            </m:num>
                            <m:den>
                              <m:r>
                                <a:rPr kumimoji="1"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kumimoji="1"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den>
                          </m:f>
                        </m:e>
                      </m:func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altLang="zh-TW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altLang="zh-TW"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→0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𝑓</m:t>
                              </m:r>
                              <m:d>
                                <m:d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+∆</m:t>
                                  </m:r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𝑓</m:t>
                              </m:r>
                              <m:d>
                                <m:d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</m:num>
                            <m:den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kumimoji="1" lang="zh-TW" altLang="en-US" dirty="0"/>
              </a:p>
            </p:txBody>
          </p:sp>
        </mc:Choice>
        <mc:Fallback xmlns="">
          <p:sp>
            <p:nvSpPr>
              <p:cNvPr id="2" name="文字方塊 1">
                <a:extLst>
                  <a:ext uri="{FF2B5EF4-FFF2-40B4-BE49-F238E27FC236}">
                    <a16:creationId xmlns:a16="http://schemas.microsoft.com/office/drawing/2014/main" id="{102CC03D-6E34-5A4D-B029-CCBAA46303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95185" y="1699346"/>
                <a:ext cx="4397678" cy="537519"/>
              </a:xfrm>
              <a:prstGeom prst="rect">
                <a:avLst/>
              </a:prstGeom>
              <a:blipFill>
                <a:blip r:embed="rId6"/>
                <a:stretch>
                  <a:fillRect t="-2273" b="-13636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004DB31-CB49-639A-36DB-2EC5E7FC2E38}"/>
                  </a:ext>
                </a:extLst>
              </p:cNvPr>
              <p:cNvSpPr txBox="1"/>
              <p:nvPr/>
            </p:nvSpPr>
            <p:spPr bwMode="auto">
              <a:xfrm>
                <a:off x="997433" y="387390"/>
                <a:ext cx="7580933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dirty="0" err="1"/>
                  <a:t>接下來</a:t>
                </a:r>
                <a:r>
                  <a:rPr lang="en-US" dirty="0"/>
                  <a:t>介紹</a:t>
                </a:r>
                <a:r>
                  <a:rPr lang="en-US" dirty="0" err="1"/>
                  <a:t>數學的</a:t>
                </a:r>
                <a:r>
                  <a:rPr lang="en-US" dirty="0"/>
                  <a:t>一般</a:t>
                </a:r>
                <a:r>
                  <a:rPr lang="en-US" dirty="0" err="1"/>
                  <a:t>函數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US" dirty="0"/>
                  <a:t>的微積分：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004DB31-CB49-639A-36DB-2EC5E7FC2E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97433" y="387390"/>
                <a:ext cx="7580933" cy="369332"/>
              </a:xfrm>
              <a:prstGeom prst="rect">
                <a:avLst/>
              </a:prstGeom>
              <a:blipFill>
                <a:blip r:embed="rId7"/>
                <a:stretch>
                  <a:fillRect l="-669" t="-6667" b="-23333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2490E50-2231-BEFA-F3BD-C296FC2617E0}"/>
                  </a:ext>
                </a:extLst>
              </p:cNvPr>
              <p:cNvSpPr txBox="1"/>
              <p:nvPr/>
            </p:nvSpPr>
            <p:spPr bwMode="auto">
              <a:xfrm>
                <a:off x="991466" y="810470"/>
                <a:ext cx="4572000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dirty="0"/>
                  <a:t>函數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US" dirty="0"/>
                  <a:t>對應剛剛的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dirty="0"/>
                  <a:t>，變數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dirty="0"/>
                  <a:t>對應剛剛的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dirty="0"/>
                  <a:t>。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2490E50-2231-BEFA-F3BD-C296FC2617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91466" y="810470"/>
                <a:ext cx="4572000" cy="369332"/>
              </a:xfrm>
              <a:prstGeom prst="rect">
                <a:avLst/>
              </a:prstGeom>
              <a:blipFill>
                <a:blip r:embed="rId8"/>
                <a:stretch>
                  <a:fillRect l="-1385" t="-6452" b="-19355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13"/>
          <p:cNvSpPr>
            <a:spLocks noChangeArrowheads="1"/>
          </p:cNvSpPr>
          <p:nvPr/>
        </p:nvSpPr>
        <p:spPr bwMode="auto">
          <a:xfrm>
            <a:off x="0" y="14097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endParaRPr lang="zh-TW" altLang="en-US" sz="1800"/>
          </a:p>
        </p:txBody>
      </p:sp>
      <p:sp>
        <p:nvSpPr>
          <p:cNvPr id="38914" name="Rectangle 14"/>
          <p:cNvSpPr>
            <a:spLocks noChangeArrowheads="1"/>
          </p:cNvSpPr>
          <p:nvPr/>
        </p:nvSpPr>
        <p:spPr bwMode="auto">
          <a:xfrm>
            <a:off x="0" y="141287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endParaRPr lang="zh-TW" altLang="en-US" sz="1800"/>
          </a:p>
        </p:txBody>
      </p:sp>
      <p:sp>
        <p:nvSpPr>
          <p:cNvPr id="38915" name="Rectangle 21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endParaRPr lang="zh-TW" altLang="en-US" sz="1800"/>
          </a:p>
        </p:txBody>
      </p:sp>
      <p:sp>
        <p:nvSpPr>
          <p:cNvPr id="38916" name="文字方塊 15"/>
          <p:cNvSpPr txBox="1">
            <a:spLocks noChangeArrowheads="1"/>
          </p:cNvSpPr>
          <p:nvPr/>
        </p:nvSpPr>
        <p:spPr bwMode="auto">
          <a:xfrm>
            <a:off x="1908175" y="2565400"/>
            <a:ext cx="43211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zh-TW" altLang="en-US" sz="1800" dirty="0"/>
              <a:t>以上的數學運算稱為</a:t>
            </a:r>
            <a:r>
              <a:rPr lang="zh-TW" alt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微分 </a:t>
            </a:r>
            <a:r>
              <a:rPr lang="en-US" altLang="zh-TW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Differentiation</a:t>
            </a:r>
            <a:endParaRPr lang="zh-TW" altLang="en-US" sz="1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918" name="文字方塊 19"/>
          <p:cNvSpPr txBox="1">
            <a:spLocks noChangeArrowheads="1"/>
          </p:cNvSpPr>
          <p:nvPr/>
        </p:nvSpPr>
        <p:spPr bwMode="auto">
          <a:xfrm>
            <a:off x="1908175" y="3068638"/>
            <a:ext cx="56896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zh-TW" altLang="en-US" sz="1800"/>
              <a:t>微分是由一個函數得到另一個函數的運算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字方塊 1">
                <a:extLst>
                  <a:ext uri="{FF2B5EF4-FFF2-40B4-BE49-F238E27FC236}">
                    <a16:creationId xmlns:a16="http://schemas.microsoft.com/office/drawing/2014/main" id="{39228015-C3EE-DF46-B97A-DE3F57B67F49}"/>
                  </a:ext>
                </a:extLst>
              </p:cNvPr>
              <p:cNvSpPr txBox="1"/>
              <p:nvPr/>
            </p:nvSpPr>
            <p:spPr bwMode="auto">
              <a:xfrm>
                <a:off x="1911246" y="1821163"/>
                <a:ext cx="4397678" cy="537519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f>
                        <m:fPr>
                          <m:ctrlP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𝑑𝑓</m:t>
                          </m:r>
                        </m:num>
                        <m:den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d>
                        <m:dPr>
                          <m:ctrlP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kumimoji="1" lang="en-US" altLang="zh-TW" b="0" i="0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kumimoji="1" lang="en-US" altLang="zh-TW" b="0" i="0" smtClean="0"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kumimoji="1"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kumimoji="1"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kumimoji="1"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→0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kumimoji="1"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kumimoji="1"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kumimoji="1"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𝑓</m:t>
                              </m:r>
                            </m:num>
                            <m:den>
                              <m:r>
                                <a:rPr kumimoji="1"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kumimoji="1"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den>
                          </m:f>
                        </m:e>
                      </m:func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altLang="zh-TW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altLang="zh-TW"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→0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𝑓</m:t>
                              </m:r>
                              <m:d>
                                <m:d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+∆</m:t>
                                  </m:r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𝑓</m:t>
                              </m:r>
                              <m:d>
                                <m:d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</m:num>
                            <m:den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kumimoji="1" lang="zh-TW" altLang="en-US" dirty="0"/>
              </a:p>
            </p:txBody>
          </p:sp>
        </mc:Choice>
        <mc:Fallback xmlns="">
          <p:sp>
            <p:nvSpPr>
              <p:cNvPr id="10" name="文字方塊 1">
                <a:extLst>
                  <a:ext uri="{FF2B5EF4-FFF2-40B4-BE49-F238E27FC236}">
                    <a16:creationId xmlns:a16="http://schemas.microsoft.com/office/drawing/2014/main" id="{39228015-C3EE-DF46-B97A-DE3F57B67F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911246" y="1821163"/>
                <a:ext cx="4397678" cy="537519"/>
              </a:xfrm>
              <a:prstGeom prst="rect">
                <a:avLst/>
              </a:prstGeom>
              <a:blipFill>
                <a:blip r:embed="rId2"/>
                <a:stretch>
                  <a:fillRect t="-2326" b="-13953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字方塊 1">
                <a:extLst>
                  <a:ext uri="{FF2B5EF4-FFF2-40B4-BE49-F238E27FC236}">
                    <a16:creationId xmlns:a16="http://schemas.microsoft.com/office/drawing/2014/main" id="{A821CA96-5E9D-A147-AE91-5DE3F5B51A4E}"/>
                  </a:ext>
                </a:extLst>
              </p:cNvPr>
              <p:cNvSpPr txBox="1"/>
              <p:nvPr/>
            </p:nvSpPr>
            <p:spPr bwMode="auto">
              <a:xfrm>
                <a:off x="1971657" y="3916267"/>
                <a:ext cx="786113" cy="526554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kumimoji="1"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f>
                        <m:fPr>
                          <m:ctrlP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𝑑𝑓</m:t>
                          </m:r>
                        </m:num>
                        <m:den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</m:oMath>
                  </m:oMathPara>
                </a14:m>
                <a:endParaRPr kumimoji="1" lang="zh-TW" altLang="en-US" dirty="0"/>
              </a:p>
            </p:txBody>
          </p:sp>
        </mc:Choice>
        <mc:Fallback xmlns="">
          <p:sp>
            <p:nvSpPr>
              <p:cNvPr id="11" name="文字方塊 1">
                <a:extLst>
                  <a:ext uri="{FF2B5EF4-FFF2-40B4-BE49-F238E27FC236}">
                    <a16:creationId xmlns:a16="http://schemas.microsoft.com/office/drawing/2014/main" id="{A821CA96-5E9D-A147-AE91-5DE3F5B51A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971657" y="3916267"/>
                <a:ext cx="786113" cy="526554"/>
              </a:xfrm>
              <a:prstGeom prst="rect">
                <a:avLst/>
              </a:prstGeom>
              <a:blipFill>
                <a:blip r:embed="rId3"/>
                <a:stretch>
                  <a:fillRect l="-9677" t="-4762" r="-9677" b="-16667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字方塊 1">
                <a:extLst>
                  <a:ext uri="{FF2B5EF4-FFF2-40B4-BE49-F238E27FC236}">
                    <a16:creationId xmlns:a16="http://schemas.microsoft.com/office/drawing/2014/main" id="{A378FA4E-589F-FC4B-8DF2-791B33799B1E}"/>
                  </a:ext>
                </a:extLst>
              </p:cNvPr>
              <p:cNvSpPr txBox="1"/>
              <p:nvPr/>
            </p:nvSpPr>
            <p:spPr bwMode="auto">
              <a:xfrm>
                <a:off x="3131840" y="4036582"/>
                <a:ext cx="705641" cy="276999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kumimoji="1"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kumimoji="1" lang="en-US" altLang="zh-TW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′</m:t>
                      </m:r>
                    </m:oMath>
                  </m:oMathPara>
                </a14:m>
                <a:endParaRPr kumimoji="1" lang="zh-TW" altLang="en-US" dirty="0"/>
              </a:p>
            </p:txBody>
          </p:sp>
        </mc:Choice>
        <mc:Fallback xmlns="">
          <p:sp>
            <p:nvSpPr>
              <p:cNvPr id="12" name="文字方塊 1">
                <a:extLst>
                  <a:ext uri="{FF2B5EF4-FFF2-40B4-BE49-F238E27FC236}">
                    <a16:creationId xmlns:a16="http://schemas.microsoft.com/office/drawing/2014/main" id="{A378FA4E-589F-FC4B-8DF2-791B33799B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131840" y="4036582"/>
                <a:ext cx="705641" cy="276999"/>
              </a:xfrm>
              <a:prstGeom prst="rect">
                <a:avLst/>
              </a:prstGeom>
              <a:blipFill>
                <a:blip r:embed="rId4"/>
                <a:stretch>
                  <a:fillRect l="-10526" r="-7018" b="-39130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1ABA4240-7AAD-B71F-2F9F-CEC61E6DA86F}"/>
              </a:ext>
            </a:extLst>
          </p:cNvPr>
          <p:cNvSpPr txBox="1"/>
          <p:nvPr/>
        </p:nvSpPr>
        <p:spPr bwMode="auto">
          <a:xfrm>
            <a:off x="1907704" y="3483777"/>
            <a:ext cx="2664296" cy="3827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r>
              <a:rPr lang="en-US" dirty="0" err="1"/>
              <a:t>有這兩種符號</a:t>
            </a:r>
            <a:r>
              <a:rPr lang="en-US" dirty="0"/>
              <a:t>：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endParaRPr lang="zh-TW" altLang="en-US" sz="1800"/>
          </a:p>
        </p:txBody>
      </p:sp>
      <p:sp>
        <p:nvSpPr>
          <p:cNvPr id="39939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endParaRPr lang="zh-TW" altLang="en-US" sz="1800"/>
          </a:p>
        </p:txBody>
      </p:sp>
      <p:sp>
        <p:nvSpPr>
          <p:cNvPr id="39941" name="文字方塊 5"/>
          <p:cNvSpPr txBox="1">
            <a:spLocks noChangeArrowheads="1"/>
          </p:cNvSpPr>
          <p:nvPr/>
        </p:nvSpPr>
        <p:spPr bwMode="auto">
          <a:xfrm>
            <a:off x="3779912" y="1900751"/>
            <a:ext cx="136815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zh-TW" altLang="en-US" sz="1800" dirty="0"/>
              <a:t>高次微分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字方塊 1">
                <a:extLst>
                  <a:ext uri="{FF2B5EF4-FFF2-40B4-BE49-F238E27FC236}">
                    <a16:creationId xmlns:a16="http://schemas.microsoft.com/office/drawing/2014/main" id="{C5806DD5-B471-DB4D-89E8-AD1D7F432381}"/>
                  </a:ext>
                </a:extLst>
              </p:cNvPr>
              <p:cNvSpPr txBox="1"/>
              <p:nvPr/>
            </p:nvSpPr>
            <p:spPr bwMode="auto">
              <a:xfrm>
                <a:off x="900113" y="2451614"/>
                <a:ext cx="7206140" cy="761362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f>
                        <m:f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𝑓</m:t>
                          </m:r>
                        </m:num>
                        <m:den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altLang="zh-TW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≡</m:t>
                      </m:r>
                      <m:f>
                        <m:f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𝑑𝑓</m:t>
                              </m:r>
                            </m:num>
                            <m:den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𝑑𝑥</m:t>
                              </m:r>
                            </m:den>
                          </m:f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altLang="zh-TW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altLang="zh-TW"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→0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d>
                                <m:d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∆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𝑓</m:t>
                                      </m:r>
                                    </m:num>
                                    <m:den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∆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𝑥</m:t>
                                      </m:r>
                                    </m:den>
                                  </m:f>
                                </m:e>
                              </m:d>
                            </m:num>
                            <m:den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den>
                          </m:f>
                        </m:e>
                      </m:func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kumimoji="1"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TW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p>
                              <m:r>
                                <a:rPr kumimoji="1" lang="en-US" altLang="zh-TW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num>
                        <m:den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d>
                        <m:dPr>
                          <m:ctrlP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p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′′</m:t>
                          </m:r>
                        </m:sup>
                      </m:sSup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altLang="zh-TW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altLang="zh-TW"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→0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𝑓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′</m:t>
                              </m:r>
                              <m:d>
                                <m:d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+∆</m:t>
                                  </m:r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𝑓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′</m:t>
                              </m:r>
                              <m:d>
                                <m:d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</m:num>
                            <m:den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kumimoji="1" lang="zh-TW" altLang="en-US" dirty="0"/>
              </a:p>
            </p:txBody>
          </p:sp>
        </mc:Choice>
        <mc:Fallback xmlns="">
          <p:sp>
            <p:nvSpPr>
              <p:cNvPr id="7" name="文字方塊 1">
                <a:extLst>
                  <a:ext uri="{FF2B5EF4-FFF2-40B4-BE49-F238E27FC236}">
                    <a16:creationId xmlns:a16="http://schemas.microsoft.com/office/drawing/2014/main" id="{C5806DD5-B471-DB4D-89E8-AD1D7F4323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00113" y="2451614"/>
                <a:ext cx="7206140" cy="761362"/>
              </a:xfrm>
              <a:prstGeom prst="rect">
                <a:avLst/>
              </a:prstGeom>
              <a:blipFill>
                <a:blip r:embed="rId2"/>
                <a:stretch>
                  <a:fillRect l="-352" b="-9836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字方塊 1">
                <a:extLst>
                  <a:ext uri="{FF2B5EF4-FFF2-40B4-BE49-F238E27FC236}">
                    <a16:creationId xmlns:a16="http://schemas.microsoft.com/office/drawing/2014/main" id="{E8ACB888-19F7-274F-8452-FDA19854C2B7}"/>
                  </a:ext>
                </a:extLst>
              </p:cNvPr>
              <p:cNvSpPr txBox="1"/>
              <p:nvPr/>
            </p:nvSpPr>
            <p:spPr bwMode="auto">
              <a:xfrm>
                <a:off x="900113" y="3645024"/>
                <a:ext cx="1947584" cy="627416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f>
                        <m:f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p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𝑓</m:t>
                          </m:r>
                        </m:num>
                        <m:den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p>
                        </m:den>
                      </m:f>
                      <m:r>
                        <a:rPr lang="en-US" altLang="zh-TW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≡</m:t>
                      </m:r>
                      <m:f>
                        <m:f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p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sup>
                              </m:s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num>
                            <m:den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sSup>
                                <m:sSup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sup>
                              </m:sSup>
                            </m:den>
                          </m:f>
                        </m:e>
                      </m:d>
                    </m:oMath>
                  </m:oMathPara>
                </a14:m>
                <a:endParaRPr kumimoji="1" lang="zh-TW" altLang="en-US" dirty="0"/>
              </a:p>
            </p:txBody>
          </p:sp>
        </mc:Choice>
        <mc:Fallback xmlns="">
          <p:sp>
            <p:nvSpPr>
              <p:cNvPr id="8" name="文字方塊 1">
                <a:extLst>
                  <a:ext uri="{FF2B5EF4-FFF2-40B4-BE49-F238E27FC236}">
                    <a16:creationId xmlns:a16="http://schemas.microsoft.com/office/drawing/2014/main" id="{E8ACB888-19F7-274F-8452-FDA19854C2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00113" y="3645024"/>
                <a:ext cx="1947584" cy="627416"/>
              </a:xfrm>
              <a:prstGeom prst="rect">
                <a:avLst/>
              </a:prstGeom>
              <a:blipFill>
                <a:blip r:embed="rId3"/>
                <a:stretch>
                  <a:fillRect l="-2597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endParaRPr lang="zh-TW" altLang="en-US" sz="1800"/>
          </a:p>
        </p:txBody>
      </p:sp>
      <p:sp>
        <p:nvSpPr>
          <p:cNvPr id="41987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endParaRPr lang="zh-TW" altLang="en-US" sz="1800"/>
          </a:p>
        </p:txBody>
      </p:sp>
      <p:sp>
        <p:nvSpPr>
          <p:cNvPr id="41989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endParaRPr lang="zh-TW" altLang="en-US" sz="1800"/>
          </a:p>
        </p:txBody>
      </p:sp>
      <p:sp>
        <p:nvSpPr>
          <p:cNvPr id="41991" name="矩形 7"/>
          <p:cNvSpPr>
            <a:spLocks noChangeArrowheads="1"/>
          </p:cNvSpPr>
          <p:nvPr/>
        </p:nvSpPr>
        <p:spPr bwMode="auto">
          <a:xfrm>
            <a:off x="1979613" y="1819253"/>
            <a:ext cx="18002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zh-TW" altLang="en-US" sz="1800"/>
              <a:t>常數的微分為零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字方塊 1">
                <a:extLst>
                  <a:ext uri="{FF2B5EF4-FFF2-40B4-BE49-F238E27FC236}">
                    <a16:creationId xmlns:a16="http://schemas.microsoft.com/office/drawing/2014/main" id="{79114247-B0A5-1C49-897A-651F8C895338}"/>
                  </a:ext>
                </a:extLst>
              </p:cNvPr>
              <p:cNvSpPr txBox="1"/>
              <p:nvPr/>
            </p:nvSpPr>
            <p:spPr bwMode="auto">
              <a:xfrm>
                <a:off x="4788024" y="1052736"/>
                <a:ext cx="845681" cy="585160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f>
                        <m:fPr>
                          <m:ctrlPr>
                            <a:rPr kumimoji="1" lang="en-US" altLang="zh-TW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1" lang="en-US" altLang="zh-TW" sz="2000" b="0" i="1" smtClean="0">
                              <a:latin typeface="Cambria Math" panose="02040503050406030204" pitchFamily="18" charset="0"/>
                            </a:rPr>
                            <m:t>𝑑𝑓</m:t>
                          </m:r>
                        </m:num>
                        <m:den>
                          <m:r>
                            <a:rPr kumimoji="1" lang="en-US" altLang="zh-TW" sz="2000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kumimoji="1" lang="en-US" altLang="zh-TW" sz="20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kumimoji="1" lang="zh-TW" altLang="en-US" sz="2000" dirty="0"/>
              </a:p>
            </p:txBody>
          </p:sp>
        </mc:Choice>
        <mc:Fallback xmlns="">
          <p:sp>
            <p:nvSpPr>
              <p:cNvPr id="9" name="文字方塊 1">
                <a:extLst>
                  <a:ext uri="{FF2B5EF4-FFF2-40B4-BE49-F238E27FC236}">
                    <a16:creationId xmlns:a16="http://schemas.microsoft.com/office/drawing/2014/main" id="{79114247-B0A5-1C49-897A-651F8C8953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788024" y="1052736"/>
                <a:ext cx="845681" cy="585160"/>
              </a:xfrm>
              <a:prstGeom prst="rect">
                <a:avLst/>
              </a:prstGeom>
              <a:blipFill>
                <a:blip r:embed="rId2"/>
                <a:stretch>
                  <a:fillRect l="-8824" t="-4255" r="-5882" b="-12766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字方塊 1">
                <a:extLst>
                  <a:ext uri="{FF2B5EF4-FFF2-40B4-BE49-F238E27FC236}">
                    <a16:creationId xmlns:a16="http://schemas.microsoft.com/office/drawing/2014/main" id="{6D2E25C9-3C47-0242-9A9A-4A32D1402DD0}"/>
                  </a:ext>
                </a:extLst>
              </p:cNvPr>
              <p:cNvSpPr txBox="1"/>
              <p:nvPr/>
            </p:nvSpPr>
            <p:spPr bwMode="auto">
              <a:xfrm>
                <a:off x="2032121" y="1177515"/>
                <a:ext cx="1037592" cy="307777"/>
              </a:xfrm>
              <a:prstGeom prst="rect">
                <a:avLst/>
              </a:prstGeom>
              <a:solidFill>
                <a:srgbClr val="FFFF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kumimoji="1" lang="en-US" altLang="zh-TW" sz="2000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kumimoji="1" lang="en-US" altLang="zh-TW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TW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kumimoji="1" lang="en-US" altLang="zh-TW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kumimoji="1" lang="en-US" altLang="zh-TW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kumimoji="1" lang="zh-TW" altLang="en-US" sz="2000" dirty="0"/>
              </a:p>
            </p:txBody>
          </p:sp>
        </mc:Choice>
        <mc:Fallback xmlns="">
          <p:sp>
            <p:nvSpPr>
              <p:cNvPr id="10" name="文字方塊 1">
                <a:extLst>
                  <a:ext uri="{FF2B5EF4-FFF2-40B4-BE49-F238E27FC236}">
                    <a16:creationId xmlns:a16="http://schemas.microsoft.com/office/drawing/2014/main" id="{6D2E25C9-3C47-0242-9A9A-4A32D1402D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032121" y="1177515"/>
                <a:ext cx="1037592" cy="307777"/>
              </a:xfrm>
              <a:prstGeom prst="rect">
                <a:avLst/>
              </a:prstGeom>
              <a:blipFill>
                <a:blip r:embed="rId3"/>
                <a:stretch>
                  <a:fillRect l="-6024" r="-1205" b="-26923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字方塊 1">
                <a:extLst>
                  <a:ext uri="{FF2B5EF4-FFF2-40B4-BE49-F238E27FC236}">
                    <a16:creationId xmlns:a16="http://schemas.microsoft.com/office/drawing/2014/main" id="{845C4200-5D81-AB41-BEAA-9CA39D6F2FF5}"/>
                  </a:ext>
                </a:extLst>
              </p:cNvPr>
              <p:cNvSpPr txBox="1"/>
              <p:nvPr/>
            </p:nvSpPr>
            <p:spPr bwMode="auto">
              <a:xfrm>
                <a:off x="3397361" y="1177514"/>
                <a:ext cx="848887" cy="307777"/>
              </a:xfrm>
              <a:prstGeom prst="rect">
                <a:avLst/>
              </a:prstGeom>
              <a:solidFill>
                <a:srgbClr val="FFFF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kumimoji="1" lang="en-US" altLang="zh-TW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kumimoji="1" lang="en-US" altLang="zh-TW" sz="2000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kumimoji="1" lang="en-US" altLang="zh-TW" sz="20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kumimoji="1" lang="zh-TW" altLang="en-US" sz="2000" dirty="0"/>
              </a:p>
            </p:txBody>
          </p:sp>
        </mc:Choice>
        <mc:Fallback xmlns="">
          <p:sp>
            <p:nvSpPr>
              <p:cNvPr id="11" name="文字方塊 1">
                <a:extLst>
                  <a:ext uri="{FF2B5EF4-FFF2-40B4-BE49-F238E27FC236}">
                    <a16:creationId xmlns:a16="http://schemas.microsoft.com/office/drawing/2014/main" id="{845C4200-5D81-AB41-BEAA-9CA39D6F2F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397361" y="1177514"/>
                <a:ext cx="848887" cy="307777"/>
              </a:xfrm>
              <a:prstGeom prst="rect">
                <a:avLst/>
              </a:prstGeom>
              <a:blipFill>
                <a:blip r:embed="rId4"/>
                <a:stretch>
                  <a:fillRect l="-4412" r="-4412" b="-26923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矩形 7">
            <a:extLst>
              <a:ext uri="{FF2B5EF4-FFF2-40B4-BE49-F238E27FC236}">
                <a16:creationId xmlns:a16="http://schemas.microsoft.com/office/drawing/2014/main" id="{AF938A75-EFE5-4F4D-B48D-C0820A665A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61714" y="2712486"/>
            <a:ext cx="11064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zh-TW" altLang="en-US" sz="1800" dirty="0"/>
              <a:t>線性組合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字方塊 1">
                <a:extLst>
                  <a:ext uri="{FF2B5EF4-FFF2-40B4-BE49-F238E27FC236}">
                    <a16:creationId xmlns:a16="http://schemas.microsoft.com/office/drawing/2014/main" id="{37B65EFB-4FDD-374F-B448-18F83BBEE728}"/>
                  </a:ext>
                </a:extLst>
              </p:cNvPr>
              <p:cNvSpPr txBox="1"/>
              <p:nvPr/>
            </p:nvSpPr>
            <p:spPr bwMode="auto">
              <a:xfrm>
                <a:off x="2046658" y="3283704"/>
                <a:ext cx="2307876" cy="307777"/>
              </a:xfrm>
              <a:prstGeom prst="rect">
                <a:avLst/>
              </a:prstGeom>
              <a:solidFill>
                <a:srgbClr val="FFFF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kumimoji="1" lang="en-US" altLang="zh-TW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d>
                        <m:dPr>
                          <m:ctrlPr>
                            <a:rPr kumimoji="1" lang="en-US" altLang="zh-TW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TW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𝑓</m:t>
                          </m:r>
                          <m:r>
                            <a:rPr kumimoji="1" lang="en-US" altLang="zh-TW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kumimoji="1" lang="en-US" altLang="zh-TW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𝑔</m:t>
                          </m:r>
                        </m:e>
                      </m:d>
                      <m:r>
                        <a:rPr kumimoji="1" lang="en-US" altLang="zh-TW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=∆</m:t>
                      </m:r>
                      <m:r>
                        <a:rPr kumimoji="1" lang="en-US" altLang="zh-TW" sz="2000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kumimoji="1" lang="en-US" altLang="zh-TW" sz="2000" b="0" i="1" smtClean="0">
                          <a:latin typeface="Cambria Math" panose="02040503050406030204" pitchFamily="18" charset="0"/>
                        </a:rPr>
                        <m:t>+∆</m:t>
                      </m:r>
                      <m:r>
                        <a:rPr kumimoji="1" lang="en-US" altLang="zh-TW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𝑔</m:t>
                      </m:r>
                    </m:oMath>
                  </m:oMathPara>
                </a14:m>
                <a:endParaRPr kumimoji="1" lang="zh-TW" altLang="en-US" sz="2000" dirty="0"/>
              </a:p>
            </p:txBody>
          </p:sp>
        </mc:Choice>
        <mc:Fallback xmlns="">
          <p:sp>
            <p:nvSpPr>
              <p:cNvPr id="13" name="文字方塊 1">
                <a:extLst>
                  <a:ext uri="{FF2B5EF4-FFF2-40B4-BE49-F238E27FC236}">
                    <a16:creationId xmlns:a16="http://schemas.microsoft.com/office/drawing/2014/main" id="{37B65EFB-4FDD-374F-B448-18F83BBEE7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046658" y="3283704"/>
                <a:ext cx="2307876" cy="307777"/>
              </a:xfrm>
              <a:prstGeom prst="rect">
                <a:avLst/>
              </a:prstGeom>
              <a:blipFill>
                <a:blip r:embed="rId5"/>
                <a:stretch>
                  <a:fillRect l="-2198" r="-2198" b="-32000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字方塊 1">
                <a:extLst>
                  <a:ext uri="{FF2B5EF4-FFF2-40B4-BE49-F238E27FC236}">
                    <a16:creationId xmlns:a16="http://schemas.microsoft.com/office/drawing/2014/main" id="{FEC1C16A-C156-4744-8D52-5BA7C660413F}"/>
                  </a:ext>
                </a:extLst>
              </p:cNvPr>
              <p:cNvSpPr txBox="1"/>
              <p:nvPr/>
            </p:nvSpPr>
            <p:spPr bwMode="auto">
              <a:xfrm>
                <a:off x="2046658" y="3762528"/>
                <a:ext cx="2036327" cy="307777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d>
                        <m:dPr>
                          <m:ctrlPr>
                            <a:rPr kumimoji="1" lang="en-US" altLang="zh-TW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TW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𝑓</m:t>
                          </m:r>
                          <m:r>
                            <a:rPr kumimoji="1" lang="en-US" altLang="zh-TW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kumimoji="1" lang="en-US" altLang="zh-TW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𝑔</m:t>
                          </m:r>
                        </m:e>
                      </m:d>
                      <m:r>
                        <a:rPr kumimoji="1" lang="en-US" altLang="zh-TW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′=</m:t>
                      </m:r>
                      <m:r>
                        <a:rPr kumimoji="1" lang="en-US" altLang="zh-TW" sz="2000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kumimoji="1" lang="en-US" altLang="zh-TW" sz="2000" b="0" i="1" smtClean="0">
                          <a:latin typeface="Cambria Math" panose="02040503050406030204" pitchFamily="18" charset="0"/>
                        </a:rPr>
                        <m:t>′+</m:t>
                      </m:r>
                      <m:r>
                        <a:rPr kumimoji="1" lang="en-US" altLang="zh-TW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𝑔</m:t>
                      </m:r>
                      <m:r>
                        <a:rPr kumimoji="1" lang="en-US" altLang="zh-TW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′</m:t>
                      </m:r>
                    </m:oMath>
                  </m:oMathPara>
                </a14:m>
                <a:endParaRPr kumimoji="1" lang="zh-TW" altLang="en-US" sz="2000" dirty="0"/>
              </a:p>
            </p:txBody>
          </p:sp>
        </mc:Choice>
        <mc:Fallback xmlns="">
          <p:sp>
            <p:nvSpPr>
              <p:cNvPr id="14" name="文字方塊 1">
                <a:extLst>
                  <a:ext uri="{FF2B5EF4-FFF2-40B4-BE49-F238E27FC236}">
                    <a16:creationId xmlns:a16="http://schemas.microsoft.com/office/drawing/2014/main" id="{FEC1C16A-C156-4744-8D52-5BA7C66041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046658" y="3762528"/>
                <a:ext cx="2036327" cy="307777"/>
              </a:xfrm>
              <a:prstGeom prst="rect">
                <a:avLst/>
              </a:prstGeom>
              <a:blipFill>
                <a:blip r:embed="rId6"/>
                <a:stretch>
                  <a:fillRect t="-4000" r="-3727" b="-32000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字方塊 1">
                <a:extLst>
                  <a:ext uri="{FF2B5EF4-FFF2-40B4-BE49-F238E27FC236}">
                    <a16:creationId xmlns:a16="http://schemas.microsoft.com/office/drawing/2014/main" id="{D33C7883-25A5-8246-BF25-4594EDCD63B6}"/>
                  </a:ext>
                </a:extLst>
              </p:cNvPr>
              <p:cNvSpPr txBox="1"/>
              <p:nvPr/>
            </p:nvSpPr>
            <p:spPr bwMode="auto">
              <a:xfrm>
                <a:off x="2046658" y="4961951"/>
                <a:ext cx="1465337" cy="307777"/>
              </a:xfrm>
              <a:prstGeom prst="rect">
                <a:avLst/>
              </a:prstGeom>
              <a:solidFill>
                <a:srgbClr val="FFFF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kumimoji="1" lang="en-US" altLang="zh-TW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d>
                        <m:dPr>
                          <m:ctrlPr>
                            <a:rPr kumimoji="1" lang="en-US" altLang="zh-TW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TW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𝑐𝑓</m:t>
                          </m:r>
                        </m:e>
                      </m:d>
                      <m:r>
                        <a:rPr kumimoji="1" lang="en-US" altLang="zh-TW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kumimoji="1" lang="en-US" altLang="zh-TW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𝑐</m:t>
                      </m:r>
                      <m:r>
                        <a:rPr kumimoji="1" lang="en-US" altLang="zh-TW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kumimoji="1" lang="en-US" altLang="zh-TW" sz="2000" b="0" i="1" smtClean="0">
                          <a:latin typeface="Cambria Math" panose="02040503050406030204" pitchFamily="18" charset="0"/>
                        </a:rPr>
                        <m:t>𝑓</m:t>
                      </m:r>
                    </m:oMath>
                  </m:oMathPara>
                </a14:m>
                <a:endParaRPr kumimoji="1" lang="zh-TW" altLang="en-US" sz="2000" dirty="0"/>
              </a:p>
            </p:txBody>
          </p:sp>
        </mc:Choice>
        <mc:Fallback xmlns="">
          <p:sp>
            <p:nvSpPr>
              <p:cNvPr id="15" name="文字方塊 1">
                <a:extLst>
                  <a:ext uri="{FF2B5EF4-FFF2-40B4-BE49-F238E27FC236}">
                    <a16:creationId xmlns:a16="http://schemas.microsoft.com/office/drawing/2014/main" id="{D33C7883-25A5-8246-BF25-4594EDCD63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046658" y="4961951"/>
                <a:ext cx="1465337" cy="307777"/>
              </a:xfrm>
              <a:prstGeom prst="rect">
                <a:avLst/>
              </a:prstGeom>
              <a:blipFill>
                <a:blip r:embed="rId7"/>
                <a:stretch>
                  <a:fillRect l="-3448" r="-4310" b="-32000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文字方塊 1">
                <a:extLst>
                  <a:ext uri="{FF2B5EF4-FFF2-40B4-BE49-F238E27FC236}">
                    <a16:creationId xmlns:a16="http://schemas.microsoft.com/office/drawing/2014/main" id="{1BB49A3D-337C-D549-B17D-49CE6D5C5B7B}"/>
                  </a:ext>
                </a:extLst>
              </p:cNvPr>
              <p:cNvSpPr txBox="1"/>
              <p:nvPr/>
            </p:nvSpPr>
            <p:spPr bwMode="auto">
              <a:xfrm>
                <a:off x="2046658" y="5487480"/>
                <a:ext cx="1276568" cy="307777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d>
                        <m:dPr>
                          <m:ctrlPr>
                            <a:rPr kumimoji="1" lang="en-US" altLang="zh-TW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TW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𝑐𝑓</m:t>
                          </m:r>
                        </m:e>
                      </m:d>
                      <m:r>
                        <a:rPr kumimoji="1" lang="en-US" altLang="zh-TW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′=</m:t>
                      </m:r>
                      <m:r>
                        <a:rPr kumimoji="1" lang="en-US" altLang="zh-TW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𝑐𝑓</m:t>
                      </m:r>
                      <m:r>
                        <a:rPr kumimoji="1" lang="en-US" altLang="zh-TW" sz="2000" b="0" i="1" smtClean="0">
                          <a:latin typeface="Cambria Math" panose="02040503050406030204" pitchFamily="18" charset="0"/>
                        </a:rPr>
                        <m:t>′</m:t>
                      </m:r>
                    </m:oMath>
                  </m:oMathPara>
                </a14:m>
                <a:endParaRPr kumimoji="1" lang="zh-TW" altLang="en-US" sz="2000" dirty="0"/>
              </a:p>
            </p:txBody>
          </p:sp>
        </mc:Choice>
        <mc:Fallback xmlns="">
          <p:sp>
            <p:nvSpPr>
              <p:cNvPr id="16" name="文字方塊 1">
                <a:extLst>
                  <a:ext uri="{FF2B5EF4-FFF2-40B4-BE49-F238E27FC236}">
                    <a16:creationId xmlns:a16="http://schemas.microsoft.com/office/drawing/2014/main" id="{1BB49A3D-337C-D549-B17D-49CE6D5C5B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046658" y="5487480"/>
                <a:ext cx="1276568" cy="307777"/>
              </a:xfrm>
              <a:prstGeom prst="rect">
                <a:avLst/>
              </a:prstGeom>
              <a:blipFill>
                <a:blip r:embed="rId8"/>
                <a:stretch>
                  <a:fillRect r="-4950" b="-32000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矩形 1"/>
          <p:cNvSpPr>
            <a:spLocks noChangeArrowheads="1"/>
          </p:cNvSpPr>
          <p:nvPr/>
        </p:nvSpPr>
        <p:spPr bwMode="auto">
          <a:xfrm>
            <a:off x="3995738" y="549275"/>
            <a:ext cx="15700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zh-TW" altLang="en-US" sz="1800"/>
              <a:t>多項式的微分</a:t>
            </a:r>
          </a:p>
        </p:txBody>
      </p:sp>
      <p:sp>
        <p:nvSpPr>
          <p:cNvPr id="4403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endParaRPr lang="zh-TW" altLang="en-US" sz="1800"/>
          </a:p>
        </p:txBody>
      </p:sp>
      <p:sp>
        <p:nvSpPr>
          <p:cNvPr id="4403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endParaRPr lang="zh-TW" altLang="en-US" sz="1800"/>
          </a:p>
        </p:txBody>
      </p:sp>
      <p:sp>
        <p:nvSpPr>
          <p:cNvPr id="4403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endParaRPr lang="zh-TW" altLang="en-US" sz="1800"/>
          </a:p>
        </p:txBody>
      </p:sp>
      <p:sp>
        <p:nvSpPr>
          <p:cNvPr id="4404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endParaRPr lang="zh-TW" altLang="en-US" sz="1800"/>
          </a:p>
        </p:txBody>
      </p:sp>
      <p:sp>
        <p:nvSpPr>
          <p:cNvPr id="44042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endParaRPr lang="zh-TW" altLang="en-US" sz="18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字方塊 1">
                <a:extLst>
                  <a:ext uri="{FF2B5EF4-FFF2-40B4-BE49-F238E27FC236}">
                    <a16:creationId xmlns:a16="http://schemas.microsoft.com/office/drawing/2014/main" id="{0C085AC2-B1F7-5940-9A65-4DA8AF715641}"/>
                  </a:ext>
                </a:extLst>
              </p:cNvPr>
              <p:cNvSpPr txBox="1"/>
              <p:nvPr/>
            </p:nvSpPr>
            <p:spPr bwMode="auto">
              <a:xfrm>
                <a:off x="1031629" y="1905322"/>
                <a:ext cx="5091907" cy="537519"/>
              </a:xfrm>
              <a:prstGeom prst="rect">
                <a:avLst/>
              </a:prstGeom>
              <a:solidFill>
                <a:srgbClr val="FFFF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kumimoji="1" lang="en-US" altLang="zh-TW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TW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p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altLang="zh-TW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altLang="zh-TW"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→0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𝑓</m:t>
                              </m:r>
                              <m:d>
                                <m:d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+∆</m:t>
                                  </m:r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𝑓</m:t>
                              </m:r>
                              <m:d>
                                <m:d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</m:num>
                            <m:den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den>
                          </m:f>
                        </m:e>
                      </m:func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altLang="zh-TW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altLang="zh-TW"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→0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𝑥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+∆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p>
                              </m:sSup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𝑛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kumimoji="1" lang="zh-TW" altLang="en-US" dirty="0"/>
              </a:p>
            </p:txBody>
          </p:sp>
        </mc:Choice>
        <mc:Fallback xmlns="">
          <p:sp>
            <p:nvSpPr>
              <p:cNvPr id="13" name="文字方塊 1">
                <a:extLst>
                  <a:ext uri="{FF2B5EF4-FFF2-40B4-BE49-F238E27FC236}">
                    <a16:creationId xmlns:a16="http://schemas.microsoft.com/office/drawing/2014/main" id="{0C085AC2-B1F7-5940-9A65-4DA8AF7156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31629" y="1905322"/>
                <a:ext cx="5091907" cy="537519"/>
              </a:xfrm>
              <a:prstGeom prst="rect">
                <a:avLst/>
              </a:prstGeom>
              <a:blipFill>
                <a:blip r:embed="rId2"/>
                <a:stretch>
                  <a:fillRect l="-1244" t="-4651" b="-13953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B36BB66A-66B7-844E-A289-7BCA5B3E13DE}"/>
                  </a:ext>
                </a:extLst>
              </p:cNvPr>
              <p:cNvSpPr/>
              <p:nvPr/>
            </p:nvSpPr>
            <p:spPr>
              <a:xfrm>
                <a:off x="1031629" y="1320090"/>
                <a:ext cx="1263038" cy="369332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</m:oMath>
                  </m:oMathPara>
                </a14:m>
                <a:endParaRPr lang="en-TW" dirty="0"/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B36BB66A-66B7-844E-A289-7BCA5B3E13D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1629" y="1320090"/>
                <a:ext cx="1263038" cy="369332"/>
              </a:xfrm>
              <a:prstGeom prst="rect">
                <a:avLst/>
              </a:prstGeom>
              <a:blipFill>
                <a:blip r:embed="rId3"/>
                <a:stretch>
                  <a:fillRect b="-20690"/>
                </a:stretch>
              </a:blipFill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4C1BE792-89DE-FB4D-9F40-4346D6A266C9}"/>
                  </a:ext>
                </a:extLst>
              </p:cNvPr>
              <p:cNvSpPr/>
              <p:nvPr/>
            </p:nvSpPr>
            <p:spPr>
              <a:xfrm>
                <a:off x="1031629" y="2781300"/>
                <a:ext cx="4120807" cy="369332"/>
              </a:xfrm>
              <a:prstGeom prst="rect">
                <a:avLst/>
              </a:prstGeom>
              <a:solidFill>
                <a:srgbClr val="FFFF99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+∆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  <m:sSup>
                        <m:sSup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∙∆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US" altLang="zh-TW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en-US" altLang="zh-TW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O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TW" dirty="0"/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4C1BE792-89DE-FB4D-9F40-4346D6A266C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1629" y="2781300"/>
                <a:ext cx="4120807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文字方塊 1">
                <a:extLst>
                  <a:ext uri="{FF2B5EF4-FFF2-40B4-BE49-F238E27FC236}">
                    <a16:creationId xmlns:a16="http://schemas.microsoft.com/office/drawing/2014/main" id="{991D73DC-F134-FA4C-B9E4-8DCB47B73ECD}"/>
                  </a:ext>
                </a:extLst>
              </p:cNvPr>
              <p:cNvSpPr txBox="1"/>
              <p:nvPr/>
            </p:nvSpPr>
            <p:spPr bwMode="auto">
              <a:xfrm>
                <a:off x="1060838" y="3362970"/>
                <a:ext cx="6064032" cy="555793"/>
              </a:xfrm>
              <a:prstGeom prst="rect">
                <a:avLst/>
              </a:prstGeom>
              <a:solidFill>
                <a:srgbClr val="FFFF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kumimoji="1" lang="en-US" altLang="zh-TW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TW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p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altLang="zh-TW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altLang="zh-TW"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→0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𝑥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+∆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p>
                              </m:sSup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𝑛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den>
                          </m:f>
                        </m:e>
                      </m:func>
                      <m:func>
                        <m:func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altLang="zh-TW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altLang="zh-TW"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→0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  <m:sSup>
                                <m:sSup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−1</m:t>
                                  </m:r>
                                </m:sup>
                              </m:sSup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∙∆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altLang="zh-TW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m:rPr>
                                  <m:sty m:val="p"/>
                                </m:rPr>
                                <a:rPr lang="en-US" altLang="zh-TW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O</m:t>
                              </m:r>
                              <m:d>
                                <m:d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∆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d>
                            </m:num>
                            <m:den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den>
                          </m:f>
                        </m:e>
                      </m:func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altLang="zh-TW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  <m:sSup>
                        <m:sSupPr>
                          <m:ctrlP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kumimoji="1" lang="zh-TW" altLang="en-US" dirty="0"/>
              </a:p>
            </p:txBody>
          </p:sp>
        </mc:Choice>
        <mc:Fallback xmlns="">
          <p:sp>
            <p:nvSpPr>
              <p:cNvPr id="16" name="文字方塊 1">
                <a:extLst>
                  <a:ext uri="{FF2B5EF4-FFF2-40B4-BE49-F238E27FC236}">
                    <a16:creationId xmlns:a16="http://schemas.microsoft.com/office/drawing/2014/main" id="{991D73DC-F134-FA4C-B9E4-8DCB47B73E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60838" y="3362970"/>
                <a:ext cx="6064032" cy="555793"/>
              </a:xfrm>
              <a:prstGeom prst="rect">
                <a:avLst/>
              </a:prstGeom>
              <a:blipFill>
                <a:blip r:embed="rId5"/>
                <a:stretch>
                  <a:fillRect l="-835" b="-11111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86157E8B-3BFA-194C-9B99-96E42CF8B1CD}"/>
                  </a:ext>
                </a:extLst>
              </p:cNvPr>
              <p:cNvSpPr/>
              <p:nvPr/>
            </p:nvSpPr>
            <p:spPr>
              <a:xfrm>
                <a:off x="1044070" y="4743268"/>
                <a:ext cx="1767342" cy="618246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f>
                        <m:f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sSup>
                        <m:sSup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altLang="zh-TW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  <m:sSup>
                        <m:sSupPr>
                          <m:ctrlP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TW" dirty="0"/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86157E8B-3BFA-194C-9B99-96E42CF8B1C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4070" y="4743268"/>
                <a:ext cx="1767342" cy="618246"/>
              </a:xfrm>
              <a:prstGeom prst="rect">
                <a:avLst/>
              </a:prstGeom>
              <a:blipFill>
                <a:blip r:embed="rId6"/>
                <a:stretch>
                  <a:fillRect b="-4000"/>
                </a:stretch>
              </a:blipFill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12" descr="D:\Dropbox\Documents\課程\YoungTextBook\Images\Chapter02\A_Images\A_Figures_and_Photos\02_19_Figure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7796" y="3488077"/>
            <a:ext cx="2891111" cy="2766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0" name="文字方塊 6"/>
          <p:cNvSpPr txBox="1">
            <a:spLocks noChangeArrowheads="1"/>
          </p:cNvSpPr>
          <p:nvPr/>
        </p:nvSpPr>
        <p:spPr bwMode="auto">
          <a:xfrm>
            <a:off x="687720" y="1163215"/>
            <a:ext cx="511306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zh-TW" altLang="en-US" sz="1800" dirty="0"/>
              <a:t>以公式快速計算自由落體的速度及加速度。</a:t>
            </a:r>
          </a:p>
        </p:txBody>
      </p:sp>
      <p:sp>
        <p:nvSpPr>
          <p:cNvPr id="45068" name="文字方塊 4"/>
          <p:cNvSpPr txBox="1">
            <a:spLocks noChangeArrowheads="1"/>
          </p:cNvSpPr>
          <p:nvPr/>
        </p:nvSpPr>
        <p:spPr bwMode="auto">
          <a:xfrm>
            <a:off x="714028" y="5180378"/>
            <a:ext cx="41052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zh-TW" altLang="en-US" sz="1800" dirty="0"/>
              <a:t>加速度是一個常數！</a:t>
            </a:r>
          </a:p>
        </p:txBody>
      </p:sp>
      <p:sp>
        <p:nvSpPr>
          <p:cNvPr id="2" name="文字方塊 1"/>
          <p:cNvSpPr txBox="1"/>
          <p:nvPr/>
        </p:nvSpPr>
        <p:spPr bwMode="auto">
          <a:xfrm>
            <a:off x="683568" y="5685243"/>
            <a:ext cx="388843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r>
              <a:rPr lang="zh-TW" altLang="en-US" dirty="0"/>
              <a:t>這是一個等加速度運動！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7AD9307E-09F5-EF43-9604-AA8B3C8C3229}"/>
                  </a:ext>
                </a:extLst>
              </p:cNvPr>
              <p:cNvSpPr/>
              <p:nvPr/>
            </p:nvSpPr>
            <p:spPr>
              <a:xfrm>
                <a:off x="6804248" y="284927"/>
                <a:ext cx="1767342" cy="618246"/>
              </a:xfrm>
              <a:prstGeom prst="rect">
                <a:avLst/>
              </a:prstGeom>
              <a:solidFill>
                <a:srgbClr val="FFFF99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f>
                        <m:f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sSup>
                        <m:sSup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altLang="zh-TW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  <m:sSup>
                        <m:sSupPr>
                          <m:ctrlP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TW" dirty="0"/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7AD9307E-09F5-EF43-9604-AA8B3C8C322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4248" y="284927"/>
                <a:ext cx="1767342" cy="618246"/>
              </a:xfrm>
              <a:prstGeom prst="rect">
                <a:avLst/>
              </a:prstGeom>
              <a:blipFill>
                <a:blip r:embed="rId3"/>
                <a:stretch>
                  <a:fillRect b="-4000"/>
                </a:stretch>
              </a:blipFill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字方塊 1">
                <a:extLst>
                  <a:ext uri="{FF2B5EF4-FFF2-40B4-BE49-F238E27FC236}">
                    <a16:creationId xmlns:a16="http://schemas.microsoft.com/office/drawing/2014/main" id="{3CCBF5D1-EA45-F44C-B318-4835B76E7242}"/>
                  </a:ext>
                </a:extLst>
              </p:cNvPr>
              <p:cNvSpPr txBox="1"/>
              <p:nvPr/>
            </p:nvSpPr>
            <p:spPr bwMode="auto">
              <a:xfrm>
                <a:off x="6804248" y="1040104"/>
                <a:ext cx="1276568" cy="307777"/>
              </a:xfrm>
              <a:prstGeom prst="rect">
                <a:avLst/>
              </a:prstGeom>
              <a:solidFill>
                <a:srgbClr val="FFFF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d>
                        <m:dPr>
                          <m:ctrlPr>
                            <a:rPr kumimoji="1" lang="en-US" altLang="zh-TW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TW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𝑐𝑓</m:t>
                          </m:r>
                        </m:e>
                      </m:d>
                      <m:r>
                        <a:rPr kumimoji="1" lang="en-US" altLang="zh-TW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′=</m:t>
                      </m:r>
                      <m:r>
                        <a:rPr kumimoji="1" lang="en-US" altLang="zh-TW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𝑐𝑓</m:t>
                      </m:r>
                      <m:r>
                        <a:rPr kumimoji="1" lang="en-US" altLang="zh-TW" sz="2000" b="0" i="1" smtClean="0">
                          <a:latin typeface="Cambria Math" panose="02040503050406030204" pitchFamily="18" charset="0"/>
                        </a:rPr>
                        <m:t>′</m:t>
                      </m:r>
                    </m:oMath>
                  </m:oMathPara>
                </a14:m>
                <a:endParaRPr kumimoji="1" lang="zh-TW" altLang="en-US" sz="2000" dirty="0"/>
              </a:p>
            </p:txBody>
          </p:sp>
        </mc:Choice>
        <mc:Fallback xmlns="">
          <p:sp>
            <p:nvSpPr>
              <p:cNvPr id="12" name="文字方塊 1">
                <a:extLst>
                  <a:ext uri="{FF2B5EF4-FFF2-40B4-BE49-F238E27FC236}">
                    <a16:creationId xmlns:a16="http://schemas.microsoft.com/office/drawing/2014/main" id="{3CCBF5D1-EA45-F44C-B318-4835B76E72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04248" y="1040104"/>
                <a:ext cx="1276568" cy="307777"/>
              </a:xfrm>
              <a:prstGeom prst="rect">
                <a:avLst/>
              </a:prstGeom>
              <a:blipFill>
                <a:blip r:embed="rId4"/>
                <a:stretch>
                  <a:fillRect r="-3922" b="-32000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字方塊 24">
                <a:extLst>
                  <a:ext uri="{FF2B5EF4-FFF2-40B4-BE49-F238E27FC236}">
                    <a16:creationId xmlns:a16="http://schemas.microsoft.com/office/drawing/2014/main" id="{83F60AC7-49D4-F548-9C89-456ACB917A47}"/>
                  </a:ext>
                </a:extLst>
              </p:cNvPr>
              <p:cNvSpPr txBox="1"/>
              <p:nvPr/>
            </p:nvSpPr>
            <p:spPr bwMode="auto">
              <a:xfrm>
                <a:off x="714028" y="1768952"/>
                <a:ext cx="2717795" cy="518604"/>
              </a:xfrm>
              <a:prstGeom prst="rect">
                <a:avLst/>
              </a:prstGeom>
              <a:solidFill>
                <a:srgbClr val="FFFF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>
                      <m:r>
                        <a:rPr lang="en-US" altLang="zh-TW" sz="1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altLang="zh-TW" sz="18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TW" sz="18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altLang="zh-TW" sz="1800" b="0" i="1" smtClean="0">
                          <a:latin typeface="Cambria Math" panose="02040503050406030204" pitchFamily="18" charset="0"/>
                        </a:rPr>
                        <m:t>)=−</m:t>
                      </m:r>
                      <m:f>
                        <m:fPr>
                          <m:ctrlP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altLang="zh-TW" sz="1800" i="1">
                          <a:latin typeface="Cambria Math" panose="02040503050406030204" pitchFamily="18" charset="0"/>
                        </a:rPr>
                        <m:t>𝑔</m:t>
                      </m:r>
                      <m:sSup>
                        <m:sSupPr>
                          <m:ctrlP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TW" sz="18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TW" sz="18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altLang="zh-TW" sz="18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kumimoji="1" lang="zh-TW" altLang="en-US" sz="1800" dirty="0"/>
              </a:p>
            </p:txBody>
          </p:sp>
        </mc:Choice>
        <mc:Fallback xmlns="">
          <p:sp>
            <p:nvSpPr>
              <p:cNvPr id="13" name="文字方塊 24">
                <a:extLst>
                  <a:ext uri="{FF2B5EF4-FFF2-40B4-BE49-F238E27FC236}">
                    <a16:creationId xmlns:a16="http://schemas.microsoft.com/office/drawing/2014/main" id="{83F60AC7-49D4-F548-9C89-456ACB917A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14028" y="1768952"/>
                <a:ext cx="2717795" cy="518604"/>
              </a:xfrm>
              <a:prstGeom prst="rect">
                <a:avLst/>
              </a:prstGeom>
              <a:blipFill>
                <a:blip r:embed="rId5"/>
                <a:stretch>
                  <a:fillRect t="-4878" b="-14634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字方塊 24">
                <a:extLst>
                  <a:ext uri="{FF2B5EF4-FFF2-40B4-BE49-F238E27FC236}">
                    <a16:creationId xmlns:a16="http://schemas.microsoft.com/office/drawing/2014/main" id="{E8738B4B-C24E-3C49-81E7-668378EE71B9}"/>
                  </a:ext>
                </a:extLst>
              </p:cNvPr>
              <p:cNvSpPr txBox="1"/>
              <p:nvPr/>
            </p:nvSpPr>
            <p:spPr bwMode="auto">
              <a:xfrm>
                <a:off x="683568" y="2636912"/>
                <a:ext cx="8138318" cy="531812"/>
              </a:xfrm>
              <a:prstGeom prst="rect">
                <a:avLst/>
              </a:prstGeom>
              <a:solidFill>
                <a:srgbClr val="FFFF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>
                      <m:r>
                        <a:rPr lang="en-US" altLang="zh-TW" sz="1800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altLang="zh-TW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num>
                        <m:den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US" altLang="zh-TW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𝑔</m:t>
                          </m:r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  <m:r>
                        <a:rPr lang="en-US" altLang="zh-TW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altLang="zh-TW" i="1"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en-US" altLang="zh-TW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f>
                        <m:f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𝑔𝑡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kumimoji="1" lang="zh-TW" altLang="en-US" sz="1800" dirty="0"/>
              </a:p>
            </p:txBody>
          </p:sp>
        </mc:Choice>
        <mc:Fallback xmlns="">
          <p:sp>
            <p:nvSpPr>
              <p:cNvPr id="14" name="文字方塊 24">
                <a:extLst>
                  <a:ext uri="{FF2B5EF4-FFF2-40B4-BE49-F238E27FC236}">
                    <a16:creationId xmlns:a16="http://schemas.microsoft.com/office/drawing/2014/main" id="{E8738B4B-C24E-3C49-81E7-668378EE71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3568" y="2636912"/>
                <a:ext cx="8138318" cy="531812"/>
              </a:xfrm>
              <a:prstGeom prst="rect">
                <a:avLst/>
              </a:prstGeom>
              <a:blipFill>
                <a:blip r:embed="rId6"/>
                <a:stretch>
                  <a:fillRect t="-2326" b="-13953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字方塊 24">
                <a:extLst>
                  <a:ext uri="{FF2B5EF4-FFF2-40B4-BE49-F238E27FC236}">
                    <a16:creationId xmlns:a16="http://schemas.microsoft.com/office/drawing/2014/main" id="{6DA9E08D-FD34-E340-B337-A70A6433B915}"/>
                  </a:ext>
                </a:extLst>
              </p:cNvPr>
              <p:cNvSpPr txBox="1"/>
              <p:nvPr/>
            </p:nvSpPr>
            <p:spPr bwMode="auto">
              <a:xfrm>
                <a:off x="683568" y="3508158"/>
                <a:ext cx="4681538" cy="525913"/>
              </a:xfrm>
              <a:prstGeom prst="rect">
                <a:avLst/>
              </a:prstGeom>
              <a:solidFill>
                <a:srgbClr val="FFFF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>
                      <m:r>
                        <a:rPr lang="en-US" altLang="zh-TW" sz="18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altLang="zh-TW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𝑑𝑣</m:t>
                          </m:r>
                        </m:num>
                        <m:den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US" altLang="zh-TW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𝑔𝑡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  <m:r>
                        <a:rPr lang="en-US" altLang="zh-TW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i="1">
                          <a:latin typeface="Cambria Math" panose="02040503050406030204" pitchFamily="18" charset="0"/>
                        </a:rPr>
                        <m:t>𝑔</m:t>
                      </m:r>
                      <m:f>
                        <m:f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𝑔</m:t>
                      </m:r>
                    </m:oMath>
                  </m:oMathPara>
                </a14:m>
                <a:endParaRPr kumimoji="1" lang="zh-TW" altLang="en-US" sz="1800" dirty="0"/>
              </a:p>
            </p:txBody>
          </p:sp>
        </mc:Choice>
        <mc:Fallback xmlns="">
          <p:sp>
            <p:nvSpPr>
              <p:cNvPr id="15" name="文字方塊 24">
                <a:extLst>
                  <a:ext uri="{FF2B5EF4-FFF2-40B4-BE49-F238E27FC236}">
                    <a16:creationId xmlns:a16="http://schemas.microsoft.com/office/drawing/2014/main" id="{6DA9E08D-FD34-E340-B337-A70A6433B9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3568" y="3508158"/>
                <a:ext cx="4681538" cy="525913"/>
              </a:xfrm>
              <a:prstGeom prst="rect">
                <a:avLst/>
              </a:prstGeom>
              <a:blipFill>
                <a:blip r:embed="rId7"/>
                <a:stretch>
                  <a:fillRect l="-541" t="-2381" r="-1081" b="-14286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50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50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8" grpId="0"/>
      <p:bldP spid="2" grpId="0"/>
      <p:bldP spid="14" grpId="0" animBg="1"/>
      <p:bldP spid="15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文字方塊 2"/>
          <p:cNvSpPr txBox="1">
            <a:spLocks noChangeArrowheads="1"/>
          </p:cNvSpPr>
          <p:nvPr/>
        </p:nvSpPr>
        <p:spPr bwMode="auto">
          <a:xfrm>
            <a:off x="2916238" y="319073"/>
            <a:ext cx="17145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zh-TW" altLang="en-US" sz="1800" dirty="0"/>
              <a:t>等加速度運動</a:t>
            </a:r>
          </a:p>
        </p:txBody>
      </p:sp>
      <p:sp>
        <p:nvSpPr>
          <p:cNvPr id="46083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endParaRPr lang="zh-TW" altLang="en-US" sz="1800"/>
          </a:p>
        </p:txBody>
      </p:sp>
      <p:pic>
        <p:nvPicPr>
          <p:cNvPr id="46084" name="Picture 9" descr="D:\Dropbox\Documents\課程\YoungTextBook\Images\Chapter02\A_Images\A_Figures_and_Photos\02_15_Figur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004" y="1484784"/>
            <a:ext cx="3803650" cy="489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5" name="Picture 10" descr="D:\Dropbox\Documents\課程\YoungTextBook\Images\Chapter02\A_Images\A_Figures_and_Photos\02_16_Figur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9487" y="4952717"/>
            <a:ext cx="2518817" cy="1861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6" name="Picture 11" descr="D:\Dropbox\Documents\課程\YoungTextBook\Images\Chapter02\A_Images\A_Figures_and_Photos\02_17_Figur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1" y="2436480"/>
            <a:ext cx="2601726" cy="251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7" name="Picture 12" descr="D:\Dropbox\Documents\課程\YoungTextBook\Images\Chapter02\A_Images\A_Figures_and_Photos\02_19_FigureA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302880"/>
            <a:ext cx="2230074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字方塊 24">
                <a:extLst>
                  <a:ext uri="{FF2B5EF4-FFF2-40B4-BE49-F238E27FC236}">
                    <a16:creationId xmlns:a16="http://schemas.microsoft.com/office/drawing/2014/main" id="{6886739B-5460-EE4A-9047-BF5C0DE15EC1}"/>
                  </a:ext>
                </a:extLst>
              </p:cNvPr>
              <p:cNvSpPr txBox="1"/>
              <p:nvPr/>
            </p:nvSpPr>
            <p:spPr bwMode="auto">
              <a:xfrm>
                <a:off x="1938859" y="795825"/>
                <a:ext cx="2717795" cy="518604"/>
              </a:xfrm>
              <a:prstGeom prst="rect">
                <a:avLst/>
              </a:prstGeom>
              <a:solidFill>
                <a:srgbClr val="FFFF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>
                      <m:r>
                        <a:rPr lang="en-US" altLang="zh-TW" sz="1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altLang="zh-TW" sz="18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TW" sz="18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altLang="zh-TW" sz="1800" b="0" i="1" smtClean="0">
                          <a:latin typeface="Cambria Math" panose="02040503050406030204" pitchFamily="18" charset="0"/>
                        </a:rPr>
                        <m:t>)=−</m:t>
                      </m:r>
                      <m:f>
                        <m:fPr>
                          <m:ctrlP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altLang="zh-TW" sz="1800" i="1">
                          <a:latin typeface="Cambria Math" panose="02040503050406030204" pitchFamily="18" charset="0"/>
                        </a:rPr>
                        <m:t>𝑔</m:t>
                      </m:r>
                      <m:sSup>
                        <m:sSupPr>
                          <m:ctrlP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TW" sz="18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TW" sz="18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altLang="zh-TW" sz="18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kumimoji="1" lang="zh-TW" altLang="en-US" sz="1800" dirty="0"/>
              </a:p>
            </p:txBody>
          </p:sp>
        </mc:Choice>
        <mc:Fallback xmlns="">
          <p:sp>
            <p:nvSpPr>
              <p:cNvPr id="9" name="文字方塊 24">
                <a:extLst>
                  <a:ext uri="{FF2B5EF4-FFF2-40B4-BE49-F238E27FC236}">
                    <a16:creationId xmlns:a16="http://schemas.microsoft.com/office/drawing/2014/main" id="{6886739B-5460-EE4A-9047-BF5C0DE15E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938859" y="795825"/>
                <a:ext cx="2717795" cy="518604"/>
              </a:xfrm>
              <a:prstGeom prst="rect">
                <a:avLst/>
              </a:prstGeom>
              <a:blipFill>
                <a:blip r:embed="rId6"/>
                <a:stretch>
                  <a:fillRect t="-4762" b="-11905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5" name="Picture 4" descr="F02_0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04" t="5194" r="14172"/>
          <a:stretch>
            <a:fillRect/>
          </a:stretch>
        </p:blipFill>
        <p:spPr bwMode="auto">
          <a:xfrm>
            <a:off x="1619250" y="981075"/>
            <a:ext cx="3024188" cy="555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6" name="文字方塊 2"/>
          <p:cNvSpPr txBox="1">
            <a:spLocks noChangeArrowheads="1"/>
          </p:cNvSpPr>
          <p:nvPr/>
        </p:nvSpPr>
        <p:spPr bwMode="auto">
          <a:xfrm>
            <a:off x="2916238" y="404813"/>
            <a:ext cx="17145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zh-TW" altLang="en-US" sz="1800"/>
              <a:t>等加速度運動</a:t>
            </a:r>
          </a:p>
        </p:txBody>
      </p:sp>
      <p:sp>
        <p:nvSpPr>
          <p:cNvPr id="47109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endParaRPr lang="zh-TW" altLang="en-US" sz="18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字方塊 24">
                <a:extLst>
                  <a:ext uri="{FF2B5EF4-FFF2-40B4-BE49-F238E27FC236}">
                    <a16:creationId xmlns:a16="http://schemas.microsoft.com/office/drawing/2014/main" id="{3E8B405B-283A-FD46-8E1C-0AABCCC8956D}"/>
                  </a:ext>
                </a:extLst>
              </p:cNvPr>
              <p:cNvSpPr txBox="1"/>
              <p:nvPr/>
            </p:nvSpPr>
            <p:spPr bwMode="auto">
              <a:xfrm>
                <a:off x="5195888" y="1680055"/>
                <a:ext cx="2717795" cy="518604"/>
              </a:xfrm>
              <a:prstGeom prst="rect">
                <a:avLst/>
              </a:prstGeom>
              <a:solidFill>
                <a:srgbClr val="FFFF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>
                      <m:r>
                        <a:rPr lang="en-US" altLang="zh-TW" sz="1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altLang="zh-TW" sz="18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TW" sz="18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altLang="zh-TW" sz="1800" b="0" i="1" smtClean="0">
                          <a:latin typeface="Cambria Math" panose="02040503050406030204" pitchFamily="18" charset="0"/>
                        </a:rPr>
                        <m:t>)=−</m:t>
                      </m:r>
                      <m:f>
                        <m:fPr>
                          <m:ctrlP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altLang="zh-TW" sz="1800" i="1">
                          <a:latin typeface="Cambria Math" panose="02040503050406030204" pitchFamily="18" charset="0"/>
                        </a:rPr>
                        <m:t>𝑔</m:t>
                      </m:r>
                      <m:sSup>
                        <m:sSupPr>
                          <m:ctrlP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TW" sz="18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TW" sz="18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altLang="zh-TW" sz="18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kumimoji="1" lang="zh-TW" altLang="en-US" sz="1800" dirty="0"/>
              </a:p>
            </p:txBody>
          </p:sp>
        </mc:Choice>
        <mc:Fallback xmlns="">
          <p:sp>
            <p:nvSpPr>
              <p:cNvPr id="8" name="文字方塊 24">
                <a:extLst>
                  <a:ext uri="{FF2B5EF4-FFF2-40B4-BE49-F238E27FC236}">
                    <a16:creationId xmlns:a16="http://schemas.microsoft.com/office/drawing/2014/main" id="{3E8B405B-283A-FD46-8E1C-0AABCCC895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195888" y="1680055"/>
                <a:ext cx="2717795" cy="518604"/>
              </a:xfrm>
              <a:prstGeom prst="rect">
                <a:avLst/>
              </a:prstGeom>
              <a:blipFill>
                <a:blip r:embed="rId3"/>
                <a:stretch>
                  <a:fillRect t="-4762" b="-11905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字方塊 24">
                <a:extLst>
                  <a:ext uri="{FF2B5EF4-FFF2-40B4-BE49-F238E27FC236}">
                    <a16:creationId xmlns:a16="http://schemas.microsoft.com/office/drawing/2014/main" id="{72D095E5-F942-FD49-8929-156ACFC8C630}"/>
                  </a:ext>
                </a:extLst>
              </p:cNvPr>
              <p:cNvSpPr txBox="1"/>
              <p:nvPr/>
            </p:nvSpPr>
            <p:spPr bwMode="auto">
              <a:xfrm>
                <a:off x="5195840" y="3615756"/>
                <a:ext cx="1806007" cy="525913"/>
              </a:xfrm>
              <a:prstGeom prst="rect">
                <a:avLst/>
              </a:prstGeom>
              <a:solidFill>
                <a:srgbClr val="FFFF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>
                      <m:r>
                        <a:rPr lang="en-US" altLang="zh-TW" sz="1800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altLang="zh-TW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num>
                        <m:den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US" altLang="zh-TW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𝑔𝑡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kumimoji="1" lang="zh-TW" altLang="en-US" sz="1800" dirty="0"/>
              </a:p>
            </p:txBody>
          </p:sp>
        </mc:Choice>
        <mc:Fallback xmlns="">
          <p:sp>
            <p:nvSpPr>
              <p:cNvPr id="9" name="文字方塊 24">
                <a:extLst>
                  <a:ext uri="{FF2B5EF4-FFF2-40B4-BE49-F238E27FC236}">
                    <a16:creationId xmlns:a16="http://schemas.microsoft.com/office/drawing/2014/main" id="{72D095E5-F942-FD49-8929-156ACFC8C6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195840" y="3615756"/>
                <a:ext cx="1806007" cy="525913"/>
              </a:xfrm>
              <a:prstGeom prst="rect">
                <a:avLst/>
              </a:prstGeom>
              <a:blipFill>
                <a:blip r:embed="rId4"/>
                <a:stretch>
                  <a:fillRect l="-694" t="-2381" b="-16667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字方塊 24">
                <a:extLst>
                  <a:ext uri="{FF2B5EF4-FFF2-40B4-BE49-F238E27FC236}">
                    <a16:creationId xmlns:a16="http://schemas.microsoft.com/office/drawing/2014/main" id="{CB705017-2B3D-2A4C-BF26-DC5E59019D0B}"/>
                  </a:ext>
                </a:extLst>
              </p:cNvPr>
              <p:cNvSpPr txBox="1"/>
              <p:nvPr/>
            </p:nvSpPr>
            <p:spPr bwMode="auto">
              <a:xfrm>
                <a:off x="5195840" y="5489192"/>
                <a:ext cx="1210588" cy="525913"/>
              </a:xfrm>
              <a:prstGeom prst="rect">
                <a:avLst/>
              </a:prstGeom>
              <a:solidFill>
                <a:srgbClr val="FFFF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>
                      <m:r>
                        <a:rPr lang="en-US" altLang="zh-TW" sz="18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altLang="zh-TW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𝑑𝑣</m:t>
                          </m:r>
                        </m:num>
                        <m:den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US" altLang="zh-TW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𝑔</m:t>
                      </m:r>
                    </m:oMath>
                  </m:oMathPara>
                </a14:m>
                <a:endParaRPr kumimoji="1" lang="zh-TW" altLang="en-US" sz="1800" dirty="0"/>
              </a:p>
            </p:txBody>
          </p:sp>
        </mc:Choice>
        <mc:Fallback xmlns="">
          <p:sp>
            <p:nvSpPr>
              <p:cNvPr id="10" name="文字方塊 24">
                <a:extLst>
                  <a:ext uri="{FF2B5EF4-FFF2-40B4-BE49-F238E27FC236}">
                    <a16:creationId xmlns:a16="http://schemas.microsoft.com/office/drawing/2014/main" id="{CB705017-2B3D-2A4C-BF26-DC5E59019D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195840" y="5489192"/>
                <a:ext cx="1210588" cy="525913"/>
              </a:xfrm>
              <a:prstGeom prst="rect">
                <a:avLst/>
              </a:prstGeom>
              <a:blipFill>
                <a:blip r:embed="rId5"/>
                <a:stretch>
                  <a:fillRect l="-1031" t="-2381" r="-3093" b="-16667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29" name="Picture 2" descr="D:\Dropbox\Documents\課程\YoungTextBook\Images\Chapter02\A_Images\A_Figures_and_Photos\02_22_Figur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1268413"/>
            <a:ext cx="3343275" cy="485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1" name="文字方塊 3"/>
          <p:cNvSpPr txBox="1">
            <a:spLocks noChangeArrowheads="1"/>
          </p:cNvSpPr>
          <p:nvPr/>
        </p:nvSpPr>
        <p:spPr bwMode="auto">
          <a:xfrm>
            <a:off x="5003800" y="1916113"/>
            <a:ext cx="2089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zh-TW" altLang="en-US" sz="1800"/>
              <a:t>自由落體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字方塊 24">
                <a:extLst>
                  <a:ext uri="{FF2B5EF4-FFF2-40B4-BE49-F238E27FC236}">
                    <a16:creationId xmlns:a16="http://schemas.microsoft.com/office/drawing/2014/main" id="{E84EB9B4-9373-0D42-89A3-8373A61283C1}"/>
                  </a:ext>
                </a:extLst>
              </p:cNvPr>
              <p:cNvSpPr txBox="1"/>
              <p:nvPr/>
            </p:nvSpPr>
            <p:spPr bwMode="auto">
              <a:xfrm>
                <a:off x="5078501" y="2420888"/>
                <a:ext cx="2029595" cy="518604"/>
              </a:xfrm>
              <a:prstGeom prst="rect">
                <a:avLst/>
              </a:prstGeom>
              <a:solidFill>
                <a:srgbClr val="FFFF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>
                      <m:r>
                        <a:rPr lang="en-US" altLang="zh-TW" sz="18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altLang="zh-TW" sz="18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TW" sz="18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altLang="zh-TW" sz="1800" b="0" i="1" smtClean="0">
                          <a:latin typeface="Cambria Math" panose="02040503050406030204" pitchFamily="18" charset="0"/>
                        </a:rPr>
                        <m:t>)=−</m:t>
                      </m:r>
                      <m:f>
                        <m:fPr>
                          <m:ctrlP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altLang="zh-TW" sz="1800" i="1">
                          <a:latin typeface="Cambria Math" panose="02040503050406030204" pitchFamily="18" charset="0"/>
                        </a:rPr>
                        <m:t>𝑔</m:t>
                      </m:r>
                      <m:sSup>
                        <m:sSupPr>
                          <m:ctrlP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TW" sz="18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kumimoji="1" lang="zh-TW" altLang="en-US" sz="1800" dirty="0"/>
              </a:p>
            </p:txBody>
          </p:sp>
        </mc:Choice>
        <mc:Fallback xmlns="">
          <p:sp>
            <p:nvSpPr>
              <p:cNvPr id="5" name="文字方塊 24">
                <a:extLst>
                  <a:ext uri="{FF2B5EF4-FFF2-40B4-BE49-F238E27FC236}">
                    <a16:creationId xmlns:a16="http://schemas.microsoft.com/office/drawing/2014/main" id="{E84EB9B4-9373-0D42-89A3-8373A61283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078501" y="2420888"/>
                <a:ext cx="2029595" cy="518604"/>
              </a:xfrm>
              <a:prstGeom prst="rect">
                <a:avLst/>
              </a:prstGeom>
              <a:blipFill>
                <a:blip r:embed="rId3"/>
                <a:stretch>
                  <a:fillRect l="-1863" t="-4762" b="-14286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C14DF4-FED7-3016-7F91-64564A9545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字方塊 9">
            <a:extLst>
              <a:ext uri="{FF2B5EF4-FFF2-40B4-BE49-F238E27FC236}">
                <a16:creationId xmlns:a16="http://schemas.microsoft.com/office/drawing/2014/main" id="{E7591B20-DF00-2E43-4CDA-ECDD0409ED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7704" y="5639395"/>
            <a:ext cx="597666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zh-TW" altLang="en-US" dirty="0"/>
              <a:t>既然是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Law </a:t>
            </a:r>
            <a:r>
              <a:rPr lang="zh-TW" altLang="en-US" dirty="0"/>
              <a:t>無論</a:t>
            </a:r>
            <a:r>
              <a:rPr lang="zh-TW" altLang="en-US" dirty="0">
                <a:solidFill>
                  <a:srgbClr val="FF0000"/>
                </a:solidFill>
              </a:rPr>
              <a:t>何處何時</a:t>
            </a:r>
            <a:r>
              <a:rPr lang="zh-TW" altLang="en-US" dirty="0"/>
              <a:t>，</a:t>
            </a:r>
            <a:r>
              <a:rPr lang="zh-TW" altLang="en-US" dirty="0">
                <a:solidFill>
                  <a:srgbClr val="FF0000"/>
                </a:solidFill>
              </a:rPr>
              <a:t>任何物體</a:t>
            </a:r>
            <a:r>
              <a:rPr lang="zh-TW" altLang="en-US" dirty="0"/>
              <a:t>都要遵守</a:t>
            </a:r>
            <a:r>
              <a:rPr lang="zh-TW" altLang="en-US" dirty="0">
                <a:solidFill>
                  <a:srgbClr val="FF0000"/>
                </a:solidFill>
              </a:rPr>
              <a:t>物理定律</a:t>
            </a:r>
            <a:r>
              <a:rPr lang="zh-TW" altLang="en-US" dirty="0"/>
              <a:t>！</a:t>
            </a:r>
          </a:p>
        </p:txBody>
      </p:sp>
      <p:sp>
        <p:nvSpPr>
          <p:cNvPr id="138244" name="文字方塊 7">
            <a:extLst>
              <a:ext uri="{FF2B5EF4-FFF2-40B4-BE49-F238E27FC236}">
                <a16:creationId xmlns:a16="http://schemas.microsoft.com/office/drawing/2014/main" id="{57CDCC7C-02B6-BBBE-0543-13277233C0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8551" y="1033939"/>
            <a:ext cx="487560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en-US" altLang="zh-TW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Physical Law</a:t>
            </a:r>
            <a:r>
              <a:rPr lang="zh-TW" alt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zh-TW" altLang="en-US" dirty="0"/>
              <a:t>物理定律是物理學的核心！</a:t>
            </a:r>
          </a:p>
        </p:txBody>
      </p:sp>
      <p:pic>
        <p:nvPicPr>
          <p:cNvPr id="24589" name="Picture 13" descr="File:USSupremeCourtWestFacade.JPG">
            <a:hlinkClick r:id="rId2"/>
            <a:extLst>
              <a:ext uri="{FF2B5EF4-FFF2-40B4-BE49-F238E27FC236}">
                <a16:creationId xmlns:a16="http://schemas.microsoft.com/office/drawing/2014/main" id="{5D599F06-5792-CECF-5C58-E6A7EEDFF3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5402" y="1708798"/>
            <a:ext cx="4132660" cy="2939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91" name="Picture 15" descr="Equal Justice Under Law">
            <a:extLst>
              <a:ext uri="{FF2B5EF4-FFF2-40B4-BE49-F238E27FC236}">
                <a16:creationId xmlns:a16="http://schemas.microsoft.com/office/drawing/2014/main" id="{3B9D84EA-0A62-8CA6-4125-63E10594F3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5855" y="4747596"/>
            <a:ext cx="2571750" cy="721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2302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utoUpdateAnimBg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3" name="Picture 3" descr="D:\Dropbox\Documents\課程\YoungTextBook\Images\Chapter02\A_Images\A_Figures_and_Photos\02_24_Figur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30"/>
          <a:stretch>
            <a:fillRect/>
          </a:stretch>
        </p:blipFill>
        <p:spPr bwMode="auto">
          <a:xfrm>
            <a:off x="395288" y="1341438"/>
            <a:ext cx="3687762" cy="3424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4" name="Picture 4" descr="D:\Dropbox\Documents\課程\YoungTextBook\Images\Chapter02\A_Images\A_Figures_and_Photos\02_25_Figur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43"/>
          <a:stretch>
            <a:fillRect/>
          </a:stretch>
        </p:blipFill>
        <p:spPr bwMode="auto">
          <a:xfrm>
            <a:off x="3962400" y="1341438"/>
            <a:ext cx="4921250" cy="345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6" name="文字方塊 4"/>
          <p:cNvSpPr txBox="1">
            <a:spLocks noChangeArrowheads="1"/>
          </p:cNvSpPr>
          <p:nvPr/>
        </p:nvSpPr>
        <p:spPr bwMode="auto">
          <a:xfrm>
            <a:off x="3779838" y="836613"/>
            <a:ext cx="12239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zh-TW" altLang="en-US" sz="1800"/>
              <a:t>垂直拋體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字方塊 24">
                <a:extLst>
                  <a:ext uri="{FF2B5EF4-FFF2-40B4-BE49-F238E27FC236}">
                    <a16:creationId xmlns:a16="http://schemas.microsoft.com/office/drawing/2014/main" id="{D8893536-65CF-D24E-BE48-284E7A9AF195}"/>
                  </a:ext>
                </a:extLst>
              </p:cNvPr>
              <p:cNvSpPr txBox="1"/>
              <p:nvPr/>
            </p:nvSpPr>
            <p:spPr bwMode="auto">
              <a:xfrm>
                <a:off x="3211403" y="4942266"/>
                <a:ext cx="2721194" cy="518604"/>
              </a:xfrm>
              <a:prstGeom prst="rect">
                <a:avLst/>
              </a:prstGeom>
              <a:solidFill>
                <a:srgbClr val="FFFF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>
                      <m:r>
                        <a:rPr lang="en-US" altLang="zh-TW" sz="18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altLang="zh-TW" sz="18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TW" sz="18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altLang="zh-TW" sz="1800" b="0" i="1" smtClean="0">
                          <a:latin typeface="Cambria Math" panose="02040503050406030204" pitchFamily="18" charset="0"/>
                        </a:rPr>
                        <m:t>)=−</m:t>
                      </m:r>
                      <m:f>
                        <m:fPr>
                          <m:ctrlP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altLang="zh-TW" sz="1800" i="1">
                          <a:latin typeface="Cambria Math" panose="02040503050406030204" pitchFamily="18" charset="0"/>
                        </a:rPr>
                        <m:t>𝑔</m:t>
                      </m:r>
                      <m:sSup>
                        <m:sSupPr>
                          <m:ctrlP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TW" sz="18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TW" sz="18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altLang="zh-TW" sz="18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kumimoji="1" lang="zh-TW" altLang="en-US" sz="1800" dirty="0"/>
              </a:p>
            </p:txBody>
          </p:sp>
        </mc:Choice>
        <mc:Fallback xmlns="">
          <p:sp>
            <p:nvSpPr>
              <p:cNvPr id="6" name="文字方塊 24">
                <a:extLst>
                  <a:ext uri="{FF2B5EF4-FFF2-40B4-BE49-F238E27FC236}">
                    <a16:creationId xmlns:a16="http://schemas.microsoft.com/office/drawing/2014/main" id="{D8893536-65CF-D24E-BE48-284E7A9AF1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11403" y="4942266"/>
                <a:ext cx="2721194" cy="518604"/>
              </a:xfrm>
              <a:prstGeom prst="rect">
                <a:avLst/>
              </a:prstGeom>
              <a:blipFill>
                <a:blip r:embed="rId4"/>
                <a:stretch>
                  <a:fillRect t="-7143" b="-11905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899593" y="1700808"/>
            <a:ext cx="7531620" cy="32331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51201" name="Group 4"/>
          <p:cNvGrpSpPr>
            <a:grpSpLocks noChangeAspect="1"/>
          </p:cNvGrpSpPr>
          <p:nvPr/>
        </p:nvGrpSpPr>
        <p:grpSpPr bwMode="auto">
          <a:xfrm>
            <a:off x="539750" y="1989138"/>
            <a:ext cx="3762375" cy="2944812"/>
            <a:chOff x="2364" y="904"/>
            <a:chExt cx="3096" cy="2430"/>
          </a:xfrm>
        </p:grpSpPr>
        <p:sp>
          <p:nvSpPr>
            <p:cNvPr id="51218" name="AutoShape 5"/>
            <p:cNvSpPr>
              <a:spLocks noChangeAspect="1" noChangeArrowheads="1"/>
            </p:cNvSpPr>
            <p:nvPr/>
          </p:nvSpPr>
          <p:spPr bwMode="auto">
            <a:xfrm>
              <a:off x="2364" y="904"/>
              <a:ext cx="3096" cy="24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9pPr>
            </a:lstStyle>
            <a:p>
              <a:endParaRPr lang="zh-TW" altLang="en-US" sz="1800"/>
            </a:p>
          </p:txBody>
        </p:sp>
        <p:sp>
          <p:nvSpPr>
            <p:cNvPr id="51219" name="Line 6"/>
            <p:cNvSpPr>
              <a:spLocks noChangeShapeType="1"/>
            </p:cNvSpPr>
            <p:nvPr/>
          </p:nvSpPr>
          <p:spPr bwMode="auto">
            <a:xfrm flipV="1">
              <a:off x="2992" y="1264"/>
              <a:ext cx="0" cy="184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1220" name="Line 7"/>
            <p:cNvSpPr>
              <a:spLocks noChangeShapeType="1"/>
            </p:cNvSpPr>
            <p:nvPr/>
          </p:nvSpPr>
          <p:spPr bwMode="auto">
            <a:xfrm>
              <a:off x="2858" y="2929"/>
              <a:ext cx="2109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1221" name="Freeform 8"/>
            <p:cNvSpPr>
              <a:spLocks/>
            </p:cNvSpPr>
            <p:nvPr/>
          </p:nvSpPr>
          <p:spPr bwMode="auto">
            <a:xfrm>
              <a:off x="3307" y="1564"/>
              <a:ext cx="1616" cy="1095"/>
            </a:xfrm>
            <a:custGeom>
              <a:avLst/>
              <a:gdLst>
                <a:gd name="T0" fmla="*/ 0 w 2052"/>
                <a:gd name="T1" fmla="*/ 2 h 1387"/>
                <a:gd name="T2" fmla="*/ 2 w 2052"/>
                <a:gd name="T3" fmla="*/ 2 h 1387"/>
                <a:gd name="T4" fmla="*/ 2 w 2052"/>
                <a:gd name="T5" fmla="*/ 2 h 1387"/>
                <a:gd name="T6" fmla="*/ 2 w 2052"/>
                <a:gd name="T7" fmla="*/ 2 h 1387"/>
                <a:gd name="T8" fmla="*/ 2 w 2052"/>
                <a:gd name="T9" fmla="*/ 2 h 138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52"/>
                <a:gd name="T16" fmla="*/ 0 h 1387"/>
                <a:gd name="T17" fmla="*/ 2052 w 2052"/>
                <a:gd name="T18" fmla="*/ 1387 h 138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52" h="1387">
                  <a:moveTo>
                    <a:pt x="0" y="1387"/>
                  </a:moveTo>
                  <a:cubicBezTo>
                    <a:pt x="9" y="1068"/>
                    <a:pt x="19" y="750"/>
                    <a:pt x="171" y="532"/>
                  </a:cubicBezTo>
                  <a:cubicBezTo>
                    <a:pt x="323" y="314"/>
                    <a:pt x="684" y="152"/>
                    <a:pt x="912" y="76"/>
                  </a:cubicBezTo>
                  <a:cubicBezTo>
                    <a:pt x="1140" y="0"/>
                    <a:pt x="1349" y="29"/>
                    <a:pt x="1539" y="76"/>
                  </a:cubicBezTo>
                  <a:cubicBezTo>
                    <a:pt x="1729" y="123"/>
                    <a:pt x="1967" y="314"/>
                    <a:pt x="2052" y="361"/>
                  </a:cubicBez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1222" name="Line 9"/>
            <p:cNvSpPr>
              <a:spLocks noChangeShapeType="1"/>
            </p:cNvSpPr>
            <p:nvPr/>
          </p:nvSpPr>
          <p:spPr bwMode="auto">
            <a:xfrm>
              <a:off x="3666" y="1579"/>
              <a:ext cx="1077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1223" name="Line 10"/>
            <p:cNvSpPr>
              <a:spLocks noChangeShapeType="1"/>
            </p:cNvSpPr>
            <p:nvPr/>
          </p:nvSpPr>
          <p:spPr bwMode="auto">
            <a:xfrm flipV="1">
              <a:off x="3217" y="1669"/>
              <a:ext cx="449" cy="63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1224" name="Line 11"/>
            <p:cNvSpPr>
              <a:spLocks noChangeShapeType="1"/>
            </p:cNvSpPr>
            <p:nvPr/>
          </p:nvSpPr>
          <p:spPr bwMode="auto">
            <a:xfrm>
              <a:off x="4429" y="1534"/>
              <a:ext cx="583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1225" name="Text Box 12"/>
            <p:cNvSpPr txBox="1">
              <a:spLocks noChangeArrowheads="1"/>
            </p:cNvSpPr>
            <p:nvPr/>
          </p:nvSpPr>
          <p:spPr bwMode="auto">
            <a:xfrm>
              <a:off x="2948" y="994"/>
              <a:ext cx="448" cy="27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9pPr>
            </a:lstStyle>
            <a:p>
              <a:r>
                <a:rPr lang="en-US" altLang="zh-TW" sz="1200" i="1">
                  <a:latin typeface="Times New Roman" pitchFamily="18" charset="0"/>
                </a:rPr>
                <a:t>f</a:t>
              </a:r>
              <a:endParaRPr lang="en-US" altLang="zh-TW" sz="1800"/>
            </a:p>
          </p:txBody>
        </p:sp>
        <p:sp>
          <p:nvSpPr>
            <p:cNvPr id="51226" name="Text Box 13"/>
            <p:cNvSpPr txBox="1">
              <a:spLocks noChangeArrowheads="1"/>
            </p:cNvSpPr>
            <p:nvPr/>
          </p:nvSpPr>
          <p:spPr bwMode="auto">
            <a:xfrm>
              <a:off x="5012" y="2749"/>
              <a:ext cx="448" cy="27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9pPr>
            </a:lstStyle>
            <a:p>
              <a:r>
                <a:rPr lang="en-US" altLang="zh-TW" sz="1200" i="1">
                  <a:latin typeface="Times New Roman" pitchFamily="18" charset="0"/>
                </a:rPr>
                <a:t>x</a:t>
              </a:r>
              <a:endParaRPr lang="en-US" altLang="zh-TW" sz="1800"/>
            </a:p>
          </p:txBody>
        </p:sp>
        <p:sp>
          <p:nvSpPr>
            <p:cNvPr id="51227" name="Line 14"/>
            <p:cNvSpPr>
              <a:spLocks noChangeShapeType="1"/>
            </p:cNvSpPr>
            <p:nvPr/>
          </p:nvSpPr>
          <p:spPr bwMode="auto">
            <a:xfrm>
              <a:off x="4249" y="1534"/>
              <a:ext cx="0" cy="148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1228" name="Text Box 15"/>
            <p:cNvSpPr txBox="1">
              <a:spLocks noChangeArrowheads="1"/>
            </p:cNvSpPr>
            <p:nvPr/>
          </p:nvSpPr>
          <p:spPr bwMode="auto">
            <a:xfrm>
              <a:off x="4204" y="2974"/>
              <a:ext cx="448" cy="27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9pPr>
            </a:lstStyle>
            <a:p>
              <a:r>
                <a:rPr lang="en-US" altLang="zh-TW" sz="1200" i="1">
                  <a:latin typeface="Times New Roman" pitchFamily="18" charset="0"/>
                </a:rPr>
                <a:t>x</a:t>
              </a:r>
              <a:r>
                <a:rPr lang="en-US" altLang="zh-TW" sz="1200" i="1" baseline="-25000">
                  <a:latin typeface="Times New Roman" pitchFamily="18" charset="0"/>
                </a:rPr>
                <a:t>0</a:t>
              </a:r>
              <a:endParaRPr lang="en-US" altLang="zh-TW" sz="1800"/>
            </a:p>
          </p:txBody>
        </p:sp>
      </p:grpSp>
      <p:grpSp>
        <p:nvGrpSpPr>
          <p:cNvPr id="51202" name="Group 16"/>
          <p:cNvGrpSpPr>
            <a:grpSpLocks noChangeAspect="1"/>
          </p:cNvGrpSpPr>
          <p:nvPr/>
        </p:nvGrpSpPr>
        <p:grpSpPr bwMode="auto">
          <a:xfrm>
            <a:off x="4572000" y="1844675"/>
            <a:ext cx="3859213" cy="3022600"/>
            <a:chOff x="2364" y="904"/>
            <a:chExt cx="3096" cy="2430"/>
          </a:xfrm>
        </p:grpSpPr>
        <p:sp>
          <p:nvSpPr>
            <p:cNvPr id="51207" name="AutoShape 17"/>
            <p:cNvSpPr>
              <a:spLocks noChangeAspect="1" noChangeArrowheads="1"/>
            </p:cNvSpPr>
            <p:nvPr/>
          </p:nvSpPr>
          <p:spPr bwMode="auto">
            <a:xfrm>
              <a:off x="2364" y="904"/>
              <a:ext cx="3096" cy="24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9pPr>
            </a:lstStyle>
            <a:p>
              <a:endParaRPr lang="zh-TW" altLang="en-US" sz="1800"/>
            </a:p>
          </p:txBody>
        </p:sp>
        <p:sp>
          <p:nvSpPr>
            <p:cNvPr id="51208" name="Line 18"/>
            <p:cNvSpPr>
              <a:spLocks noChangeShapeType="1"/>
            </p:cNvSpPr>
            <p:nvPr/>
          </p:nvSpPr>
          <p:spPr bwMode="auto">
            <a:xfrm flipV="1">
              <a:off x="2992" y="1264"/>
              <a:ext cx="0" cy="184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1209" name="Line 19"/>
            <p:cNvSpPr>
              <a:spLocks noChangeShapeType="1"/>
            </p:cNvSpPr>
            <p:nvPr/>
          </p:nvSpPr>
          <p:spPr bwMode="auto">
            <a:xfrm>
              <a:off x="2858" y="2929"/>
              <a:ext cx="2109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1210" name="Freeform 20"/>
            <p:cNvSpPr>
              <a:spLocks/>
            </p:cNvSpPr>
            <p:nvPr/>
          </p:nvSpPr>
          <p:spPr bwMode="auto">
            <a:xfrm rot="-10059630">
              <a:off x="3307" y="1564"/>
              <a:ext cx="1616" cy="1095"/>
            </a:xfrm>
            <a:custGeom>
              <a:avLst/>
              <a:gdLst>
                <a:gd name="T0" fmla="*/ 0 w 2052"/>
                <a:gd name="T1" fmla="*/ 2 h 1387"/>
                <a:gd name="T2" fmla="*/ 2 w 2052"/>
                <a:gd name="T3" fmla="*/ 2 h 1387"/>
                <a:gd name="T4" fmla="*/ 2 w 2052"/>
                <a:gd name="T5" fmla="*/ 2 h 1387"/>
                <a:gd name="T6" fmla="*/ 2 w 2052"/>
                <a:gd name="T7" fmla="*/ 2 h 1387"/>
                <a:gd name="T8" fmla="*/ 2 w 2052"/>
                <a:gd name="T9" fmla="*/ 2 h 138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52"/>
                <a:gd name="T16" fmla="*/ 0 h 1387"/>
                <a:gd name="T17" fmla="*/ 2052 w 2052"/>
                <a:gd name="T18" fmla="*/ 1387 h 138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52" h="1387">
                  <a:moveTo>
                    <a:pt x="0" y="1387"/>
                  </a:moveTo>
                  <a:cubicBezTo>
                    <a:pt x="9" y="1068"/>
                    <a:pt x="19" y="750"/>
                    <a:pt x="171" y="532"/>
                  </a:cubicBezTo>
                  <a:cubicBezTo>
                    <a:pt x="323" y="314"/>
                    <a:pt x="684" y="152"/>
                    <a:pt x="912" y="76"/>
                  </a:cubicBezTo>
                  <a:cubicBezTo>
                    <a:pt x="1140" y="0"/>
                    <a:pt x="1349" y="29"/>
                    <a:pt x="1539" y="76"/>
                  </a:cubicBezTo>
                  <a:cubicBezTo>
                    <a:pt x="1729" y="123"/>
                    <a:pt x="1967" y="314"/>
                    <a:pt x="2052" y="361"/>
                  </a:cubicBez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1211" name="Line 21"/>
            <p:cNvSpPr>
              <a:spLocks noChangeShapeType="1"/>
            </p:cNvSpPr>
            <p:nvPr/>
          </p:nvSpPr>
          <p:spPr bwMode="auto">
            <a:xfrm>
              <a:off x="3486" y="2614"/>
              <a:ext cx="1078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1212" name="Line 22"/>
            <p:cNvSpPr>
              <a:spLocks noChangeShapeType="1"/>
            </p:cNvSpPr>
            <p:nvPr/>
          </p:nvSpPr>
          <p:spPr bwMode="auto">
            <a:xfrm flipV="1">
              <a:off x="4654" y="1894"/>
              <a:ext cx="448" cy="63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1213" name="Line 23"/>
            <p:cNvSpPr>
              <a:spLocks noChangeShapeType="1"/>
            </p:cNvSpPr>
            <p:nvPr/>
          </p:nvSpPr>
          <p:spPr bwMode="auto">
            <a:xfrm>
              <a:off x="3127" y="2074"/>
              <a:ext cx="538" cy="49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1214" name="Text Box 24"/>
            <p:cNvSpPr txBox="1">
              <a:spLocks noChangeArrowheads="1"/>
            </p:cNvSpPr>
            <p:nvPr/>
          </p:nvSpPr>
          <p:spPr bwMode="auto">
            <a:xfrm>
              <a:off x="2948" y="994"/>
              <a:ext cx="448" cy="27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9pPr>
            </a:lstStyle>
            <a:p>
              <a:r>
                <a:rPr lang="en-US" altLang="zh-TW" sz="1200" i="1">
                  <a:latin typeface="Times New Roman" pitchFamily="18" charset="0"/>
                </a:rPr>
                <a:t>f</a:t>
              </a:r>
              <a:endParaRPr lang="en-US" altLang="zh-TW" sz="1800"/>
            </a:p>
          </p:txBody>
        </p:sp>
        <p:sp>
          <p:nvSpPr>
            <p:cNvPr id="51215" name="Text Box 25"/>
            <p:cNvSpPr txBox="1">
              <a:spLocks noChangeArrowheads="1"/>
            </p:cNvSpPr>
            <p:nvPr/>
          </p:nvSpPr>
          <p:spPr bwMode="auto">
            <a:xfrm>
              <a:off x="5012" y="2749"/>
              <a:ext cx="448" cy="27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9pPr>
            </a:lstStyle>
            <a:p>
              <a:r>
                <a:rPr lang="en-US" altLang="zh-TW" sz="1200" i="1">
                  <a:latin typeface="Times New Roman" pitchFamily="18" charset="0"/>
                </a:rPr>
                <a:t>x</a:t>
              </a:r>
              <a:endParaRPr lang="en-US" altLang="zh-TW" sz="1800"/>
            </a:p>
          </p:txBody>
        </p:sp>
        <p:sp>
          <p:nvSpPr>
            <p:cNvPr id="51216" name="Line 26"/>
            <p:cNvSpPr>
              <a:spLocks noChangeShapeType="1"/>
            </p:cNvSpPr>
            <p:nvPr/>
          </p:nvSpPr>
          <p:spPr bwMode="auto">
            <a:xfrm>
              <a:off x="3980" y="1534"/>
              <a:ext cx="1" cy="148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1217" name="Text Box 27"/>
            <p:cNvSpPr txBox="1">
              <a:spLocks noChangeArrowheads="1"/>
            </p:cNvSpPr>
            <p:nvPr/>
          </p:nvSpPr>
          <p:spPr bwMode="auto">
            <a:xfrm>
              <a:off x="4204" y="2974"/>
              <a:ext cx="448" cy="27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9pPr>
            </a:lstStyle>
            <a:p>
              <a:r>
                <a:rPr lang="en-US" altLang="zh-TW" sz="1200" i="1">
                  <a:latin typeface="Times New Roman" pitchFamily="18" charset="0"/>
                </a:rPr>
                <a:t>x</a:t>
              </a:r>
              <a:r>
                <a:rPr lang="en-US" altLang="zh-TW" sz="1200" i="1" baseline="-25000">
                  <a:latin typeface="Times New Roman" pitchFamily="18" charset="0"/>
                </a:rPr>
                <a:t>0</a:t>
              </a:r>
              <a:endParaRPr lang="en-US" altLang="zh-TW" sz="1800"/>
            </a:p>
          </p:txBody>
        </p:sp>
      </p:grpSp>
      <p:sp>
        <p:nvSpPr>
          <p:cNvPr id="51203" name="文字方塊 25"/>
          <p:cNvSpPr txBox="1">
            <a:spLocks noChangeArrowheads="1"/>
          </p:cNvSpPr>
          <p:nvPr/>
        </p:nvSpPr>
        <p:spPr bwMode="auto">
          <a:xfrm>
            <a:off x="3132138" y="733425"/>
            <a:ext cx="4248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zh-TW" altLang="en-US" sz="1800" dirty="0"/>
              <a:t>導函數可以求極值</a:t>
            </a:r>
          </a:p>
        </p:txBody>
      </p:sp>
      <p:sp>
        <p:nvSpPr>
          <p:cNvPr id="51204" name="Rectangle 2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endParaRPr lang="zh-TW" altLang="en-US" sz="1800"/>
          </a:p>
        </p:txBody>
      </p:sp>
      <p:sp>
        <p:nvSpPr>
          <p:cNvPr id="51206" name="文字方塊 28"/>
          <p:cNvSpPr txBox="1">
            <a:spLocks noChangeArrowheads="1"/>
          </p:cNvSpPr>
          <p:nvPr/>
        </p:nvSpPr>
        <p:spPr bwMode="auto">
          <a:xfrm>
            <a:off x="3132138" y="1125538"/>
            <a:ext cx="41036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zh-TW" altLang="en-US" sz="1800"/>
              <a:t>在極值處切線斜率為零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文字方塊 1">
                <a:extLst>
                  <a:ext uri="{FF2B5EF4-FFF2-40B4-BE49-F238E27FC236}">
                    <a16:creationId xmlns:a16="http://schemas.microsoft.com/office/drawing/2014/main" id="{6050FDE8-5D9D-DA4F-9969-245ECCA565A0}"/>
                  </a:ext>
                </a:extLst>
              </p:cNvPr>
              <p:cNvSpPr txBox="1"/>
              <p:nvPr/>
            </p:nvSpPr>
            <p:spPr bwMode="auto">
              <a:xfrm>
                <a:off x="3624760" y="5221327"/>
                <a:ext cx="1354730" cy="585160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f>
                        <m:fPr>
                          <m:ctrlPr>
                            <a:rPr kumimoji="1" lang="en-US" altLang="zh-TW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1" lang="en-US" altLang="zh-TW" sz="2000" b="0" i="1" smtClean="0">
                              <a:latin typeface="Cambria Math" panose="02040503050406030204" pitchFamily="18" charset="0"/>
                            </a:rPr>
                            <m:t>𝑑𝑓</m:t>
                          </m:r>
                        </m:num>
                        <m:den>
                          <m:r>
                            <a:rPr kumimoji="1" lang="en-US" altLang="zh-TW" sz="2000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d>
                        <m:dPr>
                          <m:ctrlPr>
                            <a:rPr kumimoji="1" lang="en-US" altLang="zh-TW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kumimoji="1" lang="en-US" altLang="zh-TW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TW" sz="20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kumimoji="1" lang="en-US" altLang="zh-TW" sz="2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  <m:r>
                        <a:rPr kumimoji="1" lang="en-US" altLang="zh-TW" sz="20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kumimoji="1" lang="zh-TW" altLang="en-US" sz="2000" dirty="0"/>
              </a:p>
            </p:txBody>
          </p:sp>
        </mc:Choice>
        <mc:Fallback xmlns="">
          <p:sp>
            <p:nvSpPr>
              <p:cNvPr id="31" name="文字方塊 1">
                <a:extLst>
                  <a:ext uri="{FF2B5EF4-FFF2-40B4-BE49-F238E27FC236}">
                    <a16:creationId xmlns:a16="http://schemas.microsoft.com/office/drawing/2014/main" id="{6050FDE8-5D9D-DA4F-9969-245ECCA565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624760" y="5221327"/>
                <a:ext cx="1354730" cy="585160"/>
              </a:xfrm>
              <a:prstGeom prst="rect">
                <a:avLst/>
              </a:prstGeom>
              <a:blipFill>
                <a:blip r:embed="rId2"/>
                <a:stretch>
                  <a:fillRect l="-5556" t="-4255" r="-2778" b="-12766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2"/>
          <p:cNvSpPr>
            <a:spLocks noChangeArrowheads="1"/>
          </p:cNvSpPr>
          <p:nvPr/>
        </p:nvSpPr>
        <p:spPr bwMode="auto">
          <a:xfrm>
            <a:off x="1746250" y="1322388"/>
            <a:ext cx="18002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0" hangingPunct="0"/>
            <a:r>
              <a:rPr lang="zh-TW" altLang="en-US" sz="1800">
                <a:latin typeface="Times New Roman" pitchFamily="18" charset="0"/>
                <a:cs typeface="Times New Roman" pitchFamily="18" charset="0"/>
              </a:rPr>
              <a:t>倒函數的微分：</a:t>
            </a:r>
            <a:endParaRPr lang="zh-TW" altLang="en-US" sz="1800"/>
          </a:p>
        </p:txBody>
      </p:sp>
      <p:sp>
        <p:nvSpPr>
          <p:cNvPr id="5222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endParaRPr lang="zh-TW" altLang="en-US" sz="1800"/>
          </a:p>
        </p:txBody>
      </p:sp>
      <p:graphicFrame>
        <p:nvGraphicFramePr>
          <p:cNvPr id="52227" name="Object 3"/>
          <p:cNvGraphicFramePr>
            <a:graphicFrameLocks noChangeAspect="1"/>
          </p:cNvGraphicFramePr>
          <p:nvPr/>
        </p:nvGraphicFramePr>
        <p:xfrm>
          <a:off x="3563938" y="1125538"/>
          <a:ext cx="1784350" cy="793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方程式" r:id="rId2" imgW="1028700" imgH="457200" progId="Equation.3">
                  <p:embed/>
                </p:oleObj>
              </mc:Choice>
              <mc:Fallback>
                <p:oleObj name="方程式" r:id="rId2" imgW="1028700" imgH="457200" progId="Equation.3">
                  <p:embed/>
                  <p:pic>
                    <p:nvPicPr>
                      <p:cNvPr id="52227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3938" y="1125538"/>
                        <a:ext cx="1784350" cy="793750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228" name="矩形 5"/>
          <p:cNvSpPr>
            <a:spLocks noChangeArrowheads="1"/>
          </p:cNvSpPr>
          <p:nvPr/>
        </p:nvSpPr>
        <p:spPr bwMode="auto">
          <a:xfrm>
            <a:off x="1768474" y="2565400"/>
            <a:ext cx="8778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zh-TW" altLang="en-US" sz="1800"/>
              <a:t>乘積律</a:t>
            </a:r>
          </a:p>
        </p:txBody>
      </p:sp>
      <p:sp>
        <p:nvSpPr>
          <p:cNvPr id="52229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endParaRPr lang="zh-TW" altLang="en-US" sz="1800"/>
          </a:p>
        </p:txBody>
      </p:sp>
      <p:graphicFrame>
        <p:nvGraphicFramePr>
          <p:cNvPr id="52230" name="Object 5"/>
          <p:cNvGraphicFramePr>
            <a:graphicFrameLocks noChangeAspect="1"/>
          </p:cNvGraphicFramePr>
          <p:nvPr/>
        </p:nvGraphicFramePr>
        <p:xfrm>
          <a:off x="2987675" y="2563813"/>
          <a:ext cx="4097338" cy="360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方程式" r:id="rId4" imgW="2273300" imgH="203200" progId="Equation.3">
                  <p:embed/>
                </p:oleObj>
              </mc:Choice>
              <mc:Fallback>
                <p:oleObj name="方程式" r:id="rId4" imgW="2273300" imgH="203200" progId="Equation.3">
                  <p:embed/>
                  <p:pic>
                    <p:nvPicPr>
                      <p:cNvPr id="5223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7675" y="2563813"/>
                        <a:ext cx="4097338" cy="360362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231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endParaRPr lang="zh-TW" altLang="en-US" sz="1800"/>
          </a:p>
        </p:txBody>
      </p:sp>
      <p:graphicFrame>
        <p:nvGraphicFramePr>
          <p:cNvPr id="52232" name="Object 8"/>
          <p:cNvGraphicFramePr>
            <a:graphicFrameLocks noChangeAspect="1"/>
          </p:cNvGraphicFramePr>
          <p:nvPr/>
        </p:nvGraphicFramePr>
        <p:xfrm>
          <a:off x="2771775" y="3213100"/>
          <a:ext cx="2828925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方程式" r:id="rId6" imgW="1714500" imgH="393700" progId="Equation.3">
                  <p:embed/>
                </p:oleObj>
              </mc:Choice>
              <mc:Fallback>
                <p:oleObj name="方程式" r:id="rId6" imgW="1714500" imgH="393700" progId="Equation.3">
                  <p:embed/>
                  <p:pic>
                    <p:nvPicPr>
                      <p:cNvPr id="52232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1775" y="3213100"/>
                        <a:ext cx="2828925" cy="647700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233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endParaRPr lang="zh-TW" altLang="en-US" sz="1800"/>
          </a:p>
        </p:txBody>
      </p:sp>
      <p:graphicFrame>
        <p:nvGraphicFramePr>
          <p:cNvPr id="52234" name="Object 10"/>
          <p:cNvGraphicFramePr>
            <a:graphicFrameLocks noChangeAspect="1"/>
          </p:cNvGraphicFramePr>
          <p:nvPr/>
        </p:nvGraphicFramePr>
        <p:xfrm>
          <a:off x="2843213" y="4076700"/>
          <a:ext cx="5967412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方程式" r:id="rId8" imgW="3962400" imgH="431800" progId="Equation.3">
                  <p:embed/>
                </p:oleObj>
              </mc:Choice>
              <mc:Fallback>
                <p:oleObj name="方程式" r:id="rId8" imgW="3962400" imgH="431800" progId="Equation.3">
                  <p:embed/>
                  <p:pic>
                    <p:nvPicPr>
                      <p:cNvPr id="52234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3213" y="4076700"/>
                        <a:ext cx="5967412" cy="647700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235" name="Object 12"/>
          <p:cNvGraphicFramePr>
            <a:graphicFrameLocks noChangeAspect="1"/>
          </p:cNvGraphicFramePr>
          <p:nvPr/>
        </p:nvGraphicFramePr>
        <p:xfrm>
          <a:off x="1476375" y="5661025"/>
          <a:ext cx="6577013" cy="649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方程式" r:id="rId10" imgW="3987800" imgH="393700" progId="Equation.3">
                  <p:embed/>
                </p:oleObj>
              </mc:Choice>
              <mc:Fallback>
                <p:oleObj name="方程式" r:id="rId10" imgW="3987800" imgH="393700" progId="Equation.3">
                  <p:embed/>
                  <p:pic>
                    <p:nvPicPr>
                      <p:cNvPr id="52235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6375" y="5661025"/>
                        <a:ext cx="6577013" cy="649288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236" name="Object 13"/>
          <p:cNvGraphicFramePr>
            <a:graphicFrameLocks noChangeAspect="1"/>
          </p:cNvGraphicFramePr>
          <p:nvPr/>
        </p:nvGraphicFramePr>
        <p:xfrm>
          <a:off x="2843213" y="5084763"/>
          <a:ext cx="2317750" cy="360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方程式" r:id="rId12" imgW="1383699" imgH="215806" progId="Equation.3">
                  <p:embed/>
                </p:oleObj>
              </mc:Choice>
              <mc:Fallback>
                <p:oleObj name="方程式" r:id="rId12" imgW="1383699" imgH="215806" progId="Equation.3">
                  <p:embed/>
                  <p:pic>
                    <p:nvPicPr>
                      <p:cNvPr id="52236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3213" y="5084763"/>
                        <a:ext cx="2317750" cy="360362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DF57ABA7-4719-C7E3-973B-3A91C06104EE}"/>
              </a:ext>
            </a:extLst>
          </p:cNvPr>
          <p:cNvSpPr txBox="1"/>
          <p:nvPr/>
        </p:nvSpPr>
        <p:spPr bwMode="auto">
          <a:xfrm>
            <a:off x="1768474" y="597339"/>
            <a:ext cx="383222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r>
              <a:rPr lang="en-US" dirty="0" err="1"/>
              <a:t>微分的幾個有用公式</a:t>
            </a:r>
            <a:r>
              <a:rPr lang="en-US" dirty="0"/>
              <a:t>：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矩形 1"/>
          <p:cNvSpPr>
            <a:spLocks noChangeArrowheads="1"/>
          </p:cNvSpPr>
          <p:nvPr/>
        </p:nvSpPr>
        <p:spPr bwMode="auto">
          <a:xfrm>
            <a:off x="1403648" y="760412"/>
            <a:ext cx="29543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zh-TW" altLang="en-US" sz="1800" dirty="0"/>
              <a:t>連鎖律（合成函數的微分）</a:t>
            </a:r>
          </a:p>
        </p:txBody>
      </p:sp>
      <p:sp>
        <p:nvSpPr>
          <p:cNvPr id="532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endParaRPr lang="zh-TW" altLang="en-US" sz="1800"/>
          </a:p>
        </p:txBody>
      </p:sp>
      <p:graphicFrame>
        <p:nvGraphicFramePr>
          <p:cNvPr id="53251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96454544"/>
              </p:ext>
            </p:extLst>
          </p:nvPr>
        </p:nvGraphicFramePr>
        <p:xfrm>
          <a:off x="467544" y="1412776"/>
          <a:ext cx="4046538" cy="690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方程式" r:id="rId2" imgW="2438280" imgH="419040" progId="Equation.3">
                  <p:embed/>
                </p:oleObj>
              </mc:Choice>
              <mc:Fallback>
                <p:oleObj name="方程式" r:id="rId2" imgW="2438280" imgH="419040" progId="Equation.3">
                  <p:embed/>
                  <p:pic>
                    <p:nvPicPr>
                      <p:cNvPr id="53251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544" y="1412776"/>
                        <a:ext cx="4046538" cy="690563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2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endParaRPr lang="zh-TW" altLang="en-US" sz="1800"/>
          </a:p>
        </p:txBody>
      </p:sp>
      <p:graphicFrame>
        <p:nvGraphicFramePr>
          <p:cNvPr id="5325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51382726"/>
              </p:ext>
            </p:extLst>
          </p:nvPr>
        </p:nvGraphicFramePr>
        <p:xfrm>
          <a:off x="395536" y="3284984"/>
          <a:ext cx="4740275" cy="2811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方程式" r:id="rId4" imgW="2920680" imgH="1726920" progId="Equation.3">
                  <p:embed/>
                </p:oleObj>
              </mc:Choice>
              <mc:Fallback>
                <p:oleObj name="方程式" r:id="rId4" imgW="2920680" imgH="1726920" progId="Equation.3">
                  <p:embed/>
                  <p:pic>
                    <p:nvPicPr>
                      <p:cNvPr id="53253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536" y="3284984"/>
                        <a:ext cx="4740275" cy="2811462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橢圓 6"/>
          <p:cNvSpPr/>
          <p:nvPr/>
        </p:nvSpPr>
        <p:spPr>
          <a:xfrm>
            <a:off x="5292725" y="1412875"/>
            <a:ext cx="719138" cy="10795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/>
            <a:r>
              <a:rPr lang="en-US" altLang="zh-TW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zh-TW" altLang="en-US" sz="1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橢圓 7"/>
          <p:cNvSpPr/>
          <p:nvPr/>
        </p:nvSpPr>
        <p:spPr>
          <a:xfrm>
            <a:off x="6443663" y="1412875"/>
            <a:ext cx="720725" cy="10795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/>
            <a:r>
              <a:rPr lang="en-US" altLang="zh-TW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endParaRPr lang="zh-TW" altLang="en-US" sz="1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橢圓 8"/>
          <p:cNvSpPr/>
          <p:nvPr/>
        </p:nvSpPr>
        <p:spPr>
          <a:xfrm>
            <a:off x="7596188" y="1412875"/>
            <a:ext cx="720725" cy="10795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/>
            <a:r>
              <a:rPr lang="en-US" altLang="zh-TW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endParaRPr lang="zh-TW" altLang="en-US" sz="1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弧形箭號 (上彎) 9"/>
          <p:cNvSpPr/>
          <p:nvPr/>
        </p:nvSpPr>
        <p:spPr>
          <a:xfrm>
            <a:off x="5795963" y="2492375"/>
            <a:ext cx="792162" cy="215900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11" name="弧形箭號 (上彎) 10"/>
          <p:cNvSpPr/>
          <p:nvPr/>
        </p:nvSpPr>
        <p:spPr>
          <a:xfrm>
            <a:off x="7092950" y="2492375"/>
            <a:ext cx="792163" cy="215900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12" name="弧形箭號 (上彎) 11"/>
          <p:cNvSpPr/>
          <p:nvPr/>
        </p:nvSpPr>
        <p:spPr>
          <a:xfrm flipV="1">
            <a:off x="5795963" y="908050"/>
            <a:ext cx="2232025" cy="441325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solidFill>
                <a:schemeClr val="tx1"/>
              </a:solidFill>
            </a:endParaRPr>
          </a:p>
        </p:txBody>
      </p:sp>
      <p:graphicFrame>
        <p:nvGraphicFramePr>
          <p:cNvPr id="53260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80858029"/>
              </p:ext>
            </p:extLst>
          </p:nvPr>
        </p:nvGraphicFramePr>
        <p:xfrm>
          <a:off x="7235825" y="2781300"/>
          <a:ext cx="674688" cy="384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方程式" r:id="rId6" imgW="355320" imgH="203040" progId="Equation.3">
                  <p:embed/>
                </p:oleObj>
              </mc:Choice>
              <mc:Fallback>
                <p:oleObj name="方程式" r:id="rId6" imgW="355320" imgH="203040" progId="Equation.3">
                  <p:embed/>
                  <p:pic>
                    <p:nvPicPr>
                      <p:cNvPr id="5326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35825" y="2781300"/>
                        <a:ext cx="674688" cy="384175"/>
                      </a:xfrm>
                      <a:prstGeom prst="rect">
                        <a:avLst/>
                      </a:prstGeom>
                      <a:solidFill>
                        <a:srgbClr val="CCFFFF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61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14079778"/>
              </p:ext>
            </p:extLst>
          </p:nvPr>
        </p:nvGraphicFramePr>
        <p:xfrm>
          <a:off x="6191250" y="2781300"/>
          <a:ext cx="603250" cy="384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方程式" r:id="rId8" imgW="317160" imgH="203040" progId="Equation.3">
                  <p:embed/>
                </p:oleObj>
              </mc:Choice>
              <mc:Fallback>
                <p:oleObj name="方程式" r:id="rId8" imgW="317160" imgH="203040" progId="Equation.3">
                  <p:embed/>
                  <p:pic>
                    <p:nvPicPr>
                      <p:cNvPr id="53261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91250" y="2781300"/>
                        <a:ext cx="603250" cy="384175"/>
                      </a:xfrm>
                      <a:prstGeom prst="rect">
                        <a:avLst/>
                      </a:prstGeom>
                      <a:solidFill>
                        <a:srgbClr val="CCFFFF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62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22681822"/>
              </p:ext>
            </p:extLst>
          </p:nvPr>
        </p:nvGraphicFramePr>
        <p:xfrm>
          <a:off x="6418263" y="404813"/>
          <a:ext cx="1012825" cy="384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方程式" r:id="rId10" imgW="533160" imgH="203040" progId="Equation.3">
                  <p:embed/>
                </p:oleObj>
              </mc:Choice>
              <mc:Fallback>
                <p:oleObj name="方程式" r:id="rId10" imgW="533160" imgH="203040" progId="Equation.3">
                  <p:embed/>
                  <p:pic>
                    <p:nvPicPr>
                      <p:cNvPr id="53262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18263" y="404813"/>
                        <a:ext cx="1012825" cy="384175"/>
                      </a:xfrm>
                      <a:prstGeom prst="rect">
                        <a:avLst/>
                      </a:prstGeom>
                      <a:solidFill>
                        <a:srgbClr val="CCFFFF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32641020"/>
              </p:ext>
            </p:extLst>
          </p:nvPr>
        </p:nvGraphicFramePr>
        <p:xfrm>
          <a:off x="5739606" y="3933056"/>
          <a:ext cx="2344738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方程式" r:id="rId12" imgW="1244520" imgH="228600" progId="Equation.3">
                  <p:embed/>
                </p:oleObj>
              </mc:Choice>
              <mc:Fallback>
                <p:oleObj name="方程式" r:id="rId12" imgW="1244520" imgH="228600" progId="Equation.3">
                  <p:embed/>
                  <p:pic>
                    <p:nvPicPr>
                      <p:cNvPr id="16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39606" y="3933056"/>
                        <a:ext cx="2344738" cy="431800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94859355"/>
              </p:ext>
            </p:extLst>
          </p:nvPr>
        </p:nvGraphicFramePr>
        <p:xfrm>
          <a:off x="5652294" y="4653136"/>
          <a:ext cx="16256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方程式" r:id="rId14" imgW="863280" imgH="228600" progId="Equation.3">
                  <p:embed/>
                </p:oleObj>
              </mc:Choice>
              <mc:Fallback>
                <p:oleObj name="方程式" r:id="rId14" imgW="863280" imgH="228600" progId="Equation.3">
                  <p:embed/>
                  <p:pic>
                    <p:nvPicPr>
                      <p:cNvPr id="17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52294" y="4653136"/>
                        <a:ext cx="1625600" cy="431800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9326341"/>
              </p:ext>
            </p:extLst>
          </p:nvPr>
        </p:nvGraphicFramePr>
        <p:xfrm>
          <a:off x="7435445" y="4653136"/>
          <a:ext cx="1230313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方程式" r:id="rId16" imgW="647640" imgH="228600" progId="Equation.3">
                  <p:embed/>
                </p:oleObj>
              </mc:Choice>
              <mc:Fallback>
                <p:oleObj name="方程式" r:id="rId16" imgW="647640" imgH="228600" progId="Equation.3">
                  <p:embed/>
                  <p:pic>
                    <p:nvPicPr>
                      <p:cNvPr id="18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35445" y="4653136"/>
                        <a:ext cx="1230313" cy="431800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文字方塊 11"/>
          <p:cNvSpPr txBox="1">
            <a:spLocks noChangeArrowheads="1"/>
          </p:cNvSpPr>
          <p:nvPr/>
        </p:nvSpPr>
        <p:spPr bwMode="auto">
          <a:xfrm>
            <a:off x="5778095" y="3428033"/>
            <a:ext cx="16573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zh-TW" altLang="en-US" sz="1800"/>
              <a:t>例子：</a:t>
            </a:r>
          </a:p>
        </p:txBody>
      </p:sp>
      <p:sp>
        <p:nvSpPr>
          <p:cNvPr id="2" name="文字方塊 1"/>
          <p:cNvSpPr txBox="1"/>
          <p:nvPr/>
        </p:nvSpPr>
        <p:spPr bwMode="auto">
          <a:xfrm>
            <a:off x="395536" y="2260817"/>
            <a:ext cx="468052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r>
              <a:rPr lang="zh-TW" altLang="en-US" dirty="0"/>
              <a:t>函數對 </a:t>
            </a:r>
            <a:r>
              <a:rPr lang="en-US" altLang="zh-TW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zh-TW" altLang="en-US" dirty="0"/>
              <a:t>（視為變數）微分，乘上 </a:t>
            </a:r>
            <a:r>
              <a:rPr lang="en-US" altLang="zh-TW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zh-TW" alt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對 </a:t>
            </a:r>
            <a:r>
              <a:rPr lang="en-US" altLang="zh-TW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微分</a:t>
            </a:r>
            <a:endParaRPr lang="zh-TW" altLang="en-US" dirty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endParaRPr lang="zh-TW" altLang="en-US" sz="1800"/>
          </a:p>
        </p:txBody>
      </p:sp>
      <p:graphicFrame>
        <p:nvGraphicFramePr>
          <p:cNvPr id="54274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35834681"/>
              </p:ext>
            </p:extLst>
          </p:nvPr>
        </p:nvGraphicFramePr>
        <p:xfrm>
          <a:off x="2124075" y="2133600"/>
          <a:ext cx="2344738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方程式" r:id="rId2" imgW="1244520" imgH="228600" progId="Equation.3">
                  <p:embed/>
                </p:oleObj>
              </mc:Choice>
              <mc:Fallback>
                <p:oleObj name="方程式" r:id="rId2" imgW="1244520" imgH="228600" progId="Equation.3">
                  <p:embed/>
                  <p:pic>
                    <p:nvPicPr>
                      <p:cNvPr id="54274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4075" y="2133600"/>
                        <a:ext cx="2344738" cy="431800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275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endParaRPr lang="zh-TW" altLang="en-US" sz="1800"/>
          </a:p>
        </p:txBody>
      </p:sp>
      <p:graphicFrame>
        <p:nvGraphicFramePr>
          <p:cNvPr id="54276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35530397"/>
              </p:ext>
            </p:extLst>
          </p:nvPr>
        </p:nvGraphicFramePr>
        <p:xfrm>
          <a:off x="2082800" y="2780928"/>
          <a:ext cx="16256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方程式" r:id="rId4" imgW="863280" imgH="228600" progId="Equation.3">
                  <p:embed/>
                </p:oleObj>
              </mc:Choice>
              <mc:Fallback>
                <p:oleObj name="方程式" r:id="rId4" imgW="863280" imgH="228600" progId="Equation.3">
                  <p:embed/>
                  <p:pic>
                    <p:nvPicPr>
                      <p:cNvPr id="54276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82800" y="2780928"/>
                        <a:ext cx="1625600" cy="431800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277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endParaRPr lang="zh-TW" altLang="en-US" sz="1800"/>
          </a:p>
        </p:txBody>
      </p:sp>
      <p:graphicFrame>
        <p:nvGraphicFramePr>
          <p:cNvPr id="54278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57859489"/>
              </p:ext>
            </p:extLst>
          </p:nvPr>
        </p:nvGraphicFramePr>
        <p:xfrm>
          <a:off x="3923928" y="2780928"/>
          <a:ext cx="1230313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方程式" r:id="rId6" imgW="647640" imgH="228600" progId="Equation.3">
                  <p:embed/>
                </p:oleObj>
              </mc:Choice>
              <mc:Fallback>
                <p:oleObj name="方程式" r:id="rId6" imgW="647640" imgH="228600" progId="Equation.3">
                  <p:embed/>
                  <p:pic>
                    <p:nvPicPr>
                      <p:cNvPr id="54278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3928" y="2780928"/>
                        <a:ext cx="1230313" cy="431800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279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endParaRPr lang="zh-TW" altLang="en-US" sz="1800"/>
          </a:p>
        </p:txBody>
      </p:sp>
      <p:graphicFrame>
        <p:nvGraphicFramePr>
          <p:cNvPr id="54280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8865792"/>
              </p:ext>
            </p:extLst>
          </p:nvPr>
        </p:nvGraphicFramePr>
        <p:xfrm>
          <a:off x="2063750" y="4221163"/>
          <a:ext cx="5661025" cy="792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方程式" r:id="rId8" imgW="2984400" imgH="419040" progId="Equation.3">
                  <p:embed/>
                </p:oleObj>
              </mc:Choice>
              <mc:Fallback>
                <p:oleObj name="方程式" r:id="rId8" imgW="2984400" imgH="419040" progId="Equation.3">
                  <p:embed/>
                  <p:pic>
                    <p:nvPicPr>
                      <p:cNvPr id="5428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63750" y="4221163"/>
                        <a:ext cx="5661025" cy="792162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281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endParaRPr lang="zh-TW" altLang="en-US" sz="1800"/>
          </a:p>
        </p:txBody>
      </p:sp>
      <p:sp>
        <p:nvSpPr>
          <p:cNvPr id="54282" name="文字方塊 11"/>
          <p:cNvSpPr txBox="1">
            <a:spLocks noChangeArrowheads="1"/>
          </p:cNvSpPr>
          <p:nvPr/>
        </p:nvSpPr>
        <p:spPr bwMode="auto">
          <a:xfrm>
            <a:off x="2051050" y="1052513"/>
            <a:ext cx="16573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zh-TW" altLang="en-US" sz="1800"/>
              <a:t>例子：</a:t>
            </a:r>
          </a:p>
        </p:txBody>
      </p:sp>
      <p:sp>
        <p:nvSpPr>
          <p:cNvPr id="21" name="橢圓 20"/>
          <p:cNvSpPr/>
          <p:nvPr/>
        </p:nvSpPr>
        <p:spPr>
          <a:xfrm>
            <a:off x="5292725" y="1412875"/>
            <a:ext cx="719138" cy="10795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/>
            <a:r>
              <a:rPr lang="en-US" altLang="zh-TW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zh-TW" altLang="en-US" sz="1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橢圓 21"/>
          <p:cNvSpPr/>
          <p:nvPr/>
        </p:nvSpPr>
        <p:spPr>
          <a:xfrm>
            <a:off x="6443663" y="1412875"/>
            <a:ext cx="720725" cy="10795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/>
            <a:r>
              <a:rPr lang="en-US" altLang="zh-TW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endParaRPr lang="zh-TW" altLang="en-US" sz="1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橢圓 22"/>
          <p:cNvSpPr/>
          <p:nvPr/>
        </p:nvSpPr>
        <p:spPr>
          <a:xfrm>
            <a:off x="7596188" y="1412875"/>
            <a:ext cx="720725" cy="10795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/>
            <a:r>
              <a:rPr lang="en-US" altLang="zh-TW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endParaRPr lang="zh-TW" altLang="en-US" sz="1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弧形箭號 (上彎) 23"/>
          <p:cNvSpPr/>
          <p:nvPr/>
        </p:nvSpPr>
        <p:spPr>
          <a:xfrm>
            <a:off x="5795963" y="2492375"/>
            <a:ext cx="792162" cy="215900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25" name="弧形箭號 (上彎) 24"/>
          <p:cNvSpPr/>
          <p:nvPr/>
        </p:nvSpPr>
        <p:spPr>
          <a:xfrm>
            <a:off x="7092950" y="2492375"/>
            <a:ext cx="792163" cy="215900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26" name="弧形箭號 (上彎) 25"/>
          <p:cNvSpPr/>
          <p:nvPr/>
        </p:nvSpPr>
        <p:spPr>
          <a:xfrm flipV="1">
            <a:off x="5795963" y="908050"/>
            <a:ext cx="2232025" cy="441325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solidFill>
                <a:schemeClr val="tx1"/>
              </a:solidFill>
            </a:endParaRPr>
          </a:p>
        </p:txBody>
      </p:sp>
      <p:graphicFrame>
        <p:nvGraphicFramePr>
          <p:cNvPr id="27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14117002"/>
              </p:ext>
            </p:extLst>
          </p:nvPr>
        </p:nvGraphicFramePr>
        <p:xfrm>
          <a:off x="7235825" y="2781300"/>
          <a:ext cx="674688" cy="384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方程式" r:id="rId10" imgW="355320" imgH="203040" progId="Equation.3">
                  <p:embed/>
                </p:oleObj>
              </mc:Choice>
              <mc:Fallback>
                <p:oleObj name="方程式" r:id="rId10" imgW="355320" imgH="203040" progId="Equation.3">
                  <p:embed/>
                  <p:pic>
                    <p:nvPicPr>
                      <p:cNvPr id="27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35825" y="2781300"/>
                        <a:ext cx="674688" cy="384175"/>
                      </a:xfrm>
                      <a:prstGeom prst="rect">
                        <a:avLst/>
                      </a:prstGeom>
                      <a:solidFill>
                        <a:srgbClr val="CCFFFF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04100028"/>
              </p:ext>
            </p:extLst>
          </p:nvPr>
        </p:nvGraphicFramePr>
        <p:xfrm>
          <a:off x="6191250" y="2781300"/>
          <a:ext cx="603250" cy="384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方程式" r:id="rId12" imgW="317160" imgH="203040" progId="Equation.3">
                  <p:embed/>
                </p:oleObj>
              </mc:Choice>
              <mc:Fallback>
                <p:oleObj name="方程式" r:id="rId12" imgW="317160" imgH="203040" progId="Equation.3">
                  <p:embed/>
                  <p:pic>
                    <p:nvPicPr>
                      <p:cNvPr id="28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91250" y="2781300"/>
                        <a:ext cx="603250" cy="384175"/>
                      </a:xfrm>
                      <a:prstGeom prst="rect">
                        <a:avLst/>
                      </a:prstGeom>
                      <a:solidFill>
                        <a:srgbClr val="CCFFFF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14793732"/>
              </p:ext>
            </p:extLst>
          </p:nvPr>
        </p:nvGraphicFramePr>
        <p:xfrm>
          <a:off x="6418263" y="404813"/>
          <a:ext cx="1012825" cy="384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方程式" r:id="rId14" imgW="533160" imgH="203040" progId="Equation.3">
                  <p:embed/>
                </p:oleObj>
              </mc:Choice>
              <mc:Fallback>
                <p:oleObj name="方程式" r:id="rId14" imgW="533160" imgH="203040" progId="Equation.3">
                  <p:embed/>
                  <p:pic>
                    <p:nvPicPr>
                      <p:cNvPr id="29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18263" y="404813"/>
                        <a:ext cx="1012825" cy="384175"/>
                      </a:xfrm>
                      <a:prstGeom prst="rect">
                        <a:avLst/>
                      </a:prstGeom>
                      <a:solidFill>
                        <a:srgbClr val="CCFFFF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7" name="Picture 2" descr="D:\Dropbox\Documents\課程\YoungTextBook\Images\Chapter03\A_Images\A_Figures_and_Photos\03_00_Figur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1557338"/>
            <a:ext cx="7529512" cy="439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298" name="文字方塊 2"/>
          <p:cNvSpPr txBox="1">
            <a:spLocks noChangeArrowheads="1"/>
          </p:cNvSpPr>
          <p:nvPr/>
        </p:nvSpPr>
        <p:spPr bwMode="auto">
          <a:xfrm>
            <a:off x="3275856" y="981075"/>
            <a:ext cx="36718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en-US" altLang="zh-TW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Motion in 2-3 Dimensions</a:t>
            </a:r>
            <a:endParaRPr lang="zh-TW" altLang="en-US" sz="1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036093" y="1628800"/>
            <a:ext cx="2544019" cy="22322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6321" name="文字方塊 1"/>
          <p:cNvSpPr txBox="1">
            <a:spLocks noChangeArrowheads="1"/>
          </p:cNvSpPr>
          <p:nvPr/>
        </p:nvSpPr>
        <p:spPr bwMode="auto">
          <a:xfrm>
            <a:off x="3536278" y="1071563"/>
            <a:ext cx="17922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en-US" altLang="zh-TW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3D </a:t>
            </a:r>
            <a:r>
              <a:rPr lang="zh-TW" alt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向量  </a:t>
            </a:r>
            <a:r>
              <a:rPr lang="en-US" altLang="zh-TW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Vector</a:t>
            </a:r>
            <a:endParaRPr lang="zh-TW" altLang="en-US" sz="1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" name="直線單箭頭接點 3"/>
          <p:cNvCxnSpPr/>
          <p:nvPr/>
        </p:nvCxnSpPr>
        <p:spPr>
          <a:xfrm rot="5400000" flipH="1" flipV="1">
            <a:off x="3394732" y="2425452"/>
            <a:ext cx="1214437" cy="785813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323" name="文字方塊 4"/>
          <p:cNvSpPr txBox="1">
            <a:spLocks noChangeArrowheads="1"/>
          </p:cNvSpPr>
          <p:nvPr/>
        </p:nvSpPr>
        <p:spPr bwMode="auto">
          <a:xfrm>
            <a:off x="2942628" y="4581128"/>
            <a:ext cx="468054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zh-TW" altLang="en-US" sz="1800" dirty="0"/>
              <a:t>向量包含兩個要素：大小及方向！</a:t>
            </a:r>
          </a:p>
        </p:txBody>
      </p:sp>
      <p:cxnSp>
        <p:nvCxnSpPr>
          <p:cNvPr id="9" name="直線單箭頭接點 8"/>
          <p:cNvCxnSpPr/>
          <p:nvPr/>
        </p:nvCxnSpPr>
        <p:spPr>
          <a:xfrm rot="5400000" flipH="1" flipV="1">
            <a:off x="3609044" y="3139828"/>
            <a:ext cx="357187" cy="214312"/>
          </a:xfrm>
          <a:prstGeom prst="straightConnector1">
            <a:avLst/>
          </a:prstGeom>
          <a:ln w="254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328" name="文字方塊 11"/>
          <p:cNvSpPr txBox="1">
            <a:spLocks noChangeArrowheads="1"/>
          </p:cNvSpPr>
          <p:nvPr/>
        </p:nvSpPr>
        <p:spPr bwMode="auto">
          <a:xfrm>
            <a:off x="6084168" y="2633414"/>
            <a:ext cx="10715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zh-TW" altLang="en-US" sz="1800"/>
              <a:t>圖示法</a:t>
            </a:r>
          </a:p>
        </p:txBody>
      </p:sp>
      <p:sp>
        <p:nvSpPr>
          <p:cNvPr id="3" name="文字方塊 2"/>
          <p:cNvSpPr txBox="1"/>
          <p:nvPr/>
        </p:nvSpPr>
        <p:spPr bwMode="auto">
          <a:xfrm>
            <a:off x="2942628" y="4077072"/>
            <a:ext cx="400563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r>
              <a:rPr lang="zh-TW" altLang="en-US" dirty="0"/>
              <a:t>二三度空間中許多物理量是向量！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7DF821F-DBE6-824E-B51D-A0C8B8D020C9}"/>
                  </a:ext>
                </a:extLst>
              </p:cNvPr>
              <p:cNvSpPr txBox="1"/>
              <p:nvPr/>
            </p:nvSpPr>
            <p:spPr bwMode="auto">
              <a:xfrm>
                <a:off x="3787637" y="5161876"/>
                <a:ext cx="935449" cy="276999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acc>
                        <m:accPr>
                          <m:chr m:val="⃗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acc>
                        <m:accPr>
                          <m:chr m:val="̂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</m:oMath>
                  </m:oMathPara>
                </a14:m>
                <a:endParaRPr lang="en-TW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7DF821F-DBE6-824E-B51D-A0C8B8D020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787637" y="5161876"/>
                <a:ext cx="935449" cy="276999"/>
              </a:xfrm>
              <a:prstGeom prst="rect">
                <a:avLst/>
              </a:prstGeom>
              <a:blipFill>
                <a:blip r:embed="rId2"/>
                <a:stretch>
                  <a:fillRect l="-4054" t="-26087" r="-2703" b="-4348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9CBCD5B-6825-494B-87F5-0CB04E994C42}"/>
                  </a:ext>
                </a:extLst>
              </p:cNvPr>
              <p:cNvSpPr txBox="1"/>
              <p:nvPr/>
            </p:nvSpPr>
            <p:spPr bwMode="auto">
              <a:xfrm>
                <a:off x="4470073" y="2069539"/>
                <a:ext cx="198003" cy="276999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acc>
                        <m:accPr>
                          <m:chr m:val="⃗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</m:oMath>
                  </m:oMathPara>
                </a14:m>
                <a:endParaRPr lang="en-TW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9CBCD5B-6825-494B-87F5-0CB04E994C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470073" y="2069539"/>
                <a:ext cx="198003" cy="276999"/>
              </a:xfrm>
              <a:prstGeom prst="rect">
                <a:avLst/>
              </a:prstGeom>
              <a:blipFill>
                <a:blip r:embed="rId3"/>
                <a:stretch>
                  <a:fillRect l="-17647" t="-26087" r="-11765" b="-4348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B061A70-2773-AC49-8DF3-A6B46496EFF9}"/>
                  </a:ext>
                </a:extLst>
              </p:cNvPr>
              <p:cNvSpPr txBox="1"/>
              <p:nvPr/>
            </p:nvSpPr>
            <p:spPr bwMode="auto">
              <a:xfrm>
                <a:off x="3966231" y="3165354"/>
                <a:ext cx="1121333" cy="276999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TW" dirty="0"/>
                  <a:t>:單位向量</a:t>
                </a: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B061A70-2773-AC49-8DF3-A6B46496EF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966231" y="3165354"/>
                <a:ext cx="1121333" cy="276999"/>
              </a:xfrm>
              <a:prstGeom prst="rect">
                <a:avLst/>
              </a:prstGeom>
              <a:blipFill>
                <a:blip r:embed="rId4"/>
                <a:stretch>
                  <a:fillRect l="-5618" t="-30435" r="-11236" b="-43478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5" name="圖片 1" descr="afg01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726"/>
          <a:stretch>
            <a:fillRect/>
          </a:stretch>
        </p:blipFill>
        <p:spPr bwMode="auto">
          <a:xfrm>
            <a:off x="3203848" y="1412776"/>
            <a:ext cx="2798762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47" name="文字方塊 3"/>
          <p:cNvSpPr txBox="1">
            <a:spLocks noChangeArrowheads="1"/>
          </p:cNvSpPr>
          <p:nvPr/>
        </p:nvSpPr>
        <p:spPr bwMode="auto">
          <a:xfrm>
            <a:off x="4000500" y="6021288"/>
            <a:ext cx="1143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zh-TW" altLang="en-US" sz="1800" dirty="0"/>
              <a:t>分量法</a:t>
            </a:r>
          </a:p>
        </p:txBody>
      </p:sp>
      <p:sp>
        <p:nvSpPr>
          <p:cNvPr id="5" name="文字方塊 4"/>
          <p:cNvSpPr txBox="1">
            <a:spLocks noChangeArrowheads="1"/>
          </p:cNvSpPr>
          <p:nvPr/>
        </p:nvSpPr>
        <p:spPr bwMode="auto">
          <a:xfrm>
            <a:off x="3203847" y="4581128"/>
            <a:ext cx="468054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zh-TW" altLang="en-US" sz="1800" dirty="0"/>
              <a:t>向量可以用它的分量表示！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2A45122-6E83-E640-A21E-F3CCE0F40C9F}"/>
                  </a:ext>
                </a:extLst>
              </p:cNvPr>
              <p:cNvSpPr txBox="1"/>
              <p:nvPr/>
            </p:nvSpPr>
            <p:spPr bwMode="auto">
              <a:xfrm>
                <a:off x="3254486" y="5517232"/>
                <a:ext cx="2512804" cy="318677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acc>
                        <m:accPr>
                          <m:chr m:val="⃗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</m:acc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e>
                      </m:acc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TW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2A45122-6E83-E640-A21E-F3CCE0F40C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54486" y="5517232"/>
                <a:ext cx="2512804" cy="318677"/>
              </a:xfrm>
              <a:prstGeom prst="rect">
                <a:avLst/>
              </a:prstGeom>
              <a:blipFill>
                <a:blip r:embed="rId3"/>
                <a:stretch>
                  <a:fillRect l="-1005" t="-19231" b="-19231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文字方塊 4">
            <a:extLst>
              <a:ext uri="{FF2B5EF4-FFF2-40B4-BE49-F238E27FC236}">
                <a16:creationId xmlns:a16="http://schemas.microsoft.com/office/drawing/2014/main" id="{4E94B3B8-8E7C-F66F-66F3-A045902DC9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3847" y="4962521"/>
            <a:ext cx="547260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zh-TW" altLang="en-US" sz="1800" dirty="0"/>
              <a:t>把一向量投影在選取的座標軸上即是它的分量！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69" name="圖片 1" descr="afg01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726"/>
          <a:stretch>
            <a:fillRect/>
          </a:stretch>
        </p:blipFill>
        <p:spPr bwMode="auto">
          <a:xfrm>
            <a:off x="755576" y="1578050"/>
            <a:ext cx="2798763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1" name="文字方塊 3"/>
          <p:cNvSpPr txBox="1">
            <a:spLocks noChangeArrowheads="1"/>
          </p:cNvSpPr>
          <p:nvPr/>
        </p:nvSpPr>
        <p:spPr bwMode="auto">
          <a:xfrm>
            <a:off x="3769021" y="1496518"/>
            <a:ext cx="424847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zh-TW" altLang="en-US" sz="1800" dirty="0"/>
              <a:t>分量法與圖示法式等價的。</a:t>
            </a:r>
          </a:p>
        </p:txBody>
      </p:sp>
      <p:sp>
        <p:nvSpPr>
          <p:cNvPr id="58372" name="文字方塊 4"/>
          <p:cNvSpPr txBox="1">
            <a:spLocks noChangeArrowheads="1"/>
          </p:cNvSpPr>
          <p:nvPr/>
        </p:nvSpPr>
        <p:spPr bwMode="auto">
          <a:xfrm>
            <a:off x="3779912" y="5013176"/>
            <a:ext cx="35718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zh-TW" altLang="en-US" sz="1800"/>
              <a:t>分量的值與座標軸的選取有關！</a:t>
            </a:r>
          </a:p>
        </p:txBody>
      </p:sp>
      <p:sp>
        <p:nvSpPr>
          <p:cNvPr id="58373" name="文字方塊 5"/>
          <p:cNvSpPr txBox="1">
            <a:spLocks noChangeArrowheads="1"/>
          </p:cNvSpPr>
          <p:nvPr/>
        </p:nvSpPr>
        <p:spPr bwMode="auto">
          <a:xfrm>
            <a:off x="3775347" y="2757835"/>
            <a:ext cx="30718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zh-TW" altLang="en-US" sz="1800" dirty="0"/>
              <a:t>由分量可以得到向量的大小</a:t>
            </a:r>
          </a:p>
        </p:txBody>
      </p:sp>
      <p:sp>
        <p:nvSpPr>
          <p:cNvPr id="58375" name="文字方塊 7"/>
          <p:cNvSpPr txBox="1">
            <a:spLocks noChangeArrowheads="1"/>
          </p:cNvSpPr>
          <p:nvPr/>
        </p:nvSpPr>
        <p:spPr bwMode="auto">
          <a:xfrm>
            <a:off x="3775348" y="3793034"/>
            <a:ext cx="30718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zh-TW" altLang="en-US" sz="1800"/>
              <a:t>由分量可以得到向量的方向：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BF8D60D-69E8-C24A-B46A-7614BD637931}"/>
                  </a:ext>
                </a:extLst>
              </p:cNvPr>
              <p:cNvSpPr txBox="1"/>
              <p:nvPr/>
            </p:nvSpPr>
            <p:spPr bwMode="auto">
              <a:xfrm>
                <a:off x="3819798" y="2036210"/>
                <a:ext cx="2512804" cy="318677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acc>
                        <m:accPr>
                          <m:chr m:val="⃗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</m:acc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e>
                      </m:acc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TW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BF8D60D-69E8-C24A-B46A-7614BD6379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819798" y="2036210"/>
                <a:ext cx="2512804" cy="318677"/>
              </a:xfrm>
              <a:prstGeom prst="rect">
                <a:avLst/>
              </a:prstGeom>
              <a:blipFill>
                <a:blip r:embed="rId8"/>
                <a:stretch>
                  <a:fillRect l="-503" t="-19231" b="-19231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C371D8B-B607-4C48-AE54-6DCED2CBF0D1}"/>
                  </a:ext>
                </a:extLst>
              </p:cNvPr>
              <p:cNvSpPr txBox="1"/>
              <p:nvPr/>
            </p:nvSpPr>
            <p:spPr bwMode="auto">
              <a:xfrm>
                <a:off x="3830354" y="3179939"/>
                <a:ext cx="1483291" cy="563680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bSup>
                            <m:sSub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e>
                      </m:rad>
                    </m:oMath>
                  </m:oMathPara>
                </a14:m>
                <a:endParaRPr lang="en-TW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C371D8B-B607-4C48-AE54-6DCED2CBF0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830354" y="3179939"/>
                <a:ext cx="1483291" cy="56368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AAF3E9D-230A-B345-BBE4-0ADAA074C904}"/>
                  </a:ext>
                </a:extLst>
              </p:cNvPr>
              <p:cNvSpPr txBox="1"/>
              <p:nvPr/>
            </p:nvSpPr>
            <p:spPr bwMode="auto">
              <a:xfrm>
                <a:off x="3830354" y="4232094"/>
                <a:ext cx="1104405" cy="474361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func>
                        <m:funcPr>
                          <m:ctrlPr>
                            <a:rPr lang="en-US" b="0" i="0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den>
                      </m:f>
                    </m:oMath>
                  </m:oMathPara>
                </a14:m>
                <a:endParaRPr lang="en-TW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AAF3E9D-230A-B345-BBE4-0ADAA074C9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830354" y="4232094"/>
                <a:ext cx="1104405" cy="474361"/>
              </a:xfrm>
              <a:prstGeom prst="rect">
                <a:avLst/>
              </a:prstGeom>
              <a:blipFill>
                <a:blip r:embed="rId10"/>
                <a:stretch>
                  <a:fillRect l="-2273" b="-10526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5" name="Picture 5" descr="D:\Dropbox\Documents\課程\YoungTextBook\Images\Chapter03\A_Images\A_Figures_and_Photos\03_01_Figur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548680"/>
            <a:ext cx="3739232" cy="4514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6" name="文字方塊 4"/>
          <p:cNvSpPr txBox="1">
            <a:spLocks noChangeArrowheads="1"/>
          </p:cNvSpPr>
          <p:nvPr/>
        </p:nvSpPr>
        <p:spPr bwMode="auto">
          <a:xfrm>
            <a:off x="2122363" y="5282713"/>
            <a:ext cx="19431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zh-TW" altLang="en-US" sz="1800" dirty="0"/>
              <a:t>位置是一個向量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BAC1749-E006-4C47-88B6-310A6D8ED161}"/>
                  </a:ext>
                </a:extLst>
              </p:cNvPr>
              <p:cNvSpPr txBox="1"/>
              <p:nvPr/>
            </p:nvSpPr>
            <p:spPr bwMode="auto">
              <a:xfrm>
                <a:off x="3923928" y="5320957"/>
                <a:ext cx="2751779" cy="291811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acc>
                        <m:accPr>
                          <m:chr m:val="⃗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</m:acc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𝑥</m:t>
                      </m:r>
                      <m:acc>
                        <m:accPr>
                          <m:chr m:val="̂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</m:acc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𝑦</m:t>
                      </m:r>
                      <m:acc>
                        <m:accPr>
                          <m:chr m:val="̂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e>
                      </m:acc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𝑧</m:t>
                      </m:r>
                      <m:acc>
                        <m:accPr>
                          <m:chr m:val="̂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</m:acc>
                    </m:oMath>
                  </m:oMathPara>
                </a14:m>
                <a:endParaRPr lang="en-TW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BAC1749-E006-4C47-88B6-310A6D8ED1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923928" y="5320957"/>
                <a:ext cx="2751779" cy="291811"/>
              </a:xfrm>
              <a:prstGeom prst="rect">
                <a:avLst/>
              </a:prstGeom>
              <a:blipFill>
                <a:blip r:embed="rId3"/>
                <a:stretch>
                  <a:fillRect l="-1382" t="-25000" r="-1382" b="-25000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9">
                <a:extLst>
                  <a:ext uri="{FF2B5EF4-FFF2-40B4-BE49-F238E27FC236}">
                    <a16:creationId xmlns:a16="http://schemas.microsoft.com/office/drawing/2014/main" id="{A45A62ED-CFD4-3C4A-8D15-FF8503D6BAB6}"/>
                  </a:ext>
                </a:extLst>
              </p:cNvPr>
              <p:cNvSpPr/>
              <p:nvPr/>
            </p:nvSpPr>
            <p:spPr>
              <a:xfrm>
                <a:off x="2122363" y="5720807"/>
                <a:ext cx="1348639" cy="871136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acc>
                        <m:accPr>
                          <m:chr m:val="⃗"/>
                          <m:ctrlPr>
                            <a:rPr lang="en-US" altLang="zh-TW" i="1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altLang="zh-TW" i="1">
                              <a:latin typeface="Cambria Math"/>
                            </a:rPr>
                            <m:t>𝑟</m:t>
                          </m:r>
                        </m:e>
                      </m:acc>
                      <m:r>
                        <a:rPr lang="en-US" altLang="zh-TW" sz="1800" b="0" i="1" smtClean="0"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altLang="zh-TW" sz="1800" b="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sz="1800" b="0" i="1" smtClean="0">
                              <a:latin typeface="Cambria Math"/>
                            </a:rPr>
                            <m:t>𝑖</m:t>
                          </m:r>
                          <m:r>
                            <a:rPr lang="en-US" altLang="zh-TW" sz="1800" b="0" i="1" smtClean="0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altLang="zh-TW" sz="1800" b="0" i="1" smtClean="0">
                              <a:latin typeface="Cambria Math"/>
                            </a:rPr>
                            <m:t>3</m:t>
                          </m:r>
                        </m:sup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̂"/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  <m:t>𝑒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zh-TW" altLang="en-US" sz="1800" dirty="0"/>
              </a:p>
            </p:txBody>
          </p:sp>
        </mc:Choice>
        <mc:Fallback xmlns="">
          <p:sp>
            <p:nvSpPr>
              <p:cNvPr id="6" name="矩形 9">
                <a:extLst>
                  <a:ext uri="{FF2B5EF4-FFF2-40B4-BE49-F238E27FC236}">
                    <a16:creationId xmlns:a16="http://schemas.microsoft.com/office/drawing/2014/main" id="{A45A62ED-CFD4-3C4A-8D15-FF8503D6BAB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2363" y="5720807"/>
                <a:ext cx="1348639" cy="871136"/>
              </a:xfrm>
              <a:prstGeom prst="rect">
                <a:avLst/>
              </a:prstGeom>
              <a:blipFill>
                <a:blip r:embed="rId4"/>
                <a:stretch>
                  <a:fillRect l="-24299" t="-95652" r="-4673" b="-152174"/>
                </a:stretch>
              </a:blipFill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字方塊 12">
                <a:extLst>
                  <a:ext uri="{FF2B5EF4-FFF2-40B4-BE49-F238E27FC236}">
                    <a16:creationId xmlns:a16="http://schemas.microsoft.com/office/drawing/2014/main" id="{EB7BEE96-E9CB-0140-80F4-7F08FAC789AA}"/>
                  </a:ext>
                </a:extLst>
              </p:cNvPr>
              <p:cNvSpPr txBox="1"/>
              <p:nvPr/>
            </p:nvSpPr>
            <p:spPr bwMode="auto">
              <a:xfrm>
                <a:off x="3563888" y="5971709"/>
                <a:ext cx="2376264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altLang="zh-TW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  <a:ea typeface="Cambria Math"/>
                              </a:rPr>
                              <m:t>𝑒</m:t>
                            </m:r>
                          </m:e>
                        </m:acc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/>
                          </a:rPr>
                          <m:t>𝑖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  <a:ea typeface="Cambria Math"/>
                      </a:rPr>
                      <m:t> 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/>
                      </a:rPr>
                      <m:t>  </m:t>
                    </m:r>
                    <m:r>
                      <a:rPr lang="en-US" altLang="zh-TW" sz="1800" i="1">
                        <a:latin typeface="Cambria Math"/>
                      </a:rPr>
                      <m:t>𝑖</m:t>
                    </m:r>
                    <m:r>
                      <a:rPr lang="en-US" altLang="zh-TW" sz="1800" i="1">
                        <a:latin typeface="Cambria Math"/>
                      </a:rPr>
                      <m:t>=1,2,3</m:t>
                    </m:r>
                  </m:oMath>
                </a14:m>
                <a:r>
                  <a:rPr lang="zh-TW" altLang="en-US" sz="1800" dirty="0"/>
                  <a:t>為座標軸。</a:t>
                </a:r>
              </a:p>
            </p:txBody>
          </p:sp>
        </mc:Choice>
        <mc:Fallback xmlns="">
          <p:sp>
            <p:nvSpPr>
              <p:cNvPr id="7" name="文字方塊 12">
                <a:extLst>
                  <a:ext uri="{FF2B5EF4-FFF2-40B4-BE49-F238E27FC236}">
                    <a16:creationId xmlns:a16="http://schemas.microsoft.com/office/drawing/2014/main" id="{EB7BEE96-E9CB-0140-80F4-7F08FAC789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563888" y="5971709"/>
                <a:ext cx="2376264" cy="369332"/>
              </a:xfrm>
              <a:prstGeom prst="rect">
                <a:avLst/>
              </a:prstGeom>
              <a:blipFill>
                <a:blip r:embed="rId5"/>
                <a:stretch>
                  <a:fillRect t="-6667" r="-11702" b="-20000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3EDEC9-93B5-9554-2900-C7387DC87D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13">
            <a:extLst>
              <a:ext uri="{FF2B5EF4-FFF2-40B4-BE49-F238E27FC236}">
                <a16:creationId xmlns:a16="http://schemas.microsoft.com/office/drawing/2014/main" id="{49C3FB17-6872-74C3-F456-6B51AA97A81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28258" y="2021120"/>
            <a:ext cx="3932508" cy="339328"/>
          </a:xfrm>
        </p:spPr>
        <p:txBody>
          <a:bodyPr/>
          <a:lstStyle/>
          <a:p>
            <a:pPr algn="l" eaLnBrk="1" hangingPunct="1"/>
            <a:r>
              <a:rPr lang="zh-TW" altLang="en-US" sz="1800" dirty="0">
                <a:solidFill>
                  <a:srgbClr val="FF3300"/>
                </a:solidFill>
              </a:rPr>
              <a:t>天體與蘋果服從同樣的物理定律</a:t>
            </a:r>
          </a:p>
        </p:txBody>
      </p:sp>
      <p:pic>
        <p:nvPicPr>
          <p:cNvPr id="76802" name="Picture 7" descr="1302">
            <a:extLst>
              <a:ext uri="{FF2B5EF4-FFF2-40B4-BE49-F238E27FC236}">
                <a16:creationId xmlns:a16="http://schemas.microsoft.com/office/drawing/2014/main" id="{D0BBCFCF-B900-7963-F8A7-5206E2980AFF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18"/>
          <a:stretch>
            <a:fillRect/>
          </a:stretch>
        </p:blipFill>
        <p:spPr>
          <a:xfrm>
            <a:off x="1928258" y="2554444"/>
            <a:ext cx="2772622" cy="2442391"/>
          </a:xfrm>
          <a:noFill/>
        </p:spPr>
      </p:pic>
      <p:pic>
        <p:nvPicPr>
          <p:cNvPr id="76803" name="Picture 25" descr="Newton">
            <a:extLst>
              <a:ext uri="{FF2B5EF4-FFF2-40B4-BE49-F238E27FC236}">
                <a16:creationId xmlns:a16="http://schemas.microsoft.com/office/drawing/2014/main" id="{422279E8-31E1-869F-88F6-FD823958C2E6}"/>
              </a:ext>
            </a:extLst>
          </p:cNvPr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76056" y="2566989"/>
            <a:ext cx="1809701" cy="2486236"/>
          </a:xfrm>
          <a:noFill/>
        </p:spPr>
      </p:pic>
      <p:sp>
        <p:nvSpPr>
          <p:cNvPr id="76804" name="Text Box 27">
            <a:extLst>
              <a:ext uri="{FF2B5EF4-FFF2-40B4-BE49-F238E27FC236}">
                <a16:creationId xmlns:a16="http://schemas.microsoft.com/office/drawing/2014/main" id="{779EE1DB-0C0B-56DE-7F76-2F63CE8792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41924" y="5249279"/>
            <a:ext cx="2376188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TW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Isaac Newton</a:t>
            </a:r>
          </a:p>
          <a:p>
            <a:pPr>
              <a:spcBef>
                <a:spcPct val="50000"/>
              </a:spcBef>
            </a:pPr>
            <a:r>
              <a:rPr lang="en-US" altLang="zh-TW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(1642-1727)</a:t>
            </a:r>
          </a:p>
        </p:txBody>
      </p:sp>
      <p:sp>
        <p:nvSpPr>
          <p:cNvPr id="76805" name="Text Box 28">
            <a:extLst>
              <a:ext uri="{FF2B5EF4-FFF2-40B4-BE49-F238E27FC236}">
                <a16:creationId xmlns:a16="http://schemas.microsoft.com/office/drawing/2014/main" id="{7D2964C0-E524-D9FA-77D2-CCB0C0544A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8258" y="1406571"/>
            <a:ext cx="5189854" cy="36933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>
              <a:spcBef>
                <a:spcPct val="50000"/>
              </a:spcBef>
            </a:pPr>
            <a:r>
              <a:rPr lang="zh-TW" altLang="en-US" sz="1800" dirty="0">
                <a:solidFill>
                  <a:srgbClr val="FF3300"/>
                </a:solidFill>
                <a:latin typeface="新細明體" pitchFamily="18" charset="-120"/>
              </a:rPr>
              <a:t>既然是定律 </a:t>
            </a:r>
            <a:r>
              <a:rPr lang="en-US" altLang="zh-TW" sz="18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zh-TW" altLang="en-US" sz="1800" dirty="0">
                <a:solidFill>
                  <a:srgbClr val="FF3300"/>
                </a:solidFill>
                <a:latin typeface="新細明體" pitchFamily="18" charset="-120"/>
              </a:rPr>
              <a:t>，物理定律是普遍的  </a:t>
            </a:r>
            <a:r>
              <a:rPr lang="en-US" altLang="zh-TW" sz="1800" dirty="0">
                <a:solidFill>
                  <a:srgbClr val="FF3300"/>
                </a:solidFill>
                <a:latin typeface="新細明體" pitchFamily="18" charset="-120"/>
              </a:rPr>
              <a:t>(</a:t>
            </a:r>
            <a:r>
              <a:rPr lang="en-US" altLang="zh-TW" sz="1800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universal</a:t>
            </a:r>
            <a:r>
              <a:rPr lang="en-US" altLang="zh-TW" sz="1800" dirty="0">
                <a:solidFill>
                  <a:srgbClr val="FF3300"/>
                </a:solidFill>
                <a:latin typeface="新細明體" pitchFamily="18" charset="-12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186037973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1441" name="Text Box 5"/>
              <p:cNvSpPr txBox="1">
                <a:spLocks noChangeArrowheads="1"/>
              </p:cNvSpPr>
              <p:nvPr/>
            </p:nvSpPr>
            <p:spPr bwMode="auto">
              <a:xfrm>
                <a:off x="1091552" y="754034"/>
                <a:ext cx="7656912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zh-TW" altLang="en-US" sz="1800" dirty="0"/>
                  <a:t>位置的變化：位移</a:t>
                </a:r>
                <a14:m>
                  <m:oMath xmlns:m="http://schemas.openxmlformats.org/officeDocument/2006/math">
                    <m:r>
                      <a:rPr lang="zh-TW" altLang="en-US" sz="1800" i="1" smtClean="0">
                        <a:latin typeface="Cambria Math"/>
                      </a:rPr>
                      <m:t>∆</m:t>
                    </m:r>
                    <m:acc>
                      <m:accPr>
                        <m:chr m:val="⃗"/>
                        <m:ctrlPr>
                          <a:rPr lang="en-US" altLang="zh-TW" sz="1800" b="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altLang="zh-TW" sz="1800" b="0" i="1" smtClean="0">
                            <a:latin typeface="Cambria Math"/>
                          </a:rPr>
                          <m:t>𝑟</m:t>
                        </m:r>
                      </m:e>
                    </m:acc>
                  </m:oMath>
                </a14:m>
                <a:r>
                  <a:rPr lang="zh-TW" altLang="en-US" sz="1800" dirty="0"/>
                  <a:t>也是一個向量。</a:t>
                </a:r>
              </a:p>
            </p:txBody>
          </p:sp>
        </mc:Choice>
        <mc:Fallback xmlns="">
          <p:sp>
            <p:nvSpPr>
              <p:cNvPr id="61441" name="Text 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91552" y="754034"/>
                <a:ext cx="7656912" cy="369332"/>
              </a:xfrm>
              <a:prstGeom prst="rect">
                <a:avLst/>
              </a:prstGeom>
              <a:blipFill>
                <a:blip r:embed="rId2"/>
                <a:stretch>
                  <a:fillRect l="-497" t="-13333" b="-23333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1442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endParaRPr lang="zh-TW" altLang="en-US" sz="1800"/>
          </a:p>
        </p:txBody>
      </p:sp>
      <p:sp>
        <p:nvSpPr>
          <p:cNvPr id="61444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endParaRPr lang="zh-TW" altLang="en-US" sz="1800"/>
          </a:p>
        </p:txBody>
      </p:sp>
      <p:pic>
        <p:nvPicPr>
          <p:cNvPr id="61448" name="Picture 10" descr="D:\Dropbox\Documents\課程\YoungTextBook\Images\Chapter03\A_Images\A_Figures_and_Photos\03_02_Figur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54"/>
          <a:stretch>
            <a:fillRect/>
          </a:stretch>
        </p:blipFill>
        <p:spPr bwMode="auto">
          <a:xfrm>
            <a:off x="1120222" y="3111545"/>
            <a:ext cx="4315874" cy="3386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9" name="文字方塊 9"/>
          <p:cNvSpPr txBox="1">
            <a:spLocks noChangeArrowheads="1"/>
          </p:cNvSpPr>
          <p:nvPr/>
        </p:nvSpPr>
        <p:spPr bwMode="auto">
          <a:xfrm>
            <a:off x="1084434" y="1139519"/>
            <a:ext cx="672792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zh-TW" altLang="en-US" sz="1800" dirty="0"/>
              <a:t>其分量就是位置向量各分量的差！變化的投影即是投影的差。</a:t>
            </a:r>
          </a:p>
        </p:txBody>
      </p:sp>
      <p:sp>
        <p:nvSpPr>
          <p:cNvPr id="12" name="文字方塊 11"/>
          <p:cNvSpPr txBox="1"/>
          <p:nvPr/>
        </p:nvSpPr>
        <p:spPr bwMode="auto">
          <a:xfrm>
            <a:off x="1084434" y="386565"/>
            <a:ext cx="3600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r>
              <a:rPr lang="zh-TW" altLang="en-US" dirty="0"/>
              <a:t>運動中的位置向量會隨時間變化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6F98690-3FC4-9D40-85B8-9A6F7B3E859B}"/>
                  </a:ext>
                </a:extLst>
              </p:cNvPr>
              <p:cNvSpPr txBox="1"/>
              <p:nvPr/>
            </p:nvSpPr>
            <p:spPr bwMode="auto">
              <a:xfrm>
                <a:off x="4597118" y="411983"/>
                <a:ext cx="2382191" cy="276999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acc>
                        <m:accPr>
                          <m:chr m:val="⃗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</m:acc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)=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d>
                    </m:oMath>
                  </m:oMathPara>
                </a14:m>
                <a:endParaRPr lang="en-TW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6F98690-3FC4-9D40-85B8-9A6F7B3E85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597118" y="411983"/>
                <a:ext cx="2382191" cy="276999"/>
              </a:xfrm>
              <a:prstGeom prst="rect">
                <a:avLst/>
              </a:prstGeom>
              <a:blipFill>
                <a:blip r:embed="rId4"/>
                <a:stretch>
                  <a:fillRect l="-1058" t="-26087" b="-39130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39BBA3F-BE29-E641-A952-45503FC550D0}"/>
                  </a:ext>
                </a:extLst>
              </p:cNvPr>
              <p:cNvSpPr txBox="1"/>
              <p:nvPr/>
            </p:nvSpPr>
            <p:spPr bwMode="auto">
              <a:xfrm>
                <a:off x="1149986" y="1526860"/>
                <a:ext cx="5668603" cy="276999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zh-TW" altLang="en-US" i="1" smtClean="0">
                          <a:latin typeface="Cambria Math"/>
                        </a:rPr>
                        <m:t>∆</m:t>
                      </m:r>
                      <m:acc>
                        <m:accPr>
                          <m:chr m:val="⃗"/>
                          <m:ctrlPr>
                            <a:rPr lang="en-US" altLang="zh-TW" i="1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altLang="zh-TW" i="1">
                              <a:latin typeface="Cambria Math"/>
                            </a:rPr>
                            <m:t>𝑟</m:t>
                          </m:r>
                        </m:e>
                      </m:acc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altLang="zh-TW" i="1">
                                  <a:latin typeface="Cambria Math"/>
                                </a:rPr>
                                <m:t>𝑟</m:t>
                              </m:r>
                            </m:e>
                          </m:acc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altLang="zh-TW" i="1">
                                  <a:latin typeface="Cambria Math"/>
                                </a:rPr>
                                <m:t>𝑟</m:t>
                              </m:r>
                            </m:e>
                          </m:acc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,∆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,∆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TW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39BBA3F-BE29-E641-A952-45503FC550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49986" y="1526860"/>
                <a:ext cx="5668603" cy="276999"/>
              </a:xfrm>
              <a:prstGeom prst="rect">
                <a:avLst/>
              </a:prstGeom>
              <a:blipFill>
                <a:blip r:embed="rId5"/>
                <a:stretch>
                  <a:fillRect t="-30435" b="-26087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A657B59-7EB4-094B-BB82-C1BB412A05ED}"/>
                  </a:ext>
                </a:extLst>
              </p:cNvPr>
              <p:cNvSpPr txBox="1"/>
              <p:nvPr/>
            </p:nvSpPr>
            <p:spPr bwMode="auto">
              <a:xfrm>
                <a:off x="1149986" y="2363855"/>
                <a:ext cx="1022203" cy="546432"/>
              </a:xfrm>
              <a:prstGeom prst="rect">
                <a:avLst/>
              </a:prstGeom>
              <a:solidFill>
                <a:srgbClr val="FFFF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</m:acc>
                        </m:e>
                        <m:sub>
                          <m:r>
                            <m:rPr>
                              <m:sty m:val="p"/>
                            </m:rPr>
                            <a:rPr lang="en-US" altLang="zh-TW" b="0" i="0" smtClean="0">
                              <a:latin typeface="Cambria Math" panose="02040503050406030204" pitchFamily="18" charset="0"/>
                            </a:rPr>
                            <m:t>ave</m:t>
                          </m:r>
                        </m:sub>
                      </m:sSub>
                      <m:r>
                        <a:rPr lang="en-US" altLang="zh-TW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≡</m:t>
                      </m:r>
                      <m:f>
                        <m:fPr>
                          <m:ctrlPr>
                            <a:rPr lang="zh-TW" altLang="en-US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zh-TW" altLang="en-US" i="1">
                              <a:latin typeface="Cambria Math"/>
                            </a:rPr>
                            <m:t>∆</m:t>
                          </m:r>
                          <m:acc>
                            <m:accPr>
                              <m:chr m:val="⃗"/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altLang="zh-TW" i="1">
                                  <a:latin typeface="Cambria Math"/>
                                </a:rPr>
                                <m:t>𝑟</m:t>
                              </m:r>
                            </m:e>
                          </m:acc>
                        </m:num>
                        <m:den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en-TW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A657B59-7EB4-094B-BB82-C1BB412A05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49986" y="2363855"/>
                <a:ext cx="1022203" cy="546432"/>
              </a:xfrm>
              <a:prstGeom prst="rect">
                <a:avLst/>
              </a:prstGeom>
              <a:blipFill>
                <a:blip r:embed="rId6"/>
                <a:stretch>
                  <a:fillRect l="-2469" t="-18605" r="-2469" b="-13953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 Box 5">
            <a:extLst>
              <a:ext uri="{FF2B5EF4-FFF2-40B4-BE49-F238E27FC236}">
                <a16:creationId xmlns:a16="http://schemas.microsoft.com/office/drawing/2014/main" id="{C59F141F-45F0-DC4F-A67A-3FCA4C2F2B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1552" y="1970366"/>
            <a:ext cx="751289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>
              <a:spcBef>
                <a:spcPct val="50000"/>
              </a:spcBef>
            </a:pPr>
            <a:r>
              <a:rPr lang="zh-TW" altLang="en-US" sz="1800" dirty="0"/>
              <a:t>平均速度向量，就是位置向量的平均變化率，或說單位時間的位移向量。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Text Box 5"/>
          <p:cNvSpPr txBox="1">
            <a:spLocks noChangeArrowheads="1"/>
          </p:cNvSpPr>
          <p:nvPr/>
        </p:nvSpPr>
        <p:spPr bwMode="auto">
          <a:xfrm>
            <a:off x="3799837" y="297125"/>
            <a:ext cx="534416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>
              <a:spcBef>
                <a:spcPct val="50000"/>
              </a:spcBef>
            </a:pPr>
            <a:r>
              <a:rPr lang="zh-TW" altLang="en-US" sz="1800" dirty="0"/>
              <a:t>瞬時速度向量</a:t>
            </a:r>
            <a:r>
              <a:rPr lang="en-US" altLang="zh-TW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Vector</a:t>
            </a:r>
            <a:r>
              <a:rPr lang="zh-TW" altLang="en-US" sz="1800" dirty="0"/>
              <a:t>，就是位置向量的瞬時變化率。</a:t>
            </a:r>
          </a:p>
        </p:txBody>
      </p:sp>
      <p:sp>
        <p:nvSpPr>
          <p:cNvPr id="6246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endParaRPr lang="zh-TW" altLang="en-US" sz="1800"/>
          </a:p>
        </p:txBody>
      </p:sp>
      <p:sp>
        <p:nvSpPr>
          <p:cNvPr id="62469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endParaRPr lang="zh-TW" altLang="en-US" sz="1800"/>
          </a:p>
        </p:txBody>
      </p:sp>
      <p:sp>
        <p:nvSpPr>
          <p:cNvPr id="62471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endParaRPr lang="zh-TW" altLang="en-US" sz="18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2473" name="文字方塊 12"/>
              <p:cNvSpPr txBox="1">
                <a:spLocks noChangeArrowheads="1"/>
              </p:cNvSpPr>
              <p:nvPr/>
            </p:nvSpPr>
            <p:spPr bwMode="auto">
              <a:xfrm>
                <a:off x="3808138" y="4287288"/>
                <a:ext cx="4000500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9pPr>
              </a:lstStyle>
              <a:p>
                <a:r>
                  <a:rPr lang="zh-TW" altLang="en-US" sz="1800" dirty="0"/>
                  <a:t>如此定義的速度向量</a:t>
                </a:r>
                <a14:m>
                  <m:oMath xmlns:m="http://schemas.openxmlformats.org/officeDocument/2006/math">
                    <m:r>
                      <a:rPr lang="zh-TW" altLang="en-US" sz="1800" b="0" i="1" smtClean="0">
                        <a:latin typeface="Cambria Math"/>
                      </a:rPr>
                      <m:t>：</m:t>
                    </m:r>
                    <m:acc>
                      <m:accPr>
                        <m:chr m:val="⃗"/>
                        <m:ctrlPr>
                          <a:rPr lang="en-US" altLang="zh-TW" sz="1800" b="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altLang="zh-TW" sz="1800" b="0" i="1" smtClean="0">
                            <a:latin typeface="Cambria Math"/>
                          </a:rPr>
                          <m:t>𝑣</m:t>
                        </m:r>
                      </m:e>
                    </m:acc>
                  </m:oMath>
                </a14:m>
                <a:endParaRPr lang="en-US" altLang="zh-TW" sz="1800" dirty="0"/>
              </a:p>
            </p:txBody>
          </p:sp>
        </mc:Choice>
        <mc:Fallback xmlns="">
          <p:sp>
            <p:nvSpPr>
              <p:cNvPr id="62473" name="文字方塊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808138" y="4287288"/>
                <a:ext cx="4000500" cy="369332"/>
              </a:xfrm>
              <a:prstGeom prst="rect">
                <a:avLst/>
              </a:prstGeom>
              <a:blipFill rotWithShape="1">
                <a:blip r:embed="rId7"/>
                <a:stretch>
                  <a:fillRect l="-1372" t="-21311" b="-26230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2474" name="Picture 14" descr="D:\Dropbox\Documents\課程\YoungTextBook\Images\Chapter03\A_Images\A_Figures_and_Photos\03_03_Figure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80"/>
          <a:stretch>
            <a:fillRect/>
          </a:stretch>
        </p:blipFill>
        <p:spPr bwMode="auto">
          <a:xfrm>
            <a:off x="684213" y="260350"/>
            <a:ext cx="2921000" cy="31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75" name="Picture 15" descr="D:\Dropbox\Documents\課程\YoungTextBook\Images\Chapter03\A_Images\A_Figures_and_Photos\03_04_Figure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5"/>
          <a:stretch>
            <a:fillRect/>
          </a:stretch>
        </p:blipFill>
        <p:spPr bwMode="auto">
          <a:xfrm>
            <a:off x="684213" y="3966576"/>
            <a:ext cx="2921000" cy="2631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3808138" y="4731758"/>
                <a:ext cx="5184576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zh-TW" altLang="en-US" dirty="0"/>
                  <a:t>方向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altLang="zh-TW" b="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altLang="zh-TW" b="0" i="1" smtClean="0">
                            <a:latin typeface="Cambria Math"/>
                          </a:rPr>
                          <m:t>𝑣</m:t>
                        </m:r>
                      </m:e>
                    </m:acc>
                  </m:oMath>
                </a14:m>
                <a:r>
                  <a:rPr lang="zh-TW" altLang="en-US" dirty="0"/>
                  <a:t>是沿著運動的切線方向，</a:t>
                </a: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8138" y="4731758"/>
                <a:ext cx="5184576" cy="369332"/>
              </a:xfrm>
              <a:prstGeom prst="rect">
                <a:avLst/>
              </a:prstGeom>
              <a:blipFill rotWithShape="1">
                <a:blip r:embed="rId14"/>
                <a:stretch>
                  <a:fillRect l="-1059" t="-6557" b="-2623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3799838" y="5143762"/>
                <a:ext cx="239392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zh-TW" altLang="en-US" dirty="0"/>
                  <a:t>大小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/>
                      </a:rPr>
                      <m:t>𝑣</m:t>
                    </m:r>
                  </m:oMath>
                </a14:m>
                <a:r>
                  <a:rPr lang="zh-TW" altLang="en-US" dirty="0"/>
                  <a:t>是移動的速率。</a:t>
                </a: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9838" y="5143762"/>
                <a:ext cx="2393925" cy="369332"/>
              </a:xfrm>
              <a:prstGeom prst="rect">
                <a:avLst/>
              </a:prstGeom>
              <a:blipFill>
                <a:blip r:embed="rId15"/>
                <a:stretch>
                  <a:fillRect l="-2116" t="-10345" r="-1587" b="-24138"/>
                </a:stretch>
              </a:blipFill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7F91B1C-4CB4-A84F-A2B9-5A605610F798}"/>
                  </a:ext>
                </a:extLst>
              </p:cNvPr>
              <p:cNvSpPr txBox="1"/>
              <p:nvPr/>
            </p:nvSpPr>
            <p:spPr bwMode="auto">
              <a:xfrm>
                <a:off x="3887031" y="790930"/>
                <a:ext cx="1761508" cy="546432"/>
              </a:xfrm>
              <a:prstGeom prst="rect">
                <a:avLst/>
              </a:prstGeom>
              <a:solidFill>
                <a:srgbClr val="FFFF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acc>
                        <m:accPr>
                          <m:chr m:val="⃗"/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acc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acc>
                            <m:accPr>
                              <m:chr m:val="⃗"/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altLang="zh-TW" i="1">
                                  <a:latin typeface="Cambria Math"/>
                                </a:rPr>
                                <m:t>𝑟</m:t>
                              </m:r>
                            </m:e>
                          </m:acc>
                        </m:num>
                        <m:den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  <m:r>
                        <a:rPr lang="en-US" altLang="zh-TW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≡</m:t>
                      </m:r>
                      <m:func>
                        <m:func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altLang="zh-TW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altLang="zh-TW"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→0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zh-TW" altLang="en-US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zh-TW" altLang="en-US" i="1">
                                  <a:latin typeface="Cambria Math"/>
                                </a:rPr>
                                <m:t>∆</m:t>
                              </m:r>
                              <m:acc>
                                <m:accPr>
                                  <m:chr m:val="⃗"/>
                                  <m:ctrlPr>
                                    <a:rPr lang="en-US" altLang="zh-TW" i="1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TW" i="1">
                                      <a:latin typeface="Cambria Math"/>
                                    </a:rPr>
                                    <m:t>𝑟</m:t>
                                  </m:r>
                                </m:e>
                              </m:acc>
                            </m:num>
                            <m:den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en-TW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7F91B1C-4CB4-A84F-A2B9-5A605610F7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887031" y="790930"/>
                <a:ext cx="1761508" cy="546432"/>
              </a:xfrm>
              <a:prstGeom prst="rect">
                <a:avLst/>
              </a:prstGeom>
              <a:blipFill>
                <a:blip r:embed="rId17"/>
                <a:stretch>
                  <a:fillRect l="-2158" t="-18182" r="-1439" b="-11364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A36313D-005A-0943-B2F6-FF17D8D3AD05}"/>
                  </a:ext>
                </a:extLst>
              </p:cNvPr>
              <p:cNvSpPr txBox="1"/>
              <p:nvPr/>
            </p:nvSpPr>
            <p:spPr bwMode="auto">
              <a:xfrm>
                <a:off x="3861817" y="1547395"/>
                <a:ext cx="4965292" cy="526298"/>
              </a:xfrm>
              <a:prstGeom prst="rect">
                <a:avLst/>
              </a:prstGeom>
              <a:solidFill>
                <a:srgbClr val="FFFF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altLang="zh-TW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altLang="zh-TW"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→0</m:t>
                              </m:r>
                            </m:lim>
                          </m:limLow>
                        </m:fName>
                        <m:e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∆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num>
                                <m:den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∆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den>
                              </m:f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∆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𝑦</m:t>
                                  </m:r>
                                </m:num>
                                <m:den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∆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den>
                              </m:f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∆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𝑧</m:t>
                                  </m:r>
                                </m:num>
                                <m:den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∆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den>
                              </m:f>
                            </m:e>
                          </m:d>
                        </m:e>
                      </m:func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limLow>
                            <m:limLowPr>
                              <m:ctrlPr>
                                <a:rPr lang="en-US" altLang="zh-TW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altLang="zh-TW"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→0</m:t>
                              </m:r>
                            </m:lim>
                          </m:limLow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num>
                            <m:den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den>
                          </m:f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</m:t>
                          </m:r>
                          <m:limLow>
                            <m:limLowPr>
                              <m:ctrlPr>
                                <a:rPr lang="en-US" altLang="zh-TW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altLang="zh-TW"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→0</m:t>
                              </m:r>
                            </m:lim>
                          </m:limLow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𝑦</m:t>
                              </m:r>
                            </m:num>
                            <m:den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den>
                          </m:f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</m:t>
                          </m:r>
                          <m:limLow>
                            <m:limLowPr>
                              <m:ctrlPr>
                                <a:rPr lang="en-US" altLang="zh-TW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altLang="zh-TW"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→0</m:t>
                              </m:r>
                            </m:lim>
                          </m:limLow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𝑧</m:t>
                              </m:r>
                            </m:num>
                            <m:den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TW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A36313D-005A-0943-B2F6-FF17D8D3AD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861817" y="1547395"/>
                <a:ext cx="4965292" cy="526298"/>
              </a:xfrm>
              <a:prstGeom prst="rect">
                <a:avLst/>
              </a:prstGeom>
              <a:blipFill>
                <a:blip r:embed="rId18"/>
                <a:stretch>
                  <a:fillRect l="-255" t="-4651" b="-9302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9FFD134-9227-E446-8A78-F34C5853B11F}"/>
                  </a:ext>
                </a:extLst>
              </p:cNvPr>
              <p:cNvSpPr txBox="1"/>
              <p:nvPr/>
            </p:nvSpPr>
            <p:spPr bwMode="auto">
              <a:xfrm>
                <a:off x="3855180" y="2304806"/>
                <a:ext cx="2965171" cy="531812"/>
              </a:xfrm>
              <a:prstGeom prst="rect">
                <a:avLst/>
              </a:prstGeom>
              <a:solidFill>
                <a:srgbClr val="FFFF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num>
                            <m:den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den>
                          </m:f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f>
                            <m:f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𝑦</m:t>
                              </m:r>
                            </m:num>
                            <m:den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den>
                          </m:f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f>
                            <m:f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𝑧</m:t>
                              </m:r>
                            </m:num>
                            <m:den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den>
                          </m:f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𝑧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TW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9FFD134-9227-E446-8A78-F34C5853B1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855180" y="2304806"/>
                <a:ext cx="2965171" cy="531812"/>
              </a:xfrm>
              <a:prstGeom prst="rect">
                <a:avLst/>
              </a:prstGeom>
              <a:blipFill>
                <a:blip r:embed="rId19"/>
                <a:stretch>
                  <a:fillRect t="-2326" b="-13953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F3FE6F2-AFEA-6142-9D73-818F03A3DBE4}"/>
                  </a:ext>
                </a:extLst>
              </p:cNvPr>
              <p:cNvSpPr txBox="1"/>
              <p:nvPr/>
            </p:nvSpPr>
            <p:spPr bwMode="auto">
              <a:xfrm>
                <a:off x="3914956" y="3491165"/>
                <a:ext cx="853888" cy="525913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en-TW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F3FE6F2-AFEA-6142-9D73-818F03A3DB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914956" y="3491165"/>
                <a:ext cx="853888" cy="525913"/>
              </a:xfrm>
              <a:prstGeom prst="rect">
                <a:avLst/>
              </a:prstGeom>
              <a:blipFill>
                <a:blip r:embed="rId20"/>
                <a:stretch>
                  <a:fillRect l="-2941" t="-4762" r="-1471" b="-14286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0036B6B-698D-5343-9E75-21BE0CFA465C}"/>
                  </a:ext>
                </a:extLst>
              </p:cNvPr>
              <p:cNvSpPr txBox="1"/>
              <p:nvPr/>
            </p:nvSpPr>
            <p:spPr bwMode="auto">
              <a:xfrm>
                <a:off x="5338920" y="3491164"/>
                <a:ext cx="864917" cy="525913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en-TW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0036B6B-698D-5343-9E75-21BE0CFA46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338920" y="3491164"/>
                <a:ext cx="864917" cy="525913"/>
              </a:xfrm>
              <a:prstGeom prst="rect">
                <a:avLst/>
              </a:prstGeom>
              <a:blipFill>
                <a:blip r:embed="rId21"/>
                <a:stretch>
                  <a:fillRect l="-2899" t="-4762" r="-4348" b="-14286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30E23232-23EB-2648-A788-683F0ED53879}"/>
                  </a:ext>
                </a:extLst>
              </p:cNvPr>
              <p:cNvSpPr txBox="1"/>
              <p:nvPr/>
            </p:nvSpPr>
            <p:spPr bwMode="auto">
              <a:xfrm>
                <a:off x="6773913" y="3503074"/>
                <a:ext cx="829266" cy="525913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𝑧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en-TW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30E23232-23EB-2648-A788-683F0ED538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773913" y="3503074"/>
                <a:ext cx="829266" cy="525913"/>
              </a:xfrm>
              <a:prstGeom prst="rect">
                <a:avLst/>
              </a:prstGeom>
              <a:blipFill>
                <a:blip r:embed="rId22"/>
                <a:stretch>
                  <a:fillRect l="-3030" t="-4762" r="-3030" b="-14286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文字方塊 5"/>
          <p:cNvSpPr txBox="1">
            <a:spLocks noChangeArrowheads="1"/>
          </p:cNvSpPr>
          <p:nvPr/>
        </p:nvSpPr>
        <p:spPr bwMode="auto">
          <a:xfrm>
            <a:off x="3203848" y="869951"/>
            <a:ext cx="27146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zh-TW" altLang="en-US" sz="1800" dirty="0"/>
              <a:t>加速度向量（以圖形討論）</a:t>
            </a:r>
          </a:p>
        </p:txBody>
      </p:sp>
      <p:pic>
        <p:nvPicPr>
          <p:cNvPr id="63490" name="Picture 3" descr="D:\Dropbox\Documents\課程\YoungTextBook\Images\Chapter03\A_Images\A_Figures_and_Photos\03_06_Figur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547" y="2348880"/>
            <a:ext cx="8547100" cy="287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8930E7F-F8AC-A847-BC47-B794A79FCEAE}"/>
                  </a:ext>
                </a:extLst>
              </p:cNvPr>
              <p:cNvSpPr txBox="1"/>
              <p:nvPr/>
            </p:nvSpPr>
            <p:spPr bwMode="auto">
              <a:xfrm>
                <a:off x="3739588" y="1364085"/>
                <a:ext cx="1799018" cy="546496"/>
              </a:xfrm>
              <a:prstGeom prst="rect">
                <a:avLst/>
              </a:prstGeom>
              <a:solidFill>
                <a:srgbClr val="FFFF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acc>
                        <m:accPr>
                          <m:chr m:val="⃗"/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acc>
                            <m:accPr>
                              <m:chr m:val="⃗"/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</m:acc>
                        </m:num>
                        <m:den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  <m:r>
                        <a:rPr lang="en-US" altLang="zh-TW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≡</m:t>
                      </m:r>
                      <m:func>
                        <m:func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altLang="zh-TW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altLang="zh-TW"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→0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zh-TW" altLang="en-US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zh-TW" altLang="en-US" i="1">
                                  <a:latin typeface="Cambria Math"/>
                                </a:rPr>
                                <m:t>∆</m:t>
                              </m:r>
                              <m:acc>
                                <m:accPr>
                                  <m:chr m:val="⃗"/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</m:acc>
                            </m:num>
                            <m:den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en-TW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8930E7F-F8AC-A847-BC47-B794A79FCE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739588" y="1364085"/>
                <a:ext cx="1799018" cy="546496"/>
              </a:xfrm>
              <a:prstGeom prst="rect">
                <a:avLst/>
              </a:prstGeom>
              <a:blipFill>
                <a:blip r:embed="rId3"/>
                <a:stretch>
                  <a:fillRect l="-1399" t="-18182" r="-699" b="-11364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endParaRPr lang="zh-TW" altLang="en-US" sz="1800"/>
          </a:p>
        </p:txBody>
      </p:sp>
      <p:pic>
        <p:nvPicPr>
          <p:cNvPr id="64515" name="圖片 3" descr="afg00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9167" y="1052736"/>
            <a:ext cx="3208338" cy="229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6" name="文字方塊 5"/>
          <p:cNvSpPr txBox="1">
            <a:spLocks noChangeArrowheads="1"/>
          </p:cNvSpPr>
          <p:nvPr/>
        </p:nvSpPr>
        <p:spPr bwMode="auto">
          <a:xfrm>
            <a:off x="2729167" y="549499"/>
            <a:ext cx="479243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zh-TW" altLang="en-US" sz="1800" dirty="0"/>
              <a:t>加速度向量一樣可以以分量計算：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401D957-BC08-494E-AD16-E9371C1F0BBF}"/>
                  </a:ext>
                </a:extLst>
              </p:cNvPr>
              <p:cNvSpPr txBox="1"/>
              <p:nvPr/>
            </p:nvSpPr>
            <p:spPr bwMode="auto">
              <a:xfrm>
                <a:off x="2048875" y="3580898"/>
                <a:ext cx="5472732" cy="627992"/>
              </a:xfrm>
              <a:prstGeom prst="rect">
                <a:avLst/>
              </a:prstGeom>
              <a:solidFill>
                <a:srgbClr val="FFFF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acc>
                        <m:accPr>
                          <m:chr m:val="⃗"/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altLang="zh-TW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altLang="zh-TW"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→0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zh-TW" altLang="en-US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zh-TW" altLang="en-US" i="1">
                                  <a:latin typeface="Cambria Math"/>
                                </a:rPr>
                                <m:t>∆</m:t>
                              </m:r>
                              <m:acc>
                                <m:accPr>
                                  <m:chr m:val="⃗"/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</m:acc>
                            </m:num>
                            <m:den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den>
                          </m:f>
                        </m:e>
                      </m:func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altLang="zh-TW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altLang="zh-TW"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→0</m:t>
                              </m:r>
                            </m:lim>
                          </m:limLow>
                        </m:fName>
                        <m:e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∆</m:t>
                                  </m:r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𝑣</m:t>
                                      </m:r>
                                    </m:e>
                                    <m:sub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𝑥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∆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den>
                              </m:f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∆</m:t>
                                  </m:r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𝑣</m:t>
                                      </m:r>
                                    </m:e>
                                    <m:sub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𝑦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∆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den>
                              </m:f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∆</m:t>
                                  </m:r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𝑣</m:t>
                                      </m:r>
                                    </m:e>
                                    <m:sub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𝑧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∆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den>
                              </m:f>
                            </m:e>
                          </m:d>
                        </m:e>
                      </m:func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p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num>
                            <m:den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</m:t>
                          </m:r>
                          <m:f>
                            <m:f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p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</m:t>
                          </m:r>
                          <m:f>
                            <m:f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p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e>
                      </m:d>
                    </m:oMath>
                  </m:oMathPara>
                </a14:m>
                <a:endParaRPr lang="en-TW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401D957-BC08-494E-AD16-E9371C1F0B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048875" y="3580898"/>
                <a:ext cx="5472732" cy="627992"/>
              </a:xfrm>
              <a:prstGeom prst="rect">
                <a:avLst/>
              </a:prstGeom>
              <a:blipFill>
                <a:blip r:embed="rId3"/>
                <a:stretch>
                  <a:fillRect l="-463" t="-11765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DBC1AED7-DC88-404F-9148-98F55106E69C}"/>
                  </a:ext>
                </a:extLst>
              </p:cNvPr>
              <p:cNvSpPr/>
              <p:nvPr/>
            </p:nvSpPr>
            <p:spPr>
              <a:xfrm>
                <a:off x="2023336" y="4522382"/>
                <a:ext cx="1169936" cy="648126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TW" dirty="0"/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DBC1AED7-DC88-404F-9148-98F55106E69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3336" y="4522382"/>
                <a:ext cx="1169936" cy="648126"/>
              </a:xfrm>
              <a:prstGeom prst="rect">
                <a:avLst/>
              </a:prstGeom>
              <a:blipFill>
                <a:blip r:embed="rId5"/>
                <a:stretch>
                  <a:fillRect b="-3846"/>
                </a:stretch>
              </a:blipFill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ACB3E40D-79C0-264E-9178-258AA58CB33B}"/>
                  </a:ext>
                </a:extLst>
              </p:cNvPr>
              <p:cNvSpPr/>
              <p:nvPr/>
            </p:nvSpPr>
            <p:spPr>
              <a:xfrm>
                <a:off x="3714425" y="4499728"/>
                <a:ext cx="1180964" cy="648126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TW" dirty="0"/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ACB3E40D-79C0-264E-9178-258AA58CB33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4425" y="4499728"/>
                <a:ext cx="1180964" cy="648126"/>
              </a:xfrm>
              <a:prstGeom prst="rect">
                <a:avLst/>
              </a:prstGeom>
              <a:blipFill>
                <a:blip r:embed="rId6"/>
                <a:stretch>
                  <a:fillRect b="-3846"/>
                </a:stretch>
              </a:blipFill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8F1A54AE-88DB-CC4D-A03F-DF146940046E}"/>
                  </a:ext>
                </a:extLst>
              </p:cNvPr>
              <p:cNvSpPr/>
              <p:nvPr/>
            </p:nvSpPr>
            <p:spPr>
              <a:xfrm>
                <a:off x="5416542" y="4522382"/>
                <a:ext cx="1159548" cy="648126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TW" dirty="0"/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8F1A54AE-88DB-CC4D-A03F-DF146940046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6542" y="4522382"/>
                <a:ext cx="1159548" cy="648126"/>
              </a:xfrm>
              <a:prstGeom prst="rect">
                <a:avLst/>
              </a:prstGeom>
              <a:blipFill>
                <a:blip r:embed="rId7"/>
                <a:stretch>
                  <a:fillRect b="-3846"/>
                </a:stretch>
              </a:blipFill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endParaRPr lang="zh-TW" altLang="en-US" sz="1800"/>
          </a:p>
        </p:txBody>
      </p:sp>
      <p:pic>
        <p:nvPicPr>
          <p:cNvPr id="65538" name="圖片 3" descr="afg00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620688"/>
            <a:ext cx="3206750" cy="229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39" name="Picture 4" descr="F04_0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60" t="5862" r="9647" b="19763"/>
          <a:stretch>
            <a:fillRect/>
          </a:stretch>
        </p:blipFill>
        <p:spPr bwMode="auto">
          <a:xfrm>
            <a:off x="611559" y="342875"/>
            <a:ext cx="3387725" cy="271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D4A044D8-D90F-C44B-A341-B95CFC7EF452}"/>
                  </a:ext>
                </a:extLst>
              </p:cNvPr>
              <p:cNvSpPr/>
              <p:nvPr/>
            </p:nvSpPr>
            <p:spPr>
              <a:xfrm>
                <a:off x="4738016" y="3143191"/>
                <a:ext cx="1169936" cy="648126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TW" dirty="0"/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D4A044D8-D90F-C44B-A341-B95CFC7EF45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8016" y="3143191"/>
                <a:ext cx="1169936" cy="648126"/>
              </a:xfrm>
              <a:prstGeom prst="rect">
                <a:avLst/>
              </a:prstGeom>
              <a:blipFill>
                <a:blip r:embed="rId4"/>
                <a:stretch>
                  <a:fillRect b="-3846"/>
                </a:stretch>
              </a:blipFill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DCA28AC5-8959-7849-B886-86E54B257F9D}"/>
                  </a:ext>
                </a:extLst>
              </p:cNvPr>
              <p:cNvSpPr/>
              <p:nvPr/>
            </p:nvSpPr>
            <p:spPr>
              <a:xfrm>
                <a:off x="6038741" y="3146447"/>
                <a:ext cx="1180964" cy="648126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TW" dirty="0"/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DCA28AC5-8959-7849-B886-86E54B257F9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8741" y="3146447"/>
                <a:ext cx="1180964" cy="648126"/>
              </a:xfrm>
              <a:prstGeom prst="rect">
                <a:avLst/>
              </a:prstGeom>
              <a:blipFill>
                <a:blip r:embed="rId5"/>
                <a:stretch>
                  <a:fillRect b="-3846"/>
                </a:stretch>
              </a:blipFill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C23B45DB-E37E-9C49-8BCA-4634A988D52B}"/>
                  </a:ext>
                </a:extLst>
              </p:cNvPr>
              <p:cNvSpPr/>
              <p:nvPr/>
            </p:nvSpPr>
            <p:spPr>
              <a:xfrm>
                <a:off x="7358293" y="3155849"/>
                <a:ext cx="1159548" cy="648126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TW" dirty="0"/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C23B45DB-E37E-9C49-8BCA-4634A988D52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8293" y="3155849"/>
                <a:ext cx="1159548" cy="648126"/>
              </a:xfrm>
              <a:prstGeom prst="rect">
                <a:avLst/>
              </a:prstGeom>
              <a:blipFill>
                <a:blip r:embed="rId6"/>
                <a:stretch>
                  <a:fillRect b="-3846"/>
                </a:stretch>
              </a:blipFill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9052283-F7B6-514E-966C-0243F4043E82}"/>
                  </a:ext>
                </a:extLst>
              </p:cNvPr>
              <p:cNvSpPr txBox="1"/>
              <p:nvPr/>
            </p:nvSpPr>
            <p:spPr bwMode="auto">
              <a:xfrm>
                <a:off x="596655" y="3278062"/>
                <a:ext cx="853888" cy="525913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en-TW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9052283-F7B6-514E-966C-0243F4043E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96655" y="3278062"/>
                <a:ext cx="853888" cy="525913"/>
              </a:xfrm>
              <a:prstGeom prst="rect">
                <a:avLst/>
              </a:prstGeom>
              <a:blipFill>
                <a:blip r:embed="rId7"/>
                <a:stretch>
                  <a:fillRect l="-2941" t="-4762" r="-1471" b="-14286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FC44E92-E090-0C48-8532-6490E9F1FC2A}"/>
                  </a:ext>
                </a:extLst>
              </p:cNvPr>
              <p:cNvSpPr txBox="1"/>
              <p:nvPr/>
            </p:nvSpPr>
            <p:spPr bwMode="auto">
              <a:xfrm>
                <a:off x="1689875" y="3278062"/>
                <a:ext cx="864917" cy="525913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en-TW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FC44E92-E090-0C48-8532-6490E9F1FC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89875" y="3278062"/>
                <a:ext cx="864917" cy="525913"/>
              </a:xfrm>
              <a:prstGeom prst="rect">
                <a:avLst/>
              </a:prstGeom>
              <a:blipFill>
                <a:blip r:embed="rId8"/>
                <a:stretch>
                  <a:fillRect l="-1429" t="-4762" r="-4286" b="-14286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E94E4A1-C368-7D48-BCFD-B19A8E6BEF29}"/>
                  </a:ext>
                </a:extLst>
              </p:cNvPr>
              <p:cNvSpPr txBox="1"/>
              <p:nvPr/>
            </p:nvSpPr>
            <p:spPr bwMode="auto">
              <a:xfrm>
                <a:off x="2840859" y="3275531"/>
                <a:ext cx="829266" cy="525913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𝑧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en-TW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E94E4A1-C368-7D48-BCFD-B19A8E6BEF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840859" y="3275531"/>
                <a:ext cx="829266" cy="525913"/>
              </a:xfrm>
              <a:prstGeom prst="rect">
                <a:avLst/>
              </a:prstGeom>
              <a:blipFill>
                <a:blip r:embed="rId9"/>
                <a:stretch>
                  <a:fillRect l="-3030" t="-2326" r="-3030" b="-13953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矩形 9">
                <a:extLst>
                  <a:ext uri="{FF2B5EF4-FFF2-40B4-BE49-F238E27FC236}">
                    <a16:creationId xmlns:a16="http://schemas.microsoft.com/office/drawing/2014/main" id="{A3A35EEE-97C8-FA49-A4A4-EAE08B65DB83}"/>
                  </a:ext>
                </a:extLst>
              </p:cNvPr>
              <p:cNvSpPr/>
              <p:nvPr/>
            </p:nvSpPr>
            <p:spPr>
              <a:xfrm>
                <a:off x="1716933" y="3950267"/>
                <a:ext cx="1348639" cy="871136"/>
              </a:xfrm>
              <a:prstGeom prst="rect">
                <a:avLst/>
              </a:prstGeom>
              <a:solidFill>
                <a:srgbClr val="FFFF99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acc>
                        <m:accPr>
                          <m:chr m:val="⃗"/>
                          <m:ctrlPr>
                            <a:rPr lang="en-US" altLang="zh-TW" i="1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altLang="zh-TW" i="1">
                              <a:latin typeface="Cambria Math"/>
                            </a:rPr>
                            <m:t>𝑟</m:t>
                          </m:r>
                        </m:e>
                      </m:acc>
                      <m:r>
                        <a:rPr lang="en-US" altLang="zh-TW" sz="1800" b="0" i="1" smtClean="0"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altLang="zh-TW" sz="1800" b="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sz="1800" b="0" i="1" smtClean="0">
                              <a:latin typeface="Cambria Math"/>
                            </a:rPr>
                            <m:t>𝑖</m:t>
                          </m:r>
                          <m:r>
                            <a:rPr lang="en-US" altLang="zh-TW" sz="1800" b="0" i="1" smtClean="0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altLang="zh-TW" sz="1800" b="0" i="1" smtClean="0">
                              <a:latin typeface="Cambria Math"/>
                            </a:rPr>
                            <m:t>3</m:t>
                          </m:r>
                        </m:sup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̂"/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  <m:t>𝑒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zh-TW" altLang="en-US" sz="1800" dirty="0"/>
              </a:p>
            </p:txBody>
          </p:sp>
        </mc:Choice>
        <mc:Fallback xmlns="">
          <p:sp>
            <p:nvSpPr>
              <p:cNvPr id="17" name="矩形 9">
                <a:extLst>
                  <a:ext uri="{FF2B5EF4-FFF2-40B4-BE49-F238E27FC236}">
                    <a16:creationId xmlns:a16="http://schemas.microsoft.com/office/drawing/2014/main" id="{A3A35EEE-97C8-FA49-A4A4-EAE08B65DB8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6933" y="3950267"/>
                <a:ext cx="1348639" cy="871136"/>
              </a:xfrm>
              <a:prstGeom prst="rect">
                <a:avLst/>
              </a:prstGeom>
              <a:blipFill>
                <a:blip r:embed="rId10"/>
                <a:stretch>
                  <a:fillRect l="-24299" t="-95652" r="-4673" b="-150725"/>
                </a:stretch>
              </a:blipFill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文字方塊 12">
                <a:extLst>
                  <a:ext uri="{FF2B5EF4-FFF2-40B4-BE49-F238E27FC236}">
                    <a16:creationId xmlns:a16="http://schemas.microsoft.com/office/drawing/2014/main" id="{DE709C85-6366-9249-A61B-227DEAE03123}"/>
                  </a:ext>
                </a:extLst>
              </p:cNvPr>
              <p:cNvSpPr txBox="1"/>
              <p:nvPr/>
            </p:nvSpPr>
            <p:spPr bwMode="auto">
              <a:xfrm>
                <a:off x="3235751" y="4201169"/>
                <a:ext cx="2376264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altLang="zh-TW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  <a:ea typeface="Cambria Math"/>
                              </a:rPr>
                              <m:t>𝑒</m:t>
                            </m:r>
                          </m:e>
                        </m:acc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/>
                          </a:rPr>
                          <m:t>𝑖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  <a:ea typeface="Cambria Math"/>
                      </a:rPr>
                      <m:t> 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/>
                      </a:rPr>
                      <m:t>  </m:t>
                    </m:r>
                    <m:r>
                      <a:rPr lang="en-US" altLang="zh-TW" sz="1800" i="1">
                        <a:latin typeface="Cambria Math"/>
                      </a:rPr>
                      <m:t>𝑖</m:t>
                    </m:r>
                    <m:r>
                      <a:rPr lang="en-US" altLang="zh-TW" sz="1800" i="1">
                        <a:latin typeface="Cambria Math"/>
                      </a:rPr>
                      <m:t>=1,2,3</m:t>
                    </m:r>
                  </m:oMath>
                </a14:m>
                <a:r>
                  <a:rPr lang="zh-TW" altLang="en-US" sz="1800" dirty="0"/>
                  <a:t>為座標軸。</a:t>
                </a:r>
              </a:p>
            </p:txBody>
          </p:sp>
        </mc:Choice>
        <mc:Fallback xmlns="">
          <p:sp>
            <p:nvSpPr>
              <p:cNvPr id="18" name="文字方塊 12">
                <a:extLst>
                  <a:ext uri="{FF2B5EF4-FFF2-40B4-BE49-F238E27FC236}">
                    <a16:creationId xmlns:a16="http://schemas.microsoft.com/office/drawing/2014/main" id="{DE709C85-6366-9249-A61B-227DEAE031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35751" y="4201169"/>
                <a:ext cx="2376264" cy="369332"/>
              </a:xfrm>
              <a:prstGeom prst="rect">
                <a:avLst/>
              </a:prstGeom>
              <a:blipFill>
                <a:blip r:embed="rId11"/>
                <a:stretch>
                  <a:fillRect t="-6667" r="-11111" b="-23333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矩形 14">
                <a:extLst>
                  <a:ext uri="{FF2B5EF4-FFF2-40B4-BE49-F238E27FC236}">
                    <a16:creationId xmlns:a16="http://schemas.microsoft.com/office/drawing/2014/main" id="{CC88E807-4619-E94A-ABDF-1079548AB5AC}"/>
                  </a:ext>
                </a:extLst>
              </p:cNvPr>
              <p:cNvSpPr/>
              <p:nvPr/>
            </p:nvSpPr>
            <p:spPr>
              <a:xfrm>
                <a:off x="1716933" y="4862141"/>
                <a:ext cx="4793876" cy="871136"/>
              </a:xfrm>
              <a:prstGeom prst="rect">
                <a:avLst/>
              </a:prstGeom>
              <a:solidFill>
                <a:srgbClr val="FFFF99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acc>
                        <m:accPr>
                          <m:chr m:val="⃗"/>
                          <m:ctrlP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acc>
                      <m:r>
                        <a:rPr lang="en-US" altLang="zh-TW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18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altLang="zh-TW" sz="1800" b="0" i="1" smtClean="0">
                              <a:latin typeface="Cambria Math"/>
                            </a:rPr>
                            <m:t>𝑑</m:t>
                          </m:r>
                          <m:acc>
                            <m:accPr>
                              <m:chr m:val="⃗"/>
                              <m:ctrlPr>
                                <a:rPr lang="en-US" altLang="zh-TW" sz="1800" b="0" i="1" smtClean="0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altLang="zh-TW" sz="1800" b="0" i="1" smtClean="0">
                                  <a:latin typeface="Cambria Math"/>
                                </a:rPr>
                                <m:t>𝑟</m:t>
                              </m:r>
                            </m:e>
                          </m:acc>
                        </m:num>
                        <m:den>
                          <m:r>
                            <a:rPr lang="en-US" altLang="zh-TW" sz="1800" b="0" i="1" smtClean="0">
                              <a:latin typeface="Cambria Math"/>
                            </a:rPr>
                            <m:t>𝑑𝑡</m:t>
                          </m:r>
                        </m:den>
                      </m:f>
                      <m:r>
                        <a:rPr lang="en-US" altLang="zh-TW" sz="18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altLang="zh-TW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altLang="zh-TW" i="1">
                              <a:latin typeface="Cambria Math"/>
                            </a:rPr>
                            <m:t>𝑑</m:t>
                          </m:r>
                        </m:num>
                        <m:den>
                          <m:r>
                            <a:rPr lang="en-US" altLang="zh-TW" i="1">
                              <a:latin typeface="Cambria Math"/>
                            </a:rPr>
                            <m:t>𝑑𝑡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en-US" altLang="zh-TW" i="1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i="1">
                              <a:latin typeface="Cambria Math"/>
                            </a:rPr>
                            <m:t>𝑖</m:t>
                          </m:r>
                          <m:r>
                            <a:rPr lang="en-US" altLang="zh-TW" i="1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altLang="zh-TW" i="1">
                              <a:latin typeface="Cambria Math"/>
                            </a:rPr>
                            <m:t>3</m:t>
                          </m:r>
                        </m:sup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̂"/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  <m:t>𝑒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altLang="zh-TW" i="1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i="1">
                              <a:latin typeface="Cambria Math"/>
                            </a:rPr>
                            <m:t>𝑖</m:t>
                          </m:r>
                          <m:r>
                            <a:rPr lang="en-US" altLang="zh-TW" i="1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altLang="zh-TW" i="1">
                              <a:latin typeface="Cambria Math"/>
                            </a:rPr>
                            <m:t>3</m:t>
                          </m:r>
                        </m:sup>
                        <m:e>
                          <m:f>
                            <m:fPr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altLang="zh-TW" i="1">
                                  <a:latin typeface="Cambria Math"/>
                                </a:rPr>
                                <m:t>𝑑</m:t>
                              </m:r>
                            </m:num>
                            <m:den>
                              <m:r>
                                <a:rPr lang="en-US" altLang="zh-TW" i="1">
                                  <a:latin typeface="Cambria Math"/>
                                </a:rPr>
                                <m:t>𝑑𝑡</m:t>
                              </m:r>
                            </m:den>
                          </m:f>
                          <m:d>
                            <m:d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̂"/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  <m:t>𝑒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d>
                        </m:e>
                      </m:nary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altLang="zh-TW" sz="1800" b="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sz="1800" b="0" i="1" smtClean="0">
                              <a:latin typeface="Cambria Math"/>
                            </a:rPr>
                            <m:t>𝑖</m:t>
                          </m:r>
                          <m:r>
                            <a:rPr lang="en-US" altLang="zh-TW" sz="1800" b="0" i="1" smtClean="0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altLang="zh-TW" sz="1800" b="0" i="1" smtClean="0">
                              <a:latin typeface="Cambria Math"/>
                            </a:rPr>
                            <m:t>3</m:t>
                          </m:r>
                        </m:sup>
                        <m:e>
                          <m:f>
                            <m:fPr>
                              <m:ctrlPr>
                                <a:rPr lang="en-US" altLang="zh-TW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altLang="zh-TW" sz="1800" b="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800" b="0" i="1" smtClean="0">
                                      <a:latin typeface="Cambria Math"/>
                                    </a:rPr>
                                    <m:t>𝑑𝑟</m:t>
                                  </m:r>
                                </m:e>
                                <m:sub>
                                  <m:r>
                                    <a:rPr lang="en-US" altLang="zh-TW" sz="1800" i="1"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altLang="zh-TW" sz="1800" b="0" i="1" smtClean="0">
                                  <a:latin typeface="Cambria Math"/>
                                </a:rPr>
                                <m:t>𝑑𝑡</m:t>
                              </m:r>
                            </m:den>
                          </m:f>
                        </m:e>
                      </m:nary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/>
                                </a:rPr>
                                <m:t>𝑒</m:t>
                              </m:r>
                            </m:e>
                          </m:acc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zh-TW" altLang="en-US" sz="1800" dirty="0"/>
              </a:p>
            </p:txBody>
          </p:sp>
        </mc:Choice>
        <mc:Fallback xmlns="">
          <p:sp>
            <p:nvSpPr>
              <p:cNvPr id="20" name="矩形 14">
                <a:extLst>
                  <a:ext uri="{FF2B5EF4-FFF2-40B4-BE49-F238E27FC236}">
                    <a16:creationId xmlns:a16="http://schemas.microsoft.com/office/drawing/2014/main" id="{CC88E807-4619-E94A-ABDF-1079548AB5A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6933" y="4862141"/>
                <a:ext cx="4793876" cy="871136"/>
              </a:xfrm>
              <a:prstGeom prst="rect">
                <a:avLst/>
              </a:prstGeom>
              <a:blipFill>
                <a:blip r:embed="rId12"/>
                <a:stretch>
                  <a:fillRect t="-95652" b="-150725"/>
                </a:stretch>
              </a:blipFill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文字方塊 12">
                <a:extLst>
                  <a:ext uri="{FF2B5EF4-FFF2-40B4-BE49-F238E27FC236}">
                    <a16:creationId xmlns:a16="http://schemas.microsoft.com/office/drawing/2014/main" id="{44318E23-7196-894C-B34C-FD18D922BE01}"/>
                  </a:ext>
                </a:extLst>
              </p:cNvPr>
              <p:cNvSpPr txBox="1"/>
              <p:nvPr/>
            </p:nvSpPr>
            <p:spPr bwMode="auto">
              <a:xfrm>
                <a:off x="5220072" y="5884220"/>
                <a:ext cx="2956038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altLang="zh-TW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  <a:ea typeface="Cambria Math"/>
                              </a:rPr>
                              <m:t>𝑒</m:t>
                            </m:r>
                          </m:e>
                        </m:acc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zh-TW" altLang="en-US" sz="1800" dirty="0"/>
                  <a:t>為座標軸</a:t>
                </a:r>
                <a:r>
                  <a:rPr lang="zh-TW" altLang="en-US" dirty="0"/>
                  <a:t>與時間無關</a:t>
                </a:r>
                <a:r>
                  <a:rPr lang="zh-TW" altLang="en-US" sz="1800" dirty="0"/>
                  <a:t>。</a:t>
                </a:r>
              </a:p>
            </p:txBody>
          </p:sp>
        </mc:Choice>
        <mc:Fallback xmlns="">
          <p:sp>
            <p:nvSpPr>
              <p:cNvPr id="21" name="文字方塊 12">
                <a:extLst>
                  <a:ext uri="{FF2B5EF4-FFF2-40B4-BE49-F238E27FC236}">
                    <a16:creationId xmlns:a16="http://schemas.microsoft.com/office/drawing/2014/main" id="{44318E23-7196-894C-B34C-FD18D922BE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220072" y="5884220"/>
                <a:ext cx="2956038" cy="369332"/>
              </a:xfrm>
              <a:prstGeom prst="rect">
                <a:avLst/>
              </a:prstGeom>
              <a:blipFill>
                <a:blip r:embed="rId13"/>
                <a:stretch>
                  <a:fillRect t="-6667" b="-23333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矩形 8">
                <a:extLst>
                  <a:ext uri="{FF2B5EF4-FFF2-40B4-BE49-F238E27FC236}">
                    <a16:creationId xmlns:a16="http://schemas.microsoft.com/office/drawing/2014/main" id="{6EEE504D-4EA7-B340-A634-8FCB19F89D55}"/>
                  </a:ext>
                </a:extLst>
              </p:cNvPr>
              <p:cNvSpPr/>
              <p:nvPr/>
            </p:nvSpPr>
            <p:spPr>
              <a:xfrm>
                <a:off x="1716933" y="5884220"/>
                <a:ext cx="2044608" cy="871136"/>
              </a:xfrm>
              <a:prstGeom prst="rect">
                <a:avLst/>
              </a:prstGeom>
              <a:solidFill>
                <a:srgbClr val="FFFF99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f>
                        <m:fPr>
                          <m:ctrlPr>
                            <a:rPr lang="en-US" altLang="zh-TW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zh-TW" sz="1800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altLang="zh-TW" sz="1800" i="1">
                                  <a:latin typeface="Cambria Math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US" altLang="zh-TW" sz="180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acc>
                            <m:accPr>
                              <m:chr m:val="⃗"/>
                              <m:ctrlPr>
                                <a:rPr lang="en-US" altLang="zh-TW" sz="1800" b="0" i="1" smtClean="0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altLang="zh-TW" sz="1800" b="0" i="1" smtClean="0">
                                  <a:latin typeface="Cambria Math"/>
                                </a:rPr>
                                <m:t>𝑟</m:t>
                              </m:r>
                            </m:e>
                          </m:acc>
                        </m:num>
                        <m:den>
                          <m:r>
                            <a:rPr lang="en-US" altLang="zh-TW" sz="1800" i="1">
                              <a:latin typeface="Cambria Math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US" altLang="zh-TW" sz="1800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altLang="zh-TW" sz="1800" i="1">
                                  <a:latin typeface="Cambria Math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en-US" altLang="zh-TW" sz="180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altLang="zh-TW" sz="1800" b="0" i="0" smtClean="0">
                          <a:latin typeface="Cambria Math"/>
                          <a:ea typeface="Cambria Math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altLang="zh-TW" sz="1800" i="1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sz="1800" i="1">
                              <a:latin typeface="Cambria Math"/>
                            </a:rPr>
                            <m:t>𝑖</m:t>
                          </m:r>
                          <m:r>
                            <a:rPr lang="en-US" altLang="zh-TW" sz="1800" i="1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altLang="zh-TW" sz="1800" i="1">
                              <a:latin typeface="Cambria Math"/>
                            </a:rPr>
                            <m:t>3</m:t>
                          </m:r>
                        </m:sup>
                        <m:e>
                          <m:f>
                            <m:fPr>
                              <m:ctrlPr>
                                <a:rPr lang="en-US" altLang="zh-TW" sz="1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altLang="zh-TW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sSup>
                                    <m:sSupPr>
                                      <m:ctrlPr>
                                        <a:rPr lang="en-US" altLang="zh-TW" sz="1800" i="1"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TW" sz="1800" i="1">
                                          <a:latin typeface="Cambria Math"/>
                                        </a:rPr>
                                        <m:t>𝑑</m:t>
                                      </m:r>
                                    </m:e>
                                    <m:sup>
                                      <m:r>
                                        <a:rPr lang="en-US" altLang="zh-TW" sz="1800" i="1"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altLang="zh-TW" sz="1800" i="1">
                                      <a:latin typeface="Cambria Math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en-US" altLang="zh-TW" sz="1800" i="1"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altLang="zh-TW" sz="1800" i="1">
                                  <a:latin typeface="Cambria Math"/>
                                </a:rPr>
                                <m:t>𝑑</m:t>
                              </m:r>
                              <m:sSup>
                                <m:sSupPr>
                                  <m:ctrlPr>
                                    <a:rPr lang="en-US" altLang="zh-TW" sz="1800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1800" i="1">
                                      <a:latin typeface="Cambria Math"/>
                                    </a:rPr>
                                    <m:t>𝑡</m:t>
                                  </m:r>
                                </m:e>
                                <m:sup>
                                  <m:r>
                                    <a:rPr lang="en-US" altLang="zh-TW" sz="1800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e>
                      </m:nary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/>
                                </a:rPr>
                                <m:t>𝑒</m:t>
                              </m:r>
                            </m:e>
                          </m:acc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altLang="zh-TW" sz="1800" dirty="0">
                  <a:ea typeface="Cambria Math"/>
                </a:endParaRPr>
              </a:p>
            </p:txBody>
          </p:sp>
        </mc:Choice>
        <mc:Fallback xmlns="">
          <p:sp>
            <p:nvSpPr>
              <p:cNvPr id="22" name="矩形 8">
                <a:extLst>
                  <a:ext uri="{FF2B5EF4-FFF2-40B4-BE49-F238E27FC236}">
                    <a16:creationId xmlns:a16="http://schemas.microsoft.com/office/drawing/2014/main" id="{6EEE504D-4EA7-B340-A634-8FCB19F89D5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6933" y="5884220"/>
                <a:ext cx="2044608" cy="871136"/>
              </a:xfrm>
              <a:prstGeom prst="rect">
                <a:avLst/>
              </a:prstGeom>
              <a:blipFill>
                <a:blip r:embed="rId14"/>
                <a:stretch>
                  <a:fillRect t="-95652" b="-150725"/>
                </a:stretch>
              </a:blipFill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/>
      <p:bldP spid="20" grpId="0" animBg="1"/>
      <p:bldP spid="21" grpId="0"/>
      <p:bldP spid="22" grpId="0" animBg="1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404813"/>
            <a:ext cx="7229475" cy="239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3357563"/>
            <a:ext cx="7153275" cy="230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235EBD3-1C14-424C-9B0A-A14C7EAB4DE1}"/>
              </a:ext>
            </a:extLst>
          </p:cNvPr>
          <p:cNvSpPr/>
          <p:nvPr/>
        </p:nvSpPr>
        <p:spPr>
          <a:xfrm>
            <a:off x="1403648" y="692696"/>
            <a:ext cx="6721177" cy="4320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W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C976ECF-3441-0E4A-9C43-4FD049D345CD}"/>
              </a:ext>
            </a:extLst>
          </p:cNvPr>
          <p:cNvSpPr/>
          <p:nvPr/>
        </p:nvSpPr>
        <p:spPr>
          <a:xfrm>
            <a:off x="971551" y="4046903"/>
            <a:ext cx="6264746" cy="39020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W"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Text Box 13"/>
          <p:cNvSpPr txBox="1">
            <a:spLocks noChangeArrowheads="1"/>
          </p:cNvSpPr>
          <p:nvPr/>
        </p:nvSpPr>
        <p:spPr bwMode="auto">
          <a:xfrm>
            <a:off x="611560" y="2420888"/>
            <a:ext cx="27368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>
              <a:spcBef>
                <a:spcPct val="50000"/>
              </a:spcBef>
            </a:pPr>
            <a:r>
              <a:rPr lang="zh-TW" altLang="en-US" sz="1800" dirty="0">
                <a:solidFill>
                  <a:srgbClr val="FF0000"/>
                </a:solidFill>
              </a:rPr>
              <a:t>等速圓周運動的加速度</a:t>
            </a:r>
          </a:p>
        </p:txBody>
      </p:sp>
      <p:pic>
        <p:nvPicPr>
          <p:cNvPr id="67586" name="Picture 2" descr="D:\Dropbox\Documents\課程\YoungTextBook\Images\Chapter03\A_Images\A_Figures_and_Photos\03_28_Figur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8" y="330200"/>
            <a:ext cx="2520950" cy="652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587" name="文字方塊 3"/>
          <p:cNvSpPr txBox="1">
            <a:spLocks noChangeArrowheads="1"/>
          </p:cNvSpPr>
          <p:nvPr/>
        </p:nvSpPr>
        <p:spPr bwMode="auto">
          <a:xfrm>
            <a:off x="605116" y="2939048"/>
            <a:ext cx="230505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zh-TW" altLang="en-US" sz="1800" dirty="0"/>
              <a:t>以圖形法來計算：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09" name="Picture 4" descr="F06_0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50" t="15245" r="15279" b="21487"/>
          <a:stretch>
            <a:fillRect/>
          </a:stretch>
        </p:blipFill>
        <p:spPr bwMode="auto">
          <a:xfrm>
            <a:off x="755576" y="1484313"/>
            <a:ext cx="3816350" cy="3529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610" name="Line 5"/>
          <p:cNvSpPr>
            <a:spLocks noChangeShapeType="1"/>
          </p:cNvSpPr>
          <p:nvPr/>
        </p:nvSpPr>
        <p:spPr bwMode="auto">
          <a:xfrm flipV="1">
            <a:off x="2303388" y="2446495"/>
            <a:ext cx="936625" cy="936625"/>
          </a:xfrm>
          <a:prstGeom prst="line">
            <a:avLst/>
          </a:prstGeom>
          <a:noFill/>
          <a:ln w="57150">
            <a:solidFill>
              <a:srgbClr val="CC0099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68612" name="Line 7"/>
          <p:cNvSpPr>
            <a:spLocks noChangeShapeType="1"/>
          </p:cNvSpPr>
          <p:nvPr/>
        </p:nvSpPr>
        <p:spPr bwMode="auto">
          <a:xfrm>
            <a:off x="2412926" y="3429000"/>
            <a:ext cx="2087562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8616" name="文字方塊 8"/>
              <p:cNvSpPr txBox="1">
                <a:spLocks noChangeArrowheads="1"/>
              </p:cNvSpPr>
              <p:nvPr/>
            </p:nvSpPr>
            <p:spPr bwMode="auto">
              <a:xfrm>
                <a:off x="1259632" y="878387"/>
                <a:ext cx="7272808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9pPr>
              </a:lstStyle>
              <a:p>
                <a:r>
                  <a:rPr lang="zh-TW" altLang="en-US" sz="1800" dirty="0"/>
                  <a:t>以等速圓周運動的位置向量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</m:acc>
                  </m:oMath>
                </a14:m>
                <a:r>
                  <a:rPr lang="zh-TW" altLang="en-US" sz="1800" dirty="0"/>
                  <a:t>的分量，直接計算向心加速度向量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altLang="zh-TW" sz="18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sz="18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  <m:r>
                      <a:rPr lang="en-US" sz="18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zh-TW" altLang="en-US" sz="1800" dirty="0"/>
                  <a:t>：</a:t>
                </a:r>
              </a:p>
            </p:txBody>
          </p:sp>
        </mc:Choice>
        <mc:Fallback xmlns="">
          <p:sp>
            <p:nvSpPr>
              <p:cNvPr id="68616" name="文字方塊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259632" y="878387"/>
                <a:ext cx="7272808" cy="369332"/>
              </a:xfrm>
              <a:prstGeom prst="rect">
                <a:avLst/>
              </a:prstGeom>
              <a:blipFill>
                <a:blip r:embed="rId3"/>
                <a:stretch>
                  <a:fillRect l="-698" t="-13333" b="-23333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8617" name="文字方塊 10"/>
          <p:cNvSpPr txBox="1">
            <a:spLocks noChangeArrowheads="1"/>
          </p:cNvSpPr>
          <p:nvPr/>
        </p:nvSpPr>
        <p:spPr bwMode="auto">
          <a:xfrm>
            <a:off x="4779382" y="1860481"/>
            <a:ext cx="411309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zh-TW" altLang="en-US" sz="1800" dirty="0">
                <a:latin typeface="Times New Roman" pitchFamily="18" charset="0"/>
                <a:cs typeface="Times New Roman" pitchFamily="18" charset="0"/>
              </a:rPr>
              <a:t>設</a:t>
            </a:r>
            <a:r>
              <a:rPr lang="el-GR" altLang="zh-TW" sz="1800" i="1" dirty="0">
                <a:latin typeface="Times New Roman" pitchFamily="18" charset="0"/>
                <a:cs typeface="Times New Roman" pitchFamily="18" charset="0"/>
              </a:rPr>
              <a:t>ω</a:t>
            </a:r>
            <a:r>
              <a:rPr lang="zh-TW" altLang="en-US" sz="1800" dirty="0"/>
              <a:t>為角度增加的速度，稱角速度。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C96C0D2-EA1B-5847-AFE5-83F54B63141C}"/>
                  </a:ext>
                </a:extLst>
              </p:cNvPr>
              <p:cNvSpPr txBox="1"/>
              <p:nvPr/>
            </p:nvSpPr>
            <p:spPr bwMode="auto">
              <a:xfrm>
                <a:off x="4822482" y="4041219"/>
                <a:ext cx="3111301" cy="525913"/>
              </a:xfrm>
              <a:prstGeom prst="rect">
                <a:avLst/>
              </a:prstGeom>
              <a:solidFill>
                <a:srgbClr val="FFFF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𝑟</m:t>
                      </m:r>
                      <m:f>
                        <m:f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func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</m:t>
                          </m:r>
                          <m:func>
                            <m:funcPr>
                              <m:ctrlPr>
                                <a:rPr lang="en-US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func>
                        </m:e>
                      </m:d>
                    </m:oMath>
                  </m:oMathPara>
                </a14:m>
                <a:endParaRPr lang="en-TW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C96C0D2-EA1B-5847-AFE5-83F54B6314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822482" y="4041219"/>
                <a:ext cx="3111301" cy="525913"/>
              </a:xfrm>
              <a:prstGeom prst="rect">
                <a:avLst/>
              </a:prstGeom>
              <a:blipFill>
                <a:blip r:embed="rId4"/>
                <a:stretch>
                  <a:fillRect l="-407" t="-2381" b="-14286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3635FAC5-0FCA-F747-A4A3-5DF52D66AD08}"/>
                  </a:ext>
                </a:extLst>
              </p:cNvPr>
              <p:cNvSpPr txBox="1"/>
              <p:nvPr/>
            </p:nvSpPr>
            <p:spPr bwMode="auto">
              <a:xfrm>
                <a:off x="4819216" y="2853551"/>
                <a:ext cx="3017428" cy="276999"/>
              </a:xfrm>
              <a:prstGeom prst="rect">
                <a:avLst/>
              </a:prstGeom>
              <a:solidFill>
                <a:srgbClr val="FFFF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acc>
                        <m:accPr>
                          <m:chr m:val="⃗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</m:acc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  <m:func>
                            <m:funcPr>
                              <m:ctrl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func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  <m:func>
                            <m:funcPr>
                              <m:ctrl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func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acc>
                        <m:accPr>
                          <m:chr m:val="̂"/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</m:t>
                          </m:r>
                        </m:e>
                      </m:acc>
                    </m:oMath>
                  </m:oMathPara>
                </a14:m>
                <a:endParaRPr lang="en-TW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3635FAC5-0FCA-F747-A4A3-5DF52D66AD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819216" y="2853551"/>
                <a:ext cx="3017428" cy="276999"/>
              </a:xfrm>
              <a:prstGeom prst="rect">
                <a:avLst/>
              </a:prstGeom>
              <a:blipFill>
                <a:blip r:embed="rId10"/>
                <a:stretch>
                  <a:fillRect l="-1255" t="-26087" r="-418" b="-13043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16078ED-8741-FA45-A1E4-8BDAC123D7AD}"/>
                  </a:ext>
                </a:extLst>
              </p:cNvPr>
              <p:cNvSpPr txBox="1"/>
              <p:nvPr/>
            </p:nvSpPr>
            <p:spPr bwMode="auto">
              <a:xfrm>
                <a:off x="4819216" y="3269863"/>
                <a:ext cx="2105026" cy="276999"/>
              </a:xfrm>
              <a:prstGeom prst="rect">
                <a:avLst/>
              </a:prstGeom>
              <a:solidFill>
                <a:srgbClr val="FFFF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acc>
                        <m:accPr>
                          <m:chr m:val="̂"/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</m:t>
                          </m:r>
                        </m:e>
                      </m:acc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func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func>
                            <m:funcPr>
                              <m:ctrl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func>
                        </m:e>
                      </m:d>
                    </m:oMath>
                  </m:oMathPara>
                </a14:m>
                <a:endParaRPr lang="en-TW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16078ED-8741-FA45-A1E4-8BDAC123D7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819216" y="3269863"/>
                <a:ext cx="2105026" cy="276999"/>
              </a:xfrm>
              <a:prstGeom prst="rect">
                <a:avLst/>
              </a:prstGeom>
              <a:blipFill>
                <a:blip r:embed="rId11"/>
                <a:stretch>
                  <a:fillRect t="-8696" b="-8696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6ADB631A-05BA-2B44-B4F9-04979DA0CABC}"/>
              </a:ext>
            </a:extLst>
          </p:cNvPr>
          <p:cNvSpPr txBox="1"/>
          <p:nvPr/>
        </p:nvSpPr>
        <p:spPr bwMode="auto">
          <a:xfrm>
            <a:off x="4770352" y="1484313"/>
            <a:ext cx="389707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TW" altLang="en-US" sz="1800" dirty="0"/>
              <a:t>等速圓周運動夾角是等速增加！</a:t>
            </a:r>
            <a:endParaRPr lang="en-TW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0FDA69A-6D0B-FC4E-9F66-75CA1A1E9B28}"/>
                  </a:ext>
                </a:extLst>
              </p:cNvPr>
              <p:cNvSpPr txBox="1"/>
              <p:nvPr/>
            </p:nvSpPr>
            <p:spPr bwMode="auto">
              <a:xfrm>
                <a:off x="4826462" y="2247327"/>
                <a:ext cx="765787" cy="276999"/>
              </a:xfrm>
              <a:prstGeom prst="rect">
                <a:avLst/>
              </a:prstGeom>
              <a:solidFill>
                <a:srgbClr val="FFFF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𝜔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n-TW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0FDA69A-6D0B-FC4E-9F66-75CA1A1E9B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826462" y="2247327"/>
                <a:ext cx="765787" cy="276999"/>
              </a:xfrm>
              <a:prstGeom prst="rect">
                <a:avLst/>
              </a:prstGeom>
              <a:blipFill>
                <a:blip r:embed="rId12"/>
                <a:stretch>
                  <a:fillRect l="-6557" r="-4918" b="-13636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B76ED72-DCE6-7C9A-D72B-03B5C10FD7A0}"/>
                  </a:ext>
                </a:extLst>
              </p:cNvPr>
              <p:cNvSpPr txBox="1"/>
              <p:nvPr/>
            </p:nvSpPr>
            <p:spPr bwMode="auto">
              <a:xfrm>
                <a:off x="2867167" y="2370437"/>
                <a:ext cx="198003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acc>
                        <m:accPr>
                          <m:chr m:val="⃗"/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</m:acc>
                    </m:oMath>
                  </m:oMathPara>
                </a14:m>
                <a:endParaRPr lang="en-TW" sz="20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B76ED72-DCE6-7C9A-D72B-03B5C10FD7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867167" y="2370437"/>
                <a:ext cx="198003" cy="307777"/>
              </a:xfrm>
              <a:prstGeom prst="rect">
                <a:avLst/>
              </a:prstGeom>
              <a:blipFill>
                <a:blip r:embed="rId13"/>
                <a:stretch>
                  <a:fillRect l="-29412" t="-36000" r="-11765" b="-12000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EE8A80C-0678-9790-A498-6F8014A90873}"/>
                  </a:ext>
                </a:extLst>
              </p:cNvPr>
              <p:cNvSpPr txBox="1"/>
              <p:nvPr/>
            </p:nvSpPr>
            <p:spPr bwMode="auto">
              <a:xfrm>
                <a:off x="2686466" y="3069532"/>
                <a:ext cx="363754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𝜔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n-TW" sz="20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EE8A80C-0678-9790-A498-6F8014A908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686466" y="3069532"/>
                <a:ext cx="363754" cy="307777"/>
              </a:xfrm>
              <a:prstGeom prst="rect">
                <a:avLst/>
              </a:prstGeom>
              <a:blipFill>
                <a:blip r:embed="rId14"/>
                <a:stretch>
                  <a:fillRect l="-10000" r="-6667" b="-4000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8DB6711-DC6B-CFA9-CB36-7F2D2B7C46DF}"/>
                  </a:ext>
                </a:extLst>
              </p:cNvPr>
              <p:cNvSpPr txBox="1"/>
              <p:nvPr/>
            </p:nvSpPr>
            <p:spPr bwMode="auto">
              <a:xfrm>
                <a:off x="5096884" y="4864100"/>
                <a:ext cx="2562496" cy="531812"/>
              </a:xfrm>
              <a:prstGeom prst="rect">
                <a:avLst/>
              </a:prstGeom>
              <a:solidFill>
                <a:srgbClr val="FFFF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𝑟</m:t>
                      </m:r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den>
                          </m:f>
                          <m:func>
                            <m:funcPr>
                              <m:ctrlPr>
                                <a:rPr lang="en-US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func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</m:t>
                          </m:r>
                          <m:f>
                            <m:f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den>
                          </m:f>
                          <m:func>
                            <m:funcPr>
                              <m:ctrlPr>
                                <a:rPr lang="en-US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func>
                        </m:e>
                      </m:d>
                    </m:oMath>
                  </m:oMathPara>
                </a14:m>
                <a:endParaRPr lang="en-TW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8DB6711-DC6B-CFA9-CB36-7F2D2B7C46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096884" y="4864100"/>
                <a:ext cx="2562496" cy="531812"/>
              </a:xfrm>
              <a:prstGeom prst="rect">
                <a:avLst/>
              </a:prstGeom>
              <a:blipFill>
                <a:blip r:embed="rId15"/>
                <a:stretch>
                  <a:fillRect l="-495" t="-2381" b="-14286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文字方塊 2">
            <a:extLst>
              <a:ext uri="{FF2B5EF4-FFF2-40B4-BE49-F238E27FC236}">
                <a16:creationId xmlns:a16="http://schemas.microsoft.com/office/drawing/2014/main" id="{8558A10F-734A-0DA8-C5F6-6B050EBB1975}"/>
              </a:ext>
            </a:extLst>
          </p:cNvPr>
          <p:cNvSpPr txBox="1"/>
          <p:nvPr/>
        </p:nvSpPr>
        <p:spPr bwMode="auto">
          <a:xfrm>
            <a:off x="5037212" y="5583021"/>
            <a:ext cx="288032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r>
              <a:rPr lang="zh-TW" altLang="en-US" dirty="0"/>
              <a:t>需要三角函數的微分！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9" name="文字方塊 8">
                <a:extLst>
                  <a:ext uri="{FF2B5EF4-FFF2-40B4-BE49-F238E27FC236}">
                    <a16:creationId xmlns:a16="http://schemas.microsoft.com/office/drawing/2014/main" id="{0BF0CCF1-862C-3E44-B305-46B0FAB60609}"/>
                  </a:ext>
                </a:extLst>
              </p:cNvPr>
              <p:cNvSpPr txBox="1"/>
              <p:nvPr/>
            </p:nvSpPr>
            <p:spPr bwMode="auto">
              <a:xfrm>
                <a:off x="151934" y="629229"/>
                <a:ext cx="8908914" cy="697114"/>
              </a:xfrm>
              <a:prstGeom prst="rect">
                <a:avLst/>
              </a:prstGeom>
              <a:solidFill>
                <a:srgbClr val="FFFF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f>
                        <m:fPr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/>
                            </a:rPr>
                            <m:t>𝑑</m:t>
                          </m:r>
                        </m:num>
                        <m:den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/>
                            </a:rPr>
                            <m:t>𝑑</m:t>
                          </m:r>
                          <m:r>
                            <a:rPr lang="zh-TW" altLang="en-US" sz="2000" i="1" smtClean="0">
                              <a:latin typeface="Cambria Math"/>
                              <a:ea typeface="Cambria Math"/>
                            </a:rPr>
                            <m:t>𝜃</m:t>
                          </m:r>
                        </m:den>
                      </m:f>
                      <m:d>
                        <m:dPr>
                          <m:ctrlPr>
                            <a:rPr lang="en-US" altLang="zh-TW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altLang="zh-TW" sz="2000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altLang="zh-TW" sz="2000"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zh-TW" altLang="en-US" sz="2000" i="1">
                                  <a:latin typeface="Cambria Math"/>
                                  <a:ea typeface="Cambria Math"/>
                                </a:rPr>
                                <m:t>𝜃</m:t>
                              </m:r>
                            </m:e>
                          </m:func>
                        </m:e>
                      </m:d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Cambria Math"/>
                        </a:rPr>
                        <m:t>=</m:t>
                      </m:r>
                      <m:func>
                        <m:funcPr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altLang="zh-TW" sz="2000" b="0" i="0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altLang="zh-TW" sz="2000" b="0" i="0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→0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altLang="zh-TW" sz="20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func>
                                <m:funcPr>
                                  <m:ctrlPr>
                                    <a:rPr lang="en-US" altLang="zh-TW" sz="2000" b="0" i="0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altLang="zh-TW" sz="2000" b="0" i="0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  <m:t>sin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lang="en-US" altLang="zh-TW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𝜃</m:t>
                                      </m:r>
                                      <m:r>
                                        <a:rPr lang="en-US" altLang="zh-TW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+∆</m:t>
                                      </m:r>
                                      <m:r>
                                        <a:rPr lang="en-US" altLang="zh-TW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𝜃</m:t>
                                      </m:r>
                                    </m:e>
                                  </m:d>
                                  <m:r>
                                    <a:rPr lang="en-US" altLang="zh-TW" sz="2000" b="0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  <m:t>−</m:t>
                                  </m:r>
                                  <m:func>
                                    <m:funcPr>
                                      <m:ctrlPr>
                                        <a:rPr lang="en-US" altLang="zh-TW" sz="2000" b="0" i="0" smtClean="0"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altLang="zh-TW" sz="2000" b="0" i="0" smtClean="0"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  <m:t>sin</m:t>
                                      </m:r>
                                    </m:fName>
                                    <m:e>
                                      <m:r>
                                        <a:rPr lang="en-US" altLang="zh-TW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𝜃</m:t>
                                      </m:r>
                                    </m:e>
                                  </m:func>
                                </m:e>
                              </m:func>
                            </m:num>
                            <m:den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den>
                          </m:f>
                        </m:e>
                      </m:func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Cambria Math"/>
                        </a:rPr>
                        <m:t>=</m:t>
                      </m:r>
                      <m:func>
                        <m:func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altLang="zh-TW" sz="200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altLang="zh-TW" sz="2000">
                                  <a:latin typeface="Cambria Math" panose="02040503050406030204" pitchFamily="18" charset="0"/>
                                  <a:ea typeface="Cambria Math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→0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func>
                                <m:funcPr>
                                  <m:ctrlPr>
                                    <a:rPr lang="en-US" altLang="zh-TW" sz="200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altLang="zh-TW" sz="200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  <m:t>sin</m:t>
                                  </m:r>
                                  <m:r>
                                    <a:rPr lang="en-US" altLang="zh-TW" sz="20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𝜃</m:t>
                                  </m:r>
                                  <m:func>
                                    <m:funcPr>
                                      <m:ctrlPr>
                                        <a:rPr lang="en-US" altLang="zh-TW" sz="2000" i="0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altLang="zh-TW" sz="2000" i="0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cos</m:t>
                                      </m:r>
                                    </m:fName>
                                    <m:e>
                                      <m:r>
                                        <a:rPr lang="en-US" altLang="zh-TW" sz="200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∆</m:t>
                                      </m:r>
                                      <m:r>
                                        <a:rPr lang="en-US" altLang="zh-TW" sz="200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𝜃</m:t>
                                      </m:r>
                                    </m:e>
                                  </m:func>
                                  <m:r>
                                    <a:rPr lang="en-US" altLang="zh-TW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</m:fName>
                                <m:e>
                                  <m:func>
                                    <m:funcPr>
                                      <m:ctrlPr>
                                        <a:rPr lang="en-US" altLang="zh-TW" sz="2000"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altLang="zh-TW" sz="2000"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  <m:t>sin</m:t>
                                      </m:r>
                                    </m:fName>
                                    <m:e>
                                      <m:r>
                                        <a:rPr lang="en-US" altLang="zh-TW" sz="200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∆</m:t>
                                      </m:r>
                                      <m:r>
                                        <a:rPr lang="en-US" altLang="zh-TW" sz="200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𝜃</m:t>
                                      </m:r>
                                    </m:e>
                                  </m:func>
                                  <m:func>
                                    <m:funcPr>
                                      <m:ctrlPr>
                                        <a:rPr lang="en-US" altLang="zh-TW" sz="2000" i="0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altLang="zh-TW" sz="2000" i="0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cos</m:t>
                                      </m:r>
                                    </m:fName>
                                    <m:e>
                                      <m:r>
                                        <a:rPr lang="en-US" altLang="zh-TW" sz="200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𝜃</m:t>
                                      </m:r>
                                    </m:e>
                                  </m:func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  <m:t>−</m:t>
                                  </m:r>
                                  <m:func>
                                    <m:funcPr>
                                      <m:ctrlPr>
                                        <a:rPr lang="en-US" altLang="zh-TW" sz="2000"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altLang="zh-TW" sz="2000"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  <m:t>sin</m:t>
                                      </m:r>
                                    </m:fName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𝜃</m:t>
                                      </m:r>
                                    </m:e>
                                  </m:func>
                                </m:e>
                              </m:func>
                            </m:num>
                            <m:den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zh-TW" altLang="en-US" sz="2000" dirty="0"/>
              </a:p>
            </p:txBody>
          </p:sp>
        </mc:Choice>
        <mc:Fallback xmlns="">
          <p:sp>
            <p:nvSpPr>
              <p:cNvPr id="39" name="文字方塊 8">
                <a:extLst>
                  <a:ext uri="{FF2B5EF4-FFF2-40B4-BE49-F238E27FC236}">
                    <a16:creationId xmlns:a16="http://schemas.microsoft.com/office/drawing/2014/main" id="{0BF0CCF1-862C-3E44-B305-46B0FAB606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1934" y="629229"/>
                <a:ext cx="8908914" cy="697114"/>
              </a:xfrm>
              <a:prstGeom prst="rect">
                <a:avLst/>
              </a:prstGeom>
              <a:blipFill>
                <a:blip r:embed="rId2"/>
                <a:stretch>
                  <a:fillRect b="-3571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矩形 3"/>
          <p:cNvSpPr/>
          <p:nvPr/>
        </p:nvSpPr>
        <p:spPr>
          <a:xfrm>
            <a:off x="2283413" y="2639958"/>
            <a:ext cx="3760131" cy="19698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69633" name="Group 5"/>
          <p:cNvGrpSpPr>
            <a:grpSpLocks noChangeAspect="1"/>
          </p:cNvGrpSpPr>
          <p:nvPr/>
        </p:nvGrpSpPr>
        <p:grpSpPr bwMode="auto">
          <a:xfrm>
            <a:off x="1956964" y="2638090"/>
            <a:ext cx="4740275" cy="2082800"/>
            <a:chOff x="3446" y="5334"/>
            <a:chExt cx="2478" cy="1115"/>
          </a:xfrm>
        </p:grpSpPr>
        <p:sp>
          <p:nvSpPr>
            <p:cNvPr id="69650" name="AutoShape 6"/>
            <p:cNvSpPr>
              <a:spLocks noChangeAspect="1" noChangeArrowheads="1"/>
            </p:cNvSpPr>
            <p:nvPr/>
          </p:nvSpPr>
          <p:spPr bwMode="auto">
            <a:xfrm>
              <a:off x="3446" y="5334"/>
              <a:ext cx="2478" cy="1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9pPr>
            </a:lstStyle>
            <a:p>
              <a:endParaRPr lang="zh-TW" altLang="en-US" sz="1800"/>
            </a:p>
          </p:txBody>
        </p:sp>
        <p:sp>
          <p:nvSpPr>
            <p:cNvPr id="69651" name="Arc 7"/>
            <p:cNvSpPr>
              <a:spLocks/>
            </p:cNvSpPr>
            <p:nvPr/>
          </p:nvSpPr>
          <p:spPr bwMode="auto">
            <a:xfrm>
              <a:off x="4546" y="5490"/>
              <a:ext cx="470" cy="772"/>
            </a:xfrm>
            <a:custGeom>
              <a:avLst/>
              <a:gdLst>
                <a:gd name="T0" fmla="*/ 0 w 21599"/>
                <a:gd name="T1" fmla="*/ 0 h 17408"/>
                <a:gd name="T2" fmla="*/ 0 w 21599"/>
                <a:gd name="T3" fmla="*/ 0 h 17408"/>
                <a:gd name="T4" fmla="*/ 0 w 21599"/>
                <a:gd name="T5" fmla="*/ 0 h 17408"/>
                <a:gd name="T6" fmla="*/ 0 60000 65536"/>
                <a:gd name="T7" fmla="*/ 0 60000 65536"/>
                <a:gd name="T8" fmla="*/ 0 60000 65536"/>
                <a:gd name="T9" fmla="*/ 0 w 21599"/>
                <a:gd name="T10" fmla="*/ 0 h 17408"/>
                <a:gd name="T11" fmla="*/ 21599 w 21599"/>
                <a:gd name="T12" fmla="*/ 17408 h 1740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599" h="17408" fill="none" extrusionOk="0">
                  <a:moveTo>
                    <a:pt x="12787" y="0"/>
                  </a:moveTo>
                  <a:cubicBezTo>
                    <a:pt x="18269" y="4027"/>
                    <a:pt x="21534" y="10400"/>
                    <a:pt x="21599" y="17201"/>
                  </a:cubicBezTo>
                </a:path>
                <a:path w="21599" h="17408" stroke="0" extrusionOk="0">
                  <a:moveTo>
                    <a:pt x="12787" y="0"/>
                  </a:moveTo>
                  <a:cubicBezTo>
                    <a:pt x="18269" y="4027"/>
                    <a:pt x="21534" y="10400"/>
                    <a:pt x="21599" y="17201"/>
                  </a:cubicBezTo>
                  <a:lnTo>
                    <a:pt x="0" y="17408"/>
                  </a:lnTo>
                  <a:lnTo>
                    <a:pt x="12787" y="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69652" name="Line 8"/>
            <p:cNvSpPr>
              <a:spLocks noChangeShapeType="1"/>
            </p:cNvSpPr>
            <p:nvPr/>
          </p:nvSpPr>
          <p:spPr bwMode="auto">
            <a:xfrm>
              <a:off x="3764" y="6260"/>
              <a:ext cx="1252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69653" name="Line 9"/>
            <p:cNvSpPr>
              <a:spLocks noChangeShapeType="1"/>
            </p:cNvSpPr>
            <p:nvPr/>
          </p:nvSpPr>
          <p:spPr bwMode="auto">
            <a:xfrm flipV="1">
              <a:off x="3764" y="5487"/>
              <a:ext cx="1069" cy="77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69654" name="Line 10"/>
            <p:cNvSpPr>
              <a:spLocks noChangeShapeType="1"/>
            </p:cNvSpPr>
            <p:nvPr/>
          </p:nvSpPr>
          <p:spPr bwMode="auto">
            <a:xfrm>
              <a:off x="4831" y="5493"/>
              <a:ext cx="1" cy="7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69655" name="Line 11"/>
            <p:cNvSpPr>
              <a:spLocks noChangeShapeType="1"/>
            </p:cNvSpPr>
            <p:nvPr/>
          </p:nvSpPr>
          <p:spPr bwMode="auto">
            <a:xfrm flipH="1">
              <a:off x="4982" y="5689"/>
              <a:ext cx="297" cy="15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69656" name="Text Box 12"/>
            <p:cNvSpPr txBox="1">
              <a:spLocks noChangeArrowheads="1"/>
            </p:cNvSpPr>
            <p:nvPr/>
          </p:nvSpPr>
          <p:spPr bwMode="auto">
            <a:xfrm>
              <a:off x="5329" y="5487"/>
              <a:ext cx="1" cy="14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9pPr>
            </a:lstStyle>
            <a:p>
              <a:endParaRPr lang="zh-TW" altLang="en-US" sz="1800"/>
            </a:p>
          </p:txBody>
        </p:sp>
        <p:sp>
          <p:nvSpPr>
            <p:cNvPr id="69657" name="Line 13"/>
            <p:cNvSpPr>
              <a:spLocks noChangeShapeType="1"/>
            </p:cNvSpPr>
            <p:nvPr/>
          </p:nvSpPr>
          <p:spPr bwMode="auto">
            <a:xfrm>
              <a:off x="4387" y="5537"/>
              <a:ext cx="446" cy="30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69658" name="Text Box 14"/>
            <p:cNvSpPr txBox="1">
              <a:spLocks noChangeArrowheads="1"/>
            </p:cNvSpPr>
            <p:nvPr/>
          </p:nvSpPr>
          <p:spPr bwMode="auto">
            <a:xfrm>
              <a:off x="3743" y="5335"/>
              <a:ext cx="1" cy="14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9pPr>
            </a:lstStyle>
            <a:p>
              <a:endParaRPr lang="zh-TW" altLang="en-US" sz="180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9636" name="Text Box 17"/>
              <p:cNvSpPr txBox="1">
                <a:spLocks noChangeArrowheads="1"/>
              </p:cNvSpPr>
              <p:nvPr/>
            </p:nvSpPr>
            <p:spPr bwMode="auto">
              <a:xfrm>
                <a:off x="5233093" y="3059347"/>
                <a:ext cx="791692" cy="276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TW" sz="1800" b="0" i="1" dirty="0" smtClean="0">
                          <a:latin typeface="Cambria Math"/>
                          <a:cs typeface="Arial" pitchFamily="34" charset="0"/>
                        </a:rPr>
                        <m:t>1</m:t>
                      </m:r>
                      <m:r>
                        <a:rPr lang="en-US" altLang="zh-TW" sz="1800" b="0" i="1" dirty="0" smtClean="0">
                          <a:latin typeface="Cambria Math"/>
                          <a:ea typeface="Cambria Math"/>
                          <a:cs typeface="Arial" pitchFamily="34" charset="0"/>
                        </a:rPr>
                        <m:t>×∆</m:t>
                      </m:r>
                      <m:r>
                        <a:rPr lang="zh-TW" altLang="en-US" sz="1800" i="1" dirty="0" smtClean="0">
                          <a:latin typeface="Cambria Math"/>
                          <a:cs typeface="Arial" pitchFamily="34" charset="0"/>
                        </a:rPr>
                        <m:t>𝜃</m:t>
                      </m:r>
                    </m:oMath>
                  </m:oMathPara>
                </a14:m>
                <a:endParaRPr lang="zh-TW" altLang="el-GR" sz="1800" i="1" dirty="0"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9636" name="Text 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233093" y="3059347"/>
                <a:ext cx="791692" cy="276999"/>
              </a:xfrm>
              <a:prstGeom prst="rect">
                <a:avLst/>
              </a:prstGeom>
              <a:blipFill rotWithShape="1">
                <a:blip r:embed="rId5"/>
                <a:stretch>
                  <a:fillRect l="-2308" r="-2308" b="-8889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637" name="Text Box 18"/>
              <p:cNvSpPr txBox="1">
                <a:spLocks noChangeArrowheads="1"/>
              </p:cNvSpPr>
              <p:nvPr/>
            </p:nvSpPr>
            <p:spPr bwMode="auto">
              <a:xfrm>
                <a:off x="2966625" y="4096940"/>
                <a:ext cx="357831" cy="2746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TW" sz="1800" i="1" dirty="0">
                          <a:latin typeface="Cambria Math"/>
                          <a:ea typeface="Cambria Math"/>
                          <a:cs typeface="Arial" pitchFamily="34" charset="0"/>
                        </a:rPr>
                        <m:t>∆</m:t>
                      </m:r>
                      <m:r>
                        <a:rPr lang="zh-TW" altLang="en-US" sz="1800" i="1" dirty="0">
                          <a:latin typeface="Cambria Math"/>
                          <a:cs typeface="Arial" pitchFamily="34" charset="0"/>
                        </a:rPr>
                        <m:t>𝜃</m:t>
                      </m:r>
                    </m:oMath>
                  </m:oMathPara>
                </a14:m>
                <a:endParaRPr lang="zh-TW" altLang="el-GR" sz="1800" i="1" dirty="0"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9637" name="Text 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966625" y="4096940"/>
                <a:ext cx="357831" cy="274637"/>
              </a:xfrm>
              <a:prstGeom prst="rect">
                <a:avLst/>
              </a:prstGeom>
              <a:blipFill rotWithShape="1">
                <a:blip r:embed="rId6"/>
                <a:stretch>
                  <a:fillRect l="-12069" r="-10345" b="-11111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963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endParaRPr lang="zh-TW" altLang="en-US" sz="1800"/>
          </a:p>
        </p:txBody>
      </p:sp>
      <p:sp>
        <p:nvSpPr>
          <p:cNvPr id="6964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endParaRPr lang="zh-TW" altLang="en-US" sz="1800"/>
          </a:p>
        </p:txBody>
      </p:sp>
      <p:sp>
        <p:nvSpPr>
          <p:cNvPr id="6964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endParaRPr lang="zh-TW" altLang="en-US" sz="1800"/>
          </a:p>
        </p:txBody>
      </p:sp>
      <p:sp>
        <p:nvSpPr>
          <p:cNvPr id="69644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endParaRPr lang="zh-TW" altLang="en-US" sz="1800"/>
          </a:p>
        </p:txBody>
      </p:sp>
      <p:sp>
        <p:nvSpPr>
          <p:cNvPr id="69646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endParaRPr lang="zh-TW" altLang="en-US" sz="1800"/>
          </a:p>
        </p:txBody>
      </p:sp>
      <p:sp>
        <p:nvSpPr>
          <p:cNvPr id="69648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endParaRPr lang="zh-TW" altLang="en-US" sz="1800"/>
          </a:p>
        </p:txBody>
      </p:sp>
      <p:sp>
        <p:nvSpPr>
          <p:cNvPr id="3" name="文字方塊 2"/>
          <p:cNvSpPr txBox="1"/>
          <p:nvPr/>
        </p:nvSpPr>
        <p:spPr bwMode="auto">
          <a:xfrm>
            <a:off x="3270034" y="248995"/>
            <a:ext cx="288032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r>
              <a:rPr lang="zh-TW" altLang="en-US" dirty="0"/>
              <a:t>三角函數的微分</a:t>
            </a:r>
          </a:p>
        </p:txBody>
      </p:sp>
      <p:sp>
        <p:nvSpPr>
          <p:cNvPr id="7" name="文字方塊 6"/>
          <p:cNvSpPr txBox="1"/>
          <p:nvPr/>
        </p:nvSpPr>
        <p:spPr bwMode="auto">
          <a:xfrm>
            <a:off x="2306354" y="5157192"/>
            <a:ext cx="640871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r>
              <a:rPr lang="zh-TW" altLang="en-US" dirty="0"/>
              <a:t>角度很小時，正弦函數趨近於以徑度為單位的弧角大小。</a:t>
            </a:r>
          </a:p>
        </p:txBody>
      </p:sp>
      <p:sp>
        <p:nvSpPr>
          <p:cNvPr id="5" name="橢圓 4"/>
          <p:cNvSpPr/>
          <p:nvPr/>
        </p:nvSpPr>
        <p:spPr>
          <a:xfrm>
            <a:off x="6626946" y="600962"/>
            <a:ext cx="936104" cy="4320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向下箭號 7"/>
          <p:cNvSpPr/>
          <p:nvPr/>
        </p:nvSpPr>
        <p:spPr>
          <a:xfrm rot="19779154">
            <a:off x="3485105" y="3793989"/>
            <a:ext cx="127617" cy="605902"/>
          </a:xfrm>
          <a:prstGeom prst="down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" name="向下箭號 30"/>
          <p:cNvSpPr/>
          <p:nvPr/>
        </p:nvSpPr>
        <p:spPr>
          <a:xfrm rot="16200000">
            <a:off x="4701662" y="3954678"/>
            <a:ext cx="102644" cy="284524"/>
          </a:xfrm>
          <a:prstGeom prst="down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0" name="直線單箭頭接點 9"/>
          <p:cNvCxnSpPr/>
          <p:nvPr/>
        </p:nvCxnSpPr>
        <p:spPr>
          <a:xfrm flipV="1">
            <a:off x="5912688" y="288686"/>
            <a:ext cx="315496" cy="76594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單箭頭接點 33"/>
          <p:cNvCxnSpPr/>
          <p:nvPr/>
        </p:nvCxnSpPr>
        <p:spPr>
          <a:xfrm flipV="1">
            <a:off x="8557318" y="368489"/>
            <a:ext cx="315496" cy="76594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字方塊 8"/>
              <p:cNvSpPr txBox="1"/>
              <p:nvPr/>
            </p:nvSpPr>
            <p:spPr bwMode="auto">
              <a:xfrm>
                <a:off x="2362519" y="5621954"/>
                <a:ext cx="1425775" cy="673198"/>
              </a:xfrm>
              <a:prstGeom prst="rect">
                <a:avLst/>
              </a:prstGeom>
              <a:solidFill>
                <a:srgbClr val="FFFF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f>
                        <m:fPr>
                          <m:ctrlPr>
                            <a:rPr lang="en-US" altLang="zh-TW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altLang="zh-TW" sz="2000" i="0" smtClean="0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altLang="zh-TW" sz="2000" i="0" smtClean="0"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US" altLang="zh-TW" sz="2000" i="1" smtClean="0">
                                  <a:latin typeface="Cambria Math"/>
                                  <a:ea typeface="Cambria Math"/>
                                </a:rPr>
                                <m:t>∆</m:t>
                              </m:r>
                              <m:r>
                                <a:rPr lang="zh-TW" altLang="en-US" sz="2000" i="1" smtClean="0">
                                  <a:latin typeface="Cambria Math"/>
                                  <a:ea typeface="Cambria Math"/>
                                </a:rPr>
                                <m:t>𝜃</m:t>
                              </m:r>
                            </m:e>
                          </m:func>
                        </m:num>
                        <m:den>
                          <m:r>
                            <a:rPr lang="en-US" altLang="zh-TW" sz="2000" i="1" smtClean="0">
                              <a:latin typeface="Cambria Math"/>
                              <a:ea typeface="Cambria Math"/>
                            </a:rPr>
                            <m:t>∆</m:t>
                          </m:r>
                          <m:r>
                            <a:rPr lang="zh-TW" altLang="en-US" sz="2000" i="1" smtClean="0">
                              <a:latin typeface="Cambria Math"/>
                              <a:ea typeface="Cambria Math"/>
                            </a:rPr>
                            <m:t>𝜃</m:t>
                          </m:r>
                        </m:den>
                      </m:f>
                      <m:r>
                        <a:rPr lang="en-US" altLang="zh-TW" sz="2000" i="1" smtClean="0">
                          <a:latin typeface="Cambria Math"/>
                          <a:ea typeface="Cambria Math"/>
                        </a:rPr>
                        <m:t>→</m:t>
                      </m:r>
                      <m:r>
                        <a:rPr lang="en-US" altLang="zh-TW" sz="2000" b="0" i="1" smtClean="0">
                          <a:latin typeface="Cambria Math"/>
                          <a:ea typeface="Cambria Math"/>
                        </a:rPr>
                        <m:t>1</m:t>
                      </m:r>
                    </m:oMath>
                  </m:oMathPara>
                </a14:m>
                <a:endParaRPr lang="zh-TW" altLang="en-US" sz="2000" dirty="0"/>
              </a:p>
            </p:txBody>
          </p:sp>
        </mc:Choice>
        <mc:Fallback xmlns="">
          <p:sp>
            <p:nvSpPr>
              <p:cNvPr id="9" name="文字方塊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362519" y="5621954"/>
                <a:ext cx="1425775" cy="673198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字方塊 11"/>
              <p:cNvSpPr txBox="1"/>
              <p:nvPr/>
            </p:nvSpPr>
            <p:spPr bwMode="auto">
              <a:xfrm>
                <a:off x="151934" y="2145767"/>
                <a:ext cx="7200800" cy="4985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rtlCol="0">
                <a:spAutoFit/>
              </a:bodyPr>
              <a:lstStyle/>
              <a:p>
                <a:r>
                  <a:rPr lang="zh-TW" altLang="en-US" dirty="0"/>
                  <a:t>為了研究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US" altLang="zh-TW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altLang="zh-TW">
                                <a:latin typeface="Cambria Math" panose="02040503050406030204" pitchFamily="18" charset="0"/>
                                <a:ea typeface="Cambria Math"/>
                              </a:rPr>
                              <m:t>sin</m:t>
                            </m:r>
                          </m:fName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∆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</m:e>
                        </m:func>
                      </m:num>
                      <m:den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den>
                    </m:f>
                  </m:oMath>
                </a14:m>
                <a:r>
                  <a:rPr lang="zh-TW" altLang="en-US" dirty="0"/>
                  <a:t>，取一半徑為</a:t>
                </a:r>
                <a:r>
                  <a:rPr lang="en-US" altLang="zh-TW" dirty="0">
                    <a:latin typeface="Calibri" panose="020F0502020204030204" pitchFamily="34" charset="0"/>
                  </a:rPr>
                  <a:t>1</a:t>
                </a:r>
                <a:r>
                  <a:rPr lang="zh-TW" altLang="en-US" dirty="0"/>
                  <a:t>，弧角為</a:t>
                </a:r>
                <a14:m>
                  <m:oMath xmlns:m="http://schemas.openxmlformats.org/officeDocument/2006/math">
                    <m:r>
                      <a:rPr lang="zh-TW" altLang="en-US" i="1" smtClean="0">
                        <a:latin typeface="Cambria Math"/>
                      </a:rPr>
                      <m:t>∆</m:t>
                    </m:r>
                    <m:r>
                      <a:rPr lang="zh-TW" altLang="en-US" i="1" smtClean="0">
                        <a:latin typeface="Cambria Math"/>
                      </a:rPr>
                      <m:t>𝜃</m:t>
                    </m:r>
                  </m:oMath>
                </a14:m>
                <a:r>
                  <a:rPr lang="zh-TW" altLang="en-US" dirty="0"/>
                  <a:t>的圓弧：</a:t>
                </a:r>
              </a:p>
            </p:txBody>
          </p:sp>
        </mc:Choice>
        <mc:Fallback xmlns="">
          <p:sp>
            <p:nvSpPr>
              <p:cNvPr id="12" name="文字方塊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1934" y="2145767"/>
                <a:ext cx="7200800" cy="498534"/>
              </a:xfrm>
              <a:prstGeom prst="rect">
                <a:avLst/>
              </a:prstGeom>
              <a:blipFill>
                <a:blip r:embed="rId18"/>
                <a:stretch>
                  <a:fillRect l="-705" b="-7317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文字方塊 8">
                <a:extLst>
                  <a:ext uri="{FF2B5EF4-FFF2-40B4-BE49-F238E27FC236}">
                    <a16:creationId xmlns:a16="http://schemas.microsoft.com/office/drawing/2014/main" id="{A310758F-92FE-A541-8439-AD21AEF3A6AD}"/>
                  </a:ext>
                </a:extLst>
              </p:cNvPr>
              <p:cNvSpPr txBox="1"/>
              <p:nvPr/>
            </p:nvSpPr>
            <p:spPr bwMode="auto">
              <a:xfrm>
                <a:off x="1331640" y="1712017"/>
                <a:ext cx="1462644" cy="400110"/>
              </a:xfrm>
              <a:prstGeom prst="rect">
                <a:avLst/>
              </a:prstGeom>
              <a:solidFill>
                <a:srgbClr val="FFFF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func>
                        <m:funcPr>
                          <m:ctrlPr>
                            <a:rPr lang="en-US" altLang="zh-TW" sz="2000" i="0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zh-TW" sz="2000" i="0" smtClean="0">
                              <a:latin typeface="Cambria Math" panose="02040503050406030204" pitchFamily="18" charset="0"/>
                              <a:ea typeface="Cambria Math"/>
                            </a:rPr>
                            <m:t>cos</m:t>
                          </m:r>
                        </m:fName>
                        <m:e>
                          <m:r>
                            <a:rPr lang="en-US" altLang="zh-TW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altLang="zh-TW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US" altLang="zh-TW" sz="2000" i="1" smtClean="0">
                          <a:latin typeface="Cambria Math"/>
                          <a:ea typeface="Cambria Math"/>
                        </a:rPr>
                        <m:t>→</m:t>
                      </m:r>
                      <m:r>
                        <a:rPr lang="en-US" altLang="zh-TW" sz="2000" b="0" i="1" smtClean="0">
                          <a:latin typeface="Cambria Math"/>
                          <a:ea typeface="Cambria Math"/>
                        </a:rPr>
                        <m:t>1</m:t>
                      </m:r>
                    </m:oMath>
                  </m:oMathPara>
                </a14:m>
                <a:endParaRPr lang="zh-TW" altLang="en-US" sz="2000" dirty="0"/>
              </a:p>
            </p:txBody>
          </p:sp>
        </mc:Choice>
        <mc:Fallback xmlns="">
          <p:sp>
            <p:nvSpPr>
              <p:cNvPr id="40" name="文字方塊 8">
                <a:extLst>
                  <a:ext uri="{FF2B5EF4-FFF2-40B4-BE49-F238E27FC236}">
                    <a16:creationId xmlns:a16="http://schemas.microsoft.com/office/drawing/2014/main" id="{A310758F-92FE-A541-8439-AD21AEF3A6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31640" y="1712017"/>
                <a:ext cx="1462644" cy="400110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文字方塊 8">
                <a:extLst>
                  <a:ext uri="{FF2B5EF4-FFF2-40B4-BE49-F238E27FC236}">
                    <a16:creationId xmlns:a16="http://schemas.microsoft.com/office/drawing/2014/main" id="{69B72A9B-0595-FF48-9E65-E9A4F42D2669}"/>
                  </a:ext>
                </a:extLst>
              </p:cNvPr>
              <p:cNvSpPr txBox="1"/>
              <p:nvPr/>
            </p:nvSpPr>
            <p:spPr bwMode="auto">
              <a:xfrm>
                <a:off x="151934" y="1713929"/>
                <a:ext cx="1059201" cy="400110"/>
              </a:xfrm>
              <a:prstGeom prst="rect">
                <a:avLst/>
              </a:prstGeom>
              <a:solidFill>
                <a:srgbClr val="FFFF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TW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US" altLang="zh-TW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  <m:r>
                        <a:rPr lang="en-US" altLang="zh-TW" sz="2000" i="1" smtClean="0">
                          <a:latin typeface="Cambria Math"/>
                          <a:ea typeface="Cambria Math"/>
                        </a:rPr>
                        <m:t>→</m:t>
                      </m:r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Cambria Math"/>
                        </a:rPr>
                        <m:t>0</m:t>
                      </m:r>
                    </m:oMath>
                  </m:oMathPara>
                </a14:m>
                <a:endParaRPr lang="zh-TW" altLang="en-US" sz="2000" dirty="0"/>
              </a:p>
            </p:txBody>
          </p:sp>
        </mc:Choice>
        <mc:Fallback xmlns="">
          <p:sp>
            <p:nvSpPr>
              <p:cNvPr id="41" name="文字方塊 8">
                <a:extLst>
                  <a:ext uri="{FF2B5EF4-FFF2-40B4-BE49-F238E27FC236}">
                    <a16:creationId xmlns:a16="http://schemas.microsoft.com/office/drawing/2014/main" id="{69B72A9B-0595-FF48-9E65-E9A4F42D26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1934" y="1713929"/>
                <a:ext cx="1059201" cy="400110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文字方塊 8">
                <a:extLst>
                  <a:ext uri="{FF2B5EF4-FFF2-40B4-BE49-F238E27FC236}">
                    <a16:creationId xmlns:a16="http://schemas.microsoft.com/office/drawing/2014/main" id="{62302A98-55D5-244E-931F-29201CF90206}"/>
                  </a:ext>
                </a:extLst>
              </p:cNvPr>
              <p:cNvSpPr txBox="1"/>
              <p:nvPr/>
            </p:nvSpPr>
            <p:spPr bwMode="auto">
              <a:xfrm>
                <a:off x="538690" y="4661728"/>
                <a:ext cx="1059201" cy="400110"/>
              </a:xfrm>
              <a:prstGeom prst="rect">
                <a:avLst/>
              </a:prstGeom>
              <a:solidFill>
                <a:srgbClr val="FFFF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TW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US" altLang="zh-TW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  <m:r>
                        <a:rPr lang="en-US" altLang="zh-TW" sz="2000" i="1" smtClean="0">
                          <a:latin typeface="Cambria Math"/>
                          <a:ea typeface="Cambria Math"/>
                        </a:rPr>
                        <m:t>→</m:t>
                      </m:r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Cambria Math"/>
                        </a:rPr>
                        <m:t>0</m:t>
                      </m:r>
                    </m:oMath>
                  </m:oMathPara>
                </a14:m>
                <a:endParaRPr lang="zh-TW" altLang="en-US" sz="2000" dirty="0"/>
              </a:p>
            </p:txBody>
          </p:sp>
        </mc:Choice>
        <mc:Fallback xmlns="">
          <p:sp>
            <p:nvSpPr>
              <p:cNvPr id="42" name="文字方塊 8">
                <a:extLst>
                  <a:ext uri="{FF2B5EF4-FFF2-40B4-BE49-F238E27FC236}">
                    <a16:creationId xmlns:a16="http://schemas.microsoft.com/office/drawing/2014/main" id="{62302A98-55D5-244E-931F-29201CF902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38690" y="4661728"/>
                <a:ext cx="1059201" cy="400110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文字方塊 8">
                <a:extLst>
                  <a:ext uri="{FF2B5EF4-FFF2-40B4-BE49-F238E27FC236}">
                    <a16:creationId xmlns:a16="http://schemas.microsoft.com/office/drawing/2014/main" id="{F02E8DE2-5718-FD45-B6D5-8EEC721E7E0B}"/>
                  </a:ext>
                </a:extLst>
              </p:cNvPr>
              <p:cNvSpPr txBox="1"/>
              <p:nvPr/>
            </p:nvSpPr>
            <p:spPr bwMode="auto">
              <a:xfrm>
                <a:off x="2360237" y="4650885"/>
                <a:ext cx="1558696" cy="400110"/>
              </a:xfrm>
              <a:prstGeom prst="rect">
                <a:avLst/>
              </a:prstGeom>
              <a:solidFill>
                <a:srgbClr val="FFFF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func>
                        <m:funcPr>
                          <m:ctrlPr>
                            <a:rPr lang="en-US" altLang="zh-TW" sz="200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uncPr>
                        <m:fName>
                          <m:func>
                            <m:funcPr>
                              <m:ctrlPr>
                                <a:rPr lang="en-US" altLang="zh-TW" sz="2000" i="0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altLang="zh-TW" sz="2000" i="0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US" altLang="zh-TW" sz="20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sz="20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  <m:r>
                            <a:rPr lang="en-US" altLang="zh-TW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→</m:t>
                          </m:r>
                        </m:fName>
                        <m:e>
                          <m:r>
                            <a:rPr lang="en-US" altLang="zh-TW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altLang="zh-TW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zh-TW" altLang="en-US" sz="2000" dirty="0"/>
              </a:p>
            </p:txBody>
          </p:sp>
        </mc:Choice>
        <mc:Fallback xmlns="">
          <p:sp>
            <p:nvSpPr>
              <p:cNvPr id="43" name="文字方塊 8">
                <a:extLst>
                  <a:ext uri="{FF2B5EF4-FFF2-40B4-BE49-F238E27FC236}">
                    <a16:creationId xmlns:a16="http://schemas.microsoft.com/office/drawing/2014/main" id="{F02E8DE2-5718-FD45-B6D5-8EEC721E7E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360237" y="4650885"/>
                <a:ext cx="1558696" cy="400110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文字方塊 8">
                <a:extLst>
                  <a:ext uri="{FF2B5EF4-FFF2-40B4-BE49-F238E27FC236}">
                    <a16:creationId xmlns:a16="http://schemas.microsoft.com/office/drawing/2014/main" id="{57DCC0B9-A906-594C-848B-0099A00538D8}"/>
                  </a:ext>
                </a:extLst>
              </p:cNvPr>
              <p:cNvSpPr txBox="1"/>
              <p:nvPr/>
            </p:nvSpPr>
            <p:spPr bwMode="auto">
              <a:xfrm>
                <a:off x="4397142" y="5618428"/>
                <a:ext cx="2303964" cy="676724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f>
                        <m:fPr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/>
                            </a:rPr>
                            <m:t>𝑑</m:t>
                          </m:r>
                        </m:num>
                        <m:den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/>
                            </a:rPr>
                            <m:t>𝑑</m:t>
                          </m:r>
                          <m:r>
                            <a:rPr lang="zh-TW" altLang="en-US" sz="2000" i="1" smtClean="0">
                              <a:latin typeface="Cambria Math"/>
                              <a:ea typeface="Cambria Math"/>
                            </a:rPr>
                            <m:t>𝜃</m:t>
                          </m:r>
                        </m:den>
                      </m:f>
                      <m:d>
                        <m:dPr>
                          <m:ctrlPr>
                            <a:rPr lang="en-US" altLang="zh-TW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altLang="zh-TW" sz="2000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altLang="zh-TW" sz="2000"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zh-TW" altLang="en-US" sz="2000" i="1">
                                  <a:latin typeface="Cambria Math"/>
                                  <a:ea typeface="Cambria Math"/>
                                </a:rPr>
                                <m:t>𝜃</m:t>
                              </m:r>
                            </m:e>
                          </m:func>
                        </m:e>
                      </m:d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Cambria Math"/>
                        </a:rPr>
                        <m:t>=</m:t>
                      </m:r>
                      <m:func>
                        <m:funcPr>
                          <m:ctrlPr>
                            <a:rPr lang="en-US" altLang="zh-TW" sz="2000" b="0" i="0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zh-TW" sz="2000" b="0" i="0" smtClean="0">
                              <a:latin typeface="Cambria Math" panose="02040503050406030204" pitchFamily="18" charset="0"/>
                              <a:ea typeface="Cambria Math"/>
                            </a:rPr>
                            <m:t>cos</m:t>
                          </m:r>
                        </m:fName>
                        <m:e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zh-TW" altLang="en-US" sz="2000" dirty="0"/>
              </a:p>
            </p:txBody>
          </p:sp>
        </mc:Choice>
        <mc:Fallback xmlns="">
          <p:sp>
            <p:nvSpPr>
              <p:cNvPr id="44" name="文字方塊 8">
                <a:extLst>
                  <a:ext uri="{FF2B5EF4-FFF2-40B4-BE49-F238E27FC236}">
                    <a16:creationId xmlns:a16="http://schemas.microsoft.com/office/drawing/2014/main" id="{57DCC0B9-A906-594C-848B-0099A00538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397142" y="5618428"/>
                <a:ext cx="2303964" cy="676724"/>
              </a:xfrm>
              <a:prstGeom prst="rect">
                <a:avLst/>
              </a:prstGeom>
              <a:blipFill>
                <a:blip r:embed="rId25"/>
                <a:stretch>
                  <a:fillRect b="-5556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 Box 17">
                <a:extLst>
                  <a:ext uri="{FF2B5EF4-FFF2-40B4-BE49-F238E27FC236}">
                    <a16:creationId xmlns:a16="http://schemas.microsoft.com/office/drawing/2014/main" id="{A9D1027E-988C-F540-8B7B-8F034A2525E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445574" y="2845467"/>
                <a:ext cx="1460008" cy="2789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TW" sz="1800" b="0" i="1" dirty="0" smtClean="0">
                          <a:latin typeface="Cambria Math"/>
                          <a:cs typeface="Arial" pitchFamily="34" charset="0"/>
                        </a:rPr>
                        <m:t>1</m:t>
                      </m:r>
                      <m:r>
                        <a:rPr lang="en-US" altLang="zh-TW" sz="1800" b="0" i="1" dirty="0" smtClean="0">
                          <a:latin typeface="Cambria Math"/>
                          <a:ea typeface="Cambria Math"/>
                          <a:cs typeface="Arial" pitchFamily="34" charset="0"/>
                        </a:rPr>
                        <m:t>×</m:t>
                      </m:r>
                      <m:func>
                        <m:funcPr>
                          <m:ctrlPr>
                            <a:rPr lang="en-US" altLang="zh-TW" sz="1800" b="0" i="0" dirty="0" smtClean="0"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zh-TW" sz="1800" b="0" i="0" dirty="0" smtClean="0"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  <m:t>sin</m:t>
                          </m:r>
                        </m:fName>
                        <m:e>
                          <m:r>
                            <a:rPr lang="en-US" altLang="zh-TW" sz="1800" i="1" dirty="0"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∆</m:t>
                          </m:r>
                          <m:r>
                            <a:rPr lang="zh-TW" altLang="en-US" sz="1800" i="1" dirty="0">
                              <a:latin typeface="Cambria Math"/>
                              <a:cs typeface="Arial" pitchFamily="34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zh-TW" altLang="el-GR" sz="1800" i="1" dirty="0"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5" name="Text Box 17">
                <a:extLst>
                  <a:ext uri="{FF2B5EF4-FFF2-40B4-BE49-F238E27FC236}">
                    <a16:creationId xmlns:a16="http://schemas.microsoft.com/office/drawing/2014/main" id="{A9D1027E-988C-F540-8B7B-8F034A2525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445574" y="2845467"/>
                <a:ext cx="1460008" cy="278915"/>
              </a:xfrm>
              <a:prstGeom prst="rect">
                <a:avLst/>
              </a:prstGeom>
              <a:blipFill>
                <a:blip r:embed="rId26"/>
                <a:stretch>
                  <a:fillRect b="-8696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字方塊 8">
                <a:extLst>
                  <a:ext uri="{FF2B5EF4-FFF2-40B4-BE49-F238E27FC236}">
                    <a16:creationId xmlns:a16="http://schemas.microsoft.com/office/drawing/2014/main" id="{AF803626-1825-4921-BFD7-55A4C8F21A2A}"/>
                  </a:ext>
                </a:extLst>
              </p:cNvPr>
              <p:cNvSpPr txBox="1"/>
              <p:nvPr/>
            </p:nvSpPr>
            <p:spPr bwMode="auto">
              <a:xfrm>
                <a:off x="6574360" y="1558423"/>
                <a:ext cx="2475999" cy="673198"/>
              </a:xfrm>
              <a:prstGeom prst="rect">
                <a:avLst/>
              </a:prstGeom>
              <a:solidFill>
                <a:srgbClr val="FFFF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Cambria Math"/>
                        </a:rPr>
                        <m:t>=</m:t>
                      </m:r>
                      <m:func>
                        <m:funcPr>
                          <m:ctrlPr>
                            <a:rPr lang="en-US" altLang="zh-TW" sz="20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zh-TW" sz="20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US" altLang="zh-TW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unc>
                        <m:func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altLang="zh-TW" sz="200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altLang="zh-TW" sz="2000">
                                  <a:latin typeface="Cambria Math" panose="02040503050406030204" pitchFamily="18" charset="0"/>
                                  <a:ea typeface="Cambria Math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→0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func>
                                <m:funcPr>
                                  <m:ctrlPr>
                                    <a:rPr lang="en-US" altLang="zh-TW" sz="200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altLang="zh-TW" sz="200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∆</m:t>
                                  </m:r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num>
                            <m:den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zh-TW" altLang="en-US" sz="2000" dirty="0"/>
              </a:p>
            </p:txBody>
          </p:sp>
        </mc:Choice>
        <mc:Fallback xmlns="">
          <p:sp>
            <p:nvSpPr>
              <p:cNvPr id="2" name="文字方塊 8">
                <a:extLst>
                  <a:ext uri="{FF2B5EF4-FFF2-40B4-BE49-F238E27FC236}">
                    <a16:creationId xmlns:a16="http://schemas.microsoft.com/office/drawing/2014/main" id="{AF803626-1825-4921-BFD7-55A4C8F21A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574360" y="1558423"/>
                <a:ext cx="2475999" cy="673198"/>
              </a:xfrm>
              <a:prstGeom prst="rect">
                <a:avLst/>
              </a:prstGeom>
              <a:blipFill>
                <a:blip r:embed="rId27"/>
                <a:stretch>
                  <a:fillRect b="-7407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8EA90ABE-0CF7-E890-D4A9-E8562D585685}"/>
              </a:ext>
            </a:extLst>
          </p:cNvPr>
          <p:cNvSpPr txBox="1"/>
          <p:nvPr/>
        </p:nvSpPr>
        <p:spPr bwMode="auto">
          <a:xfrm>
            <a:off x="2794285" y="1713929"/>
            <a:ext cx="355543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r>
              <a:rPr lang="en-US" dirty="0" err="1"/>
              <a:t>第一項與第三項似乎可以抵消</a:t>
            </a:r>
            <a:r>
              <a:rPr lang="en-US" dirty="0"/>
              <a:t>：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96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696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96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96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696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696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9636" grpId="0"/>
      <p:bldP spid="69637" grpId="0"/>
      <p:bldP spid="7" grpId="0"/>
      <p:bldP spid="5" grpId="0" animBg="1"/>
      <p:bldP spid="8" grpId="0" animBg="1"/>
      <p:bldP spid="31" grpId="0" animBg="1"/>
      <p:bldP spid="9" grpId="0" animBg="1"/>
      <p:bldP spid="12" grpId="0"/>
      <p:bldP spid="40" grpId="0" animBg="1"/>
      <p:bldP spid="41" grpId="0" animBg="1"/>
      <p:bldP spid="42" grpId="0" animBg="1"/>
      <p:bldP spid="43" grpId="0" animBg="1"/>
      <p:bldP spid="44" grpId="0" animBg="1"/>
      <p:bldP spid="45" grpId="0"/>
      <p:bldP spid="2" grpId="0" animBg="1"/>
      <p:bldP spid="6" grpId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endParaRPr lang="zh-TW" altLang="en-US" sz="1800"/>
          </a:p>
        </p:txBody>
      </p:sp>
      <p:sp>
        <p:nvSpPr>
          <p:cNvPr id="4403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endParaRPr lang="zh-TW" altLang="en-US" sz="1800"/>
          </a:p>
        </p:txBody>
      </p:sp>
      <p:sp>
        <p:nvSpPr>
          <p:cNvPr id="4403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endParaRPr lang="zh-TW" altLang="en-US" sz="1800"/>
          </a:p>
        </p:txBody>
      </p:sp>
      <p:sp>
        <p:nvSpPr>
          <p:cNvPr id="4404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endParaRPr lang="zh-TW" altLang="en-US" sz="1800"/>
          </a:p>
        </p:txBody>
      </p:sp>
      <p:sp>
        <p:nvSpPr>
          <p:cNvPr id="44042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endParaRPr lang="zh-TW" altLang="en-US" sz="1800"/>
          </a:p>
        </p:txBody>
      </p:sp>
      <p:sp>
        <p:nvSpPr>
          <p:cNvPr id="13" name="文字方塊 12"/>
          <p:cNvSpPr txBox="1"/>
          <p:nvPr/>
        </p:nvSpPr>
        <p:spPr bwMode="auto">
          <a:xfrm>
            <a:off x="3765996" y="3435731"/>
            <a:ext cx="197128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r>
              <a:rPr lang="zh-TW" altLang="en-US" dirty="0"/>
              <a:t>二項式定理</a:t>
            </a:r>
            <a:endParaRPr lang="en-US" altLang="zh-TW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字方塊 1"/>
              <p:cNvSpPr txBox="1"/>
              <p:nvPr/>
            </p:nvSpPr>
            <p:spPr bwMode="auto">
              <a:xfrm>
                <a:off x="1366037" y="3035041"/>
                <a:ext cx="4032448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rtlCol="0">
                <a:spAutoFit/>
              </a:bodyPr>
              <a:lstStyle/>
              <a:p>
                <a:r>
                  <a:rPr lang="zh-TW" altLang="en-US" b="0" dirty="0"/>
                  <a:t>當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/>
                      </a:rPr>
                      <m:t>𝑎</m:t>
                    </m:r>
                    <m:r>
                      <a:rPr lang="en-US" altLang="zh-TW" b="0" i="1" smtClean="0">
                        <a:latin typeface="Cambria Math"/>
                      </a:rPr>
                      <m:t>≪1</m:t>
                    </m:r>
                  </m:oMath>
                </a14:m>
                <a:r>
                  <a:rPr lang="zh-TW" altLang="en-US" dirty="0"/>
                  <a:t> 時，高階項可以忽略！</a:t>
                </a:r>
              </a:p>
            </p:txBody>
          </p:sp>
        </mc:Choice>
        <mc:Fallback xmlns="">
          <p:sp>
            <p:nvSpPr>
              <p:cNvPr id="2" name="文字方塊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66037" y="3035041"/>
                <a:ext cx="4032448" cy="369332"/>
              </a:xfrm>
              <a:prstGeom prst="rect">
                <a:avLst/>
              </a:prstGeom>
              <a:blipFill>
                <a:blip r:embed="rId2"/>
                <a:stretch>
                  <a:fillRect l="-1254" t="-10345" b="-27586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字方塊 14"/>
              <p:cNvSpPr txBox="1"/>
              <p:nvPr/>
            </p:nvSpPr>
            <p:spPr bwMode="auto">
              <a:xfrm>
                <a:off x="1394459" y="3435731"/>
                <a:ext cx="1906243" cy="369332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altLang="zh-TW" i="1">
                                  <a:latin typeface="Cambria Math"/>
                                </a:rPr>
                                <m:t>1+</m:t>
                              </m:r>
                              <m:r>
                                <a:rPr lang="en-US" altLang="zh-TW" i="1">
                                  <a:latin typeface="Cambria Math"/>
                                </a:rPr>
                                <m:t>𝑎</m:t>
                              </m:r>
                            </m:e>
                          </m:d>
                        </m:e>
                        <m:sup>
                          <m:r>
                            <a:rPr lang="en-US" altLang="zh-TW" b="0" i="1" smtClean="0">
                              <a:latin typeface="Cambria Math"/>
                            </a:rPr>
                            <m:t>𝑛</m:t>
                          </m:r>
                        </m:sup>
                      </m:sSup>
                      <m:r>
                        <a:rPr lang="en-US" altLang="zh-TW" i="1" smtClean="0">
                          <a:latin typeface="Cambria Math"/>
                          <a:ea typeface="Cambria Math"/>
                        </a:rPr>
                        <m:t>~</m:t>
                      </m:r>
                      <m:r>
                        <a:rPr lang="en-US" altLang="zh-TW" b="0" i="1" smtClean="0">
                          <a:latin typeface="Cambria Math"/>
                          <a:ea typeface="Cambria Math"/>
                        </a:rPr>
                        <m:t>1+</m:t>
                      </m:r>
                      <m:r>
                        <a:rPr lang="en-US" altLang="zh-TW" b="0" i="1" smtClean="0">
                          <a:latin typeface="Cambria Math"/>
                          <a:ea typeface="Cambria Math"/>
                        </a:rPr>
                        <m:t>𝑛𝑎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15" name="文字方塊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94459" y="3435731"/>
                <a:ext cx="1906243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字方塊 2"/>
              <p:cNvSpPr txBox="1"/>
              <p:nvPr/>
            </p:nvSpPr>
            <p:spPr bwMode="auto">
              <a:xfrm>
                <a:off x="1366705" y="3879632"/>
                <a:ext cx="6382836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rtlCol="0">
                <a:spAutoFit/>
              </a:bodyPr>
              <a:lstStyle/>
              <a:p>
                <a:r>
                  <a:rPr lang="zh-TW" altLang="en-US" dirty="0"/>
                  <a:t>可以證明此式即使</a:t>
                </a:r>
                <a14:m>
                  <m:oMath xmlns:m="http://schemas.openxmlformats.org/officeDocument/2006/math">
                    <m:r>
                      <a:rPr lang="en-US" altLang="zh-TW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zh-TW" altLang="en-US" dirty="0"/>
                  <a:t>不是自然數也對，任意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/>
                        <a:ea typeface="Cambria Math"/>
                      </a:rPr>
                      <m:t>𝑏</m:t>
                    </m:r>
                  </m:oMath>
                </a14:m>
                <a:r>
                  <a:rPr lang="zh-TW" altLang="en-US" dirty="0"/>
                  <a:t>都對。</a:t>
                </a:r>
              </a:p>
            </p:txBody>
          </p:sp>
        </mc:Choice>
        <mc:Fallback xmlns="">
          <p:sp>
            <p:nvSpPr>
              <p:cNvPr id="3" name="文字方塊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66705" y="3879632"/>
                <a:ext cx="6382836" cy="369332"/>
              </a:xfrm>
              <a:prstGeom prst="rect">
                <a:avLst/>
              </a:prstGeom>
              <a:blipFill>
                <a:blip r:embed="rId4"/>
                <a:stretch>
                  <a:fillRect l="-794" t="-6667" b="-23333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字方塊 16"/>
              <p:cNvSpPr txBox="1"/>
              <p:nvPr/>
            </p:nvSpPr>
            <p:spPr bwMode="auto">
              <a:xfrm>
                <a:off x="1348617" y="4619403"/>
                <a:ext cx="1906243" cy="374270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altLang="zh-TW" i="1">
                                  <a:latin typeface="Cambria Math"/>
                                </a:rPr>
                                <m:t>1+</m:t>
                              </m:r>
                              <m:r>
                                <a:rPr lang="en-US" altLang="zh-TW" i="1">
                                  <a:latin typeface="Cambria Math"/>
                                </a:rPr>
                                <m:t>𝑎</m:t>
                              </m:r>
                            </m:e>
                          </m:d>
                        </m:e>
                        <m:sup>
                          <m:r>
                            <a:rPr lang="en-US" altLang="zh-TW" b="0" i="1" smtClean="0">
                              <a:latin typeface="Cambria Math"/>
                            </a:rPr>
                            <m:t>𝑏</m:t>
                          </m:r>
                        </m:sup>
                      </m:sSup>
                      <m:r>
                        <a:rPr lang="en-US" altLang="zh-TW" i="1" smtClean="0">
                          <a:latin typeface="Cambria Math"/>
                          <a:ea typeface="Cambria Math"/>
                        </a:rPr>
                        <m:t>~</m:t>
                      </m:r>
                      <m:r>
                        <a:rPr lang="en-US" altLang="zh-TW" b="0" i="1" smtClean="0">
                          <a:latin typeface="Cambria Math"/>
                          <a:ea typeface="Cambria Math"/>
                        </a:rPr>
                        <m:t>1+</m:t>
                      </m:r>
                      <m:r>
                        <a:rPr lang="en-US" altLang="zh-TW" b="0" i="1" smtClean="0">
                          <a:latin typeface="Cambria Math"/>
                          <a:ea typeface="Cambria Math"/>
                        </a:rPr>
                        <m:t>𝑎𝑏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17" name="文字方塊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48617" y="4619403"/>
                <a:ext cx="1906243" cy="37427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文字方塊 13"/>
          <p:cNvSpPr txBox="1"/>
          <p:nvPr/>
        </p:nvSpPr>
        <p:spPr bwMode="auto">
          <a:xfrm>
            <a:off x="1367644" y="6383088"/>
            <a:ext cx="753622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r>
              <a:rPr lang="zh-TW" altLang="en-US" dirty="0"/>
              <a:t>角度很小時，餘弦函數趨近於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1+</a:t>
            </a:r>
            <a:r>
              <a:rPr lang="zh-TW" altLang="en-US" dirty="0"/>
              <a:t>弧角大小的平方，沒有一次項。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文字方塊 15"/>
              <p:cNvSpPr txBox="1"/>
              <p:nvPr/>
            </p:nvSpPr>
            <p:spPr bwMode="auto">
              <a:xfrm>
                <a:off x="1394459" y="4246787"/>
                <a:ext cx="4032448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rtlCol="0">
                <a:spAutoFit/>
              </a:bodyPr>
              <a:lstStyle/>
              <a:p>
                <a:r>
                  <a:rPr lang="zh-TW" altLang="en-US" b="0" dirty="0"/>
                  <a:t>當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/>
                      </a:rPr>
                      <m:t>𝑎</m:t>
                    </m:r>
                    <m:r>
                      <a:rPr lang="en-US" altLang="zh-TW" b="0" i="1" smtClean="0">
                        <a:latin typeface="Cambria Math"/>
                      </a:rPr>
                      <m:t>≪1</m:t>
                    </m:r>
                  </m:oMath>
                </a14:m>
                <a:r>
                  <a:rPr lang="zh-TW" altLang="en-US" dirty="0"/>
                  <a:t> 時，</a:t>
                </a:r>
              </a:p>
            </p:txBody>
          </p:sp>
        </mc:Choice>
        <mc:Fallback xmlns="">
          <p:sp>
            <p:nvSpPr>
              <p:cNvPr id="16" name="文字方塊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94459" y="4246787"/>
                <a:ext cx="4032448" cy="369332"/>
              </a:xfrm>
              <a:prstGeom prst="rect">
                <a:avLst/>
              </a:prstGeom>
              <a:blipFill>
                <a:blip r:embed="rId6"/>
                <a:stretch>
                  <a:fillRect l="-1254" t="-6667" b="-23333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/>
              <p:cNvSpPr/>
              <p:nvPr/>
            </p:nvSpPr>
            <p:spPr>
              <a:xfrm>
                <a:off x="1341052" y="421488"/>
                <a:ext cx="7474946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zh-TW" altLang="en-US" dirty="0"/>
                  <a:t>以上推導用了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zh-TW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TW">
                            <a:latin typeface="Cambria Math" panose="02040503050406030204" pitchFamily="18" charset="0"/>
                            <a:ea typeface="Cambria Math"/>
                          </a:rPr>
                          <m:t>cos</m:t>
                        </m:r>
                      </m:fName>
                      <m:e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</m:func>
                    <m:r>
                      <a:rPr lang="en-US" altLang="zh-TW" i="1">
                        <a:latin typeface="Cambria Math"/>
                        <a:ea typeface="Cambria Math"/>
                      </a:rPr>
                      <m:t>→1</m:t>
                    </m:r>
                  </m:oMath>
                </a14:m>
                <a:r>
                  <a:rPr lang="zh-TW" altLang="en-US" dirty="0"/>
                  <a:t>，但必須進一步研究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zh-TW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TW">
                            <a:latin typeface="Cambria Math"/>
                          </a:rPr>
                          <m:t>cos</m:t>
                        </m:r>
                      </m:fName>
                      <m:e>
                        <m:r>
                          <a:rPr lang="en-US" altLang="zh-TW" i="1">
                            <a:latin typeface="Cambria Math"/>
                            <a:ea typeface="Cambria Math"/>
                          </a:rPr>
                          <m:t>∆</m:t>
                        </m:r>
                        <m:r>
                          <a:rPr lang="zh-TW" altLang="en-US" i="1">
                            <a:latin typeface="Cambria Math"/>
                            <a:ea typeface="Cambria Math"/>
                          </a:rPr>
                          <m:t>𝜃</m:t>
                        </m:r>
                      </m:e>
                    </m:func>
                  </m:oMath>
                </a14:m>
                <a:r>
                  <a:rPr lang="zh-TW" altLang="en-US" dirty="0"/>
                  <a:t>如何趨近</a:t>
                </a:r>
                <a14:m>
                  <m:oMath xmlns:m="http://schemas.openxmlformats.org/officeDocument/2006/math"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zh-TW" altLang="en-US" dirty="0">
                    <a:latin typeface="Calibri" panose="020F0502020204030204" pitchFamily="34" charset="0"/>
                  </a:rPr>
                  <a:t>：</a:t>
                </a:r>
                <a:endParaRPr lang="en-US" altLang="zh-TW" dirty="0">
                  <a:latin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1052" y="421488"/>
                <a:ext cx="7474946" cy="369332"/>
              </a:xfrm>
              <a:prstGeom prst="rect">
                <a:avLst/>
              </a:prstGeom>
              <a:blipFill>
                <a:blip r:embed="rId7"/>
                <a:stretch>
                  <a:fillRect l="-678" t="-6667" b="-23333"/>
                </a:stretch>
              </a:blipFill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文字方塊 8">
                <a:extLst>
                  <a:ext uri="{FF2B5EF4-FFF2-40B4-BE49-F238E27FC236}">
                    <a16:creationId xmlns:a16="http://schemas.microsoft.com/office/drawing/2014/main" id="{754FE783-AAE4-A348-8204-68F7D32FA4F2}"/>
                  </a:ext>
                </a:extLst>
              </p:cNvPr>
              <p:cNvSpPr txBox="1"/>
              <p:nvPr/>
            </p:nvSpPr>
            <p:spPr bwMode="auto">
              <a:xfrm>
                <a:off x="1349314" y="953484"/>
                <a:ext cx="6045053" cy="465064"/>
              </a:xfrm>
              <a:prstGeom prst="rect">
                <a:avLst/>
              </a:prstGeom>
              <a:solidFill>
                <a:srgbClr val="FFFF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func>
                        <m:funcPr>
                          <m:ctrlPr>
                            <a:rPr lang="en-US" altLang="zh-TW" sz="2000" i="0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zh-TW" sz="2000" i="0" smtClean="0">
                              <a:latin typeface="Cambria Math" panose="02040503050406030204" pitchFamily="18" charset="0"/>
                              <a:ea typeface="Cambria Math"/>
                            </a:rPr>
                            <m:t>cos</m:t>
                          </m:r>
                        </m:fName>
                        <m:e>
                          <m:r>
                            <a:rPr lang="en-US" altLang="zh-TW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altLang="zh-TW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US" altLang="zh-TW" sz="2000" i="1" smtClean="0">
                          <a:latin typeface="Cambria Math"/>
                          <a:ea typeface="Cambria Math"/>
                        </a:rPr>
                        <m:t>→</m:t>
                      </m:r>
                      <m:rad>
                        <m:radPr>
                          <m:degHide m:val="on"/>
                          <m:ctrlPr>
                            <a:rPr lang="en-US" altLang="zh-TW" sz="200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/>
                            </a:rPr>
                            <m:t>1−</m:t>
                          </m:r>
                          <m:sSup>
                            <m:sSupPr>
                              <m:ctrlPr>
                                <a:rPr lang="en-US" altLang="zh-TW" sz="20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TW" sz="2000" b="0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func>
                                    <m:funcPr>
                                      <m:ctrlPr>
                                        <a:rPr lang="en-US" altLang="zh-TW" sz="2000" b="0" i="0" smtClean="0"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altLang="zh-TW" sz="2000" b="0" i="0" smtClean="0"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  <m:t>sin</m:t>
                                      </m:r>
                                    </m:fName>
                                    <m:e>
                                      <m:r>
                                        <a:rPr lang="en-US" altLang="zh-TW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∆</m:t>
                                      </m:r>
                                      <m:r>
                                        <a:rPr lang="en-US" altLang="zh-TW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𝜃</m:t>
                                      </m:r>
                                    </m:e>
                                  </m:func>
                                </m:e>
                              </m:d>
                            </m:e>
                            <m:sup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US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1−</m:t>
                              </m:r>
                              <m:sSup>
                                <m:sSup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dPr>
                                    <m:e>
                                      <m:func>
                                        <m:funcPr>
                                          <m:ctrlPr>
                                            <a:rPr lang="en-US" altLang="zh-TW" sz="2000">
                                              <a:latin typeface="Cambria Math" panose="02040503050406030204" pitchFamily="18" charset="0"/>
                                              <a:ea typeface="Cambria Math"/>
                                            </a:rPr>
                                          </m:ctrlPr>
                                        </m:funcPr>
                                        <m:fName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altLang="zh-TW" sz="2000">
                                              <a:latin typeface="Cambria Math" panose="02040503050406030204" pitchFamily="18" charset="0"/>
                                              <a:ea typeface="Cambria Math"/>
                                            </a:rPr>
                                            <m:t>sin</m:t>
                                          </m:r>
                                        </m:fName>
                                        <m:e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∆</m:t>
                                          </m:r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𝜃</m:t>
                                          </m:r>
                                        </m:e>
                                      </m:func>
                                    </m:e>
                                  </m:d>
                                </m:e>
                                <m:sup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1/2</m:t>
                          </m:r>
                        </m:sup>
                      </m:sSup>
                      <m:r>
                        <a:rPr lang="en-US" altLang="zh-TW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en-US" altLang="zh-TW" sz="2000" b="0" i="1" smtClean="0">
                          <a:latin typeface="Cambria Math"/>
                          <a:ea typeface="Cambria Math"/>
                        </a:rPr>
                        <m:t>1</m:t>
                      </m:r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Cambria Math"/>
                        </a:rPr>
                        <m:t>+?</m:t>
                      </m:r>
                    </m:oMath>
                  </m:oMathPara>
                </a14:m>
                <a:endParaRPr lang="zh-TW" altLang="en-US" sz="2000" dirty="0"/>
              </a:p>
            </p:txBody>
          </p:sp>
        </mc:Choice>
        <mc:Fallback xmlns="">
          <p:sp>
            <p:nvSpPr>
              <p:cNvPr id="18" name="文字方塊 8">
                <a:extLst>
                  <a:ext uri="{FF2B5EF4-FFF2-40B4-BE49-F238E27FC236}">
                    <a16:creationId xmlns:a16="http://schemas.microsoft.com/office/drawing/2014/main" id="{754FE783-AAE4-A348-8204-68F7D32FA4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49314" y="953484"/>
                <a:ext cx="6045053" cy="46506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文字方塊 14">
                <a:extLst>
                  <a:ext uri="{FF2B5EF4-FFF2-40B4-BE49-F238E27FC236}">
                    <a16:creationId xmlns:a16="http://schemas.microsoft.com/office/drawing/2014/main" id="{4727503A-D46A-5840-9617-DA6B76AC3645}"/>
                  </a:ext>
                </a:extLst>
              </p:cNvPr>
              <p:cNvSpPr txBox="1"/>
              <p:nvPr/>
            </p:nvSpPr>
            <p:spPr bwMode="auto">
              <a:xfrm>
                <a:off x="1348617" y="2614013"/>
                <a:ext cx="6017779" cy="369332"/>
              </a:xfrm>
              <a:prstGeom prst="rect">
                <a:avLst/>
              </a:prstGeom>
              <a:solidFill>
                <a:srgbClr val="FFFF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altLang="zh-TW" i="1">
                                  <a:latin typeface="Cambria Math"/>
                                </a:rPr>
                                <m:t>1+</m:t>
                              </m:r>
                              <m:r>
                                <a:rPr lang="en-US" altLang="zh-TW" i="1">
                                  <a:latin typeface="Cambria Math"/>
                                </a:rPr>
                                <m:t>𝑎</m:t>
                              </m:r>
                            </m:e>
                          </m:d>
                        </m:e>
                        <m:sup>
                          <m:r>
                            <a:rPr lang="en-US" altLang="zh-TW" b="0" i="1" smtClean="0">
                              <a:latin typeface="Cambria Math"/>
                            </a:rPr>
                            <m:t>𝑛</m:t>
                          </m:r>
                        </m:sup>
                      </m:sSup>
                      <m:r>
                        <a:rPr lang="en-US" altLang="zh-TW" i="1" smtClean="0">
                          <a:latin typeface="Cambria Math"/>
                          <a:ea typeface="Cambria Math"/>
                        </a:rPr>
                        <m:t>~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/>
                            </a:rPr>
                            <m:t>1+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/>
                            </a:rPr>
                            <m:t>𝑎</m:t>
                          </m:r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1+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+⋯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1+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altLang="zh-TW" b="0" i="1" smtClean="0">
                          <a:latin typeface="Cambria Math"/>
                          <a:ea typeface="Cambria Math"/>
                        </a:rPr>
                        <m:t>1+</m:t>
                      </m:r>
                      <m:r>
                        <a:rPr lang="en-US" altLang="zh-TW" b="0" i="1" smtClean="0">
                          <a:latin typeface="Cambria Math"/>
                          <a:ea typeface="Cambria Math"/>
                        </a:rPr>
                        <m:t>𝑛𝑎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/>
                        </a:rPr>
                        <m:t>+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/>
                        </a:rPr>
                        <m:t>𝑂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19" name="文字方塊 14">
                <a:extLst>
                  <a:ext uri="{FF2B5EF4-FFF2-40B4-BE49-F238E27FC236}">
                    <a16:creationId xmlns:a16="http://schemas.microsoft.com/office/drawing/2014/main" id="{4727503A-D46A-5840-9617-DA6B76AC36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48617" y="2614013"/>
                <a:ext cx="6017779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文字方塊 8">
                <a:extLst>
                  <a:ext uri="{FF2B5EF4-FFF2-40B4-BE49-F238E27FC236}">
                    <a16:creationId xmlns:a16="http://schemas.microsoft.com/office/drawing/2014/main" id="{F64B4DFA-C9D5-E248-BDF2-241FE56DEE4C}"/>
                  </a:ext>
                </a:extLst>
              </p:cNvPr>
              <p:cNvSpPr txBox="1"/>
              <p:nvPr/>
            </p:nvSpPr>
            <p:spPr bwMode="auto">
              <a:xfrm>
                <a:off x="291982" y="5589240"/>
                <a:ext cx="8659101" cy="668516"/>
              </a:xfrm>
              <a:prstGeom prst="rect">
                <a:avLst/>
              </a:prstGeom>
              <a:solidFill>
                <a:srgbClr val="FFFF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func>
                        <m:funcPr>
                          <m:ctrlPr>
                            <a:rPr lang="en-US" altLang="zh-TW" sz="2000" i="0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zh-TW" sz="2000" i="0" smtClean="0">
                              <a:latin typeface="Cambria Math" panose="02040503050406030204" pitchFamily="18" charset="0"/>
                              <a:ea typeface="Cambria Math"/>
                            </a:rPr>
                            <m:t>cos</m:t>
                          </m:r>
                        </m:fName>
                        <m:e>
                          <m:r>
                            <a:rPr lang="en-US" altLang="zh-TW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altLang="zh-TW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US" altLang="zh-TW" sz="2000" i="1" smtClean="0">
                          <a:latin typeface="Cambria Math"/>
                          <a:ea typeface="Cambria Math"/>
                        </a:rPr>
                        <m:t>→</m:t>
                      </m:r>
                      <m:rad>
                        <m:radPr>
                          <m:degHide m:val="on"/>
                          <m:ctrlPr>
                            <a:rPr lang="en-US" altLang="zh-TW" sz="200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/>
                            </a:rPr>
                            <m:t>1−</m:t>
                          </m:r>
                          <m:sSup>
                            <m:sSupPr>
                              <m:ctrlPr>
                                <a:rPr lang="en-US" altLang="zh-TW" sz="20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TW" sz="2000" b="0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func>
                                    <m:funcPr>
                                      <m:ctrlPr>
                                        <a:rPr lang="en-US" altLang="zh-TW" sz="2000" b="0" i="0" smtClean="0"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altLang="zh-TW" sz="2000" b="0" i="0" smtClean="0"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  <m:t>sin</m:t>
                                      </m:r>
                                    </m:fName>
                                    <m:e>
                                      <m:r>
                                        <a:rPr lang="en-US" altLang="zh-TW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∆</m:t>
                                      </m:r>
                                      <m:r>
                                        <a:rPr lang="en-US" altLang="zh-TW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𝜃</m:t>
                                      </m:r>
                                    </m:e>
                                  </m:func>
                                </m:e>
                              </m:d>
                            </m:e>
                            <m:sup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altLang="zh-TW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1−</m:t>
                              </m:r>
                              <m:sSup>
                                <m:sSup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dPr>
                                    <m:e>
                                      <m:func>
                                        <m:funcPr>
                                          <m:ctrlPr>
                                            <a:rPr lang="en-US" altLang="zh-TW" sz="2000">
                                              <a:latin typeface="Cambria Math" panose="02040503050406030204" pitchFamily="18" charset="0"/>
                                              <a:ea typeface="Cambria Math"/>
                                            </a:rPr>
                                          </m:ctrlPr>
                                        </m:funcPr>
                                        <m:fName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altLang="zh-TW" sz="2000">
                                              <a:latin typeface="Cambria Math" panose="02040503050406030204" pitchFamily="18" charset="0"/>
                                              <a:ea typeface="Cambria Math"/>
                                            </a:rPr>
                                            <m:t>sin</m:t>
                                          </m:r>
                                        </m:fName>
                                        <m:e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∆</m:t>
                                          </m:r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𝜃</m:t>
                                          </m:r>
                                        </m:e>
                                      </m:func>
                                    </m:e>
                                  </m:d>
                                </m:e>
                                <m:sup>
                                  <m:r>
                                    <a:rPr lang="en-US" altLang="zh-TW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1/2</m:t>
                          </m:r>
                        </m:sup>
                      </m:sSup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en-US" altLang="zh-TW" sz="2000" b="0" i="1" smtClean="0">
                          <a:latin typeface="Cambria Math"/>
                          <a:ea typeface="Cambria Math"/>
                        </a:rPr>
                        <m:t>1</m:t>
                      </m:r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Cambria Math"/>
                        </a:rPr>
                        <m:t>−</m:t>
                      </m:r>
                      <m:f>
                        <m:fPr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en-US" altLang="zh-TW" sz="200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altLang="zh-TW" sz="200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∆</m:t>
                                  </m:r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e>
                          </m:d>
                        </m:e>
                        <m:sup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1−</m:t>
                      </m:r>
                      <m:f>
                        <m:f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n-US" altLang="zh-TW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altLang="zh-TW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  <m:sup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zh-TW" altLang="en-US" sz="2000" dirty="0"/>
              </a:p>
            </p:txBody>
          </p:sp>
        </mc:Choice>
        <mc:Fallback xmlns="">
          <p:sp>
            <p:nvSpPr>
              <p:cNvPr id="20" name="文字方塊 8">
                <a:extLst>
                  <a:ext uri="{FF2B5EF4-FFF2-40B4-BE49-F238E27FC236}">
                    <a16:creationId xmlns:a16="http://schemas.microsoft.com/office/drawing/2014/main" id="{F64B4DFA-C9D5-E248-BDF2-241FE56DEE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91982" y="5589240"/>
                <a:ext cx="8659101" cy="668516"/>
              </a:xfrm>
              <a:prstGeom prst="rect">
                <a:avLst/>
              </a:prstGeom>
              <a:blipFill>
                <a:blip r:embed="rId10"/>
                <a:stretch>
                  <a:fillRect b="-7547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文字方塊 13">
                <a:extLst>
                  <a:ext uri="{FF2B5EF4-FFF2-40B4-BE49-F238E27FC236}">
                    <a16:creationId xmlns:a16="http://schemas.microsoft.com/office/drawing/2014/main" id="{8CE140FD-41A8-5346-9FE0-546CDE073456}"/>
                  </a:ext>
                </a:extLst>
              </p:cNvPr>
              <p:cNvSpPr txBox="1"/>
              <p:nvPr/>
            </p:nvSpPr>
            <p:spPr bwMode="auto">
              <a:xfrm>
                <a:off x="1349285" y="1517268"/>
                <a:ext cx="7536222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rtlCol="0">
                <a:spAutoFit/>
              </a:bodyPr>
              <a:lstStyle/>
              <a:p>
                <a:r>
                  <a:rPr lang="zh-TW" altLang="en-US" dirty="0"/>
                  <a:t>若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zh-TW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TW">
                            <a:latin typeface="Cambria Math" panose="02040503050406030204" pitchFamily="18" charset="0"/>
                            <a:ea typeface="Cambria Math"/>
                          </a:rPr>
                          <m:t>cos</m:t>
                        </m:r>
                      </m:fName>
                      <m:e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</m:func>
                    <m:r>
                      <a:rPr lang="zh-TW" alt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與</m:t>
                    </m:r>
                    <m:r>
                      <a:rPr lang="en-US" altLang="zh-TW" i="1">
                        <a:latin typeface="Cambria Math"/>
                        <a:ea typeface="Cambria Math"/>
                      </a:rPr>
                      <m:t>1</m:t>
                    </m:r>
                  </m:oMath>
                </a14:m>
                <a:r>
                  <a:rPr lang="zh-TW" altLang="en-US" dirty="0"/>
                  <a:t>的差，是一次項</a:t>
                </a:r>
                <a14:m>
                  <m:oMath xmlns:m="http://schemas.openxmlformats.org/officeDocument/2006/math">
                    <m:r>
                      <a:rPr lang="zh-TW" altLang="en-US" i="1" smtClean="0">
                        <a:latin typeface="Cambria Math" panose="02040503050406030204" pitchFamily="18" charset="0"/>
                      </a:rPr>
                      <m:t>∝</m:t>
                    </m:r>
                    <m:r>
                      <a:rPr lang="en-US" altLang="zh-TW" i="1">
                        <a:latin typeface="Cambria Math"/>
                        <a:ea typeface="Cambria Math"/>
                      </a:rPr>
                      <m:t>∆</m:t>
                    </m:r>
                    <m:r>
                      <a:rPr lang="zh-TW" altLang="en-US" i="1">
                        <a:latin typeface="Cambria Math"/>
                        <a:ea typeface="Cambria Math"/>
                      </a:rPr>
                      <m:t>𝜃</m:t>
                    </m:r>
                  </m:oMath>
                </a14:m>
                <a:r>
                  <a:rPr lang="zh-TW" altLang="en-US" dirty="0"/>
                  <a:t>，除以趨近於零的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/>
                        <a:ea typeface="Cambria Math"/>
                      </a:rPr>
                      <m:t>∆</m:t>
                    </m:r>
                    <m:r>
                      <a:rPr lang="zh-TW" altLang="en-US" i="1">
                        <a:latin typeface="Cambria Math"/>
                        <a:ea typeface="Cambria Math"/>
                      </a:rPr>
                      <m:t>𝜃</m:t>
                    </m:r>
                  </m:oMath>
                </a14:m>
                <a:r>
                  <a:rPr lang="zh-TW" altLang="en-US" dirty="0"/>
                  <a:t>後，還是會有貢獻。</a:t>
                </a:r>
              </a:p>
            </p:txBody>
          </p:sp>
        </mc:Choice>
        <mc:Fallback xmlns="">
          <p:sp>
            <p:nvSpPr>
              <p:cNvPr id="21" name="文字方塊 13">
                <a:extLst>
                  <a:ext uri="{FF2B5EF4-FFF2-40B4-BE49-F238E27FC236}">
                    <a16:creationId xmlns:a16="http://schemas.microsoft.com/office/drawing/2014/main" id="{8CE140FD-41A8-5346-9FE0-546CDE0734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49285" y="1517268"/>
                <a:ext cx="7536222" cy="369332"/>
              </a:xfrm>
              <a:prstGeom prst="rect">
                <a:avLst/>
              </a:prstGeom>
              <a:blipFill>
                <a:blip r:embed="rId17"/>
                <a:stretch>
                  <a:fillRect l="-673" t="-6667" r="-3704" b="-23333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文字方塊 12">
            <a:extLst>
              <a:ext uri="{FF2B5EF4-FFF2-40B4-BE49-F238E27FC236}">
                <a16:creationId xmlns:a16="http://schemas.microsoft.com/office/drawing/2014/main" id="{807BBC56-2DED-ED31-0FB3-D08B86562AFC}"/>
              </a:ext>
            </a:extLst>
          </p:cNvPr>
          <p:cNvSpPr txBox="1"/>
          <p:nvPr/>
        </p:nvSpPr>
        <p:spPr bwMode="auto">
          <a:xfrm>
            <a:off x="1363693" y="2164725"/>
            <a:ext cx="392838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r>
              <a:rPr lang="zh-TW" altLang="en-US" dirty="0"/>
              <a:t>可以利用二項式定理來計算：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658079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" grpId="0"/>
      <p:bldP spid="15" grpId="0" animBg="1"/>
      <p:bldP spid="3" grpId="0"/>
      <p:bldP spid="17" grpId="0" animBg="1"/>
      <p:bldP spid="14" grpId="0"/>
      <p:bldP spid="16" grpId="0"/>
      <p:bldP spid="19" grpId="0" animBg="1"/>
      <p:bldP spid="20" grpId="0" animBg="1"/>
      <p:bldP spid="21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834" name="Picture 2" descr="criminal law, dui, child custody, divorce, legal representation, litigation">
            <a:extLst>
              <a:ext uri="{FF2B5EF4-FFF2-40B4-BE49-F238E27FC236}">
                <a16:creationId xmlns:a16="http://schemas.microsoft.com/office/drawing/2014/main" id="{F48C4D17-A52E-E761-C5F6-D3603A9E9A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3736" y="1928812"/>
            <a:ext cx="2269331" cy="278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083" name="文字方塊 2">
            <a:extLst>
              <a:ext uri="{FF2B5EF4-FFF2-40B4-BE49-F238E27FC236}">
                <a16:creationId xmlns:a16="http://schemas.microsoft.com/office/drawing/2014/main" id="{3D71CCAD-B0EF-2FAD-8561-A4E4AAAE4A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32874" y="1361829"/>
            <a:ext cx="167056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Law?</a:t>
            </a:r>
            <a:r>
              <a:rPr lang="zh-TW" altLang="en-US" dirty="0"/>
              <a:t> 法律</a:t>
            </a:r>
          </a:p>
        </p:txBody>
      </p:sp>
      <p:pic>
        <p:nvPicPr>
          <p:cNvPr id="120836" name="Picture 4" descr="http://www.nationallegalscholars.com/image/obj14geo18pg1p4.jpg">
            <a:hlinkClick r:id="rId3"/>
            <a:extLst>
              <a:ext uri="{FF2B5EF4-FFF2-40B4-BE49-F238E27FC236}">
                <a16:creationId xmlns:a16="http://schemas.microsoft.com/office/drawing/2014/main" id="{C5F9D2F7-C632-98CA-BC06-B5AA5294E5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1173" y="1928814"/>
            <a:ext cx="4130278" cy="2250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0838" name="Picture 6" descr="http://blog.earnmydegree.com/wp-content/uploads/2009/03/books_sleep-300x200.jpg">
            <a:extLst>
              <a:ext uri="{FF2B5EF4-FFF2-40B4-BE49-F238E27FC236}">
                <a16:creationId xmlns:a16="http://schemas.microsoft.com/office/drawing/2014/main" id="{8BE41F23-5C9D-252F-07CB-0A2E521948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1174" y="4286251"/>
            <a:ext cx="1849040" cy="12322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086" name="文字方塊 7">
            <a:extLst>
              <a:ext uri="{FF2B5EF4-FFF2-40B4-BE49-F238E27FC236}">
                <a16:creationId xmlns:a16="http://schemas.microsoft.com/office/drawing/2014/main" id="{B105DB67-3945-DFA5-CAA7-C72E3D02BE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5748" y="891941"/>
            <a:ext cx="483989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en-US" altLang="zh-TW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Physical Law</a:t>
            </a:r>
            <a:r>
              <a:rPr lang="zh-TW" alt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物理</a:t>
            </a:r>
            <a:r>
              <a:rPr lang="zh-TW" altLang="en-US" dirty="0"/>
              <a:t>定律是物理學習的核心！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B8948A66-1316-D76B-EB6E-B5EBAD7430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37336" y="5588794"/>
            <a:ext cx="356830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zh-TW" altLang="en-US" dirty="0"/>
              <a:t>法律似乎總是繁瑣而冗長！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08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08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08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08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08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08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 bwMode="auto">
          <a:xfrm>
            <a:off x="1835696" y="1734126"/>
            <a:ext cx="489654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r>
              <a:rPr lang="zh-TW" altLang="en-US" dirty="0"/>
              <a:t>三角函數對小角度的泰勒展開：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字方塊 8">
                <a:extLst>
                  <a:ext uri="{FF2B5EF4-FFF2-40B4-BE49-F238E27FC236}">
                    <a16:creationId xmlns:a16="http://schemas.microsoft.com/office/drawing/2014/main" id="{7B2C3F0A-ABC7-774A-AD94-60443CDB8B16}"/>
                  </a:ext>
                </a:extLst>
              </p:cNvPr>
              <p:cNvSpPr txBox="1"/>
              <p:nvPr/>
            </p:nvSpPr>
            <p:spPr bwMode="auto">
              <a:xfrm>
                <a:off x="1824399" y="2387620"/>
                <a:ext cx="3880934" cy="668516"/>
              </a:xfrm>
              <a:prstGeom prst="rect">
                <a:avLst/>
              </a:prstGeom>
              <a:solidFill>
                <a:srgbClr val="FFFF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func>
                        <m:funcPr>
                          <m:ctrlPr>
                            <a:rPr lang="en-US" altLang="zh-TW" sz="2000" i="0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zh-TW" sz="2000" i="0" smtClean="0">
                              <a:latin typeface="Cambria Math" panose="02040503050406030204" pitchFamily="18" charset="0"/>
                              <a:ea typeface="Cambria Math"/>
                            </a:rPr>
                            <m:t>cos</m:t>
                          </m:r>
                        </m:fName>
                        <m:e>
                          <m:r>
                            <a:rPr lang="en-US" altLang="zh-TW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altLang="zh-TW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US" altLang="zh-TW" sz="2000" i="1" smtClean="0">
                          <a:latin typeface="Cambria Math" panose="02040503050406030204" pitchFamily="18" charset="0"/>
                          <a:ea typeface="Cambria Math"/>
                        </a:rPr>
                        <m:t>=</m:t>
                      </m:r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1−</m:t>
                      </m:r>
                      <m:f>
                        <m:f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n-US" altLang="zh-TW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altLang="zh-TW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  <m:sup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4!</m:t>
                          </m:r>
                        </m:den>
                      </m:f>
                      <m:sSup>
                        <m:sSup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  <m:sup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+⋯</m:t>
                      </m:r>
                    </m:oMath>
                  </m:oMathPara>
                </a14:m>
                <a:endParaRPr lang="zh-TW" altLang="en-US" sz="2000" dirty="0"/>
              </a:p>
            </p:txBody>
          </p:sp>
        </mc:Choice>
        <mc:Fallback xmlns="">
          <p:sp>
            <p:nvSpPr>
              <p:cNvPr id="5" name="文字方塊 8">
                <a:extLst>
                  <a:ext uri="{FF2B5EF4-FFF2-40B4-BE49-F238E27FC236}">
                    <a16:creationId xmlns:a16="http://schemas.microsoft.com/office/drawing/2014/main" id="{7B2C3F0A-ABC7-774A-AD94-60443CDB8B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24399" y="2387620"/>
                <a:ext cx="3880934" cy="668516"/>
              </a:xfrm>
              <a:prstGeom prst="rect">
                <a:avLst/>
              </a:prstGeom>
              <a:blipFill>
                <a:blip r:embed="rId2"/>
                <a:stretch>
                  <a:fillRect b="-7547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字方塊 8">
                <a:extLst>
                  <a:ext uri="{FF2B5EF4-FFF2-40B4-BE49-F238E27FC236}">
                    <a16:creationId xmlns:a16="http://schemas.microsoft.com/office/drawing/2014/main" id="{D00E15B7-F4A2-5749-8E80-E683997B3966}"/>
                  </a:ext>
                </a:extLst>
              </p:cNvPr>
              <p:cNvSpPr txBox="1"/>
              <p:nvPr/>
            </p:nvSpPr>
            <p:spPr bwMode="auto">
              <a:xfrm>
                <a:off x="1835696" y="3363369"/>
                <a:ext cx="4141711" cy="670568"/>
              </a:xfrm>
              <a:prstGeom prst="rect">
                <a:avLst/>
              </a:prstGeom>
              <a:solidFill>
                <a:srgbClr val="FFFF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func>
                        <m:funcPr>
                          <m:ctrlPr>
                            <a:rPr lang="en-US" altLang="zh-TW" sz="200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zh-TW" sz="2000">
                              <a:latin typeface="Cambria Math" panose="02040503050406030204" pitchFamily="18" charset="0"/>
                              <a:ea typeface="Cambria Math"/>
                            </a:rPr>
                            <m:t>sin</m:t>
                          </m:r>
                        </m:fName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US" altLang="zh-TW" sz="2000" i="1" smtClean="0">
                          <a:latin typeface="Cambria Math" panose="02040503050406030204" pitchFamily="18" charset="0"/>
                          <a:ea typeface="Cambria Math"/>
                        </a:rPr>
                        <m:t>=</m:t>
                      </m:r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/>
                            </a:rPr>
                            <m:t>3!</m:t>
                          </m:r>
                        </m:den>
                      </m:f>
                      <m:sSup>
                        <m:sSupPr>
                          <m:ctrlPr>
                            <a:rPr lang="en-US" altLang="zh-TW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altLang="zh-TW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  <m:sup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5!</m:t>
                          </m:r>
                        </m:den>
                      </m:f>
                      <m:sSup>
                        <m:sSup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  <m:sup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</m:sup>
                      </m:sSup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+⋯</m:t>
                      </m:r>
                    </m:oMath>
                  </m:oMathPara>
                </a14:m>
                <a:endParaRPr lang="zh-TW" altLang="en-US" sz="2000" dirty="0"/>
              </a:p>
            </p:txBody>
          </p:sp>
        </mc:Choice>
        <mc:Fallback xmlns="">
          <p:sp>
            <p:nvSpPr>
              <p:cNvPr id="6" name="文字方塊 8">
                <a:extLst>
                  <a:ext uri="{FF2B5EF4-FFF2-40B4-BE49-F238E27FC236}">
                    <a16:creationId xmlns:a16="http://schemas.microsoft.com/office/drawing/2014/main" id="{D00E15B7-F4A2-5749-8E80-E683997B39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35696" y="3363369"/>
                <a:ext cx="4141711" cy="670568"/>
              </a:xfrm>
              <a:prstGeom prst="rect">
                <a:avLst/>
              </a:prstGeom>
              <a:blipFill>
                <a:blip r:embed="rId3"/>
                <a:stretch>
                  <a:fillRect b="-7407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57547007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16"/>
          <p:cNvSpPr>
            <a:spLocks noChangeArrowheads="1"/>
          </p:cNvSpPr>
          <p:nvPr/>
        </p:nvSpPr>
        <p:spPr bwMode="auto">
          <a:xfrm>
            <a:off x="0" y="33575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endParaRPr lang="zh-TW" altLang="en-US" sz="1800"/>
          </a:p>
        </p:txBody>
      </p:sp>
      <p:sp>
        <p:nvSpPr>
          <p:cNvPr id="6963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endParaRPr lang="zh-TW" altLang="en-US" sz="1800"/>
          </a:p>
        </p:txBody>
      </p:sp>
      <p:sp>
        <p:nvSpPr>
          <p:cNvPr id="6964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endParaRPr lang="zh-TW" altLang="en-US" sz="1800"/>
          </a:p>
        </p:txBody>
      </p:sp>
      <p:sp>
        <p:nvSpPr>
          <p:cNvPr id="6964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endParaRPr lang="zh-TW" altLang="en-US" sz="1800"/>
          </a:p>
        </p:txBody>
      </p:sp>
      <p:sp>
        <p:nvSpPr>
          <p:cNvPr id="69644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endParaRPr lang="zh-TW" altLang="en-US" sz="1800"/>
          </a:p>
        </p:txBody>
      </p:sp>
      <p:sp>
        <p:nvSpPr>
          <p:cNvPr id="69646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endParaRPr lang="zh-TW" altLang="en-US" sz="1800"/>
          </a:p>
        </p:txBody>
      </p:sp>
      <p:sp>
        <p:nvSpPr>
          <p:cNvPr id="69648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endParaRPr lang="zh-TW" altLang="en-US" sz="1800"/>
          </a:p>
        </p:txBody>
      </p:sp>
      <p:sp>
        <p:nvSpPr>
          <p:cNvPr id="2" name="文字方塊 1"/>
          <p:cNvSpPr txBox="1"/>
          <p:nvPr/>
        </p:nvSpPr>
        <p:spPr bwMode="auto">
          <a:xfrm>
            <a:off x="1074409" y="4243198"/>
            <a:ext cx="374441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r>
              <a:rPr lang="zh-TW" altLang="en-US" dirty="0"/>
              <a:t>正弦函數的微分是餘弦函數</a:t>
            </a:r>
          </a:p>
        </p:txBody>
      </p:sp>
      <p:sp>
        <p:nvSpPr>
          <p:cNvPr id="29" name="文字方塊 28"/>
          <p:cNvSpPr txBox="1"/>
          <p:nvPr/>
        </p:nvSpPr>
        <p:spPr bwMode="auto">
          <a:xfrm>
            <a:off x="1043608" y="5323318"/>
            <a:ext cx="374441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r>
              <a:rPr lang="zh-TW" altLang="en-US" dirty="0"/>
              <a:t>餘弦函數的微分是負的正弦函數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字方塊 8">
                <a:extLst>
                  <a:ext uri="{FF2B5EF4-FFF2-40B4-BE49-F238E27FC236}">
                    <a16:creationId xmlns:a16="http://schemas.microsoft.com/office/drawing/2014/main" id="{B2638EDE-97DD-534C-8BE9-DFCDADC0D148}"/>
                  </a:ext>
                </a:extLst>
              </p:cNvPr>
              <p:cNvSpPr txBox="1"/>
              <p:nvPr/>
            </p:nvSpPr>
            <p:spPr bwMode="auto">
              <a:xfrm>
                <a:off x="2586723" y="4629562"/>
                <a:ext cx="2303964" cy="676724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f>
                        <m:fPr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/>
                            </a:rPr>
                            <m:t>𝑑</m:t>
                          </m:r>
                        </m:num>
                        <m:den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/>
                            </a:rPr>
                            <m:t>𝑑</m:t>
                          </m:r>
                          <m:r>
                            <a:rPr lang="zh-TW" altLang="en-US" sz="2000" i="1" smtClean="0">
                              <a:latin typeface="Cambria Math"/>
                              <a:ea typeface="Cambria Math"/>
                            </a:rPr>
                            <m:t>𝜃</m:t>
                          </m:r>
                        </m:den>
                      </m:f>
                      <m:d>
                        <m:dPr>
                          <m:ctrlPr>
                            <a:rPr lang="en-US" altLang="zh-TW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altLang="zh-TW" sz="2000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altLang="zh-TW" sz="2000"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zh-TW" altLang="en-US" sz="2000" i="1">
                                  <a:latin typeface="Cambria Math"/>
                                  <a:ea typeface="Cambria Math"/>
                                </a:rPr>
                                <m:t>𝜃</m:t>
                              </m:r>
                            </m:e>
                          </m:func>
                        </m:e>
                      </m:d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Cambria Math"/>
                        </a:rPr>
                        <m:t>=</m:t>
                      </m:r>
                      <m:func>
                        <m:funcPr>
                          <m:ctrlPr>
                            <a:rPr lang="en-US" altLang="zh-TW" sz="2000" b="0" i="0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zh-TW" sz="2000" b="0" i="0" smtClean="0">
                              <a:latin typeface="Cambria Math" panose="02040503050406030204" pitchFamily="18" charset="0"/>
                              <a:ea typeface="Cambria Math"/>
                            </a:rPr>
                            <m:t>cos</m:t>
                          </m:r>
                        </m:fName>
                        <m:e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zh-TW" altLang="en-US" sz="2000" dirty="0"/>
              </a:p>
            </p:txBody>
          </p:sp>
        </mc:Choice>
        <mc:Fallback xmlns="">
          <p:sp>
            <p:nvSpPr>
              <p:cNvPr id="14" name="文字方塊 8">
                <a:extLst>
                  <a:ext uri="{FF2B5EF4-FFF2-40B4-BE49-F238E27FC236}">
                    <a16:creationId xmlns:a16="http://schemas.microsoft.com/office/drawing/2014/main" id="{B2638EDE-97DD-534C-8BE9-DFCDADC0D1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586723" y="4629562"/>
                <a:ext cx="2303964" cy="676724"/>
              </a:xfrm>
              <a:prstGeom prst="rect">
                <a:avLst/>
              </a:prstGeom>
              <a:blipFill>
                <a:blip r:embed="rId2"/>
                <a:stretch>
                  <a:fillRect b="-5556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字方塊 8">
                <a:extLst>
                  <a:ext uri="{FF2B5EF4-FFF2-40B4-BE49-F238E27FC236}">
                    <a16:creationId xmlns:a16="http://schemas.microsoft.com/office/drawing/2014/main" id="{A09B344E-D197-B14C-B122-B86FCE6EB6F0}"/>
                  </a:ext>
                </a:extLst>
              </p:cNvPr>
              <p:cNvSpPr txBox="1"/>
              <p:nvPr/>
            </p:nvSpPr>
            <p:spPr bwMode="auto">
              <a:xfrm>
                <a:off x="2574891" y="5756878"/>
                <a:ext cx="2455224" cy="676724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f>
                        <m:fPr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/>
                            </a:rPr>
                            <m:t>𝑑</m:t>
                          </m:r>
                        </m:num>
                        <m:den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/>
                            </a:rPr>
                            <m:t>𝑑</m:t>
                          </m:r>
                          <m:r>
                            <a:rPr lang="zh-TW" altLang="en-US" sz="2000" i="1" smtClean="0">
                              <a:latin typeface="Cambria Math"/>
                              <a:ea typeface="Cambria Math"/>
                            </a:rPr>
                            <m:t>𝜃</m:t>
                          </m:r>
                        </m:den>
                      </m:f>
                      <m:d>
                        <m:d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altLang="zh-TW" sz="200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altLang="zh-TW" sz="2000">
                                  <a:latin typeface="Cambria Math" panose="02040503050406030204" pitchFamily="18" charset="0"/>
                                  <a:ea typeface="Cambria Math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e>
                      </m:d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Cambria Math"/>
                        </a:rPr>
                        <m:t>=</m:t>
                      </m:r>
                      <m:r>
                        <a:rPr lang="en-US" altLang="zh-TW" sz="2000" b="0" i="0" smtClean="0">
                          <a:latin typeface="Cambria Math" panose="02040503050406030204" pitchFamily="18" charset="0"/>
                          <a:ea typeface="Cambria Math"/>
                        </a:rPr>
                        <m:t>−</m:t>
                      </m:r>
                      <m:func>
                        <m:funcPr>
                          <m:ctrlPr>
                            <a:rPr lang="en-US" altLang="zh-TW" sz="2000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zh-TW" sz="2000">
                              <a:latin typeface="Cambria Math"/>
                            </a:rPr>
                            <m:t>sin</m:t>
                          </m:r>
                        </m:fName>
                        <m:e>
                          <m:r>
                            <a:rPr lang="zh-TW" altLang="en-US" sz="2000" i="1">
                              <a:latin typeface="Cambria Math"/>
                              <a:ea typeface="Cambria Math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zh-TW" altLang="en-US" sz="2000" dirty="0"/>
              </a:p>
            </p:txBody>
          </p:sp>
        </mc:Choice>
        <mc:Fallback xmlns="">
          <p:sp>
            <p:nvSpPr>
              <p:cNvPr id="15" name="文字方塊 8">
                <a:extLst>
                  <a:ext uri="{FF2B5EF4-FFF2-40B4-BE49-F238E27FC236}">
                    <a16:creationId xmlns:a16="http://schemas.microsoft.com/office/drawing/2014/main" id="{A09B344E-D197-B14C-B122-B86FCE6EB6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574891" y="5756878"/>
                <a:ext cx="2455224" cy="676724"/>
              </a:xfrm>
              <a:prstGeom prst="rect">
                <a:avLst/>
              </a:prstGeom>
              <a:blipFill>
                <a:blip r:embed="rId3"/>
                <a:stretch>
                  <a:fillRect b="-5556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文字方塊 8">
                <a:extLst>
                  <a:ext uri="{FF2B5EF4-FFF2-40B4-BE49-F238E27FC236}">
                    <a16:creationId xmlns:a16="http://schemas.microsoft.com/office/drawing/2014/main" id="{800A6182-3B0A-4246-9272-7A794BC113E9}"/>
                  </a:ext>
                </a:extLst>
              </p:cNvPr>
              <p:cNvSpPr txBox="1"/>
              <p:nvPr/>
            </p:nvSpPr>
            <p:spPr bwMode="auto">
              <a:xfrm>
                <a:off x="1043608" y="1574798"/>
                <a:ext cx="5017399" cy="2236638"/>
              </a:xfrm>
              <a:prstGeom prst="rect">
                <a:avLst/>
              </a:prstGeom>
              <a:solidFill>
                <a:srgbClr val="FFFF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Cambria Math"/>
                        </a:rPr>
                        <m:t>=</m:t>
                      </m:r>
                      <m:func>
                        <m:func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altLang="zh-TW" sz="200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altLang="zh-TW" sz="2000">
                                  <a:latin typeface="Cambria Math" panose="02040503050406030204" pitchFamily="18" charset="0"/>
                                  <a:ea typeface="Cambria Math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→0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func>
                                <m:funcPr>
                                  <m:ctrlPr>
                                    <a:rPr lang="en-US" altLang="zh-TW" sz="200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altLang="zh-TW" sz="200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  <m:t>sin</m:t>
                                  </m:r>
                                  <m:r>
                                    <a:rPr lang="en-US" altLang="zh-TW" sz="20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𝜃</m:t>
                                  </m:r>
                                  <m:func>
                                    <m:funcPr>
                                      <m:ctrlPr>
                                        <a:rPr lang="en-US" altLang="zh-TW" sz="2000" i="0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altLang="zh-TW" sz="2000" i="0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cos</m:t>
                                      </m:r>
                                    </m:fName>
                                    <m:e>
                                      <m:r>
                                        <a:rPr lang="en-US" altLang="zh-TW" sz="200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∆</m:t>
                                      </m:r>
                                      <m:r>
                                        <a:rPr lang="en-US" altLang="zh-TW" sz="200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𝜃</m:t>
                                      </m:r>
                                    </m:e>
                                  </m:func>
                                  <m:r>
                                    <a:rPr lang="en-US" altLang="zh-TW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</m:fName>
                                <m:e>
                                  <m:func>
                                    <m:funcPr>
                                      <m:ctrlPr>
                                        <a:rPr lang="en-US" altLang="zh-TW" sz="2000"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altLang="zh-TW" sz="2000"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  <m:t>sin</m:t>
                                      </m:r>
                                    </m:fName>
                                    <m:e>
                                      <m:r>
                                        <a:rPr lang="en-US" altLang="zh-TW" sz="200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∆</m:t>
                                      </m:r>
                                      <m:r>
                                        <a:rPr lang="en-US" altLang="zh-TW" sz="200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𝜃</m:t>
                                      </m:r>
                                    </m:e>
                                  </m:func>
                                  <m:func>
                                    <m:funcPr>
                                      <m:ctrlPr>
                                        <a:rPr lang="en-US" altLang="zh-TW" sz="2000" i="0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altLang="zh-TW" sz="2000" i="0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cos</m:t>
                                      </m:r>
                                    </m:fName>
                                    <m:e>
                                      <m:r>
                                        <a:rPr lang="en-US" altLang="zh-TW" sz="200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𝜃</m:t>
                                      </m:r>
                                    </m:e>
                                  </m:func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  <m:t>−</m:t>
                                  </m:r>
                                  <m:func>
                                    <m:funcPr>
                                      <m:ctrlPr>
                                        <a:rPr lang="en-US" altLang="zh-TW" sz="2000"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altLang="zh-TW" sz="2000"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  <m:t>sin</m:t>
                                      </m:r>
                                    </m:fName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𝜃</m:t>
                                      </m:r>
                                    </m:e>
                                  </m:func>
                                </m:e>
                              </m:func>
                            </m:num>
                            <m:den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en-US" altLang="zh-TW" sz="20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TW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func>
                        <m:func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altLang="zh-TW" sz="200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altLang="zh-TW" sz="2000">
                                  <a:latin typeface="Cambria Math" panose="02040503050406030204" pitchFamily="18" charset="0"/>
                                  <a:ea typeface="Cambria Math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→0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altLang="zh-TW" sz="200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p"/>
                                </m:rPr>
                                <a:rPr lang="en-US" altLang="zh-TW" sz="2000">
                                  <a:latin typeface="Cambria Math" panose="02040503050406030204" pitchFamily="18" charset="0"/>
                                  <a:ea typeface="Cambria Math"/>
                                </a:rPr>
                                <m:t>sin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1−</m:t>
                                  </m:r>
                                  <m:f>
                                    <m:f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  <m:t>2</m:t>
                                      </m:r>
                                    </m:den>
                                  </m:f>
                                  <m:sSup>
                                    <m:sSup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∆</m:t>
                                      </m:r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𝜃</m:t>
                                      </m:r>
                                    </m:e>
                                    <m:sup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d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  <m:r>
                                <a:rPr lang="en-US" altLang="zh-TW" sz="20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func>
                                <m:funcPr>
                                  <m:ctrlPr>
                                    <a:rPr lang="en-US" altLang="zh-TW" sz="200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altLang="zh-TW" sz="200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/>
                                </a:rPr>
                                <m:t>−</m:t>
                              </m:r>
                              <m:func>
                                <m:funcPr>
                                  <m:ctrlPr>
                                    <a:rPr lang="en-US" altLang="zh-TW" sz="200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altLang="zh-TW" sz="200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num>
                            <m:den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en-US" altLang="zh-TW" sz="20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altLang="zh-TW" sz="200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altLang="zh-TW" sz="2000">
                                  <a:latin typeface="Cambria Math" panose="02040503050406030204" pitchFamily="18" charset="0"/>
                                  <a:ea typeface="Cambria Math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→0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altLang="zh-TW" sz="2000" b="0" i="0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altLang="zh-TW" sz="2000" b="0" i="0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  <m:t>−</m:t>
                              </m:r>
                              <m:r>
                                <m:rPr>
                                  <m:sty m:val="p"/>
                                </m:rPr>
                                <a:rPr lang="en-US" altLang="zh-TW" sz="2000">
                                  <a:latin typeface="Cambria Math" panose="02040503050406030204" pitchFamily="18" charset="0"/>
                                  <a:ea typeface="Cambria Math"/>
                                </a:rPr>
                                <m:t>sin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f>
                                <m:f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  <m:t>2</m:t>
                                  </m:r>
                                </m:den>
                              </m:f>
                              <m:sSup>
                                <m:sSup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∆</m:t>
                                  </m:r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  <m:sup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  <m:r>
                                <a:rPr lang="en-US" altLang="zh-TW" sz="20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func>
                                <m:funcPr>
                                  <m:ctrlPr>
                                    <a:rPr lang="en-US" altLang="zh-TW" sz="200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altLang="zh-TW" sz="200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num>
                            <m:den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den>
                          </m:f>
                        </m:e>
                      </m:func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altLang="zh-TW" sz="20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zh-TW" sz="20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n-US" altLang="zh-TW" sz="200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6" name="文字方塊 8">
                <a:extLst>
                  <a:ext uri="{FF2B5EF4-FFF2-40B4-BE49-F238E27FC236}">
                    <a16:creationId xmlns:a16="http://schemas.microsoft.com/office/drawing/2014/main" id="{800A6182-3B0A-4246-9272-7A794BC113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43608" y="1574798"/>
                <a:ext cx="5017399" cy="2236638"/>
              </a:xfrm>
              <a:prstGeom prst="rect">
                <a:avLst/>
              </a:prstGeom>
              <a:blipFill>
                <a:blip r:embed="rId4"/>
                <a:stretch>
                  <a:fillRect b="-1695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字方塊 8">
                <a:extLst>
                  <a:ext uri="{FF2B5EF4-FFF2-40B4-BE49-F238E27FC236}">
                    <a16:creationId xmlns:a16="http://schemas.microsoft.com/office/drawing/2014/main" id="{C46D2FCE-973D-E34D-B1AE-068294AD2416}"/>
                  </a:ext>
                </a:extLst>
              </p:cNvPr>
              <p:cNvSpPr txBox="1"/>
              <p:nvPr/>
            </p:nvSpPr>
            <p:spPr bwMode="auto">
              <a:xfrm>
                <a:off x="1042431" y="669241"/>
                <a:ext cx="4319259" cy="689676"/>
              </a:xfrm>
              <a:prstGeom prst="rect">
                <a:avLst/>
              </a:prstGeom>
              <a:solidFill>
                <a:srgbClr val="FFFF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f>
                        <m:fPr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/>
                            </a:rPr>
                            <m:t>𝑑</m:t>
                          </m:r>
                        </m:num>
                        <m:den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/>
                            </a:rPr>
                            <m:t>𝑑</m:t>
                          </m:r>
                          <m:r>
                            <a:rPr lang="zh-TW" altLang="en-US" sz="2000" i="1" smtClean="0">
                              <a:latin typeface="Cambria Math"/>
                              <a:ea typeface="Cambria Math"/>
                            </a:rPr>
                            <m:t>𝜃</m:t>
                          </m:r>
                        </m:den>
                      </m:f>
                      <m:d>
                        <m:dPr>
                          <m:ctrlPr>
                            <a:rPr lang="en-US" altLang="zh-TW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altLang="zh-TW" sz="2000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altLang="zh-TW" sz="2000"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zh-TW" altLang="en-US" sz="2000" i="1">
                                  <a:latin typeface="Cambria Math"/>
                                  <a:ea typeface="Cambria Math"/>
                                </a:rPr>
                                <m:t>𝜃</m:t>
                              </m:r>
                            </m:e>
                          </m:func>
                        </m:e>
                      </m:d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Cambria Math"/>
                        </a:rPr>
                        <m:t>=</m:t>
                      </m:r>
                      <m:func>
                        <m:funcPr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altLang="zh-TW" sz="2000" b="0" i="0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altLang="zh-TW" sz="2000" b="0" i="0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→0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altLang="zh-TW" sz="20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func>
                                <m:funcPr>
                                  <m:ctrlPr>
                                    <a:rPr lang="en-US" altLang="zh-TW" sz="2000" b="0" i="0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altLang="zh-TW" sz="2000" b="0" i="0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  <m:t>sin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lang="en-US" altLang="zh-TW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𝜃</m:t>
                                      </m:r>
                                      <m:r>
                                        <a:rPr lang="en-US" altLang="zh-TW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+∆</m:t>
                                      </m:r>
                                      <m:r>
                                        <a:rPr lang="en-US" altLang="zh-TW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𝜃</m:t>
                                      </m:r>
                                    </m:e>
                                  </m:d>
                                  <m:r>
                                    <a:rPr lang="en-US" altLang="zh-TW" sz="2000" b="0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  <m:t>−</m:t>
                                  </m:r>
                                  <m:func>
                                    <m:funcPr>
                                      <m:ctrlPr>
                                        <a:rPr lang="en-US" altLang="zh-TW" sz="2000" b="0" i="0" smtClean="0"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altLang="zh-TW" sz="2000" b="0" i="0" smtClean="0"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  <m:t>sin</m:t>
                                      </m:r>
                                    </m:fName>
                                    <m:e>
                                      <m:r>
                                        <a:rPr lang="en-US" altLang="zh-TW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𝜃</m:t>
                                      </m:r>
                                    </m:e>
                                  </m:func>
                                </m:e>
                              </m:func>
                            </m:num>
                            <m:den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en-US" altLang="zh-TW" sz="2000" b="0" i="1" dirty="0">
                  <a:latin typeface="Cambria Math" panose="02040503050406030204" pitchFamily="18" charset="0"/>
                  <a:ea typeface="Cambria Math"/>
                </a:endParaRPr>
              </a:p>
            </p:txBody>
          </p:sp>
        </mc:Choice>
        <mc:Fallback xmlns="">
          <p:sp>
            <p:nvSpPr>
              <p:cNvPr id="17" name="文字方塊 8">
                <a:extLst>
                  <a:ext uri="{FF2B5EF4-FFF2-40B4-BE49-F238E27FC236}">
                    <a16:creationId xmlns:a16="http://schemas.microsoft.com/office/drawing/2014/main" id="{C46D2FCE-973D-E34D-B1AE-068294AD24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42431" y="669241"/>
                <a:ext cx="4319259" cy="689676"/>
              </a:xfrm>
              <a:prstGeom prst="rect">
                <a:avLst/>
              </a:prstGeom>
              <a:blipFill>
                <a:blip r:embed="rId5"/>
                <a:stretch>
                  <a:fillRect b="-3571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字方塊 8">
                <a:extLst>
                  <a:ext uri="{FF2B5EF4-FFF2-40B4-BE49-F238E27FC236}">
                    <a16:creationId xmlns:a16="http://schemas.microsoft.com/office/drawing/2014/main" id="{3EC74F0A-EA68-268A-8C34-046632A0E36A}"/>
                  </a:ext>
                </a:extLst>
              </p:cNvPr>
              <p:cNvSpPr txBox="1"/>
              <p:nvPr/>
            </p:nvSpPr>
            <p:spPr bwMode="auto">
              <a:xfrm>
                <a:off x="6588224" y="1598358"/>
                <a:ext cx="2383152" cy="668516"/>
              </a:xfrm>
              <a:prstGeom prst="rect">
                <a:avLst/>
              </a:prstGeom>
              <a:solidFill>
                <a:srgbClr val="FFFF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func>
                        <m:funcPr>
                          <m:ctrlPr>
                            <a:rPr lang="en-US" altLang="zh-TW" sz="2000" i="0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zh-TW" sz="2000" i="0" smtClean="0">
                              <a:latin typeface="Cambria Math" panose="02040503050406030204" pitchFamily="18" charset="0"/>
                              <a:ea typeface="Cambria Math"/>
                            </a:rPr>
                            <m:t>cos</m:t>
                          </m:r>
                        </m:fName>
                        <m:e>
                          <m:r>
                            <a:rPr lang="en-US" altLang="zh-TW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altLang="zh-TW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US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1−</m:t>
                      </m:r>
                      <m:f>
                        <m:f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n-US" altLang="zh-TW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altLang="zh-TW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  <m:sup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zh-TW" altLang="en-US" sz="2000" dirty="0"/>
              </a:p>
            </p:txBody>
          </p:sp>
        </mc:Choice>
        <mc:Fallback xmlns="">
          <p:sp>
            <p:nvSpPr>
              <p:cNvPr id="3" name="文字方塊 8">
                <a:extLst>
                  <a:ext uri="{FF2B5EF4-FFF2-40B4-BE49-F238E27FC236}">
                    <a16:creationId xmlns:a16="http://schemas.microsoft.com/office/drawing/2014/main" id="{3EC74F0A-EA68-268A-8C34-046632A0E3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588224" y="1598358"/>
                <a:ext cx="2383152" cy="668516"/>
              </a:xfrm>
              <a:prstGeom prst="rect">
                <a:avLst/>
              </a:prstGeom>
              <a:blipFill>
                <a:blip r:embed="rId6"/>
                <a:stretch>
                  <a:fillRect b="-5556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14506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9" grpId="0"/>
      <p:bldP spid="14" grpId="0" animBg="1"/>
      <p:bldP spid="15" grpId="0" animBg="1"/>
      <p:bldP spid="3" grpId="0" animBg="1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字方塊 2"/>
              <p:cNvSpPr txBox="1"/>
              <p:nvPr/>
            </p:nvSpPr>
            <p:spPr bwMode="auto">
              <a:xfrm>
                <a:off x="5220072" y="1968006"/>
                <a:ext cx="709425" cy="369332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func>
                        <m:funcPr>
                          <m:ctrlPr>
                            <a:rPr lang="en-US" altLang="zh-TW" i="0" smtClean="0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zh-TW" i="0" smtClean="0">
                              <a:latin typeface="Cambria Math"/>
                            </a:rPr>
                            <m:t>sin</m:t>
                          </m:r>
                        </m:fName>
                        <m:e>
                          <m:r>
                            <a:rPr lang="en-US" altLang="zh-TW" b="0" i="1" smtClean="0">
                              <a:latin typeface="Cambria Math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3" name="文字方塊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220072" y="1968006"/>
                <a:ext cx="709425" cy="369332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字方塊 3"/>
              <p:cNvSpPr txBox="1"/>
              <p:nvPr/>
            </p:nvSpPr>
            <p:spPr bwMode="auto">
              <a:xfrm>
                <a:off x="7020272" y="1945759"/>
                <a:ext cx="739882" cy="369332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func>
                        <m:funcPr>
                          <m:ctrlPr>
                            <a:rPr lang="en-US" altLang="zh-TW" i="0" smtClean="0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zh-TW" i="0" smtClean="0">
                              <a:latin typeface="Cambria Math"/>
                            </a:rPr>
                            <m:t>cos</m:t>
                          </m:r>
                        </m:fName>
                        <m:e>
                          <m:r>
                            <a:rPr lang="en-US" altLang="zh-TW" b="0" i="1" smtClean="0">
                              <a:latin typeface="Cambria Math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4" name="文字方塊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020272" y="1945759"/>
                <a:ext cx="739882" cy="36933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圓形箭號 4"/>
          <p:cNvSpPr/>
          <p:nvPr/>
        </p:nvSpPr>
        <p:spPr>
          <a:xfrm>
            <a:off x="5859700" y="1076119"/>
            <a:ext cx="1224136" cy="1296144"/>
          </a:xfrm>
          <a:prstGeom prst="circularArrow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solidFill>
                  <a:schemeClr val="tx1"/>
                </a:solidFill>
              </a:rPr>
              <a:t>微分</a:t>
            </a:r>
          </a:p>
        </p:txBody>
      </p:sp>
      <p:sp>
        <p:nvSpPr>
          <p:cNvPr id="6" name="圓形箭號 5"/>
          <p:cNvSpPr/>
          <p:nvPr/>
        </p:nvSpPr>
        <p:spPr>
          <a:xfrm flipH="1" flipV="1">
            <a:off x="5877405" y="1772816"/>
            <a:ext cx="1152068" cy="1330364"/>
          </a:xfrm>
          <a:prstGeom prst="circularArrow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solidFill>
                  <a:schemeClr val="tx1"/>
                </a:solidFill>
              </a:rPr>
              <a:t>微分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字方塊 6"/>
              <p:cNvSpPr txBox="1"/>
              <p:nvPr/>
            </p:nvSpPr>
            <p:spPr bwMode="auto">
              <a:xfrm>
                <a:off x="2339752" y="558225"/>
                <a:ext cx="506292" cy="369332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lang="en-US" altLang="zh-TW" b="0" i="1" dirty="0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altLang="zh-TW" b="0" i="1" dirty="0" smtClean="0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altLang="zh-TW" b="0" i="1" dirty="0" smtClean="0">
                              <a:latin typeface="Cambria Math"/>
                            </a:rPr>
                            <m:t>𝑛</m:t>
                          </m:r>
                        </m:sup>
                      </m:sSup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7" name="文字方塊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339752" y="558225"/>
                <a:ext cx="506292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字方塊 7"/>
              <p:cNvSpPr txBox="1"/>
              <p:nvPr/>
            </p:nvSpPr>
            <p:spPr bwMode="auto">
              <a:xfrm>
                <a:off x="2292394" y="1612338"/>
                <a:ext cx="725904" cy="369332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lang="en-US" altLang="zh-TW" b="0" i="1" dirty="0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altLang="zh-TW" b="0" i="1" dirty="0" smtClean="0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altLang="zh-TW" b="0" i="1" dirty="0" smtClean="0">
                              <a:latin typeface="Cambria Math"/>
                            </a:rPr>
                            <m:t>𝑛</m:t>
                          </m:r>
                          <m:r>
                            <a:rPr lang="en-US" altLang="zh-TW" b="0" i="1" dirty="0" smtClean="0">
                              <a:latin typeface="Cambria Math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8" name="文字方塊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292394" y="1612338"/>
                <a:ext cx="725904" cy="3693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字方塊 8"/>
              <p:cNvSpPr txBox="1"/>
              <p:nvPr/>
            </p:nvSpPr>
            <p:spPr bwMode="auto">
              <a:xfrm>
                <a:off x="2368455" y="2673016"/>
                <a:ext cx="725904" cy="369332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lang="en-US" altLang="zh-TW" b="0" i="1" dirty="0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altLang="zh-TW" b="0" i="1" dirty="0" smtClean="0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altLang="zh-TW" b="0" i="1" dirty="0" smtClean="0">
                              <a:latin typeface="Cambria Math"/>
                            </a:rPr>
                            <m:t>𝑛</m:t>
                          </m:r>
                          <m:r>
                            <a:rPr lang="en-US" altLang="zh-TW" b="0" i="1" dirty="0" smtClean="0">
                              <a:latin typeface="Cambria Math"/>
                            </a:rPr>
                            <m:t>−2</m:t>
                          </m:r>
                        </m:sup>
                      </m:sSup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9" name="文字方塊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368455" y="2673016"/>
                <a:ext cx="725904" cy="36933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字方塊 9"/>
              <p:cNvSpPr txBox="1"/>
              <p:nvPr/>
            </p:nvSpPr>
            <p:spPr bwMode="auto">
              <a:xfrm>
                <a:off x="2368455" y="4117747"/>
                <a:ext cx="379206" cy="369332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TW" b="0" i="1" smtClean="0"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10" name="文字方塊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368455" y="4117747"/>
                <a:ext cx="379206" cy="36933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字方塊 10"/>
              <p:cNvSpPr txBox="1"/>
              <p:nvPr/>
            </p:nvSpPr>
            <p:spPr bwMode="auto">
              <a:xfrm>
                <a:off x="2370635" y="4997467"/>
                <a:ext cx="377026" cy="369332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TW" i="1" dirty="0" smtClean="0">
                          <a:latin typeface="Cambria Math"/>
                        </a:rPr>
                        <m:t>1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11" name="文字方塊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370635" y="4997467"/>
                <a:ext cx="377026" cy="36933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字方塊 11"/>
              <p:cNvSpPr txBox="1"/>
              <p:nvPr/>
            </p:nvSpPr>
            <p:spPr bwMode="auto">
              <a:xfrm>
                <a:off x="2370635" y="5884573"/>
                <a:ext cx="377026" cy="369332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TW" b="0" i="1" dirty="0" smtClean="0">
                          <a:latin typeface="Cambria Math"/>
                        </a:rPr>
                        <m:t>0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12" name="文字方塊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370635" y="5884573"/>
                <a:ext cx="377026" cy="369332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向下箭號 12"/>
          <p:cNvSpPr/>
          <p:nvPr/>
        </p:nvSpPr>
        <p:spPr>
          <a:xfrm>
            <a:off x="2368455" y="980728"/>
            <a:ext cx="573782" cy="576064"/>
          </a:xfrm>
          <a:prstGeom prst="downArrow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solidFill>
                  <a:schemeClr val="tx1"/>
                </a:solidFill>
              </a:rPr>
              <a:t>微分</a:t>
            </a:r>
          </a:p>
        </p:txBody>
      </p:sp>
      <p:sp>
        <p:nvSpPr>
          <p:cNvPr id="14" name="向下箭號 13"/>
          <p:cNvSpPr/>
          <p:nvPr/>
        </p:nvSpPr>
        <p:spPr>
          <a:xfrm>
            <a:off x="2370635" y="2049306"/>
            <a:ext cx="573782" cy="576064"/>
          </a:xfrm>
          <a:prstGeom prst="downArrow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solidFill>
                  <a:schemeClr val="tx1"/>
                </a:solidFill>
              </a:rPr>
              <a:t>微分</a:t>
            </a:r>
          </a:p>
        </p:txBody>
      </p:sp>
      <p:sp>
        <p:nvSpPr>
          <p:cNvPr id="15" name="向下箭號 14"/>
          <p:cNvSpPr/>
          <p:nvPr/>
        </p:nvSpPr>
        <p:spPr>
          <a:xfrm>
            <a:off x="2382863" y="3103180"/>
            <a:ext cx="573782" cy="576064"/>
          </a:xfrm>
          <a:prstGeom prst="downArrow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solidFill>
                  <a:schemeClr val="tx1"/>
                </a:solidFill>
              </a:rPr>
              <a:t>微分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文字方塊 15"/>
              <p:cNvSpPr txBox="1"/>
              <p:nvPr/>
            </p:nvSpPr>
            <p:spPr bwMode="auto">
              <a:xfrm>
                <a:off x="2525122" y="3723701"/>
                <a:ext cx="320922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zh-TW" altLang="en-US" i="1" smtClean="0">
                          <a:latin typeface="Cambria Math"/>
                        </a:rPr>
                        <m:t>⋮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16" name="文字方塊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525122" y="3723701"/>
                <a:ext cx="320922" cy="369332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向下箭號 16"/>
          <p:cNvSpPr/>
          <p:nvPr/>
        </p:nvSpPr>
        <p:spPr>
          <a:xfrm>
            <a:off x="2669754" y="4480475"/>
            <a:ext cx="573782" cy="576064"/>
          </a:xfrm>
          <a:prstGeom prst="downArrow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solidFill>
                  <a:schemeClr val="tx1"/>
                </a:solidFill>
              </a:rPr>
              <a:t>微分</a:t>
            </a:r>
          </a:p>
        </p:txBody>
      </p:sp>
      <p:sp>
        <p:nvSpPr>
          <p:cNvPr id="18" name="向下箭號 17"/>
          <p:cNvSpPr/>
          <p:nvPr/>
        </p:nvSpPr>
        <p:spPr>
          <a:xfrm>
            <a:off x="2669754" y="5351957"/>
            <a:ext cx="573782" cy="576064"/>
          </a:xfrm>
          <a:prstGeom prst="downArrow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solidFill>
                  <a:schemeClr val="tx1"/>
                </a:solidFill>
              </a:rPr>
              <a:t>微分</a:t>
            </a:r>
          </a:p>
        </p:txBody>
      </p:sp>
    </p:spTree>
    <p:extLst>
      <p:ext uri="{BB962C8B-B14F-4D97-AF65-F5344CB8AC3E}">
        <p14:creationId xmlns:p14="http://schemas.microsoft.com/office/powerpoint/2010/main" val="2711238390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7" name="Picture 4" descr="F06_0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79" t="15245" r="15279" b="16219"/>
          <a:stretch>
            <a:fillRect/>
          </a:stretch>
        </p:blipFill>
        <p:spPr bwMode="auto">
          <a:xfrm>
            <a:off x="0" y="1285875"/>
            <a:ext cx="4248150" cy="382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658" name="Line 5"/>
          <p:cNvSpPr>
            <a:spLocks noChangeShapeType="1"/>
          </p:cNvSpPr>
          <p:nvPr/>
        </p:nvSpPr>
        <p:spPr bwMode="auto">
          <a:xfrm flipV="1">
            <a:off x="2016125" y="2222500"/>
            <a:ext cx="936625" cy="936625"/>
          </a:xfrm>
          <a:prstGeom prst="line">
            <a:avLst/>
          </a:prstGeom>
          <a:noFill/>
          <a:ln w="57150">
            <a:solidFill>
              <a:srgbClr val="CC0099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70660" name="Line 7"/>
          <p:cNvSpPr>
            <a:spLocks noChangeShapeType="1"/>
          </p:cNvSpPr>
          <p:nvPr/>
        </p:nvSpPr>
        <p:spPr bwMode="auto">
          <a:xfrm>
            <a:off x="2089150" y="3230563"/>
            <a:ext cx="208756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70665" name="Text Box 13"/>
          <p:cNvSpPr txBox="1">
            <a:spLocks noChangeArrowheads="1"/>
          </p:cNvSpPr>
          <p:nvPr/>
        </p:nvSpPr>
        <p:spPr bwMode="auto">
          <a:xfrm>
            <a:off x="3348038" y="692150"/>
            <a:ext cx="27368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>
              <a:spcBef>
                <a:spcPct val="50000"/>
              </a:spcBef>
            </a:pPr>
            <a:r>
              <a:rPr lang="zh-TW" altLang="en-US" sz="1800">
                <a:solidFill>
                  <a:srgbClr val="FF0000"/>
                </a:solidFill>
              </a:rPr>
              <a:t>等速圓周運動的加速度</a:t>
            </a:r>
          </a:p>
        </p:txBody>
      </p:sp>
      <p:sp>
        <p:nvSpPr>
          <p:cNvPr id="70666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endParaRPr lang="zh-TW" altLang="en-US" sz="1800"/>
          </a:p>
        </p:txBody>
      </p:sp>
      <p:sp>
        <p:nvSpPr>
          <p:cNvPr id="4" name="文字方塊 3"/>
          <p:cNvSpPr txBox="1"/>
          <p:nvPr/>
        </p:nvSpPr>
        <p:spPr bwMode="auto">
          <a:xfrm>
            <a:off x="7927883" y="2099210"/>
            <a:ext cx="93610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r>
              <a:rPr lang="zh-TW" altLang="en-US" dirty="0"/>
              <a:t>連鎖率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F1300116-BAB1-8843-9E49-B791F28A56FD}"/>
                  </a:ext>
                </a:extLst>
              </p:cNvPr>
              <p:cNvSpPr txBox="1"/>
              <p:nvPr/>
            </p:nvSpPr>
            <p:spPr bwMode="auto">
              <a:xfrm>
                <a:off x="4502425" y="2633179"/>
                <a:ext cx="3237938" cy="525978"/>
              </a:xfrm>
              <a:prstGeom prst="rect">
                <a:avLst/>
              </a:prstGeom>
              <a:solidFill>
                <a:srgbClr val="FFFF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𝑟</m:t>
                      </m:r>
                      <m:f>
                        <m:f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  <m:d>
                        <m:dPr>
                          <m:ctrlPr>
                            <a:rPr lang="en-US" altLang="zh-TW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altLang="zh-TW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altLang="zh-TW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US" altLang="zh-TW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func>
                        </m:e>
                      </m:d>
                      <m:r>
                        <a:rPr lang="zh-TW" alt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＝</m:t>
                      </m:r>
                      <m:func>
                        <m:func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altLang="zh-TW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altLang="zh-TW"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→0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func>
                                <m:funcPr>
                                  <m:ctrlPr>
                                    <a:rPr lang="en-US" altLang="zh-TW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altLang="zh-TW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num>
                            <m:den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den>
                          </m:f>
                          <m:f>
                            <m:f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num>
                            <m:den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en-GB" altLang="zh-TW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F1300116-BAB1-8843-9E49-B791F28A56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502425" y="2633179"/>
                <a:ext cx="3237938" cy="525978"/>
              </a:xfrm>
              <a:prstGeom prst="rect">
                <a:avLst/>
              </a:prstGeom>
              <a:blipFill>
                <a:blip r:embed="rId3"/>
                <a:stretch>
                  <a:fillRect l="-391" t="-2381" r="-1172" b="-14286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7D15238-F8D7-AE46-918D-4E22F02FCB40}"/>
                  </a:ext>
                </a:extLst>
              </p:cNvPr>
              <p:cNvSpPr txBox="1"/>
              <p:nvPr/>
            </p:nvSpPr>
            <p:spPr bwMode="auto">
              <a:xfrm>
                <a:off x="4521541" y="1229365"/>
                <a:ext cx="3017428" cy="276999"/>
              </a:xfrm>
              <a:prstGeom prst="rect">
                <a:avLst/>
              </a:prstGeom>
              <a:solidFill>
                <a:srgbClr val="FFFF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acc>
                        <m:accPr>
                          <m:chr m:val="⃗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</m:acc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  <m:func>
                            <m:funcPr>
                              <m:ctrl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func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  <m:func>
                            <m:funcPr>
                              <m:ctrl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func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acc>
                        <m:accPr>
                          <m:chr m:val="̂"/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</m:t>
                          </m:r>
                        </m:e>
                      </m:acc>
                    </m:oMath>
                  </m:oMathPara>
                </a14:m>
                <a:endParaRPr lang="en-TW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7D15238-F8D7-AE46-918D-4E22F02FCB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521541" y="1229365"/>
                <a:ext cx="3017428" cy="276999"/>
              </a:xfrm>
              <a:prstGeom prst="rect">
                <a:avLst/>
              </a:prstGeom>
              <a:blipFill>
                <a:blip r:embed="rId9"/>
                <a:stretch>
                  <a:fillRect l="-1261" t="-26087" r="-840" b="-8696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9443ABC7-4465-B749-9E12-1265148AA46B}"/>
                  </a:ext>
                </a:extLst>
              </p:cNvPr>
              <p:cNvSpPr txBox="1"/>
              <p:nvPr/>
            </p:nvSpPr>
            <p:spPr bwMode="auto">
              <a:xfrm>
                <a:off x="7151034" y="2145377"/>
                <a:ext cx="688522" cy="276999"/>
              </a:xfrm>
              <a:prstGeom prst="rect">
                <a:avLst/>
              </a:prstGeom>
              <a:solidFill>
                <a:srgbClr val="FFFF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＝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𝜔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n-TW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9443ABC7-4465-B749-9E12-1265148AA4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151034" y="2145377"/>
                <a:ext cx="688522" cy="276999"/>
              </a:xfrm>
              <a:prstGeom prst="rect">
                <a:avLst/>
              </a:prstGeom>
              <a:blipFill>
                <a:blip r:embed="rId10"/>
                <a:stretch>
                  <a:fillRect l="-7273" r="-3636" b="-8696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B8BCE1D-196F-0042-BA75-CEA7ED34F0B7}"/>
                  </a:ext>
                </a:extLst>
              </p:cNvPr>
              <p:cNvSpPr txBox="1"/>
              <p:nvPr/>
            </p:nvSpPr>
            <p:spPr bwMode="auto">
              <a:xfrm>
                <a:off x="4471241" y="4364073"/>
                <a:ext cx="1923732" cy="552331"/>
              </a:xfrm>
              <a:prstGeom prst="rect">
                <a:avLst/>
              </a:prstGeom>
              <a:solidFill>
                <a:srgbClr val="FFFF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acc>
                        <m:accPr>
                          <m:chr m:val="⃗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acc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acc>
                            <m:accPr>
                              <m:chr m:val="⃗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</m:acc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den>
                          </m:f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f>
                            <m:f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altLang="zh-TW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B8BCE1D-196F-0042-BA75-CEA7ED34F0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471241" y="4364073"/>
                <a:ext cx="1923732" cy="552331"/>
              </a:xfrm>
              <a:prstGeom prst="rect">
                <a:avLst/>
              </a:prstGeom>
              <a:blipFill>
                <a:blip r:embed="rId11"/>
                <a:stretch>
                  <a:fillRect l="-1307" t="-15909" b="-13636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57560CE9-7E12-ED4C-B924-1FA88023072E}"/>
                  </a:ext>
                </a:extLst>
              </p:cNvPr>
              <p:cNvSpPr/>
              <p:nvPr/>
            </p:nvSpPr>
            <p:spPr>
              <a:xfrm>
                <a:off x="4471241" y="5046184"/>
                <a:ext cx="2832634" cy="369332"/>
              </a:xfrm>
              <a:prstGeom prst="rect">
                <a:avLst/>
              </a:prstGeom>
              <a:solidFill>
                <a:srgbClr val="FFFF99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TW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  <m:func>
                            <m:funcPr>
                              <m:ctrlPr>
                                <a:rPr lang="en-US" altLang="zh-TW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altLang="zh-TW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func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  <m:func>
                            <m:funcPr>
                              <m:ctrlPr>
                                <a:rPr lang="en-US" altLang="zh-TW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altLang="zh-TW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func>
                        </m:e>
                      </m:d>
                    </m:oMath>
                  </m:oMathPara>
                </a14:m>
                <a:endParaRPr lang="en-TW" dirty="0"/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57560CE9-7E12-ED4C-B924-1FA88023072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1241" y="5046184"/>
                <a:ext cx="2832634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3632EB3F-9B98-3C40-98A4-FF2E832BC7A2}"/>
                  </a:ext>
                </a:extLst>
              </p:cNvPr>
              <p:cNvSpPr/>
              <p:nvPr/>
            </p:nvSpPr>
            <p:spPr>
              <a:xfrm>
                <a:off x="4471241" y="5511640"/>
                <a:ext cx="3227294" cy="369332"/>
              </a:xfrm>
              <a:prstGeom prst="rect">
                <a:avLst/>
              </a:prstGeom>
              <a:solidFill>
                <a:srgbClr val="FFFF99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TW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altLang="zh-TW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𝑟</m:t>
                      </m:r>
                      <m:r>
                        <a:rPr lang="en-US" altLang="zh-TW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𝜔</m:t>
                      </m:r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func>
                            <m:funcPr>
                              <m:ctrlPr>
                                <a:rPr lang="en-US" altLang="zh-TW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altLang="zh-TW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func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func>
                            <m:funcPr>
                              <m:ctrlPr>
                                <a:rPr lang="en-US" altLang="zh-TW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altLang="zh-TW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func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𝑟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𝜔</m:t>
                      </m:r>
                      <m:acc>
                        <m:accPr>
                          <m:chr m:val="̂"/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e>
                      </m:acc>
                    </m:oMath>
                  </m:oMathPara>
                </a14:m>
                <a:endParaRPr lang="en-TW" dirty="0"/>
              </a:p>
            </p:txBody>
          </p:sp>
        </mc:Choice>
        <mc:Fallback xmlns="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3632EB3F-9B98-3C40-98A4-FF2E832BC7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1241" y="5511640"/>
                <a:ext cx="3227294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5AD399AF-67E4-0F42-928F-CA9CD01F78FD}"/>
                  </a:ext>
                </a:extLst>
              </p:cNvPr>
              <p:cNvSpPr/>
              <p:nvPr/>
            </p:nvSpPr>
            <p:spPr>
              <a:xfrm>
                <a:off x="4501515" y="6000350"/>
                <a:ext cx="962699" cy="369332"/>
              </a:xfrm>
              <a:prstGeom prst="rect">
                <a:avLst/>
              </a:prstGeom>
              <a:solidFill>
                <a:srgbClr val="FFFF99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𝑟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𝜔</m:t>
                      </m:r>
                    </m:oMath>
                  </m:oMathPara>
                </a14:m>
                <a:endParaRPr lang="en-TW" dirty="0"/>
              </a:p>
            </p:txBody>
          </p:sp>
        </mc:Choice>
        <mc:Fallback xmlns="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5AD399AF-67E4-0F42-928F-CA9CD01F78F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1515" y="6000350"/>
                <a:ext cx="962699" cy="3693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DEF5D29B-2CEA-D44B-A806-5B7F971FD874}"/>
                  </a:ext>
                </a:extLst>
              </p:cNvPr>
              <p:cNvSpPr/>
              <p:nvPr/>
            </p:nvSpPr>
            <p:spPr>
              <a:xfrm>
                <a:off x="5724128" y="6000350"/>
                <a:ext cx="1092543" cy="369332"/>
              </a:xfrm>
              <a:prstGeom prst="rect">
                <a:avLst/>
              </a:prstGeom>
              <a:solidFill>
                <a:srgbClr val="FFFF99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acc>
                        <m:accPr>
                          <m:chr m:val="̂"/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</m:t>
                          </m:r>
                        </m:e>
                      </m:acc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acc>
                        <m:accPr>
                          <m:chr m:val="̂"/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e>
                      </m:acc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TW" dirty="0"/>
              </a:p>
            </p:txBody>
          </p:sp>
        </mc:Choice>
        <mc:Fallback xmlns="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DEF5D29B-2CEA-D44B-A806-5B7F971FD87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4128" y="6000350"/>
                <a:ext cx="1092543" cy="369332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DDD9FB23-9159-3B4C-9425-8A8E1B320F56}"/>
                  </a:ext>
                </a:extLst>
              </p:cNvPr>
              <p:cNvSpPr txBox="1"/>
              <p:nvPr/>
            </p:nvSpPr>
            <p:spPr bwMode="auto">
              <a:xfrm>
                <a:off x="4513046" y="1663404"/>
                <a:ext cx="2014526" cy="276999"/>
              </a:xfrm>
              <a:prstGeom prst="rect">
                <a:avLst/>
              </a:prstGeom>
              <a:solidFill>
                <a:srgbClr val="FFFF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acc>
                        <m:accPr>
                          <m:chr m:val="̂"/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</m:t>
                          </m:r>
                        </m:e>
                      </m:acc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func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func>
                            <m:funcPr>
                              <m:ctrl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func>
                        </m:e>
                      </m:d>
                    </m:oMath>
                  </m:oMathPara>
                </a14:m>
                <a:endParaRPr lang="en-TW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DDD9FB23-9159-3B4C-9425-8A8E1B320F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513046" y="1663404"/>
                <a:ext cx="2014526" cy="276999"/>
              </a:xfrm>
              <a:prstGeom prst="rect">
                <a:avLst/>
              </a:prstGeom>
              <a:blipFill>
                <a:blip r:embed="rId16"/>
                <a:stretch>
                  <a:fillRect l="-1250" t="-13636" b="-13636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FB339ED-0449-5B47-BB8E-36C51C9B1D21}"/>
                  </a:ext>
                </a:extLst>
              </p:cNvPr>
              <p:cNvSpPr txBox="1"/>
              <p:nvPr/>
            </p:nvSpPr>
            <p:spPr bwMode="auto">
              <a:xfrm>
                <a:off x="4523649" y="2028817"/>
                <a:ext cx="841064" cy="525913"/>
              </a:xfrm>
              <a:prstGeom prst="rect">
                <a:avLst/>
              </a:prstGeom>
              <a:solidFill>
                <a:srgbClr val="FFFF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en-US" altLang="zh-TW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FB339ED-0449-5B47-BB8E-36C51C9B1D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523649" y="2028817"/>
                <a:ext cx="841064" cy="525913"/>
              </a:xfrm>
              <a:prstGeom prst="rect">
                <a:avLst/>
              </a:prstGeom>
              <a:blipFill>
                <a:blip r:embed="rId17"/>
                <a:stretch>
                  <a:fillRect l="-4478" t="-2326" r="-2985" b="-13953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AB656F8-398B-DC6F-B61E-D6E7050F2C2F}"/>
                  </a:ext>
                </a:extLst>
              </p:cNvPr>
              <p:cNvSpPr txBox="1"/>
              <p:nvPr/>
            </p:nvSpPr>
            <p:spPr bwMode="auto">
              <a:xfrm>
                <a:off x="2587464" y="2129987"/>
                <a:ext cx="198003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acc>
                        <m:accPr>
                          <m:chr m:val="⃗"/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</m:acc>
                    </m:oMath>
                  </m:oMathPara>
                </a14:m>
                <a:endParaRPr lang="en-TW" sz="20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AB656F8-398B-DC6F-B61E-D6E7050F2C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587464" y="2129987"/>
                <a:ext cx="198003" cy="307777"/>
              </a:xfrm>
              <a:prstGeom prst="rect">
                <a:avLst/>
              </a:prstGeom>
              <a:blipFill>
                <a:blip r:embed="rId18"/>
                <a:stretch>
                  <a:fillRect l="-29412" t="-36000" r="-11765" b="-8000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5C362DD-C153-16B7-68CA-E618ED26DCFC}"/>
                  </a:ext>
                </a:extLst>
              </p:cNvPr>
              <p:cNvSpPr txBox="1"/>
              <p:nvPr/>
            </p:nvSpPr>
            <p:spPr bwMode="auto">
              <a:xfrm>
                <a:off x="2322711" y="2886017"/>
                <a:ext cx="363754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𝜔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n-TW" sz="20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5C362DD-C153-16B7-68CA-E618ED26DC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322711" y="2886017"/>
                <a:ext cx="363754" cy="307777"/>
              </a:xfrm>
              <a:prstGeom prst="rect">
                <a:avLst/>
              </a:prstGeom>
              <a:blipFill>
                <a:blip r:embed="rId19"/>
                <a:stretch>
                  <a:fillRect l="-10000" r="-10000" b="-4000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C573B32-23B5-0E88-B412-F2F17CC49582}"/>
                  </a:ext>
                </a:extLst>
              </p:cNvPr>
              <p:cNvSpPr txBox="1"/>
              <p:nvPr/>
            </p:nvSpPr>
            <p:spPr bwMode="auto">
              <a:xfrm>
                <a:off x="4496526" y="3230563"/>
                <a:ext cx="3639843" cy="1063496"/>
              </a:xfrm>
              <a:prstGeom prst="rect">
                <a:avLst/>
              </a:prstGeom>
              <a:solidFill>
                <a:srgbClr val="FFFF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func>
                        <m:func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altLang="zh-TW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altLang="zh-TW"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→0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func>
                                <m:funcPr>
                                  <m:ctrlPr>
                                    <a:rPr lang="en-US" altLang="zh-TW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altLang="zh-TW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num>
                            <m:den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den>
                          </m:f>
                        </m:e>
                      </m:func>
                      <m:func>
                        <m:func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altLang="zh-TW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altLang="zh-TW"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→0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num>
                            <m:den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den>
                          </m:f>
                        </m:e>
                      </m:func>
                      <m:r>
                        <a:rPr lang="zh-TW" altLang="en-US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＝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𝑟</m:t>
                      </m:r>
                      <m:f>
                        <m:f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𝑑</m:t>
                          </m:r>
                          <m:d>
                            <m:d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en-US" altLang="zh-TW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altLang="zh-TW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e>
                          </m:d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den>
                      </m:f>
                      <m:r>
                        <a:rPr lang="en-US" altLang="zh-TW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num>
                        <m:den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</m:oMath>
                  </m:oMathPara>
                </a14:m>
                <a:endParaRPr lang="en-US" altLang="zh-TW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𝑟</m:t>
                      </m:r>
                      <m:func>
                        <m:funcPr>
                          <m:ctrlPr>
                            <a:rPr lang="en-US" altLang="zh-TW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zh-TW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f>
                        <m:fPr>
                          <m:ctrlP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r>
                        <a:rPr lang="en-US" altLang="zh-TW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𝑟</m:t>
                      </m:r>
                      <m:r>
                        <a:rPr lang="en-US" altLang="zh-TW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𝜔</m:t>
                      </m:r>
                      <m:func>
                        <m:funcPr>
                          <m:ctrlPr>
                            <a:rPr lang="en-US" altLang="zh-TW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zh-TW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US" altLang="zh-TW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func>
                    </m:oMath>
                  </m:oMathPara>
                </a14:m>
                <a:endParaRPr lang="en-TW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C573B32-23B5-0E88-B412-F2F17CC495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496526" y="3230563"/>
                <a:ext cx="3639843" cy="1063496"/>
              </a:xfrm>
              <a:prstGeom prst="rect">
                <a:avLst/>
              </a:prstGeom>
              <a:blipFill>
                <a:blip r:embed="rId20"/>
                <a:stretch>
                  <a:fillRect l="-1045" r="-1394" b="-8333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8" grpId="0" animBg="1"/>
      <p:bldP spid="20" grpId="0" animBg="1"/>
      <p:bldP spid="21" grpId="0" animBg="1"/>
      <p:bldP spid="7" grpId="0" animBg="1"/>
      <p:bldP spid="23" grpId="0" animBg="1"/>
      <p:bldP spid="24" grpId="0" animBg="1"/>
      <p:bldP spid="25" grpId="0" animBg="1"/>
      <p:bldP spid="5" grpId="0" animBg="1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1" name="Picture 4" descr="F06_0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79" t="15245" r="15279" b="16219"/>
          <a:stretch>
            <a:fillRect/>
          </a:stretch>
        </p:blipFill>
        <p:spPr bwMode="auto">
          <a:xfrm>
            <a:off x="0" y="1285875"/>
            <a:ext cx="4248150" cy="382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682" name="Line 5"/>
          <p:cNvSpPr>
            <a:spLocks noChangeShapeType="1"/>
          </p:cNvSpPr>
          <p:nvPr/>
        </p:nvSpPr>
        <p:spPr bwMode="auto">
          <a:xfrm flipV="1">
            <a:off x="2016125" y="2222500"/>
            <a:ext cx="936625" cy="936625"/>
          </a:xfrm>
          <a:prstGeom prst="line">
            <a:avLst/>
          </a:prstGeom>
          <a:noFill/>
          <a:ln w="57150">
            <a:solidFill>
              <a:srgbClr val="CC0099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71684" name="Line 7"/>
          <p:cNvSpPr>
            <a:spLocks noChangeShapeType="1"/>
          </p:cNvSpPr>
          <p:nvPr/>
        </p:nvSpPr>
        <p:spPr bwMode="auto">
          <a:xfrm>
            <a:off x="2089150" y="3230563"/>
            <a:ext cx="208756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71690" name="Text Box 13"/>
          <p:cNvSpPr txBox="1">
            <a:spLocks noChangeArrowheads="1"/>
          </p:cNvSpPr>
          <p:nvPr/>
        </p:nvSpPr>
        <p:spPr bwMode="auto">
          <a:xfrm>
            <a:off x="3348038" y="692150"/>
            <a:ext cx="27368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>
              <a:spcBef>
                <a:spcPct val="50000"/>
              </a:spcBef>
            </a:pPr>
            <a:r>
              <a:rPr lang="zh-TW" altLang="en-US" sz="1800">
                <a:solidFill>
                  <a:srgbClr val="FF0000"/>
                </a:solidFill>
              </a:rPr>
              <a:t>等速圓周運動的加速度</a:t>
            </a:r>
          </a:p>
        </p:txBody>
      </p:sp>
      <p:sp>
        <p:nvSpPr>
          <p:cNvPr id="71691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endParaRPr lang="zh-TW" altLang="en-US" sz="1800"/>
          </a:p>
        </p:txBody>
      </p:sp>
      <p:sp>
        <p:nvSpPr>
          <p:cNvPr id="2" name="文字方塊 14"/>
          <p:cNvSpPr txBox="1">
            <a:spLocks noChangeArrowheads="1"/>
          </p:cNvSpPr>
          <p:nvPr/>
        </p:nvSpPr>
        <p:spPr bwMode="auto">
          <a:xfrm>
            <a:off x="5850971" y="4799129"/>
            <a:ext cx="23574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zh-TW" altLang="en-US" sz="1800" dirty="0">
                <a:solidFill>
                  <a:srgbClr val="FF0000"/>
                </a:solidFill>
              </a:rPr>
              <a:t>向心加速度指向圓心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54348BC4-5184-EA45-811A-33D91A4E2039}"/>
                  </a:ext>
                </a:extLst>
              </p:cNvPr>
              <p:cNvSpPr/>
              <p:nvPr/>
            </p:nvSpPr>
            <p:spPr>
              <a:xfrm>
                <a:off x="4357878" y="1285875"/>
                <a:ext cx="3115602" cy="369332"/>
              </a:xfrm>
              <a:prstGeom prst="rect">
                <a:avLst/>
              </a:prstGeom>
              <a:solidFill>
                <a:srgbClr val="FFFF99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acc>
                        <m:accPr>
                          <m:chr m:val="⃗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acc>
                      <m:r>
                        <a:rPr lang="en-US" altLang="zh-TW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  <m:func>
                            <m:funcPr>
                              <m:ctrlPr>
                                <a:rPr lang="en-US" altLang="zh-TW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altLang="zh-TW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func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  <m:func>
                            <m:funcPr>
                              <m:ctrlPr>
                                <a:rPr lang="en-US" altLang="zh-TW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altLang="zh-TW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func>
                        </m:e>
                      </m:d>
                    </m:oMath>
                  </m:oMathPara>
                </a14:m>
                <a:endParaRPr lang="en-TW" dirty="0"/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54348BC4-5184-EA45-811A-33D91A4E203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7878" y="1285875"/>
                <a:ext cx="3115602" cy="369332"/>
              </a:xfrm>
              <a:prstGeom prst="rect">
                <a:avLst/>
              </a:prstGeom>
              <a:blipFill>
                <a:blip r:embed="rId8"/>
                <a:stretch>
                  <a:fillRect t="-10000"/>
                </a:stretch>
              </a:blipFill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AACEF33-C84D-6B4E-B1DF-9576F684490A}"/>
                  </a:ext>
                </a:extLst>
              </p:cNvPr>
              <p:cNvSpPr txBox="1"/>
              <p:nvPr/>
            </p:nvSpPr>
            <p:spPr bwMode="auto">
              <a:xfrm>
                <a:off x="5927129" y="4480011"/>
                <a:ext cx="2014526" cy="276999"/>
              </a:xfrm>
              <a:prstGeom prst="rect">
                <a:avLst/>
              </a:prstGeom>
              <a:solidFill>
                <a:srgbClr val="FFFF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acc>
                        <m:accPr>
                          <m:chr m:val="̂"/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</m:t>
                          </m:r>
                        </m:e>
                      </m:acc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func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func>
                            <m:funcPr>
                              <m:ctrl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func>
                        </m:e>
                      </m:d>
                    </m:oMath>
                  </m:oMathPara>
                </a14:m>
                <a:endParaRPr lang="en-TW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AACEF33-C84D-6B4E-B1DF-9576F68449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927129" y="4480011"/>
                <a:ext cx="2014526" cy="276999"/>
              </a:xfrm>
              <a:prstGeom prst="rect">
                <a:avLst/>
              </a:prstGeom>
              <a:blipFill>
                <a:blip r:embed="rId9"/>
                <a:stretch>
                  <a:fillRect l="-625" t="-8696" b="-8696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4BD21F8F-3FDA-5A41-A999-001406ABDB77}"/>
                  </a:ext>
                </a:extLst>
              </p:cNvPr>
              <p:cNvSpPr txBox="1"/>
              <p:nvPr/>
            </p:nvSpPr>
            <p:spPr bwMode="auto">
              <a:xfrm>
                <a:off x="4393626" y="3862134"/>
                <a:ext cx="3582391" cy="276999"/>
              </a:xfrm>
              <a:prstGeom prst="rect">
                <a:avLst/>
              </a:prstGeom>
              <a:solidFill>
                <a:srgbClr val="FFFF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acc>
                        <m:accPr>
                          <m:chr m:val="⃗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𝑟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func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func>
                            <m:funcPr>
                              <m:ctrl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func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𝑟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acc>
                        <m:accPr>
                          <m:chr m:val="̂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</m:acc>
                    </m:oMath>
                  </m:oMathPara>
                </a14:m>
                <a:endParaRPr lang="en-TW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4BD21F8F-3FDA-5A41-A999-001406ABDB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393626" y="3862134"/>
                <a:ext cx="3582391" cy="276999"/>
              </a:xfrm>
              <a:prstGeom prst="rect">
                <a:avLst/>
              </a:prstGeom>
              <a:blipFill>
                <a:blip r:embed="rId10"/>
                <a:stretch>
                  <a:fillRect l="-709" t="-27273" r="-709" b="-13636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4CB9C1F-C48C-A64F-97E7-DD46FB89DC8E}"/>
                  </a:ext>
                </a:extLst>
              </p:cNvPr>
              <p:cNvSpPr txBox="1"/>
              <p:nvPr/>
            </p:nvSpPr>
            <p:spPr bwMode="auto">
              <a:xfrm>
                <a:off x="4383495" y="1890829"/>
                <a:ext cx="4240713" cy="1268296"/>
              </a:xfrm>
              <a:prstGeom prst="rect">
                <a:avLst/>
              </a:prstGeom>
              <a:solidFill>
                <a:srgbClr val="FFFF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acc>
                        <m:accPr>
                          <m:chr m:val="⃗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acc>
                            <m:accPr>
                              <m:chr m:val="⃗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</m:acc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</m:t>
                          </m:r>
                          <m:r>
                            <a:rPr lang="en-US" altLang="zh-TW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  <m:f>
                            <m:f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den>
                          </m:f>
                          <m:d>
                            <m:d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en-US" altLang="zh-TW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altLang="zh-TW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𝜔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func>
                            </m:e>
                          </m:d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</m:t>
                          </m:r>
                          <m:r>
                            <a:rPr lang="en-US" altLang="zh-TW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  <m:f>
                            <m:f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den>
                          </m:f>
                          <m:func>
                            <m:funcPr>
                              <m:ctrlPr>
                                <a:rPr lang="en-US" altLang="zh-TW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altLang="zh-TW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func>
                        </m:e>
                      </m:d>
                    </m:oMath>
                  </m:oMathPara>
                </a14:m>
                <a:endParaRPr lang="en-US" altLang="zh-TW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</m:t>
                          </m:r>
                          <m:f>
                            <m:f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func>
                                <m:funcPr>
                                  <m:ctrlPr>
                                    <a:rPr lang="en-US" altLang="zh-TW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altLang="zh-TW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den>
                          </m:f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f>
                            <m:f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</m:t>
                              </m:r>
                            </m:num>
                            <m:den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𝑑𝑡</m:t>
                              </m:r>
                            </m:den>
                          </m:f>
                          <m:d>
                            <m:d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</m:t>
                          </m:r>
                          <m:f>
                            <m:f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func>
                                <m:funcPr>
                                  <m:ctrlPr>
                                    <a:rPr lang="en-US" altLang="zh-TW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altLang="zh-TW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den>
                          </m:f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f>
                            <m:f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</m:t>
                              </m:r>
                            </m:num>
                            <m:den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𝑑𝑡</m:t>
                              </m:r>
                            </m:den>
                          </m:f>
                          <m:d>
                            <m:d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altLang="zh-TW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4CB9C1F-C48C-A64F-97E7-DD46FB89DC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383495" y="1890829"/>
                <a:ext cx="4240713" cy="1268296"/>
              </a:xfrm>
              <a:prstGeom prst="rect">
                <a:avLst/>
              </a:prstGeom>
              <a:blipFill>
                <a:blip r:embed="rId11"/>
                <a:stretch>
                  <a:fillRect l="-299" t="-6931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C7711542-8D4B-A14B-8FFE-E7B8BDEA6204}"/>
                  </a:ext>
                </a:extLst>
              </p:cNvPr>
              <p:cNvSpPr txBox="1"/>
              <p:nvPr/>
            </p:nvSpPr>
            <p:spPr bwMode="auto">
              <a:xfrm>
                <a:off x="4383495" y="3284932"/>
                <a:ext cx="3045897" cy="276999"/>
              </a:xfrm>
              <a:prstGeom prst="rect">
                <a:avLst/>
              </a:prstGeom>
              <a:solidFill>
                <a:srgbClr val="FFFF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func>
                            <m:funcPr>
                              <m:ctrl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func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func>
                            <m:funcPr>
                              <m:ctrl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func>
                        </m:e>
                      </m:d>
                    </m:oMath>
                  </m:oMathPara>
                </a14:m>
                <a:endParaRPr lang="en-TW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C7711542-8D4B-A14B-8FFE-E7B8BDEA62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383495" y="3284932"/>
                <a:ext cx="3045897" cy="276999"/>
              </a:xfrm>
              <a:prstGeom prst="rect">
                <a:avLst/>
              </a:prstGeom>
              <a:blipFill>
                <a:blip r:embed="rId12"/>
                <a:stretch>
                  <a:fillRect l="-415" b="-8696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55026395-EDCF-3546-AB32-867E16471FFB}"/>
                  </a:ext>
                </a:extLst>
              </p:cNvPr>
              <p:cNvSpPr/>
              <p:nvPr/>
            </p:nvSpPr>
            <p:spPr>
              <a:xfrm>
                <a:off x="4716016" y="5505846"/>
                <a:ext cx="1624419" cy="646331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𝑟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den>
                      </m:f>
                    </m:oMath>
                  </m:oMathPara>
                </a14:m>
                <a:endParaRPr lang="en-TW" dirty="0"/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55026395-EDCF-3546-AB32-867E16471FF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6016" y="5505846"/>
                <a:ext cx="1624419" cy="646331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8C7AFF59-D225-4C4A-859C-6C29CE899AB0}"/>
              </a:ext>
            </a:extLst>
          </p:cNvPr>
          <p:cNvSpPr/>
          <p:nvPr/>
        </p:nvSpPr>
        <p:spPr>
          <a:xfrm>
            <a:off x="2654357" y="5644345"/>
            <a:ext cx="2031325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dirty="0" err="1"/>
              <a:t>向心加速度大小</a:t>
            </a:r>
            <a:r>
              <a:rPr lang="en-US" dirty="0"/>
              <a:t>：</a:t>
            </a:r>
            <a:endParaRPr lang="en-TW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A494161-A438-84AB-DE79-3E359A95A450}"/>
                  </a:ext>
                </a:extLst>
              </p:cNvPr>
              <p:cNvSpPr txBox="1"/>
              <p:nvPr/>
            </p:nvSpPr>
            <p:spPr bwMode="auto">
              <a:xfrm>
                <a:off x="2456354" y="2222500"/>
                <a:ext cx="198003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acc>
                        <m:accPr>
                          <m:chr m:val="⃗"/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</m:acc>
                    </m:oMath>
                  </m:oMathPara>
                </a14:m>
                <a:endParaRPr lang="en-TW" sz="20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A494161-A438-84AB-DE79-3E359A95A4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456354" y="2222500"/>
                <a:ext cx="198003" cy="307777"/>
              </a:xfrm>
              <a:prstGeom prst="rect">
                <a:avLst/>
              </a:prstGeom>
              <a:blipFill>
                <a:blip r:embed="rId14"/>
                <a:stretch>
                  <a:fillRect l="-31250" t="-40000" r="-12500" b="-8000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2962E15-A9FB-ECB6-C272-744948CB6561}"/>
                  </a:ext>
                </a:extLst>
              </p:cNvPr>
              <p:cNvSpPr txBox="1"/>
              <p:nvPr/>
            </p:nvSpPr>
            <p:spPr bwMode="auto">
              <a:xfrm>
                <a:off x="2275653" y="2921595"/>
                <a:ext cx="363754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𝜔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n-TW" sz="20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2962E15-A9FB-ECB6-C272-744948CB65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275653" y="2921595"/>
                <a:ext cx="363754" cy="307777"/>
              </a:xfrm>
              <a:prstGeom prst="rect">
                <a:avLst/>
              </a:prstGeom>
              <a:blipFill>
                <a:blip r:embed="rId15"/>
                <a:stretch>
                  <a:fillRect l="-13793" r="-10345" b="-3846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ED1462D-E13C-817D-BF6F-212E4D16FA51}"/>
                  </a:ext>
                </a:extLst>
              </p:cNvPr>
              <p:cNvSpPr txBox="1"/>
              <p:nvPr/>
            </p:nvSpPr>
            <p:spPr bwMode="auto">
              <a:xfrm>
                <a:off x="2796894" y="2536923"/>
                <a:ext cx="311234" cy="307777"/>
              </a:xfrm>
              <a:prstGeom prst="rect">
                <a:avLst/>
              </a:prstGeom>
              <a:solidFill>
                <a:schemeClr val="accent5">
                  <a:lumMod val="90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acc>
                        <m:accPr>
                          <m:chr m:val="⃗"/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</m:oMath>
                  </m:oMathPara>
                </a14:m>
                <a:endParaRPr lang="en-TW" sz="20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ED1462D-E13C-817D-BF6F-212E4D16FA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796894" y="2536923"/>
                <a:ext cx="311234" cy="307777"/>
              </a:xfrm>
              <a:prstGeom prst="rect">
                <a:avLst/>
              </a:prstGeom>
              <a:blipFill>
                <a:blip r:embed="rId16"/>
                <a:stretch>
                  <a:fillRect l="-4000" t="-34615" b="-7692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9" grpId="0" animBg="1"/>
      <p:bldP spid="20" grpId="0" animBg="1"/>
      <p:bldP spid="21" grpId="0" animBg="1"/>
      <p:bldP spid="22" grpId="0" animBg="1"/>
      <p:bldP spid="3" grpId="0" animBg="1"/>
      <p:bldP spid="4" grpId="0" animBg="1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5" name="Picture 2" descr="D:\Dropbox\Documents\課程\YoungTextBook\Images\Chapter03\A_Images\A_Figures_and_Photos\03_29_Figure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820737"/>
            <a:ext cx="4894262" cy="410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06" name="Picture 3" descr="D:\Dropbox\Documents\課程\YoungTextBook\Images\Chapter03\A_Images\A_Figures_and_Photos\03_Pg88_UnFigur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068960"/>
            <a:ext cx="2610148" cy="1914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087AB524-A34D-7A4F-A10F-0912CFD6AE6E}"/>
                  </a:ext>
                </a:extLst>
              </p:cNvPr>
              <p:cNvSpPr/>
              <p:nvPr/>
            </p:nvSpPr>
            <p:spPr>
              <a:xfrm>
                <a:off x="3759790" y="5229200"/>
                <a:ext cx="1624419" cy="646331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𝑟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den>
                      </m:f>
                    </m:oMath>
                  </m:oMathPara>
                </a14:m>
                <a:endParaRPr lang="en-TW" dirty="0"/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087AB524-A34D-7A4F-A10F-0912CFD6AE6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9790" y="5229200"/>
                <a:ext cx="1624419" cy="646331"/>
              </a:xfrm>
              <a:prstGeom prst="rect">
                <a:avLst/>
              </a:prstGeom>
              <a:blipFill>
                <a:blip r:embed="rId4"/>
                <a:stretch>
                  <a:fillRect b="-1923"/>
                </a:stretch>
              </a:blipFill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text&#10;&#10;Description automatically generated">
            <a:extLst>
              <a:ext uri="{FF2B5EF4-FFF2-40B4-BE49-F238E27FC236}">
                <a16:creationId xmlns:a16="http://schemas.microsoft.com/office/drawing/2014/main" id="{5AEC3C32-9072-D589-BF4C-330C4E17AE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505500"/>
            <a:ext cx="7772400" cy="3849188"/>
          </a:xfrm>
          <a:prstGeom prst="rect">
            <a:avLst/>
          </a:prstGeom>
        </p:spPr>
      </p:pic>
      <p:pic>
        <p:nvPicPr>
          <p:cNvPr id="5" name="Picture 4" descr="A diagram of a line of circles&#10;&#10;Description automatically generated">
            <a:extLst>
              <a:ext uri="{FF2B5EF4-FFF2-40B4-BE49-F238E27FC236}">
                <a16:creationId xmlns:a16="http://schemas.microsoft.com/office/drawing/2014/main" id="{319ACFEC-CA06-62BD-6329-A96E044A4A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136"/>
          <a:stretch/>
        </p:blipFill>
        <p:spPr>
          <a:xfrm>
            <a:off x="685800" y="4325860"/>
            <a:ext cx="7772400" cy="230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401217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diagram of a line of circles&#10;&#10;Description automatically generated">
            <a:extLst>
              <a:ext uri="{FF2B5EF4-FFF2-40B4-BE49-F238E27FC236}">
                <a16:creationId xmlns:a16="http://schemas.microsoft.com/office/drawing/2014/main" id="{3D382B20-E4B3-8BF3-A5CC-2A77669E83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624"/>
          <a:stretch/>
        </p:blipFill>
        <p:spPr>
          <a:xfrm>
            <a:off x="694700" y="1654729"/>
            <a:ext cx="7772400" cy="1361672"/>
          </a:xfrm>
          <a:prstGeom prst="rect">
            <a:avLst/>
          </a:prstGeom>
        </p:spPr>
      </p:pic>
      <p:pic>
        <p:nvPicPr>
          <p:cNvPr id="5" name="Picture 4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B6E8D743-298E-F1FB-1589-89BEAA4257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700" y="3016401"/>
            <a:ext cx="7772400" cy="1065928"/>
          </a:xfrm>
          <a:prstGeom prst="rect">
            <a:avLst/>
          </a:prstGeom>
        </p:spPr>
      </p:pic>
      <p:pic>
        <p:nvPicPr>
          <p:cNvPr id="7" name="Picture 6" descr="A diagram of a diagram of a curve&#10;&#10;Description automatically generated with medium confidence">
            <a:extLst>
              <a:ext uri="{FF2B5EF4-FFF2-40B4-BE49-F238E27FC236}">
                <a16:creationId xmlns:a16="http://schemas.microsoft.com/office/drawing/2014/main" id="{F776CAEB-196E-F751-0601-9809601593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4089557"/>
            <a:ext cx="7772400" cy="2213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244399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8EC237F-3817-FB43-9650-646391300E30}"/>
              </a:ext>
            </a:extLst>
          </p:cNvPr>
          <p:cNvSpPr txBox="1"/>
          <p:nvPr/>
        </p:nvSpPr>
        <p:spPr bwMode="auto">
          <a:xfrm>
            <a:off x="1367644" y="116154"/>
            <a:ext cx="640871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r>
              <a:rPr lang="en-GB" dirty="0" err="1"/>
              <a:t>向量是可以疊加的，所以位移、速度、加速度都可以疊加</a:t>
            </a:r>
            <a:r>
              <a:rPr lang="en-GB" dirty="0"/>
              <a:t>！</a:t>
            </a:r>
            <a:endParaRPr lang="en-TW" dirty="0"/>
          </a:p>
        </p:txBody>
      </p:sp>
      <p:pic>
        <p:nvPicPr>
          <p:cNvPr id="8" name="Picture 7" descr="Diagram&#10;&#10;Description automatically generated">
            <a:extLst>
              <a:ext uri="{FF2B5EF4-FFF2-40B4-BE49-F238E27FC236}">
                <a16:creationId xmlns:a16="http://schemas.microsoft.com/office/drawing/2014/main" id="{F98E3270-D067-CD4B-B1E4-CFE8A6B812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5486"/>
            <a:ext cx="9036496" cy="4818234"/>
          </a:xfrm>
          <a:prstGeom prst="rect">
            <a:avLst/>
          </a:prstGeom>
        </p:spPr>
      </p:pic>
      <p:pic>
        <p:nvPicPr>
          <p:cNvPr id="10" name="Picture 9" descr="Text&#10;&#10;Description automatically generated">
            <a:extLst>
              <a:ext uri="{FF2B5EF4-FFF2-40B4-BE49-F238E27FC236}">
                <a16:creationId xmlns:a16="http://schemas.microsoft.com/office/drawing/2014/main" id="{474917A1-F077-9D44-8253-272EB25D672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182"/>
          <a:stretch/>
        </p:blipFill>
        <p:spPr>
          <a:xfrm>
            <a:off x="0" y="5247627"/>
            <a:ext cx="9036496" cy="1548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276858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F917723B-395B-F24E-92D4-DA39D827770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141"/>
          <a:stretch/>
        </p:blipFill>
        <p:spPr>
          <a:xfrm>
            <a:off x="0" y="565473"/>
            <a:ext cx="9144000" cy="3799631"/>
          </a:xfrm>
          <a:prstGeom prst="rect">
            <a:avLst/>
          </a:prstGeom>
        </p:spPr>
      </p:pic>
      <p:pic>
        <p:nvPicPr>
          <p:cNvPr id="5" name="Picture 4" descr="Text, letter&#10;&#10;Description automatically generated">
            <a:extLst>
              <a:ext uri="{FF2B5EF4-FFF2-40B4-BE49-F238E27FC236}">
                <a16:creationId xmlns:a16="http://schemas.microsoft.com/office/drawing/2014/main" id="{CA25D2CA-6D43-4848-9E16-824CE5C30A9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336"/>
          <a:stretch/>
        </p:blipFill>
        <p:spPr>
          <a:xfrm>
            <a:off x="-12410" y="4365104"/>
            <a:ext cx="9144000" cy="1865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1283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106" name="Picture 4" descr="constitution.jpg Constitution image by chale09">
            <a:extLst>
              <a:ext uri="{FF2B5EF4-FFF2-40B4-BE49-F238E27FC236}">
                <a16:creationId xmlns:a16="http://schemas.microsoft.com/office/drawing/2014/main" id="{056D4DED-D246-C5C8-B352-078C5E52B7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4360" y="1041658"/>
            <a:ext cx="3960440" cy="5416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5107" name="文字方塊 2">
            <a:extLst>
              <a:ext uri="{FF2B5EF4-FFF2-40B4-BE49-F238E27FC236}">
                <a16:creationId xmlns:a16="http://schemas.microsoft.com/office/drawing/2014/main" id="{C122B636-E015-E457-9764-B60C0BD58B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05596" y="548680"/>
            <a:ext cx="493280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zh-TW" altLang="en-US" dirty="0"/>
              <a:t>最精簡的憲法也要密密麻麻佈滿一整張紙！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, letter&#10;&#10;Description automatically generated">
            <a:extLst>
              <a:ext uri="{FF2B5EF4-FFF2-40B4-BE49-F238E27FC236}">
                <a16:creationId xmlns:a16="http://schemas.microsoft.com/office/drawing/2014/main" id="{9794D002-3965-3946-86D0-6B3B60E00E7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55"/>
          <a:stretch/>
        </p:blipFill>
        <p:spPr>
          <a:xfrm>
            <a:off x="404719" y="273370"/>
            <a:ext cx="8334561" cy="2815958"/>
          </a:xfrm>
          <a:prstGeom prst="rect">
            <a:avLst/>
          </a:prstGeom>
        </p:spPr>
      </p:pic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31F0C800-8604-F047-914C-8589354AEB3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664"/>
          <a:stretch/>
        </p:blipFill>
        <p:spPr>
          <a:xfrm>
            <a:off x="404718" y="3089328"/>
            <a:ext cx="8334561" cy="3669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047106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9C58AA09-4F04-DC44-8859-1B3E400CB53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780"/>
          <a:stretch/>
        </p:blipFill>
        <p:spPr>
          <a:xfrm>
            <a:off x="345878" y="1044301"/>
            <a:ext cx="8460432" cy="1592611"/>
          </a:xfrm>
          <a:prstGeom prst="rect">
            <a:avLst/>
          </a:prstGeom>
        </p:spPr>
      </p:pic>
      <p:pic>
        <p:nvPicPr>
          <p:cNvPr id="5" name="Picture 4" descr="Chart, line chart&#10;&#10;Description automatically generated">
            <a:extLst>
              <a:ext uri="{FF2B5EF4-FFF2-40B4-BE49-F238E27FC236}">
                <a16:creationId xmlns:a16="http://schemas.microsoft.com/office/drawing/2014/main" id="{9D5EE2FB-7A18-934F-BA94-006083A4925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76"/>
          <a:stretch/>
        </p:blipFill>
        <p:spPr>
          <a:xfrm>
            <a:off x="341783" y="2636912"/>
            <a:ext cx="8460433" cy="3145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274597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art, line chart&#10;&#10;Description automatically generated">
            <a:extLst>
              <a:ext uri="{FF2B5EF4-FFF2-40B4-BE49-F238E27FC236}">
                <a16:creationId xmlns:a16="http://schemas.microsoft.com/office/drawing/2014/main" id="{31B33C6B-2494-0C47-9B20-373E4773C8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556" y="107168"/>
            <a:ext cx="6411532" cy="3624537"/>
          </a:xfrm>
          <a:prstGeom prst="rect">
            <a:avLst/>
          </a:prstGeom>
        </p:spPr>
      </p:pic>
      <p:pic>
        <p:nvPicPr>
          <p:cNvPr id="4" name="Picture 3" descr="Chart, line chart&#10;&#10;Description automatically generated">
            <a:extLst>
              <a:ext uri="{FF2B5EF4-FFF2-40B4-BE49-F238E27FC236}">
                <a16:creationId xmlns:a16="http://schemas.microsoft.com/office/drawing/2014/main" id="{541E4FD0-C22D-B048-AFF0-12D4970CBCC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612"/>
          <a:stretch/>
        </p:blipFill>
        <p:spPr>
          <a:xfrm>
            <a:off x="1160314" y="3731706"/>
            <a:ext cx="6404580" cy="3019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849070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line chart, histogram&#10;&#10;Description automatically generated">
            <a:extLst>
              <a:ext uri="{FF2B5EF4-FFF2-40B4-BE49-F238E27FC236}">
                <a16:creationId xmlns:a16="http://schemas.microsoft.com/office/drawing/2014/main" id="{B4F006B7-E9DF-2348-BCC5-BECDD0C6239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758"/>
          <a:stretch/>
        </p:blipFill>
        <p:spPr>
          <a:xfrm>
            <a:off x="1080645" y="31458"/>
            <a:ext cx="6471274" cy="2510433"/>
          </a:xfrm>
          <a:prstGeom prst="rect">
            <a:avLst/>
          </a:prstGeom>
        </p:spPr>
      </p:pic>
      <p:pic>
        <p:nvPicPr>
          <p:cNvPr id="5" name="Picture 4" descr="A screenshot of a computer&#10;&#10;Description automatically generated with low confidence">
            <a:extLst>
              <a:ext uri="{FF2B5EF4-FFF2-40B4-BE49-F238E27FC236}">
                <a16:creationId xmlns:a16="http://schemas.microsoft.com/office/drawing/2014/main" id="{58C9A162-C426-9C47-A23C-3D9FFE86AC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628" y="2541891"/>
            <a:ext cx="6479369" cy="4403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194533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 with low confidence">
            <a:extLst>
              <a:ext uri="{FF2B5EF4-FFF2-40B4-BE49-F238E27FC236}">
                <a16:creationId xmlns:a16="http://schemas.microsoft.com/office/drawing/2014/main" id="{655B914D-97DC-C043-B1FC-74D2AAB30A4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14" b="82705"/>
          <a:stretch/>
        </p:blipFill>
        <p:spPr>
          <a:xfrm>
            <a:off x="899592" y="532404"/>
            <a:ext cx="7793138" cy="1010646"/>
          </a:xfrm>
          <a:prstGeom prst="rect">
            <a:avLst/>
          </a:prstGeom>
        </p:spPr>
      </p:pic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0262F35F-BD0A-7242-8BD6-783F1984EC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086" y="4162822"/>
            <a:ext cx="7761817" cy="2290514"/>
          </a:xfrm>
          <a:prstGeom prst="rect">
            <a:avLst/>
          </a:prstGeom>
        </p:spPr>
      </p:pic>
      <p:pic>
        <p:nvPicPr>
          <p:cNvPr id="6" name="Picture 5" descr="Diagram&#10;&#10;Description automatically generated with low confidence">
            <a:extLst>
              <a:ext uri="{FF2B5EF4-FFF2-40B4-BE49-F238E27FC236}">
                <a16:creationId xmlns:a16="http://schemas.microsoft.com/office/drawing/2014/main" id="{752CA6E8-3ECC-534B-9844-DC99445F6BE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422"/>
          <a:stretch/>
        </p:blipFill>
        <p:spPr>
          <a:xfrm>
            <a:off x="899592" y="1628800"/>
            <a:ext cx="7770797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385510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13"/>
          <p:cNvSpPr>
            <a:spLocks noGrp="1" noChangeArrowheads="1"/>
          </p:cNvSpPr>
          <p:nvPr>
            <p:ph type="title"/>
          </p:nvPr>
        </p:nvSpPr>
        <p:spPr>
          <a:xfrm>
            <a:off x="1763713" y="4724400"/>
            <a:ext cx="5184551" cy="311150"/>
          </a:xfrm>
        </p:spPr>
        <p:txBody>
          <a:bodyPr/>
          <a:lstStyle/>
          <a:p>
            <a:pPr algn="l" eaLnBrk="1" hangingPunct="1"/>
            <a:r>
              <a:rPr lang="zh-TW" altLang="en-US" sz="1800" dirty="0">
                <a:solidFill>
                  <a:srgbClr val="FF3300"/>
                </a:solidFill>
              </a:rPr>
              <a:t>月球的運動也是等加速度運動（以大小而言）！</a:t>
            </a:r>
          </a:p>
        </p:txBody>
      </p:sp>
      <p:pic>
        <p:nvPicPr>
          <p:cNvPr id="73730" name="Picture 7" descr="130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18"/>
          <a:stretch>
            <a:fillRect/>
          </a:stretch>
        </p:blipFill>
        <p:spPr>
          <a:xfrm>
            <a:off x="2627313" y="908050"/>
            <a:ext cx="3943350" cy="3471863"/>
          </a:xfrm>
          <a:noFill/>
        </p:spPr>
      </p:pic>
      <p:pic>
        <p:nvPicPr>
          <p:cNvPr id="73731" name="Picture 25" descr="Newton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731000" y="1700213"/>
            <a:ext cx="1958975" cy="2690812"/>
          </a:xfrm>
          <a:noFill/>
        </p:spPr>
      </p:pic>
      <p:sp>
        <p:nvSpPr>
          <p:cNvPr id="73732" name="Text Box 27"/>
          <p:cNvSpPr txBox="1">
            <a:spLocks noChangeArrowheads="1"/>
          </p:cNvSpPr>
          <p:nvPr/>
        </p:nvSpPr>
        <p:spPr bwMode="auto">
          <a:xfrm>
            <a:off x="6948264" y="4508500"/>
            <a:ext cx="1692275" cy="77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TW" sz="1800" dirty="0"/>
              <a:t>Isaac Newton</a:t>
            </a:r>
          </a:p>
          <a:p>
            <a:pPr>
              <a:spcBef>
                <a:spcPct val="50000"/>
              </a:spcBef>
            </a:pPr>
            <a:r>
              <a:rPr lang="en-US" altLang="zh-TW" sz="1800" dirty="0"/>
              <a:t>(1642-1727)</a:t>
            </a:r>
          </a:p>
        </p:txBody>
      </p:sp>
      <p:sp>
        <p:nvSpPr>
          <p:cNvPr id="73733" name="文字方塊 6"/>
          <p:cNvSpPr txBox="1">
            <a:spLocks noChangeArrowheads="1"/>
          </p:cNvSpPr>
          <p:nvPr/>
        </p:nvSpPr>
        <p:spPr bwMode="auto">
          <a:xfrm>
            <a:off x="1763713" y="5156200"/>
            <a:ext cx="31670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zh-TW" altLang="en-US" sz="1800"/>
              <a:t>加速度的方向也是指向地球！</a:t>
            </a:r>
          </a:p>
        </p:txBody>
      </p:sp>
      <p:pic>
        <p:nvPicPr>
          <p:cNvPr id="73734" name="Picture 11" descr="File:Isaac Newton signature.sv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5342443"/>
            <a:ext cx="1568450" cy="53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735" name="Picture 13" descr="http://www.google.com/url?source=imglanding&amp;ct=img&amp;q=http://s3.amazonaws.com/readers/2010/05/13/newtonmanzana_1.jpg&amp;sa=X&amp;ei=lpVeUNONMdDImAWv7IEo&amp;ved=0CAsQ8wc4KQ&amp;usg=AFQjCNHVZWO-4jvnt6p_zepQW46b5RFC1w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635250"/>
            <a:ext cx="2281238" cy="171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394" name="Picture 6" descr="A-02">
            <a:extLst>
              <a:ext uri="{FF2B5EF4-FFF2-40B4-BE49-F238E27FC236}">
                <a16:creationId xmlns:a16="http://schemas.microsoft.com/office/drawing/2014/main" id="{2D4AE27A-A35C-85E6-B7EE-43CB0EE3D994}"/>
              </a:ext>
            </a:extLst>
          </p:cNvPr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5650" y="908050"/>
            <a:ext cx="5830888" cy="4043363"/>
          </a:xfrm>
          <a:noFill/>
        </p:spPr>
      </p:pic>
      <p:sp>
        <p:nvSpPr>
          <p:cNvPr id="187395" name="Text Box 7">
            <a:extLst>
              <a:ext uri="{FF2B5EF4-FFF2-40B4-BE49-F238E27FC236}">
                <a16:creationId xmlns:a16="http://schemas.microsoft.com/office/drawing/2014/main" id="{606421E8-2FAE-0B17-CCFC-D7D1B83C8F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404813"/>
            <a:ext cx="40322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Copernicus 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哥白尼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(1473-1543)</a:t>
            </a:r>
          </a:p>
        </p:txBody>
      </p:sp>
      <p:sp>
        <p:nvSpPr>
          <p:cNvPr id="151556" name="Text Box 8">
            <a:extLst>
              <a:ext uri="{FF2B5EF4-FFF2-40B4-BE49-F238E27FC236}">
                <a16:creationId xmlns:a16="http://schemas.microsoft.com/office/drawing/2014/main" id="{6AD4988F-9220-A68E-5373-D7332719DD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4941888"/>
            <a:ext cx="58324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TW" altLang="en-US"/>
              <a:t>哥白尼批評托勒密的系統</a:t>
            </a:r>
            <a:r>
              <a:rPr lang="en-US" altLang="zh-TW"/>
              <a:t>“….”</a:t>
            </a:r>
          </a:p>
        </p:txBody>
      </p:sp>
      <p:pic>
        <p:nvPicPr>
          <p:cNvPr id="6" name="Picture 2" descr="http://www.phys.ncku.edu.tw/~astrolab/e_book/astron_western/images/geocentric_Ptolemy.jpg">
            <a:hlinkClick r:id="rId3"/>
            <a:extLst>
              <a:ext uri="{FF2B5EF4-FFF2-40B4-BE49-F238E27FC236}">
                <a16:creationId xmlns:a16="http://schemas.microsoft.com/office/drawing/2014/main" id="{1D63D999-1D8A-C957-B795-0FD6EEB1CB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981075"/>
            <a:ext cx="3797300" cy="3814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259A1355-98F9-5D23-14F1-60DC28B47D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5732463"/>
            <a:ext cx="6840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zh-TW" altLang="en-US" dirty="0"/>
              <a:t>原來科學不只是忠於現象，科學還必須賞心悅目！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3EF756F6-BF79-C7CE-FA11-9FE91C05EF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6092825"/>
            <a:ext cx="526297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zh-TW" altLang="en-US" dirty="0"/>
              <a:t>科學必須簡化現象為單純的定律！簡單使人快樂！</a:t>
            </a:r>
          </a:p>
        </p:txBody>
      </p:sp>
      <p:pic>
        <p:nvPicPr>
          <p:cNvPr id="151560" name="Picture 8" descr="安心亞的圖片">
            <a:hlinkClick r:id="rId5" tooltip="安心亞的圖片"/>
            <a:extLst>
              <a:ext uri="{FF2B5EF4-FFF2-40B4-BE49-F238E27FC236}">
                <a16:creationId xmlns:a16="http://schemas.microsoft.com/office/drawing/2014/main" id="{6F04E47B-C6A5-55EF-28E6-770C8C45BA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188913"/>
            <a:ext cx="2117725" cy="281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1564" name="Picture 12" descr="http://shesay20.ek21.com/expert/uploads/mai5.jpg">
            <a:extLst>
              <a:ext uri="{FF2B5EF4-FFF2-40B4-BE49-F238E27FC236}">
                <a16:creationId xmlns:a16="http://schemas.microsoft.com/office/drawing/2014/main" id="{FCCB2D45-A59B-71AE-2C4E-93F745B774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2997200"/>
            <a:ext cx="2206625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文字方塊 12">
            <a:extLst>
              <a:ext uri="{FF2B5EF4-FFF2-40B4-BE49-F238E27FC236}">
                <a16:creationId xmlns:a16="http://schemas.microsoft.com/office/drawing/2014/main" id="{CCEE2C9F-4B70-AB4B-FC37-49DAB9E30A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5300663"/>
            <a:ext cx="6985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zh-TW" altLang="en-US"/>
              <a:t>他寧願忍受當時還無法解釋的地球移動，卻堅持心靈的快樂！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76006D5F-D530-4027-7966-EB3AAB0B0F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4300" y="4941888"/>
            <a:ext cx="241604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en-US" altLang="zh-TW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 pleasing to the mind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8451658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514" name="Picture 6" descr="A-02">
            <a:extLst>
              <a:ext uri="{FF2B5EF4-FFF2-40B4-BE49-F238E27FC236}">
                <a16:creationId xmlns:a16="http://schemas.microsoft.com/office/drawing/2014/main" id="{4A5039F6-80FF-8BF8-4CEF-F64E9DACE37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34" t="2702" b="25150"/>
          <a:stretch>
            <a:fillRect/>
          </a:stretch>
        </p:blipFill>
        <p:spPr>
          <a:xfrm>
            <a:off x="2987675" y="1557338"/>
            <a:ext cx="3627438" cy="3600450"/>
          </a:xfrm>
          <a:noFill/>
        </p:spPr>
      </p:pic>
      <p:sp>
        <p:nvSpPr>
          <p:cNvPr id="192515" name="文字方塊 3">
            <a:extLst>
              <a:ext uri="{FF2B5EF4-FFF2-40B4-BE49-F238E27FC236}">
                <a16:creationId xmlns:a16="http://schemas.microsoft.com/office/drawing/2014/main" id="{B9A1145F-7987-0E6B-01B3-B6C49DBC84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4438" y="5373688"/>
            <a:ext cx="49672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zh-TW" altLang="en-US"/>
              <a:t>哥白尼的圖像也有一個不是非常精美之處！</a:t>
            </a:r>
          </a:p>
        </p:txBody>
      </p:sp>
      <p:sp>
        <p:nvSpPr>
          <p:cNvPr id="4" name="向上箭號 3">
            <a:extLst>
              <a:ext uri="{FF2B5EF4-FFF2-40B4-BE49-F238E27FC236}">
                <a16:creationId xmlns:a16="http://schemas.microsoft.com/office/drawing/2014/main" id="{324707FE-0E30-EAC6-0000-57D70340788E}"/>
              </a:ext>
            </a:extLst>
          </p:cNvPr>
          <p:cNvSpPr/>
          <p:nvPr/>
        </p:nvSpPr>
        <p:spPr>
          <a:xfrm rot="17861284">
            <a:off x="5011242" y="2847914"/>
            <a:ext cx="525074" cy="476031"/>
          </a:xfrm>
          <a:prstGeom prst="upArrow">
            <a:avLst/>
          </a:prstGeom>
          <a:solidFill>
            <a:srgbClr val="FFFF00"/>
          </a:solidFill>
          <a:ln w="444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538" name="Picture 3" descr="A-02">
            <a:extLst>
              <a:ext uri="{FF2B5EF4-FFF2-40B4-BE49-F238E27FC236}">
                <a16:creationId xmlns:a16="http://schemas.microsoft.com/office/drawing/2014/main" id="{8E674FBA-9003-A762-CB80-09A0071093F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01" t="4755" r="1230" b="26294"/>
          <a:stretch>
            <a:fillRect/>
          </a:stretch>
        </p:blipFill>
        <p:spPr>
          <a:xfrm>
            <a:off x="250825" y="620713"/>
            <a:ext cx="4071938" cy="4143375"/>
          </a:xfrm>
          <a:noFill/>
        </p:spPr>
      </p:pic>
      <p:pic>
        <p:nvPicPr>
          <p:cNvPr id="125954" name="Picture 2" descr="http://img.arting365.com/opus/picture_insert/h108/h05/img200704052112037.jpg">
            <a:hlinkClick r:id="rId3"/>
            <a:extLst>
              <a:ext uri="{FF2B5EF4-FFF2-40B4-BE49-F238E27FC236}">
                <a16:creationId xmlns:a16="http://schemas.microsoft.com/office/drawing/2014/main" id="{4F518380-35BA-B67F-71AB-FE863ABAB4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3429000"/>
            <a:ext cx="5429250" cy="277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B231BA04-5EDD-CC7E-5DB2-D77534065D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7538" y="620713"/>
            <a:ext cx="43926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zh-TW" altLang="en-US"/>
              <a:t>月球是離地極近，繞地球轉的天體。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DB250082-1507-9513-8A38-D87780FBEA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7538" y="1052513"/>
            <a:ext cx="45370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zh-TW" altLang="en-US"/>
              <a:t>為什麼它不像地球表面上的物體會落回地面？</a:t>
            </a:r>
          </a:p>
        </p:txBody>
      </p:sp>
      <p:pic>
        <p:nvPicPr>
          <p:cNvPr id="125958" name="Picture 6" descr="http://news.cctv.com/20080912/images/1221193530261_1221193530261_r.jpg">
            <a:extLst>
              <a:ext uri="{FF2B5EF4-FFF2-40B4-BE49-F238E27FC236}">
                <a16:creationId xmlns:a16="http://schemas.microsoft.com/office/drawing/2014/main" id="{E573D02C-42BF-97D6-5321-BB390E2395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2276475"/>
            <a:ext cx="3074987" cy="391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58F144B8-4C03-DD87-396D-581D6F927E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7538" y="1557338"/>
            <a:ext cx="288131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zh-TW" altLang="en-US"/>
              <a:t>月球為什麼一直飄在空中！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59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59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59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59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62" name="Picture 6" descr="http://news.cctv.com/20080912/images/1221193530261_1221193530261_r.jpg">
            <a:extLst>
              <a:ext uri="{FF2B5EF4-FFF2-40B4-BE49-F238E27FC236}">
                <a16:creationId xmlns:a16="http://schemas.microsoft.com/office/drawing/2014/main" id="{F73C87D1-3385-A90F-C437-D190AE9677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247"/>
          <a:stretch>
            <a:fillRect/>
          </a:stretch>
        </p:blipFill>
        <p:spPr bwMode="auto">
          <a:xfrm>
            <a:off x="6948488" y="2997200"/>
            <a:ext cx="1309687" cy="129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63" name="文字方塊 3">
            <a:extLst>
              <a:ext uri="{FF2B5EF4-FFF2-40B4-BE49-F238E27FC236}">
                <a16:creationId xmlns:a16="http://schemas.microsoft.com/office/drawing/2014/main" id="{9E9DBD31-5B90-2347-3BA6-72DB4082E2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5347959"/>
            <a:ext cx="33845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zh-TW" altLang="en-US" dirty="0"/>
              <a:t>月球是神聖的天上的天體，</a:t>
            </a:r>
          </a:p>
        </p:txBody>
      </p:sp>
      <p:sp>
        <p:nvSpPr>
          <p:cNvPr id="194564" name="文字方塊 4">
            <a:extLst>
              <a:ext uri="{FF2B5EF4-FFF2-40B4-BE49-F238E27FC236}">
                <a16:creationId xmlns:a16="http://schemas.microsoft.com/office/drawing/2014/main" id="{DAB4FEF2-7837-EB11-37A1-5F815520AA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5789507"/>
            <a:ext cx="738028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zh-TW" altLang="en-US" dirty="0"/>
              <a:t>當然與塵世中世俗的物體，本質不同，遵守不同的法律，作不同的運動。</a:t>
            </a:r>
          </a:p>
        </p:txBody>
      </p:sp>
      <p:pic>
        <p:nvPicPr>
          <p:cNvPr id="194565" name="Picture 8" descr="http://1.bp.blogspot.com/_mV157Q86LTY/THKjtO0AAbI/AAAAAAAAAMo/2VMGT4cn0FI/s1600/full-moon-shining+on+ocean.jpg">
            <a:extLst>
              <a:ext uri="{FF2B5EF4-FFF2-40B4-BE49-F238E27FC236}">
                <a16:creationId xmlns:a16="http://schemas.microsoft.com/office/drawing/2014/main" id="{AE0D7312-23D7-746A-FB49-E1FD6B8F6D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1125538"/>
            <a:ext cx="5327650" cy="399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66" name="文字方塊 5">
            <a:extLst>
              <a:ext uri="{FF2B5EF4-FFF2-40B4-BE49-F238E27FC236}">
                <a16:creationId xmlns:a16="http://schemas.microsoft.com/office/drawing/2014/main" id="{9B23E1CC-780A-EC83-F8A1-C25BE2BFF9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9632" y="553211"/>
            <a:ext cx="48244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zh-TW" altLang="en-US" dirty="0"/>
              <a:t>或許這本來就是如此！沒甚麼值得大驚小怪的！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BA97810-8EA1-DED2-224C-81B88CF52CE7}"/>
              </a:ext>
            </a:extLst>
          </p:cNvPr>
          <p:cNvSpPr txBox="1"/>
          <p:nvPr/>
        </p:nvSpPr>
        <p:spPr bwMode="auto">
          <a:xfrm>
            <a:off x="1116013" y="6230500"/>
            <a:ext cx="424807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r>
              <a:rPr lang="en-US" dirty="0" err="1"/>
              <a:t>一個恆常運動，一個會落下</a:t>
            </a:r>
            <a:r>
              <a:rPr lang="en-US" dirty="0"/>
              <a:t>。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noFill/>
        <a:ln w="9525">
          <a:noFill/>
          <a:miter lim="800000"/>
          <a:headEnd/>
          <a:tailEnd/>
        </a:ln>
      </a:spPr>
      <a:bodyPr wrap="square">
        <a:spAutoFit/>
      </a:bodyPr>
      <a:lstStyle>
        <a:defPPr>
          <a:defRPr dirty="0"/>
        </a:defPPr>
      </a:lstStyle>
    </a:tx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70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6059D19F-805A-C94E-88D5-8F45DB5CA17E}">
  <we:reference id="wa104379279" version="2.0.0.0" store="zh-TW" storeType="OMEX"/>
  <we:alternateReferences>
    <we:reference id="WA104379279" version="2.0.0.0" store="WA104379279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8003</TotalTime>
  <Words>3482</Words>
  <Application>Microsoft Macintosh PowerPoint</Application>
  <PresentationFormat>On-screen Show (4:3)</PresentationFormat>
  <Paragraphs>439</Paragraphs>
  <Slides>105</Slides>
  <Notes>0</Notes>
  <HiddenSlides>1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105</vt:i4>
      </vt:variant>
    </vt:vector>
  </HeadingPairs>
  <TitlesOfParts>
    <vt:vector size="114" baseType="lpstr">
      <vt:lpstr>新細明體</vt:lpstr>
      <vt:lpstr>Arial</vt:lpstr>
      <vt:lpstr>Calibri</vt:lpstr>
      <vt:lpstr>Cambria Math</vt:lpstr>
      <vt:lpstr>Tahoma</vt:lpstr>
      <vt:lpstr>Times New Roman</vt:lpstr>
      <vt:lpstr>預設簡報設計</vt:lpstr>
      <vt:lpstr>Equation</vt:lpstr>
      <vt:lpstr>方程式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天體與蘋果服從同樣的物理定律</vt:lpstr>
      <vt:lpstr>PowerPoint Presentation</vt:lpstr>
      <vt:lpstr>PowerPoint Presentation</vt:lpstr>
      <vt:lpstr>古典物理定律 Physical Law</vt:lpstr>
      <vt:lpstr>PowerPoint Presentation</vt:lpstr>
      <vt:lpstr>有些星星每晚固定時間的位置會移動：行星 Planet</vt:lpstr>
      <vt:lpstr>火星的逆行</vt:lpstr>
      <vt:lpstr>PowerPoint Presentation</vt:lpstr>
      <vt:lpstr>PowerPoint Presentation</vt:lpstr>
      <vt:lpstr>PowerPoint Presentation</vt:lpstr>
      <vt:lpstr>PowerPoint Presentation</vt:lpstr>
      <vt:lpstr>對火星逆行的自然解釋</vt:lpstr>
      <vt:lpstr>PowerPoint Presentation</vt:lpstr>
      <vt:lpstr>PowerPoint Presentation</vt:lpstr>
      <vt:lpstr>PowerPoint Presentation</vt:lpstr>
      <vt:lpstr>觀察現象是科學最基本的方法</vt:lpstr>
      <vt:lpstr>PowerPoint Presentation</vt:lpstr>
      <vt:lpstr>PowerPoint Presentation</vt:lpstr>
      <vt:lpstr>PowerPoint Presentation</vt:lpstr>
      <vt:lpstr>著名的比薩斜塔實驗，檢驗自由落體運動，就是最好的例子。</vt:lpstr>
      <vt:lpstr>PowerPoint Presentation</vt:lpstr>
      <vt:lpstr>PowerPoint Presentation</vt:lpstr>
      <vt:lpstr>PowerPoint Presentation</vt:lpstr>
      <vt:lpstr>將介質阻力逐漸變小，物體的行為會往相反方向演進，</vt:lpstr>
      <vt:lpstr>沒有介質阻力下，所有物體將以同樣的方法下落。 </vt:lpstr>
      <vt:lpstr>測量物體下落的距離與時間的關係！</vt:lpstr>
      <vt:lpstr>PowerPoint Presentation</vt:lpstr>
      <vt:lpstr>落體距離及速度與時間的關係</vt:lpstr>
      <vt:lpstr>PowerPoint Presentation</vt:lpstr>
      <vt:lpstr>古典物理定律全部由數學寫成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月球的運動也是等加速度運動（以大小而言）！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天體與蘋果服從同樣的物理定律</vt:lpstr>
      <vt:lpstr>PowerPoint Presentation</vt:lpstr>
    </vt:vector>
  </TitlesOfParts>
  <Company>NTNU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Chia-Hung Chang</dc:creator>
  <cp:lastModifiedBy>Chia-Hung Vincent Chang</cp:lastModifiedBy>
  <cp:revision>405</cp:revision>
  <dcterms:created xsi:type="dcterms:W3CDTF">2006-10-11T11:25:01Z</dcterms:created>
  <dcterms:modified xsi:type="dcterms:W3CDTF">2026-09-06T06:21:55Z</dcterms:modified>
</cp:coreProperties>
</file>