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8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9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700" r:id="rId4"/>
    <p:sldMasterId id="2147483713" r:id="rId5"/>
    <p:sldMasterId id="2147483738" r:id="rId6"/>
    <p:sldMasterId id="2147483742" r:id="rId7"/>
    <p:sldMasterId id="2147483754" r:id="rId8"/>
    <p:sldMasterId id="2147483766" r:id="rId9"/>
    <p:sldMasterId id="2147483778" r:id="rId10"/>
  </p:sldMasterIdLst>
  <p:notesMasterIdLst>
    <p:notesMasterId r:id="rId112"/>
  </p:notesMasterIdLst>
  <p:handoutMasterIdLst>
    <p:handoutMasterId r:id="rId113"/>
  </p:handoutMasterIdLst>
  <p:sldIdLst>
    <p:sldId id="658" r:id="rId11"/>
    <p:sldId id="750" r:id="rId12"/>
    <p:sldId id="979" r:id="rId13"/>
    <p:sldId id="978" r:id="rId14"/>
    <p:sldId id="989" r:id="rId15"/>
    <p:sldId id="973" r:id="rId16"/>
    <p:sldId id="906" r:id="rId17"/>
    <p:sldId id="853" r:id="rId18"/>
    <p:sldId id="854" r:id="rId19"/>
    <p:sldId id="855" r:id="rId20"/>
    <p:sldId id="856" r:id="rId21"/>
    <p:sldId id="888" r:id="rId22"/>
    <p:sldId id="889" r:id="rId23"/>
    <p:sldId id="907" r:id="rId24"/>
    <p:sldId id="967" r:id="rId25"/>
    <p:sldId id="783" r:id="rId26"/>
    <p:sldId id="814" r:id="rId27"/>
    <p:sldId id="784" r:id="rId28"/>
    <p:sldId id="913" r:id="rId29"/>
    <p:sldId id="787" r:id="rId30"/>
    <p:sldId id="815" r:id="rId31"/>
    <p:sldId id="788" r:id="rId32"/>
    <p:sldId id="786" r:id="rId33"/>
    <p:sldId id="582" r:id="rId34"/>
    <p:sldId id="974" r:id="rId35"/>
    <p:sldId id="972" r:id="rId36"/>
    <p:sldId id="572" r:id="rId37"/>
    <p:sldId id="573" r:id="rId38"/>
    <p:sldId id="872" r:id="rId39"/>
    <p:sldId id="581" r:id="rId40"/>
    <p:sldId id="577" r:id="rId41"/>
    <p:sldId id="808" r:id="rId42"/>
    <p:sldId id="874" r:id="rId43"/>
    <p:sldId id="875" r:id="rId44"/>
    <p:sldId id="982" r:id="rId45"/>
    <p:sldId id="361" r:id="rId46"/>
    <p:sldId id="968" r:id="rId47"/>
    <p:sldId id="954" r:id="rId48"/>
    <p:sldId id="362" r:id="rId49"/>
    <p:sldId id="810" r:id="rId50"/>
    <p:sldId id="975" r:id="rId51"/>
    <p:sldId id="977" r:id="rId52"/>
    <p:sldId id="812" r:id="rId53"/>
    <p:sldId id="813" r:id="rId54"/>
    <p:sldId id="816" r:id="rId55"/>
    <p:sldId id="817" r:id="rId56"/>
    <p:sldId id="818" r:id="rId57"/>
    <p:sldId id="819" r:id="rId58"/>
    <p:sldId id="833" r:id="rId59"/>
    <p:sldId id="834" r:id="rId60"/>
    <p:sldId id="877" r:id="rId61"/>
    <p:sldId id="876" r:id="rId62"/>
    <p:sldId id="885" r:id="rId63"/>
    <p:sldId id="824" r:id="rId64"/>
    <p:sldId id="825" r:id="rId65"/>
    <p:sldId id="826" r:id="rId66"/>
    <p:sldId id="946" r:id="rId67"/>
    <p:sldId id="900" r:id="rId68"/>
    <p:sldId id="902" r:id="rId69"/>
    <p:sldId id="986" r:id="rId70"/>
    <p:sldId id="370" r:id="rId71"/>
    <p:sldId id="371" r:id="rId72"/>
    <p:sldId id="372" r:id="rId73"/>
    <p:sldId id="373" r:id="rId74"/>
    <p:sldId id="374" r:id="rId75"/>
    <p:sldId id="904" r:id="rId76"/>
    <p:sldId id="987" r:id="rId77"/>
    <p:sldId id="988" r:id="rId78"/>
    <p:sldId id="377" r:id="rId79"/>
    <p:sldId id="378" r:id="rId80"/>
    <p:sldId id="379" r:id="rId81"/>
    <p:sldId id="380" r:id="rId82"/>
    <p:sldId id="381" r:id="rId83"/>
    <p:sldId id="990" r:id="rId84"/>
    <p:sldId id="991" r:id="rId85"/>
    <p:sldId id="1003" r:id="rId86"/>
    <p:sldId id="993" r:id="rId87"/>
    <p:sldId id="994" r:id="rId88"/>
    <p:sldId id="995" r:id="rId89"/>
    <p:sldId id="996" r:id="rId90"/>
    <p:sldId id="997" r:id="rId91"/>
    <p:sldId id="998" r:id="rId92"/>
    <p:sldId id="999" r:id="rId93"/>
    <p:sldId id="1000" r:id="rId94"/>
    <p:sldId id="1001" r:id="rId95"/>
    <p:sldId id="725" r:id="rId96"/>
    <p:sldId id="726" r:id="rId97"/>
    <p:sldId id="727" r:id="rId98"/>
    <p:sldId id="728" r:id="rId99"/>
    <p:sldId id="729" r:id="rId100"/>
    <p:sldId id="730" r:id="rId101"/>
    <p:sldId id="776" r:id="rId102"/>
    <p:sldId id="936" r:id="rId103"/>
    <p:sldId id="1005" r:id="rId104"/>
    <p:sldId id="1007" r:id="rId105"/>
    <p:sldId id="459" r:id="rId106"/>
    <p:sldId id="1006" r:id="rId107"/>
    <p:sldId id="460" r:id="rId108"/>
    <p:sldId id="462" r:id="rId109"/>
    <p:sldId id="945" r:id="rId110"/>
    <p:sldId id="980" r:id="rId111"/>
  </p:sldIdLst>
  <p:sldSz cx="9144000" cy="6858000" type="screen4x3"/>
  <p:notesSz cx="9144000" cy="6858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00CC"/>
    <a:srgbClr val="CCFFCC"/>
    <a:srgbClr val="FF99CC"/>
    <a:srgbClr val="7030A0"/>
    <a:srgbClr val="996633"/>
    <a:srgbClr val="996600"/>
    <a:srgbClr val="990033"/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9457" autoAdjust="0"/>
  </p:normalViewPr>
  <p:slideViewPr>
    <p:cSldViewPr snapToGrid="0">
      <p:cViewPr varScale="1">
        <p:scale>
          <a:sx n="92" d="100"/>
          <a:sy n="92" d="100"/>
        </p:scale>
        <p:origin x="136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5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5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117" Type="http://schemas.openxmlformats.org/officeDocument/2006/relationships/tableStyles" Target="tableStyles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6.xml"/><Relationship Id="rId107" Type="http://schemas.openxmlformats.org/officeDocument/2006/relationships/slide" Target="slides/slide97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102" Type="http://schemas.openxmlformats.org/officeDocument/2006/relationships/slide" Target="slides/slide92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0.xml"/><Relationship Id="rId95" Type="http://schemas.openxmlformats.org/officeDocument/2006/relationships/slide" Target="slides/slide85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113" Type="http://schemas.openxmlformats.org/officeDocument/2006/relationships/handoutMaster" Target="handoutMasters/handoutMaster1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59" Type="http://schemas.openxmlformats.org/officeDocument/2006/relationships/slide" Target="slides/slide49.xml"/><Relationship Id="rId103" Type="http://schemas.openxmlformats.org/officeDocument/2006/relationships/slide" Target="slides/slide93.xml"/><Relationship Id="rId108" Type="http://schemas.openxmlformats.org/officeDocument/2006/relationships/slide" Target="slides/slide98.xml"/><Relationship Id="rId54" Type="http://schemas.openxmlformats.org/officeDocument/2006/relationships/slide" Target="slides/slide44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91" Type="http://schemas.openxmlformats.org/officeDocument/2006/relationships/slide" Target="slides/slide81.xml"/><Relationship Id="rId96" Type="http://schemas.openxmlformats.org/officeDocument/2006/relationships/slide" Target="slides/slide8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49" Type="http://schemas.openxmlformats.org/officeDocument/2006/relationships/slide" Target="slides/slide39.xml"/><Relationship Id="rId114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94" Type="http://schemas.openxmlformats.org/officeDocument/2006/relationships/slide" Target="slides/slide84.xml"/><Relationship Id="rId99" Type="http://schemas.openxmlformats.org/officeDocument/2006/relationships/slide" Target="slides/slide89.xml"/><Relationship Id="rId101" Type="http://schemas.openxmlformats.org/officeDocument/2006/relationships/slide" Target="slides/slide9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109" Type="http://schemas.openxmlformats.org/officeDocument/2006/relationships/slide" Target="slides/slide9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97" Type="http://schemas.openxmlformats.org/officeDocument/2006/relationships/slide" Target="slides/slide87.xml"/><Relationship Id="rId104" Type="http://schemas.openxmlformats.org/officeDocument/2006/relationships/slide" Target="slides/slide9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slide" Target="slides/slide8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slide" Target="slides/slide77.xml"/><Relationship Id="rId110" Type="http://schemas.openxmlformats.org/officeDocument/2006/relationships/slide" Target="slides/slide100.xml"/><Relationship Id="rId115" Type="http://schemas.openxmlformats.org/officeDocument/2006/relationships/viewProps" Target="viewProps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56" Type="http://schemas.openxmlformats.org/officeDocument/2006/relationships/slide" Target="slides/slide46.xml"/><Relationship Id="rId77" Type="http://schemas.openxmlformats.org/officeDocument/2006/relationships/slide" Target="slides/slide67.xml"/><Relationship Id="rId100" Type="http://schemas.openxmlformats.org/officeDocument/2006/relationships/slide" Target="slides/slide90.xml"/><Relationship Id="rId105" Type="http://schemas.openxmlformats.org/officeDocument/2006/relationships/slide" Target="slides/slide9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93" Type="http://schemas.openxmlformats.org/officeDocument/2006/relationships/slide" Target="slides/slide83.xml"/><Relationship Id="rId98" Type="http://schemas.openxmlformats.org/officeDocument/2006/relationships/slide" Target="slides/slide88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5.xml"/><Relationship Id="rId46" Type="http://schemas.openxmlformats.org/officeDocument/2006/relationships/slide" Target="slides/slide36.xml"/><Relationship Id="rId67" Type="http://schemas.openxmlformats.org/officeDocument/2006/relationships/slide" Target="slides/slide57.xml"/><Relationship Id="rId116" Type="http://schemas.openxmlformats.org/officeDocument/2006/relationships/theme" Target="theme/theme1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62" Type="http://schemas.openxmlformats.org/officeDocument/2006/relationships/slide" Target="slides/slide52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111" Type="http://schemas.openxmlformats.org/officeDocument/2006/relationships/slide" Target="slides/slide101.xml"/><Relationship Id="rId15" Type="http://schemas.openxmlformats.org/officeDocument/2006/relationships/slide" Target="slides/slide5.xml"/><Relationship Id="rId36" Type="http://schemas.openxmlformats.org/officeDocument/2006/relationships/slide" Target="slides/slide26.xml"/><Relationship Id="rId57" Type="http://schemas.openxmlformats.org/officeDocument/2006/relationships/slide" Target="slides/slide47.xml"/><Relationship Id="rId106" Type="http://schemas.openxmlformats.org/officeDocument/2006/relationships/slide" Target="slides/slide9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F61B94F-413C-4C4A-B019-BB28FFD22A5D}" type="datetimeFigureOut">
              <a:rPr lang="zh-TW" altLang="en-US"/>
              <a:pPr>
                <a:defRPr/>
              </a:pPr>
              <a:t>2014/6/1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1275973-6B82-48FA-A9A7-905AC60373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9732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48C1F-E841-4F97-958F-F8A7C51CA813}" type="datetimeFigureOut">
              <a:rPr lang="zh-TW" altLang="en-US" smtClean="0"/>
              <a:pPr/>
              <a:t>2014/6/1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B218E-0328-45A2-AC4C-0CEDA49295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8864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A2842C-869A-4659-A077-E12702AED7FE}" type="slidenum">
              <a:rPr lang="en-US" altLang="zh-TW">
                <a:solidFill>
                  <a:prstClr val="black"/>
                </a:solidFill>
              </a:rPr>
              <a:pPr/>
              <a:t>7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10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4801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6E63A2-DF4C-4A2C-A7C9-5A3DBF65E466}" type="slidenum">
              <a:rPr lang="en-US" altLang="zh-TW"/>
              <a:pPr/>
              <a:t>96</a:t>
            </a:fld>
            <a:endParaRPr lang="en-US" altLang="zh-TW"/>
          </a:p>
        </p:txBody>
      </p:sp>
      <p:sp>
        <p:nvSpPr>
          <p:cNvPr id="234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35288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209FBD-8642-4C15-8F71-36081467BC44}" type="slidenum">
              <a:rPr lang="en-US" altLang="zh-TW"/>
              <a:pPr/>
              <a:t>98</a:t>
            </a:fld>
            <a:endParaRPr lang="en-US" altLang="zh-TW"/>
          </a:p>
        </p:txBody>
      </p:sp>
      <p:sp>
        <p:nvSpPr>
          <p:cNvPr id="234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96345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41DA5-B4BF-4801-A9E0-BF54C79B897D}" type="slidenum">
              <a:rPr lang="en-US" altLang="zh-TW"/>
              <a:pPr/>
              <a:t>99</a:t>
            </a:fld>
            <a:endParaRPr lang="en-US" altLang="zh-TW"/>
          </a:p>
        </p:txBody>
      </p:sp>
      <p:sp>
        <p:nvSpPr>
          <p:cNvPr id="224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94278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A2842C-869A-4659-A077-E12702AED7FE}" type="slidenum">
              <a:rPr lang="en-US" altLang="zh-TW">
                <a:solidFill>
                  <a:prstClr val="black"/>
                </a:solidFill>
              </a:rPr>
              <a:pPr/>
              <a:t>15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10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0771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A6C8F7-5AE1-4C4D-B2A6-99C3EDCEE782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234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242570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E6DE28-3B82-4BBB-A1FE-4B6806D88376}" type="slidenum">
              <a:rPr lang="en-US" altLang="zh-TW">
                <a:solidFill>
                  <a:prstClr val="black"/>
                </a:solidFill>
              </a:rPr>
              <a:pPr/>
              <a:t>19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24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30711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數據直接打上去</a:t>
            </a:r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02833A-17F6-4F46-A9AD-6E3C8FD87566}" type="slidenum">
              <a:rPr lang="zh-TW" altLang="en-US" smtClean="0"/>
              <a:pPr/>
              <a:t>36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197355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A2842C-869A-4659-A077-E12702AED7FE}" type="slidenum">
              <a:rPr lang="en-US" altLang="zh-TW"/>
              <a:pPr/>
              <a:t>58</a:t>
            </a:fld>
            <a:endParaRPr lang="en-US" altLang="zh-TW"/>
          </a:p>
        </p:txBody>
      </p:sp>
      <p:sp>
        <p:nvSpPr>
          <p:cNvPr id="210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3526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A2842C-869A-4659-A077-E12702AED7FE}" type="slidenum">
              <a:rPr lang="en-US" altLang="zh-TW"/>
              <a:pPr/>
              <a:t>59</a:t>
            </a:fld>
            <a:endParaRPr lang="en-US" altLang="zh-TW"/>
          </a:p>
        </p:txBody>
      </p:sp>
      <p:sp>
        <p:nvSpPr>
          <p:cNvPr id="210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1026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B218E-0328-45A2-AC4C-0CEDA4929525}" type="slidenum">
              <a:rPr lang="zh-TW" altLang="en-US" smtClean="0"/>
              <a:pPr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7447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A2842C-869A-4659-A077-E12702AED7FE}" type="slidenum">
              <a:rPr lang="en-US" altLang="zh-TW"/>
              <a:pPr/>
              <a:t>66</a:t>
            </a:fld>
            <a:endParaRPr lang="en-US" altLang="zh-TW"/>
          </a:p>
        </p:txBody>
      </p:sp>
      <p:sp>
        <p:nvSpPr>
          <p:cNvPr id="210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689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EAAA7-18FD-4B15-B153-DCFD2935F2FB}" type="datetimeFigureOut">
              <a:rPr lang="zh-TW" altLang="en-US"/>
              <a:pPr>
                <a:defRPr/>
              </a:pPr>
              <a:t>2014/6/1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A5AFC-D4B0-4047-8B60-D36D95BF9B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7E59B-1AFF-4049-8EF2-B950DDED1AF7}" type="datetimeFigureOut">
              <a:rPr lang="zh-TW" altLang="en-US"/>
              <a:pPr>
                <a:defRPr/>
              </a:pPr>
              <a:t>2014/6/1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BA3E5-CACA-4233-980E-DD297DB4C31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0F2EE-3B07-4385-B583-DA2B999135AE}" type="datetimeFigureOut">
              <a:rPr lang="zh-TW" altLang="en-US"/>
              <a:pPr>
                <a:defRPr/>
              </a:pPr>
              <a:t>2014/6/1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CDD94-8F9D-4AEA-AE8B-A7193E32C2E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180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1800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180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180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80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80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800"/>
            </a:p>
          </p:txBody>
        </p:sp>
      </p:grpSp>
      <p:sp>
        <p:nvSpPr>
          <p:cNvPr id="1443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443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F579993-BFE9-43C9-B16E-17930C39991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AA8F7-F9F9-428A-AA08-995B13D899B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765D-C4CC-4E82-BDBE-29324DE5D7BD}" type="datetimeFigureOut">
              <a:rPr lang="zh-TW" altLang="en-US"/>
              <a:pPr>
                <a:defRPr/>
              </a:pPr>
              <a:t>2014/6/1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331CC-1B63-4FC0-92C5-F829D4EF22E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CCBD7-A374-42DA-B817-BA98605DFFCD}" type="datetimeFigureOut">
              <a:rPr lang="zh-TW" altLang="en-US"/>
              <a:pPr>
                <a:defRPr/>
              </a:pPr>
              <a:t>2014/6/1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46125-B30F-459B-B1A9-FD533F474EB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6FE2-80E5-417A-B843-D367985A6EEF}" type="datetimeFigureOut">
              <a:rPr lang="zh-TW" altLang="en-US"/>
              <a:pPr>
                <a:defRPr/>
              </a:pPr>
              <a:t>2014/6/1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3EF7D-F1D2-4916-B5EF-C14C3938D39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C8AB0-DEB4-4706-96D8-2A65C7F470D2}" type="datetimeFigureOut">
              <a:rPr lang="zh-TW" altLang="en-US"/>
              <a:pPr>
                <a:defRPr/>
              </a:pPr>
              <a:t>2014/6/1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4D9D3-2525-4535-A18E-BA0A2D9F929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EB9F7-E9DA-4E4F-B81B-6901F8B451E8}" type="datetimeFigureOut">
              <a:rPr lang="zh-TW" altLang="en-US"/>
              <a:pPr>
                <a:defRPr/>
              </a:pPr>
              <a:t>2014/6/1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CCBAD-ADB8-4DB2-964E-5EDC3CC894A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48B87-349D-4DB3-B1C2-3A4D18A16079}" type="datetimeFigureOut">
              <a:rPr lang="zh-TW" altLang="en-US"/>
              <a:pPr>
                <a:defRPr/>
              </a:pPr>
              <a:t>2014/6/1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B1385-F983-41DF-A5C4-E57EFD3AA0C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765D-C4CC-4E82-BDBE-29324DE5D7BD}" type="datetimeFigureOut">
              <a:rPr lang="zh-TW" altLang="en-US"/>
              <a:pPr>
                <a:defRPr/>
              </a:pPr>
              <a:t>2014/6/1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331CC-1B63-4FC0-92C5-F829D4EF22E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050E5-86FC-4874-96E5-8A2F628A7D32}" type="datetimeFigureOut">
              <a:rPr lang="zh-TW" altLang="en-US"/>
              <a:pPr>
                <a:defRPr/>
              </a:pPr>
              <a:t>2014/6/1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EFF3E-68ED-4E0B-B2AE-C2B0D2B51AE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485A1-A7C0-4EC5-A1A2-F79951AAA501}" type="datetimeFigureOut">
              <a:rPr lang="zh-TW" altLang="en-US"/>
              <a:pPr>
                <a:defRPr/>
              </a:pPr>
              <a:t>2014/6/1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63422-2956-4BD2-B5AF-1BBC842F9F2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8B859-2C7A-419C-A1BE-41503AEE318B}" type="datetimeFigureOut">
              <a:rPr lang="zh-TW" altLang="en-US"/>
              <a:pPr>
                <a:defRPr/>
              </a:pPr>
              <a:t>2014/6/1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6A389-C5DF-4987-8225-0DAA153D871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76290-A9AE-4EAF-8C25-C7C53737F199}" type="datetimeFigureOut">
              <a:rPr lang="zh-TW" altLang="en-US"/>
              <a:pPr>
                <a:defRPr/>
              </a:pPr>
              <a:t>2014/6/1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2DFE7-C0B8-4BBA-AB31-EFF437EA837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9C442-89E1-41DA-B069-C37CDA603864}" type="datetimeFigureOut">
              <a:rPr lang="zh-TW" altLang="en-US"/>
              <a:pPr>
                <a:defRPr/>
              </a:pPr>
              <a:t>2014/6/1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2DE6E-295B-4A0F-AC01-2053C014093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5BCCF-38E1-439F-96FE-E788BC36EB7F}" type="datetimeFigureOut">
              <a:rPr lang="zh-TW" altLang="en-US"/>
              <a:pPr>
                <a:defRPr/>
              </a:pPr>
              <a:t>2014/6/1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89F14-36F0-4535-97CA-6CE87A0F2BB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0F3C5-F337-4827-BA33-971ACEDB8C27}" type="datetimeFigureOut">
              <a:rPr lang="zh-TW" altLang="en-US"/>
              <a:pPr>
                <a:defRPr/>
              </a:pPr>
              <a:t>2014/6/1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A0917-C146-459F-A6EE-743B582E723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A740A-BAEA-452B-A419-C1DE14FD5A0C}" type="datetimeFigureOut">
              <a:rPr lang="zh-TW" altLang="en-US"/>
              <a:pPr>
                <a:defRPr/>
              </a:pPr>
              <a:t>2014/6/1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65D1B-528E-4069-A7AD-065263F40B9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AD9D8-771F-4A9B-BFF7-AD7774D6FF8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19CF1-CC6A-4C99-A6AD-5995A44ED55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A501-1CB8-4491-90A3-8A60362289AE}" type="datetimeFigureOut">
              <a:rPr lang="zh-TW" altLang="en-US"/>
              <a:pPr>
                <a:defRPr/>
              </a:pPr>
              <a:t>2014/6/1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5A0EB-8CD2-4CA1-9E88-23B762B80F0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E34C3-1C84-41C8-B5BD-BCDD687FA51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28EDA-DA37-46BA-94FC-3EAD6C67794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D0BEB-16C6-4219-A602-D08B0121454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0952E-C2EA-400A-8074-0F8FFF9FF5F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AA8F7-F9F9-428A-AA08-995B13D899B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5CCB4-EE66-4272-86C8-3E78F538F34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8ED14-08C5-4671-ABF3-FB485F389A6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0D2C0-4A37-4E71-9DCE-5945109C9AC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D9CD2-DDD9-4893-B5D8-C293951361C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34FA0-731E-4CA5-9789-0AA473EFBC8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7A9B9-8F62-451E-96D4-84D90CC1E735}" type="datetimeFigureOut">
              <a:rPr lang="zh-TW" altLang="en-US"/>
              <a:pPr>
                <a:defRPr/>
              </a:pPr>
              <a:t>2014/6/1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47B96-F83A-4FEF-836E-2D06070CB1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CBF40-2187-414E-8077-E3FB62EF166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C0405-6E2A-44FD-9DF4-154528147F0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E3D95-3A9F-477D-B148-AD6665B59EC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CAA94-BE46-4D7B-BC01-31D62FBBC24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C6A5F-3448-4074-9493-577B9B05D7D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C9D3C-D3E3-49D0-837C-16040A5BA43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812AE-D845-429F-A140-8E3C4B366BD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1F5ED-1FE5-4475-A38F-B251F838884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C8F58-3971-4E03-BDAF-75E146A4513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6C3A1-191E-47EE-95B8-76EF80F471A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EC510-DC4E-472C-9F88-006B65184632}" type="datetimeFigureOut">
              <a:rPr lang="zh-TW" altLang="en-US"/>
              <a:pPr>
                <a:defRPr/>
              </a:pPr>
              <a:t>2014/6/1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55D7B-33CA-496D-97A0-EDC05009612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43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443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F579993-BFE9-43C9-B16E-17930C399914}" type="slidenum">
              <a:rPr lang="en-US" altLang="zh-TW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1C1C1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1C1C1C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1C1C1C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AA8F7-F9F9-428A-AA08-995B13D899B3}" type="slidenum">
              <a:rPr lang="en-US" altLang="zh-TW">
                <a:solidFill>
                  <a:srgbClr val="1C1C1C"/>
                </a:solidFill>
              </a:rPr>
              <a:pPr/>
              <a:t>‹#›</a:t>
            </a:fld>
            <a:endParaRPr lang="en-US" altLang="zh-TW">
              <a:solidFill>
                <a:srgbClr val="1C1C1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765D-C4CC-4E82-BDBE-29324DE5D7BD}" type="datetimeFigureOut">
              <a:rPr lang="zh-TW" altLang="en-US">
                <a:solidFill>
                  <a:srgbClr val="1C1C1C"/>
                </a:solidFill>
              </a:rPr>
              <a:pPr>
                <a:defRPr/>
              </a:pPr>
              <a:t>2014/6/1</a:t>
            </a:fld>
            <a:endParaRPr lang="zh-TW" altLang="en-US">
              <a:solidFill>
                <a:srgbClr val="1C1C1C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1C1C1C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331CC-1B63-4FC0-92C5-F829D4EF22EA}" type="slidenum">
              <a:rPr lang="zh-TW" alt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1C1C1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AD9D8-771F-4A9B-BFF7-AD7774D6FF8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19CF1-CC6A-4C99-A6AD-5995A44ED55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E34C3-1C84-41C8-B5BD-BCDD687FA51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28EDA-DA37-46BA-94FC-3EAD6C67794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D0BEB-16C6-4219-A602-D08B0121454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0952E-C2EA-400A-8074-0F8FFF9FF5F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AA8F7-F9F9-428A-AA08-995B13D899B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82AE9-F484-416B-A111-5C9CEC0CC7F2}" type="datetimeFigureOut">
              <a:rPr lang="zh-TW" altLang="en-US"/>
              <a:pPr>
                <a:defRPr/>
              </a:pPr>
              <a:t>2014/6/1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4413A-F443-475C-AFE7-640CC3ADC8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5CCB4-EE66-4272-86C8-3E78F538F34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8ED14-08C5-4671-ABF3-FB485F389A6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0D2C0-4A37-4E71-9DCE-5945109C9AC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D9CD2-DDD9-4893-B5D8-C293951361C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AD9D8-771F-4A9B-BFF7-AD7774D6FF8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19CF1-CC6A-4C99-A6AD-5995A44ED55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E34C3-1C84-41C8-B5BD-BCDD687FA51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28EDA-DA37-46BA-94FC-3EAD6C67794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D0BEB-16C6-4219-A602-D08B0121454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0952E-C2EA-400A-8074-0F8FFF9FF5F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9B93C-A30C-409E-A788-E2D1CA0D168E}" type="datetimeFigureOut">
              <a:rPr lang="zh-TW" altLang="en-US"/>
              <a:pPr>
                <a:defRPr/>
              </a:pPr>
              <a:t>2014/6/1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7291F-7DDD-4094-BF1D-1F4A0D877D8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AA8F7-F9F9-428A-AA08-995B13D899B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5CCB4-EE66-4272-86C8-3E78F538F34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8ED14-08C5-4671-ABF3-FB485F389A6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0D2C0-4A37-4E71-9DCE-5945109C9AC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D9CD2-DDD9-4893-B5D8-C293951361C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EAAA7-18FD-4B15-B153-DCFD2935F2F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A5AFC-D4B0-4047-8B60-D36D95BF9B7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765D-C4CC-4E82-BDBE-29324DE5D7B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331CC-1B63-4FC0-92C5-F829D4EF22E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A501-1CB8-4491-90A3-8A60362289A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5A0EB-8CD2-4CA1-9E88-23B762B80F0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7A9B9-8F62-451E-96D4-84D90CC1E73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47B96-F83A-4FEF-836E-2D06070CB12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EC510-DC4E-472C-9F88-006B6518463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55D7B-33CA-496D-97A0-EDC05009612D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67963-6C60-41B0-9AA6-B48DBEA970A9}" type="datetimeFigureOut">
              <a:rPr lang="zh-TW" altLang="en-US"/>
              <a:pPr>
                <a:defRPr/>
              </a:pPr>
              <a:t>2014/6/1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962D8-60A0-470F-9CA1-FB06F5FEA69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82AE9-F484-416B-A111-5C9CEC0CC7F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4413A-F443-475C-AFE7-640CC3ADC8A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9B93C-A30C-409E-A788-E2D1CA0D168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7291F-7DDD-4094-BF1D-1F4A0D877D8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67963-6C60-41B0-9AA6-B48DBEA970A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962D8-60A0-470F-9CA1-FB06F5FEA69E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651D5-5AFC-4024-9A86-E3BD9070C308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9A2A2-D432-4219-865F-1BB5C75D74E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7E59B-1AFF-4049-8EF2-B950DDED1AF7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BA3E5-CACA-4233-980E-DD297DB4C31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0F2EE-3B07-4385-B583-DA2B999135A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CDD94-8F9D-4AEA-AE8B-A7193E32C2E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CCBD7-A374-42DA-B817-BA98605DFFCD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2014/6/1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46125-B30F-459B-B1A9-FD533F474EBA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8853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6FE2-80E5-417A-B843-D367985A6EEF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2014/6/1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3EF7D-F1D2-4916-B5EF-C14C3938D394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436866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C8AB0-DEB4-4706-96D8-2A65C7F470D2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2014/6/1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4D9D3-2525-4535-A18E-BA0A2D9F9294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395858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EB9F7-E9DA-4E4F-B81B-6901F8B451E8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2014/6/1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CCBAD-ADB8-4DB2-964E-5EDC3CC894A1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1798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651D5-5AFC-4024-9A86-E3BD9070C308}" type="datetimeFigureOut">
              <a:rPr lang="zh-TW" altLang="en-US"/>
              <a:pPr>
                <a:defRPr/>
              </a:pPr>
              <a:t>2014/6/1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9A2A2-D432-4219-865F-1BB5C75D74E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48B87-349D-4DB3-B1C2-3A4D18A16079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2014/6/1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B1385-F983-41DF-A5C4-E57EFD3AA0CA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36057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050E5-86FC-4874-96E5-8A2F628A7D32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2014/6/1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EFF3E-68ED-4E0B-B2AE-C2B0D2B51AE6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56723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485A1-A7C0-4EC5-A1A2-F79951AAA501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2014/6/1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63422-2956-4BD2-B5AF-1BBC842F9F24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732533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8B859-2C7A-419C-A1BE-41503AEE318B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2014/6/1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6A389-C5DF-4987-8225-0DAA153D8712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91821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76290-A9AE-4EAF-8C25-C7C53737F199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2014/6/1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2DFE7-C0B8-4BBA-AB31-EFF437EA8370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59798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9C442-89E1-41DA-B069-C37CDA603864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2014/6/1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2DE6E-295B-4A0F-AC01-2053C014093F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2648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5BCCF-38E1-439F-96FE-E788BC36EB7F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2014/6/1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89F14-36F0-4535-97CA-6CE87A0F2BBB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005642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0F3C5-F337-4827-BA33-971ACEDB8C27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2014/6/1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A0917-C146-459F-A6EE-743B582E7231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35547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A740A-BAEA-452B-A419-C1DE14FD5A0C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2014/6/1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65D1B-528E-4069-A7AD-065263F40B98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613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4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5D6F7CD-2B63-4D32-87FA-1E10E87D6E88}" type="datetimeFigureOut">
              <a:rPr lang="zh-TW" altLang="en-US"/>
              <a:pPr>
                <a:defRPr/>
              </a:pPr>
              <a:t>2014/6/1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D4339C4-3DF0-48DC-A627-479653FF7B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E8F37DAB-F9EE-42F7-A4AD-46887C3D2F92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2014/6/1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97F109B3-B995-46A7-A27D-7EFA0E370C38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58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741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104EB58-9308-4330-B5EA-3576E206D1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2" r:id="rId2"/>
    <p:sldLayoutId id="2147483725" r:id="rId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E8F37DAB-F9EE-42F7-A4AD-46887C3D2F92}" type="datetimeFigureOut">
              <a:rPr lang="zh-TW" altLang="en-US"/>
              <a:pPr>
                <a:defRPr/>
              </a:pPr>
              <a:t>2014/6/1</a:t>
            </a:fld>
            <a:endParaRPr lang="en-US" altLang="zh-TW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97F109B3-B995-46A7-A27D-7EFA0E370C3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AFED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707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707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1707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1707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a typeface="+mn-ea"/>
              </a:defRPr>
            </a:lvl1pPr>
          </a:lstStyle>
          <a:p>
            <a:fld id="{F6A3C9B3-B74A-4691-9D19-44CC3D99728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a typeface="+mn-ea"/>
              </a:defRPr>
            </a:lvl1pPr>
          </a:lstStyle>
          <a:p>
            <a:fld id="{1911F12F-7688-4E66-9348-990CC635573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741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1C1C1C"/>
              </a:solidFill>
            </a:endParaRPr>
          </a:p>
        </p:txBody>
      </p:sp>
      <p:sp>
        <p:nvSpPr>
          <p:cNvPr id="2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1C1C1C"/>
              </a:solidFill>
            </a:endParaRPr>
          </a:p>
        </p:txBody>
      </p:sp>
      <p:sp>
        <p:nvSpPr>
          <p:cNvPr id="2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104EB58-9308-4330-B5EA-3576E206D103}" type="slidenum">
              <a:rPr lang="en-US" altLang="zh-TW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1C1C1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AFED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707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707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a typeface="+mn-ea"/>
              </a:defRPr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707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a typeface="+mn-ea"/>
              </a:defRPr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707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a typeface="+mn-ea"/>
              </a:defRPr>
            </a:lvl1pPr>
          </a:lstStyle>
          <a:p>
            <a:fld id="{F6A3C9B3-B74A-4691-9D19-44CC3D99728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AFED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707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707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a typeface="+mn-ea"/>
              </a:defRPr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707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a typeface="+mn-ea"/>
              </a:defRPr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707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a typeface="+mn-ea"/>
              </a:defRPr>
            </a:lvl1pPr>
          </a:lstStyle>
          <a:p>
            <a:fld id="{F6A3C9B3-B74A-4691-9D19-44CC3D99728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4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5D6F7CD-2B63-4D32-87FA-1E10E87D6E88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D4339C4-3DF0-48DC-A627-479653FF7B2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7.bin"/><Relationship Id="rId3" Type="http://schemas.openxmlformats.org/officeDocument/2006/relationships/image" Target="../media/image41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8.wmf"/><Relationship Id="rId4" Type="http://schemas.openxmlformats.org/officeDocument/2006/relationships/slide" Target="slide71.xml"/><Relationship Id="rId9" Type="http://schemas.openxmlformats.org/officeDocument/2006/relationships/oleObject" Target="../embeddings/oleObject5.bin"/><Relationship Id="rId14" Type="http://schemas.openxmlformats.org/officeDocument/2006/relationships/image" Target="../media/image40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8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3.jpe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5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58.png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57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17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4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68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70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71.w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73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81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78.wmf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80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77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79.w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84.w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9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84.w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8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84.w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84.wmf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9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3.wmf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9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3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942" name="Rectangle 6"/>
          <p:cNvSpPr>
            <a:spLocks noChangeArrowheads="1"/>
          </p:cNvSpPr>
          <p:nvPr/>
        </p:nvSpPr>
        <p:spPr bwMode="auto">
          <a:xfrm>
            <a:off x="980039" y="1474946"/>
            <a:ext cx="720180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TW" altLang="en-US" sz="8800" b="1" dirty="0" smtClean="0">
                <a:solidFill>
                  <a:srgbClr val="7030A0"/>
                </a:solidFill>
                <a:latin typeface="華康中圓體" pitchFamily="49" charset="-120"/>
                <a:ea typeface="華康中圓體" pitchFamily="49" charset="-120"/>
              </a:rPr>
              <a:t>天文學的確定</a:t>
            </a:r>
            <a:r>
              <a:rPr lang="zh-TW" altLang="en-US" sz="8000" b="1" dirty="0" smtClean="0">
                <a:solidFill>
                  <a:srgbClr val="7030A0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endParaRPr lang="zh-TW" altLang="en-US" sz="8000" b="1" dirty="0">
              <a:solidFill>
                <a:srgbClr val="7030A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07034" y="4185490"/>
            <a:ext cx="10015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zh-TW" sz="7200" dirty="0" smtClean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kumimoji="0" lang="zh-TW" altLang="en-US" sz="72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克卜勒劃時代</a:t>
            </a:r>
            <a:r>
              <a:rPr kumimoji="0" lang="zh-TW" altLang="en-US" sz="72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kumimoji="0" lang="zh-TW" altLang="en-US" sz="72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貢獻</a:t>
            </a:r>
            <a:endParaRPr lang="zh-TW" altLang="en-US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75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75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75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75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5942" grpId="0" autoUpdateAnimBg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$$-Tycho_Stjernebo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258" y="0"/>
            <a:ext cx="8621486" cy="69563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25000">
              <a:srgbClr val="5E9EFF">
                <a:lumMod val="28000"/>
                <a:lumOff val="72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976438"/>
          </a:xfrm>
        </p:spPr>
        <p:txBody>
          <a:bodyPr/>
          <a:lstStyle/>
          <a:p>
            <a:pPr eaLnBrk="1" hangingPunct="1"/>
            <a:endParaRPr lang="zh-TW" altLang="en-US" dirty="0" smtClean="0"/>
          </a:p>
          <a:p>
            <a:pPr eaLnBrk="1" hangingPunct="1"/>
            <a:endParaRPr lang="zh-TW" altLang="en-US" b="1" dirty="0" smtClean="0"/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546555" y="2158092"/>
            <a:ext cx="780373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6600" dirty="0" smtClean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  <a:sym typeface="Symbol"/>
              </a:rPr>
              <a:t> </a:t>
            </a:r>
            <a:r>
              <a:rPr kumimoji="0" lang="zh-TW" altLang="en-US" sz="8000" b="1" dirty="0" smtClean="0">
                <a:solidFill>
                  <a:srgbClr val="7030A0"/>
                </a:solidFill>
                <a:latin typeface="華康中圓體" pitchFamily="49" charset="-120"/>
                <a:ea typeface="華康中圓體" pitchFamily="49" charset="-120"/>
                <a:sym typeface="Symbol"/>
              </a:rPr>
              <a:t>萬 法 皆 心 照</a:t>
            </a:r>
            <a:endParaRPr lang="zh-TW" altLang="en-US" sz="8000" b="1" dirty="0">
              <a:solidFill>
                <a:srgbClr val="7030A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74286" y="5287447"/>
            <a:ext cx="1620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TW" sz="3200" b="1" dirty="0" smtClean="0">
                <a:solidFill>
                  <a:schemeClr val="accent2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  <a:sym typeface="Symbol"/>
              </a:rPr>
              <a:t>- </a:t>
            </a:r>
            <a:r>
              <a:rPr kumimoji="0" lang="zh-TW" altLang="en-US" sz="3200" b="1" dirty="0" smtClean="0">
                <a:solidFill>
                  <a:schemeClr val="accent2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  <a:sym typeface="Symbol"/>
              </a:rPr>
              <a:t>禪 宗</a:t>
            </a:r>
            <a:endParaRPr lang="zh-TW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/>
      <p:bldP spid="5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Kep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5637865" cy="6858000"/>
          </a:xfrm>
          <a:prstGeom prst="rect">
            <a:avLst/>
          </a:prstGeom>
        </p:spPr>
      </p:pic>
      <p:pic>
        <p:nvPicPr>
          <p:cNvPr id="10" name="圖片 9" descr="324756main_image_1322_946-7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0083"/>
            <a:ext cx="9627218" cy="722550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230322" y="5525717"/>
            <a:ext cx="31550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6600" b="1" kern="0" dirty="0" smtClean="0">
                <a:solidFill>
                  <a:srgbClr val="FFFFFF"/>
                </a:solidFill>
                <a:latin typeface="華康中圓體" pitchFamily="49" charset="-120"/>
                <a:ea typeface="華康中圓體" pitchFamily="49" charset="-120"/>
              </a:rPr>
              <a:t>謝  謝</a:t>
            </a:r>
            <a:r>
              <a:rPr lang="en-US" altLang="zh-TW" sz="6600" b="1" kern="0" dirty="0" smtClean="0">
                <a:solidFill>
                  <a:srgbClr val="FFFFFF"/>
                </a:solidFill>
                <a:latin typeface="華康中圓體" pitchFamily="49" charset="-120"/>
                <a:ea typeface="華康中圓體" pitchFamily="49" charset="-120"/>
              </a:rPr>
              <a:t>!</a:t>
            </a:r>
            <a:endParaRPr lang="zh-TW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$$-uranibo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5628" y="0"/>
            <a:ext cx="5132615" cy="67592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274" name="Picture 2" descr="D:\Yao\Kepler book\好圖\%%%-6-great-astronomers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882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298" name="Picture 2" descr="http://api.ning.com/files/vwXf5WoKetrm6Zx3jGYOVx5azvBll-djd962J5eGrPFRGNOzBYo*zOCX331pIJYEaq5zV6e-GZVobFQtkAboFDymSauVIFw0/tychonic_system2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2728"/>
            <a:ext cx="9144000" cy="75674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:\F-important files\Kepler book\書圖\tychomodel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6840" y="274320"/>
            <a:ext cx="6172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>
                <a:alpha val="27000"/>
              </a:srgbClr>
            </a:gs>
            <a:gs pos="100000">
              <a:srgbClr val="FAFEDA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275" name="Rectangle 3"/>
          <p:cNvSpPr>
            <a:spLocks noChangeArrowheads="1"/>
          </p:cNvSpPr>
          <p:nvPr/>
        </p:nvSpPr>
        <p:spPr bwMode="auto">
          <a:xfrm>
            <a:off x="1152744" y="1733004"/>
            <a:ext cx="69669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9600" b="1" dirty="0" smtClean="0">
                <a:solidFill>
                  <a:srgbClr val="FF0066"/>
                </a:solidFill>
                <a:latin typeface="華康中圓體" pitchFamily="49" charset="-120"/>
                <a:ea typeface="華康中圓體" pitchFamily="49" charset="-120"/>
              </a:rPr>
              <a:t>天 作 之 遇</a:t>
            </a:r>
            <a:endParaRPr lang="zh-TW" altLang="en-US" sz="9600" b="1" dirty="0">
              <a:solidFill>
                <a:srgbClr val="FF0066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53015" y="4142969"/>
            <a:ext cx="530786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 smtClean="0">
                <a:solidFill>
                  <a:srgbClr val="00CC66"/>
                </a:solidFill>
                <a:latin typeface="華康中圓體" pitchFamily="49" charset="-120"/>
                <a:ea typeface="華康中圓體" pitchFamily="49" charset="-120"/>
              </a:rPr>
              <a:t>實驗</a:t>
            </a:r>
            <a:r>
              <a:rPr lang="zh-TW" altLang="en-US" sz="6600" b="1" dirty="0" smtClean="0">
                <a:solidFill>
                  <a:srgbClr val="FF0066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en-US" sz="6600" b="1" dirty="0" smtClean="0">
                <a:solidFill>
                  <a:srgbClr val="FF0066"/>
                </a:solidFill>
                <a:latin typeface="華康中圓體" pitchFamily="49" charset="-120"/>
                <a:ea typeface="華康中圓體" pitchFamily="49" charset="-120"/>
                <a:sym typeface="Symbol"/>
              </a:rPr>
              <a:t></a:t>
            </a:r>
            <a:r>
              <a:rPr lang="zh-TW" altLang="en-US" sz="6600" b="1" dirty="0" smtClean="0">
                <a:solidFill>
                  <a:srgbClr val="FF0066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en-US" sz="6600" b="1" dirty="0" smtClean="0">
                <a:solidFill>
                  <a:srgbClr val="0070C0"/>
                </a:solidFill>
                <a:latin typeface="華康中圓體" pitchFamily="49" charset="-120"/>
                <a:ea typeface="華康中圓體" pitchFamily="49" charset="-120"/>
              </a:rPr>
              <a:t>理論</a:t>
            </a:r>
            <a:endParaRPr lang="zh-TW" altLang="en-US" sz="6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02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02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02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0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2275" grpId="2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Kepler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386" y="0"/>
            <a:ext cx="5365750" cy="685800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6881842" y="4137952"/>
            <a:ext cx="2262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5400" dirty="0" smtClean="0">
                <a:solidFill>
                  <a:srgbClr val="FF9900"/>
                </a:solidFill>
                <a:latin typeface="華康中圓體" pitchFamily="49" charset="-120"/>
                <a:ea typeface="華康中圓體" pitchFamily="49" charset="-120"/>
              </a:rPr>
              <a:t>克卜勒</a:t>
            </a:r>
            <a:endParaRPr lang="zh-TW" altLang="en-US" sz="5400" dirty="0">
              <a:solidFill>
                <a:srgbClr val="FF99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41767" y="5139707"/>
            <a:ext cx="23022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solidFill>
                  <a:schemeClr val="bg1"/>
                </a:solidFill>
                <a:ea typeface="新細明體" pitchFamily="18" charset="-120"/>
              </a:rPr>
              <a:t>       </a:t>
            </a:r>
            <a:r>
              <a:rPr lang="en-US" altLang="zh-TW" sz="4000" dirty="0" smtClean="0">
                <a:solidFill>
                  <a:srgbClr val="0000FF"/>
                </a:solidFill>
                <a:ea typeface="新細明體" pitchFamily="18" charset="-120"/>
              </a:rPr>
              <a:t>(1571 </a:t>
            </a:r>
          </a:p>
          <a:p>
            <a:r>
              <a:rPr lang="en-US" altLang="zh-TW" sz="4000" dirty="0" smtClean="0">
                <a:solidFill>
                  <a:srgbClr val="0000FF"/>
                </a:solidFill>
                <a:ea typeface="新細明體" pitchFamily="18" charset="-120"/>
              </a:rPr>
              <a:t>   -1630)</a:t>
            </a:r>
            <a:r>
              <a:rPr lang="en-US" altLang="zh-TW" dirty="0" smtClean="0">
                <a:solidFill>
                  <a:schemeClr val="bg1"/>
                </a:solidFill>
                <a:ea typeface="新細明體" pitchFamily="18" charset="-120"/>
              </a:rPr>
              <a:t>. )</a:t>
            </a: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>
                <a:alpha val="20000"/>
              </a:srgbClr>
            </a:gs>
            <a:gs pos="100000">
              <a:srgbClr val="FAFEDA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9280" y="465546"/>
            <a:ext cx="81483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304800" algn="l"/>
                <a:tab pos="609600" algn="l"/>
              </a:tabLst>
            </a:pPr>
            <a:r>
              <a:rPr lang="en-US" altLang="zh-TW" sz="6000" dirty="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6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我確信我有責任維護</a:t>
            </a:r>
            <a:endParaRPr lang="en-US" altLang="zh-TW" sz="60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tabLst>
                <a:tab pos="304800" algn="l"/>
                <a:tab pos="609600" algn="l"/>
              </a:tabLst>
            </a:pPr>
            <a:r>
              <a:rPr lang="zh-TW" altLang="en-US" sz="6000" dirty="0" smtClean="0">
                <a:solidFill>
                  <a:srgbClr val="EC400A"/>
                </a:solidFill>
                <a:latin typeface="標楷體" pitchFamily="65" charset="-120"/>
                <a:ea typeface="標楷體" pitchFamily="65" charset="-120"/>
              </a:rPr>
              <a:t>哥白尼</a:t>
            </a:r>
            <a:r>
              <a:rPr lang="zh-TW" altLang="en-US" sz="6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之學說，當我已</a:t>
            </a:r>
            <a:endParaRPr lang="en-US" altLang="zh-TW" sz="60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tabLst>
                <a:tab pos="304800" algn="l"/>
                <a:tab pos="609600" algn="l"/>
              </a:tabLst>
            </a:pPr>
            <a:r>
              <a:rPr lang="zh-TW" altLang="en-US" sz="6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在靈魂深處證明它為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真</a:t>
            </a:r>
            <a:r>
              <a:rPr lang="zh-TW" altLang="en-US" sz="6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時，並陶醉於其沉思之</a:t>
            </a:r>
            <a:endParaRPr lang="en-US" altLang="zh-TW" sz="60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tabLst>
                <a:tab pos="304800" algn="l"/>
                <a:tab pos="609600" algn="l"/>
              </a:tabLst>
            </a:pPr>
            <a:r>
              <a:rPr lang="zh-TW" altLang="en-US" sz="6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美</a:t>
            </a:r>
            <a:r>
              <a:rPr lang="zh-TW" altLang="en-US" sz="6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時，我將以全部力量</a:t>
            </a:r>
            <a:endParaRPr lang="en-US" altLang="zh-TW" sz="60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tabLst>
                <a:tab pos="304800" algn="l"/>
                <a:tab pos="609600" algn="l"/>
              </a:tabLst>
            </a:pPr>
            <a:r>
              <a:rPr lang="zh-TW" altLang="en-US" sz="6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公然捍衛它。</a:t>
            </a:r>
            <a:r>
              <a:rPr lang="zh-TW" altLang="en-US" sz="6000" dirty="0" smtClean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”</a:t>
            </a:r>
            <a:endParaRPr lang="zh-TW" altLang="en-US" sz="6000" dirty="0">
              <a:solidFill>
                <a:srgbClr val="CC66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66">
                <a:alpha val="18000"/>
              </a:srgbClr>
            </a:gs>
            <a:gs pos="100000">
              <a:srgbClr val="FAFED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7848600" cy="3311525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TW" sz="4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sz="3600" b="1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/>
          </a:p>
        </p:txBody>
      </p:sp>
      <p:sp>
        <p:nvSpPr>
          <p:cNvPr id="2339843" name="Rectangle 3"/>
          <p:cNvSpPr>
            <a:spLocks noChangeArrowheads="1"/>
          </p:cNvSpPr>
          <p:nvPr/>
        </p:nvSpPr>
        <p:spPr bwMode="auto">
          <a:xfrm>
            <a:off x="684213" y="692150"/>
            <a:ext cx="7920037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480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480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凡是有</a:t>
            </a:r>
            <a:r>
              <a:rPr lang="zh-TW" altLang="en-US" sz="480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質</a:t>
            </a:r>
            <a:r>
              <a:rPr lang="zh-TW" altLang="en-US" sz="480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的地方，同樣也</a:t>
            </a:r>
          </a:p>
          <a:p>
            <a:r>
              <a:rPr lang="zh-TW" altLang="en-US" sz="480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就有</a:t>
            </a:r>
            <a:r>
              <a:rPr lang="zh-TW" altLang="en-US" sz="480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量</a:t>
            </a:r>
            <a:r>
              <a:rPr lang="zh-TW" altLang="en-US" sz="480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，但反之不亦然。</a:t>
            </a:r>
          </a:p>
          <a:p>
            <a:r>
              <a:rPr lang="zh-TW" altLang="en-US" sz="480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</a:t>
            </a:r>
            <a:r>
              <a:rPr lang="en-US" altLang="zh-TW" sz="480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480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除了量或者通過量之</a:t>
            </a:r>
          </a:p>
          <a:p>
            <a:r>
              <a:rPr lang="zh-TW" altLang="en-US" sz="480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  外，沒有什麼東西能夠</a:t>
            </a:r>
          </a:p>
          <a:p>
            <a:r>
              <a:rPr lang="zh-TW" altLang="en-US" sz="480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  被完整地知道，</a:t>
            </a:r>
            <a:r>
              <a:rPr lang="en-US" altLang="zh-TW" sz="480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480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數學</a:t>
            </a:r>
          </a:p>
          <a:p>
            <a:r>
              <a:rPr lang="zh-TW" altLang="en-US" sz="480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  結構</a:t>
            </a:r>
            <a:r>
              <a:rPr lang="zh-TW" altLang="en-US" sz="480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是最確定無疑的。</a:t>
            </a:r>
            <a:r>
              <a:rPr lang="zh-TW" altLang="en-US" sz="4800">
                <a:solidFill>
                  <a:srgbClr val="3333FF"/>
                </a:solidFill>
                <a:latin typeface="標楷體"/>
                <a:ea typeface="標楷體" pitchFamily="65" charset="-120"/>
              </a:rPr>
              <a:t>”</a:t>
            </a:r>
            <a:endParaRPr lang="zh-TW" altLang="en-US" sz="4800">
              <a:solidFill>
                <a:srgbClr val="3333FF"/>
              </a:solidFill>
              <a:ea typeface="標楷體" pitchFamily="65" charset="-120"/>
            </a:endParaRPr>
          </a:p>
        </p:txBody>
      </p:sp>
      <p:pic>
        <p:nvPicPr>
          <p:cNvPr id="2339844" name="Picture 4" descr="keple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1750" y="5516563"/>
            <a:ext cx="882650" cy="1127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339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39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98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53000"/>
              </a:srgbClr>
            </a:gs>
            <a:gs pos="100000">
              <a:srgbClr val="FAFED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635" name="Rectangle 3"/>
          <p:cNvSpPr>
            <a:spLocks noChangeArrowheads="1"/>
          </p:cNvSpPr>
          <p:nvPr/>
        </p:nvSpPr>
        <p:spPr bwMode="auto">
          <a:xfrm>
            <a:off x="512502" y="524568"/>
            <a:ext cx="295465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5400" b="1" dirty="0" smtClean="0">
                <a:solidFill>
                  <a:srgbClr val="0000FF"/>
                </a:solidFill>
                <a:ea typeface="華康中圓體" pitchFamily="49" charset="-120"/>
              </a:rPr>
              <a:t>宇宙奧秘</a:t>
            </a:r>
            <a:endParaRPr lang="zh-TW" altLang="en-US" sz="5400" b="1" dirty="0">
              <a:solidFill>
                <a:srgbClr val="0000FF"/>
              </a:solidFill>
              <a:ea typeface="華康中圓體" pitchFamily="49" charset="-120"/>
            </a:endParaRPr>
          </a:p>
        </p:txBody>
      </p:sp>
      <p:sp>
        <p:nvSpPr>
          <p:cNvPr id="2245636" name="Rectangle 4"/>
          <p:cNvSpPr>
            <a:spLocks noChangeArrowheads="1"/>
          </p:cNvSpPr>
          <p:nvPr/>
        </p:nvSpPr>
        <p:spPr bwMode="auto">
          <a:xfrm>
            <a:off x="465398" y="1687802"/>
            <a:ext cx="295465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5400" b="1" dirty="0" smtClean="0">
                <a:solidFill>
                  <a:srgbClr val="FF0066"/>
                </a:solidFill>
                <a:ea typeface="華康中圓體" pitchFamily="49" charset="-120"/>
              </a:rPr>
              <a:t>新天文學</a:t>
            </a:r>
            <a:endParaRPr lang="zh-TW" altLang="en-US" sz="5400" b="1" dirty="0">
              <a:solidFill>
                <a:srgbClr val="FF0066"/>
              </a:solidFill>
              <a:ea typeface="華康中圓體" pitchFamily="49" charset="-120"/>
            </a:endParaRPr>
          </a:p>
        </p:txBody>
      </p:sp>
      <p:sp>
        <p:nvSpPr>
          <p:cNvPr id="2245637" name="Rectangle 5"/>
          <p:cNvSpPr>
            <a:spLocks noChangeArrowheads="1"/>
          </p:cNvSpPr>
          <p:nvPr/>
        </p:nvSpPr>
        <p:spPr bwMode="auto">
          <a:xfrm>
            <a:off x="475096" y="2873202"/>
            <a:ext cx="36471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5400" b="1" dirty="0" smtClean="0">
                <a:solidFill>
                  <a:srgbClr val="FF3399"/>
                </a:solidFill>
                <a:ea typeface="華康中圓體" pitchFamily="49" charset="-120"/>
              </a:rPr>
              <a:t>世界之和諧</a:t>
            </a:r>
            <a:endParaRPr lang="zh-TW" altLang="en-US" sz="5400" b="1" dirty="0">
              <a:solidFill>
                <a:srgbClr val="FF3399"/>
              </a:solidFill>
              <a:ea typeface="華康中圓體" pitchFamily="49" charset="-120"/>
            </a:endParaRPr>
          </a:p>
        </p:txBody>
      </p:sp>
      <p:sp>
        <p:nvSpPr>
          <p:cNvPr id="2245638" name="Rectangle 6"/>
          <p:cNvSpPr>
            <a:spLocks noChangeArrowheads="1"/>
          </p:cNvSpPr>
          <p:nvPr/>
        </p:nvSpPr>
        <p:spPr bwMode="auto">
          <a:xfrm>
            <a:off x="540327" y="4136967"/>
            <a:ext cx="57246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5400" b="1" dirty="0" smtClean="0">
                <a:solidFill>
                  <a:srgbClr val="0000FF"/>
                </a:solidFill>
                <a:ea typeface="華康中圓體" pitchFamily="49" charset="-120"/>
              </a:rPr>
              <a:t>哥白尼天文學概要</a:t>
            </a:r>
            <a:endParaRPr lang="zh-TW" altLang="en-US" sz="5400" b="1" dirty="0">
              <a:solidFill>
                <a:srgbClr val="0000FF"/>
              </a:solidFill>
              <a:ea typeface="華康中圓體" pitchFamily="49" charset="-120"/>
            </a:endParaRPr>
          </a:p>
        </p:txBody>
      </p:sp>
      <p:sp>
        <p:nvSpPr>
          <p:cNvPr id="2245639" name="Rectangle 7"/>
          <p:cNvSpPr>
            <a:spLocks noChangeArrowheads="1"/>
          </p:cNvSpPr>
          <p:nvPr/>
        </p:nvSpPr>
        <p:spPr bwMode="auto">
          <a:xfrm>
            <a:off x="595226" y="5219122"/>
            <a:ext cx="44165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5400" b="1" dirty="0" smtClean="0">
                <a:solidFill>
                  <a:srgbClr val="0000FF"/>
                </a:solidFill>
                <a:ea typeface="華康中圓體" pitchFamily="49" charset="-120"/>
              </a:rPr>
              <a:t>魯道夫星表    </a:t>
            </a:r>
            <a:endParaRPr lang="zh-TW" altLang="en-US" sz="5400" b="1" dirty="0">
              <a:solidFill>
                <a:srgbClr val="0000FF"/>
              </a:solidFill>
              <a:ea typeface="華康中圓體" pitchFamily="49" charset="-120"/>
            </a:endParaRPr>
          </a:p>
        </p:txBody>
      </p:sp>
      <p:sp>
        <p:nvSpPr>
          <p:cNvPr id="2245640" name="Rectangle 8"/>
          <p:cNvSpPr>
            <a:spLocks noChangeArrowheads="1"/>
          </p:cNvSpPr>
          <p:nvPr/>
        </p:nvSpPr>
        <p:spPr bwMode="auto">
          <a:xfrm>
            <a:off x="6134765" y="840048"/>
            <a:ext cx="16532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0000FF"/>
                </a:solidFill>
                <a:ea typeface="新細明體" pitchFamily="18" charset="-120"/>
              </a:rPr>
              <a:t>(1596)</a:t>
            </a:r>
            <a:endParaRPr lang="en-US" altLang="zh-TW" sz="3600" dirty="0">
              <a:solidFill>
                <a:srgbClr val="0000FF"/>
              </a:solidFill>
              <a:ea typeface="新細明體" pitchFamily="18" charset="-120"/>
            </a:endParaRPr>
          </a:p>
        </p:txBody>
      </p:sp>
      <p:sp>
        <p:nvSpPr>
          <p:cNvPr id="2245641" name="Rectangle 9"/>
          <p:cNvSpPr>
            <a:spLocks noChangeArrowheads="1"/>
          </p:cNvSpPr>
          <p:nvPr/>
        </p:nvSpPr>
        <p:spPr bwMode="auto">
          <a:xfrm>
            <a:off x="6148618" y="1867850"/>
            <a:ext cx="25122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3600" dirty="0" smtClean="0">
                <a:solidFill>
                  <a:srgbClr val="FF0066"/>
                </a:solidFill>
                <a:ea typeface="新細明體" pitchFamily="18" charset="-120"/>
              </a:rPr>
              <a:t>(1609) </a:t>
            </a:r>
            <a:r>
              <a:rPr lang="en-US" altLang="zh-TW" sz="3200" dirty="0" smtClean="0">
                <a:solidFill>
                  <a:srgbClr val="FF0066"/>
                </a:solidFill>
                <a:ea typeface="新細明體" pitchFamily="18" charset="-120"/>
              </a:rPr>
              <a:t>38</a:t>
            </a:r>
            <a:r>
              <a:rPr lang="zh-TW" altLang="en-US" sz="3200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歲</a:t>
            </a:r>
            <a:endParaRPr lang="en-US" altLang="zh-TW" sz="3200" dirty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45642" name="Rectangle 10"/>
          <p:cNvSpPr>
            <a:spLocks noChangeArrowheads="1"/>
          </p:cNvSpPr>
          <p:nvPr/>
        </p:nvSpPr>
        <p:spPr bwMode="auto">
          <a:xfrm>
            <a:off x="6183256" y="3030393"/>
            <a:ext cx="15183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3600" dirty="0" smtClean="0">
                <a:solidFill>
                  <a:srgbClr val="FF3399"/>
                </a:solidFill>
                <a:ea typeface="新細明體" pitchFamily="18" charset="-120"/>
              </a:rPr>
              <a:t>(1619)</a:t>
            </a:r>
            <a:endParaRPr lang="en-US" altLang="zh-TW" sz="3600" dirty="0">
              <a:solidFill>
                <a:srgbClr val="FF3399"/>
              </a:solidFill>
              <a:ea typeface="新細明體" pitchFamily="18" charset="-120"/>
            </a:endParaRPr>
          </a:p>
        </p:txBody>
      </p:sp>
      <p:sp>
        <p:nvSpPr>
          <p:cNvPr id="2245643" name="Rectangle 11"/>
          <p:cNvSpPr>
            <a:spLocks noChangeArrowheads="1"/>
          </p:cNvSpPr>
          <p:nvPr/>
        </p:nvSpPr>
        <p:spPr bwMode="auto">
          <a:xfrm>
            <a:off x="6189345" y="4266190"/>
            <a:ext cx="2698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3600" dirty="0" smtClean="0">
                <a:solidFill>
                  <a:srgbClr val="0000FF"/>
                </a:solidFill>
                <a:ea typeface="新細明體" pitchFamily="18" charset="-120"/>
              </a:rPr>
              <a:t>(1617-1621)</a:t>
            </a:r>
            <a:endParaRPr lang="en-US" altLang="zh-TW" sz="3600" dirty="0">
              <a:solidFill>
                <a:srgbClr val="0000FF"/>
              </a:solidFill>
              <a:ea typeface="新細明體" pitchFamily="18" charset="-120"/>
            </a:endParaRPr>
          </a:p>
        </p:txBody>
      </p:sp>
      <p:sp>
        <p:nvSpPr>
          <p:cNvPr id="2245644" name="Rectangle 12"/>
          <p:cNvSpPr>
            <a:spLocks noChangeArrowheads="1"/>
          </p:cNvSpPr>
          <p:nvPr/>
        </p:nvSpPr>
        <p:spPr bwMode="auto">
          <a:xfrm>
            <a:off x="6030189" y="5327881"/>
            <a:ext cx="28264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3600" dirty="0" smtClean="0">
                <a:solidFill>
                  <a:srgbClr val="0099FF"/>
                </a:solidFill>
                <a:ea typeface="新細明體" pitchFamily="18" charset="-120"/>
              </a:rPr>
              <a:t> </a:t>
            </a:r>
            <a:r>
              <a:rPr lang="en-US" altLang="zh-TW" sz="3600" dirty="0" smtClean="0">
                <a:solidFill>
                  <a:srgbClr val="0000FF"/>
                </a:solidFill>
                <a:ea typeface="新細明體" pitchFamily="18" charset="-120"/>
              </a:rPr>
              <a:t>(1626-1627)</a:t>
            </a:r>
            <a:endParaRPr lang="en-US" altLang="zh-TW" sz="3600" dirty="0">
              <a:solidFill>
                <a:srgbClr val="0000FF"/>
              </a:solidFill>
              <a:ea typeface="新細明體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4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24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24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24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224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224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4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4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24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24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245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245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2245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2245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5635" grpId="0"/>
      <p:bldP spid="2245636" grpId="0"/>
      <p:bldP spid="2245636" grpId="1"/>
      <p:bldP spid="2245637" grpId="0"/>
      <p:bldP spid="2245638" grpId="0"/>
      <p:bldP spid="2245639" grpId="0"/>
      <p:bldP spid="2245640" grpId="0"/>
      <p:bldP spid="2245641" grpId="0"/>
      <p:bldP spid="2245641" grpId="1"/>
      <p:bldP spid="2245642" grpId="0"/>
      <p:bldP spid="2245643" grpId="0"/>
      <p:bldP spid="22456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8034" name="Picture 2" descr="p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3563"/>
          </a:xfrm>
          <a:prstGeom prst="rect">
            <a:avLst/>
          </a:prstGeom>
          <a:noFill/>
        </p:spPr>
      </p:pic>
      <p:sp>
        <p:nvSpPr>
          <p:cNvPr id="1068035" name="Rectangle 3"/>
          <p:cNvSpPr>
            <a:spLocks noChangeArrowheads="1"/>
          </p:cNvSpPr>
          <p:nvPr/>
        </p:nvSpPr>
        <p:spPr bwMode="auto">
          <a:xfrm>
            <a:off x="0" y="741872"/>
            <a:ext cx="73885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6600" b="1" dirty="0" smtClean="0">
                <a:solidFill>
                  <a:srgbClr val="FFFFCC"/>
                </a:solidFill>
                <a:ea typeface="華康中圓體" pitchFamily="49" charset="-120"/>
              </a:rPr>
              <a:t>  </a:t>
            </a:r>
            <a:r>
              <a:rPr lang="en-US" altLang="zh-TW" sz="7200" b="1" dirty="0" smtClean="0">
                <a:solidFill>
                  <a:srgbClr val="FFFFCC"/>
                </a:solidFill>
                <a:ea typeface="華康中圓體" pitchFamily="49" charset="-120"/>
              </a:rPr>
              <a:t>I</a:t>
            </a:r>
            <a:r>
              <a:rPr lang="en-US" altLang="zh-TW" sz="7200" b="1" dirty="0" smtClean="0">
                <a:solidFill>
                  <a:srgbClr val="FFFFCC"/>
                </a:solidFill>
                <a:latin typeface="華康中圓體" pitchFamily="49" charset="-120"/>
                <a:ea typeface="華康中圓體" pitchFamily="49" charset="-120"/>
              </a:rPr>
              <a:t>.</a:t>
            </a:r>
            <a:r>
              <a:rPr lang="zh-TW" altLang="en-US" sz="7200" b="1" dirty="0" smtClean="0">
                <a:solidFill>
                  <a:schemeClr val="bg1"/>
                </a:solidFill>
                <a:ea typeface="華康中圓體" pitchFamily="49" charset="-120"/>
              </a:rPr>
              <a:t>天作之遇</a:t>
            </a:r>
            <a:r>
              <a:rPr lang="en-US" altLang="zh-TW" sz="7200" b="1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-</a:t>
            </a:r>
            <a:r>
              <a:rPr lang="zh-TW" altLang="en-US" sz="7200" b="1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第谷</a:t>
            </a:r>
            <a:endParaRPr lang="en-US" altLang="zh-TW" sz="7200" b="1" dirty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068036" name="Rectangle 4"/>
          <p:cNvSpPr>
            <a:spLocks noChangeArrowheads="1"/>
          </p:cNvSpPr>
          <p:nvPr/>
        </p:nvSpPr>
        <p:spPr bwMode="auto">
          <a:xfrm>
            <a:off x="0" y="2141312"/>
            <a:ext cx="6021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6600" b="1" dirty="0" smtClean="0">
                <a:solidFill>
                  <a:srgbClr val="CCFF66"/>
                </a:solidFill>
                <a:ea typeface="華康中圓體" pitchFamily="49" charset="-120"/>
              </a:rPr>
              <a:t> </a:t>
            </a:r>
            <a:r>
              <a:rPr lang="en-US" altLang="zh-TW" sz="7200" b="1" dirty="0" smtClean="0">
                <a:solidFill>
                  <a:srgbClr val="CCFF66"/>
                </a:solidFill>
                <a:ea typeface="華康中圓體" pitchFamily="49" charset="-120"/>
              </a:rPr>
              <a:t>II</a:t>
            </a:r>
            <a:r>
              <a:rPr lang="en-US" altLang="zh-TW" sz="7200" b="1" dirty="0" smtClean="0">
                <a:solidFill>
                  <a:srgbClr val="CCFF66"/>
                </a:solidFill>
                <a:latin typeface="華康中圓體" pitchFamily="49" charset="-120"/>
                <a:ea typeface="華康中圓體" pitchFamily="49" charset="-120"/>
              </a:rPr>
              <a:t>.</a:t>
            </a:r>
            <a:r>
              <a:rPr lang="zh-TW" altLang="en-US" sz="7200" b="1" dirty="0">
                <a:solidFill>
                  <a:srgbClr val="CCFF66"/>
                </a:solidFill>
                <a:latin typeface="華康中圓體" pitchFamily="49" charset="-120"/>
                <a:ea typeface="華康中圓體" pitchFamily="49" charset="-120"/>
              </a:rPr>
              <a:t>太陽的</a:t>
            </a:r>
            <a:r>
              <a:rPr lang="zh-TW" altLang="en-US" sz="7200" b="1" dirty="0" smtClean="0">
                <a:solidFill>
                  <a:srgbClr val="CCFF66"/>
                </a:solidFill>
                <a:latin typeface="華康中圓體" pitchFamily="49" charset="-120"/>
                <a:ea typeface="華康中圓體" pitchFamily="49" charset="-120"/>
              </a:rPr>
              <a:t>定位</a:t>
            </a:r>
            <a:endParaRPr lang="zh-TW" altLang="en-US" sz="7200" b="1" dirty="0">
              <a:solidFill>
                <a:srgbClr val="CCFF66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068037" name="Rectangle 5"/>
          <p:cNvSpPr>
            <a:spLocks noChangeArrowheads="1"/>
          </p:cNvSpPr>
          <p:nvPr/>
        </p:nvSpPr>
        <p:spPr bwMode="auto">
          <a:xfrm>
            <a:off x="0" y="3606233"/>
            <a:ext cx="88665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7200" b="1" dirty="0">
                <a:solidFill>
                  <a:srgbClr val="FFCCCC"/>
                </a:solidFill>
                <a:ea typeface="華康中圓體" pitchFamily="49" charset="-120"/>
              </a:rPr>
              <a:t>III</a:t>
            </a:r>
            <a:r>
              <a:rPr lang="en-US" altLang="zh-TW" sz="7200" b="1" dirty="0" smtClean="0">
                <a:solidFill>
                  <a:srgbClr val="FFCCCC"/>
                </a:solidFill>
                <a:ea typeface="華康中圓體" pitchFamily="49" charset="-120"/>
              </a:rPr>
              <a:t>. </a:t>
            </a:r>
            <a:r>
              <a:rPr lang="zh-TW" altLang="en-US" sz="7200" b="1" dirty="0" smtClean="0">
                <a:solidFill>
                  <a:srgbClr val="FFCCCC"/>
                </a:solidFill>
                <a:ea typeface="華康中圓體" pitchFamily="49" charset="-120"/>
              </a:rPr>
              <a:t>克卜勒行星三定律</a:t>
            </a:r>
            <a:endParaRPr lang="zh-TW" altLang="en-US" sz="7200" b="1" dirty="0">
              <a:solidFill>
                <a:srgbClr val="FFCCCC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068038" name="Rectangle 6"/>
          <p:cNvSpPr>
            <a:spLocks noChangeArrowheads="1"/>
          </p:cNvSpPr>
          <p:nvPr/>
        </p:nvSpPr>
        <p:spPr bwMode="auto">
          <a:xfrm>
            <a:off x="0" y="5239763"/>
            <a:ext cx="333475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7200" b="1" dirty="0">
                <a:solidFill>
                  <a:srgbClr val="FF66FF"/>
                </a:solidFill>
                <a:ea typeface="華康中圓體" pitchFamily="49" charset="-120"/>
              </a:rPr>
              <a:t>IV. </a:t>
            </a:r>
            <a:r>
              <a:rPr lang="zh-TW" altLang="en-US" sz="7200" b="1" dirty="0" smtClean="0">
                <a:solidFill>
                  <a:srgbClr val="FF66FF"/>
                </a:solidFill>
                <a:latin typeface="華康中圓體" pitchFamily="49" charset="-120"/>
                <a:ea typeface="華康中圓體" pitchFamily="49" charset="-120"/>
              </a:rPr>
              <a:t>結語</a:t>
            </a:r>
            <a:endParaRPr lang="zh-TW" altLang="en-US" sz="7200" b="1" dirty="0">
              <a:solidFill>
                <a:srgbClr val="FF66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68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6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6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68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035" grpId="0" autoUpdateAnimBg="0"/>
      <p:bldP spid="1068036" grpId="0" autoUpdateAnimBg="0"/>
      <p:bldP spid="1068037" grpId="0" autoUpdateAnimBg="0"/>
      <p:bldP spid="106803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7794" name="Picture 2" descr="Kepler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0284" y="0"/>
            <a:ext cx="6063609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62" name="Picture 2" descr="D:\F-important files\科學探索講座-%%\圖\圖-Copernicus-Kepler\$$-kepler_myster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37" y="1"/>
            <a:ext cx="8203032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8818" name="Picture 2" descr="Kepl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57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1106" name="Picture 2" descr="Kepl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620713"/>
            <a:ext cx="8785225" cy="51784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$$-platonicsolids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8214" y="0"/>
            <a:ext cx="8441871" cy="687856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9762" name="Picture 2" descr="p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3563"/>
          </a:xfrm>
          <a:prstGeom prst="rect">
            <a:avLst/>
          </a:prstGeom>
          <a:noFill/>
        </p:spPr>
      </p:pic>
      <p:sp>
        <p:nvSpPr>
          <p:cNvPr id="1909763" name="Rectangle 3"/>
          <p:cNvSpPr>
            <a:spLocks noChangeArrowheads="1"/>
          </p:cNvSpPr>
          <p:nvPr/>
        </p:nvSpPr>
        <p:spPr bwMode="auto">
          <a:xfrm>
            <a:off x="996351" y="2198244"/>
            <a:ext cx="715772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6600" b="1" dirty="0" smtClean="0">
                <a:solidFill>
                  <a:srgbClr val="FFCCCC"/>
                </a:solidFill>
                <a:ea typeface="華康中圓體" pitchFamily="49" charset="-120"/>
              </a:rPr>
              <a:t> </a:t>
            </a:r>
            <a:r>
              <a:rPr lang="en-US" altLang="zh-TW" sz="8000" b="1" dirty="0" smtClean="0">
                <a:solidFill>
                  <a:srgbClr val="CCFF66"/>
                </a:solidFill>
                <a:ea typeface="華康中圓體" pitchFamily="49" charset="-120"/>
              </a:rPr>
              <a:t>II</a:t>
            </a:r>
            <a:r>
              <a:rPr lang="en-US" altLang="zh-TW" sz="8000" b="1" dirty="0" smtClean="0">
                <a:solidFill>
                  <a:srgbClr val="CCFF66"/>
                </a:solidFill>
                <a:latin typeface="華康中圓體" pitchFamily="49" charset="-120"/>
                <a:ea typeface="華康中圓體" pitchFamily="49" charset="-120"/>
              </a:rPr>
              <a:t>. </a:t>
            </a:r>
            <a:r>
              <a:rPr lang="zh-TW" altLang="en-US" sz="8000" b="1" dirty="0" smtClean="0">
                <a:solidFill>
                  <a:srgbClr val="CCFF66"/>
                </a:solidFill>
                <a:latin typeface="華康中圓體" pitchFamily="49" charset="-120"/>
                <a:ea typeface="華康中圓體" pitchFamily="49" charset="-120"/>
              </a:rPr>
              <a:t>太陽</a:t>
            </a:r>
            <a:r>
              <a:rPr lang="zh-TW" altLang="en-US" sz="8000" b="1" dirty="0">
                <a:solidFill>
                  <a:srgbClr val="CCFF66"/>
                </a:solidFill>
                <a:latin typeface="華康中圓體" pitchFamily="49" charset="-120"/>
                <a:ea typeface="華康中圓體" pitchFamily="49" charset="-120"/>
              </a:rPr>
              <a:t>的</a:t>
            </a:r>
            <a:r>
              <a:rPr lang="zh-TW" altLang="en-US" sz="8000" b="1" dirty="0" smtClean="0">
                <a:solidFill>
                  <a:srgbClr val="CCFF66"/>
                </a:solidFill>
                <a:latin typeface="華康中圓體" pitchFamily="49" charset="-120"/>
                <a:ea typeface="華康中圓體" pitchFamily="49" charset="-120"/>
              </a:rPr>
              <a:t>定位</a:t>
            </a:r>
            <a:endParaRPr lang="en-US" altLang="zh-TW" sz="8000" b="1" dirty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5844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0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428875" y="2214563"/>
            <a:ext cx="3995738" cy="4065587"/>
            <a:chOff x="4635" y="2076"/>
            <a:chExt cx="3885" cy="3954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4635" y="2145"/>
              <a:ext cx="3885" cy="3885"/>
              <a:chOff x="2955" y="2145"/>
              <a:chExt cx="3885" cy="3885"/>
            </a:xfrm>
          </p:grpSpPr>
          <p:sp>
            <p:nvSpPr>
              <p:cNvPr id="18" name="Oval 3"/>
              <p:cNvSpPr>
                <a:spLocks noChangeArrowheads="1"/>
              </p:cNvSpPr>
              <p:nvPr/>
            </p:nvSpPr>
            <p:spPr bwMode="auto">
              <a:xfrm>
                <a:off x="2955" y="2145"/>
                <a:ext cx="3885" cy="3885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kumimoji="0" lang="zh-TW" altLang="en-US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9" name="Oval 4"/>
              <p:cNvSpPr>
                <a:spLocks noChangeArrowheads="1"/>
              </p:cNvSpPr>
              <p:nvPr/>
            </p:nvSpPr>
            <p:spPr bwMode="auto">
              <a:xfrm>
                <a:off x="4826" y="401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kumimoji="0" lang="zh-TW" altLang="en-US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6590" y="3655"/>
              <a:ext cx="825" cy="825"/>
              <a:chOff x="9160" y="2035"/>
              <a:chExt cx="825" cy="825"/>
            </a:xfrm>
          </p:grpSpPr>
          <p:sp>
            <p:nvSpPr>
              <p:cNvPr id="16" name="Oval 6"/>
              <p:cNvSpPr>
                <a:spLocks noChangeArrowheads="1"/>
              </p:cNvSpPr>
              <p:nvPr/>
            </p:nvSpPr>
            <p:spPr bwMode="auto">
              <a:xfrm>
                <a:off x="9160" y="2035"/>
                <a:ext cx="825" cy="825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kumimoji="0" lang="zh-TW" altLang="en-US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7" name="Oval 7"/>
              <p:cNvSpPr>
                <a:spLocks noChangeArrowheads="1"/>
              </p:cNvSpPr>
              <p:nvPr/>
            </p:nvSpPr>
            <p:spPr bwMode="auto">
              <a:xfrm>
                <a:off x="9511" y="2386"/>
                <a:ext cx="123" cy="123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kumimoji="0" lang="zh-TW" altLang="en-US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6937" y="3635"/>
              <a:ext cx="1365" cy="1365"/>
              <a:chOff x="8355" y="4305"/>
              <a:chExt cx="1365" cy="1365"/>
            </a:xfrm>
          </p:grpSpPr>
          <p:sp>
            <p:nvSpPr>
              <p:cNvPr id="14" name="Oval 9"/>
              <p:cNvSpPr>
                <a:spLocks noChangeArrowheads="1"/>
              </p:cNvSpPr>
              <p:nvPr/>
            </p:nvSpPr>
            <p:spPr bwMode="auto">
              <a:xfrm>
                <a:off x="8355" y="4305"/>
                <a:ext cx="1365" cy="1365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kumimoji="0" lang="zh-TW" altLang="en-US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5" name="Oval 10"/>
              <p:cNvSpPr>
                <a:spLocks noChangeArrowheads="1"/>
              </p:cNvSpPr>
              <p:nvPr/>
            </p:nvSpPr>
            <p:spPr bwMode="auto">
              <a:xfrm>
                <a:off x="8966" y="4916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kumimoji="0" lang="zh-TW" altLang="en-US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6163" y="4003"/>
              <a:ext cx="528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zh-TW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altLang="zh-TW" sz="2800" baseline="-25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endParaRPr lang="zh-TW" altLang="zh-TW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6458" y="2076"/>
              <a:ext cx="143" cy="143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kumimoji="0" lang="zh-TW" altLang="en-US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 flipH="1" flipV="1">
              <a:off x="8458" y="3580"/>
              <a:ext cx="20" cy="1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 flipV="1">
              <a:off x="8280" y="4380"/>
              <a:ext cx="10" cy="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 flipV="1">
              <a:off x="7390" y="4150"/>
              <a:ext cx="30" cy="6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7730" y="4250"/>
              <a:ext cx="378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zh-TW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zh-TW" altLang="zh-TW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6372" y="2266"/>
              <a:ext cx="625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zh-TW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endParaRPr lang="zh-TW" altLang="zh-TW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6789" y="3656"/>
              <a:ext cx="265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zh-TW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zh-TW" altLang="zh-TW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458596" y="303910"/>
            <a:ext cx="63401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zh-TW" altLang="en-US" sz="6000" dirty="0" smtClean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太陽角色的不確定</a:t>
            </a:r>
            <a:endParaRPr kumimoji="0" lang="zh-TW" altLang="en-US" sz="6000" dirty="0">
              <a:solidFill>
                <a:srgbClr val="7030A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445825" y="6045900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dirty="0" smtClean="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</a:rPr>
              <a:t>《天體運行論》</a:t>
            </a:r>
            <a:endParaRPr lang="zh-TW" altLang="en-US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$$-AstronomiaNova-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976" y="0"/>
            <a:ext cx="5049278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$$-1009023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1987" y="0"/>
            <a:ext cx="4754496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8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085" y="0"/>
            <a:ext cx="7036062" cy="709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$$-Copernicus_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9179" y="0"/>
            <a:ext cx="668438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$$-Kepler面積律動畫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9213"/>
            <a:ext cx="9129196" cy="51870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$$-Kepler-2nd la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267" y="0"/>
            <a:ext cx="9630383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5746" name="Picture 2" descr="p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563"/>
            <a:ext cx="9144000" cy="6913563"/>
          </a:xfrm>
          <a:prstGeom prst="rect">
            <a:avLst/>
          </a:prstGeom>
          <a:noFill/>
        </p:spPr>
      </p:pic>
      <p:sp>
        <p:nvSpPr>
          <p:cNvPr id="2335747" name="Rectangle 3"/>
          <p:cNvSpPr>
            <a:spLocks noChangeArrowheads="1"/>
          </p:cNvSpPr>
          <p:nvPr/>
        </p:nvSpPr>
        <p:spPr bwMode="auto">
          <a:xfrm>
            <a:off x="1338852" y="1310186"/>
            <a:ext cx="6728188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en-US" sz="7200" dirty="0" smtClean="0">
                <a:solidFill>
                  <a:srgbClr val="FFCC66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endParaRPr lang="en-US" altLang="zh-TW" sz="7200" dirty="0" smtClean="0">
              <a:solidFill>
                <a:srgbClr val="FFCC66"/>
              </a:solidFill>
              <a:latin typeface="華康中圓體" pitchFamily="49" charset="-120"/>
              <a:ea typeface="華康中圓體" pitchFamily="49" charset="-120"/>
            </a:endParaRPr>
          </a:p>
          <a:p>
            <a:endParaRPr lang="en-US" altLang="zh-TW" sz="7200" dirty="0" smtClean="0">
              <a:solidFill>
                <a:srgbClr val="FFCC66"/>
              </a:solidFill>
              <a:latin typeface="華康中圓體" pitchFamily="49" charset="-120"/>
              <a:ea typeface="華康中圓體" pitchFamily="49" charset="-120"/>
            </a:endParaRPr>
          </a:p>
          <a:p>
            <a:r>
              <a:rPr lang="en-US" altLang="zh-TW" sz="6600" dirty="0" smtClean="0">
                <a:solidFill>
                  <a:srgbClr val="FF99FF"/>
                </a:solidFill>
                <a:latin typeface="華康中圓體" pitchFamily="49" charset="-120"/>
                <a:ea typeface="華康中圓體" pitchFamily="49" charset="-120"/>
              </a:rPr>
              <a:t> (</a:t>
            </a:r>
            <a:r>
              <a:rPr lang="zh-TW" altLang="en-US" sz="6600" dirty="0" smtClean="0">
                <a:solidFill>
                  <a:srgbClr val="FF99FF"/>
                </a:solidFill>
                <a:latin typeface="華康中圓體" pitchFamily="49" charset="-120"/>
                <a:ea typeface="華康中圓體" pitchFamily="49" charset="-120"/>
              </a:rPr>
              <a:t>偏心</a:t>
            </a:r>
            <a:r>
              <a:rPr lang="zh-TW" altLang="en-US" sz="6600" dirty="0">
                <a:solidFill>
                  <a:srgbClr val="FF99FF"/>
                </a:solidFill>
                <a:latin typeface="華康中圓體" pitchFamily="49" charset="-120"/>
                <a:ea typeface="華康中圓體" pitchFamily="49" charset="-120"/>
              </a:rPr>
              <a:t>點的</a:t>
            </a:r>
            <a:r>
              <a:rPr lang="zh-TW" altLang="en-US" sz="6600" dirty="0" smtClean="0">
                <a:solidFill>
                  <a:srgbClr val="FF99FF"/>
                </a:solidFill>
                <a:latin typeface="華康中圓體" pitchFamily="49" charset="-120"/>
                <a:ea typeface="華康中圓體" pitchFamily="49" charset="-120"/>
              </a:rPr>
              <a:t>存在</a:t>
            </a:r>
            <a:r>
              <a:rPr lang="en-US" altLang="zh-TW" sz="6600" dirty="0" smtClean="0">
                <a:solidFill>
                  <a:srgbClr val="FF99FF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endParaRPr lang="zh-TW" altLang="en-US" sz="6600" dirty="0">
              <a:solidFill>
                <a:srgbClr val="FF99FF"/>
              </a:solidFill>
              <a:latin typeface="華康中圓體" pitchFamily="49" charset="-120"/>
              <a:ea typeface="華康中圓體" pitchFamily="49" charset="-120"/>
            </a:endParaRPr>
          </a:p>
          <a:p>
            <a:endParaRPr lang="en-US" altLang="zh-TW" sz="3200" dirty="0">
              <a:ea typeface="新細明體" pitchFamily="18" charset="-120"/>
            </a:endParaRPr>
          </a:p>
        </p:txBody>
      </p:sp>
      <p:sp>
        <p:nvSpPr>
          <p:cNvPr id="2335748" name="Rectangle 4"/>
          <p:cNvSpPr>
            <a:spLocks noChangeArrowheads="1"/>
          </p:cNvSpPr>
          <p:nvPr/>
        </p:nvSpPr>
        <p:spPr bwMode="auto">
          <a:xfrm>
            <a:off x="2124075" y="3933825"/>
            <a:ext cx="4679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3200">
                <a:ea typeface="新細明體" pitchFamily="18" charset="-120"/>
              </a:rPr>
              <a:t> </a:t>
            </a:r>
            <a:endParaRPr lang="en-US" altLang="zh-TW" sz="4800">
              <a:ea typeface="新細明體" pitchFamily="18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84029" y="1696386"/>
            <a:ext cx="48013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7200" dirty="0" smtClean="0">
                <a:solidFill>
                  <a:srgbClr val="FFCC66"/>
                </a:solidFill>
                <a:latin typeface="華康中圓體" pitchFamily="49" charset="-120"/>
                <a:ea typeface="華康中圓體" pitchFamily="49" charset="-120"/>
              </a:rPr>
              <a:t>太陽的位置</a:t>
            </a: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35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747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$$-火星衝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9586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$$-火星衝-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575" y="-408214"/>
            <a:ext cx="7267556" cy="822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$$-zodic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03" y="841465"/>
            <a:ext cx="9132797" cy="50128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暫代性假說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950" y="428625"/>
            <a:ext cx="6192838" cy="5802313"/>
          </a:xfrm>
          <a:noFill/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886200" y="5792788"/>
            <a:ext cx="167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latin typeface="Times New Roman" pitchFamily="18" charset="0"/>
              </a:rPr>
              <a:t>1988</a:t>
            </a:r>
            <a:r>
              <a:rPr lang="zh-TW" altLang="en-US" sz="1800">
                <a:latin typeface="Times New Roman" pitchFamily="18" charset="0"/>
              </a:rPr>
              <a:t>年</a:t>
            </a:r>
            <a:r>
              <a:rPr lang="en-US" altLang="zh-TW" sz="1800">
                <a:latin typeface="Times New Roman" pitchFamily="18" charset="0"/>
              </a:rPr>
              <a:t>9</a:t>
            </a:r>
            <a:r>
              <a:rPr lang="zh-TW" altLang="en-US" sz="1800">
                <a:latin typeface="Times New Roman" pitchFamily="18" charset="0"/>
              </a:rPr>
              <a:t>月</a:t>
            </a:r>
            <a:r>
              <a:rPr lang="en-US" altLang="zh-TW" sz="1800">
                <a:latin typeface="Times New Roman" pitchFamily="18" charset="0"/>
              </a:rPr>
              <a:t>28</a:t>
            </a:r>
            <a:r>
              <a:rPr lang="zh-TW" altLang="en-US" sz="1800">
                <a:latin typeface="Times New Roman" pitchFamily="18" charset="0"/>
              </a:rPr>
              <a:t>日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5927725" y="3573463"/>
            <a:ext cx="178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latin typeface="Times New Roman" pitchFamily="18" charset="0"/>
              </a:rPr>
              <a:t>1990</a:t>
            </a:r>
            <a:r>
              <a:rPr lang="zh-TW" altLang="en-US" sz="1800">
                <a:latin typeface="Times New Roman" pitchFamily="18" charset="0"/>
              </a:rPr>
              <a:t>年</a:t>
            </a:r>
            <a:r>
              <a:rPr lang="en-US" altLang="zh-TW" sz="1800">
                <a:latin typeface="Times New Roman" pitchFamily="18" charset="0"/>
              </a:rPr>
              <a:t>11</a:t>
            </a:r>
            <a:r>
              <a:rPr lang="zh-TW" altLang="en-US" sz="1800">
                <a:latin typeface="Times New Roman" pitchFamily="18" charset="0"/>
              </a:rPr>
              <a:t>月</a:t>
            </a:r>
            <a:r>
              <a:rPr lang="en-US" altLang="zh-TW" sz="1800">
                <a:latin typeface="Times New Roman" pitchFamily="18" charset="0"/>
              </a:rPr>
              <a:t>27</a:t>
            </a:r>
            <a:r>
              <a:rPr lang="zh-TW" altLang="en-US" sz="1800">
                <a:latin typeface="Times New Roman" pitchFamily="18" charset="0"/>
              </a:rPr>
              <a:t>日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179388" y="620713"/>
            <a:ext cx="167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latin typeface="Times New Roman" pitchFamily="18" charset="0"/>
              </a:rPr>
              <a:t>1982</a:t>
            </a:r>
            <a:r>
              <a:rPr lang="zh-TW" altLang="en-US" sz="1800">
                <a:latin typeface="Times New Roman" pitchFamily="18" charset="0"/>
              </a:rPr>
              <a:t>年</a:t>
            </a:r>
            <a:r>
              <a:rPr lang="en-US" altLang="zh-TW" sz="1800">
                <a:latin typeface="Times New Roman" pitchFamily="18" charset="0"/>
              </a:rPr>
              <a:t>3</a:t>
            </a:r>
            <a:r>
              <a:rPr lang="zh-TW" altLang="en-US" sz="1800">
                <a:latin typeface="Times New Roman" pitchFamily="18" charset="0"/>
              </a:rPr>
              <a:t>月</a:t>
            </a:r>
            <a:r>
              <a:rPr lang="en-US" altLang="zh-TW" sz="1800">
                <a:latin typeface="Times New Roman" pitchFamily="18" charset="0"/>
              </a:rPr>
              <a:t>31</a:t>
            </a:r>
            <a:r>
              <a:rPr lang="zh-TW" altLang="en-US" sz="1800">
                <a:latin typeface="Times New Roman" pitchFamily="18" charset="0"/>
              </a:rPr>
              <a:t>日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4925" y="4587875"/>
            <a:ext cx="167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latin typeface="Times New Roman" pitchFamily="18" charset="0"/>
              </a:rPr>
              <a:t>1986</a:t>
            </a:r>
            <a:r>
              <a:rPr lang="zh-TW" altLang="en-US" sz="1800">
                <a:latin typeface="Times New Roman" pitchFamily="18" charset="0"/>
              </a:rPr>
              <a:t>年</a:t>
            </a:r>
            <a:r>
              <a:rPr lang="en-US" altLang="zh-TW" sz="1800">
                <a:latin typeface="Times New Roman" pitchFamily="18" charset="0"/>
              </a:rPr>
              <a:t>7</a:t>
            </a:r>
            <a:r>
              <a:rPr lang="zh-TW" altLang="en-US" sz="1800">
                <a:latin typeface="Times New Roman" pitchFamily="18" charset="0"/>
              </a:rPr>
              <a:t>月</a:t>
            </a:r>
            <a:r>
              <a:rPr lang="en-US" altLang="zh-TW" sz="1800">
                <a:latin typeface="Times New Roman" pitchFamily="18" charset="0"/>
              </a:rPr>
              <a:t>10</a:t>
            </a:r>
            <a:r>
              <a:rPr lang="zh-TW" altLang="en-US" sz="1800">
                <a:latin typeface="Times New Roman" pitchFamily="18" charset="0"/>
              </a:rPr>
              <a:t>日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566863" y="307975"/>
            <a:ext cx="773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800" dirty="0">
                <a:solidFill>
                  <a:srgbClr val="FF0000"/>
                </a:solidFill>
                <a:latin typeface="Times New Roman" pitchFamily="18" charset="0"/>
              </a:rPr>
              <a:t>190.6</a:t>
            </a:r>
            <a:r>
              <a:rPr kumimoji="0" lang="en-US" altLang="zh-TW" sz="2400" dirty="0">
                <a:solidFill>
                  <a:srgbClr val="FF0000"/>
                </a:solidFill>
                <a:latin typeface="Times New Roman" pitchFamily="18" charset="0"/>
              </a:rPr>
              <a:t>°</a:t>
            </a:r>
            <a:endParaRPr lang="en-US" altLang="zh-TW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127000" y="4051300"/>
            <a:ext cx="773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800" dirty="0">
                <a:solidFill>
                  <a:srgbClr val="FF0000"/>
                </a:solidFill>
                <a:latin typeface="Times New Roman" pitchFamily="18" charset="0"/>
              </a:rPr>
              <a:t>287.9</a:t>
            </a:r>
            <a:r>
              <a:rPr kumimoji="0" lang="en-US" altLang="zh-TW" sz="2400" dirty="0">
                <a:solidFill>
                  <a:srgbClr val="FF0000"/>
                </a:solidFill>
                <a:latin typeface="Times New Roman" pitchFamily="18" charset="0"/>
              </a:rPr>
              <a:t>°</a:t>
            </a:r>
            <a:endParaRPr lang="en-US" altLang="zh-TW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3595688" y="5995988"/>
            <a:ext cx="544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800" dirty="0">
                <a:solidFill>
                  <a:srgbClr val="FF0000"/>
                </a:solidFill>
                <a:latin typeface="Times New Roman" pitchFamily="18" charset="0"/>
              </a:rPr>
              <a:t>5.4</a:t>
            </a:r>
            <a:r>
              <a:rPr kumimoji="0" lang="en-US" altLang="zh-TW" sz="2400" dirty="0">
                <a:solidFill>
                  <a:srgbClr val="FF0000"/>
                </a:solidFill>
                <a:latin typeface="Times New Roman" pitchFamily="18" charset="0"/>
              </a:rPr>
              <a:t>°</a:t>
            </a:r>
            <a:endParaRPr lang="en-US" altLang="zh-TW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5641975" y="3789363"/>
            <a:ext cx="658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800" dirty="0">
                <a:solidFill>
                  <a:srgbClr val="FF0000"/>
                </a:solidFill>
                <a:latin typeface="Times New Roman" pitchFamily="18" charset="0"/>
              </a:rPr>
              <a:t>65.5</a:t>
            </a:r>
            <a:r>
              <a:rPr kumimoji="0" lang="en-US" altLang="zh-TW" sz="2400" dirty="0">
                <a:solidFill>
                  <a:srgbClr val="FF0000"/>
                </a:solidFill>
                <a:latin typeface="Times New Roman" pitchFamily="18" charset="0"/>
              </a:rPr>
              <a:t>°</a:t>
            </a:r>
            <a:endParaRPr lang="en-US" altLang="zh-TW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5867400" y="5734050"/>
            <a:ext cx="28376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 dirty="0">
                <a:latin typeface="Times New Roman" pitchFamily="18" charset="0"/>
              </a:rPr>
              <a:t>(</a:t>
            </a:r>
            <a:r>
              <a:rPr lang="zh-TW" altLang="en-US" sz="1800" dirty="0" smtClean="0"/>
              <a:t>以秋分點</a:t>
            </a:r>
            <a:r>
              <a:rPr lang="zh-TW" altLang="en-US" sz="1800" dirty="0"/>
              <a:t>之太陽位置為</a:t>
            </a:r>
            <a:r>
              <a:rPr lang="en-US" altLang="zh-TW" sz="1800" dirty="0">
                <a:latin typeface="Times New Roman" pitchFamily="18" charset="0"/>
              </a:rPr>
              <a:t>0</a:t>
            </a:r>
            <a:r>
              <a:rPr kumimoji="0" lang="en-US" altLang="zh-TW" sz="2400" dirty="0">
                <a:latin typeface="Times New Roman" pitchFamily="18" charset="0"/>
              </a:rPr>
              <a:t>°</a:t>
            </a:r>
            <a:r>
              <a:rPr kumimoji="0" lang="en-US" altLang="zh-TW" sz="1800" dirty="0">
                <a:latin typeface="Times New Roman" pitchFamily="18" charset="0"/>
              </a:rPr>
              <a:t>)</a:t>
            </a:r>
            <a:endParaRPr kumimoji="0" lang="zh-TW" altLang="en-US" sz="1800" dirty="0">
              <a:latin typeface="Times New Roman" pitchFamily="18" charset="0"/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5795963" y="1371600"/>
            <a:ext cx="31686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en-US" altLang="zh-TW">
                <a:latin typeface="Times New Roman" pitchFamily="18" charset="0"/>
              </a:rPr>
              <a:t>∠DAE = 65.5°- 5.4° = 190.6°</a:t>
            </a:r>
          </a:p>
          <a:p>
            <a:pPr>
              <a:lnSpc>
                <a:spcPct val="120000"/>
              </a:lnSpc>
            </a:pPr>
            <a:r>
              <a:rPr kumimoji="0" lang="en-US" altLang="zh-TW">
                <a:latin typeface="Times New Roman" pitchFamily="18" charset="0"/>
              </a:rPr>
              <a:t>∠EAF = 125.2°</a:t>
            </a:r>
          </a:p>
          <a:p>
            <a:pPr>
              <a:lnSpc>
                <a:spcPct val="120000"/>
              </a:lnSpc>
            </a:pPr>
            <a:r>
              <a:rPr kumimoji="0" lang="en-US" altLang="zh-TW">
                <a:latin typeface="Times New Roman" pitchFamily="18" charset="0"/>
              </a:rPr>
              <a:t>∠FAG = 97.2°</a:t>
            </a:r>
          </a:p>
          <a:p>
            <a:pPr>
              <a:lnSpc>
                <a:spcPct val="120000"/>
              </a:lnSpc>
            </a:pPr>
            <a:r>
              <a:rPr kumimoji="0" lang="en-US" altLang="zh-TW">
                <a:latin typeface="Times New Roman" pitchFamily="18" charset="0"/>
              </a:rPr>
              <a:t>∠GAD = 77.5°</a:t>
            </a:r>
          </a:p>
        </p:txBody>
      </p:sp>
      <p:sp>
        <p:nvSpPr>
          <p:cNvPr id="13" name="矩形 12"/>
          <p:cNvSpPr/>
          <p:nvPr/>
        </p:nvSpPr>
        <p:spPr>
          <a:xfrm>
            <a:off x="3788864" y="0"/>
            <a:ext cx="51513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TW" sz="2800" i="1" dirty="0" smtClean="0">
                <a:solidFill>
                  <a:srgbClr val="993366"/>
                </a:solidFill>
                <a:ea typeface="新細明體" pitchFamily="18" charset="-120"/>
              </a:rPr>
              <a:t>CB</a:t>
            </a:r>
            <a:r>
              <a:rPr lang="en-US" altLang="zh-TW" sz="2800" dirty="0" smtClean="0">
                <a:solidFill>
                  <a:srgbClr val="993366"/>
                </a:solidFill>
                <a:ea typeface="新細明體" pitchFamily="18" charset="-120"/>
              </a:rPr>
              <a:t> = 0.07232,     </a:t>
            </a:r>
            <a:r>
              <a:rPr lang="en-US" altLang="zh-TW" sz="2800" i="1" dirty="0" smtClean="0">
                <a:solidFill>
                  <a:srgbClr val="993366"/>
                </a:solidFill>
                <a:ea typeface="新細明體" pitchFamily="18" charset="-120"/>
              </a:rPr>
              <a:t>AB</a:t>
            </a:r>
            <a:r>
              <a:rPr lang="en-US" altLang="zh-TW" sz="2800" dirty="0" smtClean="0">
                <a:solidFill>
                  <a:srgbClr val="993366"/>
                </a:solidFill>
                <a:ea typeface="新細明體" pitchFamily="18" charset="-120"/>
              </a:rPr>
              <a:t> = 0.11332</a:t>
            </a:r>
            <a:endParaRPr lang="en-US" altLang="zh-TW" sz="2800" dirty="0">
              <a:solidFill>
                <a:srgbClr val="993366"/>
              </a:solidFill>
              <a:ea typeface="新細明體" pitchFamily="18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82818" y="6273225"/>
            <a:ext cx="42883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TW" altLang="en-US" sz="3200" dirty="0" smtClean="0">
                <a:solidFill>
                  <a:srgbClr val="009900"/>
                </a:solidFill>
                <a:latin typeface="標楷體" pitchFamily="65" charset="-120"/>
                <a:ea typeface="標楷體" pitchFamily="65" charset="-120"/>
              </a:rPr>
              <a:t>克卜勒火星暫代性假說</a:t>
            </a:r>
            <a:endParaRPr lang="zh-TW" altLang="en-US" sz="3200" dirty="0">
              <a:solidFill>
                <a:srgbClr val="0099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19464" grpId="0"/>
      <p:bldP spid="19465" grpId="0"/>
      <p:bldP spid="19466" grpId="0"/>
      <p:bldP spid="19467" grpId="0"/>
      <p:bldP spid="19468" grpId="0"/>
      <p:bldP spid="19469" grpId="0"/>
      <p:bldP spid="19470" grpId="0"/>
      <p:bldP spid="19471" grpId="0"/>
      <p:bldP spid="1947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CC">
                <a:alpha val="26000"/>
              </a:srgbClr>
            </a:gs>
            <a:gs pos="100000">
              <a:srgbClr val="FAFE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98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003900" y="719845"/>
            <a:ext cx="5583676" cy="5564221"/>
            <a:chOff x="3598" y="1706"/>
            <a:chExt cx="4322" cy="4500"/>
          </a:xfrm>
        </p:grpSpPr>
        <p:sp>
          <p:nvSpPr>
            <p:cNvPr id="822300" name="Line 28"/>
            <p:cNvSpPr>
              <a:spLocks noChangeShapeType="1"/>
            </p:cNvSpPr>
            <p:nvPr/>
          </p:nvSpPr>
          <p:spPr bwMode="auto">
            <a:xfrm flipV="1">
              <a:off x="5578" y="4320"/>
              <a:ext cx="2342" cy="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3598" y="1706"/>
              <a:ext cx="4322" cy="4500"/>
              <a:chOff x="3598" y="1706"/>
              <a:chExt cx="4322" cy="4500"/>
            </a:xfrm>
          </p:grpSpPr>
          <p:sp>
            <p:nvSpPr>
              <p:cNvPr id="822302" name="Line 30"/>
              <p:cNvSpPr>
                <a:spLocks noChangeShapeType="1"/>
              </p:cNvSpPr>
              <p:nvPr/>
            </p:nvSpPr>
            <p:spPr bwMode="auto">
              <a:xfrm>
                <a:off x="5578" y="1706"/>
                <a:ext cx="1" cy="16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822303" name="Line 31"/>
              <p:cNvSpPr>
                <a:spLocks noChangeShapeType="1"/>
              </p:cNvSpPr>
              <p:nvPr/>
            </p:nvSpPr>
            <p:spPr bwMode="auto">
              <a:xfrm>
                <a:off x="5578" y="3326"/>
                <a:ext cx="0" cy="10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822304" name="Line 32"/>
              <p:cNvSpPr>
                <a:spLocks noChangeShapeType="1"/>
              </p:cNvSpPr>
              <p:nvPr/>
            </p:nvSpPr>
            <p:spPr bwMode="auto">
              <a:xfrm>
                <a:off x="5578" y="4406"/>
                <a:ext cx="1" cy="1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822305" name="Line 33"/>
              <p:cNvSpPr>
                <a:spLocks noChangeShapeType="1"/>
              </p:cNvSpPr>
              <p:nvPr/>
            </p:nvSpPr>
            <p:spPr bwMode="auto">
              <a:xfrm>
                <a:off x="5578" y="4406"/>
                <a:ext cx="72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822306" name="Line 34"/>
              <p:cNvSpPr>
                <a:spLocks noChangeShapeType="1"/>
              </p:cNvSpPr>
              <p:nvPr/>
            </p:nvSpPr>
            <p:spPr bwMode="auto">
              <a:xfrm>
                <a:off x="5578" y="3326"/>
                <a:ext cx="720" cy="25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822307" name="Line 35"/>
              <p:cNvSpPr>
                <a:spLocks noChangeShapeType="1"/>
              </p:cNvSpPr>
              <p:nvPr/>
            </p:nvSpPr>
            <p:spPr bwMode="auto">
              <a:xfrm>
                <a:off x="5578" y="3326"/>
                <a:ext cx="2342" cy="9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822308" name="Line 36"/>
              <p:cNvSpPr>
                <a:spLocks noChangeShapeType="1"/>
              </p:cNvSpPr>
              <p:nvPr/>
            </p:nvSpPr>
            <p:spPr bwMode="auto">
              <a:xfrm flipH="1">
                <a:off x="3598" y="4406"/>
                <a:ext cx="198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822309" name="Line 37"/>
              <p:cNvSpPr>
                <a:spLocks noChangeShapeType="1"/>
              </p:cNvSpPr>
              <p:nvPr/>
            </p:nvSpPr>
            <p:spPr bwMode="auto">
              <a:xfrm flipH="1">
                <a:off x="3598" y="3326"/>
                <a:ext cx="1980" cy="16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822310" name="Line 38"/>
              <p:cNvSpPr>
                <a:spLocks noChangeShapeType="1"/>
              </p:cNvSpPr>
              <p:nvPr/>
            </p:nvSpPr>
            <p:spPr bwMode="auto">
              <a:xfrm flipH="1" flipV="1">
                <a:off x="3958" y="2066"/>
                <a:ext cx="1620" cy="12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822311" name="Line 39"/>
              <p:cNvSpPr>
                <a:spLocks noChangeShapeType="1"/>
              </p:cNvSpPr>
              <p:nvPr/>
            </p:nvSpPr>
            <p:spPr bwMode="auto">
              <a:xfrm flipH="1" flipV="1">
                <a:off x="3958" y="2066"/>
                <a:ext cx="1620" cy="23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822312" name="Line 40"/>
              <p:cNvSpPr>
                <a:spLocks noChangeShapeType="1"/>
              </p:cNvSpPr>
              <p:nvPr/>
            </p:nvSpPr>
            <p:spPr bwMode="auto">
              <a:xfrm flipH="1">
                <a:off x="3600" y="2048"/>
                <a:ext cx="360" cy="28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</p:grpSp>
      <p:sp>
        <p:nvSpPr>
          <p:cNvPr id="26" name="矩形 25"/>
          <p:cNvSpPr/>
          <p:nvPr/>
        </p:nvSpPr>
        <p:spPr>
          <a:xfrm>
            <a:off x="4107322" y="442768"/>
            <a:ext cx="600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i="1" dirty="0" smtClean="0"/>
              <a:t>H</a:t>
            </a:r>
            <a:endParaRPr lang="zh-TW" altLang="en-US" sz="2800" dirty="0"/>
          </a:p>
        </p:txBody>
      </p:sp>
      <p:sp>
        <p:nvSpPr>
          <p:cNvPr id="28" name="矩形 27"/>
          <p:cNvSpPr/>
          <p:nvPr/>
        </p:nvSpPr>
        <p:spPr>
          <a:xfrm>
            <a:off x="4571408" y="227156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800" i="1" dirty="0" smtClean="0">
                <a:solidFill>
                  <a:srgbClr val="00CC66"/>
                </a:solidFill>
              </a:rPr>
              <a:t>C</a:t>
            </a:r>
            <a:endParaRPr lang="zh-TW" altLang="en-US" sz="2800" dirty="0">
              <a:solidFill>
                <a:srgbClr val="00CC66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299035" y="6065355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800" i="1" dirty="0" smtClean="0">
                <a:solidFill>
                  <a:srgbClr val="000000"/>
                </a:solidFill>
              </a:rPr>
              <a:t>I</a:t>
            </a:r>
            <a:endParaRPr lang="zh-TW" altLang="en-US" sz="2800" dirty="0">
              <a:solidFill>
                <a:srgbClr val="00000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645349" y="3613985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800" i="1" dirty="0" smtClean="0">
                <a:solidFill>
                  <a:srgbClr val="000000"/>
                </a:solidFill>
              </a:rPr>
              <a:t>E</a:t>
            </a:r>
            <a:endParaRPr lang="zh-TW" altLang="en-US" sz="2800" dirty="0">
              <a:solidFill>
                <a:srgbClr val="00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505264" y="554006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800" i="1" dirty="0" smtClean="0">
                <a:solidFill>
                  <a:srgbClr val="000000"/>
                </a:solidFill>
              </a:rPr>
              <a:t>D</a:t>
            </a:r>
            <a:endParaRPr lang="zh-TW" altLang="en-US" sz="2800" dirty="0">
              <a:solidFill>
                <a:srgbClr val="00000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143392" y="4042002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800" i="1" dirty="0" smtClean="0">
                <a:solidFill>
                  <a:srgbClr val="FF0000"/>
                </a:solidFill>
              </a:rPr>
              <a:t>A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964396" y="792964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800" i="1" dirty="0" smtClean="0">
                <a:solidFill>
                  <a:srgbClr val="000000"/>
                </a:solidFill>
              </a:rPr>
              <a:t>F</a:t>
            </a:r>
            <a:endParaRPr lang="zh-TW" altLang="en-US" sz="2800" dirty="0">
              <a:solidFill>
                <a:srgbClr val="00000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478014" y="4567296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800" i="1" dirty="0" smtClean="0">
                <a:solidFill>
                  <a:srgbClr val="000000"/>
                </a:solidFill>
              </a:rPr>
              <a:t>G</a:t>
            </a:r>
            <a:endParaRPr lang="zh-TW" alt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CC">
                <a:alpha val="20000"/>
              </a:srgbClr>
            </a:gs>
            <a:gs pos="100000">
              <a:srgbClr val="FAFED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0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699" y="138496"/>
            <a:ext cx="6929439" cy="671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85" name="Group 57"/>
          <p:cNvGraphicFramePr>
            <a:graphicFrameLocks noGrp="1"/>
          </p:cNvGraphicFramePr>
          <p:nvPr>
            <p:ph idx="4294967295"/>
          </p:nvPr>
        </p:nvGraphicFramePr>
        <p:xfrm>
          <a:off x="684213" y="2924175"/>
          <a:ext cx="7689850" cy="1067435"/>
        </p:xfrm>
        <a:graphic>
          <a:graphicData uri="http://schemas.openxmlformats.org/drawingml/2006/table">
            <a:tbl>
              <a:tblPr/>
              <a:tblGrid>
                <a:gridCol w="1025525"/>
                <a:gridCol w="933450"/>
                <a:gridCol w="933450"/>
                <a:gridCol w="962025"/>
                <a:gridCol w="1917700"/>
                <a:gridCol w="1917700"/>
              </a:tblGrid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∠</a:t>
                      </a:r>
                      <a:r>
                        <a:rPr kumimoji="1" lang="en-US" altLang="zh-TW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EDG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∠</a:t>
                      </a:r>
                      <a:r>
                        <a:rPr kumimoji="1" lang="en-US" altLang="zh-TW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EFG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∠</a:t>
                      </a:r>
                      <a:r>
                        <a:rPr kumimoji="1" lang="en-US" altLang="zh-TW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DEF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∠</a:t>
                      </a:r>
                      <a:r>
                        <a:rPr kumimoji="1" lang="en-US" altLang="zh-TW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DGF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∠</a:t>
                      </a:r>
                      <a:r>
                        <a:rPr kumimoji="1" lang="en-US" altLang="zh-TW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EDG 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+∠</a:t>
                      </a:r>
                      <a:r>
                        <a:rPr kumimoji="1" lang="en-US" altLang="zh-TW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EFG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∠</a:t>
                      </a:r>
                      <a:r>
                        <a:rPr kumimoji="1" lang="en-US" altLang="zh-TW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DEF 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+∠</a:t>
                      </a:r>
                      <a:r>
                        <a:rPr kumimoji="1" lang="en-US" altLang="zh-TW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DGF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117.0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63.0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83.9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96.1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    180.0</a:t>
                      </a: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   180.0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575" name="Group 47"/>
          <p:cNvGraphicFramePr>
            <a:graphicFrameLocks noGrp="1"/>
          </p:cNvGraphicFramePr>
          <p:nvPr/>
        </p:nvGraphicFramePr>
        <p:xfrm>
          <a:off x="2700338" y="5516563"/>
          <a:ext cx="3887787" cy="793115"/>
        </p:xfrm>
        <a:graphic>
          <a:graphicData uri="http://schemas.openxmlformats.org/drawingml/2006/table">
            <a:tbl>
              <a:tblPr/>
              <a:tblGrid>
                <a:gridCol w="1944687"/>
                <a:gridCol w="19431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  ∠</a:t>
                      </a:r>
                      <a:r>
                        <a:rPr kumimoji="1" lang="en-US" altLang="zh-TW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BAF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  ∠</a:t>
                      </a:r>
                      <a:r>
                        <a:rPr kumimoji="1" lang="en-US" altLang="zh-TW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HAF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     34.6°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     34.6°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67" name="Text Box 39"/>
          <p:cNvSpPr txBox="1">
            <a:spLocks noChangeArrowheads="1"/>
          </p:cNvSpPr>
          <p:nvPr/>
        </p:nvSpPr>
        <p:spPr bwMode="auto">
          <a:xfrm>
            <a:off x="414743" y="1291652"/>
            <a:ext cx="79801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2400" dirty="0"/>
              <a:t>一、由觀測數據，決定四次衝時的</a:t>
            </a:r>
            <a:r>
              <a:rPr lang="zh-TW" altLang="en-US" sz="2400" dirty="0">
                <a:solidFill>
                  <a:srgbClr val="0070C0"/>
                </a:solidFill>
              </a:rPr>
              <a:t>火星</a:t>
            </a:r>
            <a:r>
              <a:rPr lang="zh-TW" altLang="en-US" sz="2400" dirty="0" smtClean="0">
                <a:solidFill>
                  <a:srgbClr val="0070C0"/>
                </a:solidFill>
              </a:rPr>
              <a:t>位置分別至太陽</a:t>
            </a:r>
            <a:r>
              <a:rPr lang="en-US" altLang="zh-TW" sz="2400" dirty="0" smtClean="0">
                <a:solidFill>
                  <a:srgbClr val="0070C0"/>
                </a:solidFill>
              </a:rPr>
              <a:t> A</a:t>
            </a:r>
          </a:p>
          <a:p>
            <a:r>
              <a:rPr lang="en-US" altLang="zh-TW" sz="2400" dirty="0" smtClean="0">
                <a:solidFill>
                  <a:srgbClr val="0070C0"/>
                </a:solidFill>
              </a:rPr>
              <a:t>        </a:t>
            </a:r>
            <a:r>
              <a:rPr lang="zh-TW" altLang="en-US" sz="2400" dirty="0" smtClean="0">
                <a:solidFill>
                  <a:srgbClr val="0070C0"/>
                </a:solidFill>
              </a:rPr>
              <a:t>所張的角度</a:t>
            </a:r>
            <a:r>
              <a:rPr lang="zh-TW" altLang="en-US" sz="2400" dirty="0" smtClean="0"/>
              <a:t>，與四次</a:t>
            </a:r>
            <a:r>
              <a:rPr lang="zh-TW" altLang="en-US" sz="2400" dirty="0" smtClean="0">
                <a:solidFill>
                  <a:srgbClr val="0070C0"/>
                </a:solidFill>
              </a:rPr>
              <a:t>火星至偏心勻速點</a:t>
            </a:r>
            <a:r>
              <a:rPr lang="en-US" altLang="zh-TW" sz="2400" dirty="0" smtClean="0">
                <a:solidFill>
                  <a:srgbClr val="0070C0"/>
                </a:solidFill>
              </a:rPr>
              <a:t>C</a:t>
            </a:r>
            <a:r>
              <a:rPr lang="zh-TW" altLang="en-US" sz="2400" dirty="0" smtClean="0">
                <a:solidFill>
                  <a:srgbClr val="0070C0"/>
                </a:solidFill>
              </a:rPr>
              <a:t>所張的角度</a:t>
            </a:r>
            <a:r>
              <a:rPr lang="zh-TW" altLang="en-US" sz="2400" dirty="0" smtClean="0"/>
              <a:t>。</a:t>
            </a:r>
            <a:endParaRPr lang="zh-TW" altLang="en-US" sz="2400" dirty="0"/>
          </a:p>
        </p:txBody>
      </p:sp>
      <p:sp>
        <p:nvSpPr>
          <p:cNvPr id="22568" name="Text Box 40"/>
          <p:cNvSpPr txBox="1">
            <a:spLocks noChangeArrowheads="1"/>
          </p:cNvSpPr>
          <p:nvPr/>
        </p:nvSpPr>
        <p:spPr bwMode="auto">
          <a:xfrm>
            <a:off x="385763" y="2205038"/>
            <a:ext cx="777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 dirty="0"/>
              <a:t>二、定出太陽至火星的不同距離，尋找</a:t>
            </a:r>
            <a:r>
              <a:rPr lang="zh-TW" altLang="en-US" sz="2400" dirty="0">
                <a:solidFill>
                  <a:srgbClr val="00B050"/>
                </a:solidFill>
              </a:rPr>
              <a:t>火星軌道之</a:t>
            </a:r>
            <a:r>
              <a:rPr lang="zh-TW" altLang="en-US" sz="2400" dirty="0" smtClean="0">
                <a:solidFill>
                  <a:srgbClr val="00B050"/>
                </a:solidFill>
              </a:rPr>
              <a:t>圓心</a:t>
            </a:r>
            <a:r>
              <a:rPr lang="en-US" altLang="zh-TW" sz="2400" dirty="0" smtClean="0">
                <a:solidFill>
                  <a:srgbClr val="00B050"/>
                </a:solidFill>
              </a:rPr>
              <a:t>B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395288" y="4292600"/>
            <a:ext cx="64427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 dirty="0"/>
              <a:t>三、決定</a:t>
            </a:r>
            <a:r>
              <a:rPr lang="zh-TW" altLang="en-US" sz="2400" dirty="0" smtClean="0">
                <a:solidFill>
                  <a:srgbClr val="7030A0"/>
                </a:solidFill>
              </a:rPr>
              <a:t>太陽</a:t>
            </a:r>
            <a:r>
              <a:rPr lang="en-US" altLang="zh-TW" sz="2400" dirty="0" smtClean="0">
                <a:solidFill>
                  <a:srgbClr val="7030A0"/>
                </a:solidFill>
              </a:rPr>
              <a:t>A</a:t>
            </a:r>
            <a:r>
              <a:rPr lang="zh-TW" altLang="en-US" sz="2400" dirty="0" smtClean="0">
                <a:solidFill>
                  <a:srgbClr val="7030A0"/>
                </a:solidFill>
              </a:rPr>
              <a:t>至</a:t>
            </a:r>
            <a:r>
              <a:rPr lang="zh-TW" altLang="en-US" sz="2400" dirty="0">
                <a:solidFill>
                  <a:srgbClr val="7030A0"/>
                </a:solidFill>
              </a:rPr>
              <a:t>軌道</a:t>
            </a:r>
            <a:r>
              <a:rPr lang="zh-TW" altLang="en-US" sz="2400" dirty="0" smtClean="0">
                <a:solidFill>
                  <a:srgbClr val="7030A0"/>
                </a:solidFill>
              </a:rPr>
              <a:t>圓心</a:t>
            </a:r>
            <a:r>
              <a:rPr lang="en-US" altLang="zh-TW" sz="2400" dirty="0" smtClean="0">
                <a:solidFill>
                  <a:srgbClr val="7030A0"/>
                </a:solidFill>
              </a:rPr>
              <a:t>B</a:t>
            </a:r>
            <a:r>
              <a:rPr lang="zh-TW" altLang="en-US" sz="2400" dirty="0" smtClean="0">
                <a:solidFill>
                  <a:srgbClr val="7030A0"/>
                </a:solidFill>
              </a:rPr>
              <a:t>及火星所張之</a:t>
            </a:r>
            <a:r>
              <a:rPr lang="zh-TW" altLang="en-US" sz="2400" dirty="0">
                <a:solidFill>
                  <a:srgbClr val="7030A0"/>
                </a:solidFill>
              </a:rPr>
              <a:t>角度</a:t>
            </a:r>
          </a:p>
        </p:txBody>
      </p:sp>
      <p:sp>
        <p:nvSpPr>
          <p:cNvPr id="22571" name="Text Box 43"/>
          <p:cNvSpPr txBox="1">
            <a:spLocks noChangeArrowheads="1"/>
          </p:cNvSpPr>
          <p:nvPr/>
        </p:nvSpPr>
        <p:spPr bwMode="auto">
          <a:xfrm>
            <a:off x="376238" y="4797425"/>
            <a:ext cx="82195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 dirty="0"/>
              <a:t>四、檢視</a:t>
            </a:r>
            <a:r>
              <a:rPr lang="zh-TW" altLang="en-US" sz="2400" dirty="0" smtClean="0">
                <a:solidFill>
                  <a:srgbClr val="FF0000"/>
                </a:solidFill>
              </a:rPr>
              <a:t>太陽 </a:t>
            </a:r>
            <a:r>
              <a:rPr lang="en-US" altLang="zh-TW" sz="2400" dirty="0" smtClean="0">
                <a:solidFill>
                  <a:srgbClr val="FF0000"/>
                </a:solidFill>
              </a:rPr>
              <a:t>A</a:t>
            </a:r>
            <a:r>
              <a:rPr lang="zh-TW" altLang="en-US" sz="2400" dirty="0" smtClean="0"/>
              <a:t>、</a:t>
            </a:r>
            <a:r>
              <a:rPr lang="zh-TW" altLang="en-US" sz="2400" dirty="0">
                <a:solidFill>
                  <a:srgbClr val="FF0000"/>
                </a:solidFill>
              </a:rPr>
              <a:t>軌道</a:t>
            </a:r>
            <a:r>
              <a:rPr lang="zh-TW" altLang="en-US" sz="2400" dirty="0" smtClean="0">
                <a:solidFill>
                  <a:srgbClr val="FF0000"/>
                </a:solidFill>
              </a:rPr>
              <a:t>圓心 </a:t>
            </a:r>
            <a:r>
              <a:rPr lang="en-US" altLang="zh-TW" sz="2400" dirty="0" smtClean="0">
                <a:solidFill>
                  <a:srgbClr val="FF0000"/>
                </a:solidFill>
              </a:rPr>
              <a:t>B </a:t>
            </a:r>
            <a:r>
              <a:rPr lang="zh-TW" altLang="en-US" sz="2400" dirty="0" smtClean="0"/>
              <a:t>與</a:t>
            </a:r>
            <a:r>
              <a:rPr lang="zh-TW" altLang="en-US" sz="2400" dirty="0">
                <a:solidFill>
                  <a:srgbClr val="FF0000"/>
                </a:solidFill>
              </a:rPr>
              <a:t>偏心勻速</a:t>
            </a:r>
            <a:r>
              <a:rPr lang="zh-TW" altLang="en-US" sz="2400" dirty="0" smtClean="0">
                <a:solidFill>
                  <a:srgbClr val="FF0000"/>
                </a:solidFill>
              </a:rPr>
              <a:t>點 </a:t>
            </a:r>
            <a:r>
              <a:rPr lang="en-US" altLang="zh-TW" sz="2400" dirty="0" smtClean="0">
                <a:solidFill>
                  <a:srgbClr val="FF0000"/>
                </a:solidFill>
              </a:rPr>
              <a:t>C</a:t>
            </a:r>
            <a:r>
              <a:rPr lang="zh-TW" altLang="en-US" sz="2400" dirty="0" smtClean="0"/>
              <a:t>是否</a:t>
            </a:r>
            <a:r>
              <a:rPr lang="zh-TW" altLang="en-US" sz="2400" dirty="0"/>
              <a:t>成一直線</a:t>
            </a:r>
          </a:p>
        </p:txBody>
      </p:sp>
      <p:sp>
        <p:nvSpPr>
          <p:cNvPr id="25640" name="Rectangle 11"/>
          <p:cNvSpPr>
            <a:spLocks noChangeArrowheads="1"/>
          </p:cNvSpPr>
          <p:nvPr/>
        </p:nvSpPr>
        <p:spPr bwMode="auto">
          <a:xfrm>
            <a:off x="418290" y="390762"/>
            <a:ext cx="82296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zh-TW" altLang="en-US" sz="4000" dirty="0">
                <a:solidFill>
                  <a:srgbClr val="3333CC"/>
                </a:solidFill>
                <a:latin typeface="Arial" charset="0"/>
              </a:rPr>
              <a:t>找出偏心圓的流程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2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7" grpId="0"/>
      <p:bldP spid="22568" grpId="0"/>
      <p:bldP spid="22570" grpId="0"/>
      <p:bldP spid="225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61975" y="1533525"/>
          <a:ext cx="7920112" cy="4466494"/>
        </p:xfrm>
        <a:graphic>
          <a:graphicData uri="http://schemas.openxmlformats.org/drawingml/2006/table">
            <a:tbl>
              <a:tblPr/>
              <a:tblGrid>
                <a:gridCol w="2169435"/>
                <a:gridCol w="1149369"/>
                <a:gridCol w="1150327"/>
                <a:gridCol w="1150327"/>
                <a:gridCol w="1150327"/>
                <a:gridCol w="1150327"/>
              </a:tblGrid>
              <a:tr h="583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名稱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水星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金星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火星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木星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土星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7114">
                <a:tc>
                  <a:txBody>
                    <a:bodyPr/>
                    <a:lstStyle/>
                    <a:p>
                      <a:pPr indent="88900" algn="ctr"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t</a:t>
                      </a:r>
                      <a:r>
                        <a:rPr lang="zh-TW" sz="2400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（年）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0.32</a:t>
                      </a:r>
                      <a:endParaRPr lang="zh-TW" sz="2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1.60</a:t>
                      </a:r>
                      <a:endParaRPr lang="zh-TW" sz="2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2.14</a:t>
                      </a:r>
                      <a:endParaRPr lang="zh-TW" sz="2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1.09</a:t>
                      </a:r>
                      <a:endParaRPr lang="zh-TW" sz="2400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1.04</a:t>
                      </a:r>
                      <a:endParaRPr lang="zh-TW" sz="2400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7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800" i="1" kern="100" dirty="0" smtClean="0"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τ</a:t>
                      </a:r>
                      <a:r>
                        <a:rPr lang="en-US" sz="2400" kern="100" dirty="0" smtClean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（</a:t>
                      </a:r>
                      <a:r>
                        <a:rPr lang="en-US" sz="2400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年）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0.06</a:t>
                      </a:r>
                      <a:endParaRPr lang="zh-TW" sz="2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0.19</a:t>
                      </a:r>
                      <a:endParaRPr lang="zh-TW" sz="2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0.27</a:t>
                      </a:r>
                      <a:endParaRPr lang="zh-TW" sz="2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0.25</a:t>
                      </a:r>
                      <a:endParaRPr lang="zh-TW" sz="2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0.24</a:t>
                      </a:r>
                      <a:endParaRPr lang="zh-TW" sz="2400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7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週期</a:t>
                      </a:r>
                      <a:r>
                        <a:rPr lang="zh-TW" sz="2400" kern="100" dirty="0" smtClean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理論值</a:t>
                      </a:r>
                      <a:endParaRPr lang="zh-TW" sz="2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0.24</a:t>
                      </a:r>
                      <a:endParaRPr lang="zh-TW" sz="2400" b="1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0.62</a:t>
                      </a:r>
                      <a:endParaRPr lang="zh-TW" sz="2400" b="1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1.84</a:t>
                      </a:r>
                      <a:endParaRPr lang="zh-TW" sz="2400" b="1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12.19</a:t>
                      </a:r>
                      <a:endParaRPr lang="zh-TW" sz="2400" b="1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27.04</a:t>
                      </a:r>
                      <a:endParaRPr lang="zh-TW" sz="2400" b="1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</a:tr>
              <a:tr h="647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公認值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0.24</a:t>
                      </a:r>
                      <a:endParaRPr lang="zh-TW" sz="2400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0.62</a:t>
                      </a:r>
                      <a:endParaRPr lang="zh-TW" sz="2400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1.88</a:t>
                      </a:r>
                      <a:endParaRPr lang="zh-TW" sz="2400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11.86</a:t>
                      </a:r>
                      <a:endParaRPr lang="zh-TW" sz="2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29.46</a:t>
                      </a:r>
                      <a:endParaRPr lang="zh-TW" sz="2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7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半徑理論</a:t>
                      </a:r>
                      <a:r>
                        <a:rPr lang="zh-TW" sz="2400" kern="100" dirty="0" smtClean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值</a:t>
                      </a:r>
                      <a:endParaRPr lang="zh-TW" sz="2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160C96"/>
                          </a:solidFill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0.38</a:t>
                      </a:r>
                      <a:endParaRPr lang="zh-TW" sz="2400" b="1" kern="100" dirty="0">
                        <a:solidFill>
                          <a:srgbClr val="160C96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160C96"/>
                          </a:solidFill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0.72</a:t>
                      </a:r>
                      <a:endParaRPr lang="zh-TW" sz="2400" b="1" kern="100" dirty="0">
                        <a:solidFill>
                          <a:srgbClr val="160C96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160C96"/>
                          </a:solidFill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1.43</a:t>
                      </a:r>
                      <a:endParaRPr lang="zh-TW" sz="2400" b="1" kern="100" dirty="0">
                        <a:solidFill>
                          <a:srgbClr val="160C96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160C96"/>
                          </a:solidFill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6.59</a:t>
                      </a:r>
                      <a:endParaRPr lang="zh-TW" sz="2400" b="1" kern="100" dirty="0">
                        <a:solidFill>
                          <a:srgbClr val="160C96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160C96"/>
                          </a:solidFill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8.95</a:t>
                      </a:r>
                      <a:endParaRPr lang="zh-TW" sz="2400" b="1" kern="100" dirty="0">
                        <a:solidFill>
                          <a:srgbClr val="160C96"/>
                        </a:solidFill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</a:tr>
              <a:tr h="647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公認值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0.38</a:t>
                      </a:r>
                      <a:endParaRPr lang="zh-TW" sz="2400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0.72</a:t>
                      </a:r>
                      <a:endParaRPr lang="zh-TW" sz="2400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1.52</a:t>
                      </a:r>
                      <a:endParaRPr lang="zh-TW" sz="2400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5.20</a:t>
                      </a:r>
                      <a:endParaRPr lang="zh-TW" sz="2400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9.55</a:t>
                      </a:r>
                      <a:endParaRPr lang="zh-TW" sz="2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8972" name="文字方塊 5"/>
          <p:cNvSpPr txBox="1">
            <a:spLocks noChangeArrowheads="1"/>
          </p:cNvSpPr>
          <p:nvPr/>
        </p:nvSpPr>
        <p:spPr bwMode="auto">
          <a:xfrm>
            <a:off x="2271712" y="528638"/>
            <a:ext cx="7572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6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五大行星週期和半徑</a:t>
            </a:r>
            <a:endParaRPr kumimoji="0" lang="en-US" altLang="zh-TW" sz="36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131" name="Rectangle 3"/>
          <p:cNvSpPr>
            <a:spLocks noChangeArrowheads="1"/>
          </p:cNvSpPr>
          <p:nvPr/>
        </p:nvSpPr>
        <p:spPr bwMode="auto">
          <a:xfrm>
            <a:off x="307976" y="790573"/>
            <a:ext cx="858293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5400" dirty="0">
                <a:solidFill>
                  <a:srgbClr val="7030A0"/>
                </a:solidFill>
                <a:latin typeface="Times New Roman"/>
                <a:ea typeface="標楷體" pitchFamily="65" charset="-120"/>
              </a:rPr>
              <a:t>“</a:t>
            </a:r>
            <a:r>
              <a:rPr lang="zh-TW" altLang="en-US" sz="54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如果這種冗長的方法讓你厭煩的話，你或許更會憐憫起我來。因為我花費了巨大的時間，反覆了</a:t>
            </a:r>
            <a:r>
              <a:rPr lang="zh-TW" altLang="en-US" sz="5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至少     的</a:t>
            </a:r>
            <a:r>
              <a:rPr lang="zh-TW" altLang="en-US" sz="54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計算，從探討火星開始，至今已過</a:t>
            </a:r>
            <a:r>
              <a:rPr lang="zh-TW" altLang="en-US" sz="5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了       。</a:t>
            </a:r>
            <a:r>
              <a:rPr lang="zh-TW" altLang="en-US" sz="5400" dirty="0" smtClean="0">
                <a:solidFill>
                  <a:srgbClr val="7030A0"/>
                </a:solidFill>
                <a:latin typeface="Times New Roman"/>
                <a:ea typeface="標楷體" pitchFamily="65" charset="-120"/>
              </a:rPr>
              <a:t>”</a:t>
            </a:r>
            <a:r>
              <a:rPr lang="zh-TW" altLang="en-US" sz="4000" dirty="0" smtClean="0">
                <a:solidFill>
                  <a:srgbClr val="000000"/>
                </a:solidFill>
                <a:ea typeface="新細明體" pitchFamily="18" charset="-120"/>
              </a:rPr>
              <a:t>                                                      </a:t>
            </a:r>
            <a:endParaRPr lang="en-US" altLang="zh-TW" sz="3200" dirty="0">
              <a:ea typeface="新細明體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10378" y="4896865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五個年頭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511255" y="3266368"/>
            <a:ext cx="23391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5400" dirty="0" smtClean="0">
                <a:solidFill>
                  <a:srgbClr val="C00000"/>
                </a:solidFill>
                <a:ea typeface="新細明體" pitchFamily="18" charset="-120"/>
              </a:rPr>
              <a:t>70</a:t>
            </a:r>
            <a:r>
              <a:rPr lang="zh-TW" altLang="en-US" sz="5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餘次</a:t>
            </a: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35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2131" grpId="0"/>
      <p:bldP spid="4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9762" name="Picture 2" descr="p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3563"/>
          </a:xfrm>
          <a:prstGeom prst="rect">
            <a:avLst/>
          </a:prstGeom>
          <a:noFill/>
        </p:spPr>
      </p:pic>
      <p:sp>
        <p:nvSpPr>
          <p:cNvPr id="1909763" name="Rectangle 3"/>
          <p:cNvSpPr>
            <a:spLocks noChangeArrowheads="1"/>
          </p:cNvSpPr>
          <p:nvPr/>
        </p:nvSpPr>
        <p:spPr bwMode="auto">
          <a:xfrm>
            <a:off x="528331" y="1318022"/>
            <a:ext cx="7685117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TW" sz="7200" b="1" dirty="0" smtClean="0">
                <a:solidFill>
                  <a:srgbClr val="FFCCCC"/>
                </a:solidFill>
                <a:ea typeface="華康中圓體" pitchFamily="49" charset="-120"/>
              </a:rPr>
              <a:t>III.      </a:t>
            </a:r>
            <a:r>
              <a:rPr lang="zh-TW" altLang="en-US" sz="7200" b="1" dirty="0" smtClean="0">
                <a:solidFill>
                  <a:srgbClr val="FFCCCC"/>
                </a:solidFill>
                <a:ea typeface="華康中圓體" pitchFamily="49" charset="-120"/>
              </a:rPr>
              <a:t>克卜勒</a:t>
            </a:r>
            <a:endParaRPr lang="en-US" altLang="zh-TW" sz="7200" b="1" dirty="0" smtClean="0">
              <a:solidFill>
                <a:srgbClr val="FFCCCC"/>
              </a:solidFill>
              <a:ea typeface="華康中圓體" pitchFamily="49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7200" b="1" dirty="0" smtClean="0">
                <a:solidFill>
                  <a:srgbClr val="FFCCCC"/>
                </a:solidFill>
                <a:ea typeface="華康中圓體" pitchFamily="49" charset="-120"/>
              </a:rPr>
              <a:t>    行星運動三定律</a:t>
            </a:r>
            <a:endParaRPr lang="zh-TW" altLang="en-US" sz="7200" b="1" dirty="0" smtClean="0">
              <a:solidFill>
                <a:srgbClr val="FFCCCC"/>
              </a:solidFill>
              <a:latin typeface="華康中圓體" pitchFamily="49" charset="-120"/>
              <a:ea typeface="華康中圓體" pitchFamily="49" charset="-120"/>
            </a:endParaRPr>
          </a:p>
          <a:p>
            <a:endParaRPr lang="zh-TW" altLang="en-US" sz="7200" b="1" dirty="0" smtClean="0">
              <a:solidFill>
                <a:srgbClr val="FFCCCC"/>
              </a:solidFill>
              <a:latin typeface="華康中圓體" pitchFamily="49" charset="-120"/>
              <a:ea typeface="華康中圓體" pitchFamily="49" charset="-120"/>
            </a:endParaRPr>
          </a:p>
          <a:p>
            <a:endParaRPr lang="en-US" altLang="zh-TW" sz="6600" b="1" dirty="0">
              <a:solidFill>
                <a:srgbClr val="99FF99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5818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0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92D050">
                <a:lumMod val="36000"/>
                <a:lumOff val="64000"/>
              </a:srgbClr>
            </a:gs>
            <a:gs pos="0">
              <a:srgbClr val="8488C4">
                <a:lumMod val="53000"/>
                <a:lumOff val="47000"/>
                <a:alpha val="61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619" name="Rectangle 3"/>
          <p:cNvSpPr>
            <a:spLocks noChangeArrowheads="1"/>
          </p:cNvSpPr>
          <p:nvPr/>
        </p:nvSpPr>
        <p:spPr bwMode="auto">
          <a:xfrm>
            <a:off x="2484438" y="1665812"/>
            <a:ext cx="4392612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7200" dirty="0">
                <a:solidFill>
                  <a:srgbClr val="00B0F0"/>
                </a:solidFill>
                <a:latin typeface="華康中圓體" pitchFamily="49" charset="-120"/>
                <a:ea typeface="華康中圓體" pitchFamily="49" charset="-120"/>
              </a:rPr>
              <a:t>距離規則 </a:t>
            </a:r>
            <a:endParaRPr lang="zh-TW" altLang="en-US" sz="3200" dirty="0">
              <a:solidFill>
                <a:srgbClr val="00B0F0"/>
              </a:solidFill>
            </a:endParaRPr>
          </a:p>
        </p:txBody>
      </p:sp>
      <p:sp>
        <p:nvSpPr>
          <p:cNvPr id="2287620" name="Rectangle 4"/>
          <p:cNvSpPr>
            <a:spLocks noChangeArrowheads="1"/>
          </p:cNvSpPr>
          <p:nvPr/>
        </p:nvSpPr>
        <p:spPr bwMode="auto">
          <a:xfrm>
            <a:off x="2124075" y="3933825"/>
            <a:ext cx="4679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3200">
                <a:solidFill>
                  <a:srgbClr val="000000"/>
                </a:solidFill>
              </a:rPr>
              <a:t> </a:t>
            </a:r>
            <a:endParaRPr lang="en-US" altLang="zh-TW" sz="4800">
              <a:solidFill>
                <a:srgbClr val="000000"/>
              </a:solidFill>
            </a:endParaRPr>
          </a:p>
        </p:txBody>
      </p:sp>
      <p:sp>
        <p:nvSpPr>
          <p:cNvPr id="2287621" name="Rectangle 5"/>
          <p:cNvSpPr>
            <a:spLocks noChangeArrowheads="1"/>
          </p:cNvSpPr>
          <p:nvPr/>
        </p:nvSpPr>
        <p:spPr bwMode="auto">
          <a:xfrm>
            <a:off x="2627313" y="3357563"/>
            <a:ext cx="3613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5400" dirty="0">
                <a:solidFill>
                  <a:srgbClr val="FF0066"/>
                </a:solidFill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en-US" sz="5400" dirty="0">
                <a:solidFill>
                  <a:srgbClr val="FF0066"/>
                </a:solidFill>
                <a:latin typeface="華康中圓體" pitchFamily="49" charset="-120"/>
                <a:ea typeface="華康中圓體" pitchFamily="49" charset="-120"/>
              </a:rPr>
              <a:t>第零定律</a:t>
            </a:r>
            <a:r>
              <a:rPr lang="en-US" altLang="zh-TW" sz="5400" dirty="0">
                <a:solidFill>
                  <a:srgbClr val="FF0066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48583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87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28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7619" grpId="0"/>
      <p:bldP spid="22876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8643" name="Picture 3" descr="圖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-1"/>
            <a:ext cx="5010903" cy="613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8644" name="Rectangle 4"/>
          <p:cNvSpPr>
            <a:spLocks noChangeArrowheads="1"/>
          </p:cNvSpPr>
          <p:nvPr/>
        </p:nvSpPr>
        <p:spPr bwMode="auto">
          <a:xfrm>
            <a:off x="933450" y="6057900"/>
            <a:ext cx="7296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zh-TW" altLang="en-US" sz="3200" dirty="0">
                <a:solidFill>
                  <a:srgbClr val="160C96"/>
                </a:solidFill>
                <a:latin typeface="標楷體" pitchFamily="65" charset="-120"/>
                <a:ea typeface="標楷體" pitchFamily="65" charset="-120"/>
              </a:rPr>
              <a:t>距離規則 </a:t>
            </a:r>
            <a:r>
              <a:rPr lang="en-US" altLang="zh-TW" sz="3200" dirty="0">
                <a:solidFill>
                  <a:srgbClr val="160C96"/>
                </a:solidFill>
                <a:latin typeface="標楷體" pitchFamily="65" charset="-120"/>
                <a:ea typeface="標楷體" pitchFamily="65" charset="-120"/>
              </a:rPr>
              <a:t>- </a:t>
            </a:r>
            <a:r>
              <a:rPr lang="zh-TW" altLang="en-US" sz="3200" dirty="0">
                <a:solidFill>
                  <a:srgbClr val="160C96"/>
                </a:solidFill>
                <a:latin typeface="標楷體" pitchFamily="65" charset="-120"/>
                <a:ea typeface="標楷體" pitchFamily="65" charset="-120"/>
              </a:rPr>
              <a:t>遠近日點速率與距離之關係</a:t>
            </a:r>
          </a:p>
        </p:txBody>
      </p:sp>
      <p:sp>
        <p:nvSpPr>
          <p:cNvPr id="2288645" name="Rectangle 5"/>
          <p:cNvSpPr>
            <a:spLocks noChangeArrowheads="1"/>
          </p:cNvSpPr>
          <p:nvPr/>
        </p:nvSpPr>
        <p:spPr bwMode="auto">
          <a:xfrm>
            <a:off x="6568283" y="3821565"/>
            <a:ext cx="234711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en-US" altLang="zh-TW" sz="44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 HK/IL</a:t>
            </a:r>
            <a:r>
              <a:rPr lang="en-US" altLang="zh-TW" sz="4400" b="1" dirty="0">
                <a:solidFill>
                  <a:srgbClr val="FF0000"/>
                </a:solidFill>
                <a:latin typeface="Times New Roman"/>
                <a:ea typeface="華康中圓體" pitchFamily="49" charset="-120"/>
              </a:rPr>
              <a:t>’</a:t>
            </a:r>
            <a:endParaRPr lang="en-US" altLang="zh-TW" sz="4400" b="1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  <a:p>
            <a:r>
              <a:rPr lang="en-US" altLang="zh-TW" sz="44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= AD/AE</a:t>
            </a:r>
            <a:endParaRPr lang="en-US" altLang="zh-TW" sz="4400" b="1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8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88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8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8644" grpId="0"/>
      <p:bldP spid="228864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666" name="Rectangle 2"/>
          <p:cNvSpPr>
            <a:spLocks noChangeArrowheads="1"/>
          </p:cNvSpPr>
          <p:nvPr/>
        </p:nvSpPr>
        <p:spPr bwMode="auto">
          <a:xfrm>
            <a:off x="684213" y="744538"/>
            <a:ext cx="7993062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zh-TW" altLang="en-US" sz="5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行星在行星</a:t>
            </a:r>
            <a:r>
              <a:rPr lang="zh-TW" altLang="en-US" sz="5400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遠日點</a:t>
            </a:r>
            <a:r>
              <a:rPr lang="zh-TW" altLang="en-US" sz="5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與</a:t>
            </a:r>
            <a:r>
              <a:rPr lang="zh-TW" altLang="en-US" sz="5400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近日點</a:t>
            </a:r>
            <a:r>
              <a:rPr lang="zh-TW" altLang="en-US" sz="5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處，行經相同路程所需花費的</a:t>
            </a:r>
            <a:r>
              <a:rPr lang="zh-TW" altLang="en-US" sz="5400" dirty="0">
                <a:solidFill>
                  <a:srgbClr val="FF99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時間</a:t>
            </a:r>
            <a:r>
              <a:rPr lang="en-US" altLang="zh-TW" sz="5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en-US" altLang="zh-TW" sz="5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HK</a:t>
            </a:r>
            <a:r>
              <a:rPr lang="zh-TW" altLang="en-US" sz="5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或</a:t>
            </a:r>
            <a:r>
              <a:rPr lang="en-US" altLang="zh-TW" sz="5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IL</a:t>
            </a:r>
            <a:r>
              <a:rPr lang="en-US" altLang="zh-TW" sz="5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5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與行星至太陽的</a:t>
            </a:r>
            <a:r>
              <a:rPr lang="zh-TW" altLang="en-US" sz="5400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距離</a:t>
            </a:r>
            <a:r>
              <a:rPr lang="en-US" altLang="zh-TW" sz="5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en-US" altLang="zh-TW" sz="5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AD</a:t>
            </a:r>
            <a:r>
              <a:rPr lang="zh-TW" altLang="en-US" sz="5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或</a:t>
            </a:r>
            <a:r>
              <a:rPr lang="en-US" altLang="zh-TW" sz="5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AE</a:t>
            </a:r>
            <a:r>
              <a:rPr lang="en-US" altLang="zh-TW" sz="5400" dirty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en-US" altLang="zh-TW" sz="5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54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成正比。</a:t>
            </a:r>
            <a:r>
              <a:rPr lang="zh-TW" altLang="en-US" sz="6600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endParaRPr lang="en-US" altLang="zh-TW" sz="6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40280" y="5468035"/>
            <a:ext cx="495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</a:rPr>
              <a:t>HK/IL= AD/AE</a:t>
            </a:r>
            <a:endParaRPr lang="en-US" altLang="zh-TW" sz="6000" b="1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0690" name="Picture 2" descr="p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3563"/>
          </a:xfrm>
          <a:prstGeom prst="rect">
            <a:avLst/>
          </a:prstGeom>
          <a:noFill/>
        </p:spPr>
      </p:pic>
      <p:sp>
        <p:nvSpPr>
          <p:cNvPr id="2290691" name="Rectangle 3"/>
          <p:cNvSpPr>
            <a:spLocks noChangeArrowheads="1"/>
          </p:cNvSpPr>
          <p:nvPr/>
        </p:nvSpPr>
        <p:spPr bwMode="auto">
          <a:xfrm>
            <a:off x="2639378" y="2205038"/>
            <a:ext cx="4392612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7200" dirty="0" smtClean="0">
                <a:solidFill>
                  <a:srgbClr val="FFCC66"/>
                </a:solidFill>
                <a:latin typeface="華康中圓體" pitchFamily="49" charset="-120"/>
                <a:ea typeface="華康中圓體" pitchFamily="49" charset="-120"/>
              </a:rPr>
              <a:t>橢 圓 律 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2290692" name="Rectangle 4"/>
          <p:cNvSpPr>
            <a:spLocks noChangeArrowheads="1"/>
          </p:cNvSpPr>
          <p:nvPr/>
        </p:nvSpPr>
        <p:spPr bwMode="auto">
          <a:xfrm>
            <a:off x="2124075" y="3933825"/>
            <a:ext cx="4679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3200">
                <a:ea typeface="新細明體" charset="-120"/>
              </a:rPr>
              <a:t> </a:t>
            </a:r>
            <a:endParaRPr lang="en-US" altLang="zh-TW" sz="4800">
              <a:ea typeface="新細明體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9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9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9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1715" name="Picture 3" descr="tabl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9144000" cy="38068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2739" name="Picture 3" descr="圖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560" y="-284480"/>
            <a:ext cx="44716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2740" name="Rectangle 4"/>
          <p:cNvSpPr>
            <a:spLocks noChangeArrowheads="1"/>
          </p:cNvSpPr>
          <p:nvPr/>
        </p:nvSpPr>
        <p:spPr bwMode="auto">
          <a:xfrm>
            <a:off x="2627313" y="5759450"/>
            <a:ext cx="39497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TW" altLang="en-US" sz="400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克卜勒卵形軌道</a:t>
            </a:r>
            <a:r>
              <a:rPr lang="zh-TW" altLang="en-US" sz="660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63" name="Picture 3" descr="table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9144000" cy="43926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未命名 - 8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909684" y="-77150"/>
            <a:ext cx="5054963" cy="6935150"/>
          </a:xfrm>
          <a:noFill/>
        </p:spPr>
      </p:pic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0" y="0"/>
            <a:ext cx="3960813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zh-TW" altLang="en-US" sz="2800" dirty="0">
                <a:solidFill>
                  <a:srgbClr val="3333CC"/>
                </a:solidFill>
                <a:latin typeface="Arial" charset="0"/>
              </a:rPr>
              <a:t>橢圓</a:t>
            </a:r>
            <a:r>
              <a:rPr lang="zh-TW" altLang="en-US" sz="2800" dirty="0" smtClean="0">
                <a:solidFill>
                  <a:srgbClr val="3333CC"/>
                </a:solidFill>
                <a:latin typeface="Arial" charset="0"/>
              </a:rPr>
              <a:t>律</a:t>
            </a:r>
            <a:endParaRPr lang="zh-TW" altLang="en-US" sz="2800" dirty="0">
              <a:solidFill>
                <a:srgbClr val="3333CC"/>
              </a:solidFill>
              <a:latin typeface="Arial" charset="0"/>
            </a:endParaRPr>
          </a:p>
        </p:txBody>
      </p:sp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494" name="方程式" r:id="rId4" imgW="114151" imgH="215619" progId="Equation.3">
                  <p:embed/>
                </p:oleObj>
              </mc:Choice>
              <mc:Fallback>
                <p:oleObj name="方程式" r:id="rId4" imgW="114151" imgH="215619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16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5444900" y="238352"/>
            <a:ext cx="2041526" cy="549275"/>
            <a:chOff x="3309" y="253"/>
            <a:chExt cx="1286" cy="346"/>
          </a:xfrm>
        </p:grpSpPr>
        <p:sp>
          <p:nvSpPr>
            <p:cNvPr id="2077" name="Text Box 22"/>
            <p:cNvSpPr txBox="1">
              <a:spLocks noChangeArrowheads="1"/>
            </p:cNvSpPr>
            <p:nvPr/>
          </p:nvSpPr>
          <p:spPr bwMode="auto">
            <a:xfrm>
              <a:off x="3309" y="253"/>
              <a:ext cx="39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400" dirty="0">
                  <a:latin typeface="Times New Roman" pitchFamily="18" charset="0"/>
                </a:rPr>
                <a:t>QO</a:t>
              </a:r>
            </a:p>
          </p:txBody>
        </p:sp>
        <p:sp>
          <p:nvSpPr>
            <p:cNvPr id="2078" name="Rectangle 3"/>
            <p:cNvSpPr>
              <a:spLocks noChangeArrowheads="1"/>
            </p:cNvSpPr>
            <p:nvPr/>
          </p:nvSpPr>
          <p:spPr bwMode="auto">
            <a:xfrm>
              <a:off x="3597" y="281"/>
              <a:ext cx="998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zh-TW" altLang="en-US" sz="2400" dirty="0">
                  <a:latin typeface="Times New Roman" pitchFamily="18" charset="0"/>
                </a:rPr>
                <a:t>＝ </a:t>
              </a:r>
              <a:r>
                <a:rPr lang="en-US" altLang="zh-TW" sz="2400" dirty="0">
                  <a:latin typeface="Times New Roman" pitchFamily="18" charset="0"/>
                </a:rPr>
                <a:t>0.00429</a:t>
              </a:r>
              <a:r>
                <a:rPr lang="en-US" altLang="zh-TW" sz="2400" dirty="0">
                  <a:solidFill>
                    <a:srgbClr val="CC6600"/>
                  </a:solidFill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5179105" y="874712"/>
            <a:ext cx="2930525" cy="504825"/>
            <a:chOff x="3283" y="695"/>
            <a:chExt cx="1846" cy="318"/>
          </a:xfrm>
        </p:grpSpPr>
        <p:sp>
          <p:nvSpPr>
            <p:cNvPr id="2075" name="Text Box 24"/>
            <p:cNvSpPr txBox="1">
              <a:spLocks noChangeArrowheads="1"/>
            </p:cNvSpPr>
            <p:nvPr/>
          </p:nvSpPr>
          <p:spPr bwMode="auto">
            <a:xfrm>
              <a:off x="3283" y="695"/>
              <a:ext cx="8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400" dirty="0">
                  <a:latin typeface="Times New Roman" pitchFamily="18" charset="0"/>
                </a:rPr>
                <a:t>sec(5°18’)</a:t>
              </a:r>
            </a:p>
          </p:txBody>
        </p:sp>
        <p:sp>
          <p:nvSpPr>
            <p:cNvPr id="2076" name="Rectangle 3"/>
            <p:cNvSpPr>
              <a:spLocks noChangeArrowheads="1"/>
            </p:cNvSpPr>
            <p:nvPr/>
          </p:nvSpPr>
          <p:spPr bwMode="auto">
            <a:xfrm>
              <a:off x="4131" y="695"/>
              <a:ext cx="998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zh-TW" altLang="en-US" sz="2400" dirty="0">
                  <a:latin typeface="Times New Roman" pitchFamily="18" charset="0"/>
                </a:rPr>
                <a:t>＝ </a:t>
              </a:r>
              <a:r>
                <a:rPr lang="en-US" altLang="zh-TW" sz="2400" dirty="0">
                  <a:latin typeface="Times New Roman" pitchFamily="18" charset="0"/>
                </a:rPr>
                <a:t>1.00429</a:t>
              </a:r>
              <a:r>
                <a:rPr lang="en-US" altLang="zh-TW" sz="2400" dirty="0">
                  <a:solidFill>
                    <a:srgbClr val="CC6600"/>
                  </a:solidFill>
                  <a:latin typeface="Times New Roman" pitchFamily="18" charset="0"/>
                </a:rPr>
                <a:t> </a:t>
              </a:r>
            </a:p>
          </p:txBody>
        </p:sp>
      </p:grp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3769329" y="1517642"/>
            <a:ext cx="560775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“當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我看到這時，彷彿從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睡夢中</a:t>
            </a:r>
            <a:endPara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被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喚醒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，見到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一道曙光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向我穿</a:t>
            </a:r>
            <a:endPara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透。我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開始了下面的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推理。”</a:t>
            </a:r>
            <a:endParaRPr lang="zh-TW" altLang="en-US" sz="2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>
                <a:solidFill>
                  <a:srgbClr val="CC6600"/>
                </a:solidFill>
                <a:latin typeface="標楷體" pitchFamily="65" charset="-120"/>
                <a:ea typeface="標楷體" pitchFamily="65" charset="-120"/>
              </a:rPr>
              <a:t>                                          </a:t>
            </a:r>
            <a:endParaRPr lang="zh-TW" altLang="en-US" dirty="0">
              <a:solidFill>
                <a:srgbClr val="CC66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4186555" y="3253423"/>
            <a:ext cx="11256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</a:rPr>
              <a:t>BQ</a:t>
            </a:r>
            <a:r>
              <a:rPr lang="en-US" altLang="zh-TW" sz="2400" b="1" dirty="0" smtClean="0">
                <a:latin typeface="+mn-ea"/>
                <a:ea typeface="+mn-ea"/>
              </a:rPr>
              <a:t>/</a:t>
            </a:r>
            <a:r>
              <a:rPr lang="en-US" altLang="zh-TW" sz="2400" dirty="0" smtClean="0">
                <a:latin typeface="Times New Roman" pitchFamily="18" charset="0"/>
              </a:rPr>
              <a:t>BO</a:t>
            </a:r>
            <a:endParaRPr lang="en-US" altLang="zh-TW" sz="2400" dirty="0">
              <a:latin typeface="Times New Roman" pitchFamily="18" charset="0"/>
            </a:endParaRPr>
          </a:p>
        </p:txBody>
      </p:sp>
      <p:sp>
        <p:nvSpPr>
          <p:cNvPr id="27676" name="Rectangle 3"/>
          <p:cNvSpPr>
            <a:spLocks noChangeArrowheads="1"/>
          </p:cNvSpPr>
          <p:nvPr/>
        </p:nvSpPr>
        <p:spPr bwMode="auto">
          <a:xfrm>
            <a:off x="5234305" y="3286760"/>
            <a:ext cx="237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TW" altLang="en-US" sz="2400" dirty="0">
                <a:latin typeface="Times New Roman" pitchFamily="18" charset="0"/>
              </a:rPr>
              <a:t>＝ </a:t>
            </a:r>
            <a:r>
              <a:rPr lang="en-US" altLang="zh-TW" sz="2400" dirty="0">
                <a:latin typeface="Times New Roman" pitchFamily="18" charset="0"/>
              </a:rPr>
              <a:t>1</a:t>
            </a:r>
            <a:r>
              <a:rPr lang="en-US" altLang="zh-TW" sz="2400" b="1" dirty="0">
                <a:latin typeface="+mn-ea"/>
                <a:ea typeface="+mn-ea"/>
              </a:rPr>
              <a:t>/</a:t>
            </a:r>
            <a:r>
              <a:rPr lang="en-US" altLang="zh-TW" sz="2400" dirty="0">
                <a:latin typeface="Times New Roman" pitchFamily="18" charset="0"/>
              </a:rPr>
              <a:t>(1-0.00429)</a:t>
            </a:r>
            <a:r>
              <a:rPr lang="en-US" altLang="zh-TW" sz="2400" dirty="0">
                <a:solidFill>
                  <a:srgbClr val="CC66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065" name="Rectangle 31"/>
          <p:cNvSpPr>
            <a:spLocks noChangeArrowheads="1"/>
          </p:cNvSpPr>
          <p:nvPr/>
        </p:nvSpPr>
        <p:spPr bwMode="auto">
          <a:xfrm>
            <a:off x="0" y="3367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5274310" y="3791903"/>
            <a:ext cx="2044700" cy="504825"/>
            <a:chOff x="3524" y="2523"/>
            <a:chExt cx="1288" cy="318"/>
          </a:xfrm>
        </p:grpSpPr>
        <p:graphicFrame>
          <p:nvGraphicFramePr>
            <p:cNvPr id="2051" name="Object 30"/>
            <p:cNvGraphicFramePr>
              <a:graphicFrameLocks noChangeAspect="1"/>
            </p:cNvGraphicFramePr>
            <p:nvPr/>
          </p:nvGraphicFramePr>
          <p:xfrm>
            <a:off x="3524" y="2568"/>
            <a:ext cx="227" cy="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4495" name="方程式" r:id="rId6" imgW="139518" imgH="126835" progId="Equation.3">
                    <p:embed/>
                  </p:oleObj>
                </mc:Choice>
                <mc:Fallback>
                  <p:oleObj name="方程式" r:id="rId6" imgW="139518" imgH="126835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4" y="2568"/>
                          <a:ext cx="227" cy="1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4" name="Rectangle 3"/>
            <p:cNvSpPr>
              <a:spLocks noChangeArrowheads="1"/>
            </p:cNvSpPr>
            <p:nvPr/>
          </p:nvSpPr>
          <p:spPr bwMode="auto">
            <a:xfrm>
              <a:off x="3723" y="2523"/>
              <a:ext cx="1089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TW" sz="2400" dirty="0">
                  <a:latin typeface="Times New Roman" pitchFamily="18" charset="0"/>
                </a:rPr>
                <a:t> </a:t>
              </a:r>
              <a:r>
                <a:rPr lang="en-US" altLang="zh-TW" sz="2400" dirty="0" smtClean="0">
                  <a:latin typeface="Times New Roman" pitchFamily="18" charset="0"/>
                </a:rPr>
                <a:t>1+0.00429</a:t>
              </a:r>
              <a:r>
                <a:rPr lang="en-US" altLang="zh-TW" sz="2400" dirty="0" smtClean="0">
                  <a:solidFill>
                    <a:srgbClr val="CC6600"/>
                  </a:solidFill>
                  <a:latin typeface="Times New Roman" pitchFamily="18" charset="0"/>
                </a:rPr>
                <a:t> </a:t>
              </a:r>
              <a:endParaRPr lang="en-US" altLang="zh-TW" sz="2400" dirty="0">
                <a:solidFill>
                  <a:srgbClr val="CC66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5203825" y="4284663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zh-TW" altLang="en-US" sz="2400" dirty="0"/>
              <a:t>＝</a:t>
            </a:r>
            <a:r>
              <a:rPr lang="en-US" altLang="zh-TW" sz="2400" dirty="0"/>
              <a:t> </a:t>
            </a:r>
            <a:r>
              <a:rPr lang="en-US" altLang="zh-TW" sz="2400" dirty="0">
                <a:latin typeface="Times New Roman" pitchFamily="18" charset="0"/>
              </a:rPr>
              <a:t>sec(5°18’)</a:t>
            </a:r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6838561" y="4269423"/>
            <a:ext cx="23054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 dirty="0"/>
              <a:t>＝</a:t>
            </a:r>
            <a:r>
              <a:rPr lang="en-US" altLang="zh-TW" sz="2400" dirty="0"/>
              <a:t>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secφ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= SO</a:t>
            </a:r>
            <a:r>
              <a:rPr lang="en-US" altLang="zh-TW" sz="2400" b="1" dirty="0" smtClean="0">
                <a:latin typeface="+mn-ea"/>
                <a:ea typeface="+mn-ea"/>
                <a:cs typeface="Times New Roman" pitchFamily="18" charset="0"/>
              </a:rPr>
              <a:t>/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BO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84" name="Text Box 36"/>
          <p:cNvSpPr txBox="1">
            <a:spLocks noChangeArrowheads="1"/>
          </p:cNvSpPr>
          <p:nvPr/>
        </p:nvSpPr>
        <p:spPr bwMode="auto">
          <a:xfrm>
            <a:off x="4380865" y="5059363"/>
            <a:ext cx="19495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</a:rPr>
              <a:t>BQ </a:t>
            </a:r>
            <a:r>
              <a:rPr lang="zh-TW" altLang="en-US" sz="2400" dirty="0" smtClean="0">
                <a:latin typeface="Times New Roman" pitchFamily="18" charset="0"/>
              </a:rPr>
              <a:t>＝ </a:t>
            </a:r>
            <a:r>
              <a:rPr lang="en-US" altLang="zh-TW" sz="2400" dirty="0" smtClean="0">
                <a:latin typeface="Times New Roman" pitchFamily="18" charset="0"/>
              </a:rPr>
              <a:t>SO =1 </a:t>
            </a:r>
            <a:endParaRPr lang="en-US" altLang="zh-TW" sz="2400" dirty="0">
              <a:latin typeface="Times New Roman" pitchFamily="18" charset="0"/>
            </a:endParaRPr>
          </a:p>
        </p:txBody>
      </p:sp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6099810" y="5051108"/>
            <a:ext cx="23326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</a:rPr>
              <a:t>= </a:t>
            </a:r>
            <a:r>
              <a:rPr lang="zh-TW" altLang="en-US" sz="2400" dirty="0" smtClean="0">
                <a:latin typeface="Times New Roman" pitchFamily="18" charset="0"/>
              </a:rPr>
              <a:t>半徑</a:t>
            </a:r>
            <a:r>
              <a:rPr lang="en-US" altLang="zh-TW" sz="2400" dirty="0" smtClean="0">
                <a:latin typeface="Times New Roman" pitchFamily="18" charset="0"/>
              </a:rPr>
              <a:t> </a:t>
            </a:r>
            <a:r>
              <a:rPr lang="en-US" altLang="zh-TW" sz="2400" dirty="0">
                <a:latin typeface="Times New Roman" pitchFamily="18" charset="0"/>
              </a:rPr>
              <a:t>(</a:t>
            </a:r>
            <a:r>
              <a:rPr lang="zh-TW" altLang="en-US" sz="2400" dirty="0">
                <a:latin typeface="Times New Roman" pitchFamily="18" charset="0"/>
              </a:rPr>
              <a:t>半長軸</a:t>
            </a:r>
            <a:r>
              <a:rPr lang="en-US" altLang="zh-TW" sz="2400" dirty="0"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0" dur="2000"/>
                                        <p:tgtEl>
                                          <p:spTgt spid="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4" grpId="0"/>
      <p:bldP spid="27675" grpId="0"/>
      <p:bldP spid="27676" grpId="0"/>
      <p:bldP spid="27681" grpId="0"/>
      <p:bldP spid="27682" grpId="0"/>
      <p:bldP spid="27684" grpId="0"/>
      <p:bldP spid="276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>
                <a:alpha val="26000"/>
              </a:srgbClr>
            </a:gs>
            <a:gs pos="100000">
              <a:srgbClr val="FAFEDA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3840" y="198120"/>
            <a:ext cx="8671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4000" dirty="0" smtClean="0">
                <a:latin typeface="標楷體" pitchFamily="65" charset="-120"/>
                <a:ea typeface="標楷體" pitchFamily="65" charset="-120"/>
              </a:rPr>
              <a:t>「所有天體以太陽為中點繞行，因此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4000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太陽是宇宙的中心</a:t>
            </a:r>
            <a:r>
              <a:rPr lang="zh-TW" altLang="zh-TW" sz="4000" dirty="0" smtClean="0">
                <a:latin typeface="標楷體" pitchFamily="65" charset="-120"/>
                <a:ea typeface="標楷體" pitchFamily="65" charset="-120"/>
              </a:rPr>
              <a:t>。」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《概論》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4000" dirty="0" smtClean="0">
                <a:latin typeface="標楷體" pitchFamily="65" charset="-120"/>
                <a:ea typeface="標楷體" pitchFamily="65" charset="-120"/>
              </a:rPr>
              <a:t>「最後，我們將會認識到，居於</a:t>
            </a:r>
            <a:r>
              <a:rPr lang="zh-TW" altLang="zh-TW" sz="4000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宇宙</a:t>
            </a:r>
            <a:endParaRPr lang="en-US" altLang="zh-TW" sz="4000" dirty="0" smtClean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4000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4000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中心的正是太陽</a:t>
            </a:r>
            <a:r>
              <a:rPr lang="zh-TW" altLang="zh-TW" sz="4000" dirty="0" smtClean="0">
                <a:latin typeface="標楷體" pitchFamily="65" charset="-120"/>
                <a:ea typeface="標楷體" pitchFamily="65" charset="-120"/>
              </a:rPr>
              <a:t>。」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《天體運行論》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9080" y="3819437"/>
            <a:ext cx="83667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zh-TW" sz="4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「天球中心靠近太陽。……</a:t>
            </a:r>
            <a:r>
              <a:rPr lang="zh-TW" altLang="zh-TW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宇宙中心</a:t>
            </a:r>
            <a:endParaRPr lang="en-US" altLang="zh-TW" sz="40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在靜止的太陽附近</a:t>
            </a:r>
            <a:r>
              <a:rPr lang="zh-TW" altLang="zh-TW" sz="4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。……諸</a:t>
            </a:r>
            <a:r>
              <a:rPr lang="zh-TW" altLang="zh-TW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行星天</a:t>
            </a:r>
            <a:endParaRPr lang="en-US" altLang="zh-TW" sz="40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球的中心</a:t>
            </a:r>
            <a:r>
              <a:rPr lang="zh-TW" altLang="zh-TW" sz="4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並非在地球附近，</a:t>
            </a:r>
            <a:r>
              <a:rPr lang="zh-TW" altLang="zh-TW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而是在</a:t>
            </a:r>
            <a:endParaRPr lang="en-US" altLang="zh-TW" sz="40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太陽附近。</a:t>
            </a:r>
            <a:r>
              <a:rPr lang="zh-TW" altLang="zh-TW" sz="4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lang="en-US" altLang="zh-TW" sz="4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天體運行論》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lvl="0"/>
            <a:endParaRPr lang="zh-TW" altLang="zh-TW" sz="40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0" y="620713"/>
            <a:ext cx="5041900" cy="5516562"/>
            <a:chOff x="22" y="391"/>
            <a:chExt cx="3176" cy="3475"/>
          </a:xfrm>
        </p:grpSpPr>
        <p:pic>
          <p:nvPicPr>
            <p:cNvPr id="310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" y="441"/>
              <a:ext cx="3176" cy="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7" name="Text Box 5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568" y="3633"/>
              <a:ext cx="2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1600" i="1">
                  <a:latin typeface="Times New Roman" pitchFamily="18" charset="0"/>
                </a:rPr>
                <a:t>C</a:t>
              </a:r>
              <a:endParaRPr lang="en-US" altLang="zh-TW" sz="1600"/>
            </a:p>
          </p:txBody>
        </p:sp>
        <p:sp>
          <p:nvSpPr>
            <p:cNvPr id="3108" name="Text Box 6"/>
            <p:cNvSpPr txBox="1">
              <a:spLocks noChangeArrowheads="1"/>
            </p:cNvSpPr>
            <p:nvPr/>
          </p:nvSpPr>
          <p:spPr bwMode="auto">
            <a:xfrm>
              <a:off x="1668" y="1321"/>
              <a:ext cx="2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1600" i="1">
                  <a:latin typeface="Times New Roman" pitchFamily="18" charset="0"/>
                </a:rPr>
                <a:t>L</a:t>
              </a:r>
              <a:endParaRPr lang="en-US" altLang="zh-TW" sz="1600"/>
            </a:p>
          </p:txBody>
        </p:sp>
        <p:sp>
          <p:nvSpPr>
            <p:cNvPr id="3109" name="Text Box 7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662" y="2169"/>
              <a:ext cx="23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1600" i="1">
                  <a:latin typeface="Times New Roman" pitchFamily="18" charset="0"/>
                </a:rPr>
                <a:t>B</a:t>
              </a:r>
              <a:endParaRPr lang="en-US" altLang="zh-TW" sz="1600"/>
            </a:p>
          </p:txBody>
        </p:sp>
        <p:sp>
          <p:nvSpPr>
            <p:cNvPr id="3110" name="Text Box 11"/>
            <p:cNvSpPr txBox="1">
              <a:spLocks noChangeArrowheads="1"/>
            </p:cNvSpPr>
            <p:nvPr/>
          </p:nvSpPr>
          <p:spPr bwMode="auto">
            <a:xfrm>
              <a:off x="1469" y="3061"/>
              <a:ext cx="2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1600" i="1">
                  <a:latin typeface="Times New Roman" pitchFamily="18" charset="0"/>
                </a:rPr>
                <a:t>N</a:t>
              </a:r>
              <a:endParaRPr lang="en-US" altLang="zh-TW" sz="1600"/>
            </a:p>
          </p:txBody>
        </p:sp>
        <p:sp>
          <p:nvSpPr>
            <p:cNvPr id="3111" name="Text Box 12"/>
            <p:cNvSpPr txBox="1">
              <a:spLocks noChangeArrowheads="1"/>
            </p:cNvSpPr>
            <p:nvPr/>
          </p:nvSpPr>
          <p:spPr bwMode="auto">
            <a:xfrm>
              <a:off x="2049" y="2573"/>
              <a:ext cx="2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1600" i="1">
                  <a:latin typeface="Times New Roman" pitchFamily="18" charset="0"/>
                </a:rPr>
                <a:t>T</a:t>
              </a:r>
              <a:endParaRPr lang="en-US" altLang="zh-TW" sz="1600"/>
            </a:p>
          </p:txBody>
        </p:sp>
        <p:sp>
          <p:nvSpPr>
            <p:cNvPr id="3112" name="Text Box 13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673" y="2228"/>
              <a:ext cx="2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1600" i="1">
                  <a:latin typeface="Times New Roman" pitchFamily="18" charset="0"/>
                </a:rPr>
                <a:t>H</a:t>
              </a:r>
              <a:endParaRPr lang="en-US" altLang="zh-TW" sz="1600"/>
            </a:p>
          </p:txBody>
        </p:sp>
        <p:sp>
          <p:nvSpPr>
            <p:cNvPr id="3113" name="Text Box 14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2562" y="3218"/>
              <a:ext cx="2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1600" i="1">
                  <a:latin typeface="Times New Roman" pitchFamily="18" charset="0"/>
                </a:rPr>
                <a:t>I</a:t>
              </a:r>
              <a:endParaRPr lang="en-US" altLang="zh-TW" sz="1600"/>
            </a:p>
          </p:txBody>
        </p:sp>
        <p:sp>
          <p:nvSpPr>
            <p:cNvPr id="3114" name="Text Box 15"/>
            <p:cNvSpPr txBox="1">
              <a:spLocks noChangeArrowheads="1"/>
            </p:cNvSpPr>
            <p:nvPr/>
          </p:nvSpPr>
          <p:spPr bwMode="auto">
            <a:xfrm>
              <a:off x="2358" y="3244"/>
              <a:ext cx="23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1600" i="1">
                  <a:latin typeface="Times New Roman" pitchFamily="18" charset="0"/>
                </a:rPr>
                <a:t>Y</a:t>
              </a:r>
              <a:endParaRPr lang="en-US" altLang="zh-TW" sz="1600"/>
            </a:p>
          </p:txBody>
        </p:sp>
        <p:sp>
          <p:nvSpPr>
            <p:cNvPr id="3115" name="Text Box 16"/>
            <p:cNvSpPr txBox="1">
              <a:spLocks noChangeArrowheads="1"/>
            </p:cNvSpPr>
            <p:nvPr/>
          </p:nvSpPr>
          <p:spPr bwMode="auto">
            <a:xfrm>
              <a:off x="954" y="715"/>
              <a:ext cx="2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1600" i="1">
                  <a:latin typeface="Times New Roman" pitchFamily="18" charset="0"/>
                </a:rPr>
                <a:t>O</a:t>
              </a:r>
              <a:endParaRPr lang="en-US" altLang="zh-TW" sz="1600"/>
            </a:p>
          </p:txBody>
        </p:sp>
        <p:sp>
          <p:nvSpPr>
            <p:cNvPr id="3116" name="Text Box 17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570" y="1305"/>
              <a:ext cx="2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1600" i="1">
                  <a:latin typeface="Times New Roman" pitchFamily="18" charset="0"/>
                </a:rPr>
                <a:t>K</a:t>
              </a:r>
              <a:endParaRPr lang="en-US" altLang="zh-TW" sz="1600"/>
            </a:p>
          </p:txBody>
        </p:sp>
        <p:sp>
          <p:nvSpPr>
            <p:cNvPr id="3117" name="Text Box 18"/>
            <p:cNvSpPr txBox="1">
              <a:spLocks noChangeArrowheads="1"/>
            </p:cNvSpPr>
            <p:nvPr/>
          </p:nvSpPr>
          <p:spPr bwMode="auto">
            <a:xfrm>
              <a:off x="621" y="391"/>
              <a:ext cx="2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1600" i="1">
                  <a:latin typeface="Times New Roman" pitchFamily="18" charset="0"/>
                </a:rPr>
                <a:t>P</a:t>
              </a:r>
              <a:endParaRPr lang="en-US" altLang="zh-TW" sz="1600"/>
            </a:p>
          </p:txBody>
        </p:sp>
        <p:sp>
          <p:nvSpPr>
            <p:cNvPr id="3118" name="Text Box 19"/>
            <p:cNvSpPr txBox="1">
              <a:spLocks noChangeArrowheads="1"/>
            </p:cNvSpPr>
            <p:nvPr/>
          </p:nvSpPr>
          <p:spPr bwMode="auto">
            <a:xfrm>
              <a:off x="1669" y="422"/>
              <a:ext cx="2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1600" i="1">
                  <a:latin typeface="Times New Roman" pitchFamily="18" charset="0"/>
                </a:rPr>
                <a:t>Q</a:t>
              </a:r>
              <a:endParaRPr lang="en-US" altLang="zh-TW" sz="1600"/>
            </a:p>
          </p:txBody>
        </p:sp>
        <p:sp>
          <p:nvSpPr>
            <p:cNvPr id="3119" name="Text Box 20"/>
            <p:cNvSpPr txBox="1">
              <a:spLocks noChangeArrowheads="1"/>
            </p:cNvSpPr>
            <p:nvPr/>
          </p:nvSpPr>
          <p:spPr bwMode="auto">
            <a:xfrm>
              <a:off x="1469" y="3187"/>
              <a:ext cx="2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1600" i="1">
                  <a:latin typeface="Times New Roman" pitchFamily="18" charset="0"/>
                </a:rPr>
                <a:t>V</a:t>
              </a:r>
              <a:endParaRPr lang="en-US" altLang="zh-TW" sz="1600"/>
            </a:p>
          </p:txBody>
        </p:sp>
        <p:sp>
          <p:nvSpPr>
            <p:cNvPr id="3120" name="Text Box 21"/>
            <p:cNvSpPr txBox="1">
              <a:spLocks noChangeArrowheads="1"/>
            </p:cNvSpPr>
            <p:nvPr/>
          </p:nvSpPr>
          <p:spPr bwMode="auto">
            <a:xfrm>
              <a:off x="655" y="3218"/>
              <a:ext cx="2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1600" i="1">
                  <a:latin typeface="Times New Roman" pitchFamily="18" charset="0"/>
                </a:rPr>
                <a:t>R</a:t>
              </a:r>
              <a:endParaRPr lang="en-US" altLang="zh-TW" sz="1600"/>
            </a:p>
          </p:txBody>
        </p:sp>
        <p:sp>
          <p:nvSpPr>
            <p:cNvPr id="3121" name="Text Box 22"/>
            <p:cNvSpPr txBox="1">
              <a:spLocks noChangeArrowheads="1"/>
            </p:cNvSpPr>
            <p:nvPr/>
          </p:nvSpPr>
          <p:spPr bwMode="auto">
            <a:xfrm>
              <a:off x="252" y="3625"/>
              <a:ext cx="2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1600" i="1">
                  <a:latin typeface="Times New Roman" pitchFamily="18" charset="0"/>
                </a:rPr>
                <a:t>S</a:t>
              </a:r>
              <a:endParaRPr lang="en-US" altLang="zh-TW" sz="1600"/>
            </a:p>
          </p:txBody>
        </p:sp>
        <p:sp>
          <p:nvSpPr>
            <p:cNvPr id="3122" name="Text Box 23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202" y="2246"/>
              <a:ext cx="2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1600" i="1">
                  <a:latin typeface="Times New Roman" pitchFamily="18" charset="0"/>
                </a:rPr>
                <a:t>E</a:t>
              </a:r>
              <a:endParaRPr lang="en-US" altLang="zh-TW" sz="1600"/>
            </a:p>
          </p:txBody>
        </p:sp>
        <p:sp>
          <p:nvSpPr>
            <p:cNvPr id="3123" name="Text Box 24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668" y="856"/>
              <a:ext cx="2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1600" i="1">
                  <a:latin typeface="Times New Roman" pitchFamily="18" charset="0"/>
                </a:rPr>
                <a:t>A</a:t>
              </a:r>
              <a:endParaRPr lang="en-US" altLang="zh-TW" sz="1600"/>
            </a:p>
          </p:txBody>
        </p:sp>
        <p:sp>
          <p:nvSpPr>
            <p:cNvPr id="3124" name="Text Box 25"/>
            <p:cNvSpPr txBox="1">
              <a:spLocks noChangeArrowheads="1"/>
            </p:cNvSpPr>
            <p:nvPr/>
          </p:nvSpPr>
          <p:spPr bwMode="auto">
            <a:xfrm>
              <a:off x="1019" y="1275"/>
              <a:ext cx="2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1600" i="1">
                  <a:latin typeface="Times New Roman" pitchFamily="18" charset="0"/>
                </a:rPr>
                <a:t>M</a:t>
              </a:r>
              <a:endParaRPr lang="en-US" altLang="zh-TW" sz="1600"/>
            </a:p>
          </p:txBody>
        </p:sp>
      </p:grp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4545013" y="212725"/>
            <a:ext cx="81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rgbClr val="3333CC"/>
                </a:solidFill>
                <a:latin typeface="Times New Roman" pitchFamily="18" charset="0"/>
              </a:rPr>
              <a:t>命題</a:t>
            </a:r>
            <a:r>
              <a:rPr lang="en-US" altLang="zh-TW">
                <a:solidFill>
                  <a:srgbClr val="3333CC"/>
                </a:solidFill>
                <a:latin typeface="Times New Roman" pitchFamily="18" charset="0"/>
              </a:rPr>
              <a:t>7</a:t>
            </a:r>
            <a:endParaRPr lang="zh-TW" altLang="en-US">
              <a:solidFill>
                <a:srgbClr val="3333CC"/>
              </a:solidFill>
              <a:latin typeface="Times New Roman" pitchFamily="18" charset="0"/>
            </a:endParaRP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6005513" y="177800"/>
            <a:ext cx="2311400" cy="457200"/>
            <a:chOff x="3488" y="112"/>
            <a:chExt cx="1456" cy="288"/>
          </a:xfrm>
        </p:grpSpPr>
        <p:graphicFrame>
          <p:nvGraphicFramePr>
            <p:cNvPr id="3076" name="Object 4"/>
            <p:cNvGraphicFramePr>
              <a:graphicFrameLocks noChangeAspect="1"/>
            </p:cNvGraphicFramePr>
            <p:nvPr/>
          </p:nvGraphicFramePr>
          <p:xfrm>
            <a:off x="3488" y="156"/>
            <a:ext cx="390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5584" name="方程式" r:id="rId5" imgW="342751" imgH="203112" progId="Equation.3">
                    <p:embed/>
                  </p:oleObj>
                </mc:Choice>
                <mc:Fallback>
                  <p:oleObj name="方程式" r:id="rId5" imgW="342751" imgH="203112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8" y="156"/>
                          <a:ext cx="390" cy="2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7" name="Object 6"/>
            <p:cNvGraphicFramePr>
              <a:graphicFrameLocks noChangeAspect="1"/>
            </p:cNvGraphicFramePr>
            <p:nvPr/>
          </p:nvGraphicFramePr>
          <p:xfrm>
            <a:off x="4065" y="141"/>
            <a:ext cx="305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5585" name="方程式" r:id="rId7" imgW="317225" imgH="203024" progId="Equation.3">
                    <p:embed/>
                  </p:oleObj>
                </mc:Choice>
                <mc:Fallback>
                  <p:oleObj name="方程式" r:id="rId7" imgW="317225" imgH="203024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5" y="141"/>
                          <a:ext cx="305" cy="2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8" name="Object 8"/>
            <p:cNvGraphicFramePr>
              <a:graphicFrameLocks noChangeAspect="1"/>
            </p:cNvGraphicFramePr>
            <p:nvPr/>
          </p:nvGraphicFramePr>
          <p:xfrm>
            <a:off x="4595" y="146"/>
            <a:ext cx="349" cy="2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5586" name="方程式" r:id="rId9" imgW="330057" imgH="190417" progId="Equation.3">
                    <p:embed/>
                  </p:oleObj>
                </mc:Choice>
                <mc:Fallback>
                  <p:oleObj name="方程式" r:id="rId9" imgW="330057" imgH="190417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5" y="146"/>
                          <a:ext cx="349" cy="2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04" name="Rectangle 14"/>
            <p:cNvSpPr>
              <a:spLocks noChangeArrowheads="1"/>
            </p:cNvSpPr>
            <p:nvPr/>
          </p:nvSpPr>
          <p:spPr bwMode="auto">
            <a:xfrm>
              <a:off x="3812" y="127"/>
              <a:ext cx="33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zh-TW" altLang="en-US" sz="2400"/>
                <a:t>＝</a:t>
              </a:r>
              <a:r>
                <a:rPr lang="zh-TW" altLang="en-US" sz="2400">
                  <a:solidFill>
                    <a:srgbClr val="CC6600"/>
                  </a:solidFill>
                </a:rPr>
                <a:t> </a:t>
              </a:r>
            </a:p>
          </p:txBody>
        </p:sp>
        <p:sp>
          <p:nvSpPr>
            <p:cNvPr id="3105" name="Rectangle 16"/>
            <p:cNvSpPr>
              <a:spLocks noChangeArrowheads="1"/>
            </p:cNvSpPr>
            <p:nvPr/>
          </p:nvSpPr>
          <p:spPr bwMode="auto">
            <a:xfrm>
              <a:off x="4332" y="112"/>
              <a:ext cx="3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zh-TW" altLang="en-US" sz="2400" dirty="0"/>
                <a:t>－ </a:t>
              </a:r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5887085" y="1127126"/>
            <a:ext cx="2546350" cy="623888"/>
            <a:chOff x="3416" y="646"/>
            <a:chExt cx="1604" cy="393"/>
          </a:xfrm>
        </p:grpSpPr>
        <p:sp>
          <p:nvSpPr>
            <p:cNvPr id="3095" name="Text Box 36"/>
            <p:cNvSpPr txBox="1">
              <a:spLocks noChangeArrowheads="1"/>
            </p:cNvSpPr>
            <p:nvPr/>
          </p:nvSpPr>
          <p:spPr bwMode="auto">
            <a:xfrm>
              <a:off x="3537" y="646"/>
              <a:ext cx="2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400" i="1" dirty="0" smtClean="0">
                  <a:latin typeface="Times New Roman" pitchFamily="18" charset="0"/>
                </a:rPr>
                <a:t>e</a:t>
              </a:r>
              <a:r>
                <a:rPr lang="en-US" altLang="zh-TW" sz="2400" baseline="30000" dirty="0" smtClean="0">
                  <a:latin typeface="Times New Roman" pitchFamily="18" charset="0"/>
                </a:rPr>
                <a:t>2</a:t>
              </a:r>
              <a:endParaRPr lang="en-US" altLang="zh-TW" sz="2400" baseline="30000" dirty="0">
                <a:latin typeface="Times New Roman" pitchFamily="18" charset="0"/>
              </a:endParaRPr>
            </a:p>
          </p:txBody>
        </p:sp>
        <p:sp>
          <p:nvSpPr>
            <p:cNvPr id="3096" name="Text Box 37"/>
            <p:cNvSpPr txBox="1">
              <a:spLocks noChangeArrowheads="1"/>
            </p:cNvSpPr>
            <p:nvPr/>
          </p:nvSpPr>
          <p:spPr bwMode="auto">
            <a:xfrm>
              <a:off x="4073" y="656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400" dirty="0" smtClean="0">
                  <a:latin typeface="Times New Roman" pitchFamily="18" charset="0"/>
                </a:rPr>
                <a:t>1</a:t>
              </a:r>
              <a:endParaRPr lang="en-US" altLang="zh-TW" sz="2400" baseline="30000" dirty="0">
                <a:latin typeface="Times New Roman" pitchFamily="18" charset="0"/>
              </a:endParaRPr>
            </a:p>
          </p:txBody>
        </p:sp>
        <p:sp>
          <p:nvSpPr>
            <p:cNvPr id="3097" name="Text Box 38"/>
            <p:cNvSpPr txBox="1">
              <a:spLocks noChangeArrowheads="1"/>
            </p:cNvSpPr>
            <p:nvPr/>
          </p:nvSpPr>
          <p:spPr bwMode="auto">
            <a:xfrm>
              <a:off x="4643" y="656"/>
              <a:ext cx="27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400" i="1" dirty="0">
                  <a:latin typeface="Times New Roman" pitchFamily="18" charset="0"/>
                </a:rPr>
                <a:t>b</a:t>
              </a:r>
              <a:r>
                <a:rPr lang="en-US" altLang="zh-TW" sz="2400" baseline="30000" dirty="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098" name="Rectangle 14"/>
            <p:cNvSpPr>
              <a:spLocks noChangeArrowheads="1"/>
            </p:cNvSpPr>
            <p:nvPr/>
          </p:nvSpPr>
          <p:spPr bwMode="auto">
            <a:xfrm>
              <a:off x="3783" y="676"/>
              <a:ext cx="360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zh-TW" altLang="en-US" sz="2400" dirty="0" smtClean="0"/>
                <a:t>＝</a:t>
              </a:r>
              <a:r>
                <a:rPr lang="zh-TW" altLang="en-US" sz="2400" dirty="0" smtClean="0">
                  <a:solidFill>
                    <a:srgbClr val="CC6600"/>
                  </a:solidFill>
                </a:rPr>
                <a:t> </a:t>
              </a:r>
              <a:endParaRPr lang="zh-TW" altLang="en-US" sz="2400" dirty="0">
                <a:solidFill>
                  <a:srgbClr val="CC6600"/>
                </a:solidFill>
              </a:endParaRPr>
            </a:p>
          </p:txBody>
        </p:sp>
        <p:sp>
          <p:nvSpPr>
            <p:cNvPr id="3099" name="Rectangle 16"/>
            <p:cNvSpPr>
              <a:spLocks noChangeArrowheads="1"/>
            </p:cNvSpPr>
            <p:nvPr/>
          </p:nvSpPr>
          <p:spPr bwMode="auto">
            <a:xfrm>
              <a:off x="4290" y="654"/>
              <a:ext cx="3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zh-TW" altLang="en-US" sz="2400" dirty="0"/>
                <a:t>－ </a:t>
              </a:r>
            </a:p>
          </p:txBody>
        </p:sp>
        <p:sp>
          <p:nvSpPr>
            <p:cNvPr id="3100" name="Text Box 41"/>
            <p:cNvSpPr txBox="1">
              <a:spLocks noChangeArrowheads="1"/>
            </p:cNvSpPr>
            <p:nvPr/>
          </p:nvSpPr>
          <p:spPr bwMode="auto">
            <a:xfrm>
              <a:off x="3416" y="647"/>
              <a:ext cx="1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400"/>
                <a:t>(</a:t>
              </a:r>
            </a:p>
          </p:txBody>
        </p:sp>
        <p:sp>
          <p:nvSpPr>
            <p:cNvPr id="3101" name="Text Box 42"/>
            <p:cNvSpPr txBox="1">
              <a:spLocks noChangeArrowheads="1"/>
            </p:cNvSpPr>
            <p:nvPr/>
          </p:nvSpPr>
          <p:spPr bwMode="auto">
            <a:xfrm>
              <a:off x="4830" y="647"/>
              <a:ext cx="1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400" dirty="0"/>
                <a:t>)</a:t>
              </a:r>
            </a:p>
          </p:txBody>
        </p:sp>
      </p:grpSp>
      <p:sp>
        <p:nvSpPr>
          <p:cNvPr id="26669" name="Text Box 45"/>
          <p:cNvSpPr txBox="1">
            <a:spLocks noChangeArrowheads="1"/>
          </p:cNvSpPr>
          <p:nvPr/>
        </p:nvSpPr>
        <p:spPr bwMode="auto">
          <a:xfrm>
            <a:off x="4626293" y="1740853"/>
            <a:ext cx="81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0000FF"/>
                </a:solidFill>
                <a:latin typeface="Times New Roman" pitchFamily="18" charset="0"/>
              </a:rPr>
              <a:t>命題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</a:rPr>
              <a:t>9</a:t>
            </a:r>
            <a:endParaRPr lang="zh-TW" altLang="en-US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670" name="Text Box 5"/>
          <p:cNvSpPr txBox="1">
            <a:spLocks noChangeArrowheads="1"/>
          </p:cNvSpPr>
          <p:nvPr/>
        </p:nvSpPr>
        <p:spPr bwMode="auto">
          <a:xfrm>
            <a:off x="6061075" y="1740853"/>
            <a:ext cx="3082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 i="1" dirty="0">
                <a:solidFill>
                  <a:srgbClr val="336600"/>
                </a:solidFill>
                <a:latin typeface="Times New Roman" pitchFamily="18" charset="0"/>
              </a:rPr>
              <a:t>KT</a:t>
            </a:r>
            <a:r>
              <a:rPr lang="zh-TW" altLang="en-US" sz="2000" dirty="0">
                <a:solidFill>
                  <a:srgbClr val="336600"/>
                </a:solidFill>
                <a:latin typeface="Times New Roman" pitchFamily="18" charset="0"/>
              </a:rPr>
              <a:t>＝</a:t>
            </a:r>
            <a:r>
              <a:rPr lang="en-US" altLang="zh-TW" sz="2000" i="1" dirty="0">
                <a:solidFill>
                  <a:srgbClr val="336600"/>
                </a:solidFill>
                <a:latin typeface="Times New Roman" pitchFamily="18" charset="0"/>
              </a:rPr>
              <a:t>KH</a:t>
            </a:r>
            <a:r>
              <a:rPr lang="zh-TW" altLang="en-US" sz="2000" dirty="0">
                <a:solidFill>
                  <a:srgbClr val="336600"/>
                </a:solidFill>
                <a:latin typeface="Times New Roman" pitchFamily="18" charset="0"/>
              </a:rPr>
              <a:t>＋</a:t>
            </a:r>
            <a:r>
              <a:rPr lang="en-US" altLang="zh-TW" sz="2000" i="1" dirty="0">
                <a:solidFill>
                  <a:srgbClr val="336600"/>
                </a:solidFill>
                <a:latin typeface="Times New Roman" pitchFamily="18" charset="0"/>
              </a:rPr>
              <a:t>HN </a:t>
            </a:r>
            <a:r>
              <a:rPr lang="en-US" altLang="zh-TW" sz="2000" dirty="0" err="1">
                <a:solidFill>
                  <a:srgbClr val="336600"/>
                </a:solidFill>
                <a:latin typeface="Times New Roman" pitchFamily="18" charset="0"/>
              </a:rPr>
              <a:t>cos∠</a:t>
            </a:r>
            <a:r>
              <a:rPr lang="en-US" altLang="zh-TW" sz="2000" i="1" dirty="0" err="1">
                <a:solidFill>
                  <a:srgbClr val="336600"/>
                </a:solidFill>
                <a:latin typeface="Times New Roman" pitchFamily="18" charset="0"/>
              </a:rPr>
              <a:t>AHK</a:t>
            </a:r>
            <a:r>
              <a:rPr lang="en-US" altLang="zh-TW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6671" name="Text Box 8"/>
          <p:cNvSpPr txBox="1">
            <a:spLocks noChangeArrowheads="1"/>
          </p:cNvSpPr>
          <p:nvPr/>
        </p:nvSpPr>
        <p:spPr bwMode="auto">
          <a:xfrm>
            <a:off x="6137593" y="2275840"/>
            <a:ext cx="119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 i="1" dirty="0">
                <a:solidFill>
                  <a:srgbClr val="336600"/>
                </a:solidFill>
                <a:latin typeface="Times New Roman" pitchFamily="18" charset="0"/>
              </a:rPr>
              <a:t>NM</a:t>
            </a:r>
            <a:r>
              <a:rPr lang="zh-TW" altLang="en-US" sz="2000" dirty="0">
                <a:solidFill>
                  <a:srgbClr val="336600"/>
                </a:solidFill>
                <a:latin typeface="Times New Roman" pitchFamily="18" charset="0"/>
              </a:rPr>
              <a:t>＝</a:t>
            </a:r>
            <a:r>
              <a:rPr lang="en-US" altLang="zh-TW" sz="2000" i="1" dirty="0">
                <a:solidFill>
                  <a:srgbClr val="336600"/>
                </a:solidFill>
                <a:latin typeface="Times New Roman" pitchFamily="18" charset="0"/>
              </a:rPr>
              <a:t>KT</a:t>
            </a:r>
            <a:r>
              <a:rPr lang="en-US" altLang="zh-TW" sz="2000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6672" name="Text Box 7"/>
          <p:cNvSpPr txBox="1">
            <a:spLocks noChangeArrowheads="1"/>
          </p:cNvSpPr>
          <p:nvPr/>
        </p:nvSpPr>
        <p:spPr bwMode="auto">
          <a:xfrm>
            <a:off x="6183948" y="2693353"/>
            <a:ext cx="17780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i="1" dirty="0">
                <a:solidFill>
                  <a:srgbClr val="FF0066"/>
                </a:solidFill>
                <a:latin typeface="Times New Roman" pitchFamily="18" charset="0"/>
              </a:rPr>
              <a:t>r</a:t>
            </a:r>
            <a:r>
              <a:rPr lang="zh-TW" altLang="en-US" sz="2400" dirty="0">
                <a:solidFill>
                  <a:srgbClr val="FF0066"/>
                </a:solidFill>
                <a:latin typeface="Times New Roman" pitchFamily="18" charset="0"/>
              </a:rPr>
              <a:t>＝</a:t>
            </a:r>
            <a:r>
              <a:rPr lang="en-US" altLang="zh-TW" sz="2400" dirty="0">
                <a:solidFill>
                  <a:srgbClr val="FF0066"/>
                </a:solidFill>
                <a:latin typeface="Times New Roman" pitchFamily="18" charset="0"/>
              </a:rPr>
              <a:t>1</a:t>
            </a:r>
            <a:r>
              <a:rPr lang="zh-TW" altLang="en-US" sz="2400" dirty="0">
                <a:solidFill>
                  <a:srgbClr val="FF0066"/>
                </a:solidFill>
                <a:latin typeface="Times New Roman" pitchFamily="18" charset="0"/>
              </a:rPr>
              <a:t>＋</a:t>
            </a:r>
            <a:r>
              <a:rPr lang="en-US" altLang="zh-TW" sz="2400" i="1" dirty="0" err="1">
                <a:solidFill>
                  <a:srgbClr val="FF0066"/>
                </a:solidFill>
                <a:latin typeface="Times New Roman" pitchFamily="18" charset="0"/>
              </a:rPr>
              <a:t>e</a:t>
            </a:r>
            <a:r>
              <a:rPr lang="en-US" altLang="zh-TW" sz="2400" dirty="0" err="1">
                <a:solidFill>
                  <a:srgbClr val="FF0066"/>
                </a:solidFill>
                <a:latin typeface="Times New Roman" pitchFamily="18" charset="0"/>
              </a:rPr>
              <a:t>cos</a:t>
            </a:r>
            <a:r>
              <a:rPr lang="en-US" altLang="zh-TW" sz="2400" i="1" dirty="0" err="1">
                <a:solidFill>
                  <a:srgbClr val="FF0066"/>
                </a:solidFill>
                <a:latin typeface="Times New Roman" pitchFamily="18" charset="0"/>
              </a:rPr>
              <a:t>β</a:t>
            </a:r>
            <a:endParaRPr lang="en-US" altLang="zh-TW" sz="2400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26673" name="Text Box 9"/>
          <p:cNvSpPr txBox="1">
            <a:spLocks noChangeArrowheads="1"/>
          </p:cNvSpPr>
          <p:nvPr/>
        </p:nvSpPr>
        <p:spPr bwMode="auto">
          <a:xfrm>
            <a:off x="4767262" y="3168015"/>
            <a:ext cx="4376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dirty="0">
                <a:solidFill>
                  <a:srgbClr val="336600"/>
                </a:solidFill>
                <a:latin typeface="Times New Roman" pitchFamily="18" charset="0"/>
              </a:rPr>
              <a:t>(</a:t>
            </a:r>
            <a:r>
              <a:rPr lang="en-US" altLang="zh-TW" i="1" dirty="0">
                <a:solidFill>
                  <a:srgbClr val="336600"/>
                </a:solidFill>
                <a:latin typeface="Times New Roman" pitchFamily="18" charset="0"/>
              </a:rPr>
              <a:t>r</a:t>
            </a:r>
            <a:r>
              <a:rPr lang="zh-TW" altLang="en-US" dirty="0">
                <a:solidFill>
                  <a:srgbClr val="336600"/>
                </a:solidFill>
                <a:latin typeface="Times New Roman" pitchFamily="18" charset="0"/>
              </a:rPr>
              <a:t>為行星到太陽距離，</a:t>
            </a:r>
            <a:r>
              <a:rPr lang="en-US" altLang="zh-TW" i="1" dirty="0">
                <a:solidFill>
                  <a:srgbClr val="336600"/>
                </a:solidFill>
                <a:latin typeface="Times New Roman" pitchFamily="18" charset="0"/>
              </a:rPr>
              <a:t>AH</a:t>
            </a:r>
            <a:r>
              <a:rPr lang="en-US" altLang="zh-TW" dirty="0">
                <a:solidFill>
                  <a:srgbClr val="336600"/>
                </a:solidFill>
                <a:latin typeface="Times New Roman" pitchFamily="18" charset="0"/>
              </a:rPr>
              <a:t> </a:t>
            </a:r>
            <a:r>
              <a:rPr lang="zh-TW" altLang="en-US" dirty="0">
                <a:solidFill>
                  <a:srgbClr val="336600"/>
                </a:solidFill>
                <a:latin typeface="Times New Roman" pitchFamily="18" charset="0"/>
              </a:rPr>
              <a:t>＝</a:t>
            </a:r>
            <a:r>
              <a:rPr lang="en-US" altLang="zh-TW" i="1" dirty="0">
                <a:solidFill>
                  <a:srgbClr val="336600"/>
                </a:solidFill>
                <a:latin typeface="Times New Roman" pitchFamily="18" charset="0"/>
              </a:rPr>
              <a:t>1</a:t>
            </a:r>
            <a:r>
              <a:rPr lang="zh-TW" altLang="en-US" dirty="0">
                <a:solidFill>
                  <a:srgbClr val="336600"/>
                </a:solidFill>
                <a:latin typeface="Times New Roman" pitchFamily="18" charset="0"/>
              </a:rPr>
              <a:t>，</a:t>
            </a:r>
            <a:r>
              <a:rPr lang="en-US" altLang="zh-TW" i="1" dirty="0">
                <a:solidFill>
                  <a:srgbClr val="336600"/>
                </a:solidFill>
                <a:latin typeface="Times New Roman" pitchFamily="18" charset="0"/>
              </a:rPr>
              <a:t>HN</a:t>
            </a:r>
            <a:r>
              <a:rPr lang="en-US" altLang="zh-TW" dirty="0">
                <a:solidFill>
                  <a:srgbClr val="336600"/>
                </a:solidFill>
                <a:latin typeface="Times New Roman" pitchFamily="18" charset="0"/>
              </a:rPr>
              <a:t>=</a:t>
            </a:r>
            <a:r>
              <a:rPr lang="en-US" altLang="zh-TW" i="1" dirty="0">
                <a:solidFill>
                  <a:srgbClr val="336600"/>
                </a:solidFill>
                <a:latin typeface="Times New Roman" pitchFamily="18" charset="0"/>
              </a:rPr>
              <a:t>e</a:t>
            </a:r>
            <a:r>
              <a:rPr lang="en-US" altLang="zh-TW" dirty="0">
                <a:solidFill>
                  <a:srgbClr val="336600"/>
                </a:solidFill>
                <a:latin typeface="Times New Roman" pitchFamily="18" charset="0"/>
              </a:rPr>
              <a:t>) </a:t>
            </a:r>
          </a:p>
        </p:txBody>
      </p:sp>
      <p:sp>
        <p:nvSpPr>
          <p:cNvPr id="26674" name="Text Box 50"/>
          <p:cNvSpPr txBox="1">
            <a:spLocks noChangeArrowheads="1"/>
          </p:cNvSpPr>
          <p:nvPr/>
        </p:nvSpPr>
        <p:spPr bwMode="auto">
          <a:xfrm>
            <a:off x="4775200" y="3575050"/>
            <a:ext cx="4333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CC6600"/>
                </a:solidFill>
                <a:latin typeface="Times New Roman" pitchFamily="18" charset="0"/>
              </a:rPr>
              <a:t>一、任意取圓上一點</a:t>
            </a:r>
            <a:r>
              <a:rPr lang="en-US" altLang="zh-TW" i="1" dirty="0">
                <a:solidFill>
                  <a:srgbClr val="CC6600"/>
                </a:solidFill>
                <a:latin typeface="Times New Roman" pitchFamily="18" charset="0"/>
              </a:rPr>
              <a:t>K</a:t>
            </a:r>
            <a:r>
              <a:rPr lang="zh-TW" altLang="en-US" dirty="0">
                <a:solidFill>
                  <a:srgbClr val="CC6600"/>
                </a:solidFill>
                <a:latin typeface="Times New Roman" pitchFamily="18" charset="0"/>
              </a:rPr>
              <a:t>，從</a:t>
            </a:r>
            <a:r>
              <a:rPr lang="en-US" altLang="zh-TW" i="1" dirty="0">
                <a:solidFill>
                  <a:srgbClr val="CC6600"/>
                </a:solidFill>
                <a:latin typeface="Times New Roman" pitchFamily="18" charset="0"/>
              </a:rPr>
              <a:t>K</a:t>
            </a:r>
            <a:r>
              <a:rPr lang="zh-TW" altLang="en-US" dirty="0">
                <a:solidFill>
                  <a:srgbClr val="CC6600"/>
                </a:solidFill>
                <a:latin typeface="Times New Roman" pitchFamily="18" charset="0"/>
              </a:rPr>
              <a:t>點作垂線</a:t>
            </a:r>
          </a:p>
          <a:p>
            <a:r>
              <a:rPr lang="en-US" altLang="zh-TW" dirty="0">
                <a:solidFill>
                  <a:srgbClr val="CC6600"/>
                </a:solidFill>
                <a:latin typeface="Times New Roman" pitchFamily="18" charset="0"/>
              </a:rPr>
              <a:t>        </a:t>
            </a:r>
            <a:r>
              <a:rPr lang="en-US" altLang="zh-TW" i="1" dirty="0">
                <a:solidFill>
                  <a:srgbClr val="CC6600"/>
                </a:solidFill>
                <a:latin typeface="Times New Roman" pitchFamily="18" charset="0"/>
              </a:rPr>
              <a:t>KL</a:t>
            </a:r>
            <a:r>
              <a:rPr lang="zh-TW" altLang="en-US" dirty="0">
                <a:solidFill>
                  <a:srgbClr val="CC6600"/>
                </a:solidFill>
                <a:latin typeface="Times New Roman" pitchFamily="18" charset="0"/>
              </a:rPr>
              <a:t>，交</a:t>
            </a:r>
            <a:r>
              <a:rPr lang="en-US" altLang="zh-TW" i="1" dirty="0">
                <a:solidFill>
                  <a:srgbClr val="CC6600"/>
                </a:solidFill>
                <a:latin typeface="Times New Roman" pitchFamily="18" charset="0"/>
              </a:rPr>
              <a:t>AC</a:t>
            </a:r>
            <a:r>
              <a:rPr lang="zh-TW" altLang="en-US" dirty="0">
                <a:solidFill>
                  <a:srgbClr val="CC6600"/>
                </a:solidFill>
                <a:latin typeface="Times New Roman" pitchFamily="18" charset="0"/>
              </a:rPr>
              <a:t>直徑於</a:t>
            </a:r>
            <a:r>
              <a:rPr lang="en-US" altLang="zh-TW" i="1" dirty="0">
                <a:solidFill>
                  <a:srgbClr val="CC6600"/>
                </a:solidFill>
                <a:latin typeface="Times New Roman" pitchFamily="18" charset="0"/>
              </a:rPr>
              <a:t>L</a:t>
            </a:r>
            <a:r>
              <a:rPr lang="zh-TW" altLang="en-US" dirty="0">
                <a:solidFill>
                  <a:srgbClr val="CC6600"/>
                </a:solidFill>
                <a:latin typeface="Times New Roman" pitchFamily="18" charset="0"/>
              </a:rPr>
              <a:t>。</a:t>
            </a:r>
          </a:p>
        </p:txBody>
      </p:sp>
      <p:sp>
        <p:nvSpPr>
          <p:cNvPr id="26675" name="Rectangle 51"/>
          <p:cNvSpPr>
            <a:spLocks noChangeArrowheads="1"/>
          </p:cNvSpPr>
          <p:nvPr/>
        </p:nvSpPr>
        <p:spPr bwMode="auto">
          <a:xfrm>
            <a:off x="4760913" y="4311650"/>
            <a:ext cx="4348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rgbClr val="CC6600"/>
                </a:solidFill>
                <a:latin typeface="Times New Roman" pitchFamily="18" charset="0"/>
              </a:rPr>
              <a:t>二、過</a:t>
            </a:r>
            <a:r>
              <a:rPr lang="en-US" altLang="zh-TW" i="1">
                <a:solidFill>
                  <a:srgbClr val="CC6600"/>
                </a:solidFill>
                <a:latin typeface="Times New Roman" pitchFamily="18" charset="0"/>
              </a:rPr>
              <a:t>H</a:t>
            </a:r>
            <a:r>
              <a:rPr lang="zh-TW" altLang="en-US">
                <a:solidFill>
                  <a:srgbClr val="CC6600"/>
                </a:solidFill>
                <a:latin typeface="Times New Roman" pitchFamily="18" charset="0"/>
              </a:rPr>
              <a:t>點，自</a:t>
            </a:r>
            <a:r>
              <a:rPr lang="en-US" altLang="zh-TW" i="1">
                <a:solidFill>
                  <a:srgbClr val="CC6600"/>
                </a:solidFill>
                <a:latin typeface="Times New Roman" pitchFamily="18" charset="0"/>
              </a:rPr>
              <a:t>K</a:t>
            </a:r>
            <a:r>
              <a:rPr lang="zh-TW" altLang="en-US">
                <a:solidFill>
                  <a:srgbClr val="CC6600"/>
                </a:solidFill>
                <a:latin typeface="Times New Roman" pitchFamily="18" charset="0"/>
              </a:rPr>
              <a:t>點做直線</a:t>
            </a:r>
            <a:r>
              <a:rPr lang="en-US" altLang="zh-TW" i="1">
                <a:solidFill>
                  <a:srgbClr val="CC6600"/>
                </a:solidFill>
                <a:latin typeface="Times New Roman" pitchFamily="18" charset="0"/>
              </a:rPr>
              <a:t>KI</a:t>
            </a:r>
            <a:r>
              <a:rPr lang="zh-TW" altLang="en-US">
                <a:solidFill>
                  <a:srgbClr val="CC6600"/>
                </a:solidFill>
                <a:latin typeface="Times New Roman" pitchFamily="18" charset="0"/>
              </a:rPr>
              <a:t>與圓周交</a:t>
            </a:r>
          </a:p>
          <a:p>
            <a:r>
              <a:rPr lang="zh-TW" altLang="en-US">
                <a:solidFill>
                  <a:srgbClr val="CC6600"/>
                </a:solidFill>
                <a:latin typeface="Times New Roman" pitchFamily="18" charset="0"/>
              </a:rPr>
              <a:t>        於</a:t>
            </a:r>
            <a:r>
              <a:rPr lang="en-US" altLang="zh-TW" i="1">
                <a:solidFill>
                  <a:srgbClr val="CC6600"/>
                </a:solidFill>
                <a:latin typeface="Times New Roman" pitchFamily="18" charset="0"/>
              </a:rPr>
              <a:t>I </a:t>
            </a:r>
            <a:r>
              <a:rPr lang="zh-TW" altLang="en-US">
                <a:solidFill>
                  <a:srgbClr val="CC6600"/>
                </a:solidFill>
                <a:latin typeface="Times New Roman" pitchFamily="18" charset="0"/>
              </a:rPr>
              <a:t>點。</a:t>
            </a:r>
          </a:p>
        </p:txBody>
      </p:sp>
      <p:sp>
        <p:nvSpPr>
          <p:cNvPr id="26676" name="Rectangle 52"/>
          <p:cNvSpPr>
            <a:spLocks noChangeArrowheads="1"/>
          </p:cNvSpPr>
          <p:nvPr/>
        </p:nvSpPr>
        <p:spPr bwMode="auto">
          <a:xfrm>
            <a:off x="4746625" y="5084763"/>
            <a:ext cx="436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rgbClr val="CC6600"/>
                </a:solidFill>
                <a:latin typeface="Times New Roman" pitchFamily="18" charset="0"/>
              </a:rPr>
              <a:t>三、自</a:t>
            </a:r>
            <a:r>
              <a:rPr lang="en-US" altLang="zh-TW" i="1">
                <a:solidFill>
                  <a:srgbClr val="CC6600"/>
                </a:solidFill>
                <a:latin typeface="Times New Roman" pitchFamily="18" charset="0"/>
              </a:rPr>
              <a:t>N</a:t>
            </a:r>
            <a:r>
              <a:rPr lang="zh-TW" altLang="en-US">
                <a:solidFill>
                  <a:srgbClr val="CC6600"/>
                </a:solidFill>
                <a:latin typeface="Times New Roman" pitchFamily="18" charset="0"/>
              </a:rPr>
              <a:t>點再做垂線</a:t>
            </a:r>
            <a:r>
              <a:rPr lang="en-US" altLang="zh-TW" i="1">
                <a:solidFill>
                  <a:srgbClr val="CC6600"/>
                </a:solidFill>
                <a:latin typeface="Times New Roman" pitchFamily="18" charset="0"/>
              </a:rPr>
              <a:t>NT</a:t>
            </a:r>
            <a:r>
              <a:rPr lang="zh-TW" altLang="en-US">
                <a:solidFill>
                  <a:srgbClr val="CC6600"/>
                </a:solidFill>
                <a:latin typeface="Times New Roman" pitchFamily="18" charset="0"/>
              </a:rPr>
              <a:t>，交</a:t>
            </a:r>
            <a:r>
              <a:rPr lang="en-US" altLang="zh-TW" i="1">
                <a:solidFill>
                  <a:srgbClr val="CC6600"/>
                </a:solidFill>
                <a:latin typeface="Times New Roman" pitchFamily="18" charset="0"/>
              </a:rPr>
              <a:t>KI</a:t>
            </a:r>
            <a:r>
              <a:rPr lang="zh-TW" altLang="en-US">
                <a:solidFill>
                  <a:srgbClr val="CC6600"/>
                </a:solidFill>
                <a:latin typeface="Times New Roman" pitchFamily="18" charset="0"/>
              </a:rPr>
              <a:t>於</a:t>
            </a:r>
            <a:r>
              <a:rPr lang="en-US" altLang="zh-TW" i="1">
                <a:solidFill>
                  <a:srgbClr val="CC6600"/>
                </a:solidFill>
                <a:latin typeface="Times New Roman" pitchFamily="18" charset="0"/>
              </a:rPr>
              <a:t>T</a:t>
            </a:r>
            <a:r>
              <a:rPr lang="zh-TW" altLang="en-US">
                <a:solidFill>
                  <a:srgbClr val="CC6600"/>
                </a:solidFill>
                <a:latin typeface="Times New Roman" pitchFamily="18" charset="0"/>
              </a:rPr>
              <a:t>點。</a:t>
            </a:r>
          </a:p>
        </p:txBody>
      </p:sp>
      <p:sp>
        <p:nvSpPr>
          <p:cNvPr id="26677" name="Rectangle 53"/>
          <p:cNvSpPr>
            <a:spLocks noChangeArrowheads="1"/>
          </p:cNvSpPr>
          <p:nvPr/>
        </p:nvSpPr>
        <p:spPr bwMode="auto">
          <a:xfrm>
            <a:off x="4748213" y="5603875"/>
            <a:ext cx="42211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rgbClr val="CC6600"/>
                </a:solidFill>
                <a:latin typeface="Times New Roman" pitchFamily="18" charset="0"/>
              </a:rPr>
              <a:t>四、以</a:t>
            </a:r>
            <a:r>
              <a:rPr lang="en-US" altLang="zh-TW" i="1">
                <a:solidFill>
                  <a:srgbClr val="CC6600"/>
                </a:solidFill>
                <a:latin typeface="Times New Roman" pitchFamily="18" charset="0"/>
              </a:rPr>
              <a:t>N</a:t>
            </a:r>
            <a:r>
              <a:rPr lang="zh-TW" altLang="en-US">
                <a:solidFill>
                  <a:srgbClr val="CC6600"/>
                </a:solidFill>
                <a:latin typeface="Times New Roman" pitchFamily="18" charset="0"/>
              </a:rPr>
              <a:t>為圓心，</a:t>
            </a:r>
            <a:r>
              <a:rPr lang="en-US" altLang="zh-TW" i="1">
                <a:solidFill>
                  <a:srgbClr val="CC6600"/>
                </a:solidFill>
                <a:latin typeface="Times New Roman" pitchFamily="18" charset="0"/>
              </a:rPr>
              <a:t>KT</a:t>
            </a:r>
            <a:r>
              <a:rPr lang="zh-TW" altLang="en-US">
                <a:solidFill>
                  <a:srgbClr val="CC6600"/>
                </a:solidFill>
                <a:latin typeface="Times New Roman" pitchFamily="18" charset="0"/>
              </a:rPr>
              <a:t>長為半徑劃弧，</a:t>
            </a:r>
          </a:p>
          <a:p>
            <a:r>
              <a:rPr lang="zh-TW" altLang="en-US">
                <a:solidFill>
                  <a:srgbClr val="CC6600"/>
                </a:solidFill>
                <a:latin typeface="Times New Roman" pitchFamily="18" charset="0"/>
              </a:rPr>
              <a:t>        交</a:t>
            </a:r>
            <a:r>
              <a:rPr lang="en-US" altLang="zh-TW" i="1">
                <a:solidFill>
                  <a:srgbClr val="CC6600"/>
                </a:solidFill>
                <a:latin typeface="Times New Roman" pitchFamily="18" charset="0"/>
              </a:rPr>
              <a:t>KL</a:t>
            </a:r>
            <a:r>
              <a:rPr lang="zh-TW" altLang="en-US">
                <a:solidFill>
                  <a:srgbClr val="CC6600"/>
                </a:solidFill>
                <a:latin typeface="Times New Roman" pitchFamily="18" charset="0"/>
              </a:rPr>
              <a:t>於</a:t>
            </a:r>
            <a:r>
              <a:rPr lang="en-US" altLang="zh-TW" i="1">
                <a:solidFill>
                  <a:srgbClr val="CC6600"/>
                </a:solidFill>
                <a:latin typeface="Times New Roman" pitchFamily="18" charset="0"/>
              </a:rPr>
              <a:t>M</a:t>
            </a:r>
            <a:r>
              <a:rPr lang="zh-TW" altLang="en-US">
                <a:solidFill>
                  <a:srgbClr val="CC6600"/>
                </a:solidFill>
                <a:latin typeface="Times New Roman" pitchFamily="18" charset="0"/>
              </a:rPr>
              <a:t>，則</a:t>
            </a:r>
            <a:r>
              <a:rPr lang="en-US" altLang="zh-TW" i="1">
                <a:solidFill>
                  <a:srgbClr val="CC6600"/>
                </a:solidFill>
                <a:latin typeface="Times New Roman" pitchFamily="18" charset="0"/>
              </a:rPr>
              <a:t>M</a:t>
            </a:r>
            <a:r>
              <a:rPr lang="zh-TW" altLang="en-US">
                <a:solidFill>
                  <a:srgbClr val="CC6600"/>
                </a:solidFill>
                <a:latin typeface="Times New Roman" pitchFamily="18" charset="0"/>
              </a:rPr>
              <a:t>點即為行星橢圓</a:t>
            </a:r>
          </a:p>
          <a:p>
            <a:r>
              <a:rPr lang="zh-TW" altLang="en-US">
                <a:solidFill>
                  <a:srgbClr val="CC6600"/>
                </a:solidFill>
                <a:latin typeface="Times New Roman" pitchFamily="18" charset="0"/>
              </a:rPr>
              <a:t>        路徑上之點。</a:t>
            </a:r>
          </a:p>
        </p:txBody>
      </p:sp>
      <p:sp>
        <p:nvSpPr>
          <p:cNvPr id="26678" name="AutoShape 54"/>
          <p:cNvSpPr>
            <a:spLocks noChangeArrowheads="1"/>
          </p:cNvSpPr>
          <p:nvPr/>
        </p:nvSpPr>
        <p:spPr bwMode="auto">
          <a:xfrm>
            <a:off x="5508625" y="333375"/>
            <a:ext cx="358775" cy="215900"/>
          </a:xfrm>
          <a:prstGeom prst="rightArrow">
            <a:avLst>
              <a:gd name="adj1" fmla="val 50000"/>
              <a:gd name="adj2" fmla="val 41544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6679" name="AutoShape 55"/>
          <p:cNvSpPr>
            <a:spLocks noChangeArrowheads="1"/>
          </p:cNvSpPr>
          <p:nvPr/>
        </p:nvSpPr>
        <p:spPr bwMode="auto">
          <a:xfrm>
            <a:off x="5514658" y="1775460"/>
            <a:ext cx="358775" cy="215900"/>
          </a:xfrm>
          <a:prstGeom prst="rightArrow">
            <a:avLst>
              <a:gd name="adj1" fmla="val 50000"/>
              <a:gd name="adj2" fmla="val 41544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6530023" y="614680"/>
            <a:ext cx="1797050" cy="457200"/>
            <a:chOff x="3812" y="112"/>
            <a:chExt cx="1132" cy="288"/>
          </a:xfrm>
        </p:grpSpPr>
        <p:graphicFrame>
          <p:nvGraphicFramePr>
            <p:cNvPr id="56" name="Object 6"/>
            <p:cNvGraphicFramePr>
              <a:graphicFrameLocks noChangeAspect="1"/>
            </p:cNvGraphicFramePr>
            <p:nvPr/>
          </p:nvGraphicFramePr>
          <p:xfrm>
            <a:off x="4059" y="147"/>
            <a:ext cx="318" cy="1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5587" name="方程式" r:id="rId11" imgW="330057" imgH="190417" progId="Equation.3">
                    <p:embed/>
                  </p:oleObj>
                </mc:Choice>
                <mc:Fallback>
                  <p:oleObj name="方程式" r:id="rId11" imgW="330057" imgH="190417" progId="Equation.3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9" y="147"/>
                          <a:ext cx="318" cy="1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8"/>
            <p:cNvGraphicFramePr>
              <a:graphicFrameLocks noChangeAspect="1"/>
            </p:cNvGraphicFramePr>
            <p:nvPr/>
          </p:nvGraphicFramePr>
          <p:xfrm>
            <a:off x="4595" y="146"/>
            <a:ext cx="349" cy="2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5588" name="方程式" r:id="rId13" imgW="330057" imgH="190417" progId="Equation.3">
                    <p:embed/>
                  </p:oleObj>
                </mc:Choice>
                <mc:Fallback>
                  <p:oleObj name="方程式" r:id="rId13" imgW="330057" imgH="190417" progId="Equation.3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5" y="146"/>
                          <a:ext cx="349" cy="2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" name="Rectangle 14"/>
            <p:cNvSpPr>
              <a:spLocks noChangeArrowheads="1"/>
            </p:cNvSpPr>
            <p:nvPr/>
          </p:nvSpPr>
          <p:spPr bwMode="auto">
            <a:xfrm>
              <a:off x="3812" y="127"/>
              <a:ext cx="33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zh-TW" altLang="en-US" sz="2400" dirty="0"/>
                <a:t>＝</a:t>
              </a:r>
              <a:r>
                <a:rPr lang="zh-TW" altLang="en-US" sz="2400" dirty="0">
                  <a:solidFill>
                    <a:srgbClr val="CC6600"/>
                  </a:solidFill>
                </a:rPr>
                <a:t> </a:t>
              </a:r>
            </a:p>
          </p:txBody>
        </p:sp>
        <p:sp>
          <p:nvSpPr>
            <p:cNvPr id="59" name="Rectangle 16"/>
            <p:cNvSpPr>
              <a:spLocks noChangeArrowheads="1"/>
            </p:cNvSpPr>
            <p:nvPr/>
          </p:nvSpPr>
          <p:spPr bwMode="auto">
            <a:xfrm>
              <a:off x="4332" y="112"/>
              <a:ext cx="3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zh-TW" altLang="en-US" sz="2400" dirty="0"/>
                <a:t>－ </a:t>
              </a:r>
            </a:p>
          </p:txBody>
        </p:sp>
      </p:grpSp>
      <p:sp>
        <p:nvSpPr>
          <p:cNvPr id="53" name="矩形 52"/>
          <p:cNvSpPr/>
          <p:nvPr/>
        </p:nvSpPr>
        <p:spPr>
          <a:xfrm>
            <a:off x="1981199" y="3276601"/>
            <a:ext cx="276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i="1" dirty="0" smtClean="0">
                <a:solidFill>
                  <a:srgbClr val="FF0066"/>
                </a:solidFill>
                <a:latin typeface="Times New Roman" pitchFamily="18" charset="0"/>
              </a:rPr>
              <a:t>r</a:t>
            </a:r>
            <a:endParaRPr lang="en-US" altLang="zh-TW" sz="2400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419508" y="4143494"/>
            <a:ext cx="320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 smtClean="0">
                <a:solidFill>
                  <a:srgbClr val="00B050"/>
                </a:solidFill>
                <a:latin typeface="Times New Roman" pitchFamily="18" charset="0"/>
              </a:rPr>
              <a:t>e</a:t>
            </a:r>
            <a:endParaRPr lang="en-US" altLang="zh-TW" sz="24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907188" y="3823454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i="1" dirty="0" err="1" smtClean="0">
                <a:solidFill>
                  <a:srgbClr val="00B050"/>
                </a:solidFill>
                <a:latin typeface="Times New Roman" pitchFamily="18" charset="0"/>
              </a:rPr>
              <a:t>e</a:t>
            </a:r>
            <a:r>
              <a:rPr lang="en-US" altLang="zh-TW" sz="2000" dirty="0" err="1" smtClean="0">
                <a:solidFill>
                  <a:srgbClr val="FF0066"/>
                </a:solidFill>
                <a:latin typeface="Times New Roman" pitchFamily="18" charset="0"/>
              </a:rPr>
              <a:t>cos</a:t>
            </a:r>
            <a:r>
              <a:rPr lang="en-US" altLang="zh-TW" sz="2000" i="1" dirty="0" err="1" smtClean="0">
                <a:solidFill>
                  <a:srgbClr val="0000FF"/>
                </a:solidFill>
                <a:latin typeface="Times New Roman" pitchFamily="18" charset="0"/>
              </a:rPr>
              <a:t>β</a:t>
            </a:r>
            <a:endParaRPr lang="en-US" altLang="zh-TW" sz="2000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779428" y="280237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663300"/>
                </a:solidFill>
                <a:latin typeface="Times New Roman" pitchFamily="18" charset="0"/>
              </a:rPr>
              <a:t>1</a:t>
            </a:r>
            <a:endParaRPr lang="en-US" altLang="zh-TW" sz="2400" dirty="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2297588" y="283285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 smtClean="0">
                <a:solidFill>
                  <a:srgbClr val="0000FF"/>
                </a:solidFill>
                <a:latin typeface="Times New Roman" pitchFamily="18" charset="0"/>
              </a:rPr>
              <a:t>β</a:t>
            </a:r>
            <a:endParaRPr lang="en-US" altLang="zh-TW" sz="2400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541599" y="403681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663300"/>
                </a:solidFill>
                <a:latin typeface="Times New Roman" pitchFamily="18" charset="0"/>
              </a:rPr>
              <a:t>1</a:t>
            </a:r>
            <a:endParaRPr lang="en-US" altLang="zh-TW" sz="2400" dirty="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556839" y="347293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 smtClean="0">
                <a:solidFill>
                  <a:srgbClr val="FF0066"/>
                </a:solidFill>
                <a:latin typeface="Times New Roman" pitchFamily="18" charset="0"/>
              </a:rPr>
              <a:t>b</a:t>
            </a:r>
            <a:endParaRPr lang="en-US" altLang="zh-TW" sz="2400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64" name="Freeform 23"/>
          <p:cNvSpPr>
            <a:spLocks/>
          </p:cNvSpPr>
          <p:nvPr/>
        </p:nvSpPr>
        <p:spPr bwMode="auto">
          <a:xfrm rot="20490455">
            <a:off x="2268686" y="3333892"/>
            <a:ext cx="366572" cy="116178"/>
          </a:xfrm>
          <a:custGeom>
            <a:avLst/>
            <a:gdLst>
              <a:gd name="T0" fmla="*/ 0 w 1080"/>
              <a:gd name="T1" fmla="*/ 47 h 630"/>
              <a:gd name="T2" fmla="*/ 356 w 1080"/>
              <a:gd name="T3" fmla="*/ 47 h 630"/>
              <a:gd name="T4" fmla="*/ 534 w 1080"/>
              <a:gd name="T5" fmla="*/ 332 h 630"/>
              <a:gd name="T6" fmla="*/ 0 60000 65536"/>
              <a:gd name="T7" fmla="*/ 0 60000 65536"/>
              <a:gd name="T8" fmla="*/ 0 60000 65536"/>
              <a:gd name="T9" fmla="*/ 0 w 1080"/>
              <a:gd name="T10" fmla="*/ 0 h 630"/>
              <a:gd name="T11" fmla="*/ 1080 w 1080"/>
              <a:gd name="T12" fmla="*/ 630 h 6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0" h="630">
                <a:moveTo>
                  <a:pt x="0" y="90"/>
                </a:moveTo>
                <a:cubicBezTo>
                  <a:pt x="270" y="45"/>
                  <a:pt x="540" y="0"/>
                  <a:pt x="720" y="90"/>
                </a:cubicBezTo>
                <a:cubicBezTo>
                  <a:pt x="900" y="180"/>
                  <a:pt x="990" y="405"/>
                  <a:pt x="1080" y="63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zh-TW" altLang="en-US" sz="1800"/>
          </a:p>
        </p:txBody>
      </p:sp>
      <p:sp>
        <p:nvSpPr>
          <p:cNvPr id="65" name="Freeform 23"/>
          <p:cNvSpPr>
            <a:spLocks/>
          </p:cNvSpPr>
          <p:nvPr/>
        </p:nvSpPr>
        <p:spPr bwMode="auto">
          <a:xfrm rot="20490455" flipH="1" flipV="1">
            <a:off x="2670829" y="4050094"/>
            <a:ext cx="324144" cy="99835"/>
          </a:xfrm>
          <a:custGeom>
            <a:avLst/>
            <a:gdLst>
              <a:gd name="T0" fmla="*/ 0 w 1080"/>
              <a:gd name="T1" fmla="*/ 47 h 630"/>
              <a:gd name="T2" fmla="*/ 356 w 1080"/>
              <a:gd name="T3" fmla="*/ 47 h 630"/>
              <a:gd name="T4" fmla="*/ 534 w 1080"/>
              <a:gd name="T5" fmla="*/ 332 h 630"/>
              <a:gd name="T6" fmla="*/ 0 60000 65536"/>
              <a:gd name="T7" fmla="*/ 0 60000 65536"/>
              <a:gd name="T8" fmla="*/ 0 60000 65536"/>
              <a:gd name="T9" fmla="*/ 0 w 1080"/>
              <a:gd name="T10" fmla="*/ 0 h 630"/>
              <a:gd name="T11" fmla="*/ 1080 w 1080"/>
              <a:gd name="T12" fmla="*/ 630 h 6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0" h="630">
                <a:moveTo>
                  <a:pt x="0" y="90"/>
                </a:moveTo>
                <a:cubicBezTo>
                  <a:pt x="270" y="45"/>
                  <a:pt x="540" y="0"/>
                  <a:pt x="720" y="90"/>
                </a:cubicBezTo>
                <a:cubicBezTo>
                  <a:pt x="900" y="180"/>
                  <a:pt x="990" y="405"/>
                  <a:pt x="1080" y="63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zh-TW" alt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6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2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2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500"/>
                                        <p:tgtEl>
                                          <p:spTgt spid="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500"/>
                                        <p:tgtEl>
                                          <p:spTgt spid="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500"/>
                                        <p:tgtEl>
                                          <p:spTgt spid="2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500"/>
                                        <p:tgtEl>
                                          <p:spTgt spid="2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500"/>
                                        <p:tgtEl>
                                          <p:spTgt spid="2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8" grpId="0"/>
      <p:bldP spid="26669" grpId="0"/>
      <p:bldP spid="26670" grpId="0"/>
      <p:bldP spid="26671" grpId="0"/>
      <p:bldP spid="26672" grpId="0"/>
      <p:bldP spid="26673" grpId="0"/>
      <p:bldP spid="26674" grpId="0"/>
      <p:bldP spid="26675" grpId="0"/>
      <p:bldP spid="26676" grpId="0"/>
      <p:bldP spid="26677" grpId="0"/>
      <p:bldP spid="26678" grpId="0" animBg="1"/>
      <p:bldP spid="26679" grpId="0" animBg="1"/>
      <p:bldP spid="53" grpId="0"/>
      <p:bldP spid="54" grpId="0"/>
      <p:bldP spid="55" grpId="0"/>
      <p:bldP spid="55" grpId="1"/>
      <p:bldP spid="60" grpId="0"/>
      <p:bldP spid="61" grpId="0"/>
      <p:bldP spid="62" grpId="0"/>
      <p:bldP spid="63" grpId="0"/>
      <p:bldP spid="64" grpId="0" animBg="1"/>
      <p:bldP spid="6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$$-EllPinSt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587" y="0"/>
            <a:ext cx="8866413" cy="6896099"/>
          </a:xfrm>
          <a:prstGeom prst="rect">
            <a:avLst/>
          </a:prstGeom>
        </p:spPr>
      </p:pic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2934970" y="4297681"/>
            <a:ext cx="3526790" cy="2368110"/>
            <a:chOff x="3102" y="-640"/>
            <a:chExt cx="1608" cy="1677"/>
          </a:xfrm>
        </p:grpSpPr>
        <p:sp>
          <p:nvSpPr>
            <p:cNvPr id="4" name="Text Box 36"/>
            <p:cNvSpPr txBox="1">
              <a:spLocks noChangeArrowheads="1"/>
            </p:cNvSpPr>
            <p:nvPr/>
          </p:nvSpPr>
          <p:spPr bwMode="auto">
            <a:xfrm>
              <a:off x="3863" y="-640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TW" sz="2400" baseline="30000" dirty="0">
                <a:latin typeface="Times New Roman" pitchFamily="18" charset="0"/>
              </a:endParaRPr>
            </a:p>
          </p:txBody>
        </p:sp>
        <p:sp>
          <p:nvSpPr>
            <p:cNvPr id="6" name="Text Box 38"/>
            <p:cNvSpPr txBox="1">
              <a:spLocks noChangeArrowheads="1"/>
            </p:cNvSpPr>
            <p:nvPr/>
          </p:nvSpPr>
          <p:spPr bwMode="auto">
            <a:xfrm>
              <a:off x="3549" y="579"/>
              <a:ext cx="1161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TW" sz="3600" i="1" dirty="0" smtClean="0">
                  <a:latin typeface="Times New Roman" pitchFamily="18" charset="0"/>
                </a:rPr>
                <a:t> + y</a:t>
              </a:r>
              <a:r>
                <a:rPr lang="en-US" altLang="zh-TW" sz="3600" baseline="30000" dirty="0" smtClean="0">
                  <a:latin typeface="Times New Roman" pitchFamily="18" charset="0"/>
                </a:rPr>
                <a:t>2 </a:t>
              </a:r>
              <a:r>
                <a:rPr lang="en-US" altLang="zh-TW" sz="3600" b="1" i="1" dirty="0" smtClean="0">
                  <a:latin typeface="Times New Roman" pitchFamily="18" charset="0"/>
                </a:rPr>
                <a:t>/</a:t>
              </a:r>
              <a:r>
                <a:rPr lang="en-US" altLang="zh-TW" sz="3600" i="1" dirty="0" smtClean="0">
                  <a:latin typeface="Times New Roman" pitchFamily="18" charset="0"/>
                </a:rPr>
                <a:t> b</a:t>
              </a:r>
              <a:r>
                <a:rPr lang="en-US" altLang="zh-TW" sz="3600" baseline="30000" dirty="0" smtClean="0">
                  <a:latin typeface="Times New Roman" pitchFamily="18" charset="0"/>
                </a:rPr>
                <a:t>2 </a:t>
              </a:r>
              <a:r>
                <a:rPr lang="en-US" altLang="zh-TW" sz="3600" i="1" dirty="0" smtClean="0">
                  <a:latin typeface="Times New Roman" pitchFamily="18" charset="0"/>
                </a:rPr>
                <a:t>= </a:t>
              </a:r>
              <a:r>
                <a:rPr lang="en-US" altLang="zh-TW" sz="3600" dirty="0" smtClean="0">
                  <a:latin typeface="Times New Roman" pitchFamily="18" charset="0"/>
                </a:rPr>
                <a:t>1</a:t>
              </a:r>
              <a:endParaRPr lang="en-US" altLang="zh-TW" sz="3600" baseline="30000" dirty="0">
                <a:latin typeface="Times New Roman" pitchFamily="18" charset="0"/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/>
          </p:nvSpPr>
          <p:spPr bwMode="auto">
            <a:xfrm>
              <a:off x="3102" y="580"/>
              <a:ext cx="868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en-US" altLang="zh-TW" sz="3600" i="1" dirty="0" smtClean="0">
                  <a:latin typeface="Times New Roman" pitchFamily="18" charset="0"/>
                </a:rPr>
                <a:t>x</a:t>
              </a:r>
              <a:r>
                <a:rPr lang="en-US" altLang="zh-TW" sz="3600" baseline="30000" dirty="0" smtClean="0">
                  <a:latin typeface="Times New Roman" pitchFamily="18" charset="0"/>
                </a:rPr>
                <a:t>2 </a:t>
              </a:r>
              <a:r>
                <a:rPr lang="en-US" altLang="zh-TW" sz="3600" b="1" i="1" dirty="0" smtClean="0">
                  <a:latin typeface="Times New Roman" pitchFamily="18" charset="0"/>
                </a:rPr>
                <a:t>/</a:t>
              </a:r>
              <a:r>
                <a:rPr lang="en-US" altLang="zh-TW" sz="3600" i="1" dirty="0" smtClean="0">
                  <a:latin typeface="Times New Roman" pitchFamily="18" charset="0"/>
                </a:rPr>
                <a:t>a </a:t>
              </a:r>
              <a:r>
                <a:rPr lang="en-US" altLang="zh-TW" sz="3600" baseline="30000" dirty="0" smtClean="0">
                  <a:latin typeface="Times New Roman" pitchFamily="18" charset="0"/>
                </a:rPr>
                <a:t>2</a:t>
              </a:r>
            </a:p>
            <a:p>
              <a:pPr marL="342900" indent="-3429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zh-TW" altLang="en-US" sz="2400" dirty="0" smtClean="0"/>
                <a:t>  </a:t>
              </a:r>
              <a:r>
                <a:rPr lang="zh-TW" altLang="en-US" sz="2400" dirty="0" smtClean="0">
                  <a:solidFill>
                    <a:srgbClr val="CC6600"/>
                  </a:solidFill>
                </a:rPr>
                <a:t> </a:t>
              </a:r>
              <a:endParaRPr lang="zh-TW" altLang="en-US" sz="2400" dirty="0">
                <a:solidFill>
                  <a:srgbClr val="CC6600"/>
                </a:solidFill>
              </a:endParaRPr>
            </a:p>
          </p:txBody>
        </p:sp>
        <p:sp>
          <p:nvSpPr>
            <p:cNvPr id="9" name="Text Box 41"/>
            <p:cNvSpPr txBox="1">
              <a:spLocks noChangeArrowheads="1"/>
            </p:cNvSpPr>
            <p:nvPr/>
          </p:nvSpPr>
          <p:spPr bwMode="auto">
            <a:xfrm>
              <a:off x="3416" y="647"/>
              <a:ext cx="1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TW" sz="24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$$-EllipsePropert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6371" y="0"/>
            <a:ext cx="6650182" cy="6858000"/>
          </a:xfrm>
          <a:prstGeom prst="rect">
            <a:avLst/>
          </a:prstGeom>
        </p:spPr>
      </p:pic>
      <p:grpSp>
        <p:nvGrpSpPr>
          <p:cNvPr id="29" name="Group 56"/>
          <p:cNvGrpSpPr>
            <a:grpSpLocks/>
          </p:cNvGrpSpPr>
          <p:nvPr/>
        </p:nvGrpSpPr>
        <p:grpSpPr bwMode="auto">
          <a:xfrm>
            <a:off x="550213" y="5817293"/>
            <a:ext cx="8160568" cy="1040707"/>
            <a:chOff x="2382" y="-65"/>
            <a:chExt cx="2820" cy="465"/>
          </a:xfrm>
        </p:grpSpPr>
        <p:graphicFrame>
          <p:nvGraphicFramePr>
            <p:cNvPr id="32" name="Object 8"/>
            <p:cNvGraphicFramePr>
              <a:graphicFrameLocks noChangeAspect="1"/>
            </p:cNvGraphicFramePr>
            <p:nvPr/>
          </p:nvGraphicFramePr>
          <p:xfrm>
            <a:off x="2382" y="-65"/>
            <a:ext cx="2820" cy="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7747" name="方程式" r:id="rId4" imgW="2260600" imgH="177800" progId="Equation.3">
                    <p:embed/>
                  </p:oleObj>
                </mc:Choice>
                <mc:Fallback>
                  <p:oleObj name="方程式" r:id="rId4" imgW="2260600" imgH="177800" progId="Equation.3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2" y="-65"/>
                          <a:ext cx="2820" cy="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Rectangle 16"/>
            <p:cNvSpPr>
              <a:spLocks noChangeArrowheads="1"/>
            </p:cNvSpPr>
            <p:nvPr/>
          </p:nvSpPr>
          <p:spPr bwMode="auto">
            <a:xfrm>
              <a:off x="4332" y="112"/>
              <a:ext cx="3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zh-TW" altLang="en-US" sz="2400" dirty="0" smtClean="0"/>
                <a:t> </a:t>
              </a:r>
              <a:endParaRPr lang="zh-TW" altLang="en-US" sz="24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8314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" y="0"/>
            <a:ext cx="7132320" cy="916169"/>
          </a:xfrm>
          <a:prstGeom prst="rect">
            <a:avLst/>
          </a:prstGeom>
          <a:noFill/>
        </p:spPr>
      </p:pic>
      <p:sp>
        <p:nvSpPr>
          <p:cNvPr id="831491" name="Rectangle 3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314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83149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8237" y="868680"/>
            <a:ext cx="7409043" cy="589004"/>
          </a:xfrm>
          <a:prstGeom prst="rect">
            <a:avLst/>
          </a:prstGeom>
          <a:noFill/>
        </p:spPr>
      </p:pic>
      <p:sp>
        <p:nvSpPr>
          <p:cNvPr id="831494" name="Rectangle 6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31496" name="Rectangle 8"/>
          <p:cNvSpPr>
            <a:spLocks noChangeArrowheads="1"/>
          </p:cNvSpPr>
          <p:nvPr/>
        </p:nvSpPr>
        <p:spPr bwMode="auto">
          <a:xfrm>
            <a:off x="1112520" y="2709297"/>
            <a:ext cx="8194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  <a:sym typeface="Symbol" pitchFamily="18" charset="2"/>
              </a:rPr>
              <a:t></a:t>
            </a:r>
            <a:r>
              <a:rPr kumimoji="1" lang="en-US" altLang="zh-TW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endParaRPr kumimoji="1" lang="en-US" altLang="zh-TW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新細明體" pitchFamily="18" charset="-12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31497" name="Rectangle 9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3149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31500" name="Rectangle 12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3150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831506" name="Picture 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51685" y="4648200"/>
            <a:ext cx="4417995" cy="518160"/>
          </a:xfrm>
          <a:prstGeom prst="rect">
            <a:avLst/>
          </a:prstGeom>
          <a:noFill/>
        </p:spPr>
      </p:pic>
      <p:sp>
        <p:nvSpPr>
          <p:cNvPr id="831508" name="Rectangle 20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3151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831509" name="Picture 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32959" y="5516880"/>
            <a:ext cx="3753853" cy="548640"/>
          </a:xfrm>
          <a:prstGeom prst="rect">
            <a:avLst/>
          </a:prstGeom>
          <a:noFill/>
        </p:spPr>
      </p:pic>
      <p:pic>
        <p:nvPicPr>
          <p:cNvPr id="19" name="圖片 18" descr="$$-kepler_proble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394203"/>
            <a:ext cx="4206240" cy="505694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5599504" y="1689854"/>
            <a:ext cx="3544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i="1" dirty="0" smtClean="0">
                <a:solidFill>
                  <a:srgbClr val="660066"/>
                </a:solidFill>
                <a:latin typeface="Times New Roman" pitchFamily="18" charset="0"/>
              </a:rPr>
              <a:t>KL = </a:t>
            </a:r>
            <a:r>
              <a:rPr lang="en-US" altLang="zh-TW" sz="2800" i="1" dirty="0" err="1" smtClean="0">
                <a:solidFill>
                  <a:srgbClr val="660066"/>
                </a:solidFill>
                <a:latin typeface="Times New Roman" pitchFamily="18" charset="0"/>
              </a:rPr>
              <a:t>KHsinβ</a:t>
            </a:r>
            <a:r>
              <a:rPr lang="en-US" altLang="zh-TW" sz="2800" i="1" dirty="0" smtClean="0">
                <a:solidFill>
                  <a:srgbClr val="660066"/>
                </a:solidFill>
                <a:latin typeface="Times New Roman" pitchFamily="18" charset="0"/>
              </a:rPr>
              <a:t>=EH </a:t>
            </a:r>
            <a:r>
              <a:rPr lang="en-US" altLang="zh-TW" sz="2800" i="1" dirty="0" err="1" smtClean="0">
                <a:solidFill>
                  <a:srgbClr val="660066"/>
                </a:solidFill>
                <a:latin typeface="Times New Roman" pitchFamily="18" charset="0"/>
              </a:rPr>
              <a:t>sinβ</a:t>
            </a:r>
            <a:endParaRPr lang="zh-TW" altLang="en-US" sz="2800" dirty="0">
              <a:solidFill>
                <a:srgbClr val="660066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129090" y="1659374"/>
            <a:ext cx="2266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800" i="1" dirty="0" smtClean="0">
                <a:solidFill>
                  <a:srgbClr val="660066"/>
                </a:solidFill>
                <a:latin typeface="Times New Roman" pitchFamily="18" charset="0"/>
              </a:rPr>
              <a:t>ML = BH </a:t>
            </a:r>
            <a:r>
              <a:rPr lang="en-US" altLang="zh-TW" sz="2800" i="1" dirty="0" err="1" smtClean="0">
                <a:solidFill>
                  <a:srgbClr val="660066"/>
                </a:solidFill>
                <a:latin typeface="Times New Roman" pitchFamily="18" charset="0"/>
              </a:rPr>
              <a:t>sinβ</a:t>
            </a:r>
            <a:endParaRPr lang="zh-TW" altLang="en-US" sz="2800" dirty="0">
              <a:solidFill>
                <a:srgbClr val="660066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287330" y="2848094"/>
            <a:ext cx="44834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3200" i="1" dirty="0" smtClean="0">
                <a:solidFill>
                  <a:srgbClr val="333399"/>
                </a:solidFill>
                <a:latin typeface="Times New Roman" pitchFamily="18" charset="0"/>
              </a:rPr>
              <a:t>EH </a:t>
            </a:r>
            <a:r>
              <a:rPr lang="en-US" altLang="zh-TW" sz="3200" dirty="0" smtClean="0">
                <a:solidFill>
                  <a:srgbClr val="333399"/>
                </a:solidFill>
                <a:latin typeface="Times New Roman" pitchFamily="18" charset="0"/>
              </a:rPr>
              <a:t>: </a:t>
            </a:r>
            <a:r>
              <a:rPr lang="en-US" altLang="zh-TW" sz="3200" i="1" dirty="0" smtClean="0">
                <a:solidFill>
                  <a:srgbClr val="333399"/>
                </a:solidFill>
                <a:latin typeface="Times New Roman" pitchFamily="18" charset="0"/>
              </a:rPr>
              <a:t>BH = KL </a:t>
            </a:r>
            <a:r>
              <a:rPr lang="en-US" altLang="zh-TW" sz="3200" dirty="0" smtClean="0">
                <a:solidFill>
                  <a:srgbClr val="333399"/>
                </a:solidFill>
                <a:latin typeface="Times New Roman" pitchFamily="18" charset="0"/>
              </a:rPr>
              <a:t>:</a:t>
            </a:r>
            <a:r>
              <a:rPr lang="en-US" altLang="zh-TW" sz="3200" i="1" dirty="0" smtClean="0">
                <a:solidFill>
                  <a:srgbClr val="333399"/>
                </a:solidFill>
                <a:latin typeface="Times New Roman" pitchFamily="18" charset="0"/>
              </a:rPr>
              <a:t> ML = </a:t>
            </a:r>
            <a:r>
              <a:rPr lang="en-US" altLang="zh-TW" sz="3200" dirty="0" smtClean="0">
                <a:solidFill>
                  <a:srgbClr val="333399"/>
                </a:solidFill>
                <a:latin typeface="Times New Roman" pitchFamily="18" charset="0"/>
              </a:rPr>
              <a:t>1:</a:t>
            </a:r>
            <a:r>
              <a:rPr lang="en-US" altLang="zh-TW" sz="3200" i="1" dirty="0" smtClean="0">
                <a:solidFill>
                  <a:srgbClr val="333399"/>
                </a:solidFill>
                <a:latin typeface="Times New Roman" pitchFamily="18" charset="0"/>
              </a:rPr>
              <a:t>b</a:t>
            </a:r>
            <a:endParaRPr lang="zh-TW" altLang="en-US" sz="3200" i="1" dirty="0">
              <a:solidFill>
                <a:srgbClr val="333399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391730" y="283285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dirty="0" smtClean="0">
                <a:solidFill>
                  <a:srgbClr val="C00000"/>
                </a:solidFill>
                <a:latin typeface="Times New Roman" pitchFamily="18" charset="0"/>
              </a:rPr>
              <a:t>x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151724" y="3439827"/>
            <a:ext cx="2603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dirty="0" smtClean="0">
                <a:solidFill>
                  <a:srgbClr val="C00000"/>
                </a:solidFill>
                <a:latin typeface="Times New Roman" pitchFamily="18" charset="0"/>
              </a:rPr>
              <a:t>y=</a:t>
            </a:r>
            <a:r>
              <a:rPr lang="en-US" altLang="zh-TW" sz="2800" i="1" dirty="0" err="1" smtClean="0">
                <a:solidFill>
                  <a:srgbClr val="C00000"/>
                </a:solidFill>
                <a:latin typeface="Times New Roman" pitchFamily="18" charset="0"/>
              </a:rPr>
              <a:t>KHcosβ</a:t>
            </a:r>
            <a:r>
              <a:rPr lang="en-US" altLang="zh-TW" sz="2800" i="1" dirty="0" smtClean="0">
                <a:solidFill>
                  <a:srgbClr val="C00000"/>
                </a:solidFill>
                <a:latin typeface="Times New Roman" pitchFamily="18" charset="0"/>
              </a:rPr>
              <a:t>=</a:t>
            </a:r>
            <a:r>
              <a:rPr lang="en-US" altLang="zh-TW" sz="2800" i="1" dirty="0" err="1" smtClean="0">
                <a:solidFill>
                  <a:srgbClr val="C00000"/>
                </a:solidFill>
                <a:latin typeface="Times New Roman" pitchFamily="18" charset="0"/>
              </a:rPr>
              <a:t>cosβ</a:t>
            </a:r>
            <a:endParaRPr lang="zh-TW" altLang="en-US" sz="2800" dirty="0">
              <a:solidFill>
                <a:srgbClr val="C0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368934" y="2162294"/>
            <a:ext cx="1962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800" dirty="0" smtClean="0">
                <a:solidFill>
                  <a:srgbClr val="FF0066"/>
                </a:solidFill>
                <a:latin typeface="Times New Roman" pitchFamily="18" charset="0"/>
              </a:rPr>
              <a:t>(</a:t>
            </a:r>
            <a:r>
              <a:rPr lang="en-US" altLang="zh-TW" sz="2800" i="1" dirty="0" smtClean="0">
                <a:solidFill>
                  <a:srgbClr val="FF0066"/>
                </a:solidFill>
                <a:latin typeface="Times New Roman" pitchFamily="18" charset="0"/>
              </a:rPr>
              <a:t> x= b </a:t>
            </a:r>
            <a:r>
              <a:rPr lang="en-US" altLang="zh-TW" sz="2800" i="1" dirty="0" err="1" smtClean="0">
                <a:solidFill>
                  <a:srgbClr val="FF0066"/>
                </a:solidFill>
                <a:latin typeface="Times New Roman" pitchFamily="18" charset="0"/>
              </a:rPr>
              <a:t>sinβ</a:t>
            </a:r>
            <a:r>
              <a:rPr lang="en-US" altLang="zh-TW" sz="2800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zh-TW" sz="2800" dirty="0" smtClean="0">
                <a:solidFill>
                  <a:srgbClr val="FF0066"/>
                </a:solidFill>
                <a:latin typeface="Times New Roman" pitchFamily="18" charset="0"/>
              </a:rPr>
              <a:t>)</a:t>
            </a:r>
            <a:endParaRPr lang="zh-TW" altLang="en-US" sz="28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3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3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83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8882" name="Picture 2" descr="p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3563"/>
          </a:xfrm>
          <a:prstGeom prst="rect">
            <a:avLst/>
          </a:prstGeom>
          <a:noFill/>
        </p:spPr>
      </p:pic>
      <p:sp>
        <p:nvSpPr>
          <p:cNvPr id="2298883" name="Rectangle 3"/>
          <p:cNvSpPr>
            <a:spLocks noChangeArrowheads="1"/>
          </p:cNvSpPr>
          <p:nvPr/>
        </p:nvSpPr>
        <p:spPr bwMode="auto">
          <a:xfrm>
            <a:off x="2558098" y="2205038"/>
            <a:ext cx="4392612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7200" dirty="0" smtClean="0">
                <a:solidFill>
                  <a:srgbClr val="FFCC66"/>
                </a:solidFill>
                <a:latin typeface="華康中圓體" pitchFamily="49" charset="-120"/>
                <a:ea typeface="華康中圓體" pitchFamily="49" charset="-120"/>
              </a:rPr>
              <a:t>面 積 律 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2298884" name="Rectangle 4"/>
          <p:cNvSpPr>
            <a:spLocks noChangeArrowheads="1"/>
          </p:cNvSpPr>
          <p:nvPr/>
        </p:nvSpPr>
        <p:spPr bwMode="auto">
          <a:xfrm>
            <a:off x="2124075" y="3933825"/>
            <a:ext cx="4679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3200">
                <a:ea typeface="新細明體" charset="-120"/>
              </a:rPr>
              <a:t> </a:t>
            </a:r>
            <a:endParaRPr lang="en-US" altLang="zh-TW" sz="4800">
              <a:ea typeface="新細明體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98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98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98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98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8883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rgbClr val="00B0F0"/>
            </a:gs>
            <a:gs pos="100000">
              <a:srgbClr val="FAFED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9906" name="Picture 2" descr="p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13563"/>
          </a:xfrm>
          <a:prstGeom prst="rect">
            <a:avLst/>
          </a:prstGeom>
          <a:noFill/>
        </p:spPr>
      </p:pic>
      <p:pic>
        <p:nvPicPr>
          <p:cNvPr id="2299907" name="Picture 3" descr="圖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15311" y="0"/>
            <a:ext cx="9459311" cy="709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9908" name="Rectangle 4"/>
          <p:cNvSpPr>
            <a:spLocks noChangeArrowheads="1"/>
          </p:cNvSpPr>
          <p:nvPr/>
        </p:nvSpPr>
        <p:spPr bwMode="auto">
          <a:xfrm>
            <a:off x="225746" y="2495566"/>
            <a:ext cx="41857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zh-TW" altLang="en-US" sz="3600" dirty="0">
                <a:solidFill>
                  <a:srgbClr val="33CC33"/>
                </a:solidFill>
                <a:latin typeface="標楷體" pitchFamily="65" charset="-120"/>
                <a:ea typeface="標楷體" pitchFamily="65" charset="-120"/>
              </a:rPr>
              <a:t>距離</a:t>
            </a:r>
            <a:r>
              <a:rPr lang="zh-TW" altLang="en-US" sz="3600" dirty="0" smtClean="0">
                <a:solidFill>
                  <a:srgbClr val="33CC33"/>
                </a:solidFill>
                <a:latin typeface="標楷體" pitchFamily="65" charset="-120"/>
                <a:ea typeface="標楷體" pitchFamily="65" charset="-120"/>
              </a:rPr>
              <a:t>規則 </a:t>
            </a:r>
            <a:r>
              <a:rPr lang="zh-TW" altLang="en-US" sz="4000" b="1" dirty="0" smtClean="0">
                <a:solidFill>
                  <a:srgbClr val="33CC33"/>
                </a:solidFill>
                <a:latin typeface="標楷體" pitchFamily="65" charset="-120"/>
                <a:ea typeface="標楷體" pitchFamily="65" charset="-120"/>
                <a:sym typeface="Symbol"/>
              </a:rPr>
              <a:t> </a:t>
            </a:r>
            <a:r>
              <a:rPr lang="zh-TW" altLang="en-US" sz="3600" dirty="0" smtClean="0">
                <a:solidFill>
                  <a:srgbClr val="33CC33"/>
                </a:solidFill>
                <a:latin typeface="標楷體" pitchFamily="65" charset="-120"/>
                <a:ea typeface="標楷體" pitchFamily="65" charset="-120"/>
              </a:rPr>
              <a:t>面積律</a:t>
            </a:r>
            <a:endParaRPr lang="zh-TW" altLang="en-US" sz="3600" dirty="0">
              <a:solidFill>
                <a:srgbClr val="33CC33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2299909" name="Object 5"/>
          <p:cNvGraphicFramePr>
            <a:graphicFrameLocks noChangeAspect="1"/>
          </p:cNvGraphicFramePr>
          <p:nvPr/>
        </p:nvGraphicFramePr>
        <p:xfrm>
          <a:off x="254000" y="361950"/>
          <a:ext cx="3398838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30" name="方程式" r:id="rId5" imgW="1002865" imgH="177723" progId="Equation.3">
                  <p:embed/>
                </p:oleObj>
              </mc:Choice>
              <mc:Fallback>
                <p:oleObj name="方程式" r:id="rId5" imgW="1002865" imgH="177723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361950"/>
                        <a:ext cx="3398838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9910" name="Object 6"/>
          <p:cNvGraphicFramePr>
            <a:graphicFrameLocks noChangeAspect="1"/>
          </p:cNvGraphicFramePr>
          <p:nvPr/>
        </p:nvGraphicFramePr>
        <p:xfrm>
          <a:off x="4052888" y="393700"/>
          <a:ext cx="476408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31" name="方程式" r:id="rId7" imgW="1434477" imgH="177723" progId="Equation.3">
                  <p:embed/>
                </p:oleObj>
              </mc:Choice>
              <mc:Fallback>
                <p:oleObj name="方程式" r:id="rId7" imgW="1434477" imgH="177723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888" y="393700"/>
                        <a:ext cx="4764087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99911" name="Rectangle 7"/>
          <p:cNvSpPr>
            <a:spLocks noChangeArrowheads="1"/>
          </p:cNvSpPr>
          <p:nvPr/>
        </p:nvSpPr>
        <p:spPr bwMode="auto">
          <a:xfrm>
            <a:off x="376949" y="1199548"/>
            <a:ext cx="7836885" cy="122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根據距離定律，速率</a:t>
            </a:r>
            <a:r>
              <a:rPr lang="en-US" altLang="zh-TW" sz="3600" i="1" dirty="0" err="1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dS</a:t>
            </a:r>
            <a:r>
              <a:rPr lang="en-US" altLang="zh-TW" sz="3600" i="1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/</a:t>
            </a:r>
            <a:r>
              <a:rPr lang="en-US" altLang="zh-TW" sz="3600" i="1" dirty="0" err="1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dt</a:t>
            </a:r>
            <a:r>
              <a:rPr lang="en-US" altLang="zh-TW" sz="3600" i="1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3600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與 </a:t>
            </a:r>
            <a:r>
              <a:rPr lang="en-US" altLang="zh-TW" sz="3600" i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R </a:t>
            </a:r>
            <a:r>
              <a:rPr lang="zh-TW" altLang="en-US" sz="3600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成</a:t>
            </a:r>
            <a:endParaRPr lang="en-US" altLang="zh-TW" sz="3600" dirty="0" smtClean="0">
              <a:solidFill>
                <a:srgbClr val="FF0066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3600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反比</a:t>
            </a:r>
            <a:r>
              <a:rPr lang="zh-TW" altLang="en-US" sz="3600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，故 </a:t>
            </a:r>
            <a:r>
              <a:rPr lang="en-US" altLang="zh-TW" sz="3600" i="1" dirty="0" err="1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dA</a:t>
            </a:r>
            <a:r>
              <a:rPr lang="en-US" altLang="zh-TW" sz="3600" i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/</a:t>
            </a:r>
            <a:r>
              <a:rPr lang="en-US" altLang="zh-TW" sz="3600" i="1" dirty="0" err="1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dt</a:t>
            </a:r>
            <a:r>
              <a:rPr lang="en-US" altLang="zh-TW" sz="3600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= </a:t>
            </a:r>
            <a:r>
              <a:rPr lang="zh-TW" altLang="en-US" sz="3600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定值</a:t>
            </a:r>
          </a:p>
        </p:txBody>
      </p:sp>
      <p:sp>
        <p:nvSpPr>
          <p:cNvPr id="9" name="矩形 8"/>
          <p:cNvSpPr/>
          <p:nvPr/>
        </p:nvSpPr>
        <p:spPr>
          <a:xfrm>
            <a:off x="236483" y="5922671"/>
            <a:ext cx="89075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dA</a:t>
            </a:r>
            <a:r>
              <a:rPr lang="en-US" altLang="zh-TW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/</a:t>
            </a:r>
            <a:r>
              <a:rPr lang="en-US" altLang="zh-TW" sz="32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dt</a:t>
            </a:r>
            <a:r>
              <a:rPr lang="en-US" altLang="zh-TW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en-US" altLang="zh-TW" sz="3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=1/2 R</a:t>
            </a:r>
            <a:r>
              <a:rPr lang="en-US" altLang="zh-TW" sz="3200" i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 </a:t>
            </a:r>
            <a:r>
              <a:rPr lang="en-US" altLang="zh-TW" sz="3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d(R</a:t>
            </a:r>
            <a:r>
              <a:rPr lang="en-US" altLang="zh-TW" sz="3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/>
              </a:rPr>
              <a:t></a:t>
            </a:r>
            <a:r>
              <a:rPr lang="en-US" altLang="zh-TW" sz="3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)/</a:t>
            </a:r>
            <a:r>
              <a:rPr lang="en-US" altLang="zh-TW" sz="3200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dt</a:t>
            </a:r>
            <a:r>
              <a:rPr lang="en-US" altLang="zh-TW" sz="3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 =1/2</a:t>
            </a:r>
            <a:r>
              <a:rPr lang="en-US" altLang="zh-TW" sz="3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R</a:t>
            </a:r>
            <a:r>
              <a:rPr lang="en-US" altLang="zh-TW" sz="3200" i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2</a:t>
            </a:r>
            <a:r>
              <a:rPr lang="en-US" altLang="zh-TW" sz="3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 d</a:t>
            </a:r>
            <a:r>
              <a:rPr lang="en-US" altLang="zh-TW" sz="3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/>
              </a:rPr>
              <a:t>/</a:t>
            </a:r>
            <a:r>
              <a:rPr lang="en-US" altLang="zh-TW" sz="3200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/>
              </a:rPr>
              <a:t>dt</a:t>
            </a:r>
            <a:r>
              <a:rPr lang="en-US" altLang="zh-TW" sz="3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/>
              </a:rPr>
              <a:t> </a:t>
            </a:r>
            <a:r>
              <a:rPr lang="en-US" altLang="zh-TW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/>
              </a:rPr>
              <a:t>=1/2</a:t>
            </a:r>
            <a:r>
              <a:rPr lang="en-US" altLang="zh-TW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R</a:t>
            </a:r>
            <a:r>
              <a:rPr lang="en-US" altLang="zh-TW" sz="3200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2</a:t>
            </a:r>
            <a:r>
              <a:rPr lang="en-US" altLang="zh-TW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TW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/>
              </a:rPr>
              <a:t></a:t>
            </a:r>
            <a:endParaRPr lang="zh-TW" altLang="en-US" sz="3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99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99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99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99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299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99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9908" grpId="0"/>
      <p:bldP spid="2299911" grpId="0"/>
      <p:bldP spid="9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931" name="Rectangle 3"/>
          <p:cNvSpPr>
            <a:spLocks noChangeArrowheads="1"/>
          </p:cNvSpPr>
          <p:nvPr/>
        </p:nvSpPr>
        <p:spPr bwMode="auto">
          <a:xfrm>
            <a:off x="4124527" y="1108955"/>
            <a:ext cx="5019473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zh-TW" altLang="en-US" sz="5400" dirty="0">
                <a:solidFill>
                  <a:srgbClr val="00B050"/>
                </a:solidFill>
                <a:latin typeface="華康中圓體" pitchFamily="49" charset="-120"/>
                <a:ea typeface="華康中圓體" pitchFamily="49" charset="-120"/>
                <a:cs typeface="Times New Roman" pitchFamily="18" charset="0"/>
              </a:rPr>
              <a:t>橢圓路徑</a:t>
            </a:r>
            <a:r>
              <a:rPr lang="en-US" altLang="zh-TW" sz="5400" i="1" dirty="0">
                <a:solidFill>
                  <a:srgbClr val="00B050"/>
                </a:solidFill>
                <a:latin typeface="華康中圓體" pitchFamily="49" charset="-120"/>
                <a:ea typeface="華康中圓體" pitchFamily="49" charset="-120"/>
                <a:cs typeface="Times New Roman" pitchFamily="18" charset="0"/>
              </a:rPr>
              <a:t>AM</a:t>
            </a:r>
            <a:r>
              <a:rPr lang="zh-TW" altLang="en-US" sz="5400" dirty="0">
                <a:solidFill>
                  <a:srgbClr val="00B050"/>
                </a:solidFill>
                <a:latin typeface="華康中圓體" pitchFamily="49" charset="-120"/>
                <a:ea typeface="華康中圓體" pitchFamily="49" charset="-120"/>
                <a:cs typeface="Times New Roman" pitchFamily="18" charset="0"/>
              </a:rPr>
              <a:t>上每一點至焦點之連線和，亦即所需花費的</a:t>
            </a:r>
            <a:r>
              <a:rPr lang="zh-TW" altLang="en-US" sz="5400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  <a:cs typeface="Times New Roman" pitchFamily="18" charset="0"/>
              </a:rPr>
              <a:t>時間</a:t>
            </a:r>
            <a:r>
              <a:rPr lang="zh-TW" altLang="en-US" sz="5400" dirty="0">
                <a:solidFill>
                  <a:srgbClr val="00B050"/>
                </a:solidFill>
                <a:latin typeface="華康中圓體" pitchFamily="49" charset="-120"/>
                <a:ea typeface="華康中圓體" pitchFamily="49" charset="-120"/>
                <a:cs typeface="Times New Roman" pitchFamily="18" charset="0"/>
              </a:rPr>
              <a:t>，可由</a:t>
            </a:r>
            <a:r>
              <a:rPr lang="zh-TW" altLang="en-US" sz="5400" dirty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  <a:cs typeface="Times New Roman" pitchFamily="18" charset="0"/>
              </a:rPr>
              <a:t>橢圓面積</a:t>
            </a:r>
            <a:r>
              <a:rPr lang="en-US" altLang="zh-TW" sz="5400" i="1" dirty="0">
                <a:solidFill>
                  <a:srgbClr val="00B050"/>
                </a:solidFill>
                <a:latin typeface="華康中圓體" pitchFamily="49" charset="-120"/>
                <a:ea typeface="華康中圓體" pitchFamily="49" charset="-120"/>
                <a:cs typeface="Times New Roman" pitchFamily="18" charset="0"/>
              </a:rPr>
              <a:t>AMN</a:t>
            </a:r>
            <a:r>
              <a:rPr lang="zh-TW" altLang="en-US" sz="5400" dirty="0">
                <a:solidFill>
                  <a:srgbClr val="00B050"/>
                </a:solidFill>
                <a:latin typeface="華康中圓體" pitchFamily="49" charset="-120"/>
                <a:ea typeface="華康中圓體" pitchFamily="49" charset="-120"/>
                <a:cs typeface="Times New Roman" pitchFamily="18" charset="0"/>
              </a:rPr>
              <a:t>來表示。</a:t>
            </a:r>
            <a:r>
              <a:rPr lang="zh-TW" altLang="en-US" sz="54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</a:p>
        </p:txBody>
      </p:sp>
      <p:sp>
        <p:nvSpPr>
          <p:cNvPr id="2300932" name="Rectangle 4"/>
          <p:cNvSpPr>
            <a:spLocks noChangeArrowheads="1"/>
          </p:cNvSpPr>
          <p:nvPr/>
        </p:nvSpPr>
        <p:spPr bwMode="auto">
          <a:xfrm>
            <a:off x="2267983" y="252919"/>
            <a:ext cx="54168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4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命題</a:t>
            </a:r>
            <a:r>
              <a:rPr lang="en-US" altLang="zh-TW" sz="4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4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sz="4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面積律</a:t>
            </a:r>
            <a:r>
              <a:rPr lang="en-US" altLang="zh-TW" sz="4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：</a:t>
            </a:r>
          </a:p>
        </p:txBody>
      </p:sp>
      <p:pic>
        <p:nvPicPr>
          <p:cNvPr id="4" name="Picture 3" descr="Kep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1831" y="1421188"/>
            <a:ext cx="4435813" cy="4548471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-911809" y="6273225"/>
            <a:ext cx="65538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3200" dirty="0" smtClean="0">
                <a:solidFill>
                  <a:srgbClr val="FF33CC"/>
                </a:solidFill>
                <a:latin typeface="標楷體" pitchFamily="65" charset="-120"/>
                <a:ea typeface="標楷體" pitchFamily="65" charset="-120"/>
              </a:rPr>
              <a:t>克卜勒橢圓軌道與面積律</a:t>
            </a:r>
            <a:endParaRPr lang="zh-TW" altLang="en-US" sz="3200" dirty="0">
              <a:solidFill>
                <a:srgbClr val="FF33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52163" y="6081861"/>
            <a:ext cx="2519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zh-TW" altLang="en-US" sz="2800" b="1" dirty="0" smtClean="0">
                <a:solidFill>
                  <a:srgbClr val="0000FF"/>
                </a:solidFill>
                <a:ea typeface="華康中圓體" pitchFamily="49" charset="-120"/>
              </a:rPr>
              <a:t>新天文學</a:t>
            </a:r>
            <a:r>
              <a:rPr lang="en-US" altLang="zh-TW" sz="2800" b="1" dirty="0" smtClean="0">
                <a:solidFill>
                  <a:srgbClr val="0000FF"/>
                </a:solidFill>
                <a:ea typeface="華康中圓體" pitchFamily="49" charset="-120"/>
              </a:rPr>
              <a:t>59</a:t>
            </a:r>
            <a:r>
              <a:rPr lang="zh-TW" altLang="en-US" sz="2800" b="1" dirty="0" smtClean="0">
                <a:solidFill>
                  <a:srgbClr val="0000FF"/>
                </a:solidFill>
                <a:ea typeface="華康中圓體" pitchFamily="49" charset="-120"/>
              </a:rPr>
              <a:t>章</a:t>
            </a:r>
            <a:endParaRPr lang="zh-TW" altLang="en-US" sz="2800" b="1" dirty="0">
              <a:solidFill>
                <a:srgbClr val="0000FF"/>
              </a:solidFill>
              <a:ea typeface="華康中圓體" pitchFamily="49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931" name="Rectangle 3"/>
          <p:cNvSpPr>
            <a:spLocks noChangeArrowheads="1"/>
          </p:cNvSpPr>
          <p:nvPr/>
        </p:nvSpPr>
        <p:spPr bwMode="auto">
          <a:xfrm>
            <a:off x="0" y="1128409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zh-TW" altLang="en-US" sz="4800" dirty="0" smtClean="0">
                <a:solidFill>
                  <a:srgbClr val="660066"/>
                </a:solidFill>
                <a:latin typeface="華康中圓體" pitchFamily="49" charset="-120"/>
                <a:ea typeface="華康中圓體" pitchFamily="49" charset="-120"/>
                <a:cs typeface="Times New Roman" pitchFamily="18" charset="0"/>
              </a:rPr>
              <a:t>                行星經過</a:t>
            </a:r>
            <a:r>
              <a:rPr lang="en-US" altLang="zh-TW" sz="4800" i="1" dirty="0" smtClean="0">
                <a:solidFill>
                  <a:srgbClr val="660066"/>
                </a:solidFill>
                <a:latin typeface="華康中圓體" pitchFamily="49" charset="-120"/>
                <a:ea typeface="華康中圓體" pitchFamily="49" charset="-120"/>
                <a:cs typeface="Times New Roman" pitchFamily="18" charset="0"/>
              </a:rPr>
              <a:t>PCK</a:t>
            </a:r>
            <a:r>
              <a:rPr lang="zh-TW" altLang="en-US" sz="4800" dirty="0" smtClean="0">
                <a:solidFill>
                  <a:srgbClr val="660066"/>
                </a:solidFill>
                <a:latin typeface="華康中圓體" pitchFamily="49" charset="-120"/>
                <a:ea typeface="華康中圓體" pitchFamily="49" charset="-120"/>
                <a:cs typeface="Times New Roman" pitchFamily="18" charset="0"/>
              </a:rPr>
              <a:t>弧</a:t>
            </a:r>
            <a:endParaRPr lang="en-US" altLang="zh-TW" sz="4800" dirty="0" smtClean="0">
              <a:solidFill>
                <a:srgbClr val="660066"/>
              </a:solidFill>
              <a:latin typeface="華康中圓體" pitchFamily="49" charset="-120"/>
              <a:ea typeface="華康中圓體" pitchFamily="49" charset="-120"/>
              <a:cs typeface="Times New Roman" pitchFamily="18" charset="0"/>
            </a:endParaRPr>
          </a:p>
          <a:p>
            <a:r>
              <a:rPr lang="en-US" altLang="zh-TW" sz="4800" dirty="0" smtClean="0">
                <a:solidFill>
                  <a:srgbClr val="660066"/>
                </a:solidFill>
                <a:latin typeface="華康中圓體" pitchFamily="49" charset="-120"/>
                <a:ea typeface="華康中圓體" pitchFamily="49" charset="-120"/>
                <a:cs typeface="Times New Roman" pitchFamily="18" charset="0"/>
              </a:rPr>
              <a:t>              </a:t>
            </a:r>
            <a:r>
              <a:rPr lang="zh-TW" altLang="en-US" sz="4800" dirty="0" smtClean="0">
                <a:solidFill>
                  <a:srgbClr val="660066"/>
                </a:solidFill>
                <a:latin typeface="華康中圓體" pitchFamily="49" charset="-120"/>
                <a:ea typeface="華康中圓體" pitchFamily="49" charset="-120"/>
                <a:cs typeface="Times New Roman" pitchFamily="18" charset="0"/>
              </a:rPr>
              <a:t>  長所費</a:t>
            </a:r>
            <a:r>
              <a:rPr lang="zh-TW" altLang="en-US" sz="4800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  <a:cs typeface="Times New Roman" pitchFamily="18" charset="0"/>
              </a:rPr>
              <a:t>時間</a:t>
            </a:r>
            <a:r>
              <a:rPr lang="zh-TW" altLang="en-US" sz="4800" dirty="0" smtClean="0">
                <a:solidFill>
                  <a:srgbClr val="7030A0"/>
                </a:solidFill>
                <a:latin typeface="華康中圓體" pitchFamily="49" charset="-120"/>
                <a:ea typeface="華康中圓體" pitchFamily="49" charset="-120"/>
                <a:cs typeface="Times New Roman" pitchFamily="18" charset="0"/>
              </a:rPr>
              <a:t>，</a:t>
            </a:r>
            <a:endParaRPr lang="en-US" altLang="zh-TW" sz="4800" dirty="0" smtClean="0">
              <a:solidFill>
                <a:srgbClr val="7030A0"/>
              </a:solidFill>
              <a:latin typeface="華康中圓體" pitchFamily="49" charset="-120"/>
              <a:ea typeface="華康中圓體" pitchFamily="49" charset="-120"/>
              <a:cs typeface="Times New Roman" pitchFamily="18" charset="0"/>
            </a:endParaRPr>
          </a:p>
          <a:p>
            <a:r>
              <a:rPr lang="en-US" altLang="zh-TW" sz="4800" dirty="0" smtClean="0">
                <a:solidFill>
                  <a:srgbClr val="7030A0"/>
                </a:solidFill>
                <a:latin typeface="華康中圓體" pitchFamily="49" charset="-120"/>
                <a:ea typeface="華康中圓體" pitchFamily="49" charset="-120"/>
                <a:cs typeface="Times New Roman" pitchFamily="18" charset="0"/>
              </a:rPr>
              <a:t>                </a:t>
            </a:r>
            <a:r>
              <a:rPr lang="zh-TW" altLang="en-US" sz="4800" dirty="0" smtClean="0">
                <a:solidFill>
                  <a:srgbClr val="660066"/>
                </a:solidFill>
                <a:latin typeface="華康中圓體" pitchFamily="49" charset="-120"/>
                <a:ea typeface="華康中圓體" pitchFamily="49" charset="-120"/>
                <a:cs typeface="Times New Roman" pitchFamily="18" charset="0"/>
              </a:rPr>
              <a:t>可由</a:t>
            </a:r>
            <a:r>
              <a:rPr lang="zh-TW" altLang="en-US" sz="4800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  <a:cs typeface="Times New Roman" pitchFamily="18" charset="0"/>
              </a:rPr>
              <a:t>面積</a:t>
            </a:r>
            <a:r>
              <a:rPr lang="en-US" altLang="zh-TW" sz="4800" i="1" dirty="0" smtClean="0">
                <a:solidFill>
                  <a:srgbClr val="7030A0"/>
                </a:solidFill>
                <a:latin typeface="華康中圓體" pitchFamily="49" charset="-120"/>
                <a:ea typeface="華康中圓體" pitchFamily="49" charset="-120"/>
                <a:cs typeface="Times New Roman" pitchFamily="18" charset="0"/>
              </a:rPr>
              <a:t>PCKA</a:t>
            </a:r>
          </a:p>
          <a:p>
            <a:r>
              <a:rPr lang="en-US" altLang="zh-TW" sz="4800" i="1" dirty="0" smtClean="0">
                <a:solidFill>
                  <a:srgbClr val="7030A0"/>
                </a:solidFill>
                <a:latin typeface="華康中圓體" pitchFamily="49" charset="-120"/>
                <a:ea typeface="華康中圓體" pitchFamily="49" charset="-120"/>
                <a:cs typeface="Times New Roman" pitchFamily="18" charset="0"/>
              </a:rPr>
              <a:t>                </a:t>
            </a:r>
            <a:r>
              <a:rPr lang="zh-TW" altLang="en-US" sz="4800" dirty="0" smtClean="0">
                <a:solidFill>
                  <a:srgbClr val="7030A0"/>
                </a:solidFill>
                <a:latin typeface="華康中圓體" pitchFamily="49" charset="-120"/>
                <a:ea typeface="華康中圓體" pitchFamily="49" charset="-120"/>
                <a:cs typeface="Times New Roman" pitchFamily="18" charset="0"/>
              </a:rPr>
              <a:t>來量測。</a:t>
            </a:r>
            <a:r>
              <a:rPr lang="zh-TW" altLang="en-US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endParaRPr lang="zh-TW" altLang="en-US" sz="4800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694153" y="5281323"/>
            <a:ext cx="317747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zh-TW" altLang="en-US" sz="2800" b="1" dirty="0" smtClean="0">
                <a:solidFill>
                  <a:srgbClr val="0000FF"/>
                </a:solidFill>
                <a:ea typeface="華康中圓體" pitchFamily="49" charset="-120"/>
              </a:rPr>
              <a:t>哥白尼天文學概要</a:t>
            </a:r>
            <a:endParaRPr lang="en-US" altLang="zh-TW" sz="2800" b="1" dirty="0" smtClean="0">
              <a:solidFill>
                <a:srgbClr val="0000FF"/>
              </a:solidFill>
              <a:ea typeface="華康中圓體" pitchFamily="49" charset="-120"/>
            </a:endParaRPr>
          </a:p>
          <a:p>
            <a:r>
              <a:rPr lang="en-US" altLang="zh-TW" sz="2800" b="1" dirty="0" smtClean="0">
                <a:solidFill>
                  <a:srgbClr val="0000FF"/>
                </a:solidFill>
                <a:ea typeface="華康中圓體" pitchFamily="49" charset="-120"/>
              </a:rPr>
              <a:t>      5</a:t>
            </a:r>
            <a:r>
              <a:rPr lang="zh-TW" altLang="en-US" sz="2800" b="1" dirty="0" smtClean="0">
                <a:solidFill>
                  <a:srgbClr val="0000FF"/>
                </a:solidFill>
                <a:ea typeface="華康中圓體" pitchFamily="49" charset="-120"/>
              </a:rPr>
              <a:t>章</a:t>
            </a:r>
            <a:r>
              <a:rPr lang="en-US" altLang="zh-TW" sz="2800" b="1" dirty="0" smtClean="0">
                <a:solidFill>
                  <a:srgbClr val="0000FF"/>
                </a:solidFill>
                <a:ea typeface="華康中圓體" pitchFamily="49" charset="-120"/>
              </a:rPr>
              <a:t>1</a:t>
            </a:r>
            <a:r>
              <a:rPr lang="zh-TW" altLang="en-US" sz="2800" b="1" dirty="0" smtClean="0">
                <a:solidFill>
                  <a:srgbClr val="0000FF"/>
                </a:solidFill>
                <a:ea typeface="華康中圓體" pitchFamily="49" charset="-120"/>
              </a:rPr>
              <a:t>部份</a:t>
            </a:r>
            <a:r>
              <a:rPr lang="en-US" altLang="zh-TW" sz="2800" b="1" dirty="0" smtClean="0">
                <a:solidFill>
                  <a:srgbClr val="0000FF"/>
                </a:solidFill>
                <a:ea typeface="華康中圓體" pitchFamily="49" charset="-120"/>
              </a:rPr>
              <a:t>4</a:t>
            </a:r>
            <a:r>
              <a:rPr lang="zh-TW" altLang="en-US" sz="2800" b="1" dirty="0" smtClean="0">
                <a:solidFill>
                  <a:srgbClr val="0000FF"/>
                </a:solidFill>
                <a:ea typeface="華康中圓體" pitchFamily="49" charset="-120"/>
              </a:rPr>
              <a:t>節</a:t>
            </a:r>
            <a:endParaRPr lang="zh-TW" altLang="en-US" sz="2800" b="1" dirty="0">
              <a:solidFill>
                <a:srgbClr val="0000FF"/>
              </a:solidFill>
              <a:ea typeface="華康中圓體" pitchFamily="49" charset="-120"/>
            </a:endParaRPr>
          </a:p>
        </p:txBody>
      </p:sp>
      <p:pic>
        <p:nvPicPr>
          <p:cNvPr id="808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8213"/>
            <a:ext cx="4907731" cy="51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5497264" y="0"/>
            <a:ext cx="29546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面積律： </a:t>
            </a: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CC">
                <a:alpha val="20000"/>
              </a:srgbClr>
            </a:gs>
            <a:gs pos="100000">
              <a:srgbClr val="FAFEDA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275" name="Rectangle 3"/>
          <p:cNvSpPr>
            <a:spLocks noChangeArrowheads="1"/>
          </p:cNvSpPr>
          <p:nvPr/>
        </p:nvSpPr>
        <p:spPr bwMode="auto">
          <a:xfrm>
            <a:off x="742315" y="633095"/>
            <a:ext cx="758573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7200" b="1" dirty="0" smtClean="0">
                <a:solidFill>
                  <a:srgbClr val="00B0F0"/>
                </a:solidFill>
                <a:latin typeface="華康中圓體" pitchFamily="49" charset="-120"/>
                <a:ea typeface="華康中圓體" pitchFamily="49" charset="-120"/>
              </a:rPr>
              <a:t>行星第一、二定律</a:t>
            </a:r>
            <a:endParaRPr lang="en-US" altLang="zh-TW" sz="7200" b="1" dirty="0" smtClean="0">
              <a:solidFill>
                <a:srgbClr val="00B0F0"/>
              </a:solidFill>
              <a:latin typeface="華康中圓體" pitchFamily="49" charset="-120"/>
              <a:ea typeface="華康中圓體" pitchFamily="49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sz="7200" b="1" dirty="0" smtClean="0">
                <a:solidFill>
                  <a:srgbClr val="00B0F0"/>
                </a:solidFill>
                <a:latin typeface="華康中圓體" pitchFamily="49" charset="-120"/>
                <a:ea typeface="華康中圓體" pitchFamily="49" charset="-120"/>
              </a:rPr>
              <a:t>  簡易的再發現</a:t>
            </a:r>
            <a:endParaRPr lang="zh-TW" altLang="en-US" sz="7200" b="1" dirty="0">
              <a:solidFill>
                <a:srgbClr val="00B0F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102276" name="Rectangle 4"/>
          <p:cNvSpPr>
            <a:spLocks noChangeArrowheads="1"/>
          </p:cNvSpPr>
          <p:nvPr/>
        </p:nvSpPr>
        <p:spPr bwMode="auto">
          <a:xfrm>
            <a:off x="0" y="4502989"/>
            <a:ext cx="872993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6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6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項武義  張海潮  姚 珩</a:t>
            </a:r>
            <a:r>
              <a:rPr lang="en-US" altLang="zh-TW" sz="6000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6000" b="1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0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2276" grpId="0" build="allAtOnce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  <a:alpha val="39000"/>
              </a:schemeClr>
            </a:gs>
            <a:gs pos="100000">
              <a:srgbClr val="FAFED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275" name="Rectangle 3"/>
          <p:cNvSpPr>
            <a:spLocks noChangeArrowheads="1"/>
          </p:cNvSpPr>
          <p:nvPr/>
        </p:nvSpPr>
        <p:spPr bwMode="auto">
          <a:xfrm>
            <a:off x="646386" y="1554480"/>
            <a:ext cx="8306851" cy="31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  <a:spcBef>
                <a:spcPct val="50000"/>
              </a:spcBef>
            </a:pPr>
            <a:r>
              <a:rPr lang="zh-TW" altLang="en-US" sz="7200" b="1" dirty="0" smtClean="0">
                <a:solidFill>
                  <a:srgbClr val="00B0F0"/>
                </a:solidFill>
                <a:latin typeface="華康中圓體" pitchFamily="49" charset="-120"/>
                <a:ea typeface="華康中圓體" pitchFamily="49" charset="-120"/>
              </a:rPr>
              <a:t>     </a:t>
            </a:r>
            <a:r>
              <a:rPr lang="zh-TW" altLang="en-US" sz="7200" b="1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地  球</a:t>
            </a:r>
            <a:endParaRPr lang="en-US" altLang="zh-TW" sz="7200" b="1" dirty="0" smtClean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  <a:spcBef>
                <a:spcPct val="50000"/>
              </a:spcBef>
            </a:pPr>
            <a:r>
              <a:rPr lang="en-US" altLang="zh-TW" sz="7200" b="1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7200" b="1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的</a:t>
            </a:r>
            <a:endParaRPr lang="en-US" altLang="zh-TW" sz="7200" b="1" dirty="0" smtClean="0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  <a:spcBef>
                <a:spcPct val="50000"/>
              </a:spcBef>
            </a:pPr>
            <a:r>
              <a:rPr lang="zh-TW" altLang="en-US" sz="7200" b="1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面積律 與 橢圓律</a:t>
            </a:r>
            <a:endParaRPr lang="zh-TW" altLang="en-US" sz="7200" b="1" dirty="0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9762" name="Picture 2" descr="p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3563"/>
          </a:xfrm>
          <a:prstGeom prst="rect">
            <a:avLst/>
          </a:prstGeom>
          <a:noFill/>
        </p:spPr>
      </p:pic>
      <p:sp>
        <p:nvSpPr>
          <p:cNvPr id="1909763" name="Rectangle 3"/>
          <p:cNvSpPr>
            <a:spLocks noChangeArrowheads="1"/>
          </p:cNvSpPr>
          <p:nvPr/>
        </p:nvSpPr>
        <p:spPr bwMode="auto">
          <a:xfrm>
            <a:off x="202721" y="2253671"/>
            <a:ext cx="841448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6600" b="1" dirty="0" smtClean="0">
                <a:solidFill>
                  <a:srgbClr val="FFCCCC"/>
                </a:solidFill>
                <a:ea typeface="華康中圓體" pitchFamily="49" charset="-120"/>
              </a:rPr>
              <a:t> </a:t>
            </a:r>
            <a:r>
              <a:rPr lang="en-US" altLang="zh-TW" sz="8000" b="1" dirty="0">
                <a:solidFill>
                  <a:srgbClr val="FFFFCC"/>
                </a:solidFill>
                <a:ea typeface="華康中圓體" pitchFamily="49" charset="-120"/>
              </a:rPr>
              <a:t>I</a:t>
            </a:r>
            <a:r>
              <a:rPr lang="en-US" altLang="zh-TW" sz="8000" b="1" dirty="0" smtClean="0">
                <a:solidFill>
                  <a:srgbClr val="FFFFCC"/>
                </a:solidFill>
                <a:latin typeface="華康中圓體" pitchFamily="49" charset="-120"/>
                <a:ea typeface="華康中圓體" pitchFamily="49" charset="-120"/>
              </a:rPr>
              <a:t>. </a:t>
            </a:r>
            <a:r>
              <a:rPr lang="zh-TW" altLang="en-US" sz="8000" b="1" dirty="0" smtClean="0">
                <a:solidFill>
                  <a:schemeClr val="bg1"/>
                </a:solidFill>
                <a:ea typeface="華康中圓體" pitchFamily="49" charset="-120"/>
              </a:rPr>
              <a:t>天</a:t>
            </a:r>
            <a:r>
              <a:rPr lang="zh-TW" altLang="en-US" sz="8000" b="1" dirty="0">
                <a:solidFill>
                  <a:schemeClr val="bg1"/>
                </a:solidFill>
                <a:ea typeface="華康中圓體" pitchFamily="49" charset="-120"/>
              </a:rPr>
              <a:t>作之遇</a:t>
            </a:r>
            <a:r>
              <a:rPr lang="en-US" altLang="zh-TW" sz="8000" b="1" dirty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-</a:t>
            </a:r>
            <a:r>
              <a:rPr lang="zh-TW" altLang="en-US" sz="8000" b="1" dirty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第</a:t>
            </a:r>
            <a:r>
              <a:rPr lang="zh-TW" altLang="en-US" sz="8000" b="1" dirty="0" smtClean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谷</a:t>
            </a:r>
            <a:endParaRPr lang="en-US" altLang="zh-TW" sz="8000" b="1" dirty="0">
              <a:solidFill>
                <a:schemeClr val="bg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6187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0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4042" y="0"/>
            <a:ext cx="3168650" cy="720725"/>
          </a:xfrm>
        </p:spPr>
        <p:txBody>
          <a:bodyPr anchor="b"/>
          <a:lstStyle/>
          <a:p>
            <a:pPr eaLnBrk="1" hangingPunct="1"/>
            <a:r>
              <a:rPr lang="zh-TW" altLang="en-US" sz="4000" dirty="0" smtClean="0">
                <a:solidFill>
                  <a:srgbClr val="3333CC"/>
                </a:solidFill>
              </a:rPr>
              <a:t>從地球出發</a:t>
            </a:r>
          </a:p>
        </p:txBody>
      </p:sp>
      <p:grpSp>
        <p:nvGrpSpPr>
          <p:cNvPr id="2" name="群組 27"/>
          <p:cNvGrpSpPr/>
          <p:nvPr/>
        </p:nvGrpSpPr>
        <p:grpSpPr>
          <a:xfrm>
            <a:off x="107949" y="803467"/>
            <a:ext cx="5330949" cy="5213157"/>
            <a:chOff x="107949" y="803467"/>
            <a:chExt cx="5330949" cy="5213157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07949" y="803467"/>
              <a:ext cx="5330949" cy="5213157"/>
              <a:chOff x="1474" y="1394"/>
              <a:chExt cx="2631" cy="2535"/>
            </a:xfrm>
          </p:grpSpPr>
          <p:pic>
            <p:nvPicPr>
              <p:cNvPr id="4110" name="圖片 4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4" y="1394"/>
                <a:ext cx="2631" cy="2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11" name="Text Box 5"/>
              <p:cNvSpPr txBox="1">
                <a:spLocks noChangeArrowheads="1"/>
              </p:cNvSpPr>
              <p:nvPr/>
            </p:nvSpPr>
            <p:spPr bwMode="auto">
              <a:xfrm>
                <a:off x="3067" y="1436"/>
                <a:ext cx="216" cy="21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zh-TW" i="1" dirty="0">
                    <a:latin typeface="Times New Roman" pitchFamily="18" charset="0"/>
                  </a:rPr>
                  <a:t>M</a:t>
                </a:r>
                <a:endParaRPr lang="en-US" altLang="zh-TW" dirty="0"/>
              </a:p>
            </p:txBody>
          </p:sp>
          <p:sp>
            <p:nvSpPr>
              <p:cNvPr id="4112" name="Text Box 6"/>
              <p:cNvSpPr txBox="1">
                <a:spLocks noChangeArrowheads="1"/>
              </p:cNvSpPr>
              <p:nvPr/>
            </p:nvSpPr>
            <p:spPr bwMode="auto">
              <a:xfrm>
                <a:off x="3346" y="2229"/>
                <a:ext cx="318" cy="21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zh-TW" i="1" dirty="0" err="1">
                    <a:solidFill>
                      <a:srgbClr val="00A427"/>
                    </a:solidFill>
                    <a:latin typeface="Times New Roman" pitchFamily="18" charset="0"/>
                  </a:rPr>
                  <a:t>E</a:t>
                </a:r>
                <a:r>
                  <a:rPr lang="en-US" altLang="zh-TW" i="1" baseline="-25000" dirty="0" err="1">
                    <a:solidFill>
                      <a:srgbClr val="00A427"/>
                    </a:solidFill>
                    <a:latin typeface="Times New Roman" pitchFamily="18" charset="0"/>
                  </a:rPr>
                  <a:t>j</a:t>
                </a:r>
                <a:endParaRPr lang="en-US" altLang="zh-TW" i="1" baseline="-25000" dirty="0">
                  <a:solidFill>
                    <a:srgbClr val="00A427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13" name="Text Box 7"/>
              <p:cNvSpPr txBox="1">
                <a:spLocks noChangeArrowheads="1"/>
              </p:cNvSpPr>
              <p:nvPr/>
            </p:nvSpPr>
            <p:spPr bwMode="auto">
              <a:xfrm>
                <a:off x="2411" y="1900"/>
                <a:ext cx="318" cy="21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zh-TW" i="1" dirty="0" err="1">
                    <a:solidFill>
                      <a:srgbClr val="00A427"/>
                    </a:solidFill>
                    <a:latin typeface="Times New Roman" pitchFamily="18" charset="0"/>
                  </a:rPr>
                  <a:t>E</a:t>
                </a:r>
                <a:r>
                  <a:rPr lang="en-US" altLang="zh-TW" i="1" baseline="-25000" dirty="0" err="1">
                    <a:solidFill>
                      <a:srgbClr val="00A427"/>
                    </a:solidFill>
                    <a:latin typeface="Times New Roman" pitchFamily="18" charset="0"/>
                  </a:rPr>
                  <a:t>i</a:t>
                </a:r>
                <a:endParaRPr lang="en-US" altLang="zh-TW" i="1" baseline="-25000" dirty="0">
                  <a:solidFill>
                    <a:srgbClr val="00A427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14" name="Text Box 8"/>
              <p:cNvSpPr txBox="1">
                <a:spLocks noChangeArrowheads="1"/>
              </p:cNvSpPr>
              <p:nvPr/>
            </p:nvSpPr>
            <p:spPr bwMode="auto">
              <a:xfrm>
                <a:off x="2671" y="2645"/>
                <a:ext cx="216" cy="21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zh-TW" i="1">
                    <a:latin typeface="Times New Roman" pitchFamily="18" charset="0"/>
                  </a:rPr>
                  <a:t>S</a:t>
                </a:r>
                <a:endParaRPr lang="en-US" altLang="zh-TW"/>
              </a:p>
            </p:txBody>
          </p:sp>
          <p:sp>
            <p:nvSpPr>
              <p:cNvPr id="4115" name="Text Box 9"/>
              <p:cNvSpPr txBox="1">
                <a:spLocks noChangeArrowheads="1"/>
              </p:cNvSpPr>
              <p:nvPr/>
            </p:nvSpPr>
            <p:spPr bwMode="auto">
              <a:xfrm>
                <a:off x="2869" y="1890"/>
                <a:ext cx="216" cy="21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zh-TW" i="1" dirty="0">
                    <a:solidFill>
                      <a:srgbClr val="00A427"/>
                    </a:solidFill>
                    <a:latin typeface="Times New Roman" pitchFamily="18" charset="0"/>
                  </a:rPr>
                  <a:t>E</a:t>
                </a:r>
                <a:endParaRPr lang="en-US" altLang="zh-TW" dirty="0">
                  <a:solidFill>
                    <a:srgbClr val="00A427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108" name="Text Box 11"/>
            <p:cNvSpPr txBox="1">
              <a:spLocks noChangeArrowheads="1"/>
            </p:cNvSpPr>
            <p:nvPr/>
          </p:nvSpPr>
          <p:spPr bwMode="auto">
            <a:xfrm>
              <a:off x="2188863" y="2658406"/>
              <a:ext cx="583547" cy="44214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i="1" dirty="0" err="1">
                  <a:latin typeface="Times New Roman" pitchFamily="18" charset="0"/>
                </a:rPr>
                <a:t>r</a:t>
              </a:r>
              <a:r>
                <a:rPr lang="en-US" altLang="zh-TW" i="1" baseline="-25000" dirty="0" err="1">
                  <a:latin typeface="Times New Roman" pitchFamily="18" charset="0"/>
                </a:rPr>
                <a:t>i</a:t>
              </a:r>
              <a:endParaRPr lang="en-US" altLang="zh-TW" dirty="0"/>
            </a:p>
          </p:txBody>
        </p:sp>
        <p:sp>
          <p:nvSpPr>
            <p:cNvPr id="4109" name="Text Box 12"/>
            <p:cNvSpPr txBox="1">
              <a:spLocks noChangeArrowheads="1"/>
            </p:cNvSpPr>
            <p:nvPr/>
          </p:nvSpPr>
          <p:spPr bwMode="auto">
            <a:xfrm>
              <a:off x="3323539" y="3011799"/>
              <a:ext cx="583547" cy="44419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i="1" dirty="0" err="1">
                  <a:latin typeface="Times New Roman" pitchFamily="18" charset="0"/>
                </a:rPr>
                <a:t>r</a:t>
              </a:r>
              <a:r>
                <a:rPr lang="en-US" altLang="zh-TW" i="1" baseline="-25000" dirty="0" err="1">
                  <a:latin typeface="Times New Roman" pitchFamily="18" charset="0"/>
                </a:rPr>
                <a:t>j</a:t>
              </a:r>
              <a:endParaRPr lang="en-US" altLang="zh-TW" dirty="0"/>
            </a:p>
          </p:txBody>
        </p:sp>
      </p:grpSp>
      <p:sp>
        <p:nvSpPr>
          <p:cNvPr id="4103" name="Rectangle 3"/>
          <p:cNvSpPr>
            <a:spLocks noChangeArrowheads="1"/>
          </p:cNvSpPr>
          <p:nvPr/>
        </p:nvSpPr>
        <p:spPr bwMode="auto">
          <a:xfrm>
            <a:off x="4900976" y="530523"/>
            <a:ext cx="44608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0" lang="zh-TW" altLang="en-US" sz="3600" dirty="0" smtClean="0">
                <a:solidFill>
                  <a:srgbClr val="800080"/>
                </a:solidFill>
                <a:latin typeface="Arial" charset="0"/>
              </a:rPr>
              <a:t>   跨</a:t>
            </a:r>
            <a:r>
              <a:rPr kumimoji="0" lang="zh-TW" altLang="en-US" sz="3600" dirty="0">
                <a:solidFill>
                  <a:srgbClr val="800080"/>
                </a:solidFill>
                <a:latin typeface="Arial" charset="0"/>
              </a:rPr>
              <a:t>週期疊合測</a:t>
            </a:r>
            <a:r>
              <a:rPr kumimoji="0" lang="zh-TW" altLang="en-US" sz="3600" dirty="0" smtClean="0">
                <a:solidFill>
                  <a:srgbClr val="800080"/>
                </a:solidFill>
                <a:latin typeface="Arial" charset="0"/>
              </a:rPr>
              <a:t>距</a:t>
            </a:r>
            <a:endParaRPr kumimoji="0" lang="zh-TW" altLang="en-US" sz="3600" dirty="0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3347397" y="2019917"/>
            <a:ext cx="21272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800" dirty="0">
                <a:latin typeface="Times New Roman" pitchFamily="18" charset="0"/>
              </a:rPr>
              <a:t>衝：</a:t>
            </a:r>
            <a:r>
              <a:rPr lang="en-US" altLang="zh-TW" sz="1800" dirty="0">
                <a:latin typeface="Times New Roman" pitchFamily="18" charset="0"/>
              </a:rPr>
              <a:t>1950</a:t>
            </a:r>
            <a:r>
              <a:rPr lang="zh-TW" altLang="en-US" sz="1800" dirty="0">
                <a:latin typeface="Times New Roman" pitchFamily="18" charset="0"/>
              </a:rPr>
              <a:t>年</a:t>
            </a:r>
            <a:r>
              <a:rPr lang="en-US" altLang="zh-TW" sz="1800" dirty="0">
                <a:latin typeface="Times New Roman" pitchFamily="18" charset="0"/>
              </a:rPr>
              <a:t>3</a:t>
            </a:r>
            <a:r>
              <a:rPr lang="zh-TW" altLang="en-US" sz="1800" dirty="0">
                <a:latin typeface="Times New Roman" pitchFamily="18" charset="0"/>
              </a:rPr>
              <a:t>月</a:t>
            </a:r>
            <a:r>
              <a:rPr lang="en-US" altLang="zh-TW" sz="1800" dirty="0">
                <a:latin typeface="Times New Roman" pitchFamily="18" charset="0"/>
              </a:rPr>
              <a:t>23</a:t>
            </a:r>
            <a:r>
              <a:rPr lang="zh-TW" altLang="en-US" sz="1800" dirty="0">
                <a:latin typeface="Times New Roman" pitchFamily="18" charset="0"/>
              </a:rPr>
              <a:t>日</a:t>
            </a: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499218" y="2056822"/>
            <a:ext cx="15557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 dirty="0">
                <a:latin typeface="Times New Roman" pitchFamily="18" charset="0"/>
              </a:rPr>
              <a:t>1948</a:t>
            </a:r>
            <a:r>
              <a:rPr lang="zh-TW" altLang="en-US" sz="1800" dirty="0">
                <a:latin typeface="Times New Roman" pitchFamily="18" charset="0"/>
              </a:rPr>
              <a:t>年</a:t>
            </a:r>
            <a:r>
              <a:rPr lang="en-US" altLang="zh-TW" sz="1800" dirty="0">
                <a:latin typeface="Times New Roman" pitchFamily="18" charset="0"/>
              </a:rPr>
              <a:t>5</a:t>
            </a:r>
            <a:r>
              <a:rPr lang="zh-TW" altLang="en-US" sz="1800" dirty="0">
                <a:latin typeface="Times New Roman" pitchFamily="18" charset="0"/>
              </a:rPr>
              <a:t>月</a:t>
            </a:r>
            <a:r>
              <a:rPr lang="en-US" altLang="zh-TW" sz="1800" dirty="0">
                <a:latin typeface="Times New Roman" pitchFamily="18" charset="0"/>
              </a:rPr>
              <a:t>5</a:t>
            </a:r>
            <a:r>
              <a:rPr lang="zh-TW" altLang="en-US" sz="1800" dirty="0">
                <a:latin typeface="Times New Roman" pitchFamily="18" charset="0"/>
              </a:rPr>
              <a:t>日</a:t>
            </a: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3749840" y="2877210"/>
            <a:ext cx="15557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 dirty="0">
                <a:latin typeface="Times New Roman" pitchFamily="18" charset="0"/>
              </a:rPr>
              <a:t>1952</a:t>
            </a:r>
            <a:r>
              <a:rPr lang="zh-TW" altLang="en-US" sz="1800" dirty="0">
                <a:latin typeface="Times New Roman" pitchFamily="18" charset="0"/>
              </a:rPr>
              <a:t>年</a:t>
            </a:r>
            <a:r>
              <a:rPr lang="en-US" altLang="zh-TW" sz="1800" dirty="0">
                <a:latin typeface="Times New Roman" pitchFamily="18" charset="0"/>
              </a:rPr>
              <a:t>2</a:t>
            </a:r>
            <a:r>
              <a:rPr lang="zh-TW" altLang="en-US" sz="1800" dirty="0">
                <a:latin typeface="Times New Roman" pitchFamily="18" charset="0"/>
              </a:rPr>
              <a:t>月</a:t>
            </a:r>
            <a:r>
              <a:rPr lang="en-US" altLang="zh-TW" sz="1800" dirty="0">
                <a:latin typeface="Times New Roman" pitchFamily="18" charset="0"/>
              </a:rPr>
              <a:t>8</a:t>
            </a:r>
            <a:r>
              <a:rPr lang="zh-TW" altLang="en-US" sz="1800" dirty="0">
                <a:latin typeface="Times New Roman" pitchFamily="18" charset="0"/>
              </a:rPr>
              <a:t>日</a:t>
            </a:r>
          </a:p>
        </p:txBody>
      </p:sp>
      <p:graphicFrame>
        <p:nvGraphicFramePr>
          <p:cNvPr id="34834" name="Object 4"/>
          <p:cNvGraphicFramePr>
            <a:graphicFrameLocks noChangeAspect="1"/>
          </p:cNvGraphicFramePr>
          <p:nvPr/>
        </p:nvGraphicFramePr>
        <p:xfrm>
          <a:off x="6065072" y="2715829"/>
          <a:ext cx="162718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79" name="方程式" r:id="rId4" imgW="927000" imgH="431640" progId="Equation.3">
                  <p:embed/>
                </p:oleObj>
              </mc:Choice>
              <mc:Fallback>
                <p:oleObj name="方程式" r:id="rId4" imgW="92700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072" y="2715829"/>
                        <a:ext cx="1627187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5" name="Object 6"/>
          <p:cNvGraphicFramePr>
            <a:graphicFrameLocks noChangeAspect="1"/>
          </p:cNvGraphicFramePr>
          <p:nvPr/>
        </p:nvGraphicFramePr>
        <p:xfrm>
          <a:off x="6020403" y="3739712"/>
          <a:ext cx="1706562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80" name="方程式" r:id="rId6" imgW="977760" imgH="482400" progId="Equation.3">
                  <p:embed/>
                </p:oleObj>
              </mc:Choice>
              <mc:Fallback>
                <p:oleObj name="方程式" r:id="rId6" imgW="977760" imgH="482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0403" y="3739712"/>
                        <a:ext cx="1706562" cy="84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6" name="Object 8"/>
          <p:cNvGraphicFramePr>
            <a:graphicFrameLocks noChangeAspect="1"/>
          </p:cNvGraphicFramePr>
          <p:nvPr/>
        </p:nvGraphicFramePr>
        <p:xfrm>
          <a:off x="5624733" y="5139942"/>
          <a:ext cx="221615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81" name="方程式" r:id="rId8" imgW="1130040" imgH="482400" progId="Equation.3">
                  <p:embed/>
                </p:oleObj>
              </mc:Choice>
              <mc:Fallback>
                <p:oleObj name="方程式" r:id="rId8" imgW="1130040" imgH="482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4733" y="5139942"/>
                        <a:ext cx="2216150" cy="957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矩形 41"/>
          <p:cNvSpPr/>
          <p:nvPr/>
        </p:nvSpPr>
        <p:spPr>
          <a:xfrm>
            <a:off x="2298832" y="2040473"/>
            <a:ext cx="381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 err="1" smtClean="0">
                <a:solidFill>
                  <a:srgbClr val="FF0000"/>
                </a:solidFill>
                <a:latin typeface="Times New Roman" pitchFamily="18" charset="0"/>
              </a:rPr>
              <a:t>μ</a:t>
            </a:r>
            <a:r>
              <a:rPr lang="en-US" altLang="zh-TW" i="1" baseline="-25000" dirty="0" err="1" smtClean="0">
                <a:solidFill>
                  <a:srgbClr val="FF0000"/>
                </a:solidFill>
                <a:latin typeface="Times New Roman" pitchFamily="18" charset="0"/>
              </a:rPr>
              <a:t>i</a:t>
            </a:r>
            <a:endParaRPr lang="en-US" altLang="zh-TW" i="1" dirty="0">
              <a:solidFill>
                <a:srgbClr val="FF0000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496756" y="2356655"/>
            <a:ext cx="381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 err="1" smtClean="0">
                <a:solidFill>
                  <a:srgbClr val="FF0000"/>
                </a:solidFill>
                <a:latin typeface="Times New Roman" pitchFamily="18" charset="0"/>
              </a:rPr>
              <a:t>μ</a:t>
            </a:r>
            <a:r>
              <a:rPr lang="en-US" altLang="zh-TW" i="1" baseline="-25000" dirty="0" err="1" smtClean="0">
                <a:solidFill>
                  <a:srgbClr val="FF0000"/>
                </a:solidFill>
                <a:latin typeface="Times New Roman" pitchFamily="18" charset="0"/>
              </a:rPr>
              <a:t>j</a:t>
            </a:r>
            <a:endParaRPr lang="en-US" altLang="zh-TW" i="1" dirty="0">
              <a:solidFill>
                <a:srgbClr val="FF0000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882326" y="1442253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 smtClean="0">
                <a:solidFill>
                  <a:srgbClr val="0000FF"/>
                </a:solidFill>
                <a:latin typeface="Times New Roman" pitchFamily="18" charset="0"/>
              </a:rPr>
              <a:t>α</a:t>
            </a:r>
            <a:r>
              <a:rPr lang="en-US" altLang="zh-TW" i="1" baseline="-25000" dirty="0" err="1" smtClean="0">
                <a:solidFill>
                  <a:srgbClr val="0000FF"/>
                </a:solidFill>
                <a:latin typeface="Times New Roman" pitchFamily="18" charset="0"/>
              </a:rPr>
              <a:t>i</a:t>
            </a:r>
            <a:endParaRPr lang="en-US" altLang="zh-TW" i="1" dirty="0">
              <a:solidFill>
                <a:srgbClr val="0000FF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278665" y="1454128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 err="1" smtClean="0">
                <a:solidFill>
                  <a:srgbClr val="0000FF"/>
                </a:solidFill>
                <a:latin typeface="Times New Roman" pitchFamily="18" charset="0"/>
              </a:rPr>
              <a:t>α</a:t>
            </a:r>
            <a:r>
              <a:rPr lang="en-US" altLang="zh-TW" i="1" baseline="-25000" dirty="0" err="1" smtClean="0">
                <a:solidFill>
                  <a:srgbClr val="0000FF"/>
                </a:solidFill>
                <a:latin typeface="Times New Roman" pitchFamily="18" charset="0"/>
              </a:rPr>
              <a:t>j</a:t>
            </a:r>
            <a:endParaRPr lang="en-US" altLang="zh-TW" i="1" dirty="0">
              <a:solidFill>
                <a:srgbClr val="0000FF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847690" y="1667782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正弦定律</a:t>
            </a:r>
            <a:endParaRPr kumimoji="0" lang="zh-TW" altLang="en-US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1" grpId="0" animBg="1"/>
      <p:bldP spid="34832" grpId="0" animBg="1"/>
      <p:bldP spid="34833" grpId="0" animBg="1"/>
      <p:bldP spid="2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9"/>
          <p:cNvSpPr>
            <a:spLocks noGrp="1" noChangeArrowheads="1"/>
          </p:cNvSpPr>
          <p:nvPr>
            <p:ph type="title" idx="4294967295"/>
          </p:nvPr>
        </p:nvSpPr>
        <p:spPr>
          <a:xfrm>
            <a:off x="694062" y="495758"/>
            <a:ext cx="7838501" cy="569339"/>
          </a:xfrm>
        </p:spPr>
        <p:txBody>
          <a:bodyPr anchor="b"/>
          <a:lstStyle/>
          <a:p>
            <a:pPr eaLnBrk="1" hangingPunct="1"/>
            <a:r>
              <a:rPr lang="zh-TW" altLang="en-US" sz="2800" dirty="0" smtClean="0">
                <a:solidFill>
                  <a:srgbClr val="3333CC"/>
                </a:solidFill>
              </a:rPr>
              <a:t>比較 </a:t>
            </a:r>
            <a:r>
              <a:rPr lang="en-US" altLang="zh-TW" sz="2800" i="1" dirty="0" smtClean="0">
                <a:solidFill>
                  <a:srgbClr val="990033"/>
                </a:solidFill>
                <a:latin typeface="Times New Roman" pitchFamily="18" charset="0"/>
              </a:rPr>
              <a:t>r</a:t>
            </a:r>
            <a:r>
              <a:rPr lang="en-US" altLang="zh-TW" sz="2800" i="1" baseline="-25000" dirty="0" smtClean="0">
                <a:solidFill>
                  <a:srgbClr val="990033"/>
                </a:solidFill>
                <a:latin typeface="Times New Roman" pitchFamily="18" charset="0"/>
              </a:rPr>
              <a:t>j</a:t>
            </a:r>
            <a:r>
              <a:rPr lang="en-US" altLang="zh-TW" sz="2800" baseline="30000" dirty="0" smtClean="0">
                <a:solidFill>
                  <a:srgbClr val="990033"/>
                </a:solidFill>
                <a:latin typeface="Times New Roman" pitchFamily="18" charset="0"/>
              </a:rPr>
              <a:t>2</a:t>
            </a:r>
            <a:r>
              <a:rPr lang="en-US" altLang="zh-TW" sz="2800" dirty="0" smtClean="0">
                <a:solidFill>
                  <a:srgbClr val="990033"/>
                </a:solidFill>
                <a:latin typeface="Times New Roman" pitchFamily="18" charset="0"/>
              </a:rPr>
              <a:t>/</a:t>
            </a:r>
            <a:r>
              <a:rPr lang="en-US" altLang="zh-TW" sz="2800" i="1" dirty="0" smtClean="0">
                <a:solidFill>
                  <a:srgbClr val="990033"/>
                </a:solidFill>
                <a:latin typeface="Times New Roman" pitchFamily="18" charset="0"/>
              </a:rPr>
              <a:t>r</a:t>
            </a:r>
            <a:r>
              <a:rPr lang="en-US" altLang="zh-TW" sz="2800" i="1" baseline="-25000" dirty="0" smtClean="0">
                <a:solidFill>
                  <a:srgbClr val="990033"/>
                </a:solidFill>
                <a:latin typeface="Times New Roman" pitchFamily="18" charset="0"/>
              </a:rPr>
              <a:t>i</a:t>
            </a:r>
            <a:r>
              <a:rPr lang="en-US" altLang="zh-TW" sz="2800" baseline="30000" dirty="0" smtClean="0">
                <a:solidFill>
                  <a:srgbClr val="990033"/>
                </a:solidFill>
                <a:latin typeface="Times New Roman" pitchFamily="18" charset="0"/>
              </a:rPr>
              <a:t>2</a:t>
            </a:r>
            <a:r>
              <a:rPr lang="zh-TW" altLang="en-US" sz="2800" baseline="30000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zh-TW" altLang="en-US" sz="2800" dirty="0" smtClean="0">
                <a:solidFill>
                  <a:srgbClr val="3333CC"/>
                </a:solidFill>
                <a:latin typeface="Times New Roman" pitchFamily="18" charset="0"/>
              </a:rPr>
              <a:t>與 </a:t>
            </a:r>
            <a:r>
              <a:rPr lang="en-US" altLang="zh-TW" sz="2800" i="1" dirty="0" err="1" smtClean="0">
                <a:solidFill>
                  <a:srgbClr val="FF0066"/>
                </a:solidFill>
                <a:latin typeface="Times New Roman" pitchFamily="18" charset="0"/>
              </a:rPr>
              <a:t>ω</a:t>
            </a:r>
            <a:r>
              <a:rPr lang="en-US" altLang="zh-TW" sz="2800" i="1" baseline="-25000" dirty="0" err="1" smtClean="0">
                <a:solidFill>
                  <a:srgbClr val="FF0066"/>
                </a:solidFill>
                <a:latin typeface="Times New Roman" pitchFamily="18" charset="0"/>
              </a:rPr>
              <a:t>i</a:t>
            </a:r>
            <a:r>
              <a:rPr lang="en-US" altLang="zh-TW" sz="2800" i="1" dirty="0" smtClean="0">
                <a:solidFill>
                  <a:srgbClr val="FF0066"/>
                </a:solidFill>
                <a:latin typeface="Times New Roman" pitchFamily="18" charset="0"/>
              </a:rPr>
              <a:t> /</a:t>
            </a:r>
            <a:r>
              <a:rPr lang="en-US" altLang="zh-TW" sz="2800" i="1" dirty="0" err="1" smtClean="0">
                <a:solidFill>
                  <a:srgbClr val="FF0066"/>
                </a:solidFill>
                <a:latin typeface="Times New Roman" pitchFamily="18" charset="0"/>
              </a:rPr>
              <a:t>ω</a:t>
            </a:r>
            <a:r>
              <a:rPr lang="en-US" altLang="zh-TW" sz="2800" i="1" baseline="-25000" dirty="0" err="1" smtClean="0">
                <a:solidFill>
                  <a:srgbClr val="FF0066"/>
                </a:solidFill>
                <a:latin typeface="Times New Roman" pitchFamily="18" charset="0"/>
              </a:rPr>
              <a:t>j</a:t>
            </a:r>
            <a:r>
              <a:rPr lang="zh-TW" altLang="en-US" sz="2800" i="1" baseline="-25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zh-TW" altLang="en-US" sz="2800" dirty="0" smtClean="0">
                <a:solidFill>
                  <a:srgbClr val="3333CC"/>
                </a:solidFill>
              </a:rPr>
              <a:t>值     </a:t>
            </a:r>
            <a:r>
              <a:rPr lang="en-US" altLang="zh-TW" sz="2800" dirty="0" smtClean="0">
                <a:solidFill>
                  <a:srgbClr val="7030A0"/>
                </a:solidFill>
              </a:rPr>
              <a:t>(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面積律</a:t>
            </a:r>
            <a:r>
              <a:rPr lang="en-US" altLang="zh-TW" sz="2800" i="1" dirty="0" smtClean="0">
                <a:solidFill>
                  <a:srgbClr val="7030A0"/>
                </a:solidFill>
                <a:latin typeface="Times New Roman" pitchFamily="18" charset="0"/>
              </a:rPr>
              <a:t>r</a:t>
            </a:r>
            <a:r>
              <a:rPr lang="en-US" altLang="zh-TW" sz="2800" i="1" baseline="-25000" dirty="0" smtClean="0">
                <a:solidFill>
                  <a:srgbClr val="7030A0"/>
                </a:solidFill>
                <a:latin typeface="Times New Roman" pitchFamily="18" charset="0"/>
              </a:rPr>
              <a:t>i</a:t>
            </a:r>
            <a:r>
              <a:rPr lang="en-US" altLang="zh-TW" sz="2800" baseline="30000" dirty="0" smtClean="0">
                <a:solidFill>
                  <a:srgbClr val="7030A0"/>
                </a:solidFill>
                <a:latin typeface="Times New Roman" pitchFamily="18" charset="0"/>
              </a:rPr>
              <a:t>2</a:t>
            </a:r>
            <a:r>
              <a:rPr lang="en-US" altLang="zh-TW" sz="2800" i="1" dirty="0" smtClean="0">
                <a:solidFill>
                  <a:srgbClr val="7030A0"/>
                </a:solidFill>
                <a:latin typeface="Times New Roman" pitchFamily="18" charset="0"/>
              </a:rPr>
              <a:t>ω</a:t>
            </a:r>
            <a:r>
              <a:rPr lang="en-US" altLang="zh-TW" sz="2800" i="1" baseline="-25000" dirty="0" smtClean="0">
                <a:solidFill>
                  <a:srgbClr val="7030A0"/>
                </a:solidFill>
                <a:latin typeface="Times New Roman" pitchFamily="18" charset="0"/>
              </a:rPr>
              <a:t>i</a:t>
            </a:r>
            <a:r>
              <a:rPr lang="en-US" altLang="zh-TW" sz="2800" i="1" dirty="0" smtClean="0">
                <a:solidFill>
                  <a:srgbClr val="7030A0"/>
                </a:solidFill>
                <a:latin typeface="Times New Roman" pitchFamily="18" charset="0"/>
              </a:rPr>
              <a:t>=r</a:t>
            </a:r>
            <a:r>
              <a:rPr lang="en-US" altLang="zh-TW" sz="2800" i="1" baseline="-25000" dirty="0" smtClean="0">
                <a:solidFill>
                  <a:srgbClr val="7030A0"/>
                </a:solidFill>
                <a:latin typeface="Times New Roman" pitchFamily="18" charset="0"/>
              </a:rPr>
              <a:t>j</a:t>
            </a:r>
            <a:r>
              <a:rPr lang="en-US" altLang="zh-TW" sz="2800" baseline="30000" dirty="0" smtClean="0">
                <a:solidFill>
                  <a:srgbClr val="7030A0"/>
                </a:solidFill>
                <a:latin typeface="Times New Roman" pitchFamily="18" charset="0"/>
              </a:rPr>
              <a:t>2</a:t>
            </a:r>
            <a:r>
              <a:rPr lang="en-US" altLang="zh-TW" sz="2800" i="1" dirty="0" smtClean="0">
                <a:solidFill>
                  <a:srgbClr val="7030A0"/>
                </a:solidFill>
                <a:latin typeface="Times New Roman" pitchFamily="18" charset="0"/>
              </a:rPr>
              <a:t>ω</a:t>
            </a:r>
            <a:r>
              <a:rPr lang="en-US" altLang="zh-TW" sz="2800" i="1" baseline="-25000" dirty="0" smtClean="0">
                <a:solidFill>
                  <a:srgbClr val="7030A0"/>
                </a:solidFill>
                <a:latin typeface="Times New Roman" pitchFamily="18" charset="0"/>
              </a:rPr>
              <a:t>j</a:t>
            </a:r>
            <a:r>
              <a:rPr lang="en-US" altLang="zh-TW" sz="2800" dirty="0" smtClean="0">
                <a:solidFill>
                  <a:srgbClr val="7030A0"/>
                </a:solidFill>
              </a:rPr>
              <a:t>)</a:t>
            </a:r>
            <a:r>
              <a:rPr lang="zh-TW" altLang="en-US" sz="2800" dirty="0" smtClean="0">
                <a:solidFill>
                  <a:srgbClr val="7030A0"/>
                </a:solidFill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6994" name="Group 130"/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3224146777"/>
                  </p:ext>
                </p:extLst>
              </p:nvPr>
            </p:nvGraphicFramePr>
            <p:xfrm>
              <a:off x="571231" y="1531346"/>
              <a:ext cx="7691419" cy="4523998"/>
            </p:xfrm>
            <a:graphic>
              <a:graphicData uri="http://schemas.openxmlformats.org/drawingml/2006/table">
                <a:tbl>
                  <a:tblPr/>
                  <a:tblGrid>
                    <a:gridCol w="1122574"/>
                    <a:gridCol w="855294"/>
                    <a:gridCol w="920089"/>
                    <a:gridCol w="829377"/>
                    <a:gridCol w="907131"/>
                    <a:gridCol w="827396"/>
                    <a:gridCol w="734524"/>
                    <a:gridCol w="734524"/>
                    <a:gridCol w="760510"/>
                  </a:tblGrid>
                  <a:tr h="82382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  </a:t>
                          </a:r>
                          <a:r>
                            <a:rPr kumimoji="1" lang="zh-TW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日 期</a:t>
                          </a:r>
                          <a:r>
                            <a:rPr kumimoji="1" lang="zh-TW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∠</a:t>
                          </a:r>
                          <a14:m>
                            <m:oMath xmlns:m="http://schemas.openxmlformats.org/officeDocument/2006/math">
                              <m:r>
                                <a:rPr kumimoji="1" lang="zh-TW" altLang="en-US" sz="2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itchFamily="18" charset="-120"/>
                                  <a:cs typeface="Times New Roman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kumimoji="1" lang="en-US" altLang="zh-TW" sz="16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i</a:t>
                          </a:r>
                          <a:endParaRPr kumimoji="1" lang="en-US" altLang="zh-TW" sz="16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∠</a:t>
                          </a:r>
                          <a14:m>
                            <m:oMath xmlns:m="http://schemas.openxmlformats.org/officeDocument/2006/math">
                              <m:r>
                                <a:rPr kumimoji="1" lang="zh-TW" alt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新細明體" pitchFamily="18" charset="-120"/>
                                  <a:cs typeface="Times New Roman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kumimoji="1" lang="en-US" altLang="zh-TW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j</a:t>
                          </a:r>
                          <a:endParaRPr kumimoji="1" lang="en-US" altLang="zh-TW" sz="16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 ∠</a:t>
                          </a:r>
                          <a:r>
                            <a:rPr kumimoji="1" lang="el-GR" altLang="zh-TW" sz="2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α</a:t>
                          </a:r>
                          <a:r>
                            <a:rPr kumimoji="1" lang="en-US" altLang="zh-TW" sz="14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i</a:t>
                          </a:r>
                          <a:endParaRPr kumimoji="1" lang="en-US" altLang="zh-TW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∠</a:t>
                          </a:r>
                          <a:r>
                            <a:rPr kumimoji="1" lang="el-GR" altLang="zh-TW" sz="2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α</a:t>
                          </a:r>
                          <a:r>
                            <a:rPr kumimoji="1" lang="en-US" altLang="zh-TW" sz="1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j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600" b="1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 </a:t>
                          </a:r>
                          <a:r>
                            <a:rPr kumimoji="1" lang="en-US" altLang="zh-TW" sz="1800" b="1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r</a:t>
                          </a:r>
                          <a:r>
                            <a:rPr kumimoji="1" lang="en-US" altLang="zh-TW" sz="1800" b="1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j</a:t>
                          </a:r>
                          <a:r>
                            <a:rPr kumimoji="1" lang="en-US" altLang="zh-TW" sz="1800" b="1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2</a:t>
                          </a:r>
                          <a:r>
                            <a:rPr kumimoji="1" lang="en-US" altLang="zh-TW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/</a:t>
                          </a:r>
                          <a:r>
                            <a:rPr kumimoji="1" lang="en-US" altLang="zh-TW" sz="1800" b="1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r</a:t>
                          </a:r>
                          <a:r>
                            <a:rPr kumimoji="1" lang="en-US" altLang="zh-TW" sz="1800" b="1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i</a:t>
                          </a:r>
                          <a:r>
                            <a:rPr kumimoji="1" lang="en-US" altLang="zh-TW" sz="1800" b="1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2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zh-TW" alt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1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1" lang="en-US" altLang="zh-TW" sz="20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ω</a:t>
                          </a:r>
                          <a:r>
                            <a:rPr kumimoji="1" lang="en-US" altLang="zh-TW" sz="20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i</a:t>
                          </a:r>
                          <a:endParaRPr kumimoji="1" lang="en-US" altLang="zh-TW" sz="2000" b="0" i="1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1" lang="zh-TW" alt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1" lang="en-US" altLang="zh-TW" sz="20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ω</a:t>
                          </a:r>
                          <a:r>
                            <a:rPr kumimoji="1" lang="en-US" altLang="zh-TW" sz="20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j</a:t>
                          </a:r>
                          <a:endParaRPr kumimoji="1" lang="en-US" altLang="zh-TW" sz="2000" b="0" i="1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800" b="1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0066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ω</a:t>
                          </a:r>
                          <a:r>
                            <a:rPr kumimoji="1" lang="en-US" altLang="zh-TW" sz="1800" b="1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rgbClr val="FF0066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i</a:t>
                          </a:r>
                          <a:r>
                            <a:rPr kumimoji="1" lang="en-US" altLang="zh-TW" sz="1800" b="1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66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/</a:t>
                          </a:r>
                          <a:r>
                            <a:rPr kumimoji="1" lang="en-US" altLang="zh-TW" sz="1800" b="1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0066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ω</a:t>
                          </a:r>
                          <a:r>
                            <a:rPr kumimoji="1" lang="en-US" altLang="zh-TW" sz="1800" b="1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rgbClr val="FF0066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j</a:t>
                          </a:r>
                          <a:endParaRPr kumimoji="1" lang="en-US" altLang="zh-TW" sz="1800" b="1" i="1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rgbClr val="FF0066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1772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1944.7.31 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zh-TW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126.013</a:t>
                          </a:r>
                          <a:r>
                            <a:rPr kumimoji="1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°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zh-TW" altLang="zh-TW" sz="1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20.099</a:t>
                          </a:r>
                          <a:r>
                            <a:rPr kumimoji="1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°</a:t>
                          </a: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 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1.011 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zh-TW" altLang="zh-TW" sz="1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zh-TW" altLang="zh-TW" sz="1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0.956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66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1.014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341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1946. 6.18 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zh-TW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84.454</a:t>
                          </a:r>
                          <a:r>
                            <a:rPr kumimoji="1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°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zh-TW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33.141</a:t>
                          </a:r>
                          <a:r>
                            <a:rPr kumimoji="1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°</a:t>
                          </a: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zh-TW" altLang="en-US" sz="1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1" lang="en-US" altLang="zh-TW" sz="1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1.013</a:t>
                          </a:r>
                          <a:endParaRPr kumimoji="1" lang="zh-TW" altLang="zh-TW" sz="1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zh-TW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0.954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66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1.016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592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1948. 5. 5 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zh-TW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42.622</a:t>
                          </a:r>
                          <a:r>
                            <a:rPr kumimoji="1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°</a:t>
                          </a:r>
                          <a:r>
                            <a:rPr kumimoji="1" lang="en-US" altLang="zh-TW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zh-TW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zh-TW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37.085</a:t>
                          </a:r>
                          <a:r>
                            <a:rPr kumimoji="1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°</a:t>
                          </a:r>
                          <a:r>
                            <a:rPr kumimoji="1" lang="en-US" altLang="zh-TW" sz="1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zh-TW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zh-TW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0.969</a:t>
                          </a:r>
                          <a:r>
                            <a:rPr kumimoji="1" lang="en-US" altLang="zh-TW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zh-TW" altLang="zh-TW" sz="1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zh-TW" altLang="zh-TW" sz="1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66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3813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1952. 2. 8 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zh-TW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43.645</a:t>
                          </a:r>
                          <a:r>
                            <a:rPr kumimoji="1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°</a:t>
                          </a: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zh-TW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36.147</a:t>
                          </a:r>
                          <a:r>
                            <a:rPr kumimoji="1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°</a:t>
                          </a: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 0.956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zh-TW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1.012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66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0.958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341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1953.12.26 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zh-TW" altLang="zh-TW" sz="1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87.942</a:t>
                          </a:r>
                          <a:r>
                            <a:rPr kumimoji="1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°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zh-TW" altLang="zh-TW" sz="1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31.372</a:t>
                          </a:r>
                          <a:r>
                            <a:rPr kumimoji="1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°</a:t>
                          </a: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zh-TW" altLang="en-US" sz="1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 </a:t>
                          </a:r>
                          <a:r>
                            <a:rPr kumimoji="1" lang="en-US" altLang="zh-TW" sz="1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0.949</a:t>
                          </a:r>
                          <a:endParaRPr kumimoji="1" lang="zh-TW" altLang="zh-TW" sz="1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zh-TW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1.019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66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0.951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6994" name="Group 130"/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3224146777"/>
                  </p:ext>
                </p:extLst>
              </p:nvPr>
            </p:nvGraphicFramePr>
            <p:xfrm>
              <a:off x="571231" y="1531346"/>
              <a:ext cx="7691419" cy="4523998"/>
            </p:xfrm>
            <a:graphic>
              <a:graphicData uri="http://schemas.openxmlformats.org/drawingml/2006/table">
                <a:tbl>
                  <a:tblPr/>
                  <a:tblGrid>
                    <a:gridCol w="1122574"/>
                    <a:gridCol w="855294"/>
                    <a:gridCol w="920089"/>
                    <a:gridCol w="829377"/>
                    <a:gridCol w="907131"/>
                    <a:gridCol w="827396"/>
                    <a:gridCol w="734524"/>
                    <a:gridCol w="734524"/>
                    <a:gridCol w="760510"/>
                  </a:tblGrid>
                  <a:tr h="82382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  </a:t>
                          </a:r>
                          <a:r>
                            <a:rPr kumimoji="1" lang="zh-TW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日 期</a:t>
                          </a:r>
                          <a:r>
                            <a:rPr kumimoji="1" lang="zh-TW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31915" t="-2222" r="-668794" b="-4540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16556" t="-2222" r="-524503" b="-4540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 ∠</a:t>
                          </a:r>
                          <a:r>
                            <a:rPr kumimoji="1" lang="el-GR" altLang="zh-TW" sz="2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α</a:t>
                          </a:r>
                          <a:r>
                            <a:rPr kumimoji="1" lang="en-US" altLang="zh-TW" sz="14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i</a:t>
                          </a:r>
                          <a:endParaRPr kumimoji="1" lang="en-US" altLang="zh-TW" sz="1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∠</a:t>
                          </a:r>
                          <a:r>
                            <a:rPr kumimoji="1" lang="el-GR" altLang="zh-TW" sz="2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α</a:t>
                          </a:r>
                          <a:r>
                            <a:rPr kumimoji="1" lang="en-US" altLang="zh-TW" sz="1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j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600" b="1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 </a:t>
                          </a:r>
                          <a:r>
                            <a:rPr kumimoji="1" lang="en-US" altLang="zh-TW" sz="1800" b="1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r</a:t>
                          </a:r>
                          <a:r>
                            <a:rPr kumimoji="1" lang="en-US" altLang="zh-TW" sz="1800" b="1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j</a:t>
                          </a:r>
                          <a:r>
                            <a:rPr kumimoji="1" lang="en-US" altLang="zh-TW" sz="1800" b="1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2</a:t>
                          </a:r>
                          <a:r>
                            <a:rPr kumimoji="1" lang="en-US" altLang="zh-TW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/</a:t>
                          </a:r>
                          <a:r>
                            <a:rPr kumimoji="1" lang="en-US" altLang="zh-TW" sz="1800" b="1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r</a:t>
                          </a:r>
                          <a:r>
                            <a:rPr kumimoji="1" lang="en-US" altLang="zh-TW" sz="1800" b="1" i="1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i</a:t>
                          </a:r>
                          <a:r>
                            <a:rPr kumimoji="1" lang="en-US" altLang="zh-TW" sz="1800" b="1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2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zh-TW" alt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1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1" lang="en-US" altLang="zh-TW" sz="20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ω</a:t>
                          </a:r>
                          <a:r>
                            <a:rPr kumimoji="1" lang="en-US" altLang="zh-TW" sz="20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i</a:t>
                          </a:r>
                          <a:endParaRPr kumimoji="1" lang="en-US" altLang="zh-TW" sz="2000" b="0" i="1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1" lang="zh-TW" alt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1" lang="en-US" altLang="zh-TW" sz="2000" b="0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ω</a:t>
                          </a:r>
                          <a:r>
                            <a:rPr kumimoji="1" lang="en-US" altLang="zh-TW" sz="2000" b="0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j</a:t>
                          </a:r>
                          <a:endParaRPr kumimoji="1" lang="en-US" altLang="zh-TW" sz="2000" b="0" i="1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800" b="1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0066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ω</a:t>
                          </a:r>
                          <a:r>
                            <a:rPr kumimoji="1" lang="en-US" altLang="zh-TW" sz="1800" b="1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rgbClr val="FF0066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i</a:t>
                          </a:r>
                          <a:r>
                            <a:rPr kumimoji="1" lang="en-US" altLang="zh-TW" sz="1800" b="1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66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/</a:t>
                          </a:r>
                          <a:r>
                            <a:rPr kumimoji="1" lang="en-US" altLang="zh-TW" sz="1800" b="1" i="1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0066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ω</a:t>
                          </a:r>
                          <a:r>
                            <a:rPr kumimoji="1" lang="en-US" altLang="zh-TW" sz="1800" b="1" i="1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rgbClr val="FF0066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j</a:t>
                          </a:r>
                          <a:endParaRPr kumimoji="1" lang="en-US" altLang="zh-TW" sz="1800" b="1" i="1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rgbClr val="FF0066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81772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1944.7.31 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zh-TW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126.013</a:t>
                          </a:r>
                          <a:r>
                            <a:rPr kumimoji="1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°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zh-TW" altLang="zh-TW" sz="1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20.099</a:t>
                          </a:r>
                          <a:r>
                            <a:rPr kumimoji="1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°</a:t>
                          </a: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 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1.011 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zh-TW" altLang="zh-TW" sz="1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zh-TW" altLang="zh-TW" sz="1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0.956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66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1.014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341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1946. 6.18 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zh-TW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84.454</a:t>
                          </a:r>
                          <a:r>
                            <a:rPr kumimoji="1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°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zh-TW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33.141</a:t>
                          </a:r>
                          <a:r>
                            <a:rPr kumimoji="1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°</a:t>
                          </a: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zh-TW" altLang="en-US" sz="1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1" lang="en-US" altLang="zh-TW" sz="1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1.013</a:t>
                          </a:r>
                          <a:endParaRPr kumimoji="1" lang="zh-TW" altLang="zh-TW" sz="1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zh-TW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0.954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66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1.016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592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1948. 5. 5 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zh-TW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42.622</a:t>
                          </a:r>
                          <a:r>
                            <a:rPr kumimoji="1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°</a:t>
                          </a:r>
                          <a:r>
                            <a:rPr kumimoji="1" lang="en-US" altLang="zh-TW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zh-TW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zh-TW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37.085</a:t>
                          </a:r>
                          <a:r>
                            <a:rPr kumimoji="1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°</a:t>
                          </a:r>
                          <a:r>
                            <a:rPr kumimoji="1" lang="en-US" altLang="zh-TW" sz="1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zh-TW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zh-TW" altLang="en-US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0.969</a:t>
                          </a:r>
                          <a:r>
                            <a:rPr kumimoji="1" lang="en-US" altLang="zh-TW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zh-TW" altLang="zh-TW" sz="1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zh-TW" altLang="zh-TW" sz="1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66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3813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1952. 2. 8 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zh-TW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43.645</a:t>
                          </a:r>
                          <a:r>
                            <a:rPr kumimoji="1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°</a:t>
                          </a: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zh-TW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36.147</a:t>
                          </a:r>
                          <a:r>
                            <a:rPr kumimoji="1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°</a:t>
                          </a: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 0.956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zh-TW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1.012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66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0.958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7341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1953.12.26 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zh-TW" altLang="zh-TW" sz="1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87.942</a:t>
                          </a:r>
                          <a:r>
                            <a:rPr kumimoji="1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°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zh-TW" altLang="zh-TW" sz="1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31.372</a:t>
                          </a:r>
                          <a:r>
                            <a:rPr kumimoji="1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°</a:t>
                          </a:r>
                          <a:r>
                            <a:rPr kumimoji="1" lang="en-US" altLang="zh-TW" sz="1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zh-TW" altLang="en-US" sz="1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 </a:t>
                          </a:r>
                          <a:r>
                            <a:rPr kumimoji="1" lang="en-US" altLang="zh-TW" sz="1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0.949</a:t>
                          </a:r>
                          <a:endParaRPr kumimoji="1" lang="zh-TW" altLang="zh-TW" sz="1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zh-TW" altLang="zh-TW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新細明體" pitchFamily="18" charset="-120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1.019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1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66"/>
                              </a:solidFill>
                              <a:effectLst/>
                              <a:latin typeface="Times New Roman" pitchFamily="18" charset="0"/>
                              <a:ea typeface="新細明體" pitchFamily="18" charset="-120"/>
                              <a:cs typeface="Times New Roman" pitchFamily="18" charset="0"/>
                            </a:rPr>
                            <a:t> 0.951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00FF00">
                <a:alpha val="16000"/>
              </a:srgbClr>
            </a:gs>
            <a:gs pos="100000">
              <a:srgbClr val="FAFEDA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zh-TW" altLang="en-US" dirty="0" smtClean="0">
                <a:solidFill>
                  <a:srgbClr val="3333CC"/>
                </a:solidFill>
                <a:latin typeface="華康中圓體" pitchFamily="49" charset="-120"/>
                <a:ea typeface="華康中圓體" pitchFamily="49" charset="-120"/>
              </a:rPr>
              <a:t>週期性運動之函數表示</a:t>
            </a: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 sz="180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835150" y="2676525"/>
          <a:ext cx="3960813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30" name="方程式" r:id="rId3" imgW="1612900" imgH="419100" progId="Equation.3">
                  <p:embed/>
                </p:oleObj>
              </mc:Choice>
              <mc:Fallback>
                <p:oleObj name="方程式" r:id="rId3" imgW="1612900" imgH="4191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676525"/>
                        <a:ext cx="3960813" cy="1039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1835150" y="1544638"/>
          <a:ext cx="540067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31" name="方程式" r:id="rId5" imgW="2133600" imgH="431800" progId="Equation.3">
                  <p:embed/>
                </p:oleObj>
              </mc:Choice>
              <mc:Fallback>
                <p:oleObj name="方程式" r:id="rId5" imgW="2133600" imgH="4318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544638"/>
                        <a:ext cx="5400675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4"/>
          <p:cNvGraphicFramePr>
            <a:graphicFrameLocks noChangeAspect="1"/>
          </p:cNvGraphicFramePr>
          <p:nvPr/>
        </p:nvGraphicFramePr>
        <p:xfrm>
          <a:off x="1835150" y="3849688"/>
          <a:ext cx="158432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32" name="方程式" r:id="rId7" imgW="596641" imgH="393529" progId="Equation.3">
                  <p:embed/>
                </p:oleObj>
              </mc:Choice>
              <mc:Fallback>
                <p:oleObj name="方程式" r:id="rId7" imgW="596641" imgH="393529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849688"/>
                        <a:ext cx="1584325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6"/>
          <p:cNvGraphicFramePr>
            <a:graphicFrameLocks noChangeAspect="1"/>
          </p:cNvGraphicFramePr>
          <p:nvPr/>
        </p:nvGraphicFramePr>
        <p:xfrm>
          <a:off x="1476375" y="5143500"/>
          <a:ext cx="467995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33" name="方程式" r:id="rId9" imgW="1752600" imgH="254000" progId="Equation.3">
                  <p:embed/>
                </p:oleObj>
              </mc:Choice>
              <mc:Fallback>
                <p:oleObj name="方程式" r:id="rId9" imgW="1752600" imgH="2540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5143500"/>
                        <a:ext cx="4679950" cy="66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6174750" y="4037715"/>
            <a:ext cx="26468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200" dirty="0" smtClean="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地球</a:t>
            </a:r>
            <a:r>
              <a:rPr lang="zh-TW" altLang="en-US" sz="3200" dirty="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面積律</a:t>
            </a:r>
            <a:r>
              <a:rPr lang="en-US" altLang="zh-TW" sz="3200" dirty="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5">
                <a:lumMod val="90000"/>
                <a:alpha val="53000"/>
              </a:schemeClr>
            </a:gs>
            <a:gs pos="100000">
              <a:srgbClr val="FAFEDA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044" name="Group 156"/>
          <p:cNvGraphicFramePr>
            <a:graphicFrameLocks noGrp="1"/>
          </p:cNvGraphicFramePr>
          <p:nvPr/>
        </p:nvGraphicFramePr>
        <p:xfrm>
          <a:off x="1258888" y="1196975"/>
          <a:ext cx="6265862" cy="3024190"/>
        </p:xfrm>
        <a:graphic>
          <a:graphicData uri="http://schemas.openxmlformats.org/drawingml/2006/table">
            <a:tbl>
              <a:tblPr/>
              <a:tblGrid>
                <a:gridCol w="1566862"/>
                <a:gridCol w="1566863"/>
                <a:gridCol w="1565275"/>
                <a:gridCol w="1566862"/>
              </a:tblGrid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日  期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地球經度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 </a:t>
                      </a:r>
                      <a:r>
                        <a:rPr kumimoji="1" lang="en-US" altLang="zh-TW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θ</a:t>
                      </a:r>
                      <a:r>
                        <a:rPr kumimoji="1" lang="en-US" altLang="zh-TW" sz="24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i</a:t>
                      </a:r>
                      <a:endParaRPr kumimoji="1" lang="zh-TW" altLang="en-US" sz="24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 </a:t>
                      </a:r>
                      <a:r>
                        <a:rPr kumimoji="1" lang="en-US" altLang="zh-TW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ω</a:t>
                      </a:r>
                      <a:r>
                        <a:rPr kumimoji="1" lang="en-US" altLang="zh-TW" sz="24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i</a:t>
                      </a:r>
                      <a:endParaRPr kumimoji="1" lang="zh-TW" altLang="en-US" sz="24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1998. 1.27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127.4°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1998. 4.23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213.2°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 85.8°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0.975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1998. 7.31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308.1°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180.7°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0.956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1998.10. 2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  9.1°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-118.3°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0.984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81" name="Rectangle 79"/>
          <p:cNvSpPr>
            <a:spLocks noChangeArrowheads="1"/>
          </p:cNvSpPr>
          <p:nvPr/>
        </p:nvSpPr>
        <p:spPr bwMode="auto">
          <a:xfrm>
            <a:off x="1547813" y="337004"/>
            <a:ext cx="55451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zh-TW" altLang="en-US" sz="2800" dirty="0" smtClean="0">
                <a:solidFill>
                  <a:srgbClr val="3333CC"/>
                </a:solidFill>
                <a:latin typeface="Arial" charset="0"/>
              </a:rPr>
              <a:t>  計算</a:t>
            </a:r>
            <a:r>
              <a:rPr lang="zh-TW" altLang="en-US" sz="2800" dirty="0">
                <a:solidFill>
                  <a:srgbClr val="3333CC"/>
                </a:solidFill>
                <a:latin typeface="Arial" charset="0"/>
              </a:rPr>
              <a:t>軌跡</a:t>
            </a:r>
            <a:r>
              <a:rPr lang="zh-TW" altLang="en-US" sz="2800" dirty="0" smtClean="0">
                <a:solidFill>
                  <a:srgbClr val="3333CC"/>
                </a:solidFill>
                <a:latin typeface="Arial" charset="0"/>
              </a:rPr>
              <a:t>方程式數據 </a:t>
            </a:r>
            <a:endParaRPr lang="zh-TW" altLang="en-US" sz="2800" dirty="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38046" name="Rectangle 3"/>
          <p:cNvSpPr>
            <a:spLocks noChangeArrowheads="1"/>
          </p:cNvSpPr>
          <p:nvPr/>
        </p:nvSpPr>
        <p:spPr bwMode="auto">
          <a:xfrm>
            <a:off x="900113" y="4438650"/>
            <a:ext cx="75596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</a:pPr>
            <a:r>
              <a:rPr lang="en-US" altLang="zh-TW" sz="3200" i="1">
                <a:latin typeface="Times New Roman" pitchFamily="18" charset="0"/>
              </a:rPr>
              <a:t>c</a:t>
            </a:r>
            <a:r>
              <a:rPr lang="en-US" altLang="zh-TW" sz="3200" baseline="-25000">
                <a:latin typeface="Times New Roman" pitchFamily="18" charset="0"/>
              </a:rPr>
              <a:t>0</a:t>
            </a:r>
            <a:r>
              <a:rPr lang="en-US" altLang="zh-TW" sz="3200">
                <a:latin typeface="Times New Roman" pitchFamily="18" charset="0"/>
              </a:rPr>
              <a:t> = 0.993        </a:t>
            </a:r>
            <a:r>
              <a:rPr lang="en-US" altLang="zh-TW" sz="3200" i="1">
                <a:latin typeface="Times New Roman" pitchFamily="18" charset="0"/>
              </a:rPr>
              <a:t>c</a:t>
            </a:r>
            <a:r>
              <a:rPr lang="en-US" altLang="zh-TW" sz="3200" baseline="-25000">
                <a:latin typeface="Times New Roman" pitchFamily="18" charset="0"/>
              </a:rPr>
              <a:t>1</a:t>
            </a:r>
            <a:r>
              <a:rPr lang="en-US" altLang="zh-TW" sz="3200">
                <a:latin typeface="Times New Roman" pitchFamily="18" charset="0"/>
              </a:rPr>
              <a:t> = 0.015        </a:t>
            </a:r>
            <a:r>
              <a:rPr lang="en-US" altLang="zh-TW" sz="3200" i="1">
                <a:latin typeface="Times New Roman" pitchFamily="18" charset="0"/>
              </a:rPr>
              <a:t>c</a:t>
            </a:r>
            <a:r>
              <a:rPr lang="en-US" altLang="zh-TW" sz="3200" baseline="-25000">
                <a:latin typeface="Times New Roman" pitchFamily="18" charset="0"/>
              </a:rPr>
              <a:t>2</a:t>
            </a:r>
            <a:r>
              <a:rPr lang="en-US" altLang="zh-TW" sz="3200" i="1">
                <a:latin typeface="Times New Roman" pitchFamily="18" charset="0"/>
              </a:rPr>
              <a:t> </a:t>
            </a:r>
            <a:r>
              <a:rPr lang="en-US" altLang="zh-TW" sz="3200">
                <a:latin typeface="Times New Roman" pitchFamily="18" charset="0"/>
              </a:rPr>
              <a:t>=</a:t>
            </a:r>
            <a:r>
              <a:rPr lang="zh-TW" altLang="en-US" sz="3200">
                <a:latin typeface="Times New Roman" pitchFamily="18" charset="0"/>
              </a:rPr>
              <a:t>－</a:t>
            </a:r>
            <a:r>
              <a:rPr lang="en-US" altLang="zh-TW" sz="3200">
                <a:latin typeface="Times New Roman" pitchFamily="18" charset="0"/>
              </a:rPr>
              <a:t>0.007</a:t>
            </a:r>
          </a:p>
        </p:txBody>
      </p:sp>
      <p:graphicFrame>
        <p:nvGraphicFramePr>
          <p:cNvPr id="38047" name="Object 4"/>
          <p:cNvGraphicFramePr>
            <a:graphicFrameLocks noChangeAspect="1"/>
          </p:cNvGraphicFramePr>
          <p:nvPr/>
        </p:nvGraphicFramePr>
        <p:xfrm>
          <a:off x="1258888" y="5572125"/>
          <a:ext cx="57610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8" name="方程式" r:id="rId3" imgW="2349500" imgH="228600" progId="Equation.3">
                  <p:embed/>
                </p:oleObj>
              </mc:Choice>
              <mc:Fallback>
                <p:oleObj name="方程式" r:id="rId3" imgW="234950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572125"/>
                        <a:ext cx="5761037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38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4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1">
                <a:alpha val="52000"/>
              </a:schemeClr>
            </a:gs>
            <a:gs pos="100000">
              <a:srgbClr val="FAFEDA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標題 1"/>
          <p:cNvSpPr>
            <a:spLocks noGrp="1"/>
          </p:cNvSpPr>
          <p:nvPr>
            <p:ph type="title" idx="4294967295"/>
          </p:nvPr>
        </p:nvSpPr>
        <p:spPr>
          <a:xfrm>
            <a:off x="14288" y="836613"/>
            <a:ext cx="2254250" cy="647700"/>
          </a:xfrm>
        </p:spPr>
        <p:txBody>
          <a:bodyPr anchor="b"/>
          <a:lstStyle/>
          <a:p>
            <a:pPr eaLnBrk="1" hangingPunct="1"/>
            <a:r>
              <a:rPr lang="zh-TW" altLang="en-US" sz="3200" smtClean="0">
                <a:solidFill>
                  <a:srgbClr val="3333CC"/>
                </a:solidFill>
              </a:rPr>
              <a:t>橢圓方程式</a:t>
            </a:r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3346450" y="695325"/>
          <a:ext cx="208756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22" name="方程式" r:id="rId3" imgW="889000" imgH="419100" progId="Equation.3">
                  <p:embed/>
                </p:oleObj>
              </mc:Choice>
              <mc:Fallback>
                <p:oleObj name="方程式" r:id="rId3" imgW="889000" imgH="4191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450" y="695325"/>
                        <a:ext cx="2087563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6588125" y="776288"/>
          <a:ext cx="2160588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23" name="方程式" r:id="rId5" imgW="977476" imgH="393529" progId="Equation.3">
                  <p:embed/>
                </p:oleObj>
              </mc:Choice>
              <mc:Fallback>
                <p:oleObj name="方程式" r:id="rId5" imgW="977476" imgH="393529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776288"/>
                        <a:ext cx="2160588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5724525" y="9715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/>
              <a:t>或</a:t>
            </a:r>
          </a:p>
        </p:txBody>
      </p:sp>
      <p:sp>
        <p:nvSpPr>
          <p:cNvPr id="7179" name="Rectangle 1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208088" y="1989138"/>
            <a:ext cx="7697786" cy="512762"/>
            <a:chOff x="295" y="1965"/>
            <a:chExt cx="4849" cy="323"/>
          </a:xfrm>
        </p:grpSpPr>
        <p:sp>
          <p:nvSpPr>
            <p:cNvPr id="7185" name="Text Box 10"/>
            <p:cNvSpPr txBox="1">
              <a:spLocks noChangeArrowheads="1"/>
            </p:cNvSpPr>
            <p:nvPr/>
          </p:nvSpPr>
          <p:spPr bwMode="auto">
            <a:xfrm>
              <a:off x="295" y="1991"/>
              <a:ext cx="484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400" i="1" dirty="0">
                  <a:latin typeface="Times New Roman" pitchFamily="18" charset="0"/>
                </a:rPr>
                <a:t>e</a:t>
              </a:r>
              <a:r>
                <a:rPr lang="zh-TW" altLang="en-US" sz="2400" dirty="0">
                  <a:latin typeface="Times New Roman" pitchFamily="18" charset="0"/>
                </a:rPr>
                <a:t>為離心</a:t>
              </a:r>
              <a:r>
                <a:rPr lang="zh-TW" altLang="en-US" sz="2400" dirty="0" smtClean="0">
                  <a:latin typeface="Times New Roman" pitchFamily="18" charset="0"/>
                </a:rPr>
                <a:t>率   </a:t>
              </a:r>
              <a:r>
                <a:rPr lang="en-US" altLang="zh-TW" sz="2400" i="1" dirty="0" smtClean="0">
                  <a:latin typeface="Times New Roman" pitchFamily="18" charset="0"/>
                </a:rPr>
                <a:t>a</a:t>
              </a:r>
              <a:r>
                <a:rPr lang="zh-TW" altLang="en-US" sz="2400" dirty="0">
                  <a:latin typeface="Times New Roman" pitchFamily="18" charset="0"/>
                </a:rPr>
                <a:t>為半長</a:t>
              </a:r>
              <a:r>
                <a:rPr lang="zh-TW" altLang="en-US" sz="2400" dirty="0" smtClean="0">
                  <a:latin typeface="Times New Roman" pitchFamily="18" charset="0"/>
                </a:rPr>
                <a:t>軸     </a:t>
              </a:r>
              <a:r>
                <a:rPr lang="en-US" altLang="zh-TW" sz="2400" i="1" dirty="0" smtClean="0">
                  <a:latin typeface="Times New Roman" pitchFamily="18" charset="0"/>
                </a:rPr>
                <a:t>B</a:t>
              </a:r>
              <a:r>
                <a:rPr lang="zh-TW" altLang="en-US" sz="2400" dirty="0">
                  <a:latin typeface="Times New Roman" pitchFamily="18" charset="0"/>
                </a:rPr>
                <a:t>＝                  </a:t>
              </a:r>
              <a:r>
                <a:rPr lang="zh-TW" altLang="en-US" sz="2400" dirty="0" smtClean="0">
                  <a:latin typeface="Times New Roman" pitchFamily="18" charset="0"/>
                </a:rPr>
                <a:t>    </a:t>
              </a:r>
              <a:r>
                <a:rPr lang="en-US" altLang="zh-TW" sz="2400" i="1" dirty="0" smtClean="0">
                  <a:latin typeface="Times New Roman" pitchFamily="18" charset="0"/>
                </a:rPr>
                <a:t>A</a:t>
              </a:r>
              <a:r>
                <a:rPr lang="zh-TW" altLang="en-US" sz="2400" dirty="0">
                  <a:latin typeface="Times New Roman" pitchFamily="18" charset="0"/>
                </a:rPr>
                <a:t>＝                  </a:t>
              </a:r>
              <a:r>
                <a:rPr lang="zh-TW" altLang="en-US" sz="2400" dirty="0" smtClean="0">
                  <a:latin typeface="Times New Roman" pitchFamily="18" charset="0"/>
                </a:rPr>
                <a:t> </a:t>
              </a:r>
              <a:endParaRPr lang="zh-TW" altLang="en-US" sz="2400" dirty="0">
                <a:latin typeface="Times New Roman" pitchFamily="18" charset="0"/>
              </a:endParaRPr>
            </a:p>
          </p:txBody>
        </p:sp>
        <p:graphicFrame>
          <p:nvGraphicFramePr>
            <p:cNvPr id="7174" name="Object 11"/>
            <p:cNvGraphicFramePr>
              <a:graphicFrameLocks noChangeAspect="1"/>
            </p:cNvGraphicFramePr>
            <p:nvPr/>
          </p:nvGraphicFramePr>
          <p:xfrm>
            <a:off x="2727" y="1973"/>
            <a:ext cx="969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624" name="方程式" r:id="rId7" imgW="685800" imgH="228600" progId="Equation.3">
                    <p:embed/>
                  </p:oleObj>
                </mc:Choice>
                <mc:Fallback>
                  <p:oleObj name="方程式" r:id="rId7" imgW="685800" imgH="228600" progId="Equation.3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7" y="1973"/>
                          <a:ext cx="969" cy="3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5" name="Object 13"/>
            <p:cNvGraphicFramePr>
              <a:graphicFrameLocks noChangeAspect="1"/>
            </p:cNvGraphicFramePr>
            <p:nvPr/>
          </p:nvGraphicFramePr>
          <p:xfrm>
            <a:off x="4097" y="1965"/>
            <a:ext cx="952" cy="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625" name="方程式" r:id="rId9" imgW="698500" imgH="228600" progId="Equation.3">
                    <p:embed/>
                  </p:oleObj>
                </mc:Choice>
                <mc:Fallback>
                  <p:oleObj name="方程式" r:id="rId9" imgW="698500" imgH="228600" progId="Equation.3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7" y="1965"/>
                          <a:ext cx="952" cy="3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1251268" y="2971800"/>
            <a:ext cx="6281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 dirty="0"/>
              <a:t>若 </a:t>
            </a:r>
            <a:r>
              <a:rPr lang="en-US" altLang="zh-TW" sz="2400" i="1" dirty="0">
                <a:latin typeface="Times New Roman" pitchFamily="18" charset="0"/>
              </a:rPr>
              <a:t>x </a:t>
            </a:r>
            <a:r>
              <a:rPr lang="zh-TW" altLang="en-US" sz="2400" dirty="0"/>
              <a:t>軸非兩焦點連線，則橢圓方程式可改寫為</a:t>
            </a:r>
            <a:endParaRPr lang="en-US" altLang="zh-TW" sz="2400" dirty="0"/>
          </a:p>
        </p:txBody>
      </p:sp>
      <p:graphicFrame>
        <p:nvGraphicFramePr>
          <p:cNvPr id="38929" name="Object 17"/>
          <p:cNvGraphicFramePr>
            <a:graphicFrameLocks noChangeAspect="1"/>
          </p:cNvGraphicFramePr>
          <p:nvPr/>
        </p:nvGraphicFramePr>
        <p:xfrm>
          <a:off x="1827213" y="3833813"/>
          <a:ext cx="599598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26" name="方程式" r:id="rId11" imgW="2705100" imgH="393700" progId="Equation.3">
                  <p:embed/>
                </p:oleObj>
              </mc:Choice>
              <mc:Fallback>
                <p:oleObj name="方程式" r:id="rId11" imgW="2705100" imgH="3937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3" y="3833813"/>
                        <a:ext cx="5995987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703263" y="5067300"/>
            <a:ext cx="6624637" cy="1200150"/>
            <a:chOff x="443" y="2749"/>
            <a:chExt cx="4173" cy="756"/>
          </a:xfrm>
        </p:grpSpPr>
        <p:sp>
          <p:nvSpPr>
            <p:cNvPr id="7184" name="Text Box 19"/>
            <p:cNvSpPr txBox="1">
              <a:spLocks noChangeArrowheads="1"/>
            </p:cNvSpPr>
            <p:nvPr/>
          </p:nvSpPr>
          <p:spPr bwMode="auto">
            <a:xfrm>
              <a:off x="443" y="2749"/>
              <a:ext cx="4173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TW" sz="2400" dirty="0" smtClean="0">
                  <a:latin typeface="Times New Roman" pitchFamily="18" charset="0"/>
                </a:rPr>
                <a:t>             </a:t>
              </a:r>
              <a:r>
                <a:rPr lang="en-US" altLang="zh-TW" sz="2400" i="1" dirty="0" smtClean="0">
                  <a:latin typeface="Times New Roman" pitchFamily="18" charset="0"/>
                </a:rPr>
                <a:t> θ</a:t>
              </a:r>
              <a:r>
                <a:rPr lang="en-US" altLang="zh-TW" sz="2400" baseline="-25000" dirty="0" smtClean="0">
                  <a:latin typeface="Times New Roman" pitchFamily="18" charset="0"/>
                </a:rPr>
                <a:t>0</a:t>
              </a:r>
              <a:r>
                <a:rPr lang="zh-TW" altLang="en-US" sz="2400" dirty="0">
                  <a:latin typeface="Times New Roman" pitchFamily="18" charset="0"/>
                </a:rPr>
                <a:t>為近日點至原點連線與 </a:t>
              </a:r>
              <a:r>
                <a:rPr lang="en-US" altLang="zh-TW" sz="2400" i="1" dirty="0">
                  <a:latin typeface="Times New Roman" pitchFamily="18" charset="0"/>
                </a:rPr>
                <a:t>x </a:t>
              </a:r>
              <a:r>
                <a:rPr lang="zh-TW" altLang="en-US" sz="2400" dirty="0">
                  <a:latin typeface="Times New Roman" pitchFamily="18" charset="0"/>
                </a:rPr>
                <a:t>軸之</a:t>
              </a:r>
              <a:r>
                <a:rPr lang="zh-TW" altLang="en-US" sz="2400" dirty="0" smtClean="0">
                  <a:latin typeface="Times New Roman" pitchFamily="18" charset="0"/>
                </a:rPr>
                <a:t>夾角</a:t>
              </a:r>
              <a:endParaRPr lang="zh-TW" altLang="en-US" sz="2400" dirty="0">
                <a:latin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2400" dirty="0" smtClean="0">
                  <a:latin typeface="Times New Roman" pitchFamily="18" charset="0"/>
                </a:rPr>
                <a:t>              </a:t>
              </a:r>
              <a:r>
                <a:rPr lang="en-US" altLang="zh-TW" sz="2400" i="1" dirty="0" smtClean="0">
                  <a:latin typeface="Times New Roman" pitchFamily="18" charset="0"/>
                </a:rPr>
                <a:t>c</a:t>
              </a:r>
              <a:r>
                <a:rPr lang="en-US" altLang="zh-TW" sz="2400" baseline="-25000" dirty="0" smtClean="0">
                  <a:latin typeface="Times New Roman" pitchFamily="18" charset="0"/>
                </a:rPr>
                <a:t>1</a:t>
              </a:r>
              <a:r>
                <a:rPr lang="en-US" altLang="zh-TW" sz="2400" baseline="30000" dirty="0" smtClean="0">
                  <a:latin typeface="Times New Roman" pitchFamily="18" charset="0"/>
                </a:rPr>
                <a:t>2</a:t>
              </a:r>
              <a:r>
                <a:rPr lang="zh-TW" altLang="en-US" sz="2400" dirty="0" smtClean="0">
                  <a:latin typeface="Times New Roman" pitchFamily="18" charset="0"/>
                </a:rPr>
                <a:t>＋</a:t>
              </a:r>
              <a:r>
                <a:rPr lang="en-US" altLang="zh-TW" sz="2400" i="1" dirty="0" smtClean="0">
                  <a:latin typeface="Times New Roman" pitchFamily="18" charset="0"/>
                </a:rPr>
                <a:t>c</a:t>
              </a:r>
              <a:r>
                <a:rPr lang="en-US" altLang="zh-TW" sz="2400" baseline="-25000" dirty="0" smtClean="0">
                  <a:latin typeface="Times New Roman" pitchFamily="18" charset="0"/>
                </a:rPr>
                <a:t>2</a:t>
              </a:r>
              <a:r>
                <a:rPr lang="en-US" altLang="zh-TW" sz="2400" baseline="30000" dirty="0" smtClean="0">
                  <a:latin typeface="Times New Roman" pitchFamily="18" charset="0"/>
                </a:rPr>
                <a:t>2</a:t>
              </a:r>
              <a:r>
                <a:rPr lang="zh-TW" altLang="en-US" sz="2400" i="1" dirty="0">
                  <a:latin typeface="Times New Roman" pitchFamily="18" charset="0"/>
                </a:rPr>
                <a:t>＝</a:t>
              </a:r>
              <a:r>
                <a:rPr lang="en-US" altLang="zh-TW" sz="2400" i="1" dirty="0" smtClean="0">
                  <a:latin typeface="Times New Roman" pitchFamily="18" charset="0"/>
                </a:rPr>
                <a:t>A</a:t>
              </a:r>
              <a:r>
                <a:rPr lang="en-US" altLang="zh-TW" sz="2400" baseline="30000" dirty="0" smtClean="0">
                  <a:latin typeface="Times New Roman" pitchFamily="18" charset="0"/>
                </a:rPr>
                <a:t>2   </a:t>
              </a:r>
              <a:r>
                <a:rPr lang="zh-TW" altLang="en-US" sz="2400" dirty="0" smtClean="0">
                  <a:latin typeface="Times New Roman" pitchFamily="18" charset="0"/>
                </a:rPr>
                <a:t>                                                        </a:t>
              </a:r>
              <a:endParaRPr lang="zh-TW" altLang="en-US" sz="2400" dirty="0">
                <a:latin typeface="Times New Roman" pitchFamily="18" charset="0"/>
              </a:endParaRPr>
            </a:p>
          </p:txBody>
        </p:sp>
        <p:graphicFrame>
          <p:nvGraphicFramePr>
            <p:cNvPr id="7173" name="Object 20"/>
            <p:cNvGraphicFramePr>
              <a:graphicFrameLocks noChangeAspect="1"/>
            </p:cNvGraphicFramePr>
            <p:nvPr/>
          </p:nvGraphicFramePr>
          <p:xfrm>
            <a:off x="2476" y="3102"/>
            <a:ext cx="2027" cy="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627" name="方程式" r:id="rId13" imgW="1459866" imgH="291973" progId="Equation.3">
                    <p:embed/>
                  </p:oleObj>
                </mc:Choice>
                <mc:Fallback>
                  <p:oleObj name="方程式" r:id="rId13" imgW="1459866" imgH="291973" progId="Equation.3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6" y="3102"/>
                          <a:ext cx="2027" cy="3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937" name="AutoShape 25"/>
          <p:cNvSpPr>
            <a:spLocks noChangeArrowheads="1"/>
          </p:cNvSpPr>
          <p:nvPr/>
        </p:nvSpPr>
        <p:spPr bwMode="auto">
          <a:xfrm>
            <a:off x="2540000" y="1052513"/>
            <a:ext cx="504825" cy="360362"/>
          </a:xfrm>
          <a:prstGeom prst="rightArrow">
            <a:avLst>
              <a:gd name="adj1" fmla="val 50000"/>
              <a:gd name="adj2" fmla="val 350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1" grpId="0"/>
      <p:bldP spid="38928" grpId="0"/>
      <p:bldP spid="3893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FF99CC">
                <a:alpha val="32000"/>
              </a:srgbClr>
            </a:gs>
            <a:gs pos="100000">
              <a:srgbClr val="FAFEDA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" y="0"/>
            <a:ext cx="8229600" cy="1143000"/>
          </a:xfrm>
        </p:spPr>
        <p:txBody>
          <a:bodyPr anchor="b"/>
          <a:lstStyle/>
          <a:p>
            <a:pPr eaLnBrk="1" hangingPunct="1"/>
            <a:r>
              <a:rPr lang="zh-TW" altLang="en-US" dirty="0" smtClean="0">
                <a:solidFill>
                  <a:srgbClr val="3333CC"/>
                </a:solidFill>
              </a:rPr>
              <a:t>離心率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93750" y="1954214"/>
            <a:ext cx="8235950" cy="968375"/>
            <a:chOff x="500" y="1035"/>
            <a:chExt cx="5188" cy="610"/>
          </a:xfrm>
        </p:grpSpPr>
        <p:graphicFrame>
          <p:nvGraphicFramePr>
            <p:cNvPr id="8194" name="Object 4"/>
            <p:cNvGraphicFramePr>
              <a:graphicFrameLocks noChangeAspect="1"/>
            </p:cNvGraphicFramePr>
            <p:nvPr/>
          </p:nvGraphicFramePr>
          <p:xfrm>
            <a:off x="1006" y="1035"/>
            <a:ext cx="1090" cy="6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558" name="方程式" r:id="rId3" imgW="672808" imgH="469696" progId="Equation.3">
                    <p:embed/>
                  </p:oleObj>
                </mc:Choice>
                <mc:Fallback>
                  <p:oleObj name="方程式" r:id="rId3" imgW="672808" imgH="469696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6" y="1035"/>
                          <a:ext cx="1090" cy="6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5" name="Object 6"/>
            <p:cNvGraphicFramePr>
              <a:graphicFrameLocks noChangeAspect="1"/>
            </p:cNvGraphicFramePr>
            <p:nvPr/>
          </p:nvGraphicFramePr>
          <p:xfrm>
            <a:off x="2417" y="1040"/>
            <a:ext cx="2051" cy="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559" name="方程式" r:id="rId5" imgW="1358900" imgH="457200" progId="Equation.3">
                    <p:embed/>
                  </p:oleObj>
                </mc:Choice>
                <mc:Fallback>
                  <p:oleObj name="方程式" r:id="rId5" imgW="1358900" imgH="4572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7" y="1040"/>
                          <a:ext cx="2051" cy="5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199" name="Rectangle 13"/>
            <p:cNvSpPr>
              <a:spLocks noChangeArrowheads="1"/>
            </p:cNvSpPr>
            <p:nvPr/>
          </p:nvSpPr>
          <p:spPr bwMode="auto">
            <a:xfrm>
              <a:off x="2064" y="1162"/>
              <a:ext cx="38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zh-TW" altLang="en-US" sz="3600"/>
                <a:t>＝</a:t>
              </a:r>
              <a:r>
                <a:rPr lang="zh-TW" altLang="en-US" sz="3200">
                  <a:solidFill>
                    <a:srgbClr val="CC6600"/>
                  </a:solidFill>
                </a:rPr>
                <a:t> </a:t>
              </a:r>
            </a:p>
          </p:txBody>
        </p:sp>
        <p:sp>
          <p:nvSpPr>
            <p:cNvPr id="8200" name="Rectangle 14"/>
            <p:cNvSpPr>
              <a:spLocks noChangeArrowheads="1"/>
            </p:cNvSpPr>
            <p:nvPr/>
          </p:nvSpPr>
          <p:spPr bwMode="auto">
            <a:xfrm>
              <a:off x="500" y="1162"/>
              <a:ext cx="42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kumimoji="0" lang="en-US" altLang="zh-TW" sz="3200" i="1">
                  <a:latin typeface="Times New Roman" pitchFamily="18" charset="0"/>
                </a:rPr>
                <a:t>e </a:t>
              </a:r>
              <a:endParaRPr lang="en-US" altLang="zh-TW" sz="3200" i="1">
                <a:latin typeface="Times New Roman" pitchFamily="18" charset="0"/>
              </a:endParaRPr>
            </a:p>
          </p:txBody>
        </p:sp>
        <p:sp>
          <p:nvSpPr>
            <p:cNvPr id="8201" name="Rectangle 15"/>
            <p:cNvSpPr>
              <a:spLocks noChangeArrowheads="1"/>
            </p:cNvSpPr>
            <p:nvPr/>
          </p:nvSpPr>
          <p:spPr bwMode="auto">
            <a:xfrm>
              <a:off x="4385" y="1153"/>
              <a:ext cx="38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zh-TW" altLang="en-US" sz="3600"/>
                <a:t>＝</a:t>
              </a:r>
              <a:r>
                <a:rPr lang="zh-TW" altLang="en-US" sz="3200">
                  <a:solidFill>
                    <a:srgbClr val="CC6600"/>
                  </a:solidFill>
                </a:rPr>
                <a:t> </a:t>
              </a:r>
            </a:p>
          </p:txBody>
        </p:sp>
        <p:sp>
          <p:nvSpPr>
            <p:cNvPr id="8202" name="Rectangle 16"/>
            <p:cNvSpPr>
              <a:spLocks noChangeArrowheads="1"/>
            </p:cNvSpPr>
            <p:nvPr/>
          </p:nvSpPr>
          <p:spPr bwMode="auto">
            <a:xfrm>
              <a:off x="657" y="1162"/>
              <a:ext cx="381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zh-TW" altLang="en-US" sz="3600"/>
                <a:t>＝</a:t>
              </a:r>
              <a:r>
                <a:rPr lang="zh-TW" altLang="en-US" sz="3200">
                  <a:solidFill>
                    <a:srgbClr val="CC6600"/>
                  </a:solidFill>
                </a:rPr>
                <a:t> </a:t>
              </a:r>
            </a:p>
          </p:txBody>
        </p:sp>
        <p:sp>
          <p:nvSpPr>
            <p:cNvPr id="8203" name="Rectangle 17"/>
            <p:cNvSpPr>
              <a:spLocks noChangeArrowheads="1"/>
            </p:cNvSpPr>
            <p:nvPr/>
          </p:nvSpPr>
          <p:spPr bwMode="auto">
            <a:xfrm>
              <a:off x="4713" y="1142"/>
              <a:ext cx="975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sz="2800">
                  <a:latin typeface="Times New Roman" pitchFamily="18" charset="0"/>
                </a:rPr>
                <a:t>0.017</a:t>
              </a:r>
              <a:r>
                <a:rPr lang="en-US" altLang="zh-TW" sz="2800">
                  <a:solidFill>
                    <a:srgbClr val="CC6600"/>
                  </a:solidFill>
                  <a:latin typeface="Times New Roman" pitchFamily="18" charset="0"/>
                </a:rPr>
                <a:t> </a:t>
              </a:r>
            </a:p>
          </p:txBody>
        </p:sp>
      </p:grp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896938" y="3608705"/>
            <a:ext cx="7263527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400" dirty="0" smtClean="0">
                <a:latin typeface="Times New Roman" pitchFamily="18" charset="0"/>
              </a:rPr>
              <a:t>          此</a:t>
            </a:r>
            <a:r>
              <a:rPr lang="zh-TW" altLang="en-US" sz="2400" dirty="0">
                <a:latin typeface="Times New Roman" pitchFamily="18" charset="0"/>
              </a:rPr>
              <a:t>值正是地球軌道離心率之</a:t>
            </a:r>
            <a:r>
              <a:rPr lang="zh-TW" altLang="en-US" sz="2400" dirty="0">
                <a:solidFill>
                  <a:srgbClr val="FF0000"/>
                </a:solidFill>
                <a:latin typeface="Times New Roman" pitchFamily="18" charset="0"/>
              </a:rPr>
              <a:t>公認值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</a:rPr>
              <a:t>0.017</a:t>
            </a:r>
          </a:p>
          <a:p>
            <a:pPr>
              <a:lnSpc>
                <a:spcPct val="130000"/>
              </a:lnSpc>
            </a:pPr>
            <a:endParaRPr lang="zh-TW" altLang="en-US" sz="2400" dirty="0">
              <a:latin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zh-TW" altLang="en-US" sz="2400" dirty="0">
                <a:latin typeface="Times New Roman" pitchFamily="18" charset="0"/>
              </a:rPr>
              <a:t>而可明顯得知</a:t>
            </a:r>
            <a:r>
              <a:rPr lang="zh-TW" altLang="en-US" sz="2400" dirty="0">
                <a:solidFill>
                  <a:srgbClr val="FF0000"/>
                </a:solidFill>
                <a:latin typeface="Times New Roman" pitchFamily="18" charset="0"/>
              </a:rPr>
              <a:t>距離倒數之週期函數與橢圓方程式</a:t>
            </a:r>
            <a:r>
              <a:rPr lang="zh-TW" altLang="en-US" sz="2400" dirty="0" smtClean="0">
                <a:solidFill>
                  <a:srgbClr val="FF0000"/>
                </a:solidFill>
                <a:latin typeface="Times New Roman" pitchFamily="18" charset="0"/>
              </a:rPr>
              <a:t>等價</a:t>
            </a:r>
            <a:endParaRPr lang="en-US" altLang="zh-TW" sz="24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130000"/>
              </a:lnSpc>
            </a:pPr>
            <a:endParaRPr lang="zh-TW" altLang="en-US" sz="2400" dirty="0">
              <a:latin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zh-TW" altLang="en-US" sz="2400" dirty="0" smtClean="0">
                <a:latin typeface="Times New Roman" pitchFamily="18" charset="0"/>
              </a:rPr>
              <a:t>        且</a:t>
            </a:r>
            <a:r>
              <a:rPr lang="zh-TW" altLang="en-US" sz="2400" dirty="0">
                <a:latin typeface="Times New Roman" pitchFamily="18" charset="0"/>
              </a:rPr>
              <a:t>亦精確地確認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地球</a:t>
            </a:r>
            <a:r>
              <a:rPr lang="zh-TW" altLang="en-US" sz="2400" dirty="0">
                <a:latin typeface="Times New Roman" pitchFamily="18" charset="0"/>
              </a:rPr>
              <a:t>運行的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軌道</a:t>
            </a:r>
            <a:r>
              <a:rPr lang="zh-TW" altLang="en-US" sz="2400" dirty="0">
                <a:latin typeface="Times New Roman" pitchFamily="18" charset="0"/>
              </a:rPr>
              <a:t>即為</a:t>
            </a:r>
            <a:r>
              <a:rPr lang="zh-TW" altLang="en-US" sz="2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橢圓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軌道</a:t>
            </a:r>
            <a:endParaRPr lang="zh-TW" altLang="en-US" sz="2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FFFF99">
                <a:alpha val="64000"/>
              </a:srgbClr>
            </a:gs>
            <a:gs pos="100000">
              <a:srgbClr val="FAFED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275" name="Rectangle 3"/>
          <p:cNvSpPr>
            <a:spLocks noChangeArrowheads="1"/>
          </p:cNvSpPr>
          <p:nvPr/>
        </p:nvSpPr>
        <p:spPr bwMode="auto">
          <a:xfrm>
            <a:off x="944880" y="1508760"/>
            <a:ext cx="8199120" cy="31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  <a:spcBef>
                <a:spcPct val="50000"/>
              </a:spcBef>
            </a:pPr>
            <a:r>
              <a:rPr lang="zh-TW" altLang="en-US" sz="7200" b="1" dirty="0" smtClean="0">
                <a:solidFill>
                  <a:srgbClr val="00CC66"/>
                </a:solidFill>
                <a:latin typeface="華康中圓體" pitchFamily="49" charset="-120"/>
                <a:ea typeface="華康中圓體" pitchFamily="49" charset="-120"/>
              </a:rPr>
              <a:t>     </a:t>
            </a:r>
            <a:r>
              <a:rPr lang="zh-TW" altLang="en-US" sz="7200" b="1" dirty="0" smtClean="0">
                <a:solidFill>
                  <a:srgbClr val="00CC66"/>
                </a:solidFill>
                <a:latin typeface="標楷體" pitchFamily="65" charset="-120"/>
                <a:ea typeface="標楷體" pitchFamily="65" charset="-120"/>
              </a:rPr>
              <a:t>行  星</a:t>
            </a:r>
            <a:endParaRPr lang="en-US" altLang="zh-TW" sz="7200" b="1" dirty="0" smtClean="0">
              <a:solidFill>
                <a:srgbClr val="00CC66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  <a:spcBef>
                <a:spcPct val="50000"/>
              </a:spcBef>
            </a:pPr>
            <a:r>
              <a:rPr lang="en-US" altLang="zh-TW" sz="7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7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的</a:t>
            </a:r>
            <a:endParaRPr lang="en-US" altLang="zh-TW" sz="7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  <a:spcBef>
                <a:spcPct val="50000"/>
              </a:spcBef>
            </a:pPr>
            <a:r>
              <a:rPr lang="zh-TW" altLang="en-US" sz="7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面積律 與 橢圓律</a:t>
            </a:r>
            <a:endParaRPr lang="zh-TW" altLang="en-US" sz="7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90000"/>
                <a:alpha val="30000"/>
              </a:schemeClr>
            </a:gs>
            <a:gs pos="100000">
              <a:srgbClr val="FAFE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3914" y="0"/>
            <a:ext cx="8229600" cy="796925"/>
          </a:xfrm>
        </p:spPr>
        <p:txBody>
          <a:bodyPr anchor="b"/>
          <a:lstStyle/>
          <a:p>
            <a:pPr eaLnBrk="1" hangingPunct="1"/>
            <a:r>
              <a:rPr lang="zh-TW" altLang="en-US" dirty="0" smtClean="0">
                <a:solidFill>
                  <a:srgbClr val="3333CC"/>
                </a:solidFill>
                <a:latin typeface="華康中圓體" pitchFamily="49" charset="-120"/>
                <a:ea typeface="華康中圓體" pitchFamily="49" charset="-120"/>
              </a:rPr>
              <a:t>推 至 火 星 </a:t>
            </a:r>
            <a:r>
              <a:rPr lang="en-US" altLang="zh-TW" dirty="0" smtClean="0">
                <a:solidFill>
                  <a:srgbClr val="3333CC"/>
                </a:solidFill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en-US" dirty="0" smtClean="0">
                <a:solidFill>
                  <a:srgbClr val="3333CC"/>
                </a:solidFill>
                <a:latin typeface="華康中圓體" pitchFamily="49" charset="-120"/>
                <a:ea typeface="華康中圓體" pitchFamily="49" charset="-120"/>
              </a:rPr>
              <a:t>行 星</a:t>
            </a:r>
            <a:r>
              <a:rPr lang="en-US" altLang="zh-TW" dirty="0" smtClean="0">
                <a:solidFill>
                  <a:srgbClr val="3333CC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endParaRPr lang="zh-TW" altLang="en-US" dirty="0" smtClean="0">
              <a:solidFill>
                <a:srgbClr val="3333CC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0" y="1228379"/>
            <a:ext cx="4641850" cy="4714875"/>
            <a:chOff x="1474" y="1207"/>
            <a:chExt cx="2924" cy="2970"/>
          </a:xfrm>
        </p:grpSpPr>
        <p:sp>
          <p:nvSpPr>
            <p:cNvPr id="9233" name="AutoShape 5"/>
            <p:cNvSpPr>
              <a:spLocks noChangeAspect="1" noChangeArrowheads="1"/>
            </p:cNvSpPr>
            <p:nvPr/>
          </p:nvSpPr>
          <p:spPr bwMode="auto">
            <a:xfrm>
              <a:off x="1474" y="1207"/>
              <a:ext cx="2924" cy="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sz="1800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842" y="1361"/>
              <a:ext cx="2024" cy="2505"/>
              <a:chOff x="3793" y="1710"/>
              <a:chExt cx="3240" cy="4320"/>
            </a:xfrm>
          </p:grpSpPr>
          <p:sp>
            <p:nvSpPr>
              <p:cNvPr id="9247" name="Line 7"/>
              <p:cNvSpPr>
                <a:spLocks noChangeShapeType="1"/>
              </p:cNvSpPr>
              <p:nvPr/>
            </p:nvSpPr>
            <p:spPr bwMode="auto">
              <a:xfrm flipH="1">
                <a:off x="3793" y="1710"/>
                <a:ext cx="1979" cy="23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48" name="Line 8"/>
              <p:cNvSpPr>
                <a:spLocks noChangeShapeType="1"/>
              </p:cNvSpPr>
              <p:nvPr/>
            </p:nvSpPr>
            <p:spPr bwMode="auto">
              <a:xfrm>
                <a:off x="5772" y="1710"/>
                <a:ext cx="1261" cy="25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49" name="Line 9"/>
              <p:cNvSpPr>
                <a:spLocks noChangeShapeType="1"/>
              </p:cNvSpPr>
              <p:nvPr/>
            </p:nvSpPr>
            <p:spPr bwMode="auto">
              <a:xfrm>
                <a:off x="3793" y="4050"/>
                <a:ext cx="1440" cy="19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50" name="Line 10"/>
              <p:cNvSpPr>
                <a:spLocks noChangeShapeType="1"/>
              </p:cNvSpPr>
              <p:nvPr/>
            </p:nvSpPr>
            <p:spPr bwMode="auto">
              <a:xfrm flipH="1">
                <a:off x="5233" y="4230"/>
                <a:ext cx="1800" cy="1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51" name="Line 11"/>
              <p:cNvSpPr>
                <a:spLocks noChangeShapeType="1"/>
              </p:cNvSpPr>
              <p:nvPr/>
            </p:nvSpPr>
            <p:spPr bwMode="auto">
              <a:xfrm flipH="1">
                <a:off x="5233" y="1710"/>
                <a:ext cx="539" cy="4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dirty="0">
                  <a:solidFill>
                    <a:srgbClr val="0066CC"/>
                  </a:solidFill>
                </a:endParaRPr>
              </a:p>
            </p:txBody>
          </p:sp>
        </p:grpSp>
        <p:sp>
          <p:nvSpPr>
            <p:cNvPr id="9235" name="Text Box 12"/>
            <p:cNvSpPr txBox="1">
              <a:spLocks noChangeArrowheads="1"/>
            </p:cNvSpPr>
            <p:nvPr/>
          </p:nvSpPr>
          <p:spPr bwMode="auto">
            <a:xfrm>
              <a:off x="1589" y="2603"/>
              <a:ext cx="399" cy="40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sz="2400" i="1" dirty="0" err="1">
                  <a:latin typeface="Times New Roman" pitchFamily="18" charset="0"/>
                </a:rPr>
                <a:t>E</a:t>
              </a:r>
              <a:r>
                <a:rPr lang="en-US" altLang="zh-TW" sz="2400" i="1" baseline="-25000" dirty="0" err="1">
                  <a:latin typeface="Times New Roman" pitchFamily="18" charset="0"/>
                </a:rPr>
                <a:t>i</a:t>
              </a:r>
              <a:endParaRPr lang="en-US" altLang="zh-TW" sz="2400" dirty="0"/>
            </a:p>
          </p:txBody>
        </p:sp>
        <p:sp>
          <p:nvSpPr>
            <p:cNvPr id="9236" name="Text Box 13"/>
            <p:cNvSpPr txBox="1">
              <a:spLocks noChangeArrowheads="1"/>
            </p:cNvSpPr>
            <p:nvPr/>
          </p:nvSpPr>
          <p:spPr bwMode="auto">
            <a:xfrm>
              <a:off x="3858" y="2683"/>
              <a:ext cx="399" cy="39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sz="2400" i="1" dirty="0" err="1">
                  <a:latin typeface="Times New Roman" pitchFamily="18" charset="0"/>
                </a:rPr>
                <a:t>E</a:t>
              </a:r>
              <a:r>
                <a:rPr lang="en-US" altLang="zh-TW" sz="2400" i="1" baseline="-25000" dirty="0" err="1">
                  <a:latin typeface="Times New Roman" pitchFamily="18" charset="0"/>
                </a:rPr>
                <a:t>j</a:t>
              </a:r>
              <a:endParaRPr lang="en-US" altLang="zh-TW" sz="2400" dirty="0"/>
            </a:p>
          </p:txBody>
        </p:sp>
        <p:sp>
          <p:nvSpPr>
            <p:cNvPr id="9237" name="Text Box 14"/>
            <p:cNvSpPr txBox="1">
              <a:spLocks noChangeArrowheads="1"/>
            </p:cNvSpPr>
            <p:nvPr/>
          </p:nvSpPr>
          <p:spPr bwMode="auto">
            <a:xfrm>
              <a:off x="2891" y="2329"/>
              <a:ext cx="266" cy="36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sz="2800" i="1" dirty="0">
                  <a:solidFill>
                    <a:srgbClr val="0000FF"/>
                  </a:solidFill>
                  <a:latin typeface="Times New Roman" pitchFamily="18" charset="0"/>
                </a:rPr>
                <a:t>d</a:t>
              </a:r>
              <a:endParaRPr lang="en-US" altLang="zh-TW" sz="2800" dirty="0">
                <a:solidFill>
                  <a:srgbClr val="0000FF"/>
                </a:solidFill>
              </a:endParaRPr>
            </a:p>
          </p:txBody>
        </p:sp>
        <p:sp>
          <p:nvSpPr>
            <p:cNvPr id="9238" name="Text Box 15"/>
            <p:cNvSpPr txBox="1">
              <a:spLocks noChangeArrowheads="1"/>
            </p:cNvSpPr>
            <p:nvPr/>
          </p:nvSpPr>
          <p:spPr bwMode="auto">
            <a:xfrm>
              <a:off x="1990" y="3172"/>
              <a:ext cx="399" cy="39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sz="2400" i="1" dirty="0" err="1">
                  <a:latin typeface="Times New Roman" pitchFamily="18" charset="0"/>
                </a:rPr>
                <a:t>r</a:t>
              </a:r>
              <a:r>
                <a:rPr lang="en-US" altLang="zh-TW" sz="2400" i="1" baseline="-25000" dirty="0" err="1">
                  <a:latin typeface="Times New Roman" pitchFamily="18" charset="0"/>
                </a:rPr>
                <a:t>i</a:t>
              </a:r>
              <a:endParaRPr lang="en-US" altLang="zh-TW" sz="2400" dirty="0"/>
            </a:p>
          </p:txBody>
        </p:sp>
        <p:sp>
          <p:nvSpPr>
            <p:cNvPr id="9239" name="Text Box 16"/>
            <p:cNvSpPr txBox="1">
              <a:spLocks noChangeArrowheads="1"/>
            </p:cNvSpPr>
            <p:nvPr/>
          </p:nvSpPr>
          <p:spPr bwMode="auto">
            <a:xfrm>
              <a:off x="3384" y="3182"/>
              <a:ext cx="399" cy="39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sz="2400" i="1" dirty="0" err="1">
                  <a:latin typeface="Times New Roman" pitchFamily="18" charset="0"/>
                </a:rPr>
                <a:t>r</a:t>
              </a:r>
              <a:r>
                <a:rPr lang="en-US" altLang="zh-TW" sz="2400" i="1" baseline="-25000" dirty="0" err="1">
                  <a:latin typeface="Times New Roman" pitchFamily="18" charset="0"/>
                </a:rPr>
                <a:t>j</a:t>
              </a:r>
              <a:endParaRPr lang="en-US" altLang="zh-TW" sz="2400" dirty="0"/>
            </a:p>
          </p:txBody>
        </p:sp>
        <p:sp>
          <p:nvSpPr>
            <p:cNvPr id="9240" name="Text Box 17"/>
            <p:cNvSpPr txBox="1">
              <a:spLocks noChangeArrowheads="1"/>
            </p:cNvSpPr>
            <p:nvPr/>
          </p:nvSpPr>
          <p:spPr bwMode="auto">
            <a:xfrm>
              <a:off x="2712" y="1606"/>
              <a:ext cx="531" cy="35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sz="2800" i="1" dirty="0" err="1">
                  <a:solidFill>
                    <a:srgbClr val="00B050"/>
                  </a:solidFill>
                  <a:latin typeface="Times New Roman" pitchFamily="18" charset="0"/>
                </a:rPr>
                <a:t>α</a:t>
              </a:r>
              <a:r>
                <a:rPr lang="en-US" altLang="zh-TW" sz="2800" i="1" baseline="-25000" dirty="0" err="1">
                  <a:solidFill>
                    <a:srgbClr val="00B050"/>
                  </a:solidFill>
                  <a:latin typeface="Times New Roman" pitchFamily="18" charset="0"/>
                </a:rPr>
                <a:t>i</a:t>
              </a:r>
              <a:endParaRPr lang="en-US" altLang="zh-TW" sz="2800" i="1" dirty="0">
                <a:solidFill>
                  <a:srgbClr val="00B050"/>
                </a:solidFill>
              </a:endParaRPr>
            </a:p>
          </p:txBody>
        </p:sp>
        <p:sp>
          <p:nvSpPr>
            <p:cNvPr id="9241" name="Text Box 18"/>
            <p:cNvSpPr txBox="1">
              <a:spLocks noChangeArrowheads="1"/>
            </p:cNvSpPr>
            <p:nvPr/>
          </p:nvSpPr>
          <p:spPr bwMode="auto">
            <a:xfrm>
              <a:off x="3016" y="1598"/>
              <a:ext cx="531" cy="3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sz="2800" i="1" dirty="0" err="1">
                  <a:solidFill>
                    <a:srgbClr val="00B050"/>
                  </a:solidFill>
                  <a:latin typeface="Times New Roman" pitchFamily="18" charset="0"/>
                </a:rPr>
                <a:t>α</a:t>
              </a:r>
              <a:r>
                <a:rPr lang="en-US" altLang="zh-TW" sz="2800" i="1" baseline="-25000" dirty="0" err="1">
                  <a:solidFill>
                    <a:srgbClr val="00B050"/>
                  </a:solidFill>
                  <a:latin typeface="Times New Roman" pitchFamily="18" charset="0"/>
                </a:rPr>
                <a:t>j</a:t>
              </a:r>
              <a:endParaRPr lang="en-US" altLang="zh-TW" sz="2800" i="1" dirty="0">
                <a:solidFill>
                  <a:srgbClr val="00B050"/>
                </a:solidFill>
              </a:endParaRPr>
            </a:p>
          </p:txBody>
        </p:sp>
        <p:sp>
          <p:nvSpPr>
            <p:cNvPr id="9242" name="Text Box 19"/>
            <p:cNvSpPr txBox="1">
              <a:spLocks noChangeArrowheads="1"/>
            </p:cNvSpPr>
            <p:nvPr/>
          </p:nvSpPr>
          <p:spPr bwMode="auto">
            <a:xfrm>
              <a:off x="1957" y="2531"/>
              <a:ext cx="532" cy="3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sz="2800" i="1" dirty="0" err="1">
                  <a:solidFill>
                    <a:srgbClr val="FF0000"/>
                  </a:solidFill>
                  <a:latin typeface="Times New Roman" pitchFamily="18" charset="0"/>
                </a:rPr>
                <a:t>μ</a:t>
              </a:r>
              <a:r>
                <a:rPr lang="en-US" altLang="zh-TW" sz="2800" i="1" baseline="-25000" dirty="0" err="1">
                  <a:solidFill>
                    <a:srgbClr val="FF0000"/>
                  </a:solidFill>
                  <a:latin typeface="Times New Roman" pitchFamily="18" charset="0"/>
                </a:rPr>
                <a:t>i</a:t>
              </a:r>
              <a:endParaRPr lang="en-US" altLang="zh-TW" sz="2800" i="1" dirty="0">
                <a:solidFill>
                  <a:srgbClr val="FF0000"/>
                </a:solidFill>
              </a:endParaRPr>
            </a:p>
          </p:txBody>
        </p:sp>
        <p:sp>
          <p:nvSpPr>
            <p:cNvPr id="9243" name="Text Box 20"/>
            <p:cNvSpPr txBox="1">
              <a:spLocks noChangeArrowheads="1"/>
            </p:cNvSpPr>
            <p:nvPr/>
          </p:nvSpPr>
          <p:spPr bwMode="auto">
            <a:xfrm>
              <a:off x="3504" y="2564"/>
              <a:ext cx="531" cy="35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sz="2800" i="1" dirty="0" err="1">
                  <a:solidFill>
                    <a:srgbClr val="FF0000"/>
                  </a:solidFill>
                  <a:latin typeface="Times New Roman" pitchFamily="18" charset="0"/>
                </a:rPr>
                <a:t>μ</a:t>
              </a:r>
              <a:r>
                <a:rPr lang="en-US" altLang="zh-TW" sz="2800" i="1" baseline="-25000" dirty="0" err="1">
                  <a:solidFill>
                    <a:srgbClr val="FF0000"/>
                  </a:solidFill>
                  <a:latin typeface="Times New Roman" pitchFamily="18" charset="0"/>
                </a:rPr>
                <a:t>j</a:t>
              </a:r>
              <a:endParaRPr lang="en-US" altLang="zh-TW" sz="2800" i="1" dirty="0">
                <a:solidFill>
                  <a:srgbClr val="FF0000"/>
                </a:solidFill>
              </a:endParaRPr>
            </a:p>
          </p:txBody>
        </p:sp>
        <p:sp>
          <p:nvSpPr>
            <p:cNvPr id="9244" name="Text Box 21"/>
            <p:cNvSpPr txBox="1">
              <a:spLocks noChangeArrowheads="1"/>
            </p:cNvSpPr>
            <p:nvPr/>
          </p:nvSpPr>
          <p:spPr bwMode="auto">
            <a:xfrm>
              <a:off x="2578" y="3463"/>
              <a:ext cx="297" cy="37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sz="2800" i="1" dirty="0">
                  <a:solidFill>
                    <a:srgbClr val="FF0000"/>
                  </a:solidFill>
                  <a:latin typeface="Times New Roman" pitchFamily="18" charset="0"/>
                </a:rPr>
                <a:t>θ</a:t>
              </a:r>
              <a:endParaRPr lang="en-US" altLang="zh-TW" sz="2800" i="1" dirty="0">
                <a:solidFill>
                  <a:srgbClr val="FF0000"/>
                </a:solidFill>
              </a:endParaRPr>
            </a:p>
          </p:txBody>
        </p:sp>
        <p:sp>
          <p:nvSpPr>
            <p:cNvPr id="9245" name="Text Box 22"/>
            <p:cNvSpPr txBox="1">
              <a:spLocks noChangeArrowheads="1"/>
            </p:cNvSpPr>
            <p:nvPr/>
          </p:nvSpPr>
          <p:spPr bwMode="auto">
            <a:xfrm>
              <a:off x="2636" y="3846"/>
              <a:ext cx="388" cy="3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sz="2400" i="1" dirty="0">
                  <a:latin typeface="Times New Roman" pitchFamily="18" charset="0"/>
                </a:rPr>
                <a:t>S</a:t>
              </a:r>
              <a:endParaRPr lang="en-US" altLang="zh-TW" sz="2400" dirty="0"/>
            </a:p>
          </p:txBody>
        </p:sp>
        <p:sp>
          <p:nvSpPr>
            <p:cNvPr id="9246" name="Freeform 23"/>
            <p:cNvSpPr>
              <a:spLocks/>
            </p:cNvSpPr>
            <p:nvPr/>
          </p:nvSpPr>
          <p:spPr bwMode="auto">
            <a:xfrm rot="-1109545">
              <a:off x="2458" y="3335"/>
              <a:ext cx="534" cy="332"/>
            </a:xfrm>
            <a:custGeom>
              <a:avLst/>
              <a:gdLst>
                <a:gd name="T0" fmla="*/ 0 w 1080"/>
                <a:gd name="T1" fmla="*/ 47 h 630"/>
                <a:gd name="T2" fmla="*/ 356 w 1080"/>
                <a:gd name="T3" fmla="*/ 47 h 630"/>
                <a:gd name="T4" fmla="*/ 534 w 1080"/>
                <a:gd name="T5" fmla="*/ 332 h 630"/>
                <a:gd name="T6" fmla="*/ 0 60000 65536"/>
                <a:gd name="T7" fmla="*/ 0 60000 65536"/>
                <a:gd name="T8" fmla="*/ 0 60000 65536"/>
                <a:gd name="T9" fmla="*/ 0 w 1080"/>
                <a:gd name="T10" fmla="*/ 0 h 630"/>
                <a:gd name="T11" fmla="*/ 1080 w 1080"/>
                <a:gd name="T12" fmla="*/ 630 h 6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0" h="630">
                  <a:moveTo>
                    <a:pt x="0" y="90"/>
                  </a:moveTo>
                  <a:cubicBezTo>
                    <a:pt x="270" y="45"/>
                    <a:pt x="540" y="0"/>
                    <a:pt x="720" y="90"/>
                  </a:cubicBezTo>
                  <a:cubicBezTo>
                    <a:pt x="900" y="180"/>
                    <a:pt x="990" y="405"/>
                    <a:pt x="1080" y="63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zh-TW" altLang="en-US" sz="1800"/>
            </a:p>
          </p:txBody>
        </p:sp>
      </p:grpSp>
      <p:sp>
        <p:nvSpPr>
          <p:cNvPr id="39960" name="Rectangle 2"/>
          <p:cNvSpPr>
            <a:spLocks noChangeArrowheads="1"/>
          </p:cNvSpPr>
          <p:nvPr/>
        </p:nvSpPr>
        <p:spPr bwMode="auto">
          <a:xfrm>
            <a:off x="4355214" y="947408"/>
            <a:ext cx="38528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zh-TW" altLang="en-US" sz="3200" dirty="0" smtClean="0">
                <a:solidFill>
                  <a:schemeClr val="hlink"/>
                </a:solidFill>
                <a:latin typeface="Arial" charset="0"/>
              </a:rPr>
              <a:t>   </a:t>
            </a:r>
            <a:r>
              <a:rPr lang="zh-TW" altLang="en-US" sz="3200" b="1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自地球觀察</a:t>
            </a:r>
            <a:endParaRPr lang="zh-TW" altLang="en-US" sz="3200" b="1" dirty="0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9961" name="Rectangle 3"/>
          <p:cNvSpPr>
            <a:spLocks noChangeArrowheads="1"/>
          </p:cNvSpPr>
          <p:nvPr/>
        </p:nvSpPr>
        <p:spPr bwMode="auto">
          <a:xfrm>
            <a:off x="4260912" y="1618859"/>
            <a:ext cx="4728852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</a:pPr>
            <a:r>
              <a:rPr lang="en-US" altLang="zh-TW" sz="2800" i="1" dirty="0">
                <a:latin typeface="Arial" charset="0"/>
              </a:rPr>
              <a:t>   </a:t>
            </a:r>
            <a:r>
              <a:rPr lang="en-US" altLang="zh-TW" sz="2800" i="1" dirty="0" err="1">
                <a:solidFill>
                  <a:srgbClr val="FF0000"/>
                </a:solidFill>
                <a:latin typeface="Arial" charset="0"/>
              </a:rPr>
              <a:t>μ</a:t>
            </a:r>
            <a:r>
              <a:rPr lang="en-US" altLang="zh-TW" sz="2800" i="1" baseline="-25000" dirty="0" err="1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zh-TW" altLang="en-US" sz="2800" i="1" dirty="0">
                <a:solidFill>
                  <a:srgbClr val="FF0000"/>
                </a:solidFill>
                <a:latin typeface="Arial" charset="0"/>
              </a:rPr>
              <a:t>、</a:t>
            </a:r>
            <a:r>
              <a:rPr lang="en-US" altLang="zh-TW" sz="2800" i="1" dirty="0" err="1" smtClean="0">
                <a:solidFill>
                  <a:srgbClr val="FF0000"/>
                </a:solidFill>
                <a:latin typeface="Arial" charset="0"/>
              </a:rPr>
              <a:t>μ</a:t>
            </a:r>
            <a:r>
              <a:rPr lang="en-US" altLang="zh-TW" sz="2800" i="1" baseline="-25000" dirty="0" err="1" smtClean="0">
                <a:solidFill>
                  <a:srgbClr val="FF0000"/>
                </a:solidFill>
                <a:latin typeface="Times New Roman" pitchFamily="18" charset="0"/>
              </a:rPr>
              <a:t>j</a:t>
            </a:r>
            <a:r>
              <a:rPr lang="zh-TW" altLang="en-US" sz="2800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zh-TW" altLang="en-US" sz="2800" dirty="0" smtClean="0">
                <a:latin typeface="Arial" charset="0"/>
              </a:rPr>
              <a:t>及</a:t>
            </a:r>
            <a:r>
              <a:rPr lang="en-US" altLang="zh-TW" sz="2800" i="1" dirty="0" smtClean="0">
                <a:latin typeface="Arial" charset="0"/>
              </a:rPr>
              <a:t>θ</a:t>
            </a:r>
            <a:r>
              <a:rPr lang="zh-TW" altLang="en-US" sz="2800" i="1" dirty="0" smtClean="0">
                <a:latin typeface="Arial" charset="0"/>
              </a:rPr>
              <a:t> </a:t>
            </a:r>
            <a:r>
              <a:rPr lang="zh-TW" altLang="en-US" sz="2800" dirty="0" smtClean="0">
                <a:latin typeface="Arial" charset="0"/>
              </a:rPr>
              <a:t>此三</a:t>
            </a:r>
            <a:r>
              <a:rPr lang="zh-TW" altLang="en-US" sz="2800" dirty="0">
                <a:latin typeface="Arial" charset="0"/>
              </a:rPr>
              <a:t>個角度，在地球上是可以觀測得到的數據，又地球的面積律已成立。</a:t>
            </a:r>
          </a:p>
        </p:txBody>
      </p:sp>
      <p:sp>
        <p:nvSpPr>
          <p:cNvPr id="9225" name="Text Box 26"/>
          <p:cNvSpPr txBox="1">
            <a:spLocks noChangeArrowheads="1"/>
          </p:cNvSpPr>
          <p:nvPr/>
        </p:nvSpPr>
        <p:spPr bwMode="auto">
          <a:xfrm>
            <a:off x="2373882" y="994258"/>
            <a:ext cx="342900" cy="27781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TW" sz="2400" i="1" dirty="0">
                <a:latin typeface="Times New Roman" pitchFamily="18" charset="0"/>
              </a:rPr>
              <a:t>M</a:t>
            </a:r>
            <a:endParaRPr lang="en-US" altLang="zh-TW" sz="2400" dirty="0"/>
          </a:p>
        </p:txBody>
      </p:sp>
      <p:sp>
        <p:nvSpPr>
          <p:cNvPr id="9226" name="Rectangle 28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9227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5292725" y="4400550"/>
            <a:ext cx="2663825" cy="973138"/>
            <a:chOff x="2880" y="2759"/>
            <a:chExt cx="1678" cy="613"/>
          </a:xfrm>
        </p:grpSpPr>
        <p:graphicFrame>
          <p:nvGraphicFramePr>
            <p:cNvPr id="9219" name="Object 27"/>
            <p:cNvGraphicFramePr>
              <a:graphicFrameLocks noChangeAspect="1"/>
            </p:cNvGraphicFramePr>
            <p:nvPr/>
          </p:nvGraphicFramePr>
          <p:xfrm>
            <a:off x="2880" y="2795"/>
            <a:ext cx="635" cy="5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9851" name="方程式" r:id="rId3" imgW="444307" imgH="444307" progId="Equation.3">
                    <p:embed/>
                  </p:oleObj>
                </mc:Choice>
                <mc:Fallback>
                  <p:oleObj name="方程式" r:id="rId3" imgW="444307" imgH="444307" progId="Equation.3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795"/>
                          <a:ext cx="635" cy="5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0" name="Object 29"/>
            <p:cNvGraphicFramePr>
              <a:graphicFrameLocks noChangeAspect="1"/>
            </p:cNvGraphicFramePr>
            <p:nvPr/>
          </p:nvGraphicFramePr>
          <p:xfrm>
            <a:off x="3923" y="2759"/>
            <a:ext cx="635" cy="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9852" name="方程式" r:id="rId5" imgW="444307" imgH="469696" progId="Equation.3">
                    <p:embed/>
                  </p:oleObj>
                </mc:Choice>
                <mc:Fallback>
                  <p:oleObj name="方程式" r:id="rId5" imgW="444307" imgH="469696" progId="Equation.3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" y="2759"/>
                          <a:ext cx="635" cy="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2" name="Rectangle 3"/>
            <p:cNvSpPr>
              <a:spLocks noChangeArrowheads="1"/>
            </p:cNvSpPr>
            <p:nvPr/>
          </p:nvSpPr>
          <p:spPr bwMode="auto">
            <a:xfrm>
              <a:off x="3524" y="2853"/>
              <a:ext cx="448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zh-TW" altLang="en-US" sz="3600">
                  <a:latin typeface="Arial" charset="0"/>
                </a:rPr>
                <a:t>＝</a:t>
              </a:r>
              <a:r>
                <a:rPr lang="zh-TW" altLang="en-US" sz="3200">
                  <a:solidFill>
                    <a:srgbClr val="CC6600"/>
                  </a:solidFill>
                  <a:latin typeface="Arial" charset="0"/>
                </a:rPr>
                <a:t> 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5653088" y="5446713"/>
            <a:ext cx="2232025" cy="1150937"/>
            <a:chOff x="3742" y="3385"/>
            <a:chExt cx="1406" cy="725"/>
          </a:xfrm>
        </p:grpSpPr>
        <p:graphicFrame>
          <p:nvGraphicFramePr>
            <p:cNvPr id="9218" name="Object 4"/>
            <p:cNvGraphicFramePr>
              <a:graphicFrameLocks noChangeAspect="1"/>
            </p:cNvGraphicFramePr>
            <p:nvPr/>
          </p:nvGraphicFramePr>
          <p:xfrm>
            <a:off x="4345" y="3385"/>
            <a:ext cx="803" cy="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9853" name="方程式" r:id="rId7" imgW="558800" imgH="469900" progId="Equation.3">
                    <p:embed/>
                  </p:oleObj>
                </mc:Choice>
                <mc:Fallback>
                  <p:oleObj name="方程式" r:id="rId7" imgW="558800" imgH="4699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5" y="3385"/>
                          <a:ext cx="803" cy="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0" name="Rectangle 6"/>
            <p:cNvSpPr>
              <a:spLocks noChangeArrowheads="1"/>
            </p:cNvSpPr>
            <p:nvPr/>
          </p:nvSpPr>
          <p:spPr bwMode="auto">
            <a:xfrm>
              <a:off x="3742" y="3565"/>
              <a:ext cx="41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kumimoji="0" lang="en-US" altLang="zh-TW" sz="3200" i="1" dirty="0">
                  <a:solidFill>
                    <a:srgbClr val="0070C0"/>
                  </a:solidFill>
                  <a:latin typeface="Times New Roman" pitchFamily="18" charset="0"/>
                </a:rPr>
                <a:t>d</a:t>
              </a:r>
              <a:r>
                <a:rPr kumimoji="0" lang="en-US" altLang="zh-TW" sz="3200" i="1" dirty="0">
                  <a:solidFill>
                    <a:srgbClr val="660066"/>
                  </a:solidFill>
                  <a:latin typeface="Times New Roman" pitchFamily="18" charset="0"/>
                </a:rPr>
                <a:t> </a:t>
              </a:r>
              <a:endParaRPr lang="en-US" altLang="zh-TW" sz="3200" i="1" dirty="0">
                <a:solidFill>
                  <a:srgbClr val="660066"/>
                </a:solidFill>
                <a:latin typeface="Times New Roman" pitchFamily="18" charset="0"/>
              </a:endParaRPr>
            </a:p>
          </p:txBody>
        </p:sp>
        <p:sp>
          <p:nvSpPr>
            <p:cNvPr id="9231" name="Rectangle 7"/>
            <p:cNvSpPr>
              <a:spLocks noChangeArrowheads="1"/>
            </p:cNvSpPr>
            <p:nvPr/>
          </p:nvSpPr>
          <p:spPr bwMode="auto">
            <a:xfrm>
              <a:off x="3954" y="3542"/>
              <a:ext cx="380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zh-TW" altLang="en-US" sz="3600"/>
                <a:t>＝</a:t>
              </a:r>
              <a:r>
                <a:rPr lang="zh-TW" altLang="en-US" sz="3200">
                  <a:solidFill>
                    <a:srgbClr val="CC6600"/>
                  </a:solidFill>
                </a:rPr>
                <a:t>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0" grpId="0"/>
      <p:bldP spid="3996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FF99CC">
                <a:alpha val="39000"/>
              </a:srgbClr>
            </a:gs>
            <a:gs pos="100000">
              <a:srgbClr val="FAFED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802188" y="209550"/>
            <a:ext cx="292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>
                <a:solidFill>
                  <a:srgbClr val="808000"/>
                </a:solidFill>
                <a:latin typeface="Times New Roman" pitchFamily="18" charset="0"/>
              </a:rPr>
              <a:t>四邊形內角和為</a:t>
            </a:r>
            <a:r>
              <a:rPr lang="en-US" altLang="zh-TW" sz="2400">
                <a:solidFill>
                  <a:srgbClr val="808000"/>
                </a:solidFill>
                <a:latin typeface="Times New Roman" pitchFamily="18" charset="0"/>
              </a:rPr>
              <a:t>360° </a:t>
            </a:r>
            <a:endParaRPr lang="zh-TW" altLang="en-US" sz="2400">
              <a:solidFill>
                <a:srgbClr val="808000"/>
              </a:solidFill>
              <a:latin typeface="Times New Roman" pitchFamily="18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4284663" y="862013"/>
            <a:ext cx="38892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i="1" dirty="0" err="1">
                <a:solidFill>
                  <a:srgbClr val="808000"/>
                </a:solidFill>
                <a:latin typeface="Times New Roman" pitchFamily="18" charset="0"/>
              </a:rPr>
              <a:t>μ</a:t>
            </a:r>
            <a:r>
              <a:rPr lang="en-US" altLang="zh-TW" sz="2400" i="1" baseline="-25000" dirty="0" err="1">
                <a:solidFill>
                  <a:srgbClr val="808000"/>
                </a:solidFill>
                <a:latin typeface="Times New Roman" pitchFamily="18" charset="0"/>
              </a:rPr>
              <a:t>i</a:t>
            </a:r>
            <a:r>
              <a:rPr lang="zh-TW" altLang="en-US" sz="2400" dirty="0">
                <a:solidFill>
                  <a:srgbClr val="808000"/>
                </a:solidFill>
                <a:latin typeface="Times New Roman" pitchFamily="18" charset="0"/>
              </a:rPr>
              <a:t>＋</a:t>
            </a:r>
            <a:r>
              <a:rPr lang="en-US" altLang="zh-TW" sz="2400" i="1" dirty="0" err="1">
                <a:solidFill>
                  <a:srgbClr val="808000"/>
                </a:solidFill>
                <a:latin typeface="Times New Roman" pitchFamily="18" charset="0"/>
              </a:rPr>
              <a:t>μ</a:t>
            </a:r>
            <a:r>
              <a:rPr lang="en-US" altLang="zh-TW" sz="2400" i="1" baseline="-25000" dirty="0" err="1">
                <a:solidFill>
                  <a:srgbClr val="808000"/>
                </a:solidFill>
                <a:latin typeface="Times New Roman" pitchFamily="18" charset="0"/>
              </a:rPr>
              <a:t>j</a:t>
            </a:r>
            <a:r>
              <a:rPr lang="zh-TW" altLang="en-US" sz="2400" dirty="0">
                <a:solidFill>
                  <a:srgbClr val="808000"/>
                </a:solidFill>
                <a:latin typeface="Times New Roman" pitchFamily="18" charset="0"/>
              </a:rPr>
              <a:t>＋</a:t>
            </a:r>
            <a:r>
              <a:rPr lang="en-US" altLang="zh-TW" sz="2400" i="1" dirty="0">
                <a:solidFill>
                  <a:srgbClr val="808000"/>
                </a:solidFill>
                <a:latin typeface="Times New Roman" pitchFamily="18" charset="0"/>
              </a:rPr>
              <a:t>θ</a:t>
            </a:r>
            <a:r>
              <a:rPr lang="zh-TW" altLang="en-US" sz="2400" dirty="0">
                <a:solidFill>
                  <a:srgbClr val="808000"/>
                </a:solidFill>
                <a:latin typeface="Times New Roman" pitchFamily="18" charset="0"/>
              </a:rPr>
              <a:t>＋（</a:t>
            </a:r>
            <a:r>
              <a:rPr lang="en-US" altLang="zh-TW" sz="2400" i="1" dirty="0" err="1">
                <a:solidFill>
                  <a:srgbClr val="808000"/>
                </a:solidFill>
                <a:latin typeface="Times New Roman" pitchFamily="18" charset="0"/>
              </a:rPr>
              <a:t>α</a:t>
            </a:r>
            <a:r>
              <a:rPr lang="en-US" altLang="zh-TW" sz="2400" i="1" baseline="-25000" dirty="0" err="1">
                <a:solidFill>
                  <a:srgbClr val="808000"/>
                </a:solidFill>
                <a:latin typeface="Times New Roman" pitchFamily="18" charset="0"/>
              </a:rPr>
              <a:t>i</a:t>
            </a:r>
            <a:r>
              <a:rPr lang="zh-TW" altLang="en-US" sz="2400" dirty="0">
                <a:solidFill>
                  <a:srgbClr val="808000"/>
                </a:solidFill>
                <a:latin typeface="Times New Roman" pitchFamily="18" charset="0"/>
              </a:rPr>
              <a:t>＋</a:t>
            </a:r>
            <a:r>
              <a:rPr lang="en-US" altLang="zh-TW" sz="2400" i="1" dirty="0" err="1">
                <a:solidFill>
                  <a:srgbClr val="808000"/>
                </a:solidFill>
                <a:latin typeface="Times New Roman" pitchFamily="18" charset="0"/>
              </a:rPr>
              <a:t>α</a:t>
            </a:r>
            <a:r>
              <a:rPr lang="en-US" altLang="zh-TW" sz="2400" i="1" baseline="-25000" dirty="0" err="1">
                <a:solidFill>
                  <a:srgbClr val="808000"/>
                </a:solidFill>
                <a:latin typeface="Times New Roman" pitchFamily="18" charset="0"/>
              </a:rPr>
              <a:t>j</a:t>
            </a:r>
            <a:r>
              <a:rPr lang="zh-TW" altLang="en-US" sz="2400" dirty="0">
                <a:solidFill>
                  <a:srgbClr val="808000"/>
                </a:solidFill>
                <a:latin typeface="Times New Roman" pitchFamily="18" charset="0"/>
              </a:rPr>
              <a:t>）</a:t>
            </a:r>
            <a:r>
              <a:rPr lang="zh-TW" altLang="en-US" sz="2400" i="1" dirty="0">
                <a:solidFill>
                  <a:srgbClr val="808000"/>
                </a:solidFill>
                <a:latin typeface="Times New Roman" pitchFamily="18" charset="0"/>
              </a:rPr>
              <a:t>＝</a:t>
            </a:r>
            <a:r>
              <a:rPr lang="en-US" altLang="zh-TW" sz="2400" dirty="0">
                <a:solidFill>
                  <a:srgbClr val="808000"/>
                </a:solidFill>
                <a:latin typeface="Times New Roman" pitchFamily="18" charset="0"/>
              </a:rPr>
              <a:t>360°</a:t>
            </a:r>
            <a:endParaRPr lang="zh-TW" altLang="en-US" sz="2400" dirty="0">
              <a:solidFill>
                <a:srgbClr val="808000"/>
              </a:solidFill>
              <a:latin typeface="Times New Roman" pitchFamily="18" charset="0"/>
            </a:endParaRP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3633788" y="981075"/>
            <a:ext cx="433387" cy="288925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3601172" y="170829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808000"/>
                </a:solidFill>
              </a:rPr>
              <a:t>或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4208133" y="1726108"/>
            <a:ext cx="44165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i="1" dirty="0" err="1">
                <a:solidFill>
                  <a:srgbClr val="808000"/>
                </a:solidFill>
                <a:latin typeface="Times New Roman" pitchFamily="18" charset="0"/>
              </a:rPr>
              <a:t>α</a:t>
            </a:r>
            <a:r>
              <a:rPr lang="en-US" altLang="zh-TW" sz="2400" i="1" baseline="-25000" dirty="0" err="1">
                <a:solidFill>
                  <a:srgbClr val="808000"/>
                </a:solidFill>
                <a:latin typeface="Times New Roman" pitchFamily="18" charset="0"/>
              </a:rPr>
              <a:t>i</a:t>
            </a:r>
            <a:r>
              <a:rPr lang="zh-TW" altLang="en-US" sz="2400" i="1" dirty="0">
                <a:solidFill>
                  <a:srgbClr val="808000"/>
                </a:solidFill>
                <a:latin typeface="Times New Roman" pitchFamily="18" charset="0"/>
              </a:rPr>
              <a:t>＝</a:t>
            </a:r>
            <a:r>
              <a:rPr lang="en-US" altLang="zh-TW" sz="2400" dirty="0">
                <a:solidFill>
                  <a:srgbClr val="C00000"/>
                </a:solidFill>
                <a:latin typeface="Times New Roman" pitchFamily="18" charset="0"/>
              </a:rPr>
              <a:t>360°</a:t>
            </a:r>
            <a:r>
              <a:rPr lang="zh-TW" altLang="en-US" sz="2400" i="1" dirty="0">
                <a:solidFill>
                  <a:srgbClr val="C00000"/>
                </a:solidFill>
                <a:latin typeface="Times New Roman" pitchFamily="18" charset="0"/>
              </a:rPr>
              <a:t>－</a:t>
            </a:r>
            <a:r>
              <a:rPr lang="en-US" altLang="zh-TW" sz="2400" i="1" dirty="0" err="1">
                <a:solidFill>
                  <a:srgbClr val="C00000"/>
                </a:solidFill>
                <a:latin typeface="Times New Roman" pitchFamily="18" charset="0"/>
              </a:rPr>
              <a:t>μ</a:t>
            </a:r>
            <a:r>
              <a:rPr lang="en-US" altLang="zh-TW" sz="2400" i="1" baseline="-25000" dirty="0" err="1">
                <a:solidFill>
                  <a:srgbClr val="C00000"/>
                </a:solidFill>
                <a:latin typeface="Times New Roman" pitchFamily="18" charset="0"/>
              </a:rPr>
              <a:t>i</a:t>
            </a:r>
            <a:r>
              <a:rPr lang="zh-TW" altLang="en-US" sz="2400" i="1" dirty="0">
                <a:solidFill>
                  <a:srgbClr val="C00000"/>
                </a:solidFill>
                <a:latin typeface="Times New Roman" pitchFamily="18" charset="0"/>
              </a:rPr>
              <a:t>－</a:t>
            </a:r>
            <a:r>
              <a:rPr lang="en-US" altLang="zh-TW" sz="2400" i="1" dirty="0" err="1">
                <a:solidFill>
                  <a:srgbClr val="C00000"/>
                </a:solidFill>
                <a:latin typeface="Times New Roman" pitchFamily="18" charset="0"/>
              </a:rPr>
              <a:t>μ</a:t>
            </a:r>
            <a:r>
              <a:rPr lang="en-US" altLang="zh-TW" sz="2400" i="1" baseline="-25000" dirty="0" err="1">
                <a:solidFill>
                  <a:srgbClr val="C00000"/>
                </a:solidFill>
                <a:latin typeface="Times New Roman" pitchFamily="18" charset="0"/>
              </a:rPr>
              <a:t>j</a:t>
            </a:r>
            <a:r>
              <a:rPr lang="zh-TW" altLang="en-US" sz="2400" i="1" dirty="0">
                <a:solidFill>
                  <a:srgbClr val="C00000"/>
                </a:solidFill>
                <a:latin typeface="Times New Roman" pitchFamily="18" charset="0"/>
              </a:rPr>
              <a:t>－</a:t>
            </a:r>
            <a:r>
              <a:rPr lang="en-US" altLang="zh-TW" sz="2400" i="1" dirty="0">
                <a:solidFill>
                  <a:srgbClr val="C00000"/>
                </a:solidFill>
                <a:latin typeface="Times New Roman" pitchFamily="18" charset="0"/>
              </a:rPr>
              <a:t>θ</a:t>
            </a:r>
            <a:r>
              <a:rPr lang="zh-TW" altLang="en-US" sz="2400" i="1" dirty="0">
                <a:solidFill>
                  <a:srgbClr val="808000"/>
                </a:solidFill>
                <a:latin typeface="Times New Roman" pitchFamily="18" charset="0"/>
              </a:rPr>
              <a:t>－</a:t>
            </a:r>
            <a:r>
              <a:rPr lang="en-US" altLang="zh-TW" sz="2400" i="1" dirty="0" err="1">
                <a:solidFill>
                  <a:srgbClr val="808000"/>
                </a:solidFill>
                <a:latin typeface="Times New Roman" pitchFamily="18" charset="0"/>
              </a:rPr>
              <a:t>α</a:t>
            </a:r>
            <a:r>
              <a:rPr lang="en-US" altLang="zh-TW" sz="2400" i="1" baseline="-25000" dirty="0" err="1">
                <a:solidFill>
                  <a:srgbClr val="808000"/>
                </a:solidFill>
                <a:latin typeface="Times New Roman" pitchFamily="18" charset="0"/>
              </a:rPr>
              <a:t>j</a:t>
            </a:r>
            <a:r>
              <a:rPr lang="en-US" altLang="zh-TW" sz="2400" i="1" dirty="0">
                <a:solidFill>
                  <a:srgbClr val="808000"/>
                </a:solidFill>
                <a:latin typeface="Times New Roman" pitchFamily="18" charset="0"/>
              </a:rPr>
              <a:t> </a:t>
            </a:r>
            <a:r>
              <a:rPr lang="zh-TW" altLang="en-US" sz="2400" i="1" dirty="0">
                <a:solidFill>
                  <a:srgbClr val="808000"/>
                </a:solidFill>
                <a:latin typeface="Times New Roman" pitchFamily="18" charset="0"/>
              </a:rPr>
              <a:t>＝</a:t>
            </a:r>
            <a:r>
              <a:rPr lang="en-US" altLang="zh-TW" sz="2400" b="1" i="1" dirty="0">
                <a:solidFill>
                  <a:srgbClr val="C00000"/>
                </a:solidFill>
                <a:latin typeface="Times New Roman" pitchFamily="18" charset="0"/>
              </a:rPr>
              <a:t>β</a:t>
            </a:r>
            <a:r>
              <a:rPr lang="zh-TW" altLang="en-US" sz="2400" i="1" dirty="0">
                <a:solidFill>
                  <a:srgbClr val="808000"/>
                </a:solidFill>
                <a:latin typeface="Times New Roman" pitchFamily="18" charset="0"/>
              </a:rPr>
              <a:t>－</a:t>
            </a:r>
            <a:r>
              <a:rPr lang="en-US" altLang="zh-TW" sz="2400" i="1" dirty="0" err="1">
                <a:solidFill>
                  <a:srgbClr val="808000"/>
                </a:solidFill>
                <a:latin typeface="Times New Roman" pitchFamily="18" charset="0"/>
              </a:rPr>
              <a:t>α</a:t>
            </a:r>
            <a:r>
              <a:rPr lang="en-US" altLang="zh-TW" sz="2400" i="1" baseline="-25000" dirty="0" err="1">
                <a:solidFill>
                  <a:srgbClr val="808000"/>
                </a:solidFill>
                <a:latin typeface="Times New Roman" pitchFamily="18" charset="0"/>
              </a:rPr>
              <a:t>j</a:t>
            </a:r>
            <a:r>
              <a:rPr lang="en-US" altLang="zh-TW" sz="2400" i="1" dirty="0">
                <a:solidFill>
                  <a:srgbClr val="808000"/>
                </a:solidFill>
                <a:latin typeface="Times New Roman" pitchFamily="18" charset="0"/>
              </a:rPr>
              <a:t> </a:t>
            </a:r>
            <a:endParaRPr lang="zh-TW" altLang="en-US" sz="2400" i="1" dirty="0">
              <a:solidFill>
                <a:srgbClr val="808000"/>
              </a:solidFill>
              <a:latin typeface="Times New Roman" pitchFamily="18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384100" y="2603171"/>
            <a:ext cx="2303463" cy="863600"/>
            <a:chOff x="2880" y="2759"/>
            <a:chExt cx="1678" cy="613"/>
          </a:xfrm>
        </p:grpSpPr>
        <p:graphicFrame>
          <p:nvGraphicFramePr>
            <p:cNvPr id="10248" name="Object 11"/>
            <p:cNvGraphicFramePr>
              <a:graphicFrameLocks noChangeAspect="1"/>
            </p:cNvGraphicFramePr>
            <p:nvPr/>
          </p:nvGraphicFramePr>
          <p:xfrm>
            <a:off x="2880" y="2795"/>
            <a:ext cx="635" cy="5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0970" name="方程式" r:id="rId3" imgW="444307" imgH="444307" progId="Equation.3">
                    <p:embed/>
                  </p:oleObj>
                </mc:Choice>
                <mc:Fallback>
                  <p:oleObj name="方程式" r:id="rId3" imgW="444307" imgH="444307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795"/>
                          <a:ext cx="635" cy="5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9" name="Object 12"/>
            <p:cNvGraphicFramePr>
              <a:graphicFrameLocks noChangeAspect="1"/>
            </p:cNvGraphicFramePr>
            <p:nvPr/>
          </p:nvGraphicFramePr>
          <p:xfrm>
            <a:off x="3923" y="2759"/>
            <a:ext cx="635" cy="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0971" name="方程式" r:id="rId5" imgW="444307" imgH="469696" progId="Equation.3">
                    <p:embed/>
                  </p:oleObj>
                </mc:Choice>
                <mc:Fallback>
                  <p:oleObj name="方程式" r:id="rId5" imgW="444307" imgH="469696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" y="2759"/>
                          <a:ext cx="635" cy="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89" name="Rectangle 3"/>
            <p:cNvSpPr>
              <a:spLocks noChangeArrowheads="1"/>
            </p:cNvSpPr>
            <p:nvPr/>
          </p:nvSpPr>
          <p:spPr bwMode="auto">
            <a:xfrm>
              <a:off x="3524" y="2853"/>
              <a:ext cx="448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zh-TW" altLang="en-US" sz="3600">
                  <a:latin typeface="Arial" charset="0"/>
                </a:rPr>
                <a:t>＝</a:t>
              </a:r>
              <a:r>
                <a:rPr lang="zh-TW" altLang="en-US" sz="3200">
                  <a:solidFill>
                    <a:srgbClr val="CC6600"/>
                  </a:solidFill>
                  <a:latin typeface="Arial" charset="0"/>
                </a:rPr>
                <a:t> 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766003" y="2579419"/>
            <a:ext cx="2376488" cy="862013"/>
            <a:chOff x="2907" y="2783"/>
            <a:chExt cx="1623" cy="573"/>
          </a:xfrm>
        </p:grpSpPr>
        <p:graphicFrame>
          <p:nvGraphicFramePr>
            <p:cNvPr id="10246" name="Object 15"/>
            <p:cNvGraphicFramePr>
              <a:graphicFrameLocks noChangeAspect="1"/>
            </p:cNvGraphicFramePr>
            <p:nvPr/>
          </p:nvGraphicFramePr>
          <p:xfrm>
            <a:off x="2907" y="2803"/>
            <a:ext cx="581" cy="5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0972" name="方程式" r:id="rId7" imgW="406080" imgH="431640" progId="Equation.3">
                    <p:embed/>
                  </p:oleObj>
                </mc:Choice>
                <mc:Fallback>
                  <p:oleObj name="方程式" r:id="rId7" imgW="406080" imgH="43164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7" y="2803"/>
                          <a:ext cx="581" cy="5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7" name="Object 16"/>
            <p:cNvGraphicFramePr>
              <a:graphicFrameLocks noChangeAspect="1"/>
            </p:cNvGraphicFramePr>
            <p:nvPr/>
          </p:nvGraphicFramePr>
          <p:xfrm>
            <a:off x="3950" y="2783"/>
            <a:ext cx="580" cy="5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0973" name="方程式" r:id="rId9" imgW="406080" imgH="431640" progId="Equation.3">
                    <p:embed/>
                  </p:oleObj>
                </mc:Choice>
                <mc:Fallback>
                  <p:oleObj name="方程式" r:id="rId9" imgW="406080" imgH="43164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0" y="2783"/>
                          <a:ext cx="580" cy="5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88" name="Rectangle 3"/>
            <p:cNvSpPr>
              <a:spLocks noChangeArrowheads="1"/>
            </p:cNvSpPr>
            <p:nvPr/>
          </p:nvSpPr>
          <p:spPr bwMode="auto">
            <a:xfrm>
              <a:off x="3524" y="2853"/>
              <a:ext cx="448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zh-TW" altLang="en-US" sz="3600">
                  <a:latin typeface="Arial" charset="0"/>
                </a:rPr>
                <a:t>＝</a:t>
              </a:r>
              <a:r>
                <a:rPr lang="zh-TW" altLang="en-US" sz="3200">
                  <a:solidFill>
                    <a:srgbClr val="CC6600"/>
                  </a:solidFill>
                  <a:latin typeface="Arial" charset="0"/>
                </a:rPr>
                <a:t> </a:t>
              </a:r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4830763" y="3720893"/>
            <a:ext cx="2955925" cy="1020763"/>
            <a:chOff x="1750" y="2115"/>
            <a:chExt cx="1862" cy="643"/>
          </a:xfrm>
        </p:grpSpPr>
        <p:graphicFrame>
          <p:nvGraphicFramePr>
            <p:cNvPr id="10243" name="Object 18"/>
            <p:cNvGraphicFramePr>
              <a:graphicFrameLocks noChangeAspect="1"/>
            </p:cNvGraphicFramePr>
            <p:nvPr/>
          </p:nvGraphicFramePr>
          <p:xfrm>
            <a:off x="1750" y="2123"/>
            <a:ext cx="611" cy="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0974" name="方程式" r:id="rId11" imgW="444307" imgH="457002" progId="Equation.3">
                    <p:embed/>
                  </p:oleObj>
                </mc:Choice>
                <mc:Fallback>
                  <p:oleObj name="方程式" r:id="rId11" imgW="444307" imgH="457002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0" y="2123"/>
                          <a:ext cx="611" cy="6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4" name="Object 20"/>
            <p:cNvGraphicFramePr>
              <a:graphicFrameLocks noChangeAspect="1"/>
            </p:cNvGraphicFramePr>
            <p:nvPr/>
          </p:nvGraphicFramePr>
          <p:xfrm>
            <a:off x="2676" y="2131"/>
            <a:ext cx="238" cy="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0975" name="方程式" r:id="rId13" imgW="190500" imgH="457200" progId="Equation.3">
                    <p:embed/>
                  </p:oleObj>
                </mc:Choice>
                <mc:Fallback>
                  <p:oleObj name="方程式" r:id="rId13" imgW="190500" imgH="45720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6" y="2131"/>
                          <a:ext cx="238" cy="5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5" name="Object 22"/>
            <p:cNvGraphicFramePr>
              <a:graphicFrameLocks noChangeAspect="1"/>
            </p:cNvGraphicFramePr>
            <p:nvPr/>
          </p:nvGraphicFramePr>
          <p:xfrm>
            <a:off x="2977" y="2115"/>
            <a:ext cx="635" cy="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0976" name="方程式" r:id="rId15" imgW="444307" imgH="457002" progId="Equation.3">
                    <p:embed/>
                  </p:oleObj>
                </mc:Choice>
                <mc:Fallback>
                  <p:oleObj name="方程式" r:id="rId15" imgW="444307" imgH="457002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7" y="2115"/>
                          <a:ext cx="635" cy="6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87" name="Rectangle 7"/>
            <p:cNvSpPr>
              <a:spLocks noChangeArrowheads="1"/>
            </p:cNvSpPr>
            <p:nvPr/>
          </p:nvSpPr>
          <p:spPr bwMode="auto">
            <a:xfrm>
              <a:off x="2297" y="2206"/>
              <a:ext cx="380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zh-TW" altLang="en-US" sz="3600"/>
                <a:t>＝</a:t>
              </a:r>
              <a:r>
                <a:rPr lang="zh-TW" altLang="en-US" sz="3200">
                  <a:solidFill>
                    <a:srgbClr val="CC6600"/>
                  </a:solidFill>
                </a:rPr>
                <a:t> </a:t>
              </a:r>
            </a:p>
          </p:txBody>
        </p:sp>
      </p:grpSp>
      <p:sp>
        <p:nvSpPr>
          <p:cNvPr id="40985" name="Rectangle 25"/>
          <p:cNvSpPr>
            <a:spLocks noChangeArrowheads="1"/>
          </p:cNvSpPr>
          <p:nvPr/>
        </p:nvSpPr>
        <p:spPr bwMode="auto">
          <a:xfrm>
            <a:off x="7823200" y="3897675"/>
            <a:ext cx="9541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zh-TW" altLang="en-US" sz="3200" dirty="0">
                <a:latin typeface="Times New Roman" pitchFamily="18" charset="0"/>
              </a:rPr>
              <a:t>＝ </a:t>
            </a:r>
            <a:r>
              <a:rPr lang="en-US" altLang="zh-TW" sz="2800" b="1" i="1" dirty="0">
                <a:solidFill>
                  <a:srgbClr val="C00000"/>
                </a:solidFill>
                <a:latin typeface="Times New Roman" pitchFamily="18" charset="0"/>
              </a:rPr>
              <a:t>k</a:t>
            </a:r>
            <a:r>
              <a:rPr lang="en-US" altLang="zh-TW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0987" name="AutoShape 27"/>
          <p:cNvSpPr>
            <a:spLocks noChangeArrowheads="1"/>
          </p:cNvSpPr>
          <p:nvPr/>
        </p:nvSpPr>
        <p:spPr bwMode="auto">
          <a:xfrm>
            <a:off x="3611439" y="3995717"/>
            <a:ext cx="433387" cy="288925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988" name="Text Box 28"/>
          <p:cNvSpPr txBox="1">
            <a:spLocks noChangeArrowheads="1"/>
          </p:cNvSpPr>
          <p:nvPr/>
        </p:nvSpPr>
        <p:spPr bwMode="auto">
          <a:xfrm>
            <a:off x="4585031" y="4927971"/>
            <a:ext cx="561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</a:rPr>
              <a:t>sin</a:t>
            </a:r>
            <a:r>
              <a:rPr lang="en-US" altLang="zh-TW" sz="2400" i="1" dirty="0" smtClean="0">
                <a:latin typeface="Times New Roman" pitchFamily="18" charset="0"/>
              </a:rPr>
              <a:t>β</a:t>
            </a:r>
            <a:r>
              <a:rPr lang="zh-TW" altLang="en-US" sz="2400" i="1" dirty="0" smtClean="0">
                <a:latin typeface="Times New Roman" pitchFamily="18" charset="0"/>
              </a:rPr>
              <a:t> </a:t>
            </a:r>
            <a:r>
              <a:rPr lang="en-US" altLang="zh-TW" sz="2400" dirty="0" err="1" smtClean="0">
                <a:latin typeface="Times New Roman" pitchFamily="18" charset="0"/>
              </a:rPr>
              <a:t>cos</a:t>
            </a:r>
            <a:r>
              <a:rPr lang="en-US" altLang="zh-TW" sz="2400" i="1" dirty="0" smtClean="0">
                <a:latin typeface="Times New Roman" pitchFamily="18" charset="0"/>
              </a:rPr>
              <a:t>α</a:t>
            </a:r>
            <a:r>
              <a:rPr lang="en-US" altLang="zh-TW" sz="2400" i="1" baseline="-25000" dirty="0" smtClean="0">
                <a:latin typeface="Times New Roman" pitchFamily="18" charset="0"/>
              </a:rPr>
              <a:t>j</a:t>
            </a:r>
            <a:r>
              <a:rPr lang="zh-TW" altLang="en-US" sz="2400" dirty="0">
                <a:latin typeface="Times New Roman" pitchFamily="18" charset="0"/>
              </a:rPr>
              <a:t>－</a:t>
            </a:r>
            <a:r>
              <a:rPr lang="en-US" altLang="zh-TW" sz="2400" dirty="0" err="1" smtClean="0">
                <a:latin typeface="Times New Roman" pitchFamily="18" charset="0"/>
              </a:rPr>
              <a:t>cos</a:t>
            </a:r>
            <a:r>
              <a:rPr lang="en-US" altLang="zh-TW" sz="2400" i="1" dirty="0" smtClean="0">
                <a:latin typeface="Times New Roman" pitchFamily="18" charset="0"/>
              </a:rPr>
              <a:t>β </a:t>
            </a:r>
            <a:r>
              <a:rPr lang="en-US" altLang="zh-TW" sz="2400" dirty="0" smtClean="0">
                <a:latin typeface="Times New Roman" pitchFamily="18" charset="0"/>
              </a:rPr>
              <a:t>sin</a:t>
            </a:r>
            <a:r>
              <a:rPr lang="en-US" altLang="zh-TW" sz="2400" i="1" dirty="0" smtClean="0">
                <a:latin typeface="Times New Roman" pitchFamily="18" charset="0"/>
              </a:rPr>
              <a:t>α</a:t>
            </a:r>
            <a:r>
              <a:rPr lang="en-US" altLang="zh-TW" sz="2400" i="1" baseline="-25000" dirty="0" smtClean="0">
                <a:latin typeface="Times New Roman" pitchFamily="18" charset="0"/>
              </a:rPr>
              <a:t>j</a:t>
            </a:r>
            <a:r>
              <a:rPr lang="zh-TW" altLang="en-US" sz="2400" dirty="0">
                <a:latin typeface="Times New Roman" pitchFamily="18" charset="0"/>
              </a:rPr>
              <a:t>＝</a:t>
            </a:r>
            <a:r>
              <a:rPr lang="en-US" altLang="zh-TW" sz="2400" i="1" dirty="0">
                <a:latin typeface="Times New Roman" pitchFamily="18" charset="0"/>
              </a:rPr>
              <a:t>k </a:t>
            </a:r>
            <a:r>
              <a:rPr lang="en-US" altLang="zh-TW" sz="2400" dirty="0" err="1">
                <a:latin typeface="Times New Roman" pitchFamily="18" charset="0"/>
              </a:rPr>
              <a:t>sin</a:t>
            </a:r>
            <a:r>
              <a:rPr lang="en-US" altLang="zh-TW" sz="2400" i="1" dirty="0" err="1">
                <a:latin typeface="Times New Roman" pitchFamily="18" charset="0"/>
              </a:rPr>
              <a:t>α</a:t>
            </a:r>
            <a:r>
              <a:rPr lang="en-US" altLang="zh-TW" sz="2400" i="1" baseline="-25000" dirty="0" err="1">
                <a:latin typeface="Times New Roman" pitchFamily="18" charset="0"/>
              </a:rPr>
              <a:t>j</a:t>
            </a:r>
            <a:r>
              <a:rPr lang="en-US" altLang="zh-TW" sz="2400" i="1" dirty="0">
                <a:latin typeface="Times New Roman" pitchFamily="18" charset="0"/>
              </a:rPr>
              <a:t> </a:t>
            </a:r>
            <a:endParaRPr lang="zh-TW" altLang="en-US" sz="2400" i="1" dirty="0">
              <a:latin typeface="Times New Roman" pitchFamily="18" charset="0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4643438" y="5708650"/>
            <a:ext cx="3127375" cy="960438"/>
            <a:chOff x="1573" y="3393"/>
            <a:chExt cx="1970" cy="605"/>
          </a:xfrm>
        </p:grpSpPr>
        <p:graphicFrame>
          <p:nvGraphicFramePr>
            <p:cNvPr id="10242" name="Object 29"/>
            <p:cNvGraphicFramePr>
              <a:graphicFrameLocks noChangeAspect="1"/>
            </p:cNvGraphicFramePr>
            <p:nvPr/>
          </p:nvGraphicFramePr>
          <p:xfrm>
            <a:off x="2171" y="3393"/>
            <a:ext cx="1372" cy="6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0977" name="方程式" r:id="rId17" imgW="1054080" imgH="457200" progId="Equation.3">
                    <p:embed/>
                  </p:oleObj>
                </mc:Choice>
                <mc:Fallback>
                  <p:oleObj name="方程式" r:id="rId17" imgW="1054080" imgH="457200" progId="Equation.3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1" y="3393"/>
                          <a:ext cx="1372" cy="6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85" name="Text Box 31"/>
            <p:cNvSpPr txBox="1">
              <a:spLocks noChangeArrowheads="1"/>
            </p:cNvSpPr>
            <p:nvPr/>
          </p:nvSpPr>
          <p:spPr bwMode="auto">
            <a:xfrm>
              <a:off x="1573" y="3537"/>
              <a:ext cx="25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400" dirty="0" err="1">
                  <a:solidFill>
                    <a:srgbClr val="00B050"/>
                  </a:solidFill>
                  <a:latin typeface="Times New Roman" pitchFamily="18" charset="0"/>
                </a:rPr>
                <a:t>α</a:t>
              </a:r>
              <a:r>
                <a:rPr lang="en-US" altLang="zh-TW" sz="2400" i="1" baseline="-25000" dirty="0" err="1">
                  <a:solidFill>
                    <a:srgbClr val="00B050"/>
                  </a:solidFill>
                  <a:latin typeface="Times New Roman" pitchFamily="18" charset="0"/>
                </a:rPr>
                <a:t>j</a:t>
              </a:r>
              <a:endParaRPr lang="zh-TW" altLang="en-US" sz="2400" dirty="0">
                <a:solidFill>
                  <a:srgbClr val="00B050"/>
                </a:solidFill>
                <a:latin typeface="Times New Roman" pitchFamily="18" charset="0"/>
              </a:endParaRPr>
            </a:p>
          </p:txBody>
        </p:sp>
        <p:sp>
          <p:nvSpPr>
            <p:cNvPr id="10286" name="Text Box 32"/>
            <p:cNvSpPr txBox="1">
              <a:spLocks noChangeArrowheads="1"/>
            </p:cNvSpPr>
            <p:nvPr/>
          </p:nvSpPr>
          <p:spPr bwMode="auto">
            <a:xfrm>
              <a:off x="1828" y="3503"/>
              <a:ext cx="3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3200" dirty="0">
                  <a:solidFill>
                    <a:srgbClr val="FF0066"/>
                  </a:solidFill>
                </a:rPr>
                <a:t>＝</a:t>
              </a:r>
            </a:p>
          </p:txBody>
        </p:sp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0" y="978724"/>
            <a:ext cx="3705225" cy="4238625"/>
            <a:chOff x="22" y="-11"/>
            <a:chExt cx="2334" cy="2670"/>
          </a:xfrm>
        </p:grpSpPr>
        <p:grpSp>
          <p:nvGrpSpPr>
            <p:cNvPr id="7" name="Group 58"/>
            <p:cNvGrpSpPr>
              <a:grpSpLocks/>
            </p:cNvGrpSpPr>
            <p:nvPr/>
          </p:nvGrpSpPr>
          <p:grpSpPr bwMode="auto">
            <a:xfrm>
              <a:off x="22" y="73"/>
              <a:ext cx="2334" cy="2586"/>
              <a:chOff x="22" y="73"/>
              <a:chExt cx="2334" cy="2586"/>
            </a:xfrm>
          </p:grpSpPr>
          <p:sp>
            <p:nvSpPr>
              <p:cNvPr id="10266" name="AutoShape 5"/>
              <p:cNvSpPr>
                <a:spLocks noChangeAspect="1" noChangeArrowheads="1"/>
              </p:cNvSpPr>
              <p:nvPr/>
            </p:nvSpPr>
            <p:spPr bwMode="auto">
              <a:xfrm>
                <a:off x="22" y="73"/>
                <a:ext cx="2334" cy="2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 sz="1800"/>
              </a:p>
            </p:txBody>
          </p:sp>
          <p:grpSp>
            <p:nvGrpSpPr>
              <p:cNvPr id="8" name="Group 6"/>
              <p:cNvGrpSpPr>
                <a:grpSpLocks/>
              </p:cNvGrpSpPr>
              <p:nvPr/>
            </p:nvGrpSpPr>
            <p:grpSpPr bwMode="auto">
              <a:xfrm>
                <a:off x="316" y="207"/>
                <a:ext cx="1615" cy="2181"/>
                <a:chOff x="3793" y="1710"/>
                <a:chExt cx="3240" cy="4320"/>
              </a:xfrm>
            </p:grpSpPr>
            <p:sp>
              <p:nvSpPr>
                <p:cNvPr id="10280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3793" y="1710"/>
                  <a:ext cx="1979" cy="23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281" name="Line 8"/>
                <p:cNvSpPr>
                  <a:spLocks noChangeShapeType="1"/>
                </p:cNvSpPr>
                <p:nvPr/>
              </p:nvSpPr>
              <p:spPr bwMode="auto">
                <a:xfrm>
                  <a:off x="5772" y="1710"/>
                  <a:ext cx="1261" cy="25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282" name="Line 9"/>
                <p:cNvSpPr>
                  <a:spLocks noChangeShapeType="1"/>
                </p:cNvSpPr>
                <p:nvPr/>
              </p:nvSpPr>
              <p:spPr bwMode="auto">
                <a:xfrm>
                  <a:off x="3793" y="4050"/>
                  <a:ext cx="1440" cy="19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283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5233" y="4230"/>
                  <a:ext cx="1800" cy="18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284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5233" y="1710"/>
                  <a:ext cx="539" cy="43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10268" name="Text Box 12"/>
              <p:cNvSpPr txBox="1">
                <a:spLocks noChangeArrowheads="1"/>
              </p:cNvSpPr>
              <p:nvPr/>
            </p:nvSpPr>
            <p:spPr bwMode="auto">
              <a:xfrm>
                <a:off x="144" y="1259"/>
                <a:ext cx="319" cy="34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zh-TW" i="1">
                    <a:latin typeface="Times New Roman" pitchFamily="18" charset="0"/>
                  </a:rPr>
                  <a:t>E</a:t>
                </a:r>
                <a:r>
                  <a:rPr lang="en-US" altLang="zh-TW" i="1" baseline="-25000">
                    <a:latin typeface="Times New Roman" pitchFamily="18" charset="0"/>
                  </a:rPr>
                  <a:t>i</a:t>
                </a:r>
                <a:endParaRPr lang="en-US" altLang="zh-TW"/>
              </a:p>
            </p:txBody>
          </p:sp>
          <p:sp>
            <p:nvSpPr>
              <p:cNvPr id="10269" name="Text Box 13"/>
              <p:cNvSpPr txBox="1">
                <a:spLocks noChangeArrowheads="1"/>
              </p:cNvSpPr>
              <p:nvPr/>
            </p:nvSpPr>
            <p:spPr bwMode="auto">
              <a:xfrm>
                <a:off x="1925" y="1358"/>
                <a:ext cx="318" cy="34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zh-TW" i="1">
                    <a:latin typeface="Times New Roman" pitchFamily="18" charset="0"/>
                  </a:rPr>
                  <a:t>E</a:t>
                </a:r>
                <a:r>
                  <a:rPr lang="en-US" altLang="zh-TW" i="1" baseline="-25000">
                    <a:latin typeface="Times New Roman" pitchFamily="18" charset="0"/>
                  </a:rPr>
                  <a:t>j</a:t>
                </a:r>
                <a:endParaRPr lang="en-US" altLang="zh-TW"/>
              </a:p>
            </p:txBody>
          </p:sp>
          <p:sp>
            <p:nvSpPr>
              <p:cNvPr id="10270" name="Text Box 14"/>
              <p:cNvSpPr txBox="1">
                <a:spLocks noChangeArrowheads="1"/>
              </p:cNvSpPr>
              <p:nvPr/>
            </p:nvSpPr>
            <p:spPr bwMode="auto">
              <a:xfrm>
                <a:off x="1149" y="1100"/>
                <a:ext cx="212" cy="33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zh-TW" sz="2400" i="1" dirty="0">
                    <a:solidFill>
                      <a:srgbClr val="0000CC"/>
                    </a:solidFill>
                    <a:latin typeface="Times New Roman" pitchFamily="18" charset="0"/>
                  </a:rPr>
                  <a:t>d</a:t>
                </a:r>
                <a:endParaRPr lang="en-US" altLang="zh-TW" sz="240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10271" name="Text Box 15"/>
              <p:cNvSpPr txBox="1">
                <a:spLocks noChangeArrowheads="1"/>
              </p:cNvSpPr>
              <p:nvPr/>
            </p:nvSpPr>
            <p:spPr bwMode="auto">
              <a:xfrm>
                <a:off x="438" y="1744"/>
                <a:ext cx="318" cy="34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zh-TW" sz="2800" b="1" i="1" dirty="0" err="1">
                    <a:solidFill>
                      <a:srgbClr val="CC00CC"/>
                    </a:solidFill>
                    <a:latin typeface="Times New Roman" pitchFamily="18" charset="0"/>
                  </a:rPr>
                  <a:t>r</a:t>
                </a:r>
                <a:r>
                  <a:rPr lang="en-US" altLang="zh-TW" sz="2800" b="1" i="1" baseline="-25000" dirty="0" err="1">
                    <a:solidFill>
                      <a:srgbClr val="CC00CC"/>
                    </a:solidFill>
                    <a:latin typeface="Times New Roman" pitchFamily="18" charset="0"/>
                  </a:rPr>
                  <a:t>i</a:t>
                </a:r>
                <a:endParaRPr lang="en-US" altLang="zh-TW" sz="2800" b="1" dirty="0">
                  <a:solidFill>
                    <a:srgbClr val="CC00CC"/>
                  </a:solidFill>
                </a:endParaRPr>
              </a:p>
            </p:txBody>
          </p:sp>
          <p:sp>
            <p:nvSpPr>
              <p:cNvPr id="10272" name="Text Box 16"/>
              <p:cNvSpPr txBox="1">
                <a:spLocks noChangeArrowheads="1"/>
              </p:cNvSpPr>
              <p:nvPr/>
            </p:nvSpPr>
            <p:spPr bwMode="auto">
              <a:xfrm>
                <a:off x="1518" y="1774"/>
                <a:ext cx="318" cy="34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zh-TW" sz="2800" b="1" i="1" dirty="0" err="1">
                    <a:solidFill>
                      <a:srgbClr val="CC00CC"/>
                    </a:solidFill>
                    <a:latin typeface="Times New Roman" pitchFamily="18" charset="0"/>
                  </a:rPr>
                  <a:t>r</a:t>
                </a:r>
                <a:r>
                  <a:rPr lang="en-US" altLang="zh-TW" sz="2800" b="1" i="1" baseline="-25000" dirty="0" err="1">
                    <a:solidFill>
                      <a:srgbClr val="CC00CC"/>
                    </a:solidFill>
                    <a:latin typeface="Times New Roman" pitchFamily="18" charset="0"/>
                  </a:rPr>
                  <a:t>j</a:t>
                </a:r>
                <a:endParaRPr lang="en-US" altLang="zh-TW" sz="2800" b="1" dirty="0">
                  <a:solidFill>
                    <a:srgbClr val="CC00CC"/>
                  </a:solidFill>
                </a:endParaRPr>
              </a:p>
            </p:txBody>
          </p:sp>
          <p:sp>
            <p:nvSpPr>
              <p:cNvPr id="10273" name="Text Box 17"/>
              <p:cNvSpPr txBox="1">
                <a:spLocks noChangeArrowheads="1"/>
              </p:cNvSpPr>
              <p:nvPr/>
            </p:nvSpPr>
            <p:spPr bwMode="auto">
              <a:xfrm>
                <a:off x="941" y="405"/>
                <a:ext cx="424" cy="309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zh-TW" sz="2800" i="1" dirty="0" err="1">
                    <a:latin typeface="Times New Roman" pitchFamily="18" charset="0"/>
                  </a:rPr>
                  <a:t>α</a:t>
                </a:r>
                <a:r>
                  <a:rPr lang="en-US" altLang="zh-TW" sz="2800" i="1" baseline="-25000" dirty="0" err="1">
                    <a:latin typeface="Times New Roman" pitchFamily="18" charset="0"/>
                  </a:rPr>
                  <a:t>i</a:t>
                </a:r>
                <a:endParaRPr lang="en-US" altLang="zh-TW" sz="2800" i="1" dirty="0"/>
              </a:p>
            </p:txBody>
          </p:sp>
          <p:sp>
            <p:nvSpPr>
              <p:cNvPr id="10274" name="Text Box 18"/>
              <p:cNvSpPr txBox="1">
                <a:spLocks noChangeArrowheads="1"/>
              </p:cNvSpPr>
              <p:nvPr/>
            </p:nvSpPr>
            <p:spPr bwMode="auto">
              <a:xfrm>
                <a:off x="1221" y="421"/>
                <a:ext cx="424" cy="31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zh-TW" sz="2800" i="1" dirty="0" err="1">
                    <a:solidFill>
                      <a:srgbClr val="00B050"/>
                    </a:solidFill>
                    <a:latin typeface="Times New Roman" pitchFamily="18" charset="0"/>
                  </a:rPr>
                  <a:t>α</a:t>
                </a:r>
                <a:r>
                  <a:rPr lang="en-US" altLang="zh-TW" sz="2800" i="1" baseline="-25000" dirty="0" err="1">
                    <a:solidFill>
                      <a:srgbClr val="00B050"/>
                    </a:solidFill>
                    <a:latin typeface="Times New Roman" pitchFamily="18" charset="0"/>
                  </a:rPr>
                  <a:t>j</a:t>
                </a:r>
                <a:endParaRPr lang="en-US" altLang="zh-TW" sz="2800" i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0275" name="Text Box 19"/>
              <p:cNvSpPr txBox="1">
                <a:spLocks noChangeArrowheads="1"/>
              </p:cNvSpPr>
              <p:nvPr/>
            </p:nvSpPr>
            <p:spPr bwMode="auto">
              <a:xfrm>
                <a:off x="393" y="1198"/>
                <a:ext cx="424" cy="309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zh-TW" sz="2800" i="1" dirty="0" err="1">
                    <a:solidFill>
                      <a:srgbClr val="FF0000"/>
                    </a:solidFill>
                    <a:latin typeface="Times New Roman" pitchFamily="18" charset="0"/>
                  </a:rPr>
                  <a:t>μ</a:t>
                </a:r>
                <a:r>
                  <a:rPr lang="en-US" altLang="zh-TW" sz="2800" i="1" baseline="-25000" dirty="0" err="1">
                    <a:solidFill>
                      <a:srgbClr val="FF0000"/>
                    </a:solidFill>
                    <a:latin typeface="Times New Roman" pitchFamily="18" charset="0"/>
                  </a:rPr>
                  <a:t>i</a:t>
                </a:r>
                <a:endParaRPr lang="en-US" altLang="zh-TW" sz="2800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276" name="Text Box 20"/>
              <p:cNvSpPr txBox="1">
                <a:spLocks noChangeArrowheads="1"/>
              </p:cNvSpPr>
              <p:nvPr/>
            </p:nvSpPr>
            <p:spPr bwMode="auto">
              <a:xfrm>
                <a:off x="1631" y="1206"/>
                <a:ext cx="423" cy="30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zh-TW" sz="2800" i="1" dirty="0" err="1">
                    <a:solidFill>
                      <a:srgbClr val="FF0000"/>
                    </a:solidFill>
                    <a:latin typeface="Times New Roman" pitchFamily="18" charset="0"/>
                  </a:rPr>
                  <a:t>μ</a:t>
                </a:r>
                <a:r>
                  <a:rPr lang="en-US" altLang="zh-TW" sz="2800" i="1" baseline="-25000" dirty="0" err="1">
                    <a:solidFill>
                      <a:srgbClr val="FF0000"/>
                    </a:solidFill>
                    <a:latin typeface="Times New Roman" pitchFamily="18" charset="0"/>
                  </a:rPr>
                  <a:t>j</a:t>
                </a:r>
                <a:endParaRPr lang="en-US" altLang="zh-TW" sz="2800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277" name="Text Box 21"/>
              <p:cNvSpPr txBox="1">
                <a:spLocks noChangeArrowheads="1"/>
              </p:cNvSpPr>
              <p:nvPr/>
            </p:nvSpPr>
            <p:spPr bwMode="auto">
              <a:xfrm>
                <a:off x="896" y="1998"/>
                <a:ext cx="237" cy="329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zh-TW" sz="2800" i="1" dirty="0">
                    <a:solidFill>
                      <a:srgbClr val="FF0000"/>
                    </a:solidFill>
                    <a:latin typeface="Times New Roman" pitchFamily="18" charset="0"/>
                  </a:rPr>
                  <a:t>θ</a:t>
                </a:r>
                <a:endParaRPr lang="en-US" altLang="zh-TW" sz="2800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278" name="Text Box 22"/>
              <p:cNvSpPr txBox="1">
                <a:spLocks noChangeArrowheads="1"/>
              </p:cNvSpPr>
              <p:nvPr/>
            </p:nvSpPr>
            <p:spPr bwMode="auto">
              <a:xfrm>
                <a:off x="950" y="2371"/>
                <a:ext cx="309" cy="28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altLang="zh-TW" i="1">
                    <a:latin typeface="Times New Roman" pitchFamily="18" charset="0"/>
                  </a:rPr>
                  <a:t>S</a:t>
                </a:r>
                <a:endParaRPr lang="en-US" altLang="zh-TW"/>
              </a:p>
            </p:txBody>
          </p:sp>
          <p:sp>
            <p:nvSpPr>
              <p:cNvPr id="10279" name="Freeform 23"/>
              <p:cNvSpPr>
                <a:spLocks/>
              </p:cNvSpPr>
              <p:nvPr/>
            </p:nvSpPr>
            <p:spPr bwMode="auto">
              <a:xfrm rot="-1109545">
                <a:off x="807" y="1926"/>
                <a:ext cx="427" cy="289"/>
              </a:xfrm>
              <a:custGeom>
                <a:avLst/>
                <a:gdLst>
                  <a:gd name="T0" fmla="*/ 0 w 1080"/>
                  <a:gd name="T1" fmla="*/ 41 h 630"/>
                  <a:gd name="T2" fmla="*/ 285 w 1080"/>
                  <a:gd name="T3" fmla="*/ 41 h 630"/>
                  <a:gd name="T4" fmla="*/ 427 w 1080"/>
                  <a:gd name="T5" fmla="*/ 289 h 630"/>
                  <a:gd name="T6" fmla="*/ 0 60000 65536"/>
                  <a:gd name="T7" fmla="*/ 0 60000 65536"/>
                  <a:gd name="T8" fmla="*/ 0 60000 65536"/>
                  <a:gd name="T9" fmla="*/ 0 w 1080"/>
                  <a:gd name="T10" fmla="*/ 0 h 630"/>
                  <a:gd name="T11" fmla="*/ 1080 w 1080"/>
                  <a:gd name="T12" fmla="*/ 630 h 6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0" h="630">
                    <a:moveTo>
                      <a:pt x="0" y="90"/>
                    </a:moveTo>
                    <a:cubicBezTo>
                      <a:pt x="270" y="45"/>
                      <a:pt x="540" y="0"/>
                      <a:pt x="720" y="90"/>
                    </a:cubicBezTo>
                    <a:cubicBezTo>
                      <a:pt x="900" y="180"/>
                      <a:pt x="990" y="405"/>
                      <a:pt x="1080" y="63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zh-TW" altLang="en-US" sz="1800"/>
              </a:p>
            </p:txBody>
          </p:sp>
        </p:grpSp>
        <p:sp>
          <p:nvSpPr>
            <p:cNvPr id="10265" name="Text Box 55"/>
            <p:cNvSpPr txBox="1">
              <a:spLocks noChangeArrowheads="1"/>
            </p:cNvSpPr>
            <p:nvPr/>
          </p:nvSpPr>
          <p:spPr bwMode="auto">
            <a:xfrm>
              <a:off x="1188" y="-11"/>
              <a:ext cx="216" cy="17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i="1">
                  <a:latin typeface="Times New Roman" pitchFamily="18" charset="0"/>
                </a:rPr>
                <a:t>M</a:t>
              </a:r>
              <a:endParaRPr lang="en-US" altLang="zh-TW"/>
            </a:p>
          </p:txBody>
        </p:sp>
      </p:grpSp>
      <p:sp>
        <p:nvSpPr>
          <p:cNvPr id="49" name="矩形 48"/>
          <p:cNvSpPr/>
          <p:nvPr/>
        </p:nvSpPr>
        <p:spPr>
          <a:xfrm>
            <a:off x="770305" y="5530334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正弦定律</a:t>
            </a:r>
            <a:endParaRPr kumimoji="0" lang="zh-TW" altLang="en-US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66" grpId="0"/>
      <p:bldP spid="40967" grpId="0" animBg="1"/>
      <p:bldP spid="40968" grpId="0"/>
      <p:bldP spid="40969" grpId="0"/>
      <p:bldP spid="40985" grpId="0"/>
      <p:bldP spid="40987" grpId="0" animBg="1"/>
      <p:bldP spid="40988" grpId="0"/>
      <p:bldP spid="4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92075"/>
            <a:ext cx="7632700" cy="660241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30723" name="Text Box 13"/>
          <p:cNvSpPr txBox="1">
            <a:spLocks noChangeArrowheads="1"/>
          </p:cNvSpPr>
          <p:nvPr/>
        </p:nvSpPr>
        <p:spPr bwMode="auto">
          <a:xfrm>
            <a:off x="4486275" y="3413125"/>
            <a:ext cx="504825" cy="36353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TW" i="1">
                <a:latin typeface="Times New Roman" pitchFamily="18" charset="0"/>
              </a:rPr>
              <a:t>S</a:t>
            </a:r>
            <a:endParaRPr lang="en-US" altLang="zh-TW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643438" y="1773238"/>
            <a:ext cx="3313112" cy="2163762"/>
            <a:chOff x="2925" y="1117"/>
            <a:chExt cx="2087" cy="1363"/>
          </a:xfrm>
        </p:grpSpPr>
        <p:sp>
          <p:nvSpPr>
            <p:cNvPr id="30739" name="Text Box 5"/>
            <p:cNvSpPr txBox="1">
              <a:spLocks noChangeArrowheads="1"/>
            </p:cNvSpPr>
            <p:nvPr/>
          </p:nvSpPr>
          <p:spPr bwMode="auto">
            <a:xfrm>
              <a:off x="4694" y="1207"/>
              <a:ext cx="318" cy="22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i="1">
                  <a:solidFill>
                    <a:srgbClr val="3333CC"/>
                  </a:solidFill>
                  <a:latin typeface="Times New Roman" pitchFamily="18" charset="0"/>
                </a:rPr>
                <a:t>M</a:t>
              </a:r>
              <a:r>
                <a:rPr lang="en-US" altLang="zh-TW" baseline="-25000">
                  <a:solidFill>
                    <a:srgbClr val="3333CC"/>
                  </a:solidFill>
                  <a:latin typeface="Times New Roman" pitchFamily="18" charset="0"/>
                </a:rPr>
                <a:t>1</a:t>
              </a:r>
              <a:endParaRPr lang="en-US" altLang="zh-TW">
                <a:solidFill>
                  <a:srgbClr val="3333CC"/>
                </a:solidFill>
              </a:endParaRPr>
            </a:p>
          </p:txBody>
        </p:sp>
        <p:sp>
          <p:nvSpPr>
            <p:cNvPr id="30740" name="Text Box 11"/>
            <p:cNvSpPr txBox="1">
              <a:spLocks noChangeArrowheads="1"/>
            </p:cNvSpPr>
            <p:nvPr/>
          </p:nvSpPr>
          <p:spPr bwMode="auto">
            <a:xfrm>
              <a:off x="3061" y="1117"/>
              <a:ext cx="318" cy="22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i="1">
                  <a:solidFill>
                    <a:srgbClr val="3333CC"/>
                  </a:solidFill>
                  <a:latin typeface="Times New Roman" pitchFamily="18" charset="0"/>
                </a:rPr>
                <a:t>E</a:t>
              </a:r>
              <a:r>
                <a:rPr lang="en-US" altLang="zh-TW" i="1" baseline="-25000">
                  <a:solidFill>
                    <a:srgbClr val="3333CC"/>
                  </a:solidFill>
                  <a:latin typeface="Times New Roman" pitchFamily="18" charset="0"/>
                </a:rPr>
                <a:t>i</a:t>
              </a:r>
              <a:r>
                <a:rPr lang="en-US" altLang="zh-TW" baseline="-25000">
                  <a:solidFill>
                    <a:srgbClr val="3333CC"/>
                  </a:solidFill>
                  <a:latin typeface="Times New Roman" pitchFamily="18" charset="0"/>
                </a:rPr>
                <a:t>1</a:t>
              </a:r>
              <a:endParaRPr lang="en-US" altLang="zh-TW">
                <a:solidFill>
                  <a:srgbClr val="3333CC"/>
                </a:solidFill>
              </a:endParaRPr>
            </a:p>
          </p:txBody>
        </p:sp>
        <p:sp>
          <p:nvSpPr>
            <p:cNvPr id="30741" name="Text Box 12"/>
            <p:cNvSpPr txBox="1">
              <a:spLocks noChangeArrowheads="1"/>
            </p:cNvSpPr>
            <p:nvPr/>
          </p:nvSpPr>
          <p:spPr bwMode="auto">
            <a:xfrm>
              <a:off x="3696" y="2251"/>
              <a:ext cx="318" cy="22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i="1">
                  <a:solidFill>
                    <a:srgbClr val="3333CC"/>
                  </a:solidFill>
                  <a:latin typeface="Times New Roman" pitchFamily="18" charset="0"/>
                </a:rPr>
                <a:t>E</a:t>
              </a:r>
              <a:r>
                <a:rPr lang="en-US" altLang="zh-TW" i="1" baseline="-25000">
                  <a:solidFill>
                    <a:srgbClr val="3333CC"/>
                  </a:solidFill>
                  <a:latin typeface="Times New Roman" pitchFamily="18" charset="0"/>
                </a:rPr>
                <a:t>j</a:t>
              </a:r>
              <a:r>
                <a:rPr lang="en-US" altLang="zh-TW" baseline="-25000">
                  <a:solidFill>
                    <a:srgbClr val="3333CC"/>
                  </a:solidFill>
                  <a:latin typeface="Times New Roman" pitchFamily="18" charset="0"/>
                </a:rPr>
                <a:t>1</a:t>
              </a:r>
              <a:endParaRPr lang="en-US" altLang="zh-TW">
                <a:solidFill>
                  <a:srgbClr val="3333CC"/>
                </a:solidFill>
              </a:endParaRPr>
            </a:p>
          </p:txBody>
        </p:sp>
        <p:sp>
          <p:nvSpPr>
            <p:cNvPr id="30742" name="Text Box 16"/>
            <p:cNvSpPr txBox="1">
              <a:spLocks noChangeArrowheads="1"/>
            </p:cNvSpPr>
            <p:nvPr/>
          </p:nvSpPr>
          <p:spPr bwMode="auto">
            <a:xfrm>
              <a:off x="2925" y="1480"/>
              <a:ext cx="318" cy="22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i="1">
                  <a:solidFill>
                    <a:srgbClr val="3333CC"/>
                  </a:solidFill>
                  <a:latin typeface="Times New Roman" pitchFamily="18" charset="0"/>
                </a:rPr>
                <a:t>r</a:t>
              </a:r>
              <a:r>
                <a:rPr lang="en-US" altLang="zh-TW" i="1" baseline="-25000">
                  <a:solidFill>
                    <a:srgbClr val="3333CC"/>
                  </a:solidFill>
                  <a:latin typeface="Times New Roman" pitchFamily="18" charset="0"/>
                </a:rPr>
                <a:t>i</a:t>
              </a:r>
              <a:r>
                <a:rPr lang="en-US" altLang="zh-TW" baseline="-25000">
                  <a:solidFill>
                    <a:srgbClr val="3333CC"/>
                  </a:solidFill>
                  <a:latin typeface="Times New Roman" pitchFamily="18" charset="0"/>
                </a:rPr>
                <a:t>1</a:t>
              </a:r>
              <a:endParaRPr lang="en-US" altLang="zh-TW">
                <a:solidFill>
                  <a:srgbClr val="3333CC"/>
                </a:solidFill>
              </a:endParaRPr>
            </a:p>
          </p:txBody>
        </p:sp>
        <p:sp>
          <p:nvSpPr>
            <p:cNvPr id="30743" name="Text Box 17"/>
            <p:cNvSpPr txBox="1">
              <a:spLocks noChangeArrowheads="1"/>
            </p:cNvSpPr>
            <p:nvPr/>
          </p:nvSpPr>
          <p:spPr bwMode="auto">
            <a:xfrm>
              <a:off x="3107" y="2160"/>
              <a:ext cx="733" cy="22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sz="2400" i="1">
                  <a:solidFill>
                    <a:srgbClr val="3333CC"/>
                  </a:solidFill>
                  <a:latin typeface="Times New Roman" pitchFamily="18" charset="0"/>
                </a:rPr>
                <a:t>r</a:t>
              </a:r>
              <a:r>
                <a:rPr lang="en-US" altLang="zh-TW" sz="2400" i="1" baseline="-25000">
                  <a:solidFill>
                    <a:srgbClr val="3333CC"/>
                  </a:solidFill>
                  <a:latin typeface="Times New Roman" pitchFamily="18" charset="0"/>
                </a:rPr>
                <a:t>j</a:t>
              </a:r>
              <a:r>
                <a:rPr lang="en-US" altLang="zh-TW" sz="2400" baseline="-25000">
                  <a:solidFill>
                    <a:srgbClr val="3333CC"/>
                  </a:solidFill>
                  <a:latin typeface="Times New Roman" pitchFamily="18" charset="0"/>
                </a:rPr>
                <a:t>1</a:t>
              </a:r>
              <a:r>
                <a:rPr lang="en-US" altLang="zh-TW" b="1" i="1">
                  <a:solidFill>
                    <a:srgbClr val="3333CC"/>
                  </a:solidFill>
                  <a:latin typeface="Times New Roman" pitchFamily="18" charset="0"/>
                </a:rPr>
                <a:t>= </a:t>
              </a:r>
              <a:r>
                <a:rPr lang="en-US" altLang="zh-TW" sz="2800" b="1" i="1">
                  <a:solidFill>
                    <a:srgbClr val="3333CC"/>
                  </a:solidFill>
                  <a:latin typeface="Times New Roman" pitchFamily="18" charset="0"/>
                </a:rPr>
                <a:t>r</a:t>
              </a:r>
              <a:r>
                <a:rPr lang="en-US" altLang="zh-TW" sz="2800" b="1" baseline="-25000">
                  <a:solidFill>
                    <a:srgbClr val="3333CC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30744" name="Text Box 18"/>
            <p:cNvSpPr txBox="1">
              <a:spLocks noChangeArrowheads="1"/>
            </p:cNvSpPr>
            <p:nvPr/>
          </p:nvSpPr>
          <p:spPr bwMode="auto">
            <a:xfrm>
              <a:off x="3688" y="1696"/>
              <a:ext cx="318" cy="22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i="1">
                  <a:solidFill>
                    <a:srgbClr val="3333CC"/>
                  </a:solidFill>
                  <a:latin typeface="Times New Roman" pitchFamily="18" charset="0"/>
                </a:rPr>
                <a:t>d</a:t>
              </a:r>
              <a:r>
                <a:rPr lang="en-US" altLang="zh-TW" baseline="-25000">
                  <a:solidFill>
                    <a:srgbClr val="3333CC"/>
                  </a:solidFill>
                  <a:latin typeface="Times New Roman" pitchFamily="18" charset="0"/>
                </a:rPr>
                <a:t>1</a:t>
              </a:r>
              <a:endParaRPr lang="en-US" altLang="zh-TW">
                <a:solidFill>
                  <a:srgbClr val="3333CC"/>
                </a:solidFill>
              </a:endParaRP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1835150" y="765175"/>
            <a:ext cx="2736850" cy="2595563"/>
            <a:chOff x="1156" y="482"/>
            <a:chExt cx="1724" cy="1635"/>
          </a:xfrm>
        </p:grpSpPr>
        <p:sp>
          <p:nvSpPr>
            <p:cNvPr id="30733" name="Text Box 7"/>
            <p:cNvSpPr txBox="1">
              <a:spLocks noChangeArrowheads="1"/>
            </p:cNvSpPr>
            <p:nvPr/>
          </p:nvSpPr>
          <p:spPr bwMode="auto">
            <a:xfrm>
              <a:off x="1156" y="482"/>
              <a:ext cx="363" cy="22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i="1">
                  <a:solidFill>
                    <a:srgbClr val="FF0000"/>
                  </a:solidFill>
                  <a:latin typeface="Times New Roman" pitchFamily="18" charset="0"/>
                </a:rPr>
                <a:t>M</a:t>
              </a:r>
              <a:r>
                <a:rPr lang="en-US" altLang="zh-TW" i="1" baseline="-2500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endParaRPr lang="zh-TW" altLang="en-US" i="1" baseline="-250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30734" name="Text Box 9"/>
            <p:cNvSpPr txBox="1">
              <a:spLocks noChangeArrowheads="1"/>
            </p:cNvSpPr>
            <p:nvPr/>
          </p:nvSpPr>
          <p:spPr bwMode="auto">
            <a:xfrm>
              <a:off x="1700" y="1752"/>
              <a:ext cx="318" cy="22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i="1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  <a:r>
                <a:rPr lang="en-US" altLang="zh-TW" i="1" baseline="-25000">
                  <a:solidFill>
                    <a:srgbClr val="FF0000"/>
                  </a:solidFill>
                  <a:latin typeface="Times New Roman" pitchFamily="18" charset="0"/>
                </a:rPr>
                <a:t>i</a:t>
              </a:r>
              <a:r>
                <a:rPr lang="en-US" altLang="zh-TW" baseline="-2500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endParaRPr lang="en-US" altLang="zh-TW">
                <a:solidFill>
                  <a:srgbClr val="FF0000"/>
                </a:solidFill>
              </a:endParaRPr>
            </a:p>
          </p:txBody>
        </p:sp>
        <p:sp>
          <p:nvSpPr>
            <p:cNvPr id="30735" name="Text Box 10"/>
            <p:cNvSpPr txBox="1">
              <a:spLocks noChangeArrowheads="1"/>
            </p:cNvSpPr>
            <p:nvPr/>
          </p:nvSpPr>
          <p:spPr bwMode="auto">
            <a:xfrm>
              <a:off x="2562" y="1026"/>
              <a:ext cx="318" cy="22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i="1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  <a:r>
                <a:rPr lang="en-US" altLang="zh-TW" i="1" baseline="-25000">
                  <a:solidFill>
                    <a:srgbClr val="FF0000"/>
                  </a:solidFill>
                  <a:latin typeface="Times New Roman" pitchFamily="18" charset="0"/>
                </a:rPr>
                <a:t>j</a:t>
              </a:r>
              <a:r>
                <a:rPr lang="en-US" altLang="zh-TW" baseline="-2500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endParaRPr lang="en-US" altLang="zh-TW">
                <a:solidFill>
                  <a:srgbClr val="FF0000"/>
                </a:solidFill>
              </a:endParaRPr>
            </a:p>
          </p:txBody>
        </p:sp>
        <p:sp>
          <p:nvSpPr>
            <p:cNvPr id="30736" name="Text Box 19"/>
            <p:cNvSpPr txBox="1">
              <a:spLocks noChangeArrowheads="1"/>
            </p:cNvSpPr>
            <p:nvPr/>
          </p:nvSpPr>
          <p:spPr bwMode="auto">
            <a:xfrm>
              <a:off x="2562" y="1480"/>
              <a:ext cx="318" cy="22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i="1">
                  <a:solidFill>
                    <a:srgbClr val="FF0000"/>
                  </a:solidFill>
                  <a:latin typeface="Times New Roman" pitchFamily="18" charset="0"/>
                </a:rPr>
                <a:t>r</a:t>
              </a:r>
              <a:r>
                <a:rPr lang="en-US" altLang="zh-TW" i="1" baseline="-25000">
                  <a:solidFill>
                    <a:srgbClr val="FF0000"/>
                  </a:solidFill>
                  <a:latin typeface="Times New Roman" pitchFamily="18" charset="0"/>
                </a:rPr>
                <a:t>j</a:t>
              </a:r>
              <a:r>
                <a:rPr lang="en-US" altLang="zh-TW" baseline="-2500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endParaRPr lang="en-US" altLang="zh-TW">
                <a:solidFill>
                  <a:srgbClr val="FF0000"/>
                </a:solidFill>
              </a:endParaRPr>
            </a:p>
          </p:txBody>
        </p:sp>
        <p:sp>
          <p:nvSpPr>
            <p:cNvPr id="30737" name="Text Box 20"/>
            <p:cNvSpPr txBox="1">
              <a:spLocks noChangeArrowheads="1"/>
            </p:cNvSpPr>
            <p:nvPr/>
          </p:nvSpPr>
          <p:spPr bwMode="auto">
            <a:xfrm>
              <a:off x="2109" y="1253"/>
              <a:ext cx="318" cy="22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i="1">
                  <a:solidFill>
                    <a:srgbClr val="FF0000"/>
                  </a:solidFill>
                  <a:latin typeface="Times New Roman" pitchFamily="18" charset="0"/>
                </a:rPr>
                <a:t>d</a:t>
              </a:r>
              <a:r>
                <a:rPr lang="en-US" altLang="zh-TW" baseline="-2500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endParaRPr lang="en-US" altLang="zh-TW">
                <a:solidFill>
                  <a:srgbClr val="FF0000"/>
                </a:solidFill>
              </a:endParaRPr>
            </a:p>
          </p:txBody>
        </p:sp>
        <p:sp>
          <p:nvSpPr>
            <p:cNvPr id="30738" name="Text Box 21"/>
            <p:cNvSpPr txBox="1">
              <a:spLocks noChangeArrowheads="1"/>
            </p:cNvSpPr>
            <p:nvPr/>
          </p:nvSpPr>
          <p:spPr bwMode="auto">
            <a:xfrm>
              <a:off x="2154" y="1888"/>
              <a:ext cx="318" cy="22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i="1">
                  <a:solidFill>
                    <a:srgbClr val="FF0000"/>
                  </a:solidFill>
                  <a:latin typeface="Times New Roman" pitchFamily="18" charset="0"/>
                </a:rPr>
                <a:t>r</a:t>
              </a:r>
              <a:r>
                <a:rPr lang="en-US" altLang="zh-TW" i="1" baseline="-25000">
                  <a:solidFill>
                    <a:srgbClr val="FF0000"/>
                  </a:solidFill>
                  <a:latin typeface="Times New Roman" pitchFamily="18" charset="0"/>
                </a:rPr>
                <a:t>i</a:t>
              </a:r>
              <a:r>
                <a:rPr lang="en-US" altLang="zh-TW" baseline="-2500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endParaRPr lang="en-US" altLang="zh-TW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763713" y="3429000"/>
            <a:ext cx="3067050" cy="2524125"/>
            <a:chOff x="1111" y="2160"/>
            <a:chExt cx="1932" cy="1590"/>
          </a:xfrm>
        </p:grpSpPr>
        <p:sp>
          <p:nvSpPr>
            <p:cNvPr id="30727" name="Text Box 8"/>
            <p:cNvSpPr txBox="1">
              <a:spLocks noChangeArrowheads="1"/>
            </p:cNvSpPr>
            <p:nvPr/>
          </p:nvSpPr>
          <p:spPr bwMode="auto">
            <a:xfrm>
              <a:off x="1111" y="3521"/>
              <a:ext cx="318" cy="22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i="1">
                  <a:solidFill>
                    <a:srgbClr val="808000"/>
                  </a:solidFill>
                  <a:latin typeface="Times New Roman" pitchFamily="18" charset="0"/>
                </a:rPr>
                <a:t>M</a:t>
              </a:r>
              <a:r>
                <a:rPr lang="en-US" altLang="zh-TW" baseline="-25000">
                  <a:solidFill>
                    <a:srgbClr val="808000"/>
                  </a:solidFill>
                  <a:latin typeface="Times New Roman" pitchFamily="18" charset="0"/>
                </a:rPr>
                <a:t>3</a:t>
              </a:r>
              <a:endParaRPr lang="en-US" altLang="zh-TW">
                <a:solidFill>
                  <a:srgbClr val="808000"/>
                </a:solidFill>
              </a:endParaRPr>
            </a:p>
          </p:txBody>
        </p:sp>
        <p:sp>
          <p:nvSpPr>
            <p:cNvPr id="30728" name="Text Box 14"/>
            <p:cNvSpPr txBox="1">
              <a:spLocks noChangeArrowheads="1"/>
            </p:cNvSpPr>
            <p:nvPr/>
          </p:nvSpPr>
          <p:spPr bwMode="auto">
            <a:xfrm>
              <a:off x="1610" y="2160"/>
              <a:ext cx="318" cy="22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i="1">
                  <a:solidFill>
                    <a:srgbClr val="808000"/>
                  </a:solidFill>
                  <a:latin typeface="Times New Roman" pitchFamily="18" charset="0"/>
                </a:rPr>
                <a:t>E</a:t>
              </a:r>
              <a:r>
                <a:rPr lang="en-US" altLang="zh-TW" i="1" baseline="-25000">
                  <a:solidFill>
                    <a:srgbClr val="808000"/>
                  </a:solidFill>
                  <a:latin typeface="Times New Roman" pitchFamily="18" charset="0"/>
                </a:rPr>
                <a:t>j</a:t>
              </a:r>
              <a:r>
                <a:rPr lang="en-US" altLang="zh-TW" baseline="-25000">
                  <a:solidFill>
                    <a:srgbClr val="808000"/>
                  </a:solidFill>
                  <a:latin typeface="Times New Roman" pitchFamily="18" charset="0"/>
                </a:rPr>
                <a:t>3</a:t>
              </a:r>
              <a:endParaRPr lang="en-US" altLang="zh-TW">
                <a:solidFill>
                  <a:srgbClr val="808000"/>
                </a:solidFill>
              </a:endParaRPr>
            </a:p>
          </p:txBody>
        </p:sp>
        <p:sp>
          <p:nvSpPr>
            <p:cNvPr id="30729" name="Text Box 15"/>
            <p:cNvSpPr txBox="1">
              <a:spLocks noChangeArrowheads="1"/>
            </p:cNvSpPr>
            <p:nvPr/>
          </p:nvSpPr>
          <p:spPr bwMode="auto">
            <a:xfrm>
              <a:off x="2653" y="2976"/>
              <a:ext cx="318" cy="22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i="1">
                  <a:solidFill>
                    <a:srgbClr val="808000"/>
                  </a:solidFill>
                  <a:latin typeface="Times New Roman" pitchFamily="18" charset="0"/>
                </a:rPr>
                <a:t>E</a:t>
              </a:r>
              <a:r>
                <a:rPr lang="en-US" altLang="zh-TW" i="1" baseline="-25000">
                  <a:solidFill>
                    <a:srgbClr val="808000"/>
                  </a:solidFill>
                  <a:latin typeface="Times New Roman" pitchFamily="18" charset="0"/>
                </a:rPr>
                <a:t>i</a:t>
              </a:r>
              <a:r>
                <a:rPr lang="en-US" altLang="zh-TW" baseline="-25000">
                  <a:solidFill>
                    <a:srgbClr val="808000"/>
                  </a:solidFill>
                  <a:latin typeface="Times New Roman" pitchFamily="18" charset="0"/>
                </a:rPr>
                <a:t>3</a:t>
              </a:r>
              <a:endParaRPr lang="en-US" altLang="zh-TW">
                <a:solidFill>
                  <a:srgbClr val="808000"/>
                </a:solidFill>
              </a:endParaRPr>
            </a:p>
          </p:txBody>
        </p:sp>
        <p:sp>
          <p:nvSpPr>
            <p:cNvPr id="30730" name="Text Box 22"/>
            <p:cNvSpPr txBox="1">
              <a:spLocks noChangeArrowheads="1"/>
            </p:cNvSpPr>
            <p:nvPr/>
          </p:nvSpPr>
          <p:spPr bwMode="auto">
            <a:xfrm>
              <a:off x="2274" y="2187"/>
              <a:ext cx="318" cy="22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i="1">
                  <a:solidFill>
                    <a:srgbClr val="808000"/>
                  </a:solidFill>
                  <a:latin typeface="Times New Roman" pitchFamily="18" charset="0"/>
                </a:rPr>
                <a:t>r</a:t>
              </a:r>
              <a:r>
                <a:rPr lang="en-US" altLang="zh-TW" i="1" baseline="-25000">
                  <a:solidFill>
                    <a:srgbClr val="808000"/>
                  </a:solidFill>
                  <a:latin typeface="Times New Roman" pitchFamily="18" charset="0"/>
                </a:rPr>
                <a:t>j</a:t>
              </a:r>
              <a:r>
                <a:rPr lang="en-US" altLang="zh-TW" baseline="-25000">
                  <a:solidFill>
                    <a:srgbClr val="808000"/>
                  </a:solidFill>
                  <a:latin typeface="Times New Roman" pitchFamily="18" charset="0"/>
                </a:rPr>
                <a:t>3</a:t>
              </a:r>
              <a:endParaRPr lang="en-US" altLang="zh-TW">
                <a:solidFill>
                  <a:srgbClr val="808000"/>
                </a:solidFill>
              </a:endParaRPr>
            </a:p>
          </p:txBody>
        </p:sp>
        <p:sp>
          <p:nvSpPr>
            <p:cNvPr id="30731" name="Text Box 23"/>
            <p:cNvSpPr txBox="1">
              <a:spLocks noChangeArrowheads="1"/>
            </p:cNvSpPr>
            <p:nvPr/>
          </p:nvSpPr>
          <p:spPr bwMode="auto">
            <a:xfrm>
              <a:off x="2109" y="2747"/>
              <a:ext cx="318" cy="22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i="1">
                  <a:solidFill>
                    <a:srgbClr val="808000"/>
                  </a:solidFill>
                  <a:latin typeface="Times New Roman" pitchFamily="18" charset="0"/>
                </a:rPr>
                <a:t>d</a:t>
              </a:r>
              <a:r>
                <a:rPr lang="en-US" altLang="zh-TW" baseline="-25000">
                  <a:solidFill>
                    <a:srgbClr val="808000"/>
                  </a:solidFill>
                  <a:latin typeface="Times New Roman" pitchFamily="18" charset="0"/>
                </a:rPr>
                <a:t>3</a:t>
              </a:r>
              <a:endParaRPr lang="en-US" altLang="zh-TW">
                <a:solidFill>
                  <a:srgbClr val="808000"/>
                </a:solidFill>
              </a:endParaRPr>
            </a:p>
          </p:txBody>
        </p:sp>
        <p:sp>
          <p:nvSpPr>
            <p:cNvPr id="30732" name="Text Box 24"/>
            <p:cNvSpPr txBox="1">
              <a:spLocks noChangeArrowheads="1"/>
            </p:cNvSpPr>
            <p:nvPr/>
          </p:nvSpPr>
          <p:spPr bwMode="auto">
            <a:xfrm>
              <a:off x="2725" y="2467"/>
              <a:ext cx="318" cy="22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i="1">
                  <a:solidFill>
                    <a:srgbClr val="808000"/>
                  </a:solidFill>
                  <a:latin typeface="Times New Roman" pitchFamily="18" charset="0"/>
                </a:rPr>
                <a:t>r</a:t>
              </a:r>
              <a:r>
                <a:rPr lang="en-US" altLang="zh-TW" i="1" baseline="-25000">
                  <a:solidFill>
                    <a:srgbClr val="808000"/>
                  </a:solidFill>
                  <a:latin typeface="Times New Roman" pitchFamily="18" charset="0"/>
                </a:rPr>
                <a:t>i</a:t>
              </a:r>
              <a:r>
                <a:rPr lang="en-US" altLang="zh-TW" baseline="-25000">
                  <a:solidFill>
                    <a:srgbClr val="808000"/>
                  </a:solidFill>
                  <a:latin typeface="Times New Roman" pitchFamily="18" charset="0"/>
                </a:rPr>
                <a:t>3</a:t>
              </a:r>
              <a:endParaRPr lang="en-US" altLang="zh-TW">
                <a:solidFill>
                  <a:srgbClr val="808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  <a:alpha val="45000"/>
              </a:schemeClr>
            </a:gs>
            <a:gs pos="100000">
              <a:srgbClr val="FAFED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275" name="Rectangle 3"/>
          <p:cNvSpPr>
            <a:spLocks noChangeArrowheads="1"/>
          </p:cNvSpPr>
          <p:nvPr/>
        </p:nvSpPr>
        <p:spPr bwMode="auto">
          <a:xfrm>
            <a:off x="2555875" y="1196975"/>
            <a:ext cx="388439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7200" b="1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天文觀測</a:t>
            </a:r>
            <a:endParaRPr lang="zh-TW" altLang="en-US" sz="7200" b="1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102276" name="Rectangle 4"/>
          <p:cNvSpPr>
            <a:spLocks noChangeArrowheads="1"/>
          </p:cNvSpPr>
          <p:nvPr/>
        </p:nvSpPr>
        <p:spPr bwMode="auto">
          <a:xfrm>
            <a:off x="2550795" y="4030980"/>
            <a:ext cx="403288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en-US" sz="7200" b="1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 大邁進</a:t>
            </a:r>
            <a:endParaRPr lang="zh-TW" altLang="en-US" sz="7200" b="1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102277" name="Rectangle 5"/>
          <p:cNvSpPr>
            <a:spLocks noChangeArrowheads="1"/>
          </p:cNvSpPr>
          <p:nvPr/>
        </p:nvSpPr>
        <p:spPr bwMode="auto">
          <a:xfrm>
            <a:off x="3995738" y="2781300"/>
            <a:ext cx="103265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6600" b="1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  <a:sym typeface="Math3" pitchFamily="2" charset="2"/>
              </a:rPr>
              <a:t>的</a:t>
            </a:r>
            <a:endParaRPr lang="en-US" altLang="zh-TW" sz="6600" b="1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  <a:sym typeface="Math3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0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10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2275" grpId="0"/>
      <p:bldP spid="2102276" grpId="0"/>
      <p:bldP spid="210227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7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3452"/>
            <a:ext cx="8229600" cy="816032"/>
          </a:xfrm>
        </p:spPr>
        <p:txBody>
          <a:bodyPr anchor="b"/>
          <a:lstStyle/>
          <a:p>
            <a:pPr eaLnBrk="1" hangingPunct="1"/>
            <a:r>
              <a:rPr lang="zh-TW" altLang="zh-TW" sz="4000" dirty="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不同日期計算所得之日火距</a:t>
            </a:r>
            <a:r>
              <a:rPr lang="en-US" altLang="zh-TW" sz="4000" dirty="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4000" i="1" dirty="0" smtClean="0">
                <a:solidFill>
                  <a:srgbClr val="3333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</a:t>
            </a:r>
          </a:p>
        </p:txBody>
      </p:sp>
      <p:graphicFrame>
        <p:nvGraphicFramePr>
          <p:cNvPr id="191545" name="Group 5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6000541"/>
              </p:ext>
            </p:extLst>
          </p:nvPr>
        </p:nvGraphicFramePr>
        <p:xfrm>
          <a:off x="196564" y="1452505"/>
          <a:ext cx="8826500" cy="4259264"/>
        </p:xfrm>
        <a:graphic>
          <a:graphicData uri="http://schemas.openxmlformats.org/drawingml/2006/table">
            <a:tbl>
              <a:tblPr/>
              <a:tblGrid>
                <a:gridCol w="1621219"/>
                <a:gridCol w="1255923"/>
                <a:gridCol w="1253533"/>
                <a:gridCol w="1173162"/>
                <a:gridCol w="1173163"/>
                <a:gridCol w="1174750"/>
                <a:gridCol w="1174750"/>
              </a:tblGrid>
              <a:tr h="1065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日期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</a:t>
                      </a:r>
                      <a:r>
                        <a:rPr kumimoji="1" lang="en-US" altLang="zh-TW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μ</a:t>
                      </a:r>
                      <a:r>
                        <a:rPr kumimoji="1" lang="en-US" altLang="zh-TW" sz="28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i</a:t>
                      </a:r>
                      <a:r>
                        <a:rPr kumimoji="1" lang="en-US" altLang="zh-TW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</a:t>
                      </a:r>
                      <a:r>
                        <a:rPr kumimoji="1" lang="en-US" altLang="zh-TW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μ</a:t>
                      </a:r>
                      <a:r>
                        <a:rPr kumimoji="1" lang="en-US" altLang="zh-TW" sz="28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j</a:t>
                      </a:r>
                      <a:r>
                        <a:rPr kumimoji="1" lang="en-US" altLang="zh-TW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θ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</a:t>
                      </a:r>
                      <a:r>
                        <a:rPr kumimoji="1" lang="en-US" altLang="zh-TW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α</a:t>
                      </a:r>
                      <a:r>
                        <a:rPr kumimoji="1" lang="en-US" altLang="zh-TW" sz="28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j</a:t>
                      </a:r>
                      <a:r>
                        <a:rPr kumimoji="1" lang="en-US" altLang="zh-TW" sz="2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 </a:t>
                      </a:r>
                      <a:r>
                        <a:rPr kumimoji="1" lang="en-US" altLang="zh-TW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r</a:t>
                      </a:r>
                      <a:r>
                        <a:rPr kumimoji="1" lang="en-US" altLang="zh-TW" sz="28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j</a:t>
                      </a:r>
                      <a:r>
                        <a:rPr kumimoji="1" lang="en-US" altLang="zh-TW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d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5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1950. 5.13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(1952. 3.30)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120.656°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141.140°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42.456°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22.973°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100000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160750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3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1952. 6.21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(1954. 5. 9)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122.319°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130.592°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41.744°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30.593°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101072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150805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5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1954. 8.15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(1956. 7. 2)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125.251°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116.179°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41.593°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40.722°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101770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139993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2429978" y="6092062"/>
            <a:ext cx="5057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000" kern="100" dirty="0">
                <a:latin typeface="Times New Roman"/>
                <a:ea typeface="標楷體"/>
                <a:cs typeface="Times New Roman"/>
              </a:rPr>
              <a:t>（括號內日期與無括號日期相差一火星年）</a:t>
            </a:r>
            <a:endParaRPr lang="zh-TW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C00000">
                <a:alpha val="13000"/>
              </a:srgbClr>
            </a:gs>
            <a:gs pos="100000">
              <a:srgbClr val="FAFEDA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107950" y="260350"/>
            <a:ext cx="30796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rgbClr val="3333CC"/>
                </a:solidFill>
              </a:rPr>
              <a:t>火星的角</a:t>
            </a:r>
            <a:r>
              <a:rPr lang="zh-TW" altLang="en-US" sz="3200" dirty="0" smtClean="0">
                <a:solidFill>
                  <a:srgbClr val="3333CC"/>
                </a:solidFill>
              </a:rPr>
              <a:t>速率 </a:t>
            </a:r>
            <a:r>
              <a:rPr lang="en-US" altLang="zh-TW" sz="3200" i="1" dirty="0" smtClean="0">
                <a:solidFill>
                  <a:srgbClr val="3333CC"/>
                </a:solidFill>
              </a:rPr>
              <a:t>ω</a:t>
            </a:r>
            <a:endParaRPr lang="zh-TW" altLang="en-US" sz="3200" i="1" dirty="0">
              <a:solidFill>
                <a:srgbClr val="3333CC"/>
              </a:solidFill>
            </a:endParaRP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8" y="1412875"/>
            <a:ext cx="3500437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4925" y="1163638"/>
            <a:ext cx="3011488" cy="2441575"/>
            <a:chOff x="22" y="733"/>
            <a:chExt cx="1897" cy="1538"/>
          </a:xfrm>
        </p:grpSpPr>
        <p:sp>
          <p:nvSpPr>
            <p:cNvPr id="32812" name="Text Box 7"/>
            <p:cNvSpPr txBox="1">
              <a:spLocks noChangeArrowheads="1"/>
            </p:cNvSpPr>
            <p:nvPr/>
          </p:nvSpPr>
          <p:spPr bwMode="auto">
            <a:xfrm>
              <a:off x="1377" y="733"/>
              <a:ext cx="363" cy="24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i="1">
                  <a:solidFill>
                    <a:srgbClr val="FF0000"/>
                  </a:solidFill>
                  <a:latin typeface="Times New Roman" pitchFamily="18" charset="0"/>
                </a:rPr>
                <a:t>M</a:t>
              </a:r>
              <a:r>
                <a:rPr lang="en-US" altLang="zh-TW" baseline="-2500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endParaRPr lang="en-US" altLang="zh-TW">
                <a:solidFill>
                  <a:srgbClr val="FF0000"/>
                </a:solidFill>
              </a:endParaRPr>
            </a:p>
          </p:txBody>
        </p:sp>
        <p:sp>
          <p:nvSpPr>
            <p:cNvPr id="32813" name="Text Box 9"/>
            <p:cNvSpPr txBox="1">
              <a:spLocks noChangeArrowheads="1"/>
            </p:cNvSpPr>
            <p:nvPr/>
          </p:nvSpPr>
          <p:spPr bwMode="auto">
            <a:xfrm>
              <a:off x="1556" y="2024"/>
              <a:ext cx="363" cy="24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i="1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  <a:r>
                <a:rPr lang="en-US" altLang="zh-TW" i="1" baseline="-25000">
                  <a:solidFill>
                    <a:srgbClr val="FF0000"/>
                  </a:solidFill>
                  <a:latin typeface="Times New Roman" pitchFamily="18" charset="0"/>
                </a:rPr>
                <a:t>j</a:t>
              </a:r>
              <a:r>
                <a:rPr lang="en-US" altLang="zh-TW" baseline="-2500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endParaRPr lang="en-US" altLang="zh-TW">
                <a:solidFill>
                  <a:srgbClr val="FF0000"/>
                </a:solidFill>
              </a:endParaRPr>
            </a:p>
          </p:txBody>
        </p:sp>
        <p:sp>
          <p:nvSpPr>
            <p:cNvPr id="32814" name="Text Box 10"/>
            <p:cNvSpPr txBox="1">
              <a:spLocks noChangeArrowheads="1"/>
            </p:cNvSpPr>
            <p:nvPr/>
          </p:nvSpPr>
          <p:spPr bwMode="auto">
            <a:xfrm>
              <a:off x="22" y="1579"/>
              <a:ext cx="363" cy="24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i="1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  <a:r>
                <a:rPr lang="en-US" altLang="zh-TW" i="1" baseline="-25000">
                  <a:solidFill>
                    <a:srgbClr val="FF0000"/>
                  </a:solidFill>
                  <a:latin typeface="Times New Roman" pitchFamily="18" charset="0"/>
                </a:rPr>
                <a:t>i</a:t>
              </a:r>
              <a:r>
                <a:rPr lang="en-US" altLang="zh-TW" baseline="-2500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endParaRPr lang="en-US" altLang="zh-TW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814388" y="1443038"/>
            <a:ext cx="2952750" cy="2490787"/>
            <a:chOff x="513" y="909"/>
            <a:chExt cx="1860" cy="1569"/>
          </a:xfrm>
        </p:grpSpPr>
        <p:sp>
          <p:nvSpPr>
            <p:cNvPr id="32809" name="Text Box 6"/>
            <p:cNvSpPr txBox="1">
              <a:spLocks noChangeArrowheads="1"/>
            </p:cNvSpPr>
            <p:nvPr/>
          </p:nvSpPr>
          <p:spPr bwMode="auto">
            <a:xfrm>
              <a:off x="1665" y="909"/>
              <a:ext cx="363" cy="24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i="1">
                  <a:solidFill>
                    <a:srgbClr val="3333CC"/>
                  </a:solidFill>
                  <a:latin typeface="Times New Roman" pitchFamily="18" charset="0"/>
                </a:rPr>
                <a:t>M</a:t>
              </a:r>
              <a:r>
                <a:rPr lang="en-US" altLang="zh-TW" baseline="-25000">
                  <a:solidFill>
                    <a:srgbClr val="3333CC"/>
                  </a:solidFill>
                  <a:latin typeface="Times New Roman" pitchFamily="18" charset="0"/>
                </a:rPr>
                <a:t>1</a:t>
              </a:r>
              <a:endParaRPr lang="en-US" altLang="zh-TW">
                <a:solidFill>
                  <a:srgbClr val="3333CC"/>
                </a:solidFill>
              </a:endParaRPr>
            </a:p>
          </p:txBody>
        </p:sp>
        <p:sp>
          <p:nvSpPr>
            <p:cNvPr id="32810" name="Text Box 8"/>
            <p:cNvSpPr txBox="1">
              <a:spLocks noChangeArrowheads="1"/>
            </p:cNvSpPr>
            <p:nvPr/>
          </p:nvSpPr>
          <p:spPr bwMode="auto">
            <a:xfrm>
              <a:off x="513" y="1686"/>
              <a:ext cx="363" cy="24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i="1">
                  <a:solidFill>
                    <a:srgbClr val="3333CC"/>
                  </a:solidFill>
                  <a:latin typeface="Times New Roman" pitchFamily="18" charset="0"/>
                </a:rPr>
                <a:t>E</a:t>
              </a:r>
              <a:r>
                <a:rPr lang="en-US" altLang="zh-TW" i="1" baseline="-25000">
                  <a:solidFill>
                    <a:srgbClr val="3333CC"/>
                  </a:solidFill>
                  <a:latin typeface="Times New Roman" pitchFamily="18" charset="0"/>
                </a:rPr>
                <a:t>i</a:t>
              </a:r>
              <a:r>
                <a:rPr lang="en-US" altLang="zh-TW" baseline="-25000">
                  <a:solidFill>
                    <a:srgbClr val="3333CC"/>
                  </a:solidFill>
                  <a:latin typeface="Times New Roman" pitchFamily="18" charset="0"/>
                </a:rPr>
                <a:t>1</a:t>
              </a:r>
              <a:endParaRPr lang="en-US" altLang="zh-TW">
                <a:solidFill>
                  <a:srgbClr val="3333CC"/>
                </a:solidFill>
              </a:endParaRPr>
            </a:p>
          </p:txBody>
        </p:sp>
        <p:sp>
          <p:nvSpPr>
            <p:cNvPr id="32811" name="Text Box 11"/>
            <p:cNvSpPr txBox="1">
              <a:spLocks noChangeArrowheads="1"/>
            </p:cNvSpPr>
            <p:nvPr/>
          </p:nvSpPr>
          <p:spPr bwMode="auto">
            <a:xfrm>
              <a:off x="2010" y="2231"/>
              <a:ext cx="363" cy="24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i="1">
                  <a:solidFill>
                    <a:srgbClr val="3333CC"/>
                  </a:solidFill>
                  <a:latin typeface="Times New Roman" pitchFamily="18" charset="0"/>
                </a:rPr>
                <a:t>E</a:t>
              </a:r>
              <a:r>
                <a:rPr lang="en-US" altLang="zh-TW" i="1" baseline="-25000">
                  <a:solidFill>
                    <a:srgbClr val="3333CC"/>
                  </a:solidFill>
                  <a:latin typeface="Times New Roman" pitchFamily="18" charset="0"/>
                </a:rPr>
                <a:t>j</a:t>
              </a:r>
              <a:r>
                <a:rPr lang="en-US" altLang="zh-TW" baseline="-25000">
                  <a:solidFill>
                    <a:srgbClr val="3333CC"/>
                  </a:solidFill>
                  <a:latin typeface="Times New Roman" pitchFamily="18" charset="0"/>
                </a:rPr>
                <a:t>1</a:t>
              </a:r>
              <a:endParaRPr lang="en-US" altLang="zh-TW">
                <a:solidFill>
                  <a:srgbClr val="3333CC"/>
                </a:solidFill>
              </a:endParaRPr>
            </a:p>
          </p:txBody>
        </p:sp>
      </p:grpSp>
      <p:sp>
        <p:nvSpPr>
          <p:cNvPr id="32774" name="Text Box 12"/>
          <p:cNvSpPr txBox="1">
            <a:spLocks noChangeArrowheads="1"/>
          </p:cNvSpPr>
          <p:nvPr/>
        </p:nvSpPr>
        <p:spPr bwMode="auto">
          <a:xfrm>
            <a:off x="1004888" y="4956175"/>
            <a:ext cx="576262" cy="39211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TW" i="1">
                <a:latin typeface="Times New Roman" pitchFamily="18" charset="0"/>
              </a:rPr>
              <a:t>S</a:t>
            </a:r>
            <a:endParaRPr lang="en-US" altLang="zh-TW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016125" y="2205038"/>
            <a:ext cx="334963" cy="666750"/>
            <a:chOff x="1270" y="1389"/>
            <a:chExt cx="211" cy="420"/>
          </a:xfrm>
        </p:grpSpPr>
        <p:sp>
          <p:nvSpPr>
            <p:cNvPr id="32807" name="Freeform 13"/>
            <p:cNvSpPr>
              <a:spLocks/>
            </p:cNvSpPr>
            <p:nvPr/>
          </p:nvSpPr>
          <p:spPr bwMode="auto">
            <a:xfrm rot="-2141114">
              <a:off x="1319" y="1611"/>
              <a:ext cx="101" cy="198"/>
            </a:xfrm>
            <a:custGeom>
              <a:avLst/>
              <a:gdLst>
                <a:gd name="T0" fmla="*/ 0 w 210"/>
                <a:gd name="T1" fmla="*/ 0 h 540"/>
                <a:gd name="T2" fmla="*/ 180 w 210"/>
                <a:gd name="T3" fmla="*/ 180 h 540"/>
                <a:gd name="T4" fmla="*/ 180 w 210"/>
                <a:gd name="T5" fmla="*/ 540 h 540"/>
                <a:gd name="T6" fmla="*/ 0 60000 65536"/>
                <a:gd name="T7" fmla="*/ 0 60000 65536"/>
                <a:gd name="T8" fmla="*/ 0 60000 65536"/>
                <a:gd name="T9" fmla="*/ 0 w 210"/>
                <a:gd name="T10" fmla="*/ 0 h 540"/>
                <a:gd name="T11" fmla="*/ 210 w 210"/>
                <a:gd name="T12" fmla="*/ 540 h 5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540">
                  <a:moveTo>
                    <a:pt x="0" y="0"/>
                  </a:moveTo>
                  <a:cubicBezTo>
                    <a:pt x="75" y="45"/>
                    <a:pt x="150" y="90"/>
                    <a:pt x="180" y="180"/>
                  </a:cubicBezTo>
                  <a:cubicBezTo>
                    <a:pt x="210" y="270"/>
                    <a:pt x="180" y="510"/>
                    <a:pt x="180" y="54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808" name="Text Box 14"/>
            <p:cNvSpPr txBox="1">
              <a:spLocks noChangeArrowheads="1"/>
            </p:cNvSpPr>
            <p:nvPr/>
          </p:nvSpPr>
          <p:spPr bwMode="auto">
            <a:xfrm>
              <a:off x="1270" y="1389"/>
              <a:ext cx="211" cy="29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sz="2400">
                  <a:latin typeface="新細明體" pitchFamily="18" charset="-120"/>
                </a:rPr>
                <a:t>φ</a:t>
              </a:r>
              <a:endParaRPr lang="en-US" altLang="zh-TW" sz="2400"/>
            </a:p>
          </p:txBody>
        </p:sp>
      </p:grp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3563938" y="223838"/>
            <a:ext cx="5250155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 smtClean="0">
                <a:solidFill>
                  <a:srgbClr val="808000"/>
                </a:solidFill>
              </a:rPr>
              <a:t>    角速率 </a:t>
            </a:r>
            <a:r>
              <a:rPr lang="en-US" altLang="zh-TW" sz="2800" i="1" dirty="0" smtClean="0">
                <a:solidFill>
                  <a:srgbClr val="808000"/>
                </a:solidFill>
              </a:rPr>
              <a:t>ω </a:t>
            </a:r>
            <a:r>
              <a:rPr lang="zh-TW" altLang="en-US" sz="2800" dirty="0" smtClean="0">
                <a:solidFill>
                  <a:srgbClr val="808000"/>
                </a:solidFill>
              </a:rPr>
              <a:t>取</a:t>
            </a:r>
            <a:r>
              <a:rPr lang="zh-TW" altLang="en-US" sz="2800" dirty="0">
                <a:solidFill>
                  <a:srgbClr val="808000"/>
                </a:solidFill>
              </a:rPr>
              <a:t>在一日</a:t>
            </a:r>
            <a:r>
              <a:rPr lang="zh-TW" altLang="en-US" sz="2800" dirty="0" smtClean="0">
                <a:solidFill>
                  <a:srgbClr val="808000"/>
                </a:solidFill>
              </a:rPr>
              <a:t>內</a:t>
            </a:r>
            <a:endParaRPr lang="zh-TW" altLang="en-US" sz="2800" dirty="0">
              <a:solidFill>
                <a:srgbClr val="808000"/>
              </a:solidFill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 smtClean="0">
                <a:solidFill>
                  <a:srgbClr val="808000"/>
                </a:solidFill>
              </a:rPr>
              <a:t>    火星</a:t>
            </a:r>
            <a:r>
              <a:rPr lang="zh-TW" altLang="en-US" sz="2800" dirty="0">
                <a:solidFill>
                  <a:srgbClr val="808000"/>
                </a:solidFill>
              </a:rPr>
              <a:t>相對於太陽所走過的角度</a:t>
            </a: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2555875" y="3573463"/>
            <a:ext cx="404813" cy="515937"/>
            <a:chOff x="1610" y="2251"/>
            <a:chExt cx="255" cy="325"/>
          </a:xfrm>
        </p:grpSpPr>
        <p:sp>
          <p:nvSpPr>
            <p:cNvPr id="32805" name="Freeform 21"/>
            <p:cNvSpPr>
              <a:spLocks/>
            </p:cNvSpPr>
            <p:nvPr/>
          </p:nvSpPr>
          <p:spPr bwMode="auto">
            <a:xfrm>
              <a:off x="1610" y="2440"/>
              <a:ext cx="91" cy="136"/>
            </a:xfrm>
            <a:custGeom>
              <a:avLst/>
              <a:gdLst>
                <a:gd name="T0" fmla="*/ 0 w 210"/>
                <a:gd name="T1" fmla="*/ 0 h 540"/>
                <a:gd name="T2" fmla="*/ 180 w 210"/>
                <a:gd name="T3" fmla="*/ 180 h 540"/>
                <a:gd name="T4" fmla="*/ 180 w 210"/>
                <a:gd name="T5" fmla="*/ 540 h 540"/>
                <a:gd name="T6" fmla="*/ 0 60000 65536"/>
                <a:gd name="T7" fmla="*/ 0 60000 65536"/>
                <a:gd name="T8" fmla="*/ 0 60000 65536"/>
                <a:gd name="T9" fmla="*/ 0 w 210"/>
                <a:gd name="T10" fmla="*/ 0 h 540"/>
                <a:gd name="T11" fmla="*/ 210 w 210"/>
                <a:gd name="T12" fmla="*/ 540 h 5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540">
                  <a:moveTo>
                    <a:pt x="0" y="0"/>
                  </a:moveTo>
                  <a:cubicBezTo>
                    <a:pt x="75" y="45"/>
                    <a:pt x="150" y="90"/>
                    <a:pt x="180" y="180"/>
                  </a:cubicBezTo>
                  <a:cubicBezTo>
                    <a:pt x="210" y="270"/>
                    <a:pt x="195" y="405"/>
                    <a:pt x="180" y="54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sm"/>
              <a:tailEnd type="triangle" w="med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806" name="Text Box 22"/>
            <p:cNvSpPr txBox="1">
              <a:spLocks noChangeArrowheads="1"/>
            </p:cNvSpPr>
            <p:nvPr/>
          </p:nvSpPr>
          <p:spPr bwMode="auto">
            <a:xfrm>
              <a:off x="1655" y="2251"/>
              <a:ext cx="210" cy="17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sz="2400" i="1">
                  <a:latin typeface="Times New Roman" pitchFamily="18" charset="0"/>
                </a:rPr>
                <a:t>c</a:t>
              </a:r>
              <a:endParaRPr lang="en-US" altLang="zh-TW" sz="2400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606550" y="3911600"/>
            <a:ext cx="538163" cy="623888"/>
            <a:chOff x="1012" y="2464"/>
            <a:chExt cx="339" cy="393"/>
          </a:xfrm>
        </p:grpSpPr>
        <p:sp>
          <p:nvSpPr>
            <p:cNvPr id="32803" name="Freeform 23"/>
            <p:cNvSpPr>
              <a:spLocks/>
            </p:cNvSpPr>
            <p:nvPr/>
          </p:nvSpPr>
          <p:spPr bwMode="auto">
            <a:xfrm>
              <a:off x="1012" y="2667"/>
              <a:ext cx="234" cy="190"/>
            </a:xfrm>
            <a:custGeom>
              <a:avLst/>
              <a:gdLst>
                <a:gd name="T0" fmla="*/ 0 w 720"/>
                <a:gd name="T1" fmla="*/ 0 h 900"/>
                <a:gd name="T2" fmla="*/ 540 w 720"/>
                <a:gd name="T3" fmla="*/ 180 h 900"/>
                <a:gd name="T4" fmla="*/ 720 w 720"/>
                <a:gd name="T5" fmla="*/ 900 h 900"/>
                <a:gd name="T6" fmla="*/ 0 60000 65536"/>
                <a:gd name="T7" fmla="*/ 0 60000 65536"/>
                <a:gd name="T8" fmla="*/ 0 60000 65536"/>
                <a:gd name="T9" fmla="*/ 0 w 720"/>
                <a:gd name="T10" fmla="*/ 0 h 900"/>
                <a:gd name="T11" fmla="*/ 720 w 720"/>
                <a:gd name="T12" fmla="*/ 900 h 9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900">
                  <a:moveTo>
                    <a:pt x="0" y="0"/>
                  </a:moveTo>
                  <a:cubicBezTo>
                    <a:pt x="210" y="15"/>
                    <a:pt x="420" y="30"/>
                    <a:pt x="540" y="180"/>
                  </a:cubicBezTo>
                  <a:cubicBezTo>
                    <a:pt x="660" y="330"/>
                    <a:pt x="690" y="615"/>
                    <a:pt x="720" y="900"/>
                  </a:cubicBezTo>
                </a:path>
              </a:pathLst>
            </a:custGeom>
            <a:noFill/>
            <a:ln w="9525">
              <a:solidFill>
                <a:srgbClr val="66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804" name="Text Box 24"/>
            <p:cNvSpPr txBox="1">
              <a:spLocks noChangeArrowheads="1"/>
            </p:cNvSpPr>
            <p:nvPr/>
          </p:nvSpPr>
          <p:spPr bwMode="auto">
            <a:xfrm>
              <a:off x="1140" y="2464"/>
              <a:ext cx="211" cy="29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sz="2400" i="1" dirty="0">
                  <a:solidFill>
                    <a:srgbClr val="6633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altLang="zh-TW" sz="24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1724025" y="3335338"/>
            <a:ext cx="544513" cy="819150"/>
            <a:chOff x="1086" y="2101"/>
            <a:chExt cx="343" cy="516"/>
          </a:xfrm>
        </p:grpSpPr>
        <p:sp>
          <p:nvSpPr>
            <p:cNvPr id="32801" name="Freeform 25"/>
            <p:cNvSpPr>
              <a:spLocks/>
            </p:cNvSpPr>
            <p:nvPr/>
          </p:nvSpPr>
          <p:spPr bwMode="auto">
            <a:xfrm rot="-937142">
              <a:off x="1086" y="2251"/>
              <a:ext cx="310" cy="366"/>
            </a:xfrm>
            <a:custGeom>
              <a:avLst/>
              <a:gdLst>
                <a:gd name="T0" fmla="*/ 0 w 720"/>
                <a:gd name="T1" fmla="*/ 0 h 1080"/>
                <a:gd name="T2" fmla="*/ 540 w 720"/>
                <a:gd name="T3" fmla="*/ 360 h 1080"/>
                <a:gd name="T4" fmla="*/ 720 w 720"/>
                <a:gd name="T5" fmla="*/ 1080 h 1080"/>
                <a:gd name="T6" fmla="*/ 0 60000 65536"/>
                <a:gd name="T7" fmla="*/ 0 60000 65536"/>
                <a:gd name="T8" fmla="*/ 0 60000 65536"/>
                <a:gd name="T9" fmla="*/ 0 w 720"/>
                <a:gd name="T10" fmla="*/ 0 h 1080"/>
                <a:gd name="T11" fmla="*/ 720 w 720"/>
                <a:gd name="T12" fmla="*/ 1080 h 10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1080">
                  <a:moveTo>
                    <a:pt x="0" y="0"/>
                  </a:moveTo>
                  <a:cubicBezTo>
                    <a:pt x="210" y="90"/>
                    <a:pt x="420" y="180"/>
                    <a:pt x="540" y="360"/>
                  </a:cubicBezTo>
                  <a:cubicBezTo>
                    <a:pt x="660" y="540"/>
                    <a:pt x="690" y="810"/>
                    <a:pt x="720" y="1080"/>
                  </a:cubicBezTo>
                </a:path>
              </a:pathLst>
            </a:custGeom>
            <a:noFill/>
            <a:ln w="9525">
              <a:solidFill>
                <a:srgbClr val="80008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802" name="Text Box 26"/>
            <p:cNvSpPr txBox="1">
              <a:spLocks noChangeArrowheads="1"/>
            </p:cNvSpPr>
            <p:nvPr/>
          </p:nvSpPr>
          <p:spPr bwMode="auto">
            <a:xfrm>
              <a:off x="1218" y="2101"/>
              <a:ext cx="211" cy="17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sz="2400" i="1">
                  <a:solidFill>
                    <a:srgbClr val="800080"/>
                  </a:solidFill>
                  <a:latin typeface="新細明體" pitchFamily="18" charset="-120"/>
                </a:rPr>
                <a:t>b</a:t>
              </a:r>
              <a:endParaRPr lang="en-US" altLang="zh-TW" sz="2400">
                <a:solidFill>
                  <a:srgbClr val="800080"/>
                </a:solidFill>
              </a:endParaRPr>
            </a:p>
          </p:txBody>
        </p:sp>
      </p:grpSp>
      <p:sp>
        <p:nvSpPr>
          <p:cNvPr id="74782" name="Text Box 30"/>
          <p:cNvSpPr txBox="1">
            <a:spLocks noChangeArrowheads="1"/>
          </p:cNvSpPr>
          <p:nvPr/>
        </p:nvSpPr>
        <p:spPr bwMode="auto">
          <a:xfrm>
            <a:off x="5021263" y="1484313"/>
            <a:ext cx="18614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i="1" dirty="0">
                <a:latin typeface="Times New Roman" pitchFamily="18" charset="0"/>
              </a:rPr>
              <a:t>φ=</a:t>
            </a:r>
            <a:r>
              <a:rPr lang="en-US" altLang="zh-TW" sz="2800" i="1" dirty="0">
                <a:solidFill>
                  <a:srgbClr val="7030A0"/>
                </a:solidFill>
                <a:latin typeface="Times New Roman" pitchFamily="18" charset="0"/>
              </a:rPr>
              <a:t>b</a:t>
            </a:r>
            <a:r>
              <a:rPr lang="zh-TW" altLang="en-US" sz="2800" dirty="0"/>
              <a:t>＋</a:t>
            </a:r>
            <a:r>
              <a:rPr lang="en-US" altLang="zh-TW" sz="2800" i="1" dirty="0">
                <a:latin typeface="Times New Roman" pitchFamily="18" charset="0"/>
              </a:rPr>
              <a:t>c</a:t>
            </a:r>
            <a:r>
              <a:rPr lang="zh-TW" altLang="en-US" sz="2800" i="1" dirty="0"/>
              <a:t>－</a:t>
            </a:r>
            <a:r>
              <a:rPr lang="en-US" altLang="zh-TW" sz="2800" i="1" dirty="0">
                <a:solidFill>
                  <a:srgbClr val="996633"/>
                </a:solidFill>
                <a:latin typeface="Times New Roman" pitchFamily="18" charset="0"/>
              </a:rPr>
              <a:t>a</a:t>
            </a:r>
            <a:endParaRPr lang="zh-TW" altLang="en-US" sz="2800" i="1" dirty="0">
              <a:solidFill>
                <a:srgbClr val="996633"/>
              </a:solidFill>
              <a:latin typeface="Times New Roman" pitchFamily="18" charset="0"/>
            </a:endParaRPr>
          </a:p>
        </p:txBody>
      </p:sp>
      <p:sp>
        <p:nvSpPr>
          <p:cNvPr id="74784" name="Text Box 32"/>
          <p:cNvSpPr txBox="1">
            <a:spLocks noChangeArrowheads="1"/>
          </p:cNvSpPr>
          <p:nvPr/>
        </p:nvSpPr>
        <p:spPr bwMode="auto">
          <a:xfrm>
            <a:off x="4061460" y="2924175"/>
            <a:ext cx="35044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i="1" dirty="0">
                <a:solidFill>
                  <a:srgbClr val="800080"/>
                </a:solidFill>
                <a:latin typeface="Times New Roman" pitchFamily="18" charset="0"/>
              </a:rPr>
              <a:t>b</a:t>
            </a:r>
            <a:r>
              <a:rPr lang="zh-TW" altLang="en-US" sz="2400" dirty="0">
                <a:solidFill>
                  <a:srgbClr val="800080"/>
                </a:solidFill>
              </a:rPr>
              <a:t>＝</a:t>
            </a:r>
            <a:r>
              <a:rPr lang="en-US" altLang="zh-TW" sz="2400" dirty="0">
                <a:solidFill>
                  <a:srgbClr val="800080"/>
                </a:solidFill>
                <a:latin typeface="Times New Roman" pitchFamily="18" charset="0"/>
              </a:rPr>
              <a:t>180°</a:t>
            </a:r>
            <a:r>
              <a:rPr lang="zh-TW" altLang="en-US" sz="2400" dirty="0" smtClean="0">
                <a:solidFill>
                  <a:srgbClr val="800080"/>
                </a:solidFill>
                <a:latin typeface="Times New Roman" pitchFamily="18" charset="0"/>
              </a:rPr>
              <a:t>－∠</a:t>
            </a:r>
            <a:r>
              <a:rPr lang="en-US" altLang="zh-TW" sz="2800" i="1" dirty="0" smtClean="0">
                <a:solidFill>
                  <a:srgbClr val="FF0000"/>
                </a:solidFill>
                <a:latin typeface="Times New Roman" pitchFamily="18" charset="0"/>
                <a:sym typeface="Symbol"/>
              </a:rPr>
              <a:t> </a:t>
            </a:r>
            <a:r>
              <a:rPr lang="en-US" altLang="zh-TW" sz="2000" i="1" dirty="0" smtClean="0">
                <a:solidFill>
                  <a:srgbClr val="800080"/>
                </a:solidFill>
                <a:latin typeface="Times New Roman" pitchFamily="18" charset="0"/>
              </a:rPr>
              <a:t>j</a:t>
            </a:r>
            <a:r>
              <a:rPr lang="en-US" altLang="zh-TW" sz="2000" baseline="-25000" dirty="0" smtClean="0">
                <a:solidFill>
                  <a:srgbClr val="800080"/>
                </a:solidFill>
                <a:latin typeface="Times New Roman" pitchFamily="18" charset="0"/>
              </a:rPr>
              <a:t>2</a:t>
            </a:r>
            <a:r>
              <a:rPr lang="zh-TW" altLang="en-US" sz="2400" dirty="0" smtClean="0">
                <a:solidFill>
                  <a:srgbClr val="800080"/>
                </a:solidFill>
                <a:latin typeface="Times New Roman" pitchFamily="18" charset="0"/>
              </a:rPr>
              <a:t>－∠</a:t>
            </a:r>
            <a:r>
              <a:rPr lang="en-US" altLang="zh-TW" sz="2800" i="1" dirty="0" smtClean="0">
                <a:solidFill>
                  <a:srgbClr val="00A427"/>
                </a:solidFill>
                <a:latin typeface="Times New Roman" pitchFamily="18" charset="0"/>
                <a:sym typeface="Symbol"/>
              </a:rPr>
              <a:t> </a:t>
            </a:r>
            <a:r>
              <a:rPr lang="en-US" altLang="zh-TW" sz="2000" i="1" dirty="0" smtClean="0">
                <a:solidFill>
                  <a:srgbClr val="800080"/>
                </a:solidFill>
                <a:latin typeface="Times New Roman" pitchFamily="18" charset="0"/>
              </a:rPr>
              <a:t>j</a:t>
            </a:r>
            <a:r>
              <a:rPr lang="en-US" altLang="zh-TW" sz="2000" baseline="-25000" dirty="0" smtClean="0">
                <a:solidFill>
                  <a:srgbClr val="800080"/>
                </a:solidFill>
                <a:latin typeface="Times New Roman" pitchFamily="18" charset="0"/>
              </a:rPr>
              <a:t>2</a:t>
            </a:r>
            <a:r>
              <a:rPr lang="en-US" altLang="zh-TW" sz="2000" dirty="0" smtClean="0">
                <a:solidFill>
                  <a:srgbClr val="800080"/>
                </a:solidFill>
                <a:latin typeface="Times New Roman" pitchFamily="18" charset="0"/>
              </a:rPr>
              <a:t> </a:t>
            </a:r>
            <a:endParaRPr lang="en-US" altLang="zh-TW" sz="2000" dirty="0">
              <a:solidFill>
                <a:srgbClr val="800080"/>
              </a:solidFill>
              <a:latin typeface="Times New Roman" pitchFamily="18" charset="0"/>
            </a:endParaRPr>
          </a:p>
        </p:txBody>
      </p:sp>
      <p:sp>
        <p:nvSpPr>
          <p:cNvPr id="74785" name="Text Box 33"/>
          <p:cNvSpPr txBox="1">
            <a:spLocks noChangeArrowheads="1"/>
          </p:cNvSpPr>
          <p:nvPr/>
        </p:nvSpPr>
        <p:spPr bwMode="auto">
          <a:xfrm>
            <a:off x="4061460" y="2276475"/>
            <a:ext cx="3472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i="1" dirty="0">
                <a:solidFill>
                  <a:srgbClr val="663300"/>
                </a:solidFill>
                <a:latin typeface="Times New Roman" pitchFamily="18" charset="0"/>
              </a:rPr>
              <a:t>a</a:t>
            </a:r>
            <a:r>
              <a:rPr lang="zh-TW" altLang="en-US" sz="2400" dirty="0">
                <a:solidFill>
                  <a:srgbClr val="663300"/>
                </a:solidFill>
              </a:rPr>
              <a:t>＝</a:t>
            </a:r>
            <a:r>
              <a:rPr lang="en-US" altLang="zh-TW" sz="2400" dirty="0">
                <a:solidFill>
                  <a:srgbClr val="663300"/>
                </a:solidFill>
                <a:latin typeface="Times New Roman" pitchFamily="18" charset="0"/>
              </a:rPr>
              <a:t>180°</a:t>
            </a:r>
            <a:r>
              <a:rPr lang="zh-TW" altLang="en-US" sz="2400" dirty="0" smtClean="0">
                <a:solidFill>
                  <a:srgbClr val="663300"/>
                </a:solidFill>
                <a:latin typeface="Times New Roman" pitchFamily="18" charset="0"/>
              </a:rPr>
              <a:t>－∠</a:t>
            </a:r>
            <a:r>
              <a:rPr lang="en-US" altLang="zh-TW" sz="2800" i="1" dirty="0" smtClean="0">
                <a:solidFill>
                  <a:srgbClr val="FF0000"/>
                </a:solidFill>
                <a:latin typeface="Times New Roman" pitchFamily="18" charset="0"/>
                <a:sym typeface="Symbol"/>
              </a:rPr>
              <a:t> </a:t>
            </a:r>
            <a:r>
              <a:rPr lang="en-US" altLang="zh-TW" sz="2000" i="1" dirty="0" smtClean="0">
                <a:solidFill>
                  <a:srgbClr val="663300"/>
                </a:solidFill>
                <a:latin typeface="Times New Roman" pitchFamily="18" charset="0"/>
              </a:rPr>
              <a:t>j</a:t>
            </a:r>
            <a:r>
              <a:rPr lang="en-US" altLang="zh-TW" sz="2000" baseline="-25000" dirty="0" smtClean="0">
                <a:solidFill>
                  <a:srgbClr val="663300"/>
                </a:solidFill>
                <a:latin typeface="Times New Roman" pitchFamily="18" charset="0"/>
              </a:rPr>
              <a:t>1</a:t>
            </a:r>
            <a:r>
              <a:rPr lang="zh-TW" altLang="en-US" sz="2400" dirty="0" smtClean="0">
                <a:solidFill>
                  <a:srgbClr val="663300"/>
                </a:solidFill>
                <a:latin typeface="Times New Roman" pitchFamily="18" charset="0"/>
              </a:rPr>
              <a:t>－∠</a:t>
            </a:r>
            <a:r>
              <a:rPr lang="en-US" altLang="zh-TW" sz="2800" i="1" dirty="0" smtClean="0">
                <a:solidFill>
                  <a:srgbClr val="00A427"/>
                </a:solidFill>
                <a:latin typeface="Times New Roman" pitchFamily="18" charset="0"/>
                <a:sym typeface="Symbol"/>
              </a:rPr>
              <a:t> </a:t>
            </a:r>
            <a:r>
              <a:rPr lang="en-US" altLang="zh-TW" sz="2000" i="1" dirty="0" smtClean="0">
                <a:solidFill>
                  <a:srgbClr val="663300"/>
                </a:solidFill>
                <a:latin typeface="Times New Roman" pitchFamily="18" charset="0"/>
              </a:rPr>
              <a:t>j</a:t>
            </a:r>
            <a:r>
              <a:rPr lang="en-US" altLang="zh-TW" sz="2000" baseline="-25000" dirty="0" smtClean="0">
                <a:solidFill>
                  <a:srgbClr val="663300"/>
                </a:solidFill>
                <a:latin typeface="Times New Roman" pitchFamily="18" charset="0"/>
              </a:rPr>
              <a:t>1</a:t>
            </a:r>
            <a:r>
              <a:rPr lang="en-US" altLang="zh-TW" sz="2400" dirty="0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  <a:endParaRPr lang="en-US" altLang="zh-TW" sz="2400" dirty="0">
              <a:solidFill>
                <a:srgbClr val="663300"/>
              </a:solidFill>
              <a:latin typeface="Times New Roman" pitchFamily="18" charset="0"/>
            </a:endParaRPr>
          </a:p>
        </p:txBody>
      </p:sp>
      <p:graphicFrame>
        <p:nvGraphicFramePr>
          <p:cNvPr id="74807" name="Group 5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024076197"/>
              </p:ext>
            </p:extLst>
          </p:nvPr>
        </p:nvGraphicFramePr>
        <p:xfrm>
          <a:off x="4332923" y="3933825"/>
          <a:ext cx="3382962" cy="2447927"/>
        </p:xfrm>
        <a:graphic>
          <a:graphicData uri="http://schemas.openxmlformats.org/drawingml/2006/table">
            <a:tbl>
              <a:tblPr/>
              <a:tblGrid>
                <a:gridCol w="1692275"/>
                <a:gridCol w="1690687"/>
              </a:tblGrid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  日期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    ω  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en-US" altLang="zh-TW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新細明體" charset="-120"/>
                          <a:cs typeface="+mn-cs"/>
                        </a:rPr>
                        <a:t>φ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1952. 3.30 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 0.469 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1954. 5. 9 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 0.534 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1956. 7. 2 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 0.620 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7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4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4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4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7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7" grpId="0"/>
      <p:bldP spid="74782" grpId="0"/>
      <p:bldP spid="74784" grpId="0"/>
      <p:bldP spid="7478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557" name="Group 4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95336352"/>
              </p:ext>
            </p:extLst>
          </p:nvPr>
        </p:nvGraphicFramePr>
        <p:xfrm>
          <a:off x="546992" y="1880212"/>
          <a:ext cx="7772400" cy="4114800"/>
        </p:xfrm>
        <a:graphic>
          <a:graphicData uri="http://schemas.openxmlformats.org/drawingml/2006/table">
            <a:tbl>
              <a:tblPr/>
              <a:tblGrid>
                <a:gridCol w="1554162"/>
                <a:gridCol w="1554163"/>
                <a:gridCol w="1555750"/>
                <a:gridCol w="1554162"/>
                <a:gridCol w="1554163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日 期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 d</a:t>
                      </a: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</a:t>
                      </a:r>
                      <a:r>
                        <a:rPr kumimoji="1" lang="en-US" altLang="zh-TW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ω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d</a:t>
                      </a:r>
                      <a:r>
                        <a:rPr kumimoji="1" lang="en-US" altLang="zh-TW" sz="32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j</a:t>
                      </a:r>
                      <a:r>
                        <a:rPr kumimoji="1" lang="en-US" altLang="zh-TW" sz="3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</a:t>
                      </a: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</a:t>
                      </a:r>
                      <a:r>
                        <a:rPr kumimoji="1" lang="en-US" altLang="zh-TW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</a:t>
                      </a:r>
                      <a:r>
                        <a:rPr kumimoji="1" lang="en-US" altLang="zh-TW" sz="32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i</a:t>
                      </a:r>
                      <a:r>
                        <a:rPr kumimoji="1" lang="en-US" altLang="zh-TW" sz="3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</a:t>
                      </a: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</a:t>
                      </a:r>
                      <a:r>
                        <a:rPr kumimoji="1" lang="en-US" altLang="zh-TW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ω</a:t>
                      </a:r>
                      <a:r>
                        <a:rPr kumimoji="1" lang="en-US" altLang="zh-TW" sz="32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i</a:t>
                      </a:r>
                      <a:r>
                        <a:rPr kumimoji="1" lang="en-US" altLang="zh-TW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</a:t>
                      </a:r>
                      <a:r>
                        <a:rPr kumimoji="1" lang="en-US" altLang="zh-TW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ω</a:t>
                      </a:r>
                      <a:r>
                        <a:rPr kumimoji="1" lang="en-US" altLang="zh-TW" sz="32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j</a:t>
                      </a:r>
                      <a:r>
                        <a:rPr kumimoji="1" lang="en-US" altLang="zh-TW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1952. 3.30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160750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0.469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1.000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1.000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1954. 5. 9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150805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0.534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0.880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0.878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1956. 7. 2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139993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0.620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0.758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0.756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26" name="Rectangle 36"/>
          <p:cNvSpPr>
            <a:spLocks noChangeArrowheads="1"/>
          </p:cNvSpPr>
          <p:nvPr/>
        </p:nvSpPr>
        <p:spPr bwMode="auto">
          <a:xfrm>
            <a:off x="823243" y="847474"/>
            <a:ext cx="79223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solidFill>
                  <a:srgbClr val="3333CC"/>
                </a:solidFill>
                <a:latin typeface="Times New Roman" pitchFamily="18" charset="0"/>
              </a:rPr>
              <a:t>比較 </a:t>
            </a:r>
            <a:r>
              <a:rPr lang="en-US" altLang="zh-TW" sz="3200" i="1" dirty="0" smtClean="0">
                <a:solidFill>
                  <a:srgbClr val="0000CC"/>
                </a:solidFill>
                <a:latin typeface="Times New Roman" pitchFamily="18" charset="0"/>
              </a:rPr>
              <a:t>d</a:t>
            </a:r>
            <a:r>
              <a:rPr lang="en-US" altLang="zh-TW" sz="3200" i="1" baseline="-25000" dirty="0" smtClean="0">
                <a:solidFill>
                  <a:srgbClr val="0000CC"/>
                </a:solidFill>
                <a:latin typeface="Times New Roman" pitchFamily="18" charset="0"/>
              </a:rPr>
              <a:t>j</a:t>
            </a:r>
            <a:r>
              <a:rPr lang="en-US" altLang="zh-TW" sz="3200" baseline="30000" dirty="0" smtClean="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en-US" altLang="zh-TW" sz="3200" dirty="0" smtClean="0">
                <a:solidFill>
                  <a:srgbClr val="0000CC"/>
                </a:solidFill>
                <a:latin typeface="Times New Roman" pitchFamily="18" charset="0"/>
              </a:rPr>
              <a:t>/</a:t>
            </a:r>
            <a:r>
              <a:rPr lang="en-US" altLang="zh-TW" sz="3200" i="1" dirty="0" smtClean="0">
                <a:solidFill>
                  <a:srgbClr val="0000CC"/>
                </a:solidFill>
                <a:latin typeface="Times New Roman" pitchFamily="18" charset="0"/>
              </a:rPr>
              <a:t>d</a:t>
            </a:r>
            <a:r>
              <a:rPr lang="en-US" altLang="zh-TW" sz="3200" i="1" baseline="-25000" dirty="0" smtClean="0">
                <a:solidFill>
                  <a:srgbClr val="0000CC"/>
                </a:solidFill>
                <a:latin typeface="Times New Roman" pitchFamily="18" charset="0"/>
              </a:rPr>
              <a:t>i</a:t>
            </a:r>
            <a:r>
              <a:rPr lang="en-US" altLang="zh-TW" sz="3200" baseline="30000" dirty="0" smtClean="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en-US" altLang="zh-TW" sz="3200" baseline="30000" dirty="0" smtClean="0">
                <a:solidFill>
                  <a:srgbClr val="0070C0"/>
                </a:solidFill>
                <a:latin typeface="Times New Roman" pitchFamily="18" charset="0"/>
              </a:rPr>
              <a:t>  </a:t>
            </a:r>
            <a:r>
              <a:rPr lang="zh-TW" altLang="en-US" sz="3200" dirty="0" smtClean="0">
                <a:solidFill>
                  <a:srgbClr val="3333CC"/>
                </a:solidFill>
                <a:latin typeface="Times New Roman" pitchFamily="18" charset="0"/>
              </a:rPr>
              <a:t>與 </a:t>
            </a:r>
            <a:r>
              <a:rPr lang="en-US" altLang="zh-TW" sz="3200" i="1" dirty="0" err="1" smtClean="0">
                <a:solidFill>
                  <a:srgbClr val="CC00CC"/>
                </a:solidFill>
                <a:latin typeface="Times New Roman" pitchFamily="18" charset="0"/>
              </a:rPr>
              <a:t>ω</a:t>
            </a:r>
            <a:r>
              <a:rPr lang="en-US" altLang="zh-TW" sz="3200" i="1" baseline="-25000" dirty="0" err="1" smtClean="0">
                <a:solidFill>
                  <a:srgbClr val="CC00CC"/>
                </a:solidFill>
                <a:latin typeface="Times New Roman" pitchFamily="18" charset="0"/>
              </a:rPr>
              <a:t>i</a:t>
            </a:r>
            <a:r>
              <a:rPr lang="en-US" altLang="zh-TW" sz="3200" i="1" dirty="0" smtClean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altLang="zh-TW" sz="3200" i="1" dirty="0">
                <a:solidFill>
                  <a:srgbClr val="CC00CC"/>
                </a:solidFill>
                <a:latin typeface="Times New Roman" pitchFamily="18" charset="0"/>
              </a:rPr>
              <a:t>/</a:t>
            </a:r>
            <a:r>
              <a:rPr lang="en-US" altLang="zh-TW" sz="3200" i="1" dirty="0" err="1" smtClean="0">
                <a:solidFill>
                  <a:srgbClr val="CC00CC"/>
                </a:solidFill>
                <a:latin typeface="Times New Roman" pitchFamily="18" charset="0"/>
              </a:rPr>
              <a:t>ω</a:t>
            </a:r>
            <a:r>
              <a:rPr lang="en-US" altLang="zh-TW" sz="3200" i="1" baseline="-25000" dirty="0" err="1" smtClean="0">
                <a:solidFill>
                  <a:srgbClr val="CC00CC"/>
                </a:solidFill>
                <a:latin typeface="Times New Roman" pitchFamily="18" charset="0"/>
              </a:rPr>
              <a:t>j</a:t>
            </a:r>
            <a:r>
              <a:rPr lang="en-US" altLang="zh-TW" sz="3200" i="1" baseline="-25000" dirty="0" smtClean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zh-TW" altLang="en-US" sz="3200" dirty="0" smtClean="0">
                <a:solidFill>
                  <a:srgbClr val="3333CC"/>
                </a:solidFill>
                <a:latin typeface="Times New Roman" pitchFamily="18" charset="0"/>
              </a:rPr>
              <a:t>值   </a:t>
            </a:r>
            <a:r>
              <a:rPr lang="en-US" altLang="zh-TW" sz="3200" dirty="0" smtClean="0">
                <a:solidFill>
                  <a:srgbClr val="3333CC"/>
                </a:solidFill>
                <a:latin typeface="Times New Roman" pitchFamily="18" charset="0"/>
              </a:rPr>
              <a:t>(</a:t>
            </a:r>
            <a:r>
              <a:rPr lang="zh-TW" altLang="en-US" sz="3200" dirty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面積</a:t>
            </a:r>
            <a:r>
              <a:rPr lang="zh-TW" altLang="en-US" sz="3200" dirty="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律 </a:t>
            </a:r>
            <a:r>
              <a:rPr lang="en-US" altLang="zh-TW" sz="3200" i="1" dirty="0" smtClean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altLang="zh-TW" sz="3200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zh-TW" sz="3200" baseline="30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TW" sz="3200" i="1" dirty="0" smtClean="0">
                <a:solidFill>
                  <a:srgbClr val="FF0000"/>
                </a:solidFill>
                <a:latin typeface="Times New Roman" pitchFamily="18" charset="0"/>
              </a:rPr>
              <a:t>ω</a:t>
            </a:r>
            <a:r>
              <a:rPr lang="en-US" altLang="zh-TW" sz="3200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zh-TW" sz="3200" i="1" dirty="0" smtClean="0">
                <a:solidFill>
                  <a:srgbClr val="FF0000"/>
                </a:solidFill>
                <a:latin typeface="Times New Roman" pitchFamily="18" charset="0"/>
              </a:rPr>
              <a:t>=d</a:t>
            </a:r>
            <a:r>
              <a:rPr lang="en-US" altLang="zh-TW" sz="3200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j</a:t>
            </a:r>
            <a:r>
              <a:rPr lang="en-US" altLang="zh-TW" sz="3200" baseline="30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TW" sz="3200" i="1" dirty="0" smtClean="0">
                <a:solidFill>
                  <a:srgbClr val="FF0000"/>
                </a:solidFill>
                <a:latin typeface="Times New Roman" pitchFamily="18" charset="0"/>
              </a:rPr>
              <a:t>ω</a:t>
            </a:r>
            <a:r>
              <a:rPr lang="en-US" altLang="zh-TW" sz="3200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j</a:t>
            </a:r>
            <a:r>
              <a:rPr lang="en-US" altLang="zh-TW" sz="3200" dirty="0">
                <a:solidFill>
                  <a:srgbClr val="3333CC"/>
                </a:solidFill>
                <a:latin typeface="Times New Roman" pitchFamily="18" charset="0"/>
              </a:rPr>
              <a:t>)</a:t>
            </a:r>
            <a:endParaRPr lang="zh-TW" altLang="en-US" sz="3200" dirty="0">
              <a:solidFill>
                <a:srgbClr val="3333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>
                <a:alpha val="20000"/>
              </a:srgbClr>
            </a:gs>
            <a:gs pos="100000">
              <a:srgbClr val="FAFEDA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zh-TW" altLang="en-US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火星的橢圓律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 sz="180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23850" y="1531938"/>
            <a:ext cx="8793163" cy="1033462"/>
            <a:chOff x="204" y="874"/>
            <a:chExt cx="5539" cy="651"/>
          </a:xfrm>
        </p:grpSpPr>
        <p:sp>
          <p:nvSpPr>
            <p:cNvPr id="11279" name="Text Box 4"/>
            <p:cNvSpPr txBox="1">
              <a:spLocks noChangeArrowheads="1"/>
            </p:cNvSpPr>
            <p:nvPr/>
          </p:nvSpPr>
          <p:spPr bwMode="auto">
            <a:xfrm>
              <a:off x="476" y="1026"/>
              <a:ext cx="526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800">
                  <a:latin typeface="Times New Roman" pitchFamily="18" charset="0"/>
                </a:rPr>
                <a:t>＝</a:t>
              </a:r>
              <a:r>
                <a:rPr lang="en-US" altLang="zh-TW" sz="2800">
                  <a:latin typeface="Times New Roman" pitchFamily="18" charset="0"/>
                </a:rPr>
                <a:t>0.00000662</a:t>
              </a:r>
              <a:r>
                <a:rPr lang="zh-TW" altLang="en-US" sz="2800">
                  <a:latin typeface="Times New Roman" pitchFamily="18" charset="0"/>
                </a:rPr>
                <a:t>－</a:t>
              </a:r>
              <a:r>
                <a:rPr lang="en-US" altLang="zh-TW" sz="2800">
                  <a:latin typeface="Times New Roman" pitchFamily="18" charset="0"/>
                </a:rPr>
                <a:t>0.00000040 cos ψ</a:t>
              </a:r>
              <a:r>
                <a:rPr lang="zh-TW" altLang="en-US" sz="2800">
                  <a:latin typeface="Times New Roman" pitchFamily="18" charset="0"/>
                </a:rPr>
                <a:t>＋</a:t>
              </a:r>
              <a:r>
                <a:rPr lang="en-US" altLang="zh-TW" sz="2800">
                  <a:latin typeface="Times New Roman" pitchFamily="18" charset="0"/>
                </a:rPr>
                <a:t>0.00000047 sin ψ </a:t>
              </a:r>
            </a:p>
          </p:txBody>
        </p:sp>
        <p:graphicFrame>
          <p:nvGraphicFramePr>
            <p:cNvPr id="11267" name="Object 5"/>
            <p:cNvGraphicFramePr>
              <a:graphicFrameLocks noChangeAspect="1"/>
            </p:cNvGraphicFramePr>
            <p:nvPr/>
          </p:nvGraphicFramePr>
          <p:xfrm>
            <a:off x="204" y="874"/>
            <a:ext cx="272" cy="6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630" name="方程式" r:id="rId3" imgW="164957" imgH="393359" progId="Equation.3">
                    <p:embed/>
                  </p:oleObj>
                </mc:Choice>
                <mc:Fallback>
                  <p:oleObj name="方程式" r:id="rId3" imgW="164957" imgH="393359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" y="874"/>
                          <a:ext cx="272" cy="6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 sz="1800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87363" y="2892427"/>
            <a:ext cx="7186612" cy="1004888"/>
            <a:chOff x="307" y="1822"/>
            <a:chExt cx="4527" cy="633"/>
          </a:xfrm>
        </p:grpSpPr>
        <p:graphicFrame>
          <p:nvGraphicFramePr>
            <p:cNvPr id="11266" name="Object 8"/>
            <p:cNvGraphicFramePr>
              <a:graphicFrameLocks noChangeAspect="1"/>
            </p:cNvGraphicFramePr>
            <p:nvPr/>
          </p:nvGraphicFramePr>
          <p:xfrm>
            <a:off x="865" y="1822"/>
            <a:ext cx="3969" cy="6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631" name="方程式" r:id="rId5" imgW="2971800" imgH="469900" progId="Equation.3">
                    <p:embed/>
                  </p:oleObj>
                </mc:Choice>
                <mc:Fallback>
                  <p:oleObj name="方程式" r:id="rId5" imgW="2971800" imgH="4699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5" y="1822"/>
                          <a:ext cx="3969" cy="6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7" name="Rectangle 10"/>
            <p:cNvSpPr>
              <a:spLocks noChangeArrowheads="1"/>
            </p:cNvSpPr>
            <p:nvPr/>
          </p:nvSpPr>
          <p:spPr bwMode="auto">
            <a:xfrm>
              <a:off x="307" y="1960"/>
              <a:ext cx="44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kumimoji="0" lang="en-US" altLang="zh-TW" sz="3200" i="1">
                  <a:latin typeface="Times New Roman" pitchFamily="18" charset="0"/>
                </a:rPr>
                <a:t>e </a:t>
              </a:r>
              <a:endParaRPr lang="en-US" altLang="zh-TW" sz="3200" i="1">
                <a:latin typeface="Times New Roman" pitchFamily="18" charset="0"/>
              </a:endParaRPr>
            </a:p>
          </p:txBody>
        </p:sp>
        <p:sp>
          <p:nvSpPr>
            <p:cNvPr id="11278" name="Rectangle 11"/>
            <p:cNvSpPr>
              <a:spLocks noChangeArrowheads="1"/>
            </p:cNvSpPr>
            <p:nvPr/>
          </p:nvSpPr>
          <p:spPr bwMode="auto">
            <a:xfrm>
              <a:off x="484" y="1995"/>
              <a:ext cx="408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zh-TW" altLang="en-US" sz="2800"/>
                <a:t>＝</a:t>
              </a:r>
              <a:r>
                <a:rPr lang="zh-TW" altLang="en-US" sz="2800">
                  <a:solidFill>
                    <a:srgbClr val="CC6600"/>
                  </a:solidFill>
                </a:rPr>
                <a:t> 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755650" y="4076700"/>
            <a:ext cx="2159000" cy="649288"/>
            <a:chOff x="476" y="2568"/>
            <a:chExt cx="1360" cy="409"/>
          </a:xfrm>
        </p:grpSpPr>
        <p:sp>
          <p:nvSpPr>
            <p:cNvPr id="11275" name="Rectangle 12"/>
            <p:cNvSpPr>
              <a:spLocks noChangeArrowheads="1"/>
            </p:cNvSpPr>
            <p:nvPr/>
          </p:nvSpPr>
          <p:spPr bwMode="auto">
            <a:xfrm>
              <a:off x="476" y="2568"/>
              <a:ext cx="408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zh-TW" altLang="en-US" sz="2800"/>
                <a:t>＝</a:t>
              </a:r>
              <a:r>
                <a:rPr lang="zh-TW" altLang="en-US" sz="2800">
                  <a:solidFill>
                    <a:srgbClr val="CC6600"/>
                  </a:solidFill>
                </a:rPr>
                <a:t> </a:t>
              </a:r>
            </a:p>
          </p:txBody>
        </p:sp>
        <p:sp>
          <p:nvSpPr>
            <p:cNvPr id="11276" name="Rectangle 13"/>
            <p:cNvSpPr>
              <a:spLocks noChangeArrowheads="1"/>
            </p:cNvSpPr>
            <p:nvPr/>
          </p:nvSpPr>
          <p:spPr bwMode="auto">
            <a:xfrm>
              <a:off x="793" y="2568"/>
              <a:ext cx="1043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TW" sz="2800">
                  <a:latin typeface="Times New Roman" pitchFamily="18" charset="0"/>
                </a:rPr>
                <a:t>0.093</a:t>
              </a:r>
              <a:r>
                <a:rPr lang="en-US" altLang="zh-TW" sz="2800">
                  <a:solidFill>
                    <a:srgbClr val="CC6600"/>
                  </a:solidFill>
                  <a:latin typeface="Times New Roman" pitchFamily="18" charset="0"/>
                </a:rPr>
                <a:t> </a:t>
              </a:r>
            </a:p>
          </p:txBody>
        </p:sp>
      </p:grp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84213" y="4941888"/>
            <a:ext cx="7263527" cy="15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400" dirty="0" smtClean="0">
                <a:latin typeface="Times New Roman" pitchFamily="18" charset="0"/>
              </a:rPr>
              <a:t>           </a:t>
            </a:r>
            <a:r>
              <a:rPr lang="zh-TW" altLang="en-US" sz="2400" dirty="0" smtClean="0">
                <a:latin typeface="Times New Roman" pitchFamily="18" charset="0"/>
                <a:ea typeface="華康仿宋體" pitchFamily="49" charset="-120"/>
              </a:rPr>
              <a:t>此</a:t>
            </a:r>
            <a:r>
              <a:rPr lang="zh-TW" altLang="en-US" sz="2400" dirty="0">
                <a:latin typeface="Times New Roman" pitchFamily="18" charset="0"/>
                <a:ea typeface="華康仿宋體" pitchFamily="49" charset="-120"/>
              </a:rPr>
              <a:t>值正是火星軌道離心率之</a:t>
            </a:r>
            <a:r>
              <a:rPr lang="zh-TW" altLang="en-US" sz="2400" dirty="0">
                <a:solidFill>
                  <a:srgbClr val="FF0000"/>
                </a:solidFill>
                <a:latin typeface="Times New Roman" pitchFamily="18" charset="0"/>
                <a:ea typeface="華康仿宋體" pitchFamily="49" charset="-120"/>
              </a:rPr>
              <a:t>公認值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ea typeface="華康仿宋體" pitchFamily="49" charset="-120"/>
              </a:rPr>
              <a:t>0.093</a:t>
            </a:r>
            <a:endParaRPr lang="zh-TW" altLang="en-US" sz="2400" dirty="0">
              <a:latin typeface="Times New Roman" pitchFamily="18" charset="0"/>
              <a:ea typeface="華康仿宋體" pitchFamily="49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400" dirty="0">
                <a:latin typeface="Times New Roman" pitchFamily="18" charset="0"/>
                <a:ea typeface="華康仿宋體" pitchFamily="49" charset="-120"/>
              </a:rPr>
              <a:t>而可明顯得知</a:t>
            </a:r>
            <a:r>
              <a:rPr lang="zh-TW" altLang="en-US" sz="2400" dirty="0">
                <a:solidFill>
                  <a:srgbClr val="FF0000"/>
                </a:solidFill>
                <a:latin typeface="Times New Roman" pitchFamily="18" charset="0"/>
                <a:ea typeface="華康仿宋體" pitchFamily="49" charset="-120"/>
              </a:rPr>
              <a:t>距離倒數之週期函數與橢圓方程式</a:t>
            </a:r>
            <a:r>
              <a:rPr lang="zh-TW" altLang="en-US" sz="2400" dirty="0" smtClean="0">
                <a:solidFill>
                  <a:srgbClr val="FF0000"/>
                </a:solidFill>
                <a:latin typeface="Times New Roman" pitchFamily="18" charset="0"/>
                <a:ea typeface="華康仿宋體" pitchFamily="49" charset="-120"/>
              </a:rPr>
              <a:t>等價</a:t>
            </a:r>
            <a:endParaRPr lang="zh-TW" altLang="en-US" sz="2400" dirty="0">
              <a:latin typeface="Times New Roman" pitchFamily="18" charset="0"/>
              <a:ea typeface="華康仿宋體" pitchFamily="49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400" dirty="0" smtClean="0">
                <a:latin typeface="Times New Roman" pitchFamily="18" charset="0"/>
                <a:ea typeface="華康仿宋體" pitchFamily="49" charset="-120"/>
              </a:rPr>
              <a:t>        且</a:t>
            </a:r>
            <a:r>
              <a:rPr lang="zh-TW" altLang="en-US" sz="2400" dirty="0">
                <a:latin typeface="Times New Roman" pitchFamily="18" charset="0"/>
                <a:ea typeface="華康仿宋體" pitchFamily="49" charset="-120"/>
              </a:rPr>
              <a:t>亦精確地確認火星運行的軌道即為</a:t>
            </a:r>
            <a:r>
              <a:rPr lang="zh-TW" altLang="en-US" sz="2400" b="1" dirty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橢圓</a:t>
            </a:r>
            <a:r>
              <a:rPr lang="zh-TW" altLang="en-US" sz="2400" b="1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軌道</a:t>
            </a:r>
            <a:endParaRPr lang="zh-TW" alt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925" name="Group 53"/>
          <p:cNvGraphicFramePr>
            <a:graphicFrameLocks noGrp="1"/>
          </p:cNvGraphicFramePr>
          <p:nvPr>
            <p:ph idx="1"/>
          </p:nvPr>
        </p:nvGraphicFramePr>
        <p:xfrm>
          <a:off x="179388" y="1600200"/>
          <a:ext cx="8826500" cy="4525964"/>
        </p:xfrm>
        <a:graphic>
          <a:graphicData uri="http://schemas.openxmlformats.org/drawingml/2006/table">
            <a:tbl>
              <a:tblPr/>
              <a:tblGrid>
                <a:gridCol w="1555750"/>
                <a:gridCol w="1325562"/>
                <a:gridCol w="1325563"/>
                <a:gridCol w="1173162"/>
                <a:gridCol w="1020763"/>
                <a:gridCol w="1174750"/>
                <a:gridCol w="1250950"/>
              </a:tblGrid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日  期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μ</a:t>
                      </a:r>
                      <a:r>
                        <a:rPr kumimoji="1" lang="en-US" altLang="zh-TW" sz="2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i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μ</a:t>
                      </a:r>
                      <a:r>
                        <a:rPr kumimoji="1" lang="en-US" altLang="zh-TW" sz="2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j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θ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α</a:t>
                      </a:r>
                      <a:r>
                        <a:rPr kumimoji="1" lang="en-US" altLang="zh-TW" sz="2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j</a:t>
                      </a:r>
                      <a:r>
                        <a:rPr kumimoji="1" lang="en-US" altLang="zh-TW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 r</a:t>
                      </a:r>
                      <a:r>
                        <a:rPr kumimoji="1" lang="en-US" altLang="zh-TW" sz="2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j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d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1962. 8. 6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146.236°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152.523°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49.469°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5.372°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100000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492868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1964.10.19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145.966°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151.732°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50.540°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5.422°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98199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492182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1966.12.28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144.850°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153.833°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50.363°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4.737°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96988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517905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927" name="Rectangle 47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zh-TW" altLang="zh-TW" sz="4000">
                <a:solidFill>
                  <a:srgbClr val="3333CC"/>
                </a:solidFill>
                <a:latin typeface="Arial" charset="0"/>
              </a:rPr>
              <a:t>不同日期計算所得之日木距</a:t>
            </a:r>
            <a:r>
              <a:rPr lang="zh-TW" altLang="zh-TW" sz="4000" i="1">
                <a:solidFill>
                  <a:srgbClr val="3333CC"/>
                </a:solidFill>
                <a:latin typeface="Times New Roman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02391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746125" y="1120775"/>
            <a:ext cx="79912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rgbClr val="3333CC"/>
                </a:solidFill>
                <a:latin typeface="Times New Roman" pitchFamily="18" charset="0"/>
              </a:rPr>
              <a:t>比較 </a:t>
            </a:r>
            <a:r>
              <a:rPr lang="en-US" altLang="zh-TW" sz="3200" i="1" dirty="0">
                <a:solidFill>
                  <a:srgbClr val="0000CC"/>
                </a:solidFill>
                <a:latin typeface="Times New Roman" pitchFamily="18" charset="0"/>
              </a:rPr>
              <a:t>d</a:t>
            </a:r>
            <a:r>
              <a:rPr lang="en-US" altLang="zh-TW" sz="3200" i="1" baseline="-25000" dirty="0">
                <a:solidFill>
                  <a:srgbClr val="0000CC"/>
                </a:solidFill>
                <a:latin typeface="Times New Roman" pitchFamily="18" charset="0"/>
              </a:rPr>
              <a:t>j</a:t>
            </a:r>
            <a:r>
              <a:rPr lang="en-US" altLang="zh-TW" sz="3200" baseline="30000" dirty="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en-US" altLang="zh-TW" sz="3200" dirty="0">
                <a:solidFill>
                  <a:srgbClr val="0000CC"/>
                </a:solidFill>
                <a:latin typeface="Times New Roman" pitchFamily="18" charset="0"/>
              </a:rPr>
              <a:t>/</a:t>
            </a:r>
            <a:r>
              <a:rPr lang="en-US" altLang="zh-TW" sz="3200" i="1" dirty="0">
                <a:solidFill>
                  <a:srgbClr val="0000CC"/>
                </a:solidFill>
                <a:latin typeface="Times New Roman" pitchFamily="18" charset="0"/>
              </a:rPr>
              <a:t>d</a:t>
            </a:r>
            <a:r>
              <a:rPr lang="en-US" altLang="zh-TW" sz="3200" i="1" baseline="-25000" dirty="0">
                <a:solidFill>
                  <a:srgbClr val="0000CC"/>
                </a:solidFill>
                <a:latin typeface="Times New Roman" pitchFamily="18" charset="0"/>
              </a:rPr>
              <a:t>i</a:t>
            </a:r>
            <a:r>
              <a:rPr lang="en-US" altLang="zh-TW" sz="3200" baseline="30000" dirty="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en-US" altLang="zh-TW" sz="3200" baseline="30000" dirty="0">
                <a:solidFill>
                  <a:srgbClr val="0070C0"/>
                </a:solidFill>
                <a:latin typeface="Times New Roman" pitchFamily="18" charset="0"/>
              </a:rPr>
              <a:t>  </a:t>
            </a:r>
            <a:r>
              <a:rPr lang="zh-TW" altLang="en-US" sz="3200" dirty="0">
                <a:solidFill>
                  <a:srgbClr val="3333CC"/>
                </a:solidFill>
                <a:latin typeface="Times New Roman" pitchFamily="18" charset="0"/>
              </a:rPr>
              <a:t>與 </a:t>
            </a:r>
            <a:r>
              <a:rPr lang="en-US" altLang="zh-TW" sz="3200" i="1" dirty="0" err="1">
                <a:solidFill>
                  <a:srgbClr val="CC00CC"/>
                </a:solidFill>
                <a:latin typeface="Times New Roman" pitchFamily="18" charset="0"/>
              </a:rPr>
              <a:t>ω</a:t>
            </a:r>
            <a:r>
              <a:rPr lang="en-US" altLang="zh-TW" sz="3200" i="1" baseline="-25000" dirty="0" err="1">
                <a:solidFill>
                  <a:srgbClr val="CC00CC"/>
                </a:solidFill>
                <a:latin typeface="Times New Roman" pitchFamily="18" charset="0"/>
              </a:rPr>
              <a:t>i</a:t>
            </a:r>
            <a:r>
              <a:rPr lang="en-US" altLang="zh-TW" sz="3200" i="1" dirty="0">
                <a:solidFill>
                  <a:srgbClr val="CC00CC"/>
                </a:solidFill>
                <a:latin typeface="Times New Roman" pitchFamily="18" charset="0"/>
              </a:rPr>
              <a:t> /</a:t>
            </a:r>
            <a:r>
              <a:rPr lang="en-US" altLang="zh-TW" sz="3200" i="1" dirty="0" err="1">
                <a:solidFill>
                  <a:srgbClr val="CC00CC"/>
                </a:solidFill>
                <a:latin typeface="Times New Roman" pitchFamily="18" charset="0"/>
              </a:rPr>
              <a:t>ω</a:t>
            </a:r>
            <a:r>
              <a:rPr lang="en-US" altLang="zh-TW" sz="3200" i="1" baseline="-25000" dirty="0" err="1">
                <a:solidFill>
                  <a:srgbClr val="CC00CC"/>
                </a:solidFill>
                <a:latin typeface="Times New Roman" pitchFamily="18" charset="0"/>
              </a:rPr>
              <a:t>j</a:t>
            </a:r>
            <a:r>
              <a:rPr lang="en-US" altLang="zh-TW" sz="3200" i="1" baseline="-25000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zh-TW" altLang="en-US" sz="3200" dirty="0">
                <a:solidFill>
                  <a:srgbClr val="3333CC"/>
                </a:solidFill>
                <a:latin typeface="Times New Roman" pitchFamily="18" charset="0"/>
              </a:rPr>
              <a:t>值   </a:t>
            </a:r>
            <a:r>
              <a:rPr lang="en-US" altLang="zh-TW" sz="3200" dirty="0">
                <a:solidFill>
                  <a:srgbClr val="3333CC"/>
                </a:solidFill>
                <a:latin typeface="Times New Roman" pitchFamily="18" charset="0"/>
              </a:rPr>
              <a:t>(</a:t>
            </a:r>
            <a:r>
              <a:rPr lang="zh-TW" altLang="en-US" sz="3200" dirty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面積律 </a:t>
            </a:r>
            <a:r>
              <a:rPr lang="en-US" altLang="zh-TW" sz="3200" i="1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altLang="zh-TW" sz="3200" i="1" baseline="-25000" dirty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zh-TW" sz="3200" baseline="30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TW" sz="3200" i="1" dirty="0">
                <a:solidFill>
                  <a:srgbClr val="FF0000"/>
                </a:solidFill>
                <a:latin typeface="Times New Roman" pitchFamily="18" charset="0"/>
              </a:rPr>
              <a:t>ω</a:t>
            </a:r>
            <a:r>
              <a:rPr lang="en-US" altLang="zh-TW" sz="3200" i="1" baseline="-25000" dirty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zh-TW" sz="3200" i="1" dirty="0">
                <a:solidFill>
                  <a:srgbClr val="FF0000"/>
                </a:solidFill>
                <a:latin typeface="Times New Roman" pitchFamily="18" charset="0"/>
              </a:rPr>
              <a:t>=d</a:t>
            </a:r>
            <a:r>
              <a:rPr lang="en-US" altLang="zh-TW" sz="3200" i="1" baseline="-25000" dirty="0">
                <a:solidFill>
                  <a:srgbClr val="FF0000"/>
                </a:solidFill>
                <a:latin typeface="Times New Roman" pitchFamily="18" charset="0"/>
              </a:rPr>
              <a:t>j</a:t>
            </a:r>
            <a:r>
              <a:rPr lang="en-US" altLang="zh-TW" sz="3200" baseline="30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TW" sz="3200" i="1" dirty="0">
                <a:solidFill>
                  <a:srgbClr val="FF0000"/>
                </a:solidFill>
                <a:latin typeface="Times New Roman" pitchFamily="18" charset="0"/>
              </a:rPr>
              <a:t>ω</a:t>
            </a:r>
            <a:r>
              <a:rPr lang="en-US" altLang="zh-TW" sz="3200" i="1" baseline="-25000" dirty="0">
                <a:solidFill>
                  <a:srgbClr val="FF0000"/>
                </a:solidFill>
                <a:latin typeface="Times New Roman" pitchFamily="18" charset="0"/>
              </a:rPr>
              <a:t>j</a:t>
            </a:r>
            <a:r>
              <a:rPr lang="en-US" altLang="zh-TW" sz="3200" dirty="0" smtClean="0">
                <a:solidFill>
                  <a:srgbClr val="3333CC"/>
                </a:solidFill>
                <a:latin typeface="Times New Roman" pitchFamily="18" charset="0"/>
              </a:rPr>
              <a:t>)</a:t>
            </a:r>
            <a:endParaRPr lang="zh-TW" altLang="en-US" sz="3200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graphicFrame>
        <p:nvGraphicFramePr>
          <p:cNvPr id="80940" name="Group 4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555573644"/>
              </p:ext>
            </p:extLst>
          </p:nvPr>
        </p:nvGraphicFramePr>
        <p:xfrm>
          <a:off x="755650" y="2276475"/>
          <a:ext cx="7777163" cy="3600452"/>
        </p:xfrm>
        <a:graphic>
          <a:graphicData uri="http://schemas.openxmlformats.org/drawingml/2006/table">
            <a:tbl>
              <a:tblPr/>
              <a:tblGrid>
                <a:gridCol w="1844675"/>
                <a:gridCol w="1581150"/>
                <a:gridCol w="1406525"/>
                <a:gridCol w="1404938"/>
                <a:gridCol w="1539875"/>
              </a:tblGrid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日 期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 d</a:t>
                      </a: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ω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d</a:t>
                      </a:r>
                      <a:r>
                        <a:rPr kumimoji="1" lang="en-US" altLang="zh-TW" sz="32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j</a:t>
                      </a:r>
                      <a:r>
                        <a:rPr kumimoji="1" lang="en-US" altLang="zh-TW" sz="3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2</a:t>
                      </a: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/</a:t>
                      </a:r>
                      <a:r>
                        <a:rPr kumimoji="1" lang="en-US" altLang="zh-TW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d</a:t>
                      </a:r>
                      <a:r>
                        <a:rPr kumimoji="1" lang="en-US" altLang="zh-TW" sz="32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i</a:t>
                      </a:r>
                      <a:r>
                        <a:rPr kumimoji="1" lang="en-US" altLang="zh-TW" sz="3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2</a:t>
                      </a: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</a:t>
                      </a:r>
                      <a:r>
                        <a:rPr kumimoji="1" lang="en-US" altLang="zh-TW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ω</a:t>
                      </a:r>
                      <a:r>
                        <a:rPr kumimoji="1" lang="en-US" altLang="zh-TW" sz="32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i</a:t>
                      </a:r>
                      <a:r>
                        <a:rPr kumimoji="1" lang="en-US" altLang="zh-TW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/</a:t>
                      </a:r>
                      <a:r>
                        <a:rPr kumimoji="1" lang="en-US" altLang="zh-TW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ω</a:t>
                      </a:r>
                      <a:r>
                        <a:rPr kumimoji="1" lang="en-US" altLang="zh-TW" sz="32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j</a:t>
                      </a:r>
                      <a:r>
                        <a:rPr kumimoji="1" lang="en-US" altLang="zh-TW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1962. 8. 6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492868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0.090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1.000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1.000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1964.10.19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492182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0.090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0.997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0.997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1966.12.28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517905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0.081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1.104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1.104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786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0">
              <a:srgbClr val="FF99CC"/>
            </a:gs>
            <a:gs pos="0">
              <a:srgbClr val="C4D6EB">
                <a:alpha val="16000"/>
                <a:lumMod val="0"/>
              </a:srgbClr>
            </a:gs>
            <a:gs pos="63000">
              <a:srgbClr val="FFEBFA">
                <a:alpha val="8000"/>
                <a:lumMod val="0"/>
                <a:lumOff val="100000"/>
              </a:srgb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kumimoji="0" lang="zh-TW" altLang="en-US" sz="4400">
                <a:solidFill>
                  <a:schemeClr val="accent2"/>
                </a:solidFill>
                <a:latin typeface="Arial" charset="0"/>
              </a:rPr>
              <a:t>木星</a:t>
            </a:r>
            <a:r>
              <a:rPr lang="zh-TW" altLang="en-US" sz="4400">
                <a:solidFill>
                  <a:schemeClr val="accent2"/>
                </a:solidFill>
                <a:latin typeface="Arial" charset="0"/>
              </a:rPr>
              <a:t>的橢圓律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pSp>
        <p:nvGrpSpPr>
          <p:cNvPr id="81933" name="Group 13"/>
          <p:cNvGrpSpPr>
            <a:grpSpLocks/>
          </p:cNvGrpSpPr>
          <p:nvPr/>
        </p:nvGrpSpPr>
        <p:grpSpPr bwMode="auto">
          <a:xfrm>
            <a:off x="365125" y="1412875"/>
            <a:ext cx="8758238" cy="947738"/>
            <a:chOff x="230" y="890"/>
            <a:chExt cx="5517" cy="597"/>
          </a:xfrm>
        </p:grpSpPr>
        <p:graphicFrame>
          <p:nvGraphicFramePr>
            <p:cNvPr id="81925" name="Object 5"/>
            <p:cNvGraphicFramePr>
              <a:graphicFrameLocks noChangeAspect="1"/>
            </p:cNvGraphicFramePr>
            <p:nvPr/>
          </p:nvGraphicFramePr>
          <p:xfrm>
            <a:off x="230" y="890"/>
            <a:ext cx="249" cy="5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862" name="方程式" r:id="rId3" imgW="164957" imgH="393359" progId="Equation.3">
                    <p:embed/>
                  </p:oleObj>
                </mc:Choice>
                <mc:Fallback>
                  <p:oleObj name="方程式" r:id="rId3" imgW="164957" imgH="39335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" y="890"/>
                          <a:ext cx="249" cy="5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1927" name="Text Box 7"/>
            <p:cNvSpPr txBox="1">
              <a:spLocks noChangeArrowheads="1"/>
            </p:cNvSpPr>
            <p:nvPr/>
          </p:nvSpPr>
          <p:spPr bwMode="auto">
            <a:xfrm>
              <a:off x="431" y="1068"/>
              <a:ext cx="531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2600">
                  <a:latin typeface="Times New Roman" pitchFamily="18" charset="0"/>
                </a:rPr>
                <a:t>＝</a:t>
              </a:r>
              <a:r>
                <a:rPr lang="en-US" altLang="zh-TW" sz="2600">
                  <a:latin typeface="Times New Roman" pitchFamily="18" charset="0"/>
                </a:rPr>
                <a:t>0.00000195</a:t>
              </a:r>
              <a:r>
                <a:rPr lang="zh-TW" altLang="en-US" sz="2600">
                  <a:latin typeface="Times New Roman" pitchFamily="18" charset="0"/>
                </a:rPr>
                <a:t>＋</a:t>
              </a:r>
              <a:r>
                <a:rPr lang="en-US" altLang="zh-TW" sz="2600">
                  <a:latin typeface="Times New Roman" pitchFamily="18" charset="0"/>
                </a:rPr>
                <a:t>0.0000000751 cos ψ</a:t>
              </a:r>
              <a:r>
                <a:rPr lang="zh-TW" altLang="en-US" sz="2600">
                  <a:latin typeface="Times New Roman" pitchFamily="18" charset="0"/>
                </a:rPr>
                <a:t>＋</a:t>
              </a:r>
              <a:r>
                <a:rPr lang="en-US" altLang="zh-TW" sz="2600">
                  <a:latin typeface="Times New Roman" pitchFamily="18" charset="0"/>
                </a:rPr>
                <a:t>0.0000000584 sin ψ </a:t>
              </a:r>
              <a:endParaRPr lang="zh-TW" altLang="en-US" sz="2600">
                <a:latin typeface="Times New Roman" pitchFamily="18" charset="0"/>
              </a:endParaRPr>
            </a:p>
          </p:txBody>
        </p:sp>
      </p:grp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pSp>
        <p:nvGrpSpPr>
          <p:cNvPr id="81934" name="Group 14"/>
          <p:cNvGrpSpPr>
            <a:grpSpLocks/>
          </p:cNvGrpSpPr>
          <p:nvPr/>
        </p:nvGrpSpPr>
        <p:grpSpPr bwMode="auto">
          <a:xfrm>
            <a:off x="395288" y="2484438"/>
            <a:ext cx="7272337" cy="1001712"/>
            <a:chOff x="249" y="1565"/>
            <a:chExt cx="4581" cy="631"/>
          </a:xfrm>
        </p:grpSpPr>
        <p:graphicFrame>
          <p:nvGraphicFramePr>
            <p:cNvPr id="81928" name="Object 8"/>
            <p:cNvGraphicFramePr>
              <a:graphicFrameLocks noChangeAspect="1"/>
            </p:cNvGraphicFramePr>
            <p:nvPr/>
          </p:nvGraphicFramePr>
          <p:xfrm>
            <a:off x="748" y="1565"/>
            <a:ext cx="4082" cy="6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863" name="方程式" r:id="rId5" imgW="3276600" imgH="508000" progId="Equation.3">
                    <p:embed/>
                  </p:oleObj>
                </mc:Choice>
                <mc:Fallback>
                  <p:oleObj name="方程式" r:id="rId5" imgW="3276600" imgH="508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" y="1565"/>
                          <a:ext cx="4082" cy="6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1930" name="Text Box 10"/>
            <p:cNvSpPr txBox="1">
              <a:spLocks noChangeArrowheads="1"/>
            </p:cNvSpPr>
            <p:nvPr/>
          </p:nvSpPr>
          <p:spPr bwMode="auto">
            <a:xfrm>
              <a:off x="249" y="1712"/>
              <a:ext cx="57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3200" i="1">
                  <a:latin typeface="Times New Roman" pitchFamily="18" charset="0"/>
                </a:rPr>
                <a:t>e </a:t>
              </a:r>
              <a:r>
                <a:rPr lang="zh-TW" altLang="en-US" sz="2800">
                  <a:latin typeface="Times New Roman" pitchFamily="18" charset="0"/>
                </a:rPr>
                <a:t>＝ </a:t>
              </a:r>
            </a:p>
          </p:txBody>
        </p:sp>
      </p:grp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639763" y="3624263"/>
            <a:ext cx="1428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>
                <a:latin typeface="Times New Roman" pitchFamily="18" charset="0"/>
              </a:rPr>
              <a:t>＝</a:t>
            </a:r>
            <a:r>
              <a:rPr lang="en-US" altLang="zh-TW" sz="2800">
                <a:latin typeface="Times New Roman" pitchFamily="18" charset="0"/>
              </a:rPr>
              <a:t>0.049 </a:t>
            </a:r>
            <a:endParaRPr lang="zh-TW" altLang="en-US" sz="2800">
              <a:latin typeface="Times New Roman" pitchFamily="18" charset="0"/>
            </a:endParaRP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611188" y="4438650"/>
            <a:ext cx="688975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400">
                <a:latin typeface="Times New Roman" pitchFamily="18" charset="0"/>
              </a:rPr>
              <a:t>與木星軌道離心率的</a:t>
            </a:r>
            <a:r>
              <a:rPr lang="zh-TW" altLang="en-US" sz="2400">
                <a:solidFill>
                  <a:srgbClr val="FF0000"/>
                </a:solidFill>
                <a:latin typeface="Times New Roman" pitchFamily="18" charset="0"/>
              </a:rPr>
              <a:t>公認值</a:t>
            </a:r>
            <a:r>
              <a:rPr lang="en-US" altLang="zh-TW" sz="2400">
                <a:solidFill>
                  <a:srgbClr val="FF0000"/>
                </a:solidFill>
                <a:latin typeface="Times New Roman" pitchFamily="18" charset="0"/>
              </a:rPr>
              <a:t>0.048</a:t>
            </a:r>
            <a:r>
              <a:rPr lang="zh-TW" altLang="en-US" sz="2400">
                <a:latin typeface="Times New Roman" pitchFamily="18" charset="0"/>
              </a:rPr>
              <a:t>相差無幾，</a:t>
            </a:r>
          </a:p>
          <a:p>
            <a:pPr>
              <a:lnSpc>
                <a:spcPct val="130000"/>
              </a:lnSpc>
            </a:pPr>
            <a:r>
              <a:rPr lang="zh-TW" altLang="en-US" sz="2400">
                <a:latin typeface="Times New Roman" pitchFamily="18" charset="0"/>
              </a:rPr>
              <a:t>顯示木星的運行軌道是以太陽為焦點的橢圓軌道。</a:t>
            </a:r>
          </a:p>
        </p:txBody>
      </p:sp>
    </p:spTree>
    <p:extLst>
      <p:ext uri="{BB962C8B-B14F-4D97-AF65-F5344CB8AC3E}">
        <p14:creationId xmlns:p14="http://schemas.microsoft.com/office/powerpoint/2010/main" val="767390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1" grpId="0"/>
      <p:bldP spid="8193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7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zh-TW" altLang="zh-TW" sz="4000">
                <a:solidFill>
                  <a:srgbClr val="3333CC"/>
                </a:solidFill>
                <a:latin typeface="Arial" charset="0"/>
              </a:rPr>
              <a:t>不同日期計算所得之日土距</a:t>
            </a:r>
            <a:r>
              <a:rPr lang="zh-TW" altLang="zh-TW" sz="4000" i="1">
                <a:solidFill>
                  <a:srgbClr val="3333CC"/>
                </a:solidFill>
                <a:latin typeface="Times New Roman" pitchFamily="18" charset="0"/>
              </a:rPr>
              <a:t>d</a:t>
            </a:r>
          </a:p>
        </p:txBody>
      </p:sp>
      <p:graphicFrame>
        <p:nvGraphicFramePr>
          <p:cNvPr id="85051" name="Group 59"/>
          <p:cNvGraphicFramePr>
            <a:graphicFrameLocks noGrp="1"/>
          </p:cNvGraphicFramePr>
          <p:nvPr>
            <p:ph/>
          </p:nvPr>
        </p:nvGraphicFramePr>
        <p:xfrm>
          <a:off x="107950" y="1628775"/>
          <a:ext cx="8826500" cy="4497388"/>
        </p:xfrm>
        <a:graphic>
          <a:graphicData uri="http://schemas.openxmlformats.org/drawingml/2006/table">
            <a:tbl>
              <a:tblPr/>
              <a:tblGrid>
                <a:gridCol w="1708150"/>
                <a:gridCol w="1173163"/>
                <a:gridCol w="1173162"/>
                <a:gridCol w="1325563"/>
                <a:gridCol w="1020762"/>
                <a:gridCol w="1174750"/>
                <a:gridCol w="1250950"/>
              </a:tblGrid>
              <a:tr h="1123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日  期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μ</a:t>
                      </a:r>
                      <a:r>
                        <a:rPr kumimoji="1" lang="en-US" altLang="zh-TW" sz="2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i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μ</a:t>
                      </a:r>
                      <a:r>
                        <a:rPr kumimoji="1" lang="en-US" altLang="zh-TW" sz="2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j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θ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α</a:t>
                      </a:r>
                      <a:r>
                        <a:rPr kumimoji="1" lang="en-US" altLang="zh-TW" sz="2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j</a:t>
                      </a:r>
                      <a:r>
                        <a:rPr kumimoji="1" lang="en-US" altLang="zh-TW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 r</a:t>
                      </a:r>
                      <a:r>
                        <a:rPr kumimoji="1" lang="en-US" altLang="zh-TW" sz="2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j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d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5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1959. 9.24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90.062°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96.808°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161.726°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5.679°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100000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1003449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1962.10.30 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88.223°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97.408°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162.840°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5.796°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100919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991020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1965.12. 6 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86.283°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97.115°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164.749°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6.002°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101418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962461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332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746125" y="856370"/>
            <a:ext cx="799129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rgbClr val="3333CC"/>
                </a:solidFill>
                <a:latin typeface="Times New Roman" pitchFamily="18" charset="0"/>
              </a:rPr>
              <a:t>比較 </a:t>
            </a:r>
            <a:r>
              <a:rPr lang="en-US" altLang="zh-TW" sz="3200" i="1" dirty="0">
                <a:solidFill>
                  <a:srgbClr val="0000CC"/>
                </a:solidFill>
                <a:latin typeface="Times New Roman" pitchFamily="18" charset="0"/>
              </a:rPr>
              <a:t>d</a:t>
            </a:r>
            <a:r>
              <a:rPr lang="en-US" altLang="zh-TW" sz="3200" i="1" baseline="-25000" dirty="0">
                <a:solidFill>
                  <a:srgbClr val="0000CC"/>
                </a:solidFill>
                <a:latin typeface="Times New Roman" pitchFamily="18" charset="0"/>
              </a:rPr>
              <a:t>j</a:t>
            </a:r>
            <a:r>
              <a:rPr lang="en-US" altLang="zh-TW" sz="3200" baseline="30000" dirty="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en-US" altLang="zh-TW" sz="3200" dirty="0">
                <a:solidFill>
                  <a:srgbClr val="0000CC"/>
                </a:solidFill>
                <a:latin typeface="Times New Roman" pitchFamily="18" charset="0"/>
              </a:rPr>
              <a:t>/</a:t>
            </a:r>
            <a:r>
              <a:rPr lang="en-US" altLang="zh-TW" sz="3200" i="1" dirty="0">
                <a:solidFill>
                  <a:srgbClr val="0000CC"/>
                </a:solidFill>
                <a:latin typeface="Times New Roman" pitchFamily="18" charset="0"/>
              </a:rPr>
              <a:t>d</a:t>
            </a:r>
            <a:r>
              <a:rPr lang="en-US" altLang="zh-TW" sz="3200" i="1" baseline="-25000" dirty="0">
                <a:solidFill>
                  <a:srgbClr val="0000CC"/>
                </a:solidFill>
                <a:latin typeface="Times New Roman" pitchFamily="18" charset="0"/>
              </a:rPr>
              <a:t>i</a:t>
            </a:r>
            <a:r>
              <a:rPr lang="en-US" altLang="zh-TW" sz="3200" baseline="30000" dirty="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en-US" altLang="zh-TW" sz="3200" baseline="30000" dirty="0">
                <a:solidFill>
                  <a:srgbClr val="0070C0"/>
                </a:solidFill>
                <a:latin typeface="Times New Roman" pitchFamily="18" charset="0"/>
              </a:rPr>
              <a:t>  </a:t>
            </a:r>
            <a:r>
              <a:rPr lang="zh-TW" altLang="en-US" sz="3200" dirty="0">
                <a:solidFill>
                  <a:srgbClr val="3333CC"/>
                </a:solidFill>
                <a:latin typeface="Times New Roman" pitchFamily="18" charset="0"/>
              </a:rPr>
              <a:t>與 </a:t>
            </a:r>
            <a:r>
              <a:rPr lang="en-US" altLang="zh-TW" sz="3200" i="1" dirty="0" err="1">
                <a:solidFill>
                  <a:srgbClr val="CC00CC"/>
                </a:solidFill>
                <a:latin typeface="Times New Roman" pitchFamily="18" charset="0"/>
              </a:rPr>
              <a:t>ω</a:t>
            </a:r>
            <a:r>
              <a:rPr lang="en-US" altLang="zh-TW" sz="3200" i="1" baseline="-25000" dirty="0" err="1">
                <a:solidFill>
                  <a:srgbClr val="CC00CC"/>
                </a:solidFill>
                <a:latin typeface="Times New Roman" pitchFamily="18" charset="0"/>
              </a:rPr>
              <a:t>i</a:t>
            </a:r>
            <a:r>
              <a:rPr lang="en-US" altLang="zh-TW" sz="3200" i="1" dirty="0">
                <a:solidFill>
                  <a:srgbClr val="CC00CC"/>
                </a:solidFill>
                <a:latin typeface="Times New Roman" pitchFamily="18" charset="0"/>
              </a:rPr>
              <a:t> /</a:t>
            </a:r>
            <a:r>
              <a:rPr lang="en-US" altLang="zh-TW" sz="3200" i="1" dirty="0" err="1">
                <a:solidFill>
                  <a:srgbClr val="CC00CC"/>
                </a:solidFill>
                <a:latin typeface="Times New Roman" pitchFamily="18" charset="0"/>
              </a:rPr>
              <a:t>ω</a:t>
            </a:r>
            <a:r>
              <a:rPr lang="en-US" altLang="zh-TW" sz="3200" i="1" baseline="-25000" dirty="0" err="1">
                <a:solidFill>
                  <a:srgbClr val="CC00CC"/>
                </a:solidFill>
                <a:latin typeface="Times New Roman" pitchFamily="18" charset="0"/>
              </a:rPr>
              <a:t>j</a:t>
            </a:r>
            <a:r>
              <a:rPr lang="en-US" altLang="zh-TW" sz="3200" i="1" baseline="-25000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zh-TW" altLang="en-US" sz="3200" dirty="0">
                <a:solidFill>
                  <a:srgbClr val="3333CC"/>
                </a:solidFill>
                <a:latin typeface="Times New Roman" pitchFamily="18" charset="0"/>
              </a:rPr>
              <a:t>值   </a:t>
            </a:r>
            <a:r>
              <a:rPr lang="en-US" altLang="zh-TW" sz="3200" dirty="0">
                <a:solidFill>
                  <a:srgbClr val="3333CC"/>
                </a:solidFill>
                <a:latin typeface="Times New Roman" pitchFamily="18" charset="0"/>
              </a:rPr>
              <a:t>(</a:t>
            </a:r>
            <a:r>
              <a:rPr lang="zh-TW" altLang="en-US" sz="3200" dirty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面積律 </a:t>
            </a:r>
            <a:r>
              <a:rPr lang="en-US" altLang="zh-TW" sz="3200" i="1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altLang="zh-TW" sz="3200" i="1" baseline="-25000" dirty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zh-TW" sz="3200" baseline="30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TW" sz="3200" i="1" dirty="0">
                <a:solidFill>
                  <a:srgbClr val="FF0000"/>
                </a:solidFill>
                <a:latin typeface="Times New Roman" pitchFamily="18" charset="0"/>
              </a:rPr>
              <a:t>ω</a:t>
            </a:r>
            <a:r>
              <a:rPr lang="en-US" altLang="zh-TW" sz="3200" i="1" baseline="-25000" dirty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zh-TW" sz="3200" i="1" dirty="0">
                <a:solidFill>
                  <a:srgbClr val="FF0000"/>
                </a:solidFill>
                <a:latin typeface="Times New Roman" pitchFamily="18" charset="0"/>
              </a:rPr>
              <a:t>=d</a:t>
            </a:r>
            <a:r>
              <a:rPr lang="en-US" altLang="zh-TW" sz="3200" i="1" baseline="-25000" dirty="0">
                <a:solidFill>
                  <a:srgbClr val="FF0000"/>
                </a:solidFill>
                <a:latin typeface="Times New Roman" pitchFamily="18" charset="0"/>
              </a:rPr>
              <a:t>j</a:t>
            </a:r>
            <a:r>
              <a:rPr lang="en-US" altLang="zh-TW" sz="3200" baseline="30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TW" sz="3200" i="1" dirty="0">
                <a:solidFill>
                  <a:srgbClr val="FF0000"/>
                </a:solidFill>
                <a:latin typeface="Times New Roman" pitchFamily="18" charset="0"/>
              </a:rPr>
              <a:t>ω</a:t>
            </a:r>
            <a:r>
              <a:rPr lang="en-US" altLang="zh-TW" sz="3200" i="1" baseline="-25000" dirty="0">
                <a:solidFill>
                  <a:srgbClr val="FF0000"/>
                </a:solidFill>
                <a:latin typeface="Times New Roman" pitchFamily="18" charset="0"/>
              </a:rPr>
              <a:t>j</a:t>
            </a:r>
            <a:r>
              <a:rPr lang="en-US" altLang="zh-TW" sz="3200" dirty="0">
                <a:solidFill>
                  <a:srgbClr val="3333CC"/>
                </a:solidFill>
                <a:latin typeface="Times New Roman" pitchFamily="18" charset="0"/>
              </a:rPr>
              <a:t>)</a:t>
            </a:r>
            <a:endParaRPr lang="zh-TW" altLang="en-US" sz="3200" dirty="0">
              <a:solidFill>
                <a:srgbClr val="3333CC"/>
              </a:solidFill>
              <a:latin typeface="Times New Roman" pitchFamily="18" charset="0"/>
            </a:endParaRPr>
          </a:p>
          <a:p>
            <a:endParaRPr lang="zh-TW" altLang="en-US" sz="3200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graphicFrame>
        <p:nvGraphicFramePr>
          <p:cNvPr id="86021" name="Group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738530950"/>
              </p:ext>
            </p:extLst>
          </p:nvPr>
        </p:nvGraphicFramePr>
        <p:xfrm>
          <a:off x="539750" y="2205038"/>
          <a:ext cx="7993063" cy="3455988"/>
        </p:xfrm>
        <a:graphic>
          <a:graphicData uri="http://schemas.openxmlformats.org/drawingml/2006/table">
            <a:tbl>
              <a:tblPr/>
              <a:tblGrid>
                <a:gridCol w="1895475"/>
                <a:gridCol w="1625600"/>
                <a:gridCol w="1446213"/>
                <a:gridCol w="1443037"/>
                <a:gridCol w="1582738"/>
              </a:tblGrid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日  期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   d</a:t>
                      </a: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ω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d</a:t>
                      </a:r>
                      <a:r>
                        <a:rPr kumimoji="1" lang="en-US" altLang="zh-TW" sz="32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j</a:t>
                      </a:r>
                      <a:r>
                        <a:rPr kumimoji="1" lang="en-US" altLang="zh-TW" sz="3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2</a:t>
                      </a: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/</a:t>
                      </a:r>
                      <a:r>
                        <a:rPr kumimoji="1" lang="en-US" altLang="zh-TW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d</a:t>
                      </a:r>
                      <a:r>
                        <a:rPr kumimoji="1" lang="en-US" altLang="zh-TW" sz="32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i</a:t>
                      </a:r>
                      <a:r>
                        <a:rPr kumimoji="1" lang="en-US" altLang="zh-TW" sz="3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2</a:t>
                      </a: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</a:t>
                      </a:r>
                      <a:r>
                        <a:rPr kumimoji="1" lang="en-US" altLang="zh-TW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ω</a:t>
                      </a:r>
                      <a:r>
                        <a:rPr kumimoji="1" lang="en-US" altLang="zh-TW" sz="32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i</a:t>
                      </a:r>
                      <a:r>
                        <a:rPr kumimoji="1" lang="en-US" altLang="zh-TW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/</a:t>
                      </a:r>
                      <a:r>
                        <a:rPr kumimoji="1" lang="en-US" altLang="zh-TW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ω</a:t>
                      </a:r>
                      <a:r>
                        <a:rPr kumimoji="1" lang="en-US" altLang="zh-TW" sz="32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j</a:t>
                      </a: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1959. 9.24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1003449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0.030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1.000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1.000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1962.10.30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991020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0.031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0.975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0.976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1965.12. 6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962461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0.033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0.920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0.920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06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>
                <a:alpha val="41000"/>
              </a:srgbClr>
            </a:gs>
            <a:gs pos="0">
              <a:srgbClr val="FF99CC"/>
            </a:gs>
            <a:gs pos="0">
              <a:srgbClr val="C4D6EB">
                <a:alpha val="16000"/>
                <a:lumMod val="0"/>
              </a:srgbClr>
            </a:gs>
            <a:gs pos="0">
              <a:srgbClr val="CCFFCC">
                <a:alpha val="22000"/>
                <a:lumMod val="71000"/>
                <a:lumOff val="29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55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kumimoji="0" lang="zh-TW" altLang="en-US" sz="4400">
                <a:solidFill>
                  <a:schemeClr val="accent2"/>
                </a:solidFill>
                <a:latin typeface="Arial" charset="0"/>
              </a:rPr>
              <a:t>土星</a:t>
            </a:r>
            <a:r>
              <a:rPr lang="zh-TW" altLang="en-US" sz="4400">
                <a:solidFill>
                  <a:schemeClr val="accent2"/>
                </a:solidFill>
                <a:latin typeface="Arial" charset="0"/>
              </a:rPr>
              <a:t>的橢圓律</a:t>
            </a:r>
          </a:p>
        </p:txBody>
      </p:sp>
      <p:grpSp>
        <p:nvGrpSpPr>
          <p:cNvPr id="87064" name="Group 24"/>
          <p:cNvGrpSpPr>
            <a:grpSpLocks/>
          </p:cNvGrpSpPr>
          <p:nvPr/>
        </p:nvGrpSpPr>
        <p:grpSpPr bwMode="auto">
          <a:xfrm>
            <a:off x="179388" y="1412875"/>
            <a:ext cx="8929687" cy="962025"/>
            <a:chOff x="113" y="783"/>
            <a:chExt cx="5625" cy="606"/>
          </a:xfrm>
        </p:grpSpPr>
        <p:graphicFrame>
          <p:nvGraphicFramePr>
            <p:cNvPr id="87056" name="Object 16"/>
            <p:cNvGraphicFramePr>
              <a:graphicFrameLocks noChangeAspect="1"/>
            </p:cNvGraphicFramePr>
            <p:nvPr/>
          </p:nvGraphicFramePr>
          <p:xfrm>
            <a:off x="113" y="783"/>
            <a:ext cx="240" cy="6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886" name="方程式" r:id="rId3" imgW="164957" imgH="393359" progId="Equation.3">
                    <p:embed/>
                  </p:oleObj>
                </mc:Choice>
                <mc:Fallback>
                  <p:oleObj name="方程式" r:id="rId3" imgW="164957" imgH="39335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" y="783"/>
                          <a:ext cx="240" cy="6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7058" name="Text Box 18"/>
            <p:cNvSpPr txBox="1">
              <a:spLocks noChangeArrowheads="1"/>
            </p:cNvSpPr>
            <p:nvPr/>
          </p:nvSpPr>
          <p:spPr bwMode="auto">
            <a:xfrm>
              <a:off x="318" y="935"/>
              <a:ext cx="542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2600">
                  <a:latin typeface="Times New Roman" pitchFamily="18" charset="0"/>
                </a:rPr>
                <a:t>＝</a:t>
              </a:r>
              <a:r>
                <a:rPr lang="en-US" altLang="zh-TW" sz="2600">
                  <a:latin typeface="Times New Roman" pitchFamily="18" charset="0"/>
                </a:rPr>
                <a:t>0.00000105</a:t>
              </a:r>
              <a:r>
                <a:rPr lang="zh-TW" altLang="en-US" sz="2600">
                  <a:latin typeface="Times New Roman" pitchFamily="18" charset="0"/>
                </a:rPr>
                <a:t>－</a:t>
              </a:r>
              <a:r>
                <a:rPr lang="en-US" altLang="zh-TW" sz="2600">
                  <a:latin typeface="Times New Roman" pitchFamily="18" charset="0"/>
                </a:rPr>
                <a:t>0.0000000570 cos ψ</a:t>
              </a:r>
              <a:r>
                <a:rPr lang="zh-TW" altLang="en-US" sz="2600">
                  <a:latin typeface="Times New Roman" pitchFamily="18" charset="0"/>
                </a:rPr>
                <a:t>＋</a:t>
              </a:r>
              <a:r>
                <a:rPr lang="en-US" altLang="zh-TW" sz="2600">
                  <a:latin typeface="Times New Roman" pitchFamily="18" charset="0"/>
                </a:rPr>
                <a:t>0.00000000574 sin ψ </a:t>
              </a:r>
              <a:endParaRPr lang="zh-TW" altLang="en-US" sz="2600">
                <a:latin typeface="Times New Roman" pitchFamily="18" charset="0"/>
              </a:endParaRPr>
            </a:p>
          </p:txBody>
        </p:sp>
      </p:grpSp>
      <p:sp>
        <p:nvSpPr>
          <p:cNvPr id="8706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pSp>
        <p:nvGrpSpPr>
          <p:cNvPr id="87065" name="Group 25"/>
          <p:cNvGrpSpPr>
            <a:grpSpLocks/>
          </p:cNvGrpSpPr>
          <p:nvPr/>
        </p:nvGrpSpPr>
        <p:grpSpPr bwMode="auto">
          <a:xfrm>
            <a:off x="250825" y="2395538"/>
            <a:ext cx="7561263" cy="1033462"/>
            <a:chOff x="158" y="1509"/>
            <a:chExt cx="4763" cy="651"/>
          </a:xfrm>
        </p:grpSpPr>
        <p:sp>
          <p:nvSpPr>
            <p:cNvPr id="87059" name="Text Box 19"/>
            <p:cNvSpPr txBox="1">
              <a:spLocks noChangeArrowheads="1"/>
            </p:cNvSpPr>
            <p:nvPr/>
          </p:nvSpPr>
          <p:spPr bwMode="auto">
            <a:xfrm>
              <a:off x="158" y="1679"/>
              <a:ext cx="5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zh-TW" sz="3200" i="1">
                  <a:latin typeface="Times New Roman" pitchFamily="18" charset="0"/>
                </a:rPr>
                <a:t>e</a:t>
              </a:r>
              <a:r>
                <a:rPr kumimoji="0" lang="en-US" altLang="zh-TW" sz="2800">
                  <a:latin typeface="Times New Roman" pitchFamily="18" charset="0"/>
                </a:rPr>
                <a:t> </a:t>
              </a:r>
              <a:r>
                <a:rPr kumimoji="0" lang="zh-TW" altLang="en-US" sz="2800">
                  <a:latin typeface="Times New Roman" pitchFamily="18" charset="0"/>
                </a:rPr>
                <a:t>＝</a:t>
              </a:r>
              <a:r>
                <a:rPr lang="zh-TW" altLang="en-US">
                  <a:latin typeface="Times New Roman" pitchFamily="18" charset="0"/>
                </a:rPr>
                <a:t> </a:t>
              </a:r>
            </a:p>
          </p:txBody>
        </p:sp>
        <p:graphicFrame>
          <p:nvGraphicFramePr>
            <p:cNvPr id="87060" name="Object 20"/>
            <p:cNvGraphicFramePr>
              <a:graphicFrameLocks noChangeAspect="1"/>
            </p:cNvGraphicFramePr>
            <p:nvPr/>
          </p:nvGraphicFramePr>
          <p:xfrm>
            <a:off x="612" y="1509"/>
            <a:ext cx="4309" cy="6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887" name="方程式" r:id="rId5" imgW="3365500" imgH="508000" progId="Equation.3">
                    <p:embed/>
                  </p:oleObj>
                </mc:Choice>
                <mc:Fallback>
                  <p:oleObj name="方程式" r:id="rId5" imgW="3365500" imgH="508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1509"/>
                          <a:ext cx="4309" cy="6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7062" name="Text Box 22"/>
          <p:cNvSpPr txBox="1">
            <a:spLocks noChangeArrowheads="1"/>
          </p:cNvSpPr>
          <p:nvPr/>
        </p:nvSpPr>
        <p:spPr bwMode="auto">
          <a:xfrm>
            <a:off x="482600" y="3557588"/>
            <a:ext cx="1428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>
                <a:latin typeface="Times New Roman" pitchFamily="18" charset="0"/>
              </a:rPr>
              <a:t>＝</a:t>
            </a:r>
            <a:r>
              <a:rPr lang="en-US" altLang="zh-TW" sz="2800">
                <a:latin typeface="Times New Roman" pitchFamily="18" charset="0"/>
              </a:rPr>
              <a:t>0.055 </a:t>
            </a:r>
            <a:endParaRPr lang="zh-TW" altLang="en-US" sz="2800">
              <a:latin typeface="Times New Roman" pitchFamily="18" charset="0"/>
            </a:endParaRPr>
          </a:p>
        </p:txBody>
      </p:sp>
      <p:sp>
        <p:nvSpPr>
          <p:cNvPr id="87063" name="Text Box 23"/>
          <p:cNvSpPr txBox="1">
            <a:spLocks noChangeArrowheads="1"/>
          </p:cNvSpPr>
          <p:nvPr/>
        </p:nvSpPr>
        <p:spPr bwMode="auto">
          <a:xfrm>
            <a:off x="684213" y="4217988"/>
            <a:ext cx="688975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400">
                <a:latin typeface="Times New Roman" pitchFamily="18" charset="0"/>
              </a:rPr>
              <a:t>與土星軌道離心率的</a:t>
            </a:r>
            <a:r>
              <a:rPr lang="zh-TW" altLang="en-US" sz="2400">
                <a:solidFill>
                  <a:srgbClr val="FF0000"/>
                </a:solidFill>
                <a:latin typeface="Times New Roman" pitchFamily="18" charset="0"/>
              </a:rPr>
              <a:t>公認值</a:t>
            </a:r>
            <a:r>
              <a:rPr lang="en-US" altLang="zh-TW" sz="2400">
                <a:solidFill>
                  <a:srgbClr val="FF0000"/>
                </a:solidFill>
                <a:latin typeface="Times New Roman" pitchFamily="18" charset="0"/>
              </a:rPr>
              <a:t>0.056</a:t>
            </a:r>
            <a:r>
              <a:rPr lang="zh-TW" altLang="en-US" sz="2400">
                <a:latin typeface="Times New Roman" pitchFamily="18" charset="0"/>
              </a:rPr>
              <a:t>相差無幾，</a:t>
            </a:r>
          </a:p>
          <a:p>
            <a:pPr>
              <a:lnSpc>
                <a:spcPct val="130000"/>
              </a:lnSpc>
            </a:pPr>
            <a:r>
              <a:rPr lang="zh-TW" altLang="en-US" sz="2400">
                <a:latin typeface="Times New Roman" pitchFamily="18" charset="0"/>
              </a:rPr>
              <a:t>顯示土星的運行軌道是以太陽為焦點的橢圓軌道。</a:t>
            </a:r>
          </a:p>
        </p:txBody>
      </p:sp>
    </p:spTree>
    <p:extLst>
      <p:ext uri="{BB962C8B-B14F-4D97-AF65-F5344CB8AC3E}">
        <p14:creationId xmlns:p14="http://schemas.microsoft.com/office/powerpoint/2010/main" val="1955834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7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62" grpId="0"/>
      <p:bldP spid="870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$$-Tyko 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2091" y="0"/>
            <a:ext cx="5678424" cy="696264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455738" y="4250174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solidFill>
                  <a:srgbClr val="C00000"/>
                </a:solidFill>
                <a:latin typeface="華康中圓體" pitchFamily="49" charset="-120"/>
                <a:ea typeface="華康中圓體" pitchFamily="49" charset="-120"/>
              </a:rPr>
              <a:t>第谷</a:t>
            </a:r>
            <a:endParaRPr lang="zh-TW" altLang="en-US" sz="4400" dirty="0">
              <a:solidFill>
                <a:srgbClr val="C0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14385" y="5316974"/>
            <a:ext cx="159530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/>
              <a:t>  (1546</a:t>
            </a:r>
          </a:p>
          <a:p>
            <a:r>
              <a:rPr lang="en-US" altLang="zh-TW" sz="3200" dirty="0" smtClean="0"/>
              <a:t>  -1601)</a:t>
            </a:r>
            <a:endParaRPr lang="zh-TW" alt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7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zh-TW" altLang="zh-TW" sz="4000">
                <a:solidFill>
                  <a:srgbClr val="3333CC"/>
                </a:solidFill>
                <a:latin typeface="Arial" charset="0"/>
              </a:rPr>
              <a:t>不同日期計算所得之日水距</a:t>
            </a:r>
            <a:r>
              <a:rPr lang="zh-TW" altLang="zh-TW" sz="4000" i="1">
                <a:solidFill>
                  <a:srgbClr val="3333CC"/>
                </a:solidFill>
                <a:latin typeface="Times New Roman" pitchFamily="18" charset="0"/>
              </a:rPr>
              <a:t>d</a:t>
            </a:r>
          </a:p>
        </p:txBody>
      </p:sp>
      <p:graphicFrame>
        <p:nvGraphicFramePr>
          <p:cNvPr id="88161" name="Group 97"/>
          <p:cNvGraphicFramePr>
            <a:graphicFrameLocks noGrp="1"/>
          </p:cNvGraphicFramePr>
          <p:nvPr>
            <p:ph/>
          </p:nvPr>
        </p:nvGraphicFramePr>
        <p:xfrm>
          <a:off x="323850" y="1700213"/>
          <a:ext cx="8293100" cy="3992564"/>
        </p:xfrm>
        <a:graphic>
          <a:graphicData uri="http://schemas.openxmlformats.org/drawingml/2006/table">
            <a:tbl>
              <a:tblPr/>
              <a:tblGrid>
                <a:gridCol w="1555750"/>
                <a:gridCol w="1096963"/>
                <a:gridCol w="1096962"/>
                <a:gridCol w="1096963"/>
                <a:gridCol w="1249362"/>
                <a:gridCol w="1174750"/>
                <a:gridCol w="1022350"/>
              </a:tblGrid>
              <a:tr h="998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日  期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μ</a:t>
                      </a:r>
                      <a:r>
                        <a:rPr kumimoji="1" lang="en-US" altLang="zh-TW" sz="2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i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μ</a:t>
                      </a:r>
                      <a:r>
                        <a:rPr kumimoji="1" lang="en-US" altLang="zh-TW" sz="2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j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θ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α</a:t>
                      </a:r>
                      <a:r>
                        <a:rPr kumimoji="1" lang="en-US" altLang="zh-TW" sz="2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j</a:t>
                      </a:r>
                      <a:r>
                        <a:rPr kumimoji="1" lang="en-US" altLang="zh-TW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 r</a:t>
                      </a:r>
                      <a:r>
                        <a:rPr kumimoji="1" lang="en-US" altLang="zh-TW" sz="2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j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d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8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1950. 4.27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19.065°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21.155°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87.591°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111.551°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100000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38802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6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1951. 8. 6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27.114°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20.249°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84.161°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131.381°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102489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47274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8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1952.11.21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17.005°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16.952°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86.901°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118.563°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102548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34043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041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746125" y="823319"/>
            <a:ext cx="799129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rgbClr val="3333CC"/>
                </a:solidFill>
                <a:latin typeface="Times New Roman" pitchFamily="18" charset="0"/>
              </a:rPr>
              <a:t>比較 </a:t>
            </a:r>
            <a:r>
              <a:rPr lang="en-US" altLang="zh-TW" sz="3200" i="1" dirty="0">
                <a:solidFill>
                  <a:srgbClr val="0000CC"/>
                </a:solidFill>
                <a:latin typeface="Times New Roman" pitchFamily="18" charset="0"/>
              </a:rPr>
              <a:t>d</a:t>
            </a:r>
            <a:r>
              <a:rPr lang="en-US" altLang="zh-TW" sz="3200" i="1" baseline="-25000" dirty="0">
                <a:solidFill>
                  <a:srgbClr val="0000CC"/>
                </a:solidFill>
                <a:latin typeface="Times New Roman" pitchFamily="18" charset="0"/>
              </a:rPr>
              <a:t>j</a:t>
            </a:r>
            <a:r>
              <a:rPr lang="en-US" altLang="zh-TW" sz="3200" baseline="30000" dirty="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en-US" altLang="zh-TW" sz="3200" dirty="0">
                <a:solidFill>
                  <a:srgbClr val="0000CC"/>
                </a:solidFill>
                <a:latin typeface="Times New Roman" pitchFamily="18" charset="0"/>
              </a:rPr>
              <a:t>/</a:t>
            </a:r>
            <a:r>
              <a:rPr lang="en-US" altLang="zh-TW" sz="3200" i="1" dirty="0">
                <a:solidFill>
                  <a:srgbClr val="0000CC"/>
                </a:solidFill>
                <a:latin typeface="Times New Roman" pitchFamily="18" charset="0"/>
              </a:rPr>
              <a:t>d</a:t>
            </a:r>
            <a:r>
              <a:rPr lang="en-US" altLang="zh-TW" sz="3200" i="1" baseline="-25000" dirty="0">
                <a:solidFill>
                  <a:srgbClr val="0000CC"/>
                </a:solidFill>
                <a:latin typeface="Times New Roman" pitchFamily="18" charset="0"/>
              </a:rPr>
              <a:t>i</a:t>
            </a:r>
            <a:r>
              <a:rPr lang="en-US" altLang="zh-TW" sz="3200" baseline="30000" dirty="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en-US" altLang="zh-TW" sz="3200" baseline="30000" dirty="0">
                <a:solidFill>
                  <a:srgbClr val="0070C0"/>
                </a:solidFill>
                <a:latin typeface="Times New Roman" pitchFamily="18" charset="0"/>
              </a:rPr>
              <a:t>  </a:t>
            </a:r>
            <a:r>
              <a:rPr lang="zh-TW" altLang="en-US" sz="3200" dirty="0">
                <a:solidFill>
                  <a:srgbClr val="3333CC"/>
                </a:solidFill>
                <a:latin typeface="Times New Roman" pitchFamily="18" charset="0"/>
              </a:rPr>
              <a:t>與 </a:t>
            </a:r>
            <a:r>
              <a:rPr lang="en-US" altLang="zh-TW" sz="3200" i="1" dirty="0" err="1">
                <a:solidFill>
                  <a:srgbClr val="CC00CC"/>
                </a:solidFill>
                <a:latin typeface="Times New Roman" pitchFamily="18" charset="0"/>
              </a:rPr>
              <a:t>ω</a:t>
            </a:r>
            <a:r>
              <a:rPr lang="en-US" altLang="zh-TW" sz="3200" i="1" baseline="-25000" dirty="0" err="1">
                <a:solidFill>
                  <a:srgbClr val="CC00CC"/>
                </a:solidFill>
                <a:latin typeface="Times New Roman" pitchFamily="18" charset="0"/>
              </a:rPr>
              <a:t>i</a:t>
            </a:r>
            <a:r>
              <a:rPr lang="en-US" altLang="zh-TW" sz="3200" i="1" dirty="0">
                <a:solidFill>
                  <a:srgbClr val="CC00CC"/>
                </a:solidFill>
                <a:latin typeface="Times New Roman" pitchFamily="18" charset="0"/>
              </a:rPr>
              <a:t> /</a:t>
            </a:r>
            <a:r>
              <a:rPr lang="en-US" altLang="zh-TW" sz="3200" i="1" dirty="0" err="1">
                <a:solidFill>
                  <a:srgbClr val="CC00CC"/>
                </a:solidFill>
                <a:latin typeface="Times New Roman" pitchFamily="18" charset="0"/>
              </a:rPr>
              <a:t>ω</a:t>
            </a:r>
            <a:r>
              <a:rPr lang="en-US" altLang="zh-TW" sz="3200" i="1" baseline="-25000" dirty="0" err="1">
                <a:solidFill>
                  <a:srgbClr val="CC00CC"/>
                </a:solidFill>
                <a:latin typeface="Times New Roman" pitchFamily="18" charset="0"/>
              </a:rPr>
              <a:t>j</a:t>
            </a:r>
            <a:r>
              <a:rPr lang="en-US" altLang="zh-TW" sz="3200" i="1" baseline="-25000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zh-TW" altLang="en-US" sz="3200" dirty="0">
                <a:solidFill>
                  <a:srgbClr val="3333CC"/>
                </a:solidFill>
                <a:latin typeface="Times New Roman" pitchFamily="18" charset="0"/>
              </a:rPr>
              <a:t>值   </a:t>
            </a:r>
            <a:r>
              <a:rPr lang="en-US" altLang="zh-TW" sz="3200" dirty="0">
                <a:solidFill>
                  <a:srgbClr val="3333CC"/>
                </a:solidFill>
                <a:latin typeface="Times New Roman" pitchFamily="18" charset="0"/>
              </a:rPr>
              <a:t>(</a:t>
            </a:r>
            <a:r>
              <a:rPr lang="zh-TW" altLang="en-US" sz="3200" dirty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面積律 </a:t>
            </a:r>
            <a:r>
              <a:rPr lang="en-US" altLang="zh-TW" sz="3200" i="1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altLang="zh-TW" sz="3200" i="1" baseline="-25000" dirty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zh-TW" sz="3200" baseline="30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TW" sz="3200" i="1" dirty="0">
                <a:solidFill>
                  <a:srgbClr val="FF0000"/>
                </a:solidFill>
                <a:latin typeface="Times New Roman" pitchFamily="18" charset="0"/>
              </a:rPr>
              <a:t>ω</a:t>
            </a:r>
            <a:r>
              <a:rPr lang="en-US" altLang="zh-TW" sz="3200" i="1" baseline="-25000" dirty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zh-TW" sz="3200" i="1" dirty="0">
                <a:solidFill>
                  <a:srgbClr val="FF0000"/>
                </a:solidFill>
                <a:latin typeface="Times New Roman" pitchFamily="18" charset="0"/>
              </a:rPr>
              <a:t>=d</a:t>
            </a:r>
            <a:r>
              <a:rPr lang="en-US" altLang="zh-TW" sz="3200" i="1" baseline="-25000" dirty="0">
                <a:solidFill>
                  <a:srgbClr val="FF0000"/>
                </a:solidFill>
                <a:latin typeface="Times New Roman" pitchFamily="18" charset="0"/>
              </a:rPr>
              <a:t>j</a:t>
            </a:r>
            <a:r>
              <a:rPr lang="en-US" altLang="zh-TW" sz="3200" baseline="30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TW" sz="3200" i="1" dirty="0">
                <a:solidFill>
                  <a:srgbClr val="FF0000"/>
                </a:solidFill>
                <a:latin typeface="Times New Roman" pitchFamily="18" charset="0"/>
              </a:rPr>
              <a:t>ω</a:t>
            </a:r>
            <a:r>
              <a:rPr lang="en-US" altLang="zh-TW" sz="3200" i="1" baseline="-25000" dirty="0">
                <a:solidFill>
                  <a:srgbClr val="FF0000"/>
                </a:solidFill>
                <a:latin typeface="Times New Roman" pitchFamily="18" charset="0"/>
              </a:rPr>
              <a:t>j</a:t>
            </a:r>
            <a:r>
              <a:rPr lang="en-US" altLang="zh-TW" sz="3200" dirty="0">
                <a:solidFill>
                  <a:srgbClr val="3333CC"/>
                </a:solidFill>
                <a:latin typeface="Times New Roman" pitchFamily="18" charset="0"/>
              </a:rPr>
              <a:t>)</a:t>
            </a:r>
            <a:endParaRPr lang="zh-TW" altLang="en-US" sz="3200" dirty="0">
              <a:solidFill>
                <a:srgbClr val="3333CC"/>
              </a:solidFill>
              <a:latin typeface="Times New Roman" pitchFamily="18" charset="0"/>
            </a:endParaRPr>
          </a:p>
          <a:p>
            <a:endParaRPr lang="zh-TW" altLang="en-US" sz="3200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graphicFrame>
        <p:nvGraphicFramePr>
          <p:cNvPr id="89093" name="Group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128258052"/>
              </p:ext>
            </p:extLst>
          </p:nvPr>
        </p:nvGraphicFramePr>
        <p:xfrm>
          <a:off x="468313" y="2060575"/>
          <a:ext cx="8218487" cy="4065588"/>
        </p:xfrm>
        <a:graphic>
          <a:graphicData uri="http://schemas.openxmlformats.org/drawingml/2006/table">
            <a:tbl>
              <a:tblPr/>
              <a:tblGrid>
                <a:gridCol w="1949450"/>
                <a:gridCol w="1670050"/>
                <a:gridCol w="1487487"/>
                <a:gridCol w="1484313"/>
                <a:gridCol w="1627187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日  期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   d</a:t>
                      </a: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ω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d</a:t>
                      </a:r>
                      <a:r>
                        <a:rPr kumimoji="1" lang="en-US" altLang="zh-TW" sz="32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j</a:t>
                      </a:r>
                      <a:r>
                        <a:rPr kumimoji="1" lang="en-US" altLang="zh-TW" sz="3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2</a:t>
                      </a: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/</a:t>
                      </a:r>
                      <a:r>
                        <a:rPr kumimoji="1" lang="en-US" altLang="zh-TW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d</a:t>
                      </a:r>
                      <a:r>
                        <a:rPr kumimoji="1" lang="en-US" altLang="zh-TW" sz="32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i</a:t>
                      </a:r>
                      <a:r>
                        <a:rPr kumimoji="1" lang="en-US" altLang="zh-TW" sz="3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2</a:t>
                      </a: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</a:t>
                      </a:r>
                      <a:r>
                        <a:rPr kumimoji="1" lang="en-US" altLang="zh-TW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ω</a:t>
                      </a:r>
                      <a:r>
                        <a:rPr kumimoji="1" lang="en-US" altLang="zh-TW" sz="32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i</a:t>
                      </a:r>
                      <a:r>
                        <a:rPr kumimoji="1" lang="en-US" altLang="zh-TW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/</a:t>
                      </a:r>
                      <a:r>
                        <a:rPr kumimoji="1" lang="en-US" altLang="zh-TW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ω</a:t>
                      </a:r>
                      <a:r>
                        <a:rPr kumimoji="1" lang="en-US" altLang="zh-TW" sz="32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j</a:t>
                      </a:r>
                      <a:r>
                        <a:rPr kumimoji="1" lang="en-US" altLang="zh-TW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7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1950. 4.27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38802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4.015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1.000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1.000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1951. 8. 6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47274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2.746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1.484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1.462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1952.11.21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34043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5.369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0.770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0.748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96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lumMod val="0"/>
              </a:srgbClr>
            </a:gs>
            <a:gs pos="0">
              <a:srgbClr val="FF99CC"/>
            </a:gs>
            <a:gs pos="0">
              <a:srgbClr val="C4D6EB">
                <a:alpha val="16000"/>
                <a:lumMod val="0"/>
              </a:srgbClr>
            </a:gs>
            <a:gs pos="0">
              <a:srgbClr val="FFFF00">
                <a:alpha val="22000"/>
                <a:lumMod val="90000"/>
                <a:lumOff val="1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kumimoji="0" lang="zh-TW" altLang="en-US" sz="4400">
                <a:solidFill>
                  <a:schemeClr val="accent2"/>
                </a:solidFill>
                <a:latin typeface="Arial" charset="0"/>
              </a:rPr>
              <a:t>水星</a:t>
            </a:r>
            <a:r>
              <a:rPr lang="zh-TW" altLang="en-US" sz="4400">
                <a:solidFill>
                  <a:schemeClr val="accent2"/>
                </a:solidFill>
                <a:latin typeface="Arial" charset="0"/>
              </a:rPr>
              <a:t>的橢圓律</a:t>
            </a: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pSp>
        <p:nvGrpSpPr>
          <p:cNvPr id="90125" name="Group 13"/>
          <p:cNvGrpSpPr>
            <a:grpSpLocks/>
          </p:cNvGrpSpPr>
          <p:nvPr/>
        </p:nvGrpSpPr>
        <p:grpSpPr bwMode="auto">
          <a:xfrm>
            <a:off x="354013" y="1455738"/>
            <a:ext cx="8755062" cy="998537"/>
            <a:chOff x="223" y="917"/>
            <a:chExt cx="5515" cy="629"/>
          </a:xfrm>
        </p:grpSpPr>
        <p:graphicFrame>
          <p:nvGraphicFramePr>
            <p:cNvPr id="90117" name="Object 5"/>
            <p:cNvGraphicFramePr>
              <a:graphicFrameLocks noChangeAspect="1"/>
            </p:cNvGraphicFramePr>
            <p:nvPr/>
          </p:nvGraphicFramePr>
          <p:xfrm>
            <a:off x="223" y="917"/>
            <a:ext cx="257" cy="6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3910" name="方程式" r:id="rId3" imgW="164957" imgH="393359" progId="Equation.3">
                    <p:embed/>
                  </p:oleObj>
                </mc:Choice>
                <mc:Fallback>
                  <p:oleObj name="方程式" r:id="rId3" imgW="164957" imgH="39335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" y="917"/>
                          <a:ext cx="257" cy="6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0119" name="Text Box 7"/>
            <p:cNvSpPr txBox="1">
              <a:spLocks noChangeArrowheads="1"/>
            </p:cNvSpPr>
            <p:nvPr/>
          </p:nvSpPr>
          <p:spPr bwMode="auto">
            <a:xfrm>
              <a:off x="471" y="1071"/>
              <a:ext cx="526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2800">
                  <a:latin typeface="Times New Roman" pitchFamily="18" charset="0"/>
                </a:rPr>
                <a:t>＝</a:t>
              </a:r>
              <a:r>
                <a:rPr lang="en-US" altLang="zh-TW" sz="2800">
                  <a:latin typeface="Times New Roman" pitchFamily="18" charset="0"/>
                </a:rPr>
                <a:t>0.0000267</a:t>
              </a:r>
              <a:r>
                <a:rPr lang="zh-TW" altLang="en-US" sz="2800">
                  <a:latin typeface="Times New Roman" pitchFamily="18" charset="0"/>
                </a:rPr>
                <a:t>－</a:t>
              </a:r>
              <a:r>
                <a:rPr lang="en-US" altLang="zh-TW" sz="2800">
                  <a:latin typeface="Times New Roman" pitchFamily="18" charset="0"/>
                </a:rPr>
                <a:t>0.000000872 cos ψ</a:t>
              </a:r>
              <a:r>
                <a:rPr lang="zh-TW" altLang="en-US" sz="2800">
                  <a:latin typeface="Times New Roman" pitchFamily="18" charset="0"/>
                </a:rPr>
                <a:t>－</a:t>
              </a:r>
              <a:r>
                <a:rPr lang="en-US" altLang="zh-TW" sz="2800">
                  <a:latin typeface="Times New Roman" pitchFamily="18" charset="0"/>
                </a:rPr>
                <a:t>0.00000544 sin ψ </a:t>
              </a:r>
              <a:endParaRPr lang="zh-TW" altLang="en-US" sz="2800">
                <a:latin typeface="Times New Roman" pitchFamily="18" charset="0"/>
              </a:endParaRPr>
            </a:p>
          </p:txBody>
        </p:sp>
      </p:grp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pSp>
        <p:nvGrpSpPr>
          <p:cNvPr id="90126" name="Group 14"/>
          <p:cNvGrpSpPr>
            <a:grpSpLocks/>
          </p:cNvGrpSpPr>
          <p:nvPr/>
        </p:nvGrpSpPr>
        <p:grpSpPr bwMode="auto">
          <a:xfrm>
            <a:off x="496888" y="2549525"/>
            <a:ext cx="7170737" cy="1023938"/>
            <a:chOff x="313" y="1543"/>
            <a:chExt cx="4517" cy="645"/>
          </a:xfrm>
        </p:grpSpPr>
        <p:graphicFrame>
          <p:nvGraphicFramePr>
            <p:cNvPr id="90120" name="Object 8"/>
            <p:cNvGraphicFramePr>
              <a:graphicFrameLocks noChangeAspect="1"/>
            </p:cNvGraphicFramePr>
            <p:nvPr/>
          </p:nvGraphicFramePr>
          <p:xfrm>
            <a:off x="748" y="1543"/>
            <a:ext cx="4082" cy="6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3911" name="方程式" r:id="rId5" imgW="3187700" imgH="508000" progId="Equation.3">
                    <p:embed/>
                  </p:oleObj>
                </mc:Choice>
                <mc:Fallback>
                  <p:oleObj name="方程式" r:id="rId5" imgW="3187700" imgH="508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" y="1543"/>
                          <a:ext cx="4082" cy="6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0122" name="Text Box 10"/>
            <p:cNvSpPr txBox="1">
              <a:spLocks noChangeArrowheads="1"/>
            </p:cNvSpPr>
            <p:nvPr/>
          </p:nvSpPr>
          <p:spPr bwMode="auto">
            <a:xfrm>
              <a:off x="313" y="1704"/>
              <a:ext cx="53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zh-TW" sz="3200" i="1">
                  <a:latin typeface="Times New Roman" pitchFamily="18" charset="0"/>
                </a:rPr>
                <a:t>e</a:t>
              </a:r>
              <a:r>
                <a:rPr kumimoji="0" lang="en-US" altLang="zh-TW">
                  <a:latin typeface="Times New Roman" pitchFamily="18" charset="0"/>
                </a:rPr>
                <a:t> </a:t>
              </a:r>
              <a:r>
                <a:rPr kumimoji="0" lang="zh-TW" altLang="en-US" sz="2800">
                  <a:latin typeface="Times New Roman" pitchFamily="18" charset="0"/>
                </a:rPr>
                <a:t>＝</a:t>
              </a:r>
              <a:r>
                <a:rPr lang="zh-TW" altLang="en-US">
                  <a:latin typeface="Times New Roman" pitchFamily="18" charset="0"/>
                </a:rPr>
                <a:t> </a:t>
              </a:r>
            </a:p>
          </p:txBody>
        </p:sp>
      </p:grp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738188" y="3697288"/>
            <a:ext cx="1428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>
                <a:latin typeface="Times New Roman" pitchFamily="18" charset="0"/>
              </a:rPr>
              <a:t>＝</a:t>
            </a:r>
            <a:r>
              <a:rPr lang="en-US" altLang="zh-TW" sz="2800">
                <a:latin typeface="Times New Roman" pitchFamily="18" charset="0"/>
              </a:rPr>
              <a:t>0.206 </a:t>
            </a:r>
            <a:endParaRPr lang="zh-TW" altLang="en-US" sz="2800">
              <a:latin typeface="Times New Roman" pitchFamily="18" charset="0"/>
            </a:endParaRPr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611188" y="4332288"/>
            <a:ext cx="688975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400">
                <a:latin typeface="Times New Roman" pitchFamily="18" charset="0"/>
              </a:rPr>
              <a:t>與水星軌道離心率的</a:t>
            </a:r>
            <a:r>
              <a:rPr lang="zh-TW" altLang="en-US" sz="2400">
                <a:solidFill>
                  <a:srgbClr val="FF0000"/>
                </a:solidFill>
                <a:latin typeface="Times New Roman" pitchFamily="18" charset="0"/>
              </a:rPr>
              <a:t>公認值</a:t>
            </a:r>
            <a:r>
              <a:rPr lang="en-US" altLang="zh-TW" sz="2400">
                <a:solidFill>
                  <a:srgbClr val="FF0000"/>
                </a:solidFill>
                <a:latin typeface="Times New Roman" pitchFamily="18" charset="0"/>
              </a:rPr>
              <a:t>0.206</a:t>
            </a:r>
            <a:r>
              <a:rPr lang="zh-TW" altLang="en-US" sz="2400">
                <a:latin typeface="Times New Roman" pitchFamily="18" charset="0"/>
              </a:rPr>
              <a:t>相同，</a:t>
            </a:r>
          </a:p>
          <a:p>
            <a:pPr>
              <a:lnSpc>
                <a:spcPct val="130000"/>
              </a:lnSpc>
            </a:pPr>
            <a:r>
              <a:rPr lang="zh-TW" altLang="en-US" sz="2400">
                <a:latin typeface="Times New Roman" pitchFamily="18" charset="0"/>
              </a:rPr>
              <a:t>顯示水星的運行軌道是以太陽為焦點的橢圓軌道。</a:t>
            </a:r>
          </a:p>
        </p:txBody>
      </p:sp>
    </p:spTree>
    <p:extLst>
      <p:ext uri="{BB962C8B-B14F-4D97-AF65-F5344CB8AC3E}">
        <p14:creationId xmlns:p14="http://schemas.microsoft.com/office/powerpoint/2010/main" val="407813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3" grpId="0"/>
      <p:bldP spid="9012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7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zh-TW" altLang="zh-TW" sz="4000">
                <a:solidFill>
                  <a:srgbClr val="3333CC"/>
                </a:solidFill>
                <a:latin typeface="Arial" charset="0"/>
              </a:rPr>
              <a:t>不同日期計算所得之日金距</a:t>
            </a:r>
            <a:r>
              <a:rPr lang="zh-TW" altLang="zh-TW" sz="4000" i="1">
                <a:solidFill>
                  <a:srgbClr val="3333CC"/>
                </a:solidFill>
                <a:latin typeface="Times New Roman" pitchFamily="18" charset="0"/>
              </a:rPr>
              <a:t>d</a:t>
            </a:r>
          </a:p>
        </p:txBody>
      </p:sp>
      <p:graphicFrame>
        <p:nvGraphicFramePr>
          <p:cNvPr id="94263" name="Group 55"/>
          <p:cNvGraphicFramePr>
            <a:graphicFrameLocks noGrp="1"/>
          </p:cNvGraphicFramePr>
          <p:nvPr>
            <p:ph/>
          </p:nvPr>
        </p:nvGraphicFramePr>
        <p:xfrm>
          <a:off x="539750" y="1844675"/>
          <a:ext cx="8293100" cy="4281489"/>
        </p:xfrm>
        <a:graphic>
          <a:graphicData uri="http://schemas.openxmlformats.org/drawingml/2006/table">
            <a:tbl>
              <a:tblPr/>
              <a:tblGrid>
                <a:gridCol w="1555750"/>
                <a:gridCol w="1096963"/>
                <a:gridCol w="1096962"/>
                <a:gridCol w="1249363"/>
                <a:gridCol w="1096962"/>
                <a:gridCol w="1174750"/>
                <a:gridCol w="1022350"/>
              </a:tblGrid>
              <a:tr h="1071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日  期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μ</a:t>
                      </a:r>
                      <a:r>
                        <a:rPr kumimoji="1" lang="en-US" altLang="zh-TW" sz="2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i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μ</a:t>
                      </a:r>
                      <a:r>
                        <a:rPr kumimoji="1" lang="en-US" altLang="zh-TW" sz="2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j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θ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α</a:t>
                      </a:r>
                      <a:r>
                        <a:rPr kumimoji="1" lang="en-US" altLang="zh-TW" sz="2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j</a:t>
                      </a:r>
                      <a:r>
                        <a:rPr kumimoji="1" lang="en-US" altLang="zh-TW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 r</a:t>
                      </a:r>
                      <a:r>
                        <a:rPr kumimoji="1" lang="en-US" altLang="zh-TW" sz="2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j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d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1950. 5.13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41.666°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43.622°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135.142°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73.416°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100000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71984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8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1951.12.14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39.066°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44.316°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140.862°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73.441°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97406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70994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1953. 7.26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41.776°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42.790°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138.534°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72.152°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100505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71726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705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669007" y="612271"/>
            <a:ext cx="799129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rgbClr val="3333CC"/>
                </a:solidFill>
                <a:latin typeface="Times New Roman" pitchFamily="18" charset="0"/>
              </a:rPr>
              <a:t>比較 </a:t>
            </a:r>
            <a:r>
              <a:rPr lang="en-US" altLang="zh-TW" sz="3200" i="1" dirty="0">
                <a:solidFill>
                  <a:srgbClr val="0000CC"/>
                </a:solidFill>
                <a:latin typeface="Times New Roman" pitchFamily="18" charset="0"/>
              </a:rPr>
              <a:t>d</a:t>
            </a:r>
            <a:r>
              <a:rPr lang="en-US" altLang="zh-TW" sz="3200" i="1" baseline="-25000" dirty="0">
                <a:solidFill>
                  <a:srgbClr val="0000CC"/>
                </a:solidFill>
                <a:latin typeface="Times New Roman" pitchFamily="18" charset="0"/>
              </a:rPr>
              <a:t>j</a:t>
            </a:r>
            <a:r>
              <a:rPr lang="en-US" altLang="zh-TW" sz="3200" baseline="30000" dirty="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en-US" altLang="zh-TW" sz="3200" dirty="0">
                <a:solidFill>
                  <a:srgbClr val="0000CC"/>
                </a:solidFill>
                <a:latin typeface="Times New Roman" pitchFamily="18" charset="0"/>
              </a:rPr>
              <a:t>/</a:t>
            </a:r>
            <a:r>
              <a:rPr lang="en-US" altLang="zh-TW" sz="3200" i="1" dirty="0">
                <a:solidFill>
                  <a:srgbClr val="0000CC"/>
                </a:solidFill>
                <a:latin typeface="Times New Roman" pitchFamily="18" charset="0"/>
              </a:rPr>
              <a:t>d</a:t>
            </a:r>
            <a:r>
              <a:rPr lang="en-US" altLang="zh-TW" sz="3200" i="1" baseline="-25000" dirty="0">
                <a:solidFill>
                  <a:srgbClr val="0000CC"/>
                </a:solidFill>
                <a:latin typeface="Times New Roman" pitchFamily="18" charset="0"/>
              </a:rPr>
              <a:t>i</a:t>
            </a:r>
            <a:r>
              <a:rPr lang="en-US" altLang="zh-TW" sz="3200" baseline="30000" dirty="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en-US" altLang="zh-TW" sz="3200" baseline="30000" dirty="0">
                <a:solidFill>
                  <a:srgbClr val="0070C0"/>
                </a:solidFill>
                <a:latin typeface="Times New Roman" pitchFamily="18" charset="0"/>
              </a:rPr>
              <a:t>  </a:t>
            </a:r>
            <a:r>
              <a:rPr lang="zh-TW" altLang="en-US" sz="3200" dirty="0">
                <a:solidFill>
                  <a:srgbClr val="3333CC"/>
                </a:solidFill>
                <a:latin typeface="Times New Roman" pitchFamily="18" charset="0"/>
              </a:rPr>
              <a:t>與 </a:t>
            </a:r>
            <a:r>
              <a:rPr lang="en-US" altLang="zh-TW" sz="3200" i="1" dirty="0" err="1">
                <a:solidFill>
                  <a:srgbClr val="CC00CC"/>
                </a:solidFill>
                <a:latin typeface="Times New Roman" pitchFamily="18" charset="0"/>
              </a:rPr>
              <a:t>ω</a:t>
            </a:r>
            <a:r>
              <a:rPr lang="en-US" altLang="zh-TW" sz="3200" i="1" baseline="-25000" dirty="0" err="1">
                <a:solidFill>
                  <a:srgbClr val="CC00CC"/>
                </a:solidFill>
                <a:latin typeface="Times New Roman" pitchFamily="18" charset="0"/>
              </a:rPr>
              <a:t>i</a:t>
            </a:r>
            <a:r>
              <a:rPr lang="en-US" altLang="zh-TW" sz="3200" i="1" dirty="0">
                <a:solidFill>
                  <a:srgbClr val="CC00CC"/>
                </a:solidFill>
                <a:latin typeface="Times New Roman" pitchFamily="18" charset="0"/>
              </a:rPr>
              <a:t> /</a:t>
            </a:r>
            <a:r>
              <a:rPr lang="en-US" altLang="zh-TW" sz="3200" i="1" dirty="0" err="1">
                <a:solidFill>
                  <a:srgbClr val="CC00CC"/>
                </a:solidFill>
                <a:latin typeface="Times New Roman" pitchFamily="18" charset="0"/>
              </a:rPr>
              <a:t>ω</a:t>
            </a:r>
            <a:r>
              <a:rPr lang="en-US" altLang="zh-TW" sz="3200" i="1" baseline="-25000" dirty="0" err="1">
                <a:solidFill>
                  <a:srgbClr val="CC00CC"/>
                </a:solidFill>
                <a:latin typeface="Times New Roman" pitchFamily="18" charset="0"/>
              </a:rPr>
              <a:t>j</a:t>
            </a:r>
            <a:r>
              <a:rPr lang="en-US" altLang="zh-TW" sz="3200" i="1" baseline="-25000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zh-TW" altLang="en-US" sz="3200" dirty="0">
                <a:solidFill>
                  <a:srgbClr val="3333CC"/>
                </a:solidFill>
                <a:latin typeface="Times New Roman" pitchFamily="18" charset="0"/>
              </a:rPr>
              <a:t>值   </a:t>
            </a:r>
            <a:r>
              <a:rPr lang="en-US" altLang="zh-TW" sz="3200" dirty="0">
                <a:solidFill>
                  <a:srgbClr val="3333CC"/>
                </a:solidFill>
                <a:latin typeface="Times New Roman" pitchFamily="18" charset="0"/>
              </a:rPr>
              <a:t>(</a:t>
            </a:r>
            <a:r>
              <a:rPr lang="zh-TW" altLang="en-US" sz="3200" dirty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面積律 </a:t>
            </a:r>
            <a:r>
              <a:rPr lang="en-US" altLang="zh-TW" sz="3200" i="1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altLang="zh-TW" sz="3200" i="1" baseline="-25000" dirty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zh-TW" sz="3200" baseline="30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TW" sz="3200" i="1" dirty="0">
                <a:solidFill>
                  <a:srgbClr val="FF0000"/>
                </a:solidFill>
                <a:latin typeface="Times New Roman" pitchFamily="18" charset="0"/>
              </a:rPr>
              <a:t>ω</a:t>
            </a:r>
            <a:r>
              <a:rPr lang="en-US" altLang="zh-TW" sz="3200" i="1" baseline="-25000" dirty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zh-TW" sz="3200" i="1" dirty="0">
                <a:solidFill>
                  <a:srgbClr val="FF0000"/>
                </a:solidFill>
                <a:latin typeface="Times New Roman" pitchFamily="18" charset="0"/>
              </a:rPr>
              <a:t>=d</a:t>
            </a:r>
            <a:r>
              <a:rPr lang="en-US" altLang="zh-TW" sz="3200" i="1" baseline="-25000" dirty="0">
                <a:solidFill>
                  <a:srgbClr val="FF0000"/>
                </a:solidFill>
                <a:latin typeface="Times New Roman" pitchFamily="18" charset="0"/>
              </a:rPr>
              <a:t>j</a:t>
            </a:r>
            <a:r>
              <a:rPr lang="en-US" altLang="zh-TW" sz="3200" baseline="30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TW" sz="3200" i="1" dirty="0">
                <a:solidFill>
                  <a:srgbClr val="FF0000"/>
                </a:solidFill>
                <a:latin typeface="Times New Roman" pitchFamily="18" charset="0"/>
              </a:rPr>
              <a:t>ω</a:t>
            </a:r>
            <a:r>
              <a:rPr lang="en-US" altLang="zh-TW" sz="3200" i="1" baseline="-25000" dirty="0">
                <a:solidFill>
                  <a:srgbClr val="FF0000"/>
                </a:solidFill>
                <a:latin typeface="Times New Roman" pitchFamily="18" charset="0"/>
              </a:rPr>
              <a:t>j</a:t>
            </a:r>
            <a:r>
              <a:rPr lang="en-US" altLang="zh-TW" sz="3200" dirty="0">
                <a:solidFill>
                  <a:srgbClr val="3333CC"/>
                </a:solidFill>
                <a:latin typeface="Times New Roman" pitchFamily="18" charset="0"/>
              </a:rPr>
              <a:t>)</a:t>
            </a:r>
            <a:endParaRPr lang="zh-TW" altLang="en-US" sz="3200" dirty="0">
              <a:solidFill>
                <a:srgbClr val="3333CC"/>
              </a:solidFill>
              <a:latin typeface="Times New Roman" pitchFamily="18" charset="0"/>
            </a:endParaRPr>
          </a:p>
          <a:p>
            <a:endParaRPr lang="zh-TW" altLang="en-US" sz="3200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graphicFrame>
        <p:nvGraphicFramePr>
          <p:cNvPr id="95237" name="Group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896620775"/>
              </p:ext>
            </p:extLst>
          </p:nvPr>
        </p:nvGraphicFramePr>
        <p:xfrm>
          <a:off x="323850" y="1844675"/>
          <a:ext cx="8362950" cy="4281488"/>
        </p:xfrm>
        <a:graphic>
          <a:graphicData uri="http://schemas.openxmlformats.org/drawingml/2006/table">
            <a:tbl>
              <a:tblPr/>
              <a:tblGrid>
                <a:gridCol w="1984375"/>
                <a:gridCol w="1700213"/>
                <a:gridCol w="1511300"/>
                <a:gridCol w="1511300"/>
                <a:gridCol w="1655762"/>
              </a:tblGrid>
              <a:tr h="1069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</a:t>
                      </a: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日  期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   d</a:t>
                      </a: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ω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d</a:t>
                      </a:r>
                      <a:r>
                        <a:rPr kumimoji="1" lang="en-US" altLang="zh-TW" sz="32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j</a:t>
                      </a:r>
                      <a:r>
                        <a:rPr kumimoji="1" lang="en-US" altLang="zh-TW" sz="3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2</a:t>
                      </a: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/</a:t>
                      </a:r>
                      <a:r>
                        <a:rPr kumimoji="1" lang="en-US" altLang="zh-TW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d</a:t>
                      </a:r>
                      <a:r>
                        <a:rPr kumimoji="1" lang="en-US" altLang="zh-TW" sz="32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i</a:t>
                      </a:r>
                      <a:r>
                        <a:rPr kumimoji="1" lang="en-US" altLang="zh-TW" sz="3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2</a:t>
                      </a: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</a:t>
                      </a:r>
                      <a:r>
                        <a:rPr kumimoji="1" lang="en-US" altLang="zh-TW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ω</a:t>
                      </a:r>
                      <a:r>
                        <a:rPr kumimoji="1" lang="en-US" altLang="zh-TW" sz="32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i</a:t>
                      </a:r>
                      <a:r>
                        <a:rPr kumimoji="1" lang="en-US" altLang="zh-TW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/</a:t>
                      </a:r>
                      <a:r>
                        <a:rPr kumimoji="1" lang="en-US" altLang="zh-TW" sz="3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ω</a:t>
                      </a:r>
                      <a:r>
                        <a:rPr kumimoji="1" lang="en-US" altLang="zh-TW" sz="32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j</a:t>
                      </a: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1950.05.13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71984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1.581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1.000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1.000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1951.12.14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70994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1.626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0.973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0.972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1953.07.26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71726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1.593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0.993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0.993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524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>
                <a:alpha val="30000"/>
              </a:srgbClr>
            </a:gs>
            <a:gs pos="0">
              <a:srgbClr val="FF99CC"/>
            </a:gs>
            <a:gs pos="0">
              <a:srgbClr val="C4D6EB">
                <a:alpha val="16000"/>
                <a:lumMod val="0"/>
              </a:srgbClr>
            </a:gs>
            <a:gs pos="100000">
              <a:srgbClr val="FFFF00">
                <a:lumMod val="90000"/>
                <a:lumOff val="10000"/>
                <a:alpha val="0"/>
              </a:srgb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kumimoji="0" lang="zh-TW" altLang="en-US" sz="4400">
                <a:solidFill>
                  <a:schemeClr val="accent2"/>
                </a:solidFill>
                <a:latin typeface="Arial" charset="0"/>
              </a:rPr>
              <a:t>金星</a:t>
            </a:r>
            <a:r>
              <a:rPr lang="zh-TW" altLang="en-US" sz="4400">
                <a:solidFill>
                  <a:schemeClr val="accent2"/>
                </a:solidFill>
                <a:latin typeface="Arial" charset="0"/>
              </a:rPr>
              <a:t>的橢圓律</a:t>
            </a: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pSp>
        <p:nvGrpSpPr>
          <p:cNvPr id="96269" name="Group 13"/>
          <p:cNvGrpSpPr>
            <a:grpSpLocks/>
          </p:cNvGrpSpPr>
          <p:nvPr/>
        </p:nvGrpSpPr>
        <p:grpSpPr bwMode="auto">
          <a:xfrm>
            <a:off x="250825" y="1484313"/>
            <a:ext cx="8636000" cy="969962"/>
            <a:chOff x="158" y="935"/>
            <a:chExt cx="5440" cy="611"/>
          </a:xfrm>
        </p:grpSpPr>
        <p:graphicFrame>
          <p:nvGraphicFramePr>
            <p:cNvPr id="96261" name="Object 5"/>
            <p:cNvGraphicFramePr>
              <a:graphicFrameLocks noChangeAspect="1"/>
            </p:cNvGraphicFramePr>
            <p:nvPr/>
          </p:nvGraphicFramePr>
          <p:xfrm>
            <a:off x="158" y="935"/>
            <a:ext cx="262" cy="6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4934" name="方程式" r:id="rId3" imgW="164957" imgH="393359" progId="Equation.3">
                    <p:embed/>
                  </p:oleObj>
                </mc:Choice>
                <mc:Fallback>
                  <p:oleObj name="方程式" r:id="rId3" imgW="164957" imgH="39335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" y="935"/>
                          <a:ext cx="262" cy="6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6263" name="Text Box 7"/>
            <p:cNvSpPr txBox="1">
              <a:spLocks noChangeArrowheads="1"/>
            </p:cNvSpPr>
            <p:nvPr/>
          </p:nvSpPr>
          <p:spPr bwMode="auto">
            <a:xfrm>
              <a:off x="386" y="1090"/>
              <a:ext cx="521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2600">
                  <a:latin typeface="Times New Roman" pitchFamily="18" charset="0"/>
                </a:rPr>
                <a:t>＝</a:t>
              </a:r>
              <a:r>
                <a:rPr lang="en-US" altLang="zh-TW" sz="2600">
                  <a:latin typeface="Times New Roman" pitchFamily="18" charset="0"/>
                </a:rPr>
                <a:t>0.0000140</a:t>
              </a:r>
              <a:r>
                <a:rPr lang="zh-TW" altLang="en-US" sz="2600">
                  <a:latin typeface="Times New Roman" pitchFamily="18" charset="0"/>
                </a:rPr>
                <a:t>－</a:t>
              </a:r>
              <a:r>
                <a:rPr lang="en-US" altLang="zh-TW" sz="2600">
                  <a:latin typeface="Times New Roman" pitchFamily="18" charset="0"/>
                </a:rPr>
                <a:t>0.0000000985 cos ψ</a:t>
              </a:r>
              <a:r>
                <a:rPr lang="zh-TW" altLang="en-US" sz="2600">
                  <a:latin typeface="Times New Roman" pitchFamily="18" charset="0"/>
                </a:rPr>
                <a:t>－</a:t>
              </a:r>
              <a:r>
                <a:rPr lang="en-US" altLang="zh-TW" sz="2600">
                  <a:latin typeface="Times New Roman" pitchFamily="18" charset="0"/>
                </a:rPr>
                <a:t>0.0000000188 sin ψ </a:t>
              </a:r>
              <a:endParaRPr lang="zh-TW" altLang="en-US" sz="2600">
                <a:latin typeface="Times New Roman" pitchFamily="18" charset="0"/>
              </a:endParaRPr>
            </a:p>
          </p:txBody>
        </p:sp>
      </p:grp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pSp>
        <p:nvGrpSpPr>
          <p:cNvPr id="96270" name="Group 14"/>
          <p:cNvGrpSpPr>
            <a:grpSpLocks/>
          </p:cNvGrpSpPr>
          <p:nvPr/>
        </p:nvGrpSpPr>
        <p:grpSpPr bwMode="auto">
          <a:xfrm>
            <a:off x="395288" y="2636838"/>
            <a:ext cx="8208962" cy="1066800"/>
            <a:chOff x="230" y="1616"/>
            <a:chExt cx="4963" cy="717"/>
          </a:xfrm>
        </p:grpSpPr>
        <p:graphicFrame>
          <p:nvGraphicFramePr>
            <p:cNvPr id="96264" name="Object 8"/>
            <p:cNvGraphicFramePr>
              <a:graphicFrameLocks noChangeAspect="1"/>
            </p:cNvGraphicFramePr>
            <p:nvPr/>
          </p:nvGraphicFramePr>
          <p:xfrm>
            <a:off x="702" y="1616"/>
            <a:ext cx="4491" cy="7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4935" name="方程式" r:id="rId5" imgW="3454400" imgH="508000" progId="Equation.3">
                    <p:embed/>
                  </p:oleObj>
                </mc:Choice>
                <mc:Fallback>
                  <p:oleObj name="方程式" r:id="rId5" imgW="3454400" imgH="508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2" y="1616"/>
                          <a:ext cx="4491" cy="7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6266" name="Text Box 10"/>
            <p:cNvSpPr txBox="1">
              <a:spLocks noChangeArrowheads="1"/>
            </p:cNvSpPr>
            <p:nvPr/>
          </p:nvSpPr>
          <p:spPr bwMode="auto">
            <a:xfrm>
              <a:off x="230" y="1804"/>
              <a:ext cx="532" cy="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zh-TW" sz="3200" i="1">
                  <a:latin typeface="Times New Roman" pitchFamily="18" charset="0"/>
                </a:rPr>
                <a:t>e</a:t>
              </a:r>
              <a:r>
                <a:rPr kumimoji="0" lang="en-US" altLang="zh-TW" i="1"/>
                <a:t> </a:t>
              </a:r>
              <a:r>
                <a:rPr lang="zh-TW" altLang="en-US" sz="2800"/>
                <a:t>＝</a:t>
              </a:r>
              <a:r>
                <a:rPr lang="zh-TW" altLang="en-US"/>
                <a:t> </a:t>
              </a:r>
            </a:p>
          </p:txBody>
        </p:sp>
      </p:grp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611188" y="3697288"/>
            <a:ext cx="1517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>
                <a:latin typeface="Times New Roman" pitchFamily="18" charset="0"/>
              </a:rPr>
              <a:t>＝</a:t>
            </a:r>
            <a:r>
              <a:rPr lang="en-US" altLang="zh-TW" sz="2800">
                <a:latin typeface="Times New Roman" pitchFamily="18" charset="0"/>
              </a:rPr>
              <a:t>0.007  </a:t>
            </a:r>
            <a:endParaRPr lang="zh-TW" altLang="en-US" sz="2800">
              <a:latin typeface="Times New Roman" pitchFamily="18" charset="0"/>
            </a:endParaRPr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611188" y="4437063"/>
            <a:ext cx="688975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400">
                <a:latin typeface="Times New Roman" pitchFamily="18" charset="0"/>
              </a:rPr>
              <a:t>與金星軌道離心率的</a:t>
            </a:r>
            <a:r>
              <a:rPr lang="zh-TW" altLang="en-US" sz="2400">
                <a:solidFill>
                  <a:srgbClr val="FF0000"/>
                </a:solidFill>
                <a:latin typeface="Times New Roman" pitchFamily="18" charset="0"/>
              </a:rPr>
              <a:t>公認值</a:t>
            </a:r>
            <a:r>
              <a:rPr lang="en-US" altLang="zh-TW" sz="2400">
                <a:solidFill>
                  <a:srgbClr val="FF0000"/>
                </a:solidFill>
                <a:latin typeface="Times New Roman" pitchFamily="18" charset="0"/>
              </a:rPr>
              <a:t>0.007</a:t>
            </a:r>
            <a:r>
              <a:rPr lang="zh-TW" altLang="en-US" sz="2400">
                <a:latin typeface="Times New Roman" pitchFamily="18" charset="0"/>
              </a:rPr>
              <a:t>相同，</a:t>
            </a:r>
          </a:p>
          <a:p>
            <a:pPr>
              <a:lnSpc>
                <a:spcPct val="130000"/>
              </a:lnSpc>
            </a:pPr>
            <a:r>
              <a:rPr lang="zh-TW" altLang="en-US" sz="2400">
                <a:latin typeface="Times New Roman" pitchFamily="18" charset="0"/>
              </a:rPr>
              <a:t>顯示金星的運行軌道是以太陽為焦點的橢圓軌道。</a:t>
            </a:r>
          </a:p>
        </p:txBody>
      </p:sp>
    </p:spTree>
    <p:extLst>
      <p:ext uri="{BB962C8B-B14F-4D97-AF65-F5344CB8AC3E}">
        <p14:creationId xmlns:p14="http://schemas.microsoft.com/office/powerpoint/2010/main" val="791639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7" grpId="0"/>
      <p:bldP spid="96268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2978" name="Picture 2" descr="p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3563"/>
          </a:xfrm>
          <a:prstGeom prst="rect">
            <a:avLst/>
          </a:prstGeom>
          <a:noFill/>
        </p:spPr>
      </p:pic>
      <p:sp>
        <p:nvSpPr>
          <p:cNvPr id="2302979" name="Rectangle 3"/>
          <p:cNvSpPr>
            <a:spLocks noChangeArrowheads="1"/>
          </p:cNvSpPr>
          <p:nvPr/>
        </p:nvSpPr>
        <p:spPr bwMode="auto">
          <a:xfrm>
            <a:off x="2537778" y="2286318"/>
            <a:ext cx="4392612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7200" dirty="0" smtClean="0">
                <a:solidFill>
                  <a:srgbClr val="FFCC66"/>
                </a:solidFill>
                <a:latin typeface="華康中圓體" pitchFamily="49" charset="-120"/>
                <a:ea typeface="華康中圓體" pitchFamily="49" charset="-120"/>
              </a:rPr>
              <a:t>和 諧 律 </a:t>
            </a:r>
            <a:endParaRPr lang="zh-TW" altLang="en-US" sz="3200" dirty="0">
              <a:ea typeface="新細明體" charset="-120"/>
            </a:endParaRPr>
          </a:p>
        </p:txBody>
      </p:sp>
      <p:sp>
        <p:nvSpPr>
          <p:cNvPr id="2302980" name="Rectangle 4"/>
          <p:cNvSpPr>
            <a:spLocks noChangeArrowheads="1"/>
          </p:cNvSpPr>
          <p:nvPr/>
        </p:nvSpPr>
        <p:spPr bwMode="auto">
          <a:xfrm>
            <a:off x="2124075" y="3933825"/>
            <a:ext cx="4679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3200">
                <a:ea typeface="新細明體" charset="-120"/>
              </a:rPr>
              <a:t> </a:t>
            </a:r>
            <a:endParaRPr lang="en-US" altLang="zh-TW" sz="4800">
              <a:ea typeface="新細明體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2979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02" name="Picture 2" descr="tabl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0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5026" name="Picture 2" descr="p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3563"/>
          </a:xfrm>
          <a:prstGeom prst="rect">
            <a:avLst/>
          </a:prstGeom>
          <a:noFill/>
        </p:spPr>
      </p:pic>
      <p:sp>
        <p:nvSpPr>
          <p:cNvPr id="2305027" name="Rectangle 3"/>
          <p:cNvSpPr>
            <a:spLocks noChangeArrowheads="1"/>
          </p:cNvSpPr>
          <p:nvPr/>
        </p:nvSpPr>
        <p:spPr bwMode="auto">
          <a:xfrm>
            <a:off x="2124075" y="3933825"/>
            <a:ext cx="4679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3200">
                <a:ea typeface="新細明體" charset="-120"/>
              </a:rPr>
              <a:t> </a:t>
            </a:r>
            <a:endParaRPr lang="en-US" altLang="zh-TW" sz="4800">
              <a:ea typeface="新細明體" charset="-120"/>
            </a:endParaRPr>
          </a:p>
        </p:txBody>
      </p:sp>
      <p:pic>
        <p:nvPicPr>
          <p:cNvPr id="2305028" name="Picture 4" descr="table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500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6050" name="Picture 2" descr="p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3563"/>
          </a:xfrm>
          <a:prstGeom prst="rect">
            <a:avLst/>
          </a:prstGeom>
          <a:noFill/>
        </p:spPr>
      </p:pic>
      <p:sp>
        <p:nvSpPr>
          <p:cNvPr id="2306051" name="Rectangle 3"/>
          <p:cNvSpPr>
            <a:spLocks noChangeArrowheads="1"/>
          </p:cNvSpPr>
          <p:nvPr/>
        </p:nvSpPr>
        <p:spPr bwMode="auto">
          <a:xfrm>
            <a:off x="2124075" y="3933825"/>
            <a:ext cx="4679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3200">
                <a:ea typeface="新細明體" charset="-120"/>
              </a:rPr>
              <a:t> </a:t>
            </a:r>
            <a:endParaRPr lang="en-US" altLang="zh-TW" sz="4800">
              <a:ea typeface="新細明體" charset="-120"/>
            </a:endParaRPr>
          </a:p>
        </p:txBody>
      </p:sp>
      <p:pic>
        <p:nvPicPr>
          <p:cNvPr id="2306052" name="Picture 4" descr="table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$$-tycho-pictur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2095" y="0"/>
            <a:ext cx="4655276" cy="68639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20000"/>
                <a:lumOff val="80000"/>
                <a:alpha val="41000"/>
              </a:schemeClr>
            </a:gs>
            <a:gs pos="100000">
              <a:srgbClr val="FAFED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7075" name="Rectangle 3"/>
          <p:cNvSpPr>
            <a:spLocks noChangeArrowheads="1"/>
          </p:cNvSpPr>
          <p:nvPr/>
        </p:nvSpPr>
        <p:spPr bwMode="auto">
          <a:xfrm>
            <a:off x="2124075" y="3933825"/>
            <a:ext cx="4679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3200">
                <a:ea typeface="新細明體" charset="-120"/>
              </a:rPr>
              <a:t> </a:t>
            </a:r>
            <a:endParaRPr lang="en-US" altLang="zh-TW" sz="4800">
              <a:ea typeface="新細明體" charset="-120"/>
            </a:endParaRPr>
          </a:p>
        </p:txBody>
      </p:sp>
      <p:sp>
        <p:nvSpPr>
          <p:cNvPr id="2307076" name="Rectangle 4"/>
          <p:cNvSpPr>
            <a:spLocks noChangeArrowheads="1"/>
          </p:cNvSpPr>
          <p:nvPr/>
        </p:nvSpPr>
        <p:spPr bwMode="auto">
          <a:xfrm>
            <a:off x="0" y="260350"/>
            <a:ext cx="860425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5400" dirty="0">
                <a:solidFill>
                  <a:srgbClr val="FF66CC"/>
                </a:solidFill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5400" dirty="0">
                <a:solidFill>
                  <a:srgbClr val="FF66CC"/>
                </a:solidFill>
                <a:latin typeface="標楷體" pitchFamily="65" charset="-120"/>
                <a:ea typeface="標楷體" pitchFamily="65" charset="-120"/>
              </a:rPr>
              <a:t>對同一外接圓，遠日點</a:t>
            </a:r>
          </a:p>
          <a:p>
            <a:r>
              <a:rPr lang="zh-TW" altLang="en-US" sz="5400" dirty="0">
                <a:solidFill>
                  <a:srgbClr val="FF66CC"/>
                </a:solidFill>
                <a:latin typeface="標楷體" pitchFamily="65" charset="-120"/>
                <a:ea typeface="標楷體" pitchFamily="65" charset="-120"/>
              </a:rPr>
              <a:t>  與近日點處之同一時間</a:t>
            </a:r>
          </a:p>
          <a:p>
            <a:r>
              <a:rPr lang="zh-TW" altLang="en-US" sz="5400" dirty="0">
                <a:solidFill>
                  <a:srgbClr val="FF66CC"/>
                </a:solidFill>
                <a:latin typeface="標楷體" pitchFamily="65" charset="-120"/>
                <a:ea typeface="標楷體" pitchFamily="65" charset="-120"/>
              </a:rPr>
              <a:t>  內，所經過之</a:t>
            </a:r>
            <a:r>
              <a:rPr lang="zh-TW" altLang="en-US" sz="5400" dirty="0">
                <a:solidFill>
                  <a:srgbClr val="160C96"/>
                </a:solidFill>
                <a:latin typeface="標楷體" pitchFamily="65" charset="-120"/>
                <a:ea typeface="標楷體" pitchFamily="65" charset="-120"/>
              </a:rPr>
              <a:t>弧角</a:t>
            </a:r>
            <a:r>
              <a:rPr lang="zh-TW" altLang="en-US" sz="5400" dirty="0">
                <a:solidFill>
                  <a:srgbClr val="FF66CC"/>
                </a:solidFill>
                <a:latin typeface="標楷體" pitchFamily="65" charset="-120"/>
                <a:ea typeface="標楷體" pitchFamily="65" charset="-120"/>
              </a:rPr>
              <a:t>與此</a:t>
            </a:r>
          </a:p>
          <a:p>
            <a:r>
              <a:rPr lang="zh-TW" altLang="en-US" sz="5400" dirty="0">
                <a:solidFill>
                  <a:srgbClr val="FF66CC"/>
                </a:solidFill>
                <a:latin typeface="標楷體" pitchFamily="65" charset="-120"/>
                <a:ea typeface="標楷體" pitchFamily="65" charset="-120"/>
              </a:rPr>
              <a:t>  二點至太陽</a:t>
            </a:r>
            <a:r>
              <a:rPr lang="zh-TW" altLang="en-US" sz="5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距離</a:t>
            </a:r>
            <a:r>
              <a:rPr lang="zh-TW" altLang="en-US" sz="5400" dirty="0">
                <a:solidFill>
                  <a:srgbClr val="FF66CC"/>
                </a:solidFill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en-US" sz="5400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倒數</a:t>
            </a:r>
          </a:p>
          <a:p>
            <a:r>
              <a:rPr lang="zh-TW" altLang="en-US" sz="5400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  平方</a:t>
            </a:r>
            <a:r>
              <a:rPr lang="zh-TW" altLang="en-US" sz="5400" dirty="0">
                <a:solidFill>
                  <a:srgbClr val="FF66CC"/>
                </a:solidFill>
                <a:latin typeface="標楷體" pitchFamily="65" charset="-120"/>
                <a:ea typeface="標楷體" pitchFamily="65" charset="-120"/>
              </a:rPr>
              <a:t>成正比例。”</a:t>
            </a:r>
            <a:r>
              <a:rPr kumimoji="0" lang="en-US" altLang="zh-TW" sz="2400" dirty="0">
                <a:solidFill>
                  <a:srgbClr val="C00000"/>
                </a:solidFill>
                <a:latin typeface="華康中圓體" pitchFamily="49" charset="-120"/>
                <a:ea typeface="華康中圓體" pitchFamily="49" charset="-120"/>
              </a:rPr>
              <a:t>- </a:t>
            </a:r>
            <a:r>
              <a:rPr lang="en-US" altLang="zh-TW" sz="2400" dirty="0">
                <a:solidFill>
                  <a:srgbClr val="C00000"/>
                </a:solidFill>
                <a:latin typeface="華康中圓體" pitchFamily="49" charset="-120"/>
                <a:ea typeface="華康中圓體" pitchFamily="49" charset="-120"/>
              </a:rPr>
              <a:t>3</a:t>
            </a:r>
            <a:r>
              <a:rPr lang="zh-TW" altLang="en-US" sz="2400" dirty="0">
                <a:solidFill>
                  <a:srgbClr val="C00000"/>
                </a:solidFill>
                <a:latin typeface="華康中圓體" pitchFamily="49" charset="-120"/>
                <a:ea typeface="華康中圓體" pitchFamily="49" charset="-120"/>
              </a:rPr>
              <a:t>章</a:t>
            </a:r>
            <a:r>
              <a:rPr lang="en-US" altLang="zh-TW" sz="2400" dirty="0">
                <a:solidFill>
                  <a:srgbClr val="C00000"/>
                </a:solidFill>
                <a:latin typeface="華康中圓體" pitchFamily="49" charset="-120"/>
                <a:ea typeface="華康中圓體" pitchFamily="49" charset="-120"/>
              </a:rPr>
              <a:t>12</a:t>
            </a:r>
            <a:r>
              <a:rPr lang="zh-TW" altLang="en-US" sz="2400" dirty="0">
                <a:solidFill>
                  <a:srgbClr val="C00000"/>
                </a:solidFill>
                <a:latin typeface="華康中圓體" pitchFamily="49" charset="-120"/>
                <a:ea typeface="華康中圓體" pitchFamily="49" charset="-120"/>
              </a:rPr>
              <a:t>節</a:t>
            </a:r>
          </a:p>
        </p:txBody>
      </p:sp>
      <p:sp>
        <p:nvSpPr>
          <p:cNvPr id="2307077" name="Rectangle 5"/>
          <p:cNvSpPr>
            <a:spLocks noChangeArrowheads="1"/>
          </p:cNvSpPr>
          <p:nvPr/>
        </p:nvSpPr>
        <p:spPr bwMode="auto">
          <a:xfrm>
            <a:off x="510722" y="5628368"/>
            <a:ext cx="71294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altLang="zh-TW" sz="4000" dirty="0">
                <a:solidFill>
                  <a:srgbClr val="160C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en-US" altLang="zh-TW" sz="4000" dirty="0">
                <a:solidFill>
                  <a:srgbClr val="160C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  <a:sym typeface="Symbol" pitchFamily="18" charset="2"/>
              </a:rPr>
              <a:t>   </a:t>
            </a:r>
            <a:r>
              <a:rPr lang="en-US" altLang="zh-TW" sz="4000" dirty="0">
                <a:solidFill>
                  <a:srgbClr val="160C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altLang="zh-TW" sz="4000" dirty="0">
                <a:solidFill>
                  <a:srgbClr val="160C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  <a:sym typeface="Symbol" pitchFamily="18" charset="2"/>
              </a:rPr>
              <a:t> </a:t>
            </a:r>
            <a:r>
              <a:rPr lang="en-US" altLang="zh-TW" sz="4000" dirty="0">
                <a:solidFill>
                  <a:srgbClr val="160C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  <a:cs typeface="Times New Roman" pitchFamily="18" charset="0"/>
                <a:sym typeface="Symbol" pitchFamily="18" charset="2"/>
              </a:rPr>
              <a:t></a:t>
            </a:r>
            <a:r>
              <a:rPr lang="en-US" altLang="zh-TW" sz="4000" dirty="0">
                <a:solidFill>
                  <a:srgbClr val="160C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  <a:sym typeface="Symbol" pitchFamily="18" charset="2"/>
              </a:rPr>
              <a:t> 1/r</a:t>
            </a:r>
            <a:r>
              <a:rPr lang="en-US" altLang="zh-TW" sz="4000" baseline="30000" dirty="0">
                <a:solidFill>
                  <a:srgbClr val="160C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  <a:sym typeface="Symbol" pitchFamily="18" charset="2"/>
              </a:rPr>
              <a:t>2  </a:t>
            </a:r>
            <a:r>
              <a:rPr lang="en-US" altLang="zh-TW" sz="4000" dirty="0">
                <a:solidFill>
                  <a:srgbClr val="160C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  <a:cs typeface="Times New Roman" pitchFamily="18" charset="0"/>
                <a:sym typeface="Symbol" pitchFamily="18" charset="2"/>
              </a:rPr>
              <a:t> </a:t>
            </a:r>
            <a:r>
              <a:rPr lang="zh-TW" altLang="en-US" sz="4000" dirty="0">
                <a:solidFill>
                  <a:srgbClr val="160C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itchFamily="49" charset="-120"/>
                <a:ea typeface="華康中圓體" pitchFamily="49" charset="-120"/>
                <a:cs typeface="Times New Roman" pitchFamily="18" charset="0"/>
                <a:sym typeface="Symbol" pitchFamily="18" charset="2"/>
              </a:rPr>
              <a:t>或</a:t>
            </a:r>
            <a:r>
              <a:rPr lang="zh-TW" altLang="en-US" sz="4000" dirty="0">
                <a:solidFill>
                  <a:srgbClr val="160C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itchFamily="49" charset="-120"/>
                <a:ea typeface="華康中圓體" pitchFamily="49" charset="-120"/>
                <a:sym typeface="Symbol" pitchFamily="18" charset="2"/>
              </a:rPr>
              <a:t> </a:t>
            </a:r>
            <a:r>
              <a:rPr lang="zh-TW" altLang="en-US" sz="4000" dirty="0">
                <a:solidFill>
                  <a:srgbClr val="160C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  <a:sym typeface="Symbol" pitchFamily="18" charset="2"/>
              </a:rPr>
              <a:t> </a:t>
            </a:r>
            <a:r>
              <a:rPr lang="en-US" altLang="zh-TW" sz="4000" dirty="0">
                <a:solidFill>
                  <a:srgbClr val="160C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  <a:sym typeface="Symbol" pitchFamily="18" charset="2"/>
              </a:rPr>
              <a:t>r </a:t>
            </a:r>
            <a:r>
              <a:rPr lang="en-US" altLang="zh-TW" sz="4000" dirty="0">
                <a:solidFill>
                  <a:srgbClr val="160C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  <a:cs typeface="Times New Roman" pitchFamily="18" charset="0"/>
                <a:sym typeface="Symbol" pitchFamily="18" charset="2"/>
              </a:rPr>
              <a:t></a:t>
            </a:r>
            <a:r>
              <a:rPr lang="en-US" altLang="zh-TW" sz="4000" dirty="0">
                <a:solidFill>
                  <a:srgbClr val="160C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  <a:sym typeface="Symbol" pitchFamily="18" charset="2"/>
              </a:rPr>
              <a:t> 1/</a:t>
            </a:r>
            <a:r>
              <a:rPr lang="en-US" altLang="zh-TW" sz="4000" dirty="0">
                <a:solidFill>
                  <a:srgbClr val="160C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altLang="zh-TW" sz="4000" baseline="30000" dirty="0">
                <a:solidFill>
                  <a:srgbClr val="160C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  <a:sym typeface="Symbol" pitchFamily="18" charset="2"/>
              </a:rPr>
              <a:t>1/2 </a:t>
            </a:r>
            <a:r>
              <a:rPr lang="en-US" altLang="zh-TW" sz="4000" dirty="0">
                <a:solidFill>
                  <a:srgbClr val="160C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  <a:sym typeface="Symbol" pitchFamily="18" charset="2"/>
              </a:rPr>
              <a:t>    </a:t>
            </a:r>
          </a:p>
        </p:txBody>
      </p:sp>
      <p:graphicFrame>
        <p:nvGraphicFramePr>
          <p:cNvPr id="2307078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456" name="方程式" r:id="rId3" imgW="114151" imgH="215619" progId="Equation.3">
                  <p:embed/>
                </p:oleObj>
              </mc:Choice>
              <mc:Fallback>
                <p:oleObj name="方程式" r:id="rId3" imgW="114151" imgH="215619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7079" name="Rectangle 7"/>
          <p:cNvSpPr>
            <a:spLocks noChangeArrowheads="1"/>
          </p:cNvSpPr>
          <p:nvPr/>
        </p:nvSpPr>
        <p:spPr bwMode="auto">
          <a:xfrm>
            <a:off x="1518784" y="4781096"/>
            <a:ext cx="61510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  <a:sym typeface="Symbol" pitchFamily="18" charset="2"/>
              </a:rPr>
              <a:t>dA</a:t>
            </a:r>
            <a:r>
              <a:rPr lang="en-US" altLang="zh-TW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  <a:sym typeface="Symbol" pitchFamily="18" charset="2"/>
              </a:rPr>
              <a:t>/</a:t>
            </a:r>
            <a:r>
              <a:rPr lang="en-US" altLang="zh-TW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  <a:sym typeface="Symbol" pitchFamily="18" charset="2"/>
              </a:rPr>
              <a:t>dt</a:t>
            </a:r>
            <a:r>
              <a:rPr lang="en-US" altLang="zh-TW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  <a:sym typeface="Symbol" pitchFamily="18" charset="2"/>
              </a:rPr>
              <a:t> = 1/2 </a:t>
            </a:r>
            <a:r>
              <a:rPr lang="en-US" altLang="zh-TW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  <a:cs typeface="Times New Roman" pitchFamily="18" charset="0"/>
                <a:sym typeface="Symbol" pitchFamily="18" charset="2"/>
              </a:rPr>
              <a:t> </a:t>
            </a:r>
            <a:r>
              <a:rPr lang="en-US" altLang="zh-TW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  <a:sym typeface="Symbol" pitchFamily="18" charset="2"/>
              </a:rPr>
              <a:t>r </a:t>
            </a:r>
            <a:r>
              <a:rPr lang="en-US" altLang="zh-TW" sz="4000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  <a:sym typeface="Symbol" pitchFamily="18" charset="2"/>
              </a:rPr>
              <a:t>2  </a:t>
            </a:r>
            <a:r>
              <a:rPr lang="en-US" altLang="zh-TW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  <a:cs typeface="Times New Roman" pitchFamily="18" charset="0"/>
                <a:sym typeface="Symbol" pitchFamily="18" charset="2"/>
              </a:rPr>
              <a:t>  = </a:t>
            </a:r>
            <a:r>
              <a:rPr lang="zh-TW" alt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itchFamily="49" charset="-120"/>
                <a:ea typeface="華康中圓體" pitchFamily="49" charset="-120"/>
                <a:cs typeface="Times New Roman" pitchFamily="18" charset="0"/>
                <a:sym typeface="Symbol" pitchFamily="18" charset="2"/>
              </a:rPr>
              <a:t>常數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0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07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07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07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07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07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7076" grpId="0"/>
      <p:bldP spid="2307077" grpId="0"/>
      <p:bldP spid="2307079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099" name="Rectangle 3"/>
          <p:cNvSpPr>
            <a:spLocks noChangeArrowheads="1"/>
          </p:cNvSpPr>
          <p:nvPr/>
        </p:nvSpPr>
        <p:spPr bwMode="auto">
          <a:xfrm>
            <a:off x="2124075" y="3933825"/>
            <a:ext cx="4679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3200">
                <a:ea typeface="新細明體" charset="-120"/>
              </a:rPr>
              <a:t> </a:t>
            </a:r>
            <a:endParaRPr lang="en-US" altLang="zh-TW" sz="4800">
              <a:ea typeface="新細明體" charset="-120"/>
            </a:endParaRPr>
          </a:p>
        </p:txBody>
      </p:sp>
      <p:pic>
        <p:nvPicPr>
          <p:cNvPr id="2308100" name="Picture 4" descr="table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08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46000"/>
              </a:srgbClr>
            </a:gs>
            <a:gs pos="100000">
              <a:srgbClr val="FAFED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0035" y="2060028"/>
            <a:ext cx="7772400" cy="4114800"/>
          </a:xfrm>
        </p:spPr>
        <p:txBody>
          <a:bodyPr/>
          <a:lstStyle/>
          <a:p>
            <a:pPr eaLnBrk="1" hangingPunct="1"/>
            <a:endParaRPr lang="zh-TW" altLang="en-US" dirty="0" smtClean="0"/>
          </a:p>
          <a:p>
            <a:endParaRPr lang="zh-TW" altLang="en-US" dirty="0" smtClean="0"/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336184" y="799794"/>
            <a:ext cx="717055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6600" dirty="0" smtClean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  <a:sym typeface="Symbol"/>
              </a:rPr>
              <a:t> </a:t>
            </a:r>
            <a:r>
              <a:rPr kumimoji="0" lang="zh-TW" altLang="en-US" sz="6600" dirty="0" smtClean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對</a:t>
            </a:r>
            <a:r>
              <a:rPr lang="zh-TW" altLang="en-US" sz="6600" dirty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圓迷思的破除</a:t>
            </a: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343739" y="2392948"/>
            <a:ext cx="801693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/>
              <a:buChar char="§"/>
            </a:pPr>
            <a:r>
              <a:rPr lang="zh-TW" altLang="en-US" sz="6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均勻</a:t>
            </a:r>
            <a:r>
              <a:rPr lang="zh-TW" altLang="en-US" sz="66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性</a:t>
            </a:r>
            <a:r>
              <a:rPr lang="zh-TW" altLang="en-US" sz="6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的重現再生</a:t>
            </a:r>
            <a:endParaRPr lang="en-US" altLang="zh-TW" sz="66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66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71025" y="5120429"/>
            <a:ext cx="75713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5400" b="1" dirty="0" smtClean="0">
                <a:solidFill>
                  <a:srgbClr val="00B0F0"/>
                </a:solidFill>
                <a:ea typeface="華康中圓體" pitchFamily="49" charset="-120"/>
              </a:rPr>
              <a:t>(</a:t>
            </a:r>
            <a:r>
              <a:rPr lang="zh-TW" altLang="en-US" sz="5400" b="1" dirty="0" smtClean="0">
                <a:solidFill>
                  <a:srgbClr val="00B0F0"/>
                </a:solidFill>
                <a:ea typeface="華康中圓體" pitchFamily="49" charset="-120"/>
              </a:rPr>
              <a:t>日心說已不可再被質疑</a:t>
            </a:r>
            <a:r>
              <a:rPr lang="en-US" altLang="zh-TW" sz="5400" b="1" dirty="0" smtClean="0">
                <a:solidFill>
                  <a:srgbClr val="00B0F0"/>
                </a:solidFill>
                <a:ea typeface="華康中圓體" pitchFamily="49" charset="-120"/>
              </a:rPr>
              <a:t>)</a:t>
            </a:r>
            <a:endParaRPr lang="zh-TW" altLang="en-US" sz="5400" dirty="0">
              <a:solidFill>
                <a:srgbClr val="00B0F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64094" y="3480815"/>
            <a:ext cx="468910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600" dirty="0" smtClean="0">
                <a:solidFill>
                  <a:srgbClr val="005414"/>
                </a:solidFill>
                <a:latin typeface="標楷體" pitchFamily="65" charset="-120"/>
                <a:ea typeface="標楷體" pitchFamily="65" charset="-120"/>
                <a:sym typeface="Math1"/>
              </a:rPr>
              <a:t>(</a:t>
            </a:r>
            <a:r>
              <a:rPr lang="zh-TW" altLang="en-US" sz="6600" dirty="0" smtClean="0">
                <a:solidFill>
                  <a:srgbClr val="005414"/>
                </a:solidFill>
                <a:latin typeface="標楷體" pitchFamily="65" charset="-120"/>
                <a:ea typeface="標楷體" pitchFamily="65" charset="-120"/>
                <a:sym typeface="Math1"/>
              </a:rPr>
              <a:t> 對稱</a:t>
            </a:r>
            <a:r>
              <a:rPr lang="zh-TW" altLang="en-US" sz="6600" dirty="0" smtClean="0">
                <a:solidFill>
                  <a:srgbClr val="005414"/>
                </a:solidFill>
                <a:latin typeface="標楷體" pitchFamily="65" charset="-120"/>
                <a:ea typeface="標楷體" pitchFamily="65" charset="-120"/>
              </a:rPr>
              <a:t>性</a:t>
            </a:r>
            <a:r>
              <a:rPr lang="en-US" altLang="zh-TW" sz="6600" dirty="0" smtClean="0">
                <a:solidFill>
                  <a:srgbClr val="005414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solidFill>
                <a:srgbClr val="005414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/>
      <p:bldP spid="105477" grpId="0"/>
      <p:bldP spid="5" grpId="0"/>
      <p:bldP spid="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9762" name="Picture 2" descr="p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3563"/>
          </a:xfrm>
          <a:prstGeom prst="rect">
            <a:avLst/>
          </a:prstGeom>
          <a:noFill/>
        </p:spPr>
      </p:pic>
      <p:sp>
        <p:nvSpPr>
          <p:cNvPr id="1909763" name="Rectangle 3"/>
          <p:cNvSpPr>
            <a:spLocks noChangeArrowheads="1"/>
          </p:cNvSpPr>
          <p:nvPr/>
        </p:nvSpPr>
        <p:spPr bwMode="auto">
          <a:xfrm>
            <a:off x="2161310" y="2461491"/>
            <a:ext cx="463062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6600" b="1" dirty="0" smtClean="0">
                <a:solidFill>
                  <a:srgbClr val="FF66FF"/>
                </a:solidFill>
                <a:ea typeface="華康中圓體" pitchFamily="49" charset="-120"/>
              </a:rPr>
              <a:t> IV.   </a:t>
            </a:r>
            <a:r>
              <a:rPr lang="zh-TW" altLang="en-US" sz="6600" b="1" dirty="0" smtClean="0">
                <a:solidFill>
                  <a:srgbClr val="FF66FF"/>
                </a:solidFill>
                <a:latin typeface="華康中圓體" pitchFamily="49" charset="-120"/>
                <a:ea typeface="華康中圓體" pitchFamily="49" charset="-120"/>
              </a:rPr>
              <a:t>結  語</a:t>
            </a:r>
          </a:p>
          <a:p>
            <a:endParaRPr lang="en-US" altLang="zh-TW" sz="6600" b="1" dirty="0">
              <a:solidFill>
                <a:srgbClr val="99FF99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0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3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>
                <a:lumMod val="42000"/>
                <a:lumOff val="58000"/>
              </a:srgbClr>
            </a:gs>
            <a:gs pos="100000">
              <a:srgbClr val="FAFEDA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448573" y="1259458"/>
            <a:ext cx="8022566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altLang="zh-TW" sz="4400" dirty="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6000" dirty="0" smtClean="0">
                <a:solidFill>
                  <a:srgbClr val="00A427"/>
                </a:solidFill>
                <a:latin typeface="標楷體" pitchFamily="65" charset="-120"/>
                <a:ea typeface="標楷體" pitchFamily="65" charset="-120"/>
              </a:rPr>
              <a:t>◎</a:t>
            </a:r>
            <a:endParaRPr kumimoji="0" lang="en-US" altLang="zh-TW" sz="60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kumimoji="0" lang="en-US" altLang="zh-TW" sz="6000" dirty="0" smtClean="0">
                <a:solidFill>
                  <a:srgbClr val="00A427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kumimoji="0" lang="zh-TW" altLang="en-US" sz="6000" dirty="0" smtClean="0">
                <a:solidFill>
                  <a:srgbClr val="00A427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kumimoji="0" lang="zh-TW" altLang="en-US" sz="6000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數學</a:t>
            </a:r>
            <a:r>
              <a:rPr kumimoji="0" lang="zh-TW" altLang="en-US" sz="6000" dirty="0" smtClean="0">
                <a:solidFill>
                  <a:srgbClr val="00A427"/>
                </a:solidFill>
                <a:latin typeface="標楷體" pitchFamily="65" charset="-120"/>
                <a:ea typeface="標楷體" pitchFamily="65" charset="-120"/>
              </a:rPr>
              <a:t>結構才能</a:t>
            </a:r>
            <a:endParaRPr kumimoji="0" lang="en-US" altLang="zh-TW" sz="6000" dirty="0" smtClean="0">
              <a:solidFill>
                <a:srgbClr val="00A427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kumimoji="0" lang="en-US" altLang="zh-TW" sz="6000" dirty="0" smtClean="0">
                <a:solidFill>
                  <a:srgbClr val="00A427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kumimoji="0" lang="zh-TW" altLang="en-US" sz="6000" dirty="0" smtClean="0">
                <a:solidFill>
                  <a:srgbClr val="00A427"/>
                </a:solidFill>
                <a:latin typeface="標楷體" pitchFamily="65" charset="-120"/>
                <a:ea typeface="標楷體" pitchFamily="65" charset="-120"/>
              </a:rPr>
              <a:t>真正反應</a:t>
            </a:r>
            <a:r>
              <a:rPr kumimoji="0" lang="zh-TW" altLang="en-US" sz="6000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天文</a:t>
            </a:r>
            <a:r>
              <a:rPr kumimoji="0" lang="zh-TW" altLang="en-US" sz="6000" dirty="0" smtClean="0">
                <a:solidFill>
                  <a:srgbClr val="00A427"/>
                </a:solidFill>
                <a:latin typeface="標楷體" pitchFamily="65" charset="-120"/>
                <a:ea typeface="標楷體" pitchFamily="65" charset="-120"/>
              </a:rPr>
              <a:t>世界</a:t>
            </a:r>
            <a:endParaRPr kumimoji="0" lang="en-US" altLang="zh-TW" sz="6000" dirty="0" smtClean="0">
              <a:solidFill>
                <a:srgbClr val="00A427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kumimoji="0" lang="en-US" altLang="zh-TW" sz="6000" dirty="0" smtClean="0">
                <a:solidFill>
                  <a:srgbClr val="00A427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kumimoji="0" lang="zh-TW" altLang="en-US" sz="6000" dirty="0" smtClean="0">
                <a:solidFill>
                  <a:srgbClr val="00A427"/>
                </a:solidFill>
                <a:latin typeface="標楷體" pitchFamily="65" charset="-120"/>
                <a:ea typeface="標楷體" pitchFamily="65" charset="-120"/>
              </a:rPr>
              <a:t>裡的    </a:t>
            </a:r>
            <a:r>
              <a:rPr lang="zh-TW" altLang="en-US" sz="6000" dirty="0" smtClean="0">
                <a:solidFill>
                  <a:srgbClr val="00A427"/>
                </a:solidFill>
                <a:latin typeface="新細明體" pitchFamily="18" charset="-120"/>
                <a:ea typeface="新細明體" pitchFamily="18" charset="-120"/>
              </a:rPr>
              <a:t>。</a:t>
            </a:r>
            <a:endParaRPr lang="zh-TW" altLang="en-US" sz="6000" dirty="0">
              <a:solidFill>
                <a:srgbClr val="00A427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0" y="3228521"/>
            <a:ext cx="1847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TW" altLang="en-US" sz="5400" dirty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9014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06962" y="4141481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zh-TW" altLang="en-US" sz="6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秩序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17318" y="1277511"/>
            <a:ext cx="63401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zh-TW" altLang="en-US" sz="60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簡單、對稱、</a:t>
            </a:r>
            <a:r>
              <a:rPr kumimoji="0" lang="zh-TW" altLang="en-US" sz="6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和諧</a:t>
            </a:r>
            <a:endParaRPr lang="zh-TW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31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/>
      <p:bldP spid="6" grpId="0"/>
      <p:bldP spid="7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-335667" y="383585"/>
            <a:ext cx="4667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4400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5400" dirty="0">
              <a:solidFill>
                <a:srgbClr val="00A427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207034" y="345057"/>
            <a:ext cx="872993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5400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  <a:sym typeface="Symbol"/>
              </a:rPr>
              <a:t>   </a:t>
            </a:r>
            <a:r>
              <a:rPr lang="zh-TW" altLang="en-US" sz="7200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  <a:sym typeface="Symbol"/>
              </a:rPr>
              <a:t>天體</a:t>
            </a:r>
            <a:r>
              <a:rPr lang="zh-TW" altLang="en-US" sz="7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圓周</a:t>
            </a:r>
            <a:r>
              <a:rPr lang="zh-TW" altLang="en-US" sz="7200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運動迷思</a:t>
            </a:r>
            <a:endParaRPr lang="en-US" altLang="zh-TW" sz="7200" dirty="0" smtClean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7200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7200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的修正與</a:t>
            </a:r>
            <a:r>
              <a:rPr lang="zh-TW" altLang="en-US" sz="7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均勻性</a:t>
            </a:r>
            <a:r>
              <a:rPr lang="zh-TW" altLang="en-US" sz="7200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的</a:t>
            </a:r>
            <a:endParaRPr lang="en-US" altLang="zh-TW" sz="7200" dirty="0" smtClean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7200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7200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尋求，確立並促成</a:t>
            </a:r>
            <a:endParaRPr lang="en-US" altLang="zh-TW" sz="7200" dirty="0" smtClean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7200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7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天文學</a:t>
            </a:r>
            <a:r>
              <a:rPr lang="zh-TW" altLang="en-US" sz="7200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理論</a:t>
            </a:r>
            <a:r>
              <a:rPr lang="zh-TW" altLang="en-US" sz="7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快速發</a:t>
            </a:r>
            <a:endParaRPr lang="en-US" altLang="zh-TW" sz="7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7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7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展</a:t>
            </a:r>
            <a:r>
              <a:rPr lang="zh-TW" altLang="en-US" sz="7200" dirty="0" smtClean="0">
                <a:solidFill>
                  <a:srgbClr val="660066"/>
                </a:solidFill>
                <a:latin typeface="新細明體" pitchFamily="18" charset="-120"/>
                <a:ea typeface="新細明體" pitchFamily="18" charset="-120"/>
              </a:rPr>
              <a:t>。</a:t>
            </a:r>
            <a:endParaRPr lang="zh-TW" altLang="en-US" sz="7200" dirty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6045" y="224287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9600" b="1" dirty="0" smtClean="0">
                <a:solidFill>
                  <a:srgbClr val="660066"/>
                </a:solidFill>
                <a:latin typeface="Times New Roman"/>
                <a:ea typeface="標楷體" pitchFamily="65" charset="-120"/>
                <a:cs typeface="Times New Roman"/>
                <a:sym typeface="Symbol"/>
              </a:rPr>
              <a:t>☼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40635943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/>
      <p:bldP spid="5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  <a:alpha val="50000"/>
              </a:schemeClr>
            </a:gs>
            <a:gs pos="100000">
              <a:srgbClr val="FAFEDA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7848600" cy="3311525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TW" sz="4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sz="36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43939" name="Rectangle 3"/>
          <p:cNvSpPr>
            <a:spLocks noChangeArrowheads="1"/>
          </p:cNvSpPr>
          <p:nvPr/>
        </p:nvSpPr>
        <p:spPr bwMode="auto">
          <a:xfrm>
            <a:off x="1331913" y="981075"/>
            <a:ext cx="69119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altLang="zh-TW" sz="4800" dirty="0" smtClean="0">
                <a:solidFill>
                  <a:schemeClr val="accent1"/>
                </a:solidFill>
                <a:latin typeface="Times New Roman"/>
                <a:ea typeface="標楷體" pitchFamily="65" charset="-120"/>
              </a:rPr>
              <a:t>“</a:t>
            </a:r>
            <a:r>
              <a:rPr lang="zh-TW" altLang="en-US" sz="4800" dirty="0" smtClean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造物者</a:t>
            </a:r>
            <a:r>
              <a:rPr lang="zh-TW" altLang="en-US" sz="4800" dirty="0" smtClean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懂得</a:t>
            </a:r>
            <a:endParaRPr lang="zh-TW" altLang="en-US" sz="4800" dirty="0">
              <a:solidFill>
                <a:schemeClr val="accent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343940" name="Rectangle 4"/>
          <p:cNvSpPr>
            <a:spLocks noChangeArrowheads="1"/>
          </p:cNvSpPr>
          <p:nvPr/>
        </p:nvSpPr>
        <p:spPr bwMode="auto">
          <a:xfrm>
            <a:off x="2339975" y="1916113"/>
            <a:ext cx="2622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480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神</a:t>
            </a:r>
            <a:r>
              <a:rPr lang="zh-TW" altLang="en-US" sz="480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是按照</a:t>
            </a:r>
            <a:endParaRPr lang="zh-TW" altLang="en-US" sz="4800">
              <a:solidFill>
                <a:srgbClr val="FF00FF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343941" name="Rectangle 5"/>
          <p:cNvSpPr>
            <a:spLocks noChangeArrowheads="1"/>
          </p:cNvSpPr>
          <p:nvPr/>
        </p:nvSpPr>
        <p:spPr bwMode="auto">
          <a:xfrm>
            <a:off x="3563938" y="2781300"/>
            <a:ext cx="42640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480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創造了</a:t>
            </a:r>
            <a:r>
              <a:rPr lang="zh-TW" altLang="en-US" sz="4800">
                <a:solidFill>
                  <a:srgbClr val="990099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世界</a:t>
            </a:r>
            <a:r>
              <a:rPr lang="zh-TW" altLang="en-US" sz="480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r>
              <a:rPr lang="zh-TW" altLang="en-US" sz="4800">
                <a:solidFill>
                  <a:schemeClr val="accent1"/>
                </a:solidFill>
                <a:latin typeface="Times New Roman"/>
                <a:ea typeface="標楷體" pitchFamily="65" charset="-120"/>
                <a:cs typeface="Times New Roman" pitchFamily="18" charset="0"/>
              </a:rPr>
              <a:t>”</a:t>
            </a:r>
            <a:r>
              <a:rPr lang="zh-TW" altLang="en-US" sz="48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</a:p>
        </p:txBody>
      </p:sp>
      <p:pic>
        <p:nvPicPr>
          <p:cNvPr id="2343942" name="Picture 6" descr="keple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0138" y="4941888"/>
            <a:ext cx="1277937" cy="1630362"/>
          </a:xfrm>
          <a:prstGeom prst="rect">
            <a:avLst/>
          </a:prstGeom>
          <a:noFill/>
        </p:spPr>
      </p:pic>
      <p:sp>
        <p:nvSpPr>
          <p:cNvPr id="2343943" name="Rectangle 7"/>
          <p:cNvSpPr>
            <a:spLocks noChangeArrowheads="1"/>
          </p:cNvSpPr>
          <p:nvPr/>
        </p:nvSpPr>
        <p:spPr bwMode="auto">
          <a:xfrm>
            <a:off x="4723267" y="964746"/>
            <a:ext cx="2622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4800" dirty="0">
                <a:solidFill>
                  <a:srgbClr val="FF66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幾何學</a:t>
            </a:r>
            <a:r>
              <a:rPr lang="zh-TW" altLang="en-US" sz="4800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</a:t>
            </a:r>
          </a:p>
        </p:txBody>
      </p:sp>
      <p:sp>
        <p:nvSpPr>
          <p:cNvPr id="2343944" name="Rectangle 8"/>
          <p:cNvSpPr>
            <a:spLocks noChangeArrowheads="1"/>
          </p:cNvSpPr>
          <p:nvPr/>
        </p:nvSpPr>
        <p:spPr bwMode="auto">
          <a:xfrm>
            <a:off x="4850721" y="1916113"/>
            <a:ext cx="2622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4800" dirty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數的</a:t>
            </a:r>
            <a:r>
              <a:rPr lang="zh-TW" altLang="en-US" sz="4800" b="1" dirty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和諧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4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4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4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43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43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2343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3939" grpId="0"/>
      <p:bldP spid="2343940" grpId="0"/>
      <p:bldP spid="2343941" grpId="0"/>
      <p:bldP spid="2343943" grpId="0"/>
      <p:bldP spid="2343944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2366" y="284020"/>
            <a:ext cx="835009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如果不相信我們的</a:t>
            </a:r>
            <a:r>
              <a:rPr lang="zh-TW" altLang="en-US" sz="5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理論結構</a:t>
            </a:r>
            <a:r>
              <a:rPr lang="zh-TW" altLang="en-US" sz="5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能夠領悟</a:t>
            </a:r>
            <a:r>
              <a:rPr lang="zh-TW" altLang="en-US" sz="5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客觀實在</a:t>
            </a:r>
            <a:r>
              <a:rPr lang="zh-TW" altLang="en-US" sz="54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5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如果</a:t>
            </a:r>
            <a:r>
              <a:rPr lang="zh-TW" altLang="en-US" sz="54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不</a:t>
            </a:r>
            <a:r>
              <a:rPr lang="zh-TW" altLang="en-US" sz="5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相信我們世界的</a:t>
            </a:r>
            <a:r>
              <a:rPr lang="zh-TW" altLang="en-US" sz="54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內在</a:t>
            </a:r>
            <a:endParaRPr lang="en-US" altLang="zh-TW" sz="54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5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  ，那就不會有任何科學</a:t>
            </a:r>
            <a:r>
              <a:rPr lang="zh-TW" altLang="en-US" sz="54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54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5400" dirty="0" smtClean="0">
                <a:solidFill>
                  <a:srgbClr val="005414"/>
                </a:solidFill>
                <a:latin typeface="標楷體" pitchFamily="65" charset="-120"/>
                <a:ea typeface="標楷體" pitchFamily="65" charset="-120"/>
              </a:rPr>
              <a:t>  </a:t>
            </a:r>
            <a:endParaRPr lang="zh-TW" altLang="en-US" sz="54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2365" y="4572000"/>
            <a:ext cx="81258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>
                <a:solidFill>
                  <a:srgbClr val="005414"/>
                </a:solidFill>
                <a:latin typeface="標楷體" pitchFamily="65" charset="-120"/>
                <a:ea typeface="標楷體" pitchFamily="65" charset="-120"/>
              </a:rPr>
              <a:t>這種信念是，並且永遠是一切</a:t>
            </a:r>
            <a:r>
              <a:rPr lang="zh-TW" altLang="en-US" sz="5400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科學創造的</a:t>
            </a:r>
            <a:r>
              <a:rPr lang="zh-TW" altLang="en-US" sz="5400" dirty="0">
                <a:solidFill>
                  <a:srgbClr val="005414"/>
                </a:solidFill>
                <a:latin typeface="標楷體" pitchFamily="65" charset="-120"/>
                <a:ea typeface="標楷體" pitchFamily="65" charset="-120"/>
              </a:rPr>
              <a:t>根本</a:t>
            </a:r>
            <a:r>
              <a:rPr lang="zh-TW" altLang="en-US" sz="5400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動機</a:t>
            </a:r>
            <a:endParaRPr lang="zh-TW" altLang="en-US" sz="54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2367" y="2801366"/>
            <a:ext cx="2262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和諧</a:t>
            </a:r>
            <a:r>
              <a:rPr lang="zh-TW" altLang="en-US" sz="5400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性</a:t>
            </a:r>
            <a:endParaRPr lang="zh-TW" altLang="en-US" dirty="0">
              <a:solidFill>
                <a:srgbClr val="000000"/>
              </a:solidFill>
            </a:endParaRPr>
          </a:p>
        </p:txBody>
      </p:sp>
      <p:pic>
        <p:nvPicPr>
          <p:cNvPr id="5" name="Picture 2" descr="Einstei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132" y="5816621"/>
            <a:ext cx="743868" cy="103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178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CC">
                <a:alpha val="37000"/>
              </a:srgbClr>
            </a:gs>
            <a:gs pos="100000">
              <a:srgbClr val="FAFEDA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7848600" cy="3311525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TW" sz="4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sz="36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45987" name="Rectangle 3"/>
          <p:cNvSpPr>
            <a:spLocks noChangeArrowheads="1"/>
          </p:cNvSpPr>
          <p:nvPr/>
        </p:nvSpPr>
        <p:spPr bwMode="auto">
          <a:xfrm>
            <a:off x="827088" y="887443"/>
            <a:ext cx="73453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altLang="zh-TW" sz="4800" dirty="0" smtClean="0">
                <a:solidFill>
                  <a:srgbClr val="00FF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“</a:t>
            </a:r>
            <a:r>
              <a:rPr lang="zh-TW" altLang="en-US" sz="4800" dirty="0" smtClean="0">
                <a:solidFill>
                  <a:srgbClr val="00FF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在</a:t>
            </a:r>
            <a:r>
              <a:rPr lang="zh-TW" altLang="en-US" sz="4800" dirty="0">
                <a:solidFill>
                  <a:srgbClr val="00FF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萬物被造之前，</a:t>
            </a:r>
          </a:p>
          <a:p>
            <a:r>
              <a:rPr lang="zh-TW" altLang="en-US" sz="4800" dirty="0">
                <a:solidFill>
                  <a:srgbClr val="00FF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即與        ，同為</a:t>
            </a:r>
            <a:r>
              <a:rPr lang="zh-TW" altLang="en-US" sz="48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永</a:t>
            </a:r>
          </a:p>
          <a:p>
            <a:r>
              <a:rPr lang="zh-TW" altLang="en-US" sz="48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恆</a:t>
            </a:r>
            <a:r>
              <a:rPr lang="zh-TW" altLang="en-US" sz="4800" dirty="0">
                <a:solidFill>
                  <a:srgbClr val="00FF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存在者。它提供了神</a:t>
            </a:r>
          </a:p>
          <a:p>
            <a:r>
              <a:rPr lang="zh-TW" altLang="en-US" sz="4800" dirty="0">
                <a:solidFill>
                  <a:srgbClr val="00FF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創世之型式，並將它與</a:t>
            </a:r>
          </a:p>
          <a:p>
            <a:r>
              <a:rPr lang="zh-TW" altLang="en-US" sz="4800" dirty="0">
                <a:solidFill>
                  <a:srgbClr val="00FF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</a:t>
            </a:r>
            <a:r>
              <a:rPr lang="zh-TW" altLang="en-US" sz="4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神</a:t>
            </a:r>
            <a:r>
              <a:rPr lang="zh-TW" altLang="en-US" sz="4800" dirty="0" smtClean="0">
                <a:solidFill>
                  <a:srgbClr val="00FF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之形象一同</a:t>
            </a:r>
            <a:r>
              <a:rPr lang="zh-TW" altLang="en-US" sz="4800" dirty="0">
                <a:solidFill>
                  <a:srgbClr val="00FF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傳送到人</a:t>
            </a:r>
          </a:p>
          <a:p>
            <a:r>
              <a:rPr lang="zh-TW" altLang="en-US" sz="4800" dirty="0">
                <a:solidFill>
                  <a:srgbClr val="00FF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們身上。</a:t>
            </a:r>
            <a:r>
              <a:rPr lang="zh-TW" altLang="en-US" sz="4800" dirty="0">
                <a:solidFill>
                  <a:srgbClr val="00FF00"/>
                </a:solidFill>
                <a:latin typeface="標楷體" pitchFamily="65" charset="-120"/>
                <a:ea typeface="標楷體" pitchFamily="65" charset="-120"/>
              </a:rPr>
              <a:t>”</a:t>
            </a:r>
          </a:p>
        </p:txBody>
      </p:sp>
      <p:pic>
        <p:nvPicPr>
          <p:cNvPr id="2345988" name="Picture 4" descr="keple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1750" y="5516563"/>
            <a:ext cx="882650" cy="1127125"/>
          </a:xfrm>
          <a:prstGeom prst="rect">
            <a:avLst/>
          </a:prstGeom>
          <a:noFill/>
        </p:spPr>
      </p:pic>
      <p:sp>
        <p:nvSpPr>
          <p:cNvPr id="2345989" name="Rectangle 5"/>
          <p:cNvSpPr>
            <a:spLocks noChangeArrowheads="1"/>
          </p:cNvSpPr>
          <p:nvPr/>
        </p:nvSpPr>
        <p:spPr bwMode="auto">
          <a:xfrm>
            <a:off x="6227763" y="908050"/>
            <a:ext cx="14033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48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幾何</a:t>
            </a:r>
          </a:p>
        </p:txBody>
      </p:sp>
      <p:sp>
        <p:nvSpPr>
          <p:cNvPr id="2345990" name="Rectangle 6"/>
          <p:cNvSpPr>
            <a:spLocks noChangeArrowheads="1"/>
          </p:cNvSpPr>
          <p:nvPr/>
        </p:nvSpPr>
        <p:spPr bwMode="auto">
          <a:xfrm>
            <a:off x="2771775" y="1628775"/>
            <a:ext cx="2622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4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神聖</a:t>
            </a:r>
            <a:r>
              <a:rPr lang="zh-TW" altLang="en-US" sz="48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之靈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4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45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345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2345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987" grpId="0"/>
      <p:bldP spid="2345989" grpId="0"/>
      <p:bldP spid="2345990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1538" name="Picture 2" descr="p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13563"/>
          </a:xfrm>
          <a:prstGeom prst="rect">
            <a:avLst/>
          </a:prstGeom>
          <a:noFill/>
        </p:spPr>
      </p:pic>
      <p:sp>
        <p:nvSpPr>
          <p:cNvPr id="2241539" name="Rectangle 3"/>
          <p:cNvSpPr>
            <a:spLocks noChangeArrowheads="1"/>
          </p:cNvSpPr>
          <p:nvPr/>
        </p:nvSpPr>
        <p:spPr bwMode="auto">
          <a:xfrm>
            <a:off x="3473450" y="1327604"/>
            <a:ext cx="20161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7200" b="1" dirty="0">
                <a:solidFill>
                  <a:srgbClr val="FFFF66"/>
                </a:solidFill>
                <a:latin typeface="華康中圓體" pitchFamily="49" charset="-120"/>
                <a:ea typeface="華康中圓體" pitchFamily="49" charset="-120"/>
              </a:rPr>
              <a:t>神聖</a:t>
            </a:r>
          </a:p>
        </p:txBody>
      </p:sp>
      <p:sp>
        <p:nvSpPr>
          <p:cNvPr id="2241540" name="Rectangle 4"/>
          <p:cNvSpPr>
            <a:spLocks noChangeArrowheads="1"/>
          </p:cNvSpPr>
          <p:nvPr/>
        </p:nvSpPr>
        <p:spPr bwMode="auto">
          <a:xfrm>
            <a:off x="3198758" y="4060935"/>
            <a:ext cx="296555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en-US" sz="7200" b="1" dirty="0" smtClean="0">
                <a:solidFill>
                  <a:srgbClr val="FFCCFF"/>
                </a:solidFill>
                <a:latin typeface="華康中圓體" pitchFamily="49" charset="-120"/>
                <a:ea typeface="華康中圓體" pitchFamily="49" charset="-120"/>
              </a:rPr>
              <a:t>數 學</a:t>
            </a:r>
            <a:endParaRPr lang="zh-TW" altLang="en-US" sz="7200" b="1" dirty="0">
              <a:solidFill>
                <a:srgbClr val="FFCC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241541" name="Rectangle 5"/>
          <p:cNvSpPr>
            <a:spLocks noChangeArrowheads="1"/>
          </p:cNvSpPr>
          <p:nvPr/>
        </p:nvSpPr>
        <p:spPr bwMode="auto">
          <a:xfrm>
            <a:off x="3995738" y="2781300"/>
            <a:ext cx="7889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6600" b="1" dirty="0">
                <a:solidFill>
                  <a:srgbClr val="FFFF00"/>
                </a:solidFill>
                <a:ea typeface="新細明體" pitchFamily="18" charset="-120"/>
                <a:sym typeface="Math3" pitchFamily="2" charset="2"/>
              </a:rPr>
              <a:t></a:t>
            </a:r>
          </a:p>
        </p:txBody>
      </p:sp>
      <p:sp>
        <p:nvSpPr>
          <p:cNvPr id="2241542" name="Rectangle 6"/>
          <p:cNvSpPr>
            <a:spLocks noChangeArrowheads="1"/>
          </p:cNvSpPr>
          <p:nvPr/>
        </p:nvSpPr>
        <p:spPr bwMode="auto">
          <a:xfrm>
            <a:off x="1246415" y="1311274"/>
            <a:ext cx="20161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7200" b="1" dirty="0">
                <a:solidFill>
                  <a:srgbClr val="FF00FF"/>
                </a:solidFill>
                <a:latin typeface="華康中圓體" pitchFamily="49" charset="-120"/>
                <a:ea typeface="華康中圓體" pitchFamily="49" charset="-120"/>
              </a:rPr>
              <a:t>和諧</a:t>
            </a:r>
          </a:p>
        </p:txBody>
      </p:sp>
      <p:sp>
        <p:nvSpPr>
          <p:cNvPr id="2241543" name="Rectangle 7"/>
          <p:cNvSpPr>
            <a:spLocks noChangeArrowheads="1"/>
          </p:cNvSpPr>
          <p:nvPr/>
        </p:nvSpPr>
        <p:spPr bwMode="auto">
          <a:xfrm>
            <a:off x="5719310" y="1311274"/>
            <a:ext cx="20161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7200" b="1" dirty="0">
                <a:solidFill>
                  <a:srgbClr val="FF9933"/>
                </a:solidFill>
                <a:latin typeface="華康中圓體" pitchFamily="49" charset="-120"/>
                <a:ea typeface="華康中圓體" pitchFamily="49" charset="-120"/>
              </a:rPr>
              <a:t>永恆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24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24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24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24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1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41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41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41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41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1540" grpId="0" build="allAtOnce"/>
      <p:bldP spid="2241541" grpId="0"/>
      <p:bldP spid="2241542" grpId="0"/>
      <p:bldP spid="2241543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Blend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預設簡報設計">
  <a:themeElements>
    <a:clrScheme name="1_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超研澤中圓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超研澤中圓" pitchFamily="49" charset="-120"/>
          </a:defRPr>
        </a:defPPr>
      </a:lstStyle>
    </a:lnDef>
  </a:objectDefaults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預設簡報設計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超研澤中圓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超研澤中圓" pitchFamily="49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Blend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預設簡報設計">
  <a:themeElements>
    <a:clrScheme name="1_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超研澤中圓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超研澤中圓" pitchFamily="49" charset="-120"/>
          </a:defRPr>
        </a:defPPr>
      </a:lstStyle>
    </a:lnDef>
  </a:objectDefaults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預設簡報設計">
  <a:themeElements>
    <a:clrScheme name="1_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超研澤中圓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超研澤中圓" pitchFamily="49" charset="-120"/>
          </a:defRPr>
        </a:defPPr>
      </a:lstStyle>
    </a:lnDef>
  </a:objectDefaults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6959</TotalTime>
  <Words>2874</Words>
  <Application>Microsoft Office PowerPoint</Application>
  <PresentationFormat>如螢幕大小 (4:3)</PresentationFormat>
  <Paragraphs>809</Paragraphs>
  <Slides>101</Slides>
  <Notes>12</Notes>
  <HiddenSlides>0</HiddenSlides>
  <MMClips>0</MMClips>
  <ScaleCrop>false</ScaleCrop>
  <HeadingPairs>
    <vt:vector size="8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10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101</vt:i4>
      </vt:variant>
    </vt:vector>
  </HeadingPairs>
  <TitlesOfParts>
    <vt:vector size="125" baseType="lpstr">
      <vt:lpstr>華康中圓體</vt:lpstr>
      <vt:lpstr>華康仿宋體</vt:lpstr>
      <vt:lpstr>新細明體</vt:lpstr>
      <vt:lpstr>標楷體</vt:lpstr>
      <vt:lpstr>Arial</vt:lpstr>
      <vt:lpstr>Calibri</vt:lpstr>
      <vt:lpstr>Cambria Math</vt:lpstr>
      <vt:lpstr>Math1</vt:lpstr>
      <vt:lpstr>Math3</vt:lpstr>
      <vt:lpstr>Symbol</vt:lpstr>
      <vt:lpstr>Tahoma</vt:lpstr>
      <vt:lpstr>Times New Roman</vt:lpstr>
      <vt:lpstr>Wingdings</vt:lpstr>
      <vt:lpstr>Office 佈景主題</vt:lpstr>
      <vt:lpstr>2_Blends</vt:lpstr>
      <vt:lpstr>預設簡報設計</vt:lpstr>
      <vt:lpstr>3_預設簡報設計</vt:lpstr>
      <vt:lpstr>4_預設簡報設計</vt:lpstr>
      <vt:lpstr>3_Blends</vt:lpstr>
      <vt:lpstr>6_預設簡報設計</vt:lpstr>
      <vt:lpstr>7_預設簡報設計</vt:lpstr>
      <vt:lpstr>2_Office 佈景主題</vt:lpstr>
      <vt:lpstr>1_預設簡報設計</vt:lpstr>
      <vt:lpstr>方程式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從地球出發</vt:lpstr>
      <vt:lpstr>比較 rj2/ri2 與 ωi /ωj 值     (面積律ri2ωi=rj2ωj) </vt:lpstr>
      <vt:lpstr>週期性運動之函數表示</vt:lpstr>
      <vt:lpstr>PowerPoint 簡報</vt:lpstr>
      <vt:lpstr>橢圓方程式</vt:lpstr>
      <vt:lpstr>離心率</vt:lpstr>
      <vt:lpstr>PowerPoint 簡報</vt:lpstr>
      <vt:lpstr>推 至 火 星 (行 星)</vt:lpstr>
      <vt:lpstr>PowerPoint 簡報</vt:lpstr>
      <vt:lpstr>PowerPoint 簡報</vt:lpstr>
      <vt:lpstr>不同日期計算所得之日火距 d</vt:lpstr>
      <vt:lpstr>PowerPoint 簡報</vt:lpstr>
      <vt:lpstr>PowerPoint 簡報</vt:lpstr>
      <vt:lpstr>火星的橢圓律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科學革命的序曲──</dc:title>
  <dc:creator>Money</dc:creator>
  <cp:lastModifiedBy>ernest yao</cp:lastModifiedBy>
  <cp:revision>824</cp:revision>
  <dcterms:created xsi:type="dcterms:W3CDTF">2009-06-11T08:45:13Z</dcterms:created>
  <dcterms:modified xsi:type="dcterms:W3CDTF">2014-05-31T18:48:30Z</dcterms:modified>
</cp:coreProperties>
</file>