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7" r:id="rId3"/>
    <p:sldId id="422" r:id="rId4"/>
    <p:sldId id="407" r:id="rId5"/>
    <p:sldId id="408" r:id="rId6"/>
    <p:sldId id="456" r:id="rId7"/>
    <p:sldId id="312" r:id="rId8"/>
    <p:sldId id="324" r:id="rId9"/>
    <p:sldId id="315" r:id="rId10"/>
    <p:sldId id="316" r:id="rId11"/>
    <p:sldId id="314" r:id="rId12"/>
    <p:sldId id="291" r:id="rId13"/>
    <p:sldId id="430" r:id="rId14"/>
    <p:sldId id="431" r:id="rId15"/>
    <p:sldId id="520" r:id="rId16"/>
    <p:sldId id="387" r:id="rId17"/>
    <p:sldId id="459" r:id="rId18"/>
    <p:sldId id="471" r:id="rId19"/>
    <p:sldId id="263" r:id="rId20"/>
    <p:sldId id="401" r:id="rId21"/>
    <p:sldId id="737" r:id="rId22"/>
    <p:sldId id="738" r:id="rId23"/>
    <p:sldId id="739" r:id="rId24"/>
    <p:sldId id="736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17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3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7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8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90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10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4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82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73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04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48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0D66-1349-4042-9B61-C186E8CD448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91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9.gif"/><Relationship Id="rId7" Type="http://schemas.openxmlformats.org/officeDocument/2006/relationships/image" Target="NULL"/><Relationship Id="rId2" Type="http://schemas.openxmlformats.org/officeDocument/2006/relationships/hyperlink" Target="http://upload.wikimedia.org/wikipedia/commons/6/6d/Translational_motion.gi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wmf"/><Relationship Id="rId7" Type="http://schemas.openxmlformats.org/officeDocument/2006/relationships/image" Target="../media/image80.png"/><Relationship Id="rId12" Type="http://schemas.openxmlformats.org/officeDocument/2006/relationships/image" Target="../media/image8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103.png"/><Relationship Id="rId5" Type="http://schemas.openxmlformats.org/officeDocument/2006/relationships/image" Target="../media/image21.wmf"/><Relationship Id="rId10" Type="http://schemas.openxmlformats.org/officeDocument/2006/relationships/image" Target="../media/image10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5.jpeg"/><Relationship Id="rId7" Type="http://schemas.openxmlformats.org/officeDocument/2006/relationships/image" Target="NUL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26.jpeg"/><Relationship Id="rId4" Type="http://schemas.openxmlformats.org/officeDocument/2006/relationships/image" Target="../media/image18.jpe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5.jpeg"/><Relationship Id="rId7" Type="http://schemas.openxmlformats.org/officeDocument/2006/relationships/image" Target="NULL"/><Relationship Id="rId12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28.jpeg"/><Relationship Id="rId10" Type="http://schemas.openxmlformats.org/officeDocument/2006/relationships/image" Target="NULL"/><Relationship Id="rId4" Type="http://schemas.openxmlformats.org/officeDocument/2006/relationships/image" Target="../media/image27.jpeg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0.png"/><Relationship Id="rId13" Type="http://schemas.openxmlformats.org/officeDocument/2006/relationships/image" Target="../media/image163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90.png"/><Relationship Id="rId12" Type="http://schemas.openxmlformats.org/officeDocument/2006/relationships/image" Target="../media/image17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0.png"/><Relationship Id="rId11" Type="http://schemas.openxmlformats.org/officeDocument/2006/relationships/image" Target="../media/image1621.png"/><Relationship Id="rId15" Type="http://schemas.openxmlformats.org/officeDocument/2006/relationships/image" Target="../media/image34.wmf"/><Relationship Id="rId10" Type="http://schemas.openxmlformats.org/officeDocument/2006/relationships/image" Target="../media/image1710.png"/><Relationship Id="rId4" Type="http://schemas.openxmlformats.org/officeDocument/2006/relationships/image" Target="../media/image33.wmf"/><Relationship Id="rId9" Type="http://schemas.openxmlformats.org/officeDocument/2006/relationships/image" Target="../media/image1611.png"/><Relationship Id="rId1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1640.png"/><Relationship Id="rId3" Type="http://schemas.openxmlformats.org/officeDocument/2006/relationships/oleObject" Target="../embeddings/oleObject5.bin"/><Relationship Id="rId12" Type="http://schemas.openxmlformats.org/officeDocument/2006/relationships/image" Target="../media/image16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3.wmf"/><Relationship Id="rId9" Type="http://schemas.openxmlformats.org/officeDocument/2006/relationships/image" Target="../media/image16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0.png"/><Relationship Id="rId5" Type="http://schemas.openxmlformats.org/officeDocument/2006/relationships/image" Target="../media/image1740.png"/><Relationship Id="rId4" Type="http://schemas.openxmlformats.org/officeDocument/2006/relationships/image" Target="../media/image16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42.png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41.jpeg"/><Relationship Id="rId15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43.jpe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../media/image45.tif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44.jpeg"/><Relationship Id="rId1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11" Type="http://schemas.openxmlformats.org/officeDocument/2006/relationships/image" Target="NULL"/><Relationship Id="rId5" Type="http://schemas.openxmlformats.org/officeDocument/2006/relationships/oleObject" Target="../embeddings/oleObject8.bin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0.png"/><Relationship Id="rId13" Type="http://schemas.openxmlformats.org/officeDocument/2006/relationships/image" Target="../media/image156.png"/><Relationship Id="rId3" Type="http://schemas.openxmlformats.org/officeDocument/2006/relationships/image" Target="../media/image4.png"/><Relationship Id="rId7" Type="http://schemas.openxmlformats.org/officeDocument/2006/relationships/image" Target="../media/image155.png"/><Relationship Id="rId12" Type="http://schemas.openxmlformats.org/officeDocument/2006/relationships/image" Target="../media/image154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7.png"/><Relationship Id="rId5" Type="http://schemas.openxmlformats.org/officeDocument/2006/relationships/image" Target="../media/image153.png"/><Relationship Id="rId10" Type="http://schemas.openxmlformats.org/officeDocument/2006/relationships/image" Target="../media/image5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0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../media/image13.jpeg"/><Relationship Id="rId21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19" Type="http://schemas.openxmlformats.org/officeDocument/2006/relationships/image" Target="NULL"/><Relationship Id="rId4" Type="http://schemas.openxmlformats.org/officeDocument/2006/relationships/image" Target="../media/image14.jpeg"/><Relationship Id="rId22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hyperlink" Target="http://upload.wikimedia.org/wikipedia/commons/5/57/James_Clerk_Maxwell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F20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5"/>
          <a:stretch>
            <a:fillRect/>
          </a:stretch>
        </p:blipFill>
        <p:spPr bwMode="auto">
          <a:xfrm>
            <a:off x="3383139" y="1997064"/>
            <a:ext cx="1312768" cy="26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4710467" y="3260019"/>
            <a:ext cx="424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這是熱力學第二定律不允許的！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4710467" y="3763256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3300"/>
                </a:solidFill>
              </a:rPr>
              <a:t>因此熱量總是由高溫系統流向低溫系統。</a:t>
            </a:r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3571210" y="991117"/>
            <a:ext cx="93662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3300"/>
                </a:solidFill>
              </a:rPr>
              <a:t>熱流動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6011" y="5575938"/>
            <a:ext cx="7470886" cy="45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TW" altLang="en-US" dirty="0"/>
              <a:t>熱力學第二定律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  <a:r>
              <a:rPr lang="zh-TW" altLang="en-US" dirty="0"/>
              <a:t>：導出熱力學第二定律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zh-TW" altLang="en-US" dirty="0"/>
              <a:t>！</a:t>
            </a:r>
          </a:p>
        </p:txBody>
      </p:sp>
      <p:pic>
        <p:nvPicPr>
          <p:cNvPr id="73737" name="Picture 4" descr="znet_hot_bath_tub_badestamp_andoey_energi_lite_bilde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4" y="1997064"/>
            <a:ext cx="2658126" cy="26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文字方塊 10"/>
          <p:cNvSpPr txBox="1">
            <a:spLocks noChangeArrowheads="1"/>
          </p:cNvSpPr>
          <p:nvPr/>
        </p:nvSpPr>
        <p:spPr bwMode="auto">
          <a:xfrm>
            <a:off x="4710467" y="1963031"/>
            <a:ext cx="2592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若熱由低溫流向高溫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800453" y="2420888"/>
                <a:ext cx="2034089" cy="6580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453" y="2420888"/>
                <a:ext cx="2034089" cy="6580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800454" y="4211125"/>
                <a:ext cx="93610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454" y="4211125"/>
                <a:ext cx="93610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23831D9A-30BD-A840-9411-41B0BAE24EDE}"/>
              </a:ext>
            </a:extLst>
          </p:cNvPr>
          <p:cNvSpPr txBox="1"/>
          <p:nvPr/>
        </p:nvSpPr>
        <p:spPr>
          <a:xfrm>
            <a:off x="606011" y="4886149"/>
            <a:ext cx="622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根據熵的定義，溫度高低唯一決定了熱的流向。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4"/>
          <p:cNvSpPr txBox="1">
            <a:spLocks noChangeArrowheads="1"/>
          </p:cNvSpPr>
          <p:nvPr/>
        </p:nvSpPr>
        <p:spPr bwMode="auto">
          <a:xfrm>
            <a:off x="3352800" y="6858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</a:rPr>
              <a:t>雙原子分子的內能</a:t>
            </a:r>
          </a:p>
        </p:txBody>
      </p:sp>
      <p:pic>
        <p:nvPicPr>
          <p:cNvPr id="70658" name="Picture 5" descr="2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3206" b="74107"/>
          <a:stretch/>
        </p:blipFill>
        <p:spPr bwMode="auto">
          <a:xfrm>
            <a:off x="2325469" y="1219200"/>
            <a:ext cx="199655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8" descr="D:\Users\Vincent\Downloads\Data\Knight\Media\Chapter18\Images\18_12Figure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27779"/>
          <a:stretch>
            <a:fillRect/>
          </a:stretch>
        </p:blipFill>
        <p:spPr bwMode="auto">
          <a:xfrm>
            <a:off x="228600" y="1219200"/>
            <a:ext cx="19812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10"/>
          <p:cNvSpPr>
            <a:spLocks noChangeArrowheads="1"/>
          </p:cNvSpPr>
          <p:nvPr/>
        </p:nvSpPr>
        <p:spPr bwMode="auto">
          <a:xfrm>
            <a:off x="4658616" y="2237166"/>
            <a:ext cx="438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可以儲存能量的型式的數目，稱為</a:t>
            </a:r>
            <a:r>
              <a:rPr lang="zh-TW" altLang="en-US" sz="1800" dirty="0">
                <a:solidFill>
                  <a:srgbClr val="FF0000"/>
                </a:solidFill>
              </a:rPr>
              <a:t>自由度</a:t>
            </a:r>
            <a:r>
              <a:rPr lang="zh-TW" altLang="en-US" sz="1800" dirty="0"/>
              <a:t>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603874" y="2837921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雙原子分子有五個自由度。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438399" y="5486400"/>
            <a:ext cx="63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雙原子分子組成的氣體的定容比熱就可以得到解釋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658616" y="3589442"/>
                <a:ext cx="3887509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616" y="3589442"/>
                <a:ext cx="3887509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658616" y="4489918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616" y="4489918"/>
                <a:ext cx="1252991" cy="6347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658616" y="2831660"/>
                <a:ext cx="81176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zh-TW" b="0" i="0" dirty="0" smtClean="0">
                          <a:latin typeface="Cambria Math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616" y="2831660"/>
                <a:ext cx="81176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4"/>
          <p:cNvSpPr txBox="1">
            <a:spLocks noChangeArrowheads="1"/>
          </p:cNvSpPr>
          <p:nvPr/>
        </p:nvSpPr>
        <p:spPr bwMode="auto">
          <a:xfrm>
            <a:off x="2480809" y="336880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能量均分原則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Equipartition of Energy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4" name="Text Box 8"/>
          <p:cNvSpPr txBox="1">
            <a:spLocks noChangeArrowheads="1"/>
          </p:cNvSpPr>
          <p:nvPr/>
        </p:nvSpPr>
        <p:spPr bwMode="auto">
          <a:xfrm>
            <a:off x="939801" y="802282"/>
            <a:ext cx="81311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一個系統中，</a:t>
            </a:r>
            <a:r>
              <a:rPr lang="zh-TW" altLang="en-US" sz="1800" dirty="0">
                <a:solidFill>
                  <a:srgbClr val="FF0000"/>
                </a:solidFill>
              </a:rPr>
              <a:t>任一個可以儲存能量的型式（稱為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自由度）</a:t>
            </a:r>
            <a:r>
              <a:rPr lang="zh-TW" altLang="en-US" sz="1800" dirty="0"/>
              <a:t>，</a:t>
            </a:r>
            <a:endParaRPr lang="en-US" altLang="zh-TW" sz="1800" dirty="0"/>
          </a:p>
          <a:p>
            <a:pPr>
              <a:spcBef>
                <a:spcPct val="50000"/>
              </a:spcBef>
            </a:pPr>
            <a:r>
              <a:rPr lang="zh-TW" altLang="en-US" sz="1800" dirty="0"/>
              <a:t>在頻繁的熱作用（混亂的能量交換）</a:t>
            </a:r>
            <a:endParaRPr lang="en-US" altLang="zh-TW" sz="1800" dirty="0"/>
          </a:p>
        </p:txBody>
      </p:sp>
      <p:sp>
        <p:nvSpPr>
          <p:cNvPr id="28677" name="文字方塊 10"/>
          <p:cNvSpPr txBox="1">
            <a:spLocks noChangeArrowheads="1"/>
          </p:cNvSpPr>
          <p:nvPr/>
        </p:nvSpPr>
        <p:spPr bwMode="auto">
          <a:xfrm>
            <a:off x="987425" y="4186186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溫度的微觀意義原來是每一個自由度所分配的能量！</a:t>
            </a:r>
          </a:p>
        </p:txBody>
      </p:sp>
      <p:sp>
        <p:nvSpPr>
          <p:cNvPr id="30727" name="文字方塊 11"/>
          <p:cNvSpPr txBox="1">
            <a:spLocks noChangeArrowheads="1"/>
          </p:cNvSpPr>
          <p:nvPr/>
        </p:nvSpPr>
        <p:spPr bwMode="auto">
          <a:xfrm>
            <a:off x="968498" y="5784233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混亂製造了平衡態，混亂也使我們可以預測平衡態的性質！</a:t>
            </a:r>
          </a:p>
        </p:txBody>
      </p:sp>
      <p:pic>
        <p:nvPicPr>
          <p:cNvPr id="69638" name="Picture 8" descr="File:Translational mo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1" y="2166031"/>
            <a:ext cx="21351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文字方塊 8"/>
          <p:cNvSpPr txBox="1">
            <a:spLocks noChangeArrowheads="1"/>
          </p:cNvSpPr>
          <p:nvPr/>
        </p:nvSpPr>
        <p:spPr bwMode="auto">
          <a:xfrm>
            <a:off x="987425" y="5353884"/>
            <a:ext cx="6342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理想氣體溫度為動能平均是這個更廣泛的原則的一個特例。</a:t>
            </a:r>
          </a:p>
        </p:txBody>
      </p:sp>
      <p:sp>
        <p:nvSpPr>
          <p:cNvPr id="30730" name="文字方塊 9"/>
          <p:cNvSpPr txBox="1">
            <a:spLocks noChangeArrowheads="1"/>
          </p:cNvSpPr>
          <p:nvPr/>
        </p:nvSpPr>
        <p:spPr bwMode="auto">
          <a:xfrm>
            <a:off x="954211" y="6238258"/>
            <a:ext cx="634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關鍵是需要</a:t>
            </a:r>
            <a:r>
              <a:rPr lang="zh-TW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頻繁混亂的能量交換</a:t>
            </a:r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！這是</a:t>
            </a:r>
            <a:r>
              <a:rPr lang="zh-TW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熱現象的本質</a:t>
            </a:r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54211" y="1587880"/>
                <a:ext cx="5631873" cy="483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dirty="0"/>
                  <a:t>達到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熱平衡</a:t>
                </a:r>
                <a:r>
                  <a:rPr lang="zh-TW" altLang="en-US" dirty="0"/>
                  <a:t>後，都會得到同樣的平均能量：</a:t>
                </a:r>
                <a:r>
                  <a:rPr lang="en-US" altLang="zh-TW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 dirty="0" err="1">
                        <a:latin typeface="Cambria Math"/>
                        <a:cs typeface="Times New Roman" pitchFamily="18" charset="0"/>
                      </a:rPr>
                      <m:t>𝑘𝑇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11" y="1587880"/>
                <a:ext cx="5631873" cy="483466"/>
              </a:xfrm>
              <a:prstGeom prst="rect">
                <a:avLst/>
              </a:prstGeom>
              <a:blipFill rotWithShape="1">
                <a:blip r:embed="rId7"/>
                <a:stretch>
                  <a:fillRect l="-975"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63625" y="4604572"/>
                <a:ext cx="2618359" cy="65120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5" y="4604572"/>
                <a:ext cx="2618359" cy="6512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30727" grpId="0"/>
      <p:bldP spid="30729" grpId="0"/>
      <p:bldP spid="3073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959080" y="1891876"/>
            <a:ext cx="5365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但比熱與路徑有關。</a:t>
            </a:r>
            <a:r>
              <a:rPr lang="en-TW" sz="1800" dirty="0"/>
              <a:t>同樣溫度變化對應不同熱量。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43011" name="Object 7"/>
          <p:cNvGraphicFramePr>
            <a:graphicFrameLocks noChangeAspect="1"/>
          </p:cNvGraphicFramePr>
          <p:nvPr/>
        </p:nvGraphicFramePr>
        <p:xfrm>
          <a:off x="990600" y="3200400"/>
          <a:ext cx="1524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838200" imgH="228600" progId="Equation.3">
                  <p:embed/>
                </p:oleObj>
              </mc:Choice>
              <mc:Fallback>
                <p:oleObj name="方程式" r:id="rId2" imgW="838200" imgH="228600" progId="Equation.3">
                  <p:embed/>
                  <p:pic>
                    <p:nvPicPr>
                      <p:cNvPr id="430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1524000" cy="415925"/>
                      </a:xfrm>
                      <a:prstGeom prst="rect">
                        <a:avLst/>
                      </a:prstGeom>
                      <a:solidFill>
                        <a:srgbClr val="FFFA87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959081" y="2743199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定容過程</a:t>
            </a:r>
          </a:p>
        </p:txBody>
      </p:sp>
      <p:graphicFrame>
        <p:nvGraphicFramePr>
          <p:cNvPr id="43014" name="Object 12"/>
          <p:cNvGraphicFramePr>
            <a:graphicFrameLocks noChangeAspect="1"/>
          </p:cNvGraphicFramePr>
          <p:nvPr/>
        </p:nvGraphicFramePr>
        <p:xfrm>
          <a:off x="990600" y="5029200"/>
          <a:ext cx="1501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825142" imgH="215806" progId="Equation.3">
                  <p:embed/>
                </p:oleObj>
              </mc:Choice>
              <mc:Fallback>
                <p:oleObj name="方程式" r:id="rId4" imgW="825142" imgH="215806" progId="Equation.3">
                  <p:embed/>
                  <p:pic>
                    <p:nvPicPr>
                      <p:cNvPr id="430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1501775" cy="393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14"/>
          <p:cNvSpPr txBox="1">
            <a:spLocks noChangeArrowheads="1"/>
          </p:cNvSpPr>
          <p:nvPr/>
        </p:nvSpPr>
        <p:spPr bwMode="auto">
          <a:xfrm>
            <a:off x="959081" y="4582173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定壓過程</a:t>
            </a:r>
          </a:p>
        </p:txBody>
      </p:sp>
      <p:pic>
        <p:nvPicPr>
          <p:cNvPr id="43017" name="Picture 16" descr="21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7540"/>
            <a:ext cx="2301636" cy="2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018" name="文字方塊 10"/>
              <p:cNvSpPr txBox="1">
                <a:spLocks noChangeArrowheads="1"/>
              </p:cNvSpPr>
              <p:nvPr/>
            </p:nvSpPr>
            <p:spPr bwMode="auto">
              <a:xfrm>
                <a:off x="962890" y="457200"/>
                <a:ext cx="38377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氣體也可以定義莫耳比熱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43018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890" y="457200"/>
                <a:ext cx="3837709" cy="369332"/>
              </a:xfrm>
              <a:prstGeom prst="rect">
                <a:avLst/>
              </a:prstGeom>
              <a:blipFill>
                <a:blip r:embed="rId7"/>
                <a:stretch>
                  <a:fillRect l="-990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9" name="Picture 12" descr="D:\Dropbox\Documents\課程\YoungTextBook\Images\Chapter19\A_Images\A_Figures_and_Photos\19_18_Figure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/>
          <a:stretch>
            <a:fillRect/>
          </a:stretch>
        </p:blipFill>
        <p:spPr bwMode="auto">
          <a:xfrm>
            <a:off x="4253345" y="2707680"/>
            <a:ext cx="17748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3" descr="D:\Dropbox\Documents\課程\YoungTextBook\Images\Chapter19\A_Images\A_Figures_and_Photos\19_18_Figure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b="729"/>
          <a:stretch>
            <a:fillRect/>
          </a:stretch>
        </p:blipFill>
        <p:spPr bwMode="auto">
          <a:xfrm>
            <a:off x="4239491" y="4741908"/>
            <a:ext cx="1736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743200" y="3200400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200400"/>
                <a:ext cx="1371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743200" y="5029200"/>
                <a:ext cx="127936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029200"/>
                <a:ext cx="1279364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476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0">
            <a:extLst>
              <a:ext uri="{FF2B5EF4-FFF2-40B4-BE49-F238E27FC236}">
                <a16:creationId xmlns:a16="http://schemas.microsoft.com/office/drawing/2014/main" id="{56E20887-CC6A-1045-A9A7-3A786FF72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91" y="2307842"/>
            <a:ext cx="2881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有兩個比熱特別有用。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A7F9F-5272-214B-BA48-9B9709590856}"/>
              </a:ext>
            </a:extLst>
          </p:cNvPr>
          <p:cNvSpPr txBox="1"/>
          <p:nvPr/>
        </p:nvSpPr>
        <p:spPr>
          <a:xfrm>
            <a:off x="959080" y="835581"/>
            <a:ext cx="506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單位莫耳數氣體，單位溫度變化對應的熱量。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">
                <a:extLst>
                  <a:ext uri="{FF2B5EF4-FFF2-40B4-BE49-F238E27FC236}">
                    <a16:creationId xmlns:a16="http://schemas.microsoft.com/office/drawing/2014/main" id="{D2C41151-7E0F-0C44-AC3D-0BD175FD4871}"/>
                  </a:ext>
                </a:extLst>
              </p:cNvPr>
              <p:cNvSpPr txBox="1"/>
              <p:nvPr/>
            </p:nvSpPr>
            <p:spPr>
              <a:xfrm>
                <a:off x="1027883" y="1270920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">
                <a:extLst>
                  <a:ext uri="{FF2B5EF4-FFF2-40B4-BE49-F238E27FC236}">
                    <a16:creationId xmlns:a16="http://schemas.microsoft.com/office/drawing/2014/main" id="{D2C41151-7E0F-0C44-AC3D-0BD175FD4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83" y="1270920"/>
                <a:ext cx="1371600" cy="369332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676400" y="32766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1203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5486400" y="388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5486400" y="4724400"/>
            <a:ext cx="10175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D:\Users\Vincent\Downloads\Data\Knight\Media\Chapter18\Images\18_12Figure-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27779"/>
          <a:stretch>
            <a:fillRect/>
          </a:stretch>
        </p:blipFill>
        <p:spPr bwMode="auto">
          <a:xfrm>
            <a:off x="7010400" y="1939925"/>
            <a:ext cx="181292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4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556260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7"/>
          <p:cNvSpPr txBox="1">
            <a:spLocks noChangeArrowheads="1"/>
          </p:cNvSpPr>
          <p:nvPr/>
        </p:nvSpPr>
        <p:spPr bwMode="auto">
          <a:xfrm>
            <a:off x="1676400" y="43434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1212" name="Text Box 7"/>
          <p:cNvSpPr txBox="1">
            <a:spLocks noChangeArrowheads="1"/>
          </p:cNvSpPr>
          <p:nvPr/>
        </p:nvSpPr>
        <p:spPr bwMode="auto">
          <a:xfrm>
            <a:off x="1600200" y="56388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多原子分子組成的理想氣體</a:t>
            </a:r>
          </a:p>
        </p:txBody>
      </p:sp>
      <p:pic>
        <p:nvPicPr>
          <p:cNvPr id="5121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r="51816"/>
          <a:stretch>
            <a:fillRect/>
          </a:stretch>
        </p:blipFill>
        <p:spPr bwMode="auto">
          <a:xfrm>
            <a:off x="2743200" y="381000"/>
            <a:ext cx="32004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743201" y="3688206"/>
                <a:ext cx="1252991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3688206"/>
                <a:ext cx="1252991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743200" y="4908074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908074"/>
                <a:ext cx="1252991" cy="6347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743201" y="6022957"/>
                <a:ext cx="125299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6022957"/>
                <a:ext cx="125299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5760" y="4929465"/>
                <a:ext cx="146841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zh-TW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0" y="4929465"/>
                <a:ext cx="146841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3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7"/>
          <p:cNvSpPr txBox="1">
            <a:spLocks noChangeArrowheads="1"/>
          </p:cNvSpPr>
          <p:nvPr/>
        </p:nvSpPr>
        <p:spPr bwMode="auto">
          <a:xfrm>
            <a:off x="2128838" y="5857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3251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5557838" y="11953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5481638" y="2338388"/>
            <a:ext cx="10175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 descr="F19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5562600" y="3352800"/>
            <a:ext cx="628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 Box 7"/>
          <p:cNvSpPr txBox="1">
            <a:spLocks noChangeArrowheads="1"/>
          </p:cNvSpPr>
          <p:nvPr/>
        </p:nvSpPr>
        <p:spPr bwMode="auto">
          <a:xfrm>
            <a:off x="2205038" y="18811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3258" name="Text Box 7"/>
          <p:cNvSpPr txBox="1">
            <a:spLocks noChangeArrowheads="1"/>
          </p:cNvSpPr>
          <p:nvPr/>
        </p:nvSpPr>
        <p:spPr bwMode="auto">
          <a:xfrm>
            <a:off x="2290763" y="3070225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多原子分子組成的理想氣體</a:t>
            </a:r>
          </a:p>
        </p:txBody>
      </p:sp>
      <p:pic>
        <p:nvPicPr>
          <p:cNvPr id="5326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53467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290763" y="1172206"/>
                <a:ext cx="1252991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3" y="1172206"/>
                <a:ext cx="1252991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290762" y="2392074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2" y="2392074"/>
                <a:ext cx="1252991" cy="6347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290763" y="3506957"/>
                <a:ext cx="125299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3" y="3506957"/>
                <a:ext cx="125299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799454" y="1152441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454" y="1152441"/>
                <a:ext cx="1252991" cy="63478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799453" y="2372309"/>
                <a:ext cx="1252991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453" y="2372309"/>
                <a:ext cx="1252991" cy="6090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799454" y="3487192"/>
                <a:ext cx="125299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454" y="3487192"/>
                <a:ext cx="125299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290762" y="216456"/>
                <a:ext cx="161560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2" y="216456"/>
                <a:ext cx="16156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87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文字方塊 7"/>
          <p:cNvSpPr txBox="1">
            <a:spLocks noChangeArrowheads="1"/>
          </p:cNvSpPr>
          <p:nvPr/>
        </p:nvSpPr>
        <p:spPr bwMode="auto">
          <a:xfrm>
            <a:off x="609600" y="536909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對於理想氣體：</a:t>
            </a:r>
          </a:p>
        </p:txBody>
      </p:sp>
      <p:pic>
        <p:nvPicPr>
          <p:cNvPr id="46089" name="Picture 4" descr="F18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7115013" y="3269328"/>
            <a:ext cx="1819645" cy="274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5105400" y="994109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熱力學第一定律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1828800" y="994109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熱力學第零定律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257800" y="1602422"/>
                <a:ext cx="141738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602422"/>
                <a:ext cx="14173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44739" y="1482550"/>
                <a:ext cx="987322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𝑛𝑅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739" y="1482550"/>
                <a:ext cx="987322" cy="609077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6">
            <a:extLst>
              <a:ext uri="{FF2B5EF4-FFF2-40B4-BE49-F238E27FC236}">
                <a16:creationId xmlns:a16="http://schemas.microsoft.com/office/drawing/2014/main" id="{3B9333C9-A2ED-DC47-8C33-A0BFA110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799" y="2160194"/>
            <a:ext cx="6351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利用這兩個式子，即能判斷</a:t>
            </a:r>
            <a:r>
              <a:rPr lang="zh-TW" altLang="en-US" sz="1800" dirty="0">
                <a:latin typeface="新細明體" pitchFamily="18" charset="-120"/>
              </a:rPr>
              <a:t>氣體與外界是否達到熱平衡，</a:t>
            </a:r>
            <a:endParaRPr lang="en-US" altLang="zh-TW" sz="1800" dirty="0">
              <a:latin typeface="新細明體" pitchFamily="18" charset="-120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E7529-2964-4D4A-4443-EEC32261C3C3}"/>
                  </a:ext>
                </a:extLst>
              </p:cNvPr>
              <p:cNvSpPr txBox="1"/>
              <p:nvPr/>
            </p:nvSpPr>
            <p:spPr>
              <a:xfrm>
                <a:off x="1522288" y="2574629"/>
                <a:ext cx="7008440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latin typeface="新細明體" pitchFamily="18" charset="-120"/>
                  </a:rPr>
                  <a:t>以及計算在達到</a:t>
                </a:r>
                <a:r>
                  <a:rPr lang="zh-TW" altLang="en-US" sz="1800" dirty="0"/>
                  <a:t>熱平衡的熱過程中進行的、見不到的熱量交換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標楷體" pitchFamily="65" charset="-120"/>
                      </a:rPr>
                      <m:t>𝑄</m:t>
                    </m:r>
                  </m:oMath>
                </a14:m>
                <a:r>
                  <a:rPr lang="zh-TW" altLang="en-US" sz="1800" dirty="0">
                    <a:latin typeface="新細明體" pitchFamily="18" charset="-120"/>
                    <a:ea typeface="標楷體" pitchFamily="65" charset="-12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E7529-2964-4D4A-4443-EEC32261C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88" y="2574629"/>
                <a:ext cx="7008440" cy="392993"/>
              </a:xfrm>
              <a:prstGeom prst="rect">
                <a:avLst/>
              </a:prstGeom>
              <a:blipFill>
                <a:blip r:embed="rId5"/>
                <a:stretch>
                  <a:fillRect l="-906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baloon%20dream">
            <a:extLst>
              <a:ext uri="{FF2B5EF4-FFF2-40B4-BE49-F238E27FC236}">
                <a16:creationId xmlns:a16="http://schemas.microsoft.com/office/drawing/2014/main" id="{7D29F934-460B-8ACA-3982-AD1DE9B0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2" y="3265810"/>
            <a:ext cx="2060397" cy="274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39D56-1715-F109-FD41-1F790A104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013" y="3259015"/>
            <a:ext cx="4710772" cy="27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5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19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8"/>
          <a:stretch>
            <a:fillRect/>
          </a:stretch>
        </p:blipFill>
        <p:spPr bwMode="auto">
          <a:xfrm>
            <a:off x="682651" y="475890"/>
            <a:ext cx="33291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文字方塊 5"/>
          <p:cNvSpPr txBox="1">
            <a:spLocks noChangeArrowheads="1"/>
          </p:cNvSpPr>
          <p:nvPr/>
        </p:nvSpPr>
        <p:spPr bwMode="auto">
          <a:xfrm>
            <a:off x="590307" y="3092006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由各個狀態的壓力與體積即可算出其溫度</a:t>
            </a:r>
          </a:p>
        </p:txBody>
      </p:sp>
      <p:graphicFrame>
        <p:nvGraphicFramePr>
          <p:cNvPr id="54280" name="Object 4"/>
          <p:cNvGraphicFramePr>
            <a:graphicFrameLocks noChangeAspect="1"/>
          </p:cNvGraphicFramePr>
          <p:nvPr/>
        </p:nvGraphicFramePr>
        <p:xfrm>
          <a:off x="4953000" y="2985643"/>
          <a:ext cx="788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533169" imgH="393529" progId="Equation.3">
                  <p:embed/>
                </p:oleObj>
              </mc:Choice>
              <mc:Fallback>
                <p:oleObj name="方程式" r:id="rId3" imgW="533169" imgH="393529" progId="Equation.3">
                  <p:embed/>
                  <p:pic>
                    <p:nvPicPr>
                      <p:cNvPr id="542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85643"/>
                        <a:ext cx="788988" cy="5826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98082" y="3657600"/>
                <a:ext cx="2645018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1×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=1203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2" y="3657600"/>
                <a:ext cx="2645018" cy="6165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503349" y="3686228"/>
                <a:ext cx="2497158" cy="61093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2000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1×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=962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349" y="3686228"/>
                <a:ext cx="2497158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05898" y="4878309"/>
                <a:ext cx="5345759" cy="609077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</a:rPr>
                            <m:t>ab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8.31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1203~35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8" y="4878309"/>
                <a:ext cx="5345759" cy="6090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101811" y="3665304"/>
                <a:ext cx="2647328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1×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0" smtClean="0">
                          <a:latin typeface="Cambria Math"/>
                        </a:rPr>
                        <m:t>2406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811" y="3665304"/>
                <a:ext cx="2647328" cy="616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05898" y="4421109"/>
                <a:ext cx="3305855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𝑎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zh-TW" altLang="en-US" dirty="0"/>
                  <a:t>是定壓：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8" y="4421109"/>
                <a:ext cx="3305855" cy="381000"/>
              </a:xfrm>
              <a:prstGeom prst="rect">
                <a:avLst/>
              </a:prstGeom>
              <a:blipFill rotWithShape="1">
                <a:blip r:embed="rId10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8851" y="6021309"/>
                <a:ext cx="5439887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</a:rPr>
                            <m:t>bc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8.31</m:t>
                      </m:r>
                      <m:r>
                        <a:rPr lang="el-GR" altLang="zh-TW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1544~−30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51" y="6021309"/>
                <a:ext cx="5439887" cy="61651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58851" y="5564109"/>
                <a:ext cx="3305855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𝑏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zh-TW" altLang="en-US" dirty="0"/>
                  <a:t>是定容：</a:t>
                </a: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51" y="5564109"/>
                <a:ext cx="3305855" cy="381000"/>
              </a:xfrm>
              <a:prstGeom prst="rect">
                <a:avLst/>
              </a:prstGeom>
              <a:blipFill rotWithShape="1">
                <a:blip r:embed="rId12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315873" y="1062589"/>
                <a:ext cx="1785938" cy="389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計算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>
                            <a:latin typeface="Cambria Math"/>
                          </a:rPr>
                          <m:t>ab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>
                            <a:latin typeface="Cambria Math"/>
                          </a:rPr>
                          <m:t>bc</m:t>
                        </m:r>
                      </m:sub>
                    </m:sSub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73" y="1062589"/>
                <a:ext cx="1785938" cy="389145"/>
              </a:xfrm>
              <a:prstGeom prst="rect">
                <a:avLst/>
              </a:prstGeom>
              <a:blipFill rotWithShape="1">
                <a:blip r:embed="rId13"/>
                <a:stretch>
                  <a:fillRect l="-3072" t="-6250" r="-1706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4"/>
          <p:cNvSpPr txBox="1">
            <a:spLocks noChangeArrowheads="1"/>
          </p:cNvSpPr>
          <p:nvPr/>
        </p:nvSpPr>
        <p:spPr bwMode="auto">
          <a:xfrm>
            <a:off x="661869" y="100042"/>
            <a:ext cx="4943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一莫耳理想氣體：雙原子分子組成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6471076" y="4867985"/>
          <a:ext cx="2278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4" imgW="1460160" imgH="393480" progId="Equation.3">
                  <p:embed/>
                </p:oleObj>
              </mc:Choice>
              <mc:Fallback>
                <p:oleObj name="方程式" r:id="rId14" imgW="1460160" imgH="393480" progId="Equation.3">
                  <p:embed/>
                  <p:pic>
                    <p:nvPicPr>
                      <p:cNvPr id="6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076" y="4867985"/>
                        <a:ext cx="2278063" cy="612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19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8"/>
          <a:stretch>
            <a:fillRect/>
          </a:stretch>
        </p:blipFill>
        <p:spPr bwMode="auto">
          <a:xfrm>
            <a:off x="1227415" y="206020"/>
            <a:ext cx="33291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文字方塊 5"/>
          <p:cNvSpPr txBox="1">
            <a:spLocks noChangeArrowheads="1"/>
          </p:cNvSpPr>
          <p:nvPr/>
        </p:nvSpPr>
        <p:spPr bwMode="auto">
          <a:xfrm>
            <a:off x="1141529" y="294922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由各個狀態的壓力與體積即可算出其溫度</a:t>
            </a:r>
          </a:p>
        </p:txBody>
      </p:sp>
      <p:sp>
        <p:nvSpPr>
          <p:cNvPr id="54279" name="文字方塊 6"/>
          <p:cNvSpPr txBox="1">
            <a:spLocks noChangeArrowheads="1"/>
          </p:cNvSpPr>
          <p:nvPr/>
        </p:nvSpPr>
        <p:spPr bwMode="auto">
          <a:xfrm>
            <a:off x="1120809" y="470677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由溫度即可算出內能！</a:t>
            </a:r>
          </a:p>
        </p:txBody>
      </p:sp>
      <p:graphicFrame>
        <p:nvGraphicFramePr>
          <p:cNvPr id="54280" name="Object 4"/>
          <p:cNvGraphicFramePr>
            <a:graphicFrameLocks noChangeAspect="1"/>
          </p:cNvGraphicFramePr>
          <p:nvPr/>
        </p:nvGraphicFramePr>
        <p:xfrm>
          <a:off x="5713529" y="2796820"/>
          <a:ext cx="788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533169" imgH="393529" progId="Equation.3">
                  <p:embed/>
                </p:oleObj>
              </mc:Choice>
              <mc:Fallback>
                <p:oleObj name="方程式" r:id="rId3" imgW="533169" imgH="393529" progId="Equation.3">
                  <p:embed/>
                  <p:pic>
                    <p:nvPicPr>
                      <p:cNvPr id="542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529" y="2796820"/>
                        <a:ext cx="788988" cy="5826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11"/>
          <p:cNvGraphicFramePr>
            <a:graphicFrameLocks noChangeAspect="1"/>
          </p:cNvGraphicFramePr>
          <p:nvPr/>
        </p:nvGraphicFramePr>
        <p:xfrm>
          <a:off x="3559209" y="4590882"/>
          <a:ext cx="1981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269449" imgH="393529" progId="Equation.3">
                  <p:embed/>
                </p:oleObj>
              </mc:Choice>
              <mc:Fallback>
                <p:oleObj name="方程式" r:id="rId5" imgW="1269449" imgH="393529" progId="Equation.3">
                  <p:embed/>
                  <p:pic>
                    <p:nvPicPr>
                      <p:cNvPr id="5428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209" y="4590882"/>
                        <a:ext cx="1981200" cy="612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250662" y="3482620"/>
                <a:ext cx="2645019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=1203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62" y="3482620"/>
                <a:ext cx="2645019" cy="6165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056450" y="3482619"/>
                <a:ext cx="2497158" cy="61093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2000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=962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50" y="3482619"/>
                <a:ext cx="2497158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5676900" y="4591050"/>
          <a:ext cx="24574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0" imgW="1574640" imgH="393480" progId="Equation.3">
                  <p:embed/>
                </p:oleObj>
              </mc:Choice>
              <mc:Fallback>
                <p:oleObj name="方程式" r:id="rId10" imgW="1574640" imgH="393480" progId="Equation.3">
                  <p:embed/>
                  <p:pic>
                    <p:nvPicPr>
                      <p:cNvPr id="3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4591050"/>
                        <a:ext cx="2457450" cy="612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68033" y="5486400"/>
                <a:ext cx="6119752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>
                              <a:latin typeface="Cambria Math"/>
                            </a:rPr>
                            <m:t>ac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ac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ac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=−5000+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5000+2000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×2=2000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33" y="5486400"/>
                <a:ext cx="6119752" cy="61651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000777" y="828257"/>
                <a:ext cx="1258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計算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>
                            <a:latin typeface="Cambria Math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777" y="828257"/>
                <a:ext cx="1258230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3865" t="-6667" r="-2899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267200" y="6102915"/>
            <a:ext cx="1362692" cy="3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梯形面積</a:t>
            </a:r>
          </a:p>
        </p:txBody>
      </p:sp>
    </p:spTree>
    <p:extLst>
      <p:ext uri="{BB962C8B-B14F-4D97-AF65-F5344CB8AC3E}">
        <p14:creationId xmlns:p14="http://schemas.microsoft.com/office/powerpoint/2010/main" val="4278970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19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8"/>
          <a:stretch>
            <a:fillRect/>
          </a:stretch>
        </p:blipFill>
        <p:spPr bwMode="auto">
          <a:xfrm>
            <a:off x="982091" y="1108752"/>
            <a:ext cx="33291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02623" y="533400"/>
                <a:ext cx="50853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計算一個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i="0" dirty="0" smtClean="0">
                        <a:latin typeface="Cambria Math"/>
                      </a:rPr>
                      <m:t>a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altLang="zh-TW" i="0" dirty="0" smtClean="0">
                        <a:latin typeface="Cambria Math"/>
                      </a:rPr>
                      <m:t>b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altLang="zh-TW" i="0" dirty="0" smtClean="0">
                        <a:latin typeface="Cambria Math"/>
                      </a:rPr>
                      <m:t>c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altLang="zh-TW" b="0" i="0" dirty="0" smtClean="0">
                        <a:latin typeface="Cambria Math"/>
                        <a:ea typeface="Cambria Math"/>
                      </a:rPr>
                      <m:t>a</m:t>
                    </m:r>
                  </m:oMath>
                </a14:m>
                <a:r>
                  <a:rPr lang="zh-TW" altLang="en-US" dirty="0"/>
                  <a:t>循環後氣體所作</a:t>
                </a:r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/>
                      </a:rPr>
                      <m:t>的功</m:t>
                    </m:r>
                    <m:r>
                      <a:rPr lang="en-US" altLang="zh-TW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23" y="533400"/>
                <a:ext cx="508530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79" t="-666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78798" y="3842266"/>
                <a:ext cx="5581400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=三角形面積=(5000−2000)×2×0.5=3000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98" y="3842266"/>
                <a:ext cx="5581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838200" y="4497457"/>
            <a:ext cx="482279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另一算法：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38200" y="5029200"/>
                <a:ext cx="7693836" cy="38914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>
                              <a:latin typeface="Cambria Math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</a:rPr>
                            <m:t>a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</a:rPr>
                            <m:t>ab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</a:rPr>
                            <m:t>bc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=−2000+35000−30000=3000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29200"/>
                <a:ext cx="7693836" cy="389145"/>
              </a:xfrm>
              <a:prstGeom prst="rect">
                <a:avLst/>
              </a:prstGeom>
              <a:blipFill rotWithShape="1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38200" y="5638800"/>
                <a:ext cx="541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此循環將熱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𝑄</m:t>
                    </m:r>
                  </m:oMath>
                </a14:m>
                <a:r>
                  <a:rPr lang="zh-TW" altLang="en-US" dirty="0"/>
                  <a:t>變為功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，這就是一個引擎。</a:t>
                </a: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38800"/>
                <a:ext cx="5410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15"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01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259632" y="1413207"/>
            <a:ext cx="7129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 </a:t>
            </a:r>
            <a:r>
              <a:rPr lang="zh-TW" altLang="en-US" sz="1800" dirty="0"/>
              <a:t>經過測量，</a:t>
            </a:r>
            <a:r>
              <a:rPr lang="zh-TW" altLang="en-US" sz="1800" dirty="0">
                <a:solidFill>
                  <a:srgbClr val="FF0000"/>
                </a:solidFill>
              </a:rPr>
              <a:t>黑體輻射總功率，與黑體的面積及溫度的四次方成正比：</a:t>
            </a: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4278777" y="3278371"/>
            <a:ext cx="352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Stefan-Boltzmann Constant</a:t>
            </a:r>
          </a:p>
        </p:txBody>
      </p:sp>
      <p:pic>
        <p:nvPicPr>
          <p:cNvPr id="6151" name="Picture 14" descr="http://image.absoluteastronomy.com/images/encyclopediaimages/p/pa/pahoehoe_t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2857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40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76700"/>
            <a:ext cx="22621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6" descr="http://t2.gstatic.com/images?q=tbn:ANd9GcT6CWMQT7u-cX61oSIbeczGLNdy97xl1L5Krl7ugYod_58iX-qZRunNlgi8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331640" y="1844824"/>
            <a:ext cx="435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與其他黑體性質都無關。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277049" y="589607"/>
            <a:ext cx="544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所以所有黑體不論性質，同一溫度時輻射都一樣！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403648" y="2348880"/>
                <a:ext cx="1775037" cy="6127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348880"/>
                <a:ext cx="1775037" cy="6127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FB1D71D1-374D-F243-9A5D-E5BBBA9DE85F}"/>
                  </a:ext>
                </a:extLst>
              </p:cNvPr>
              <p:cNvSpPr txBox="1"/>
              <p:nvPr/>
            </p:nvSpPr>
            <p:spPr>
              <a:xfrm>
                <a:off x="1403648" y="3253655"/>
                <a:ext cx="267637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=5.67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FB1D71D1-374D-F243-9A5D-E5BBBA9DE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253655"/>
                <a:ext cx="267637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1187450" y="476250"/>
            <a:ext cx="64801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3300"/>
                </a:solidFill>
              </a:rPr>
              <a:t>熱力學第二定律</a:t>
            </a:r>
            <a:r>
              <a:rPr lang="zh-TW" altLang="en-US" dirty="0"/>
              <a:t>：</a:t>
            </a:r>
            <a:endParaRPr lang="en-US" altLang="zh-TW" dirty="0"/>
          </a:p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3300"/>
                </a:solidFill>
              </a:rPr>
              <a:t>封閉系統</a:t>
            </a:r>
            <a:r>
              <a:rPr lang="zh-TW" altLang="en-US" dirty="0"/>
              <a:t>（熱庫加氣體）的性質</a:t>
            </a:r>
            <a:r>
              <a:rPr lang="zh-TW" altLang="en-US" dirty="0">
                <a:solidFill>
                  <a:srgbClr val="FF3300"/>
                </a:solidFill>
              </a:rPr>
              <a:t>熵</a:t>
            </a:r>
            <a:r>
              <a:rPr lang="zh-TW" altLang="en-US" dirty="0"/>
              <a:t>決定了反應</a:t>
            </a:r>
            <a:r>
              <a:rPr lang="zh-TW" altLang="en-US" dirty="0">
                <a:solidFill>
                  <a:srgbClr val="FF3300"/>
                </a:solidFill>
              </a:rPr>
              <a:t>是否可逆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1187450" y="3860800"/>
            <a:ext cx="3960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這個定律的陳述可以取代原來的形式</a:t>
            </a:r>
          </a:p>
        </p:txBody>
      </p:sp>
      <p:pic>
        <p:nvPicPr>
          <p:cNvPr id="69638" name="Picture 5" descr="250px-Claus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68638"/>
            <a:ext cx="23241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矩形 7"/>
          <p:cNvSpPr>
            <a:spLocks noChangeArrowheads="1"/>
          </p:cNvSpPr>
          <p:nvPr/>
        </p:nvSpPr>
        <p:spPr bwMode="auto">
          <a:xfrm>
            <a:off x="5148263" y="5876925"/>
            <a:ext cx="3421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Rudolf Julius Emanuel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Clausius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(1822 – 1888) 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0" name="文字方塊 7"/>
          <p:cNvSpPr txBox="1">
            <a:spLocks noChangeArrowheads="1"/>
          </p:cNvSpPr>
          <p:nvPr/>
        </p:nvSpPr>
        <p:spPr bwMode="auto">
          <a:xfrm>
            <a:off x="3203575" y="1989138"/>
            <a:ext cx="518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我們可以由熵的變化找到不可逆的方向</a:t>
            </a:r>
          </a:p>
        </p:txBody>
      </p:sp>
      <p:sp>
        <p:nvSpPr>
          <p:cNvPr id="69641" name="文字方塊 8"/>
          <p:cNvSpPr txBox="1">
            <a:spLocks noChangeArrowheads="1"/>
          </p:cNvSpPr>
          <p:nvPr/>
        </p:nvSpPr>
        <p:spPr bwMode="auto">
          <a:xfrm>
            <a:off x="3203575" y="2420938"/>
            <a:ext cx="439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不可逆熱反應的方向必須使熵增加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274959" y="1422369"/>
                <a:ext cx="168896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+mj-ea"/>
                        </a:rPr>
                        <m:t>可逆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：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959" y="1422369"/>
                <a:ext cx="1688964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49349" y="1916832"/>
                <a:ext cx="193017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+mj-ea"/>
                        </a:rPr>
                        <m:t>不可逆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：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49" y="1916832"/>
                <a:ext cx="1930176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261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4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"/>
          <a:stretch>
            <a:fillRect/>
          </a:stretch>
        </p:blipFill>
        <p:spPr bwMode="auto">
          <a:xfrm>
            <a:off x="611560" y="836969"/>
            <a:ext cx="39306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1403723" y="5589944"/>
            <a:ext cx="2873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7" name="文字方塊 7"/>
          <p:cNvSpPr txBox="1">
            <a:spLocks noChangeArrowheads="1"/>
          </p:cNvSpPr>
          <p:nvPr/>
        </p:nvSpPr>
        <p:spPr bwMode="auto">
          <a:xfrm>
            <a:off x="920477" y="341669"/>
            <a:ext cx="475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黑體輻射的波長分布是固定的，與材質無關！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95437" y="5949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可見光</a:t>
            </a:r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1187525" y="5589944"/>
            <a:ext cx="359866" cy="4318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436096" y="2211854"/>
                <a:ext cx="2330895" cy="79098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h𝑓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211854"/>
                <a:ext cx="2330895" cy="7909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660911" y="3240205"/>
                <a:ext cx="4355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頻率介於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zh-TW" altLang="en-US" b="0" i="1" smtClean="0">
                        <a:latin typeface="Cambria Math"/>
                      </a:rPr>
                      <m:t>及</m:t>
                    </m:r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𝑑𝑓</m:t>
                    </m:r>
                  </m:oMath>
                </a14:m>
                <a:r>
                  <a:rPr lang="zh-TW" altLang="en-US" dirty="0"/>
                  <a:t>的熱輻射的功率等於：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11" y="3240205"/>
                <a:ext cx="435597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261" t="-6667" r="-6303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436096" y="3748390"/>
                <a:ext cx="114877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𝑑𝑓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748390"/>
                <a:ext cx="114877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" grpId="0"/>
      <p:bldP spid="3" grpId="0" animBg="1"/>
      <p:bldP spid="5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Text Box 4"/>
              <p:cNvSpPr txBox="1">
                <a:spLocks noChangeArrowheads="1"/>
              </p:cNvSpPr>
              <p:nvPr/>
            </p:nvSpPr>
            <p:spPr bwMode="auto">
              <a:xfrm>
                <a:off x="395287" y="4221163"/>
                <a:ext cx="82718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測量得到：地球大氣上層每單位面積，接收太陽的功率為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=1370 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m</m:t>
                    </m:r>
                    <m:r>
                      <a:rPr lang="en-US" altLang="zh-TW" sz="1800" i="1" baseline="30000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1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7" y="4221163"/>
                <a:ext cx="8271859" cy="369332"/>
              </a:xfrm>
              <a:prstGeom prst="rect">
                <a:avLst/>
              </a:prstGeom>
              <a:blipFill>
                <a:blip r:embed="rId2"/>
                <a:stretch>
                  <a:fillRect l="-76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Text Box 5"/>
              <p:cNvSpPr txBox="1">
                <a:spLocks noChangeArrowheads="1"/>
              </p:cNvSpPr>
              <p:nvPr/>
            </p:nvSpPr>
            <p:spPr bwMode="auto">
              <a:xfrm>
                <a:off x="395288" y="4724400"/>
                <a:ext cx="54728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>
                  <a:buNone/>
                </a:pPr>
                <a:r>
                  <a:rPr lang="zh-TW" altLang="en-US" sz="1800" dirty="0"/>
                  <a:t>太陽與地球的距離為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𝐷</m:t>
                    </m:r>
                    <m:r>
                      <a:rPr lang="en-US" altLang="zh-TW" sz="1800" i="1">
                        <a:latin typeface="Cambria Math"/>
                      </a:rPr>
                      <m:t>=1.5×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800">
                        <a:latin typeface="Cambria Math"/>
                        <a:ea typeface="Cambria Math"/>
                      </a:rPr>
                      <m:t>km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741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4724400"/>
                <a:ext cx="547285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02" t="-6557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Text Box 6"/>
              <p:cNvSpPr txBox="1">
                <a:spLocks noChangeArrowheads="1"/>
              </p:cNvSpPr>
              <p:nvPr/>
            </p:nvSpPr>
            <p:spPr bwMode="auto">
              <a:xfrm>
                <a:off x="4105394" y="5297297"/>
                <a:ext cx="48590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太陽的發射功率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3.9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×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10</m:t>
                    </m:r>
                    <m:r>
                      <a:rPr lang="en-US" altLang="zh-TW" sz="1800" i="1" baseline="30000" dirty="0">
                        <a:latin typeface="Cambria Math"/>
                        <a:cs typeface="Times New Roman" pitchFamily="18" charset="0"/>
                      </a:rPr>
                      <m:t>26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W</m:t>
                    </m:r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5394" y="5297297"/>
                <a:ext cx="4859094" cy="369332"/>
              </a:xfrm>
              <a:prstGeom prst="rect">
                <a:avLst/>
              </a:prstGeom>
              <a:blipFill>
                <a:blip r:embed="rId4"/>
                <a:stretch>
                  <a:fillRect l="-104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21842" y="1116606"/>
            <a:ext cx="3240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太陽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表面積</a:t>
            </a:r>
            <a:endParaRPr lang="zh-TW" altLang="en-US" sz="1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95288" y="5300663"/>
            <a:ext cx="2087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可以算出太陽溫度 </a:t>
            </a:r>
          </a:p>
        </p:txBody>
      </p:sp>
      <p:pic>
        <p:nvPicPr>
          <p:cNvPr id="17416" name="Picture 11" descr="s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36" y="430080"/>
            <a:ext cx="1844411" cy="187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417" name="Text Box 14"/>
              <p:cNvSpPr txBox="1">
                <a:spLocks noChangeArrowheads="1"/>
              </p:cNvSpPr>
              <p:nvPr/>
            </p:nvSpPr>
            <p:spPr bwMode="auto">
              <a:xfrm>
                <a:off x="3152790" y="573681"/>
                <a:ext cx="23438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計算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太陽表面</a:t>
                </a:r>
                <a:r>
                  <a:rPr lang="zh-TW" altLang="en-US" sz="1800" dirty="0"/>
                  <a:t>溫度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𝑇</m:t>
                    </m:r>
                  </m:oMath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17417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2790" y="573681"/>
                <a:ext cx="2343894" cy="369332"/>
              </a:xfrm>
              <a:prstGeom prst="rect">
                <a:avLst/>
              </a:prstGeom>
              <a:blipFill>
                <a:blip r:embed="rId6"/>
                <a:stretch>
                  <a:fillRect l="-216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0" name="文字方塊 14"/>
          <p:cNvSpPr txBox="1">
            <a:spLocks noChangeArrowheads="1"/>
          </p:cNvSpPr>
          <p:nvPr/>
        </p:nvSpPr>
        <p:spPr bwMode="auto">
          <a:xfrm>
            <a:off x="406191" y="1660247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太陽輻射總功率</a:t>
            </a:r>
          </a:p>
        </p:txBody>
      </p:sp>
      <p:pic>
        <p:nvPicPr>
          <p:cNvPr id="17421" name="Picture 24" descr="http://image.absoluteastronomy.com/images/encyclopediaimages/s/su/sun-earth-radi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08" y="2403238"/>
            <a:ext cx="2062050" cy="14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矩形 17"/>
          <p:cNvSpPr>
            <a:spLocks noChangeArrowheads="1"/>
          </p:cNvSpPr>
          <p:nvPr/>
        </p:nvSpPr>
        <p:spPr bwMode="auto">
          <a:xfrm>
            <a:off x="395288" y="2781300"/>
            <a:ext cx="6264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因此地球大氣上層，每單位面積所接收到來自太陽的功率為：</a:t>
            </a:r>
            <a:endParaRPr lang="en-US" altLang="zh-TW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4" name="文字方塊 18"/>
              <p:cNvSpPr txBox="1">
                <a:spLocks noChangeArrowheads="1"/>
              </p:cNvSpPr>
              <p:nvPr/>
            </p:nvSpPr>
            <p:spPr bwMode="auto">
              <a:xfrm>
                <a:off x="395288" y="2349500"/>
                <a:ext cx="65529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在地球處，此總功率平均分配於半徑為兩者距離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zh-TW" altLang="en-US" sz="1800" dirty="0"/>
                  <a:t>的球表面。</a:t>
                </a:r>
              </a:p>
            </p:txBody>
          </p:sp>
        </mc:Choice>
        <mc:Fallback xmlns="">
          <p:sp>
            <p:nvSpPr>
              <p:cNvPr id="17424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2349500"/>
                <a:ext cx="6552976" cy="369332"/>
              </a:xfrm>
              <a:prstGeom prst="rect">
                <a:avLst/>
              </a:prstGeom>
              <a:blipFill>
                <a:blip r:embed="rId8"/>
                <a:stretch>
                  <a:fillRect l="-967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25" name="Text Box 10"/>
              <p:cNvSpPr txBox="1">
                <a:spLocks noChangeArrowheads="1"/>
              </p:cNvSpPr>
              <p:nvPr/>
            </p:nvSpPr>
            <p:spPr bwMode="auto">
              <a:xfrm>
                <a:off x="431006" y="5876925"/>
                <a:ext cx="51847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可預測光譜最大值在波長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500</m:t>
                    </m:r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nm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，與觀測相符。</a:t>
                </a:r>
              </a:p>
            </p:txBody>
          </p:sp>
        </mc:Choice>
        <mc:Fallback xmlns="">
          <p:sp>
            <p:nvSpPr>
              <p:cNvPr id="1742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6" y="5876925"/>
                <a:ext cx="5184775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059" t="-6557" r="-824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6377905" y="4600193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constant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117587" y="1660951"/>
                <a:ext cx="180491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sun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87" y="1660951"/>
                <a:ext cx="180491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117587" y="1108946"/>
                <a:ext cx="303685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</a:rPr>
                        <m:t>=4</m:t>
                      </m:r>
                      <m:r>
                        <a:rPr lang="zh-TW" altLang="en-US" b="0" i="1" smtClean="0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sun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=6.1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18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87" y="1108946"/>
                <a:ext cx="303685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35293" y="3287142"/>
                <a:ext cx="3730060" cy="64819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𝐼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𝜎</m:t>
                          </m:r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sun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𝜎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sun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3" y="3287142"/>
                <a:ext cx="3730060" cy="64819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435724" y="5287963"/>
                <a:ext cx="139198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=5800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724" y="5287963"/>
                <a:ext cx="1391984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66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4" grpId="0"/>
      <p:bldP spid="17425" grpId="0"/>
      <p:bldP spid="2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401204" y="4201127"/>
            <a:ext cx="8664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1800" dirty="0"/>
              <a:t>大氣上層接收的太陽光有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被雲層</a:t>
            </a:r>
            <a:r>
              <a:rPr lang="zh-TW" altLang="en-US" sz="1800" dirty="0">
                <a:cs typeface="Times New Roman" pitchFamily="18" charset="0"/>
              </a:rPr>
              <a:t>反射回去。</a:t>
            </a:r>
            <a:r>
              <a:rPr lang="zh-TW" altLang="en-US" sz="1800" dirty="0"/>
              <a:t>其餘的光穿越大氣層被地表吸收。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Text Box 8"/>
              <p:cNvSpPr txBox="1">
                <a:spLocks noChangeArrowheads="1"/>
              </p:cNvSpPr>
              <p:nvPr/>
            </p:nvSpPr>
            <p:spPr bwMode="auto">
              <a:xfrm>
                <a:off x="401204" y="4664529"/>
                <a:ext cx="41767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地表接受的功率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zh-TW" altLang="en-US" sz="1800" dirty="0"/>
                  <a:t> 地表輻射散發的功率</a:t>
                </a:r>
              </a:p>
            </p:txBody>
          </p:sp>
        </mc:Choice>
        <mc:Fallback xmlns="">
          <p:sp>
            <p:nvSpPr>
              <p:cNvPr id="1843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204" y="4664529"/>
                <a:ext cx="4176713" cy="366713"/>
              </a:xfrm>
              <a:prstGeom prst="rect">
                <a:avLst/>
              </a:prstGeom>
              <a:blipFill>
                <a:blip r:embed="rId2"/>
                <a:stretch>
                  <a:fillRect l="-1212" t="-6897" r="-303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3272161" y="5608635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太冷</a:t>
            </a:r>
            <a:r>
              <a:rPr lang="en-US" altLang="zh-TW" sz="1800"/>
              <a:t>!</a:t>
            </a:r>
          </a:p>
        </p:txBody>
      </p:sp>
      <p:pic>
        <p:nvPicPr>
          <p:cNvPr id="18439" name="Picture 11" descr="2353024_81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57" y="1141884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2392495" y="1791171"/>
            <a:ext cx="11525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1" name="Line 13"/>
          <p:cNvSpPr>
            <a:spLocks noChangeShapeType="1"/>
          </p:cNvSpPr>
          <p:nvPr/>
        </p:nvSpPr>
        <p:spPr bwMode="auto">
          <a:xfrm>
            <a:off x="2392495" y="2078509"/>
            <a:ext cx="11525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2" name="Line 14"/>
          <p:cNvSpPr>
            <a:spLocks noChangeShapeType="1"/>
          </p:cNvSpPr>
          <p:nvPr/>
        </p:nvSpPr>
        <p:spPr bwMode="auto">
          <a:xfrm>
            <a:off x="2392495" y="2365846"/>
            <a:ext cx="11525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3" name="Line 15"/>
          <p:cNvSpPr>
            <a:spLocks noChangeShapeType="1"/>
          </p:cNvSpPr>
          <p:nvPr/>
        </p:nvSpPr>
        <p:spPr bwMode="auto">
          <a:xfrm flipV="1">
            <a:off x="5345245" y="638646"/>
            <a:ext cx="64770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4" name="Line 17"/>
          <p:cNvSpPr>
            <a:spLocks noChangeShapeType="1"/>
          </p:cNvSpPr>
          <p:nvPr/>
        </p:nvSpPr>
        <p:spPr bwMode="auto">
          <a:xfrm flipV="1">
            <a:off x="5488120" y="1214909"/>
            <a:ext cx="792162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5" name="Line 18"/>
          <p:cNvSpPr>
            <a:spLocks noChangeShapeType="1"/>
          </p:cNvSpPr>
          <p:nvPr/>
        </p:nvSpPr>
        <p:spPr bwMode="auto">
          <a:xfrm flipV="1">
            <a:off x="5561145" y="1862609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6" name="Line 19"/>
          <p:cNvSpPr>
            <a:spLocks noChangeShapeType="1"/>
          </p:cNvSpPr>
          <p:nvPr/>
        </p:nvSpPr>
        <p:spPr bwMode="auto">
          <a:xfrm>
            <a:off x="5561145" y="2222971"/>
            <a:ext cx="792162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7" name="Line 20"/>
          <p:cNvSpPr>
            <a:spLocks noChangeShapeType="1"/>
          </p:cNvSpPr>
          <p:nvPr/>
        </p:nvSpPr>
        <p:spPr bwMode="auto">
          <a:xfrm flipH="1" flipV="1">
            <a:off x="3616457" y="710084"/>
            <a:ext cx="647700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8" name="Line 21"/>
          <p:cNvSpPr>
            <a:spLocks noChangeShapeType="1"/>
          </p:cNvSpPr>
          <p:nvPr/>
        </p:nvSpPr>
        <p:spPr bwMode="auto">
          <a:xfrm flipH="1" flipV="1">
            <a:off x="3329120" y="1286346"/>
            <a:ext cx="79057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9" name="Line 22"/>
          <p:cNvSpPr>
            <a:spLocks noChangeShapeType="1"/>
          </p:cNvSpPr>
          <p:nvPr/>
        </p:nvSpPr>
        <p:spPr bwMode="auto">
          <a:xfrm flipH="1">
            <a:off x="3329120" y="2005484"/>
            <a:ext cx="790575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50" name="Line 23"/>
          <p:cNvSpPr>
            <a:spLocks noChangeShapeType="1"/>
          </p:cNvSpPr>
          <p:nvPr/>
        </p:nvSpPr>
        <p:spPr bwMode="auto">
          <a:xfrm flipH="1">
            <a:off x="3400557" y="2437284"/>
            <a:ext cx="792163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8451" name="Picture 24" descr="s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2" y="1646709"/>
            <a:ext cx="10160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52" name="Text Box 22"/>
              <p:cNvSpPr txBox="1">
                <a:spLocks noChangeArrowheads="1"/>
              </p:cNvSpPr>
              <p:nvPr/>
            </p:nvSpPr>
            <p:spPr bwMode="auto">
              <a:xfrm>
                <a:off x="690974" y="5975347"/>
                <a:ext cx="77703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以真實地表溫度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300</m:t>
                    </m:r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K</m:t>
                    </m:r>
                  </m:oMath>
                </a14:m>
                <a:r>
                  <a:rPr lang="zh-TW" altLang="en-US" sz="1800" dirty="0"/>
                  <a:t>來代入右式計算，輻射散發會大於吸收，</a:t>
                </a:r>
                <a:endParaRPr lang="zh-TW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52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974" y="5975347"/>
                <a:ext cx="7770395" cy="369332"/>
              </a:xfrm>
              <a:prstGeom prst="rect">
                <a:avLst/>
              </a:prstGeom>
              <a:blipFill>
                <a:blip r:embed="rId10"/>
                <a:stretch>
                  <a:fillRect l="-65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53" name="文字方塊 21"/>
          <p:cNvSpPr txBox="1">
            <a:spLocks noChangeArrowheads="1"/>
          </p:cNvSpPr>
          <p:nvPr/>
        </p:nvSpPr>
        <p:spPr bwMode="auto">
          <a:xfrm>
            <a:off x="1517973" y="266597"/>
            <a:ext cx="667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地表也是一個幅射表面，</a:t>
            </a:r>
          </a:p>
        </p:txBody>
      </p:sp>
      <p:pic>
        <p:nvPicPr>
          <p:cNvPr id="18454" name="Picture 24" descr="http://image.absoluteastronomy.com/images/encyclopediaimages/s/su/sun-earth-radiati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20" y="1108546"/>
            <a:ext cx="2238496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文字方塊 24"/>
          <p:cNvSpPr txBox="1">
            <a:spLocks noChangeArrowheads="1"/>
          </p:cNvSpPr>
          <p:nvPr/>
        </p:nvSpPr>
        <p:spPr bwMode="auto">
          <a:xfrm>
            <a:off x="401204" y="2849397"/>
            <a:ext cx="8502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地球表面照射到的總太陽輻射，等於單位面積接收的太陽功率，乘上地球的</a:t>
            </a:r>
            <a:r>
              <a:rPr lang="zh-TW" altLang="en-US" sz="1800" dirty="0">
                <a:solidFill>
                  <a:srgbClr val="FF0000"/>
                </a:solidFill>
              </a:rPr>
              <a:t>截面積</a:t>
            </a:r>
            <a:r>
              <a:rPr lang="zh-TW" alt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82630" y="6381328"/>
                <a:ext cx="42007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dirty="0"/>
                  <a:t>地球應該愈來愈冷！一直到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255</m:t>
                    </m:r>
                    <m:r>
                      <m:rPr>
                        <m:nor/>
                      </m:rPr>
                      <a:rPr lang="en-US" altLang="zh-TW" i="0" dirty="0" smtClean="0">
                        <a:latin typeface="Cambria Math"/>
                        <a:cs typeface="Times New Roman" pitchFamily="18" charset="0"/>
                      </a:rPr>
                      <m:t>K</m:t>
                    </m:r>
                  </m:oMath>
                </a14:m>
                <a:r>
                  <a:rPr lang="zh-TW" altLang="en-US" dirty="0">
                    <a:cs typeface="Times New Roman" pitchFamily="18" charset="0"/>
                  </a:rPr>
                  <a:t>為止！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30" y="6381328"/>
                <a:ext cx="4200765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306" t="-666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602869" y="3285750"/>
                <a:ext cx="2928494" cy="3876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𝐼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=1370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69" y="3285750"/>
                <a:ext cx="2928494" cy="387670"/>
              </a:xfrm>
              <a:prstGeom prst="rect">
                <a:avLst/>
              </a:prstGeom>
              <a:blipFill rotWithShape="1"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1580054" y="5085171"/>
                <a:ext cx="4285340" cy="3876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1370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0.7=</m:t>
                      </m:r>
                      <m:r>
                        <a:rPr lang="zh-TW" altLang="en-US" i="1">
                          <a:latin typeface="Cambria Math"/>
                        </a:rPr>
                        <m:t>𝜎</m:t>
                      </m:r>
                      <m:r>
                        <a:rPr lang="zh-TW" altLang="en-US" i="1" smtClean="0">
                          <a:latin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54" y="5085171"/>
                <a:ext cx="4285340" cy="387670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595231" y="5608635"/>
                <a:ext cx="154317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~255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231" y="5608635"/>
                <a:ext cx="1543178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94606CF-A127-754D-B389-83C679E2FF1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47945" r="7707"/>
          <a:stretch/>
        </p:blipFill>
        <p:spPr>
          <a:xfrm>
            <a:off x="5957226" y="4773466"/>
            <a:ext cx="2946972" cy="7245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0D00D3-ADDF-8B4F-B1BB-39861EFAF6FA}"/>
              </a:ext>
            </a:extLst>
          </p:cNvPr>
          <p:cNvSpPr/>
          <p:nvPr/>
        </p:nvSpPr>
        <p:spPr>
          <a:xfrm>
            <a:off x="7596336" y="4789639"/>
            <a:ext cx="224332" cy="473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7">
                <a:extLst>
                  <a:ext uri="{FF2B5EF4-FFF2-40B4-BE49-F238E27FC236}">
                    <a16:creationId xmlns:a16="http://schemas.microsoft.com/office/drawing/2014/main" id="{1AB6B08E-605C-770E-7568-3464BEE3020A}"/>
                  </a:ext>
                </a:extLst>
              </p:cNvPr>
              <p:cNvSpPr txBox="1"/>
              <p:nvPr/>
            </p:nvSpPr>
            <p:spPr>
              <a:xfrm>
                <a:off x="1581576" y="674765"/>
                <a:ext cx="2142831" cy="3876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𝜎</m:t>
                      </m:r>
                      <m:r>
                        <a:rPr lang="zh-TW" altLang="en-US" i="1" smtClean="0">
                          <a:latin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6" name="文字方塊 27">
                <a:extLst>
                  <a:ext uri="{FF2B5EF4-FFF2-40B4-BE49-F238E27FC236}">
                    <a16:creationId xmlns:a16="http://schemas.microsoft.com/office/drawing/2014/main" id="{1AB6B08E-605C-770E-7568-3464BEE30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576" y="674765"/>
                <a:ext cx="2142831" cy="387670"/>
              </a:xfrm>
              <a:prstGeom prst="rect">
                <a:avLst/>
              </a:prstGeom>
              <a:blipFill>
                <a:blip r:embed="rId1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462BE6F-5D69-5487-4CDE-05189A7184EB}"/>
              </a:ext>
            </a:extLst>
          </p:cNvPr>
          <p:cNvSpPr txBox="1"/>
          <p:nvPr/>
        </p:nvSpPr>
        <p:spPr>
          <a:xfrm>
            <a:off x="401204" y="37617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/>
              <a:t>從太陽吸收的幅射必須全部放射出去。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52" grpId="0"/>
      <p:bldP spid="3" grpId="0"/>
      <p:bldP spid="28" grpId="0" animBg="1"/>
      <p:bldP spid="29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F337BF-032F-A848-97C1-36A0F339B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97" y="2426513"/>
            <a:ext cx="5448300" cy="237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46097" y="5156293"/>
                <a:ext cx="4657237" cy="63478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1370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0.7=</m:t>
                      </m:r>
                      <m:r>
                        <a:rPr lang="zh-TW" altLang="en-US" i="1">
                          <a:latin typeface="Cambria Math"/>
                        </a:rPr>
                        <m:t>𝜎</m:t>
                      </m:r>
                      <m:r>
                        <a:rPr lang="zh-TW" altLang="en-US" i="1" smtClean="0">
                          <a:latin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97" y="5156293"/>
                <a:ext cx="4657237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438091" y="116632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溫室效應</a:t>
            </a:r>
            <a:r>
              <a:rPr lang="zh-TW" altLang="en-US" sz="1800" dirty="0"/>
              <a:t>！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It is good!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079185" y="1665648"/>
            <a:ext cx="64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因此地球所發出的紅外線會有一半又反射回來地球！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 flipV="1">
            <a:off x="3544579" y="3954344"/>
            <a:ext cx="169863" cy="1346864"/>
          </a:xfrm>
          <a:prstGeom prst="upArrow">
            <a:avLst>
              <a:gd name="adj1" fmla="val 50000"/>
              <a:gd name="adj2" fmla="val 15039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071253" y="6438782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大氣層如同一件毛毯</a:t>
            </a:r>
          </a:p>
        </p:txBody>
      </p:sp>
      <p:sp>
        <p:nvSpPr>
          <p:cNvPr id="9" name="橢圓 8"/>
          <p:cNvSpPr/>
          <p:nvPr/>
        </p:nvSpPr>
        <p:spPr>
          <a:xfrm>
            <a:off x="2006291" y="2765307"/>
            <a:ext cx="649287" cy="5048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302484" y="5181084"/>
            <a:ext cx="1989596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942916" y="2838332"/>
          <a:ext cx="7921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26780" imgH="101424" progId="Equation.3">
                  <p:embed/>
                </p:oleObj>
              </mc:Choice>
              <mc:Fallback>
                <p:oleObj name="方程式" r:id="rId5" imgW="126780" imgH="101424" progId="Equation.3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916" y="2838332"/>
                        <a:ext cx="7921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橢圓 12"/>
          <p:cNvSpPr/>
          <p:nvPr/>
        </p:nvSpPr>
        <p:spPr>
          <a:xfrm>
            <a:off x="2771800" y="3701932"/>
            <a:ext cx="857709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806516" y="2766894"/>
            <a:ext cx="649287" cy="5048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79185" y="489914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大氣層對太陽發出的可見光幾乎是</a:t>
            </a:r>
            <a:r>
              <a:rPr lang="zh-TW" altLang="en-US" dirty="0">
                <a:solidFill>
                  <a:srgbClr val="FF0000"/>
                </a:solidFill>
              </a:rPr>
              <a:t>透明</a:t>
            </a:r>
            <a:r>
              <a:rPr lang="zh-TW" altLang="en-US" dirty="0"/>
              <a:t>，對紅外線卻是</a:t>
            </a:r>
            <a:r>
              <a:rPr lang="zh-TW" altLang="en-US" dirty="0">
                <a:solidFill>
                  <a:srgbClr val="FF0000"/>
                </a:solidFill>
              </a:rPr>
              <a:t>模糊</a:t>
            </a:r>
            <a:r>
              <a:rPr lang="zh-TW" altLang="en-US" dirty="0"/>
              <a:t>的，</a:t>
            </a:r>
          </a:p>
        </p:txBody>
      </p:sp>
      <p:sp>
        <p:nvSpPr>
          <p:cNvPr id="15" name="矩形 14"/>
          <p:cNvSpPr/>
          <p:nvPr/>
        </p:nvSpPr>
        <p:spPr>
          <a:xfrm>
            <a:off x="1082086" y="869434"/>
            <a:ext cx="7738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而低溫的地球放出的熱輻射多是紅外線，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079184" y="1271065"/>
                <a:ext cx="7453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大氣層會吸收紅外線，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~1</m:t>
                    </m:r>
                  </m:oMath>
                </a14:m>
                <a:r>
                  <a:rPr lang="zh-TW" altLang="en-US" dirty="0"/>
                  <a:t>，又將吸收的熱以輻射向上下釋放。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84" y="1271065"/>
                <a:ext cx="7453255" cy="369332"/>
              </a:xfrm>
              <a:prstGeom prst="rect">
                <a:avLst/>
              </a:prstGeom>
              <a:blipFill>
                <a:blip r:embed="rId7"/>
                <a:stretch>
                  <a:fillRect l="-510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080966" y="204268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真正離開地球的只有地表熱輻射的一半！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09751" y="5949280"/>
                <a:ext cx="2856679" cy="37965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~255∙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1/4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~303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51" y="5949280"/>
                <a:ext cx="2856679" cy="379656"/>
              </a:xfrm>
              <a:prstGeom prst="rect">
                <a:avLst/>
              </a:prstGeom>
              <a:blipFill rotWithShape="1"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6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9464" grpId="0"/>
      <p:bldP spid="9" grpId="0" animBg="1"/>
      <p:bldP spid="10" grpId="0" animBg="1"/>
      <p:bldP spid="13" grpId="0" animBg="1"/>
      <p:bldP spid="14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igure shows UV, IR and visible light from the sun striking the earth through its atmosphere. Of these, only IR is reflected.">
            <a:extLst>
              <a:ext uri="{FF2B5EF4-FFF2-40B4-BE49-F238E27FC236}">
                <a16:creationId xmlns:a16="http://schemas.microsoft.com/office/drawing/2014/main" id="{FAFF77FE-2A1A-AF40-84CF-CAFCA8DB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696356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4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文字方塊 1"/>
          <p:cNvSpPr txBox="1">
            <a:spLocks noChangeArrowheads="1"/>
          </p:cNvSpPr>
          <p:nvPr/>
        </p:nvSpPr>
        <p:spPr bwMode="auto">
          <a:xfrm>
            <a:off x="909465" y="295324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熵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Entropy </a:t>
            </a:r>
            <a:r>
              <a:rPr lang="zh-TW" altLang="en-US" dirty="0"/>
              <a:t>的定義與計算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文字方塊 2"/>
              <p:cNvSpPr txBox="1">
                <a:spLocks noChangeArrowheads="1"/>
              </p:cNvSpPr>
              <p:nvPr/>
            </p:nvSpPr>
            <p:spPr bwMode="auto">
              <a:xfrm>
                <a:off x="887241" y="717335"/>
                <a:ext cx="6786562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TW" altLang="en-US" dirty="0"/>
                  <a:t>對於非常接近的兩個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狀態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→ 2</a:t>
                </a:r>
              </a:p>
              <a:p>
                <a:pPr eaLnBrk="1" hangingPunct="1"/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0" dirty="0" smtClean="0">
                        <a:latin typeface="Cambria Math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TW" i="1" dirty="0">
                        <a:latin typeface="Cambria Math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是由一可逆過程自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→ 2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</a:t>
                </a:r>
                <a:r>
                  <a:rPr lang="zh-TW" altLang="en-US" dirty="0"/>
                  <a:t>吸收的小熱量，溫度極接近）</a:t>
                </a:r>
              </a:p>
            </p:txBody>
          </p:sp>
        </mc:Choice>
        <mc:Fallback xmlns="">
          <p:sp>
            <p:nvSpPr>
              <p:cNvPr id="78851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7241" y="717335"/>
                <a:ext cx="6786562" cy="784830"/>
              </a:xfrm>
              <a:prstGeom prst="rect">
                <a:avLst/>
              </a:prstGeom>
              <a:blipFill>
                <a:blip r:embed="rId2"/>
                <a:stretch>
                  <a:fillRect l="-748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857" name="文字方塊 9"/>
              <p:cNvSpPr txBox="1">
                <a:spLocks noChangeArrowheads="1"/>
              </p:cNvSpPr>
              <p:nvPr/>
            </p:nvSpPr>
            <p:spPr bwMode="auto">
              <a:xfrm>
                <a:off x="899213" y="2551477"/>
                <a:ext cx="7572375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TW" altLang="en-US" dirty="0"/>
                  <a:t>對於任意的兩個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狀態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TW" i="1" dirty="0">
                        <a:latin typeface="Cambria Math"/>
                        <a:cs typeface="Times New Roman" panose="02020603050405020304" pitchFamily="18" charset="0"/>
                      </a:rPr>
                      <m:t> → </m:t>
                    </m:r>
                    <m:r>
                      <a:rPr lang="en-US" altLang="zh-TW" i="1" dirty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zh-TW" altLang="en-US" dirty="0"/>
                  <a:t>，即可選任一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可逆過程</a:t>
                </a:r>
                <a:r>
                  <a:rPr lang="zh-TW" altLang="en-US" dirty="0"/>
                  <a:t>，切成無限小段的組合</a:t>
                </a:r>
                <a:r>
                  <a:rPr lang="en-US" altLang="zh-TW" dirty="0"/>
                  <a:t> </a:t>
                </a:r>
              </a:p>
              <a:p>
                <a:pPr eaLnBrk="1" hangingPunct="1"/>
                <a:r>
                  <a:rPr lang="zh-TW" altLang="en-US" dirty="0"/>
                  <a:t>總熵差即是各段小熵差的和</a:t>
                </a:r>
              </a:p>
            </p:txBody>
          </p:sp>
        </mc:Choice>
        <mc:Fallback xmlns="">
          <p:sp>
            <p:nvSpPr>
              <p:cNvPr id="78857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213" y="2551477"/>
                <a:ext cx="7572375" cy="784830"/>
              </a:xfrm>
              <a:prstGeom prst="rect">
                <a:avLst/>
              </a:prstGeom>
              <a:blipFill>
                <a:blip r:embed="rId3"/>
                <a:stretch>
                  <a:fillRect l="-838" b="-11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64" name="矩形 1"/>
          <p:cNvSpPr>
            <a:spLocks noChangeArrowheads="1"/>
          </p:cNvSpPr>
          <p:nvPr/>
        </p:nvSpPr>
        <p:spPr bwMode="auto">
          <a:xfrm>
            <a:off x="887241" y="1494681"/>
            <a:ext cx="2557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或是兩個等溫的狀態：</a:t>
            </a:r>
            <a:r>
              <a:rPr lang="en-US" altLang="zh-TW" dirty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601990" y="3316011"/>
                <a:ext cx="2021359" cy="93538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990" y="3316011"/>
                <a:ext cx="2021359" cy="935384"/>
              </a:xfrm>
              <a:prstGeom prst="rect">
                <a:avLst/>
              </a:prstGeom>
              <a:blipFill>
                <a:blip r:embed="rId5"/>
                <a:stretch>
                  <a:fillRect t="-101333" b="-16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006725" y="1890453"/>
                <a:ext cx="1937245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25" y="1890453"/>
                <a:ext cx="1937245" cy="610936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700415" y="1864013"/>
                <a:ext cx="1634902" cy="4029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415" y="1864013"/>
                <a:ext cx="1634902" cy="402931"/>
              </a:xfrm>
              <a:prstGeom prst="rect">
                <a:avLst/>
              </a:prstGeom>
              <a:blipFill>
                <a:blip r:embed="rId8"/>
                <a:stretch>
                  <a:fillRect t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 descr="fig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81"/>
          <a:stretch>
            <a:fillRect/>
          </a:stretch>
        </p:blipFill>
        <p:spPr bwMode="auto">
          <a:xfrm>
            <a:off x="4575827" y="4523506"/>
            <a:ext cx="3576461" cy="177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5" descr="afg004.jpg">
            <a:extLst>
              <a:ext uri="{FF2B5EF4-FFF2-40B4-BE49-F238E27FC236}">
                <a16:creationId xmlns:a16="http://schemas.microsoft.com/office/drawing/2014/main" id="{8D6E004B-978C-DCEC-93F8-8DCA240A1F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3" y="4312111"/>
            <a:ext cx="2884487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6">
            <a:extLst>
              <a:ext uri="{FF2B5EF4-FFF2-40B4-BE49-F238E27FC236}">
                <a16:creationId xmlns:a16="http://schemas.microsoft.com/office/drawing/2014/main" id="{80926F8D-670F-9EE0-C562-3008826C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050" y="4454986"/>
            <a:ext cx="14287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可逆過程</a:t>
            </a:r>
          </a:p>
        </p:txBody>
      </p:sp>
      <p:sp>
        <p:nvSpPr>
          <p:cNvPr id="4" name="文字方塊 8">
            <a:extLst>
              <a:ext uri="{FF2B5EF4-FFF2-40B4-BE49-F238E27FC236}">
                <a16:creationId xmlns:a16="http://schemas.microsoft.com/office/drawing/2014/main" id="{FF0F3874-ABBA-BE33-43C6-C68C46D29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488" y="5312236"/>
            <a:ext cx="2143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" name="橢圓 11">
            <a:extLst>
              <a:ext uri="{FF2B5EF4-FFF2-40B4-BE49-F238E27FC236}">
                <a16:creationId xmlns:a16="http://schemas.microsoft.com/office/drawing/2014/main" id="{48AA3043-4BD6-B436-00F2-C0AA7259F302}"/>
              </a:ext>
            </a:extLst>
          </p:cNvPr>
          <p:cNvSpPr/>
          <p:nvPr/>
        </p:nvSpPr>
        <p:spPr>
          <a:xfrm>
            <a:off x="2284925" y="5097924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12">
            <a:extLst>
              <a:ext uri="{FF2B5EF4-FFF2-40B4-BE49-F238E27FC236}">
                <a16:creationId xmlns:a16="http://schemas.microsoft.com/office/drawing/2014/main" id="{9E179A80-A59B-8DCC-16D0-406F7CD2CA5D}"/>
              </a:ext>
            </a:extLst>
          </p:cNvPr>
          <p:cNvSpPr/>
          <p:nvPr/>
        </p:nvSpPr>
        <p:spPr>
          <a:xfrm>
            <a:off x="2527858" y="5205080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4">
                <a:extLst>
                  <a:ext uri="{FF2B5EF4-FFF2-40B4-BE49-F238E27FC236}">
                    <a16:creationId xmlns:a16="http://schemas.microsoft.com/office/drawing/2014/main" id="{AFD16A11-425F-E72C-6DCC-00FA2A1A10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925" y="5347955"/>
                <a:ext cx="5191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7" name="文字方塊 14">
                <a:extLst>
                  <a:ext uri="{FF2B5EF4-FFF2-40B4-BE49-F238E27FC236}">
                    <a16:creationId xmlns:a16="http://schemas.microsoft.com/office/drawing/2014/main" id="{AFD16A11-425F-E72C-6DCC-00FA2A1A1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4925" y="5347955"/>
                <a:ext cx="519158" cy="276999"/>
              </a:xfrm>
              <a:prstGeom prst="rect">
                <a:avLst/>
              </a:prstGeom>
              <a:blipFill>
                <a:blip r:embed="rId11"/>
                <a:stretch>
                  <a:fillRect b="-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C2C0179B-551C-F97F-6E9E-F8901CC8DC8D}"/>
                  </a:ext>
                </a:extLst>
              </p:cNvPr>
              <p:cNvSpPr txBox="1"/>
              <p:nvPr/>
            </p:nvSpPr>
            <p:spPr>
              <a:xfrm>
                <a:off x="927613" y="3303183"/>
                <a:ext cx="3600400" cy="93538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𝑑𝑄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C2C0179B-551C-F97F-6E9E-F8901CC8D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13" y="3303183"/>
                <a:ext cx="3600400" cy="935384"/>
              </a:xfrm>
              <a:prstGeom prst="rect">
                <a:avLst/>
              </a:prstGeom>
              <a:blipFill>
                <a:blip r:embed="rId12"/>
                <a:stretch>
                  <a:fillRect l="-3158" t="-104054" r="-3158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12">
            <a:extLst>
              <a:ext uri="{FF2B5EF4-FFF2-40B4-BE49-F238E27FC236}">
                <a16:creationId xmlns:a16="http://schemas.microsoft.com/office/drawing/2014/main" id="{1E93C4FB-F8E0-90A4-9EBF-069455899161}"/>
              </a:ext>
            </a:extLst>
          </p:cNvPr>
          <p:cNvSpPr/>
          <p:nvPr/>
        </p:nvSpPr>
        <p:spPr>
          <a:xfrm>
            <a:off x="2732645" y="5308267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BEB997FC-B2E2-917C-A006-0DCF642D50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693" y="5234724"/>
                <a:ext cx="21431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BEB997FC-B2E2-917C-A006-0DCF642D5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0693" y="5234724"/>
                <a:ext cx="214312" cy="276999"/>
              </a:xfrm>
              <a:prstGeom prst="rect">
                <a:avLst/>
              </a:prstGeom>
              <a:blipFill>
                <a:blip r:embed="rId13"/>
                <a:stretch>
                  <a:fillRect r="-5556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68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t2.gstatic.com/images?q=tbn:ANd9GcTaNkFuiCGzPJvjwDFRheG6JWsLDQqWAPitJt2l1Wh4XRBFWPNYNA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36734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4" descr="http://feww.files.wordpress.com/2010/03/eyjafjallajokull-on-iceland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913"/>
            <a:ext cx="31956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http://www.examiner.com/images/blog/EXID10331/images/Eyjafjallajokull_volcano_plume_201004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913"/>
            <a:ext cx="36734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0" name="Picture 10" descr="http://t1.gstatic.com/images?q=tbn:ANd9GcQL0xPHrmEdVcpk1bjbbIajaXzHMCams8ldORYd23uOjI4domUWRQ&amp;t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33385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圖片 7" descr="sna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15350" b="12773"/>
          <a:stretch>
            <a:fillRect/>
          </a:stretch>
        </p:blipFill>
        <p:spPr bwMode="auto">
          <a:xfrm>
            <a:off x="1042988" y="2708275"/>
            <a:ext cx="72009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圖片 1" descr="sn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103" r="23613" b="41908"/>
          <a:stretch>
            <a:fillRect/>
          </a:stretch>
        </p:blipFill>
        <p:spPr bwMode="auto">
          <a:xfrm>
            <a:off x="755650" y="3068638"/>
            <a:ext cx="74914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圖片 3" descr="sn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8224" r="15350" b="26888"/>
          <a:stretch>
            <a:fillRect/>
          </a:stretch>
        </p:blipFill>
        <p:spPr bwMode="auto">
          <a:xfrm>
            <a:off x="827088" y="333375"/>
            <a:ext cx="74326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69159"/>
            <a:ext cx="3167105" cy="180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9">
                <a:extLst>
                  <a:ext uri="{FF2B5EF4-FFF2-40B4-BE49-F238E27FC236}">
                    <a16:creationId xmlns:a16="http://schemas.microsoft.com/office/drawing/2014/main" id="{6580EF9D-8378-A048-95F7-F3C3FD1B5DE6}"/>
                  </a:ext>
                </a:extLst>
              </p:cNvPr>
              <p:cNvSpPr txBox="1"/>
              <p:nvPr/>
            </p:nvSpPr>
            <p:spPr>
              <a:xfrm>
                <a:off x="755650" y="5146691"/>
                <a:ext cx="1937245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19">
                <a:extLst>
                  <a:ext uri="{FF2B5EF4-FFF2-40B4-BE49-F238E27FC236}">
                    <a16:creationId xmlns:a16="http://schemas.microsoft.com/office/drawing/2014/main" id="{6580EF9D-8378-A048-95F7-F3C3FD1B5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5146691"/>
                <a:ext cx="1937245" cy="610936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1">
            <a:extLst>
              <a:ext uri="{FF2B5EF4-FFF2-40B4-BE49-F238E27FC236}">
                <a16:creationId xmlns:a16="http://schemas.microsoft.com/office/drawing/2014/main" id="{BA3C5F0D-BA28-FB4B-ADB8-268F76C5E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0" y="5877272"/>
            <a:ext cx="2095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兩個等溫的狀態：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237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058286" y="6422133"/>
                <a:ext cx="97610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286" y="6422133"/>
                <a:ext cx="97610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3" name="Picture 4" descr="hea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9" t="12842" r="5302" b="10112"/>
          <a:stretch>
            <a:fillRect/>
          </a:stretch>
        </p:blipFill>
        <p:spPr bwMode="auto">
          <a:xfrm>
            <a:off x="5371472" y="681677"/>
            <a:ext cx="2321941" cy="20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5" descr="F18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7"/>
          <a:stretch>
            <a:fillRect/>
          </a:stretch>
        </p:blipFill>
        <p:spPr bwMode="auto">
          <a:xfrm>
            <a:off x="1894002" y="686035"/>
            <a:ext cx="1379617" cy="20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1803137" y="2770779"/>
            <a:ext cx="1757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巨觀的氣體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5289286" y="2738361"/>
            <a:ext cx="2573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微觀是質點系統</a:t>
            </a:r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>
            <a:off x="3762375" y="3462543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1803137" y="3784269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巨觀物理量是來自微觀物理量！</a:t>
            </a:r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1052946" y="4962965"/>
            <a:ext cx="7760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由巨觀物理量的微觀統計解釋，或許我們可以找到巨觀物理量彼此的關係！</a:t>
            </a:r>
          </a:p>
        </p:txBody>
      </p:sp>
      <p:sp>
        <p:nvSpPr>
          <p:cNvPr id="14" name="向右箭號 13"/>
          <p:cNvSpPr/>
          <p:nvPr/>
        </p:nvSpPr>
        <p:spPr>
          <a:xfrm rot="385656">
            <a:off x="3925887" y="5579674"/>
            <a:ext cx="1452562" cy="1841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21264884">
            <a:off x="3951287" y="5930511"/>
            <a:ext cx="1450975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4393937" y="6059311"/>
            <a:ext cx="304800" cy="428625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594337" y="3277877"/>
                <a:ext cx="104304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337" y="3277877"/>
                <a:ext cx="1043042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803137" y="4520418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巨觀物理量本質上是微觀物理量的統計結果！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803204" y="4150981"/>
            <a:ext cx="650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由大量的數字得出少量的有用的結果就稱為統計：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371472" y="3268493"/>
                <a:ext cx="185493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    </m:t>
                      </m:r>
                      <m:r>
                        <a:rPr lang="en-US" altLang="zh-TW" b="0" i="1" smtClean="0">
                          <a:latin typeface="Cambria Math"/>
                        </a:rPr>
                        <m:t>𝑖</m:t>
                      </m:r>
                      <m:r>
                        <a:rPr lang="en-US" altLang="zh-TW" b="0" i="1" smtClean="0">
                          <a:latin typeface="Cambria Math"/>
                        </a:rPr>
                        <m:t>=1⋯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72" y="3268493"/>
                <a:ext cx="1854930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21311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891937" y="3277877"/>
                <a:ext cx="158036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37" y="3277877"/>
                <a:ext cx="1580369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122295" y="5418125"/>
                <a:ext cx="54303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295" y="5418125"/>
                <a:ext cx="543034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273619" y="5904291"/>
                <a:ext cx="39171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619" y="5904291"/>
                <a:ext cx="391710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632961" y="5616430"/>
                <a:ext cx="1885837" cy="39190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average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961" y="5616430"/>
                <a:ext cx="1885837" cy="391902"/>
              </a:xfrm>
              <a:prstGeom prst="rect">
                <a:avLst/>
              </a:prstGeom>
              <a:blipFill rotWithShape="1">
                <a:blip r:embed="rId22"/>
                <a:stretch>
                  <a:fillRect t="-20000" b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42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921" grpId="0"/>
      <p:bldP spid="14" grpId="0" animBg="1"/>
      <p:bldP spid="16" grpId="0" animBg="1"/>
      <p:bldP spid="18" grpId="0" animBg="1"/>
      <p:bldP spid="20" grpId="0"/>
      <p:bldP spid="6" grpId="0"/>
      <p:bldP spid="2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Line 6"/>
          <p:cNvSpPr>
            <a:spLocks noChangeShapeType="1"/>
          </p:cNvSpPr>
          <p:nvPr/>
        </p:nvSpPr>
        <p:spPr bwMode="auto">
          <a:xfrm>
            <a:off x="3505200" y="310594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373" name="Text Box 12"/>
          <p:cNvSpPr txBox="1">
            <a:spLocks noChangeArrowheads="1"/>
          </p:cNvSpPr>
          <p:nvPr/>
        </p:nvSpPr>
        <p:spPr bwMode="auto">
          <a:xfrm>
            <a:off x="2133600" y="5315743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/>
              <a:t>導出了</a:t>
            </a:r>
            <a:r>
              <a:rPr lang="zh-TW" altLang="en-US" sz="1800">
                <a:solidFill>
                  <a:srgbClr val="FF0000"/>
                </a:solidFill>
              </a:rPr>
              <a:t>狀態方程式</a:t>
            </a:r>
          </a:p>
        </p:txBody>
      </p:sp>
      <p:sp>
        <p:nvSpPr>
          <p:cNvPr id="58375" name="文字方塊 8"/>
          <p:cNvSpPr txBox="1">
            <a:spLocks noChangeArrowheads="1"/>
          </p:cNvSpPr>
          <p:nvPr/>
        </p:nvSpPr>
        <p:spPr bwMode="auto">
          <a:xfrm>
            <a:off x="1008063" y="2721768"/>
            <a:ext cx="700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/>
              <a:t>壓力與溫度原來都是同一個微觀量的統計結果</a:t>
            </a:r>
            <a:r>
              <a:rPr lang="en-US" altLang="zh-TW" sz="1800"/>
              <a:t>:</a:t>
            </a:r>
            <a:r>
              <a:rPr lang="zh-TW" altLang="en-US" sz="1800"/>
              <a:t>動能平均。</a:t>
            </a:r>
          </a:p>
        </p:txBody>
      </p:sp>
      <p:pic>
        <p:nvPicPr>
          <p:cNvPr id="58376" name="Picture 11" descr="File:James Clerk Maxwel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3850481"/>
            <a:ext cx="2087562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264707" y="771475"/>
                <a:ext cx="1988659" cy="6512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𝑘𝑇</m:t>
                          </m:r>
                          <m:r>
                            <m:rPr>
                              <m:nor/>
                            </m:rPr>
                            <a:rPr lang="en-US" altLang="zh-TW" b="0" i="0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707" y="771475"/>
                <a:ext cx="1988659" cy="651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264707" y="1776446"/>
                <a:ext cx="2307293" cy="6512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707" y="1776446"/>
                <a:ext cx="2307293" cy="651204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264707" y="3853583"/>
                <a:ext cx="198865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707" y="3853583"/>
                <a:ext cx="198865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245326" y="4509639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326" y="4509639"/>
                <a:ext cx="116878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615818" y="4509639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818" y="4509639"/>
                <a:ext cx="116878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3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7"/>
          <p:cNvSpPr txBox="1">
            <a:spLocks noChangeArrowheads="1"/>
          </p:cNvSpPr>
          <p:nvPr/>
        </p:nvSpPr>
        <p:spPr bwMode="auto">
          <a:xfrm>
            <a:off x="1993447" y="157482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在理想氣體中，位能可以忽略，內能只能來自動能：</a:t>
            </a:r>
          </a:p>
        </p:txBody>
      </p:sp>
      <p:pic>
        <p:nvPicPr>
          <p:cNvPr id="59395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3814309" y="94027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10"/>
          <p:cNvSpPr txBox="1">
            <a:spLocks noChangeArrowheads="1"/>
          </p:cNvSpPr>
          <p:nvPr/>
        </p:nvSpPr>
        <p:spPr bwMode="auto">
          <a:xfrm>
            <a:off x="1955800" y="41767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/>
              <a:t>導出了</a:t>
            </a:r>
            <a:r>
              <a:rPr lang="zh-TW" altLang="en-US" sz="1800">
                <a:solidFill>
                  <a:srgbClr val="FF0000"/>
                </a:solidFill>
              </a:rPr>
              <a:t>內能</a:t>
            </a:r>
          </a:p>
        </p:txBody>
      </p:sp>
      <p:sp>
        <p:nvSpPr>
          <p:cNvPr id="59400" name="Text Box 10"/>
          <p:cNvSpPr txBox="1">
            <a:spLocks noChangeArrowheads="1"/>
          </p:cNvSpPr>
          <p:nvPr/>
        </p:nvSpPr>
        <p:spPr bwMode="auto">
          <a:xfrm>
            <a:off x="1955800" y="4814775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導出了</a:t>
            </a:r>
            <a:r>
              <a:rPr lang="zh-TW" altLang="en-US" sz="1800" dirty="0">
                <a:solidFill>
                  <a:srgbClr val="FF0000"/>
                </a:solidFill>
              </a:rPr>
              <a:t>定容比熱</a:t>
            </a:r>
          </a:p>
        </p:txBody>
      </p:sp>
      <p:sp>
        <p:nvSpPr>
          <p:cNvPr id="11" name="向右箭號 10"/>
          <p:cNvSpPr/>
          <p:nvPr/>
        </p:nvSpPr>
        <p:spPr>
          <a:xfrm rot="20521338">
            <a:off x="4234839" y="865662"/>
            <a:ext cx="695325" cy="1492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40618" y="2089171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內能等於平均動能乘粒子數：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022473" y="2624135"/>
                <a:ext cx="4488055" cy="6512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int</m:t>
                              </m:r>
                            </m:sub>
                          </m:s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N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3" y="2624135"/>
                <a:ext cx="4488055" cy="651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119110" y="3989456"/>
                <a:ext cx="2301862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110" y="3989456"/>
                <a:ext cx="2301862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119109" y="4737503"/>
                <a:ext cx="1252991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109" y="4737503"/>
                <a:ext cx="1252991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400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862012" y="1027567"/>
            <a:ext cx="5505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這是第一次人類可以估計氣體分子速度：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6" name="Text Box 7"/>
              <p:cNvSpPr txBox="1">
                <a:spLocks noChangeArrowheads="1"/>
              </p:cNvSpPr>
              <p:nvPr/>
            </p:nvSpPr>
            <p:spPr bwMode="auto">
              <a:xfrm>
                <a:off x="862013" y="4807744"/>
                <a:ext cx="49000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以室溫 </a:t>
                </a:r>
                <a:r>
                  <a:rPr lang="en-US" altLang="zh-TW" sz="1800" dirty="0">
                    <a:latin typeface="Times New Roman" pitchFamily="18" charset="0"/>
                    <a:cs typeface="Times New Roman" pitchFamily="18" charset="0"/>
                  </a:rPr>
                  <a:t>300K</a:t>
                </a:r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/>
                  <a:t>的氫氣為例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0.002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800" i="0" dirty="0">
                        <a:latin typeface="Cambria Math"/>
                        <a:cs typeface="Times New Roman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US" altLang="zh-TW" sz="1800" i="0" dirty="0"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altLang="zh-TW" sz="1800" i="0" dirty="0" err="1">
                        <a:latin typeface="Cambria Math"/>
                        <a:cs typeface="Times New Roman" pitchFamily="18" charset="0"/>
                      </a:rPr>
                      <m:t>mol</m:t>
                    </m:r>
                  </m:oMath>
                </a14:m>
                <a:endParaRPr lang="en-US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03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013" y="4807744"/>
                <a:ext cx="490005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95" t="-8333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40" name="文字方塊 12"/>
          <p:cNvSpPr txBox="1">
            <a:spLocks noChangeArrowheads="1"/>
          </p:cNvSpPr>
          <p:nvPr/>
        </p:nvSpPr>
        <p:spPr bwMode="auto">
          <a:xfrm>
            <a:off x="862012" y="5417344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氣體分子的速率大致與溫度的平方根成正比，而與分子量的平方根成反比。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869652" y="1741714"/>
            <a:ext cx="564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氣體分子的方均根速率，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root-mean-square speed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922231" y="2368577"/>
                <a:ext cx="3773759" cy="6864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rms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1" y="2368577"/>
                <a:ext cx="3773759" cy="686406"/>
              </a:xfrm>
              <a:prstGeom prst="rect">
                <a:avLst/>
              </a:prstGeom>
              <a:blipFill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22231" y="1598373"/>
                <a:ext cx="1947421" cy="65601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  <a:ea typeface="Cambria Math"/>
                                </a:rPr>
                                <m:t>avg</m:t>
                              </m:r>
                              <m:r>
                                <a:rPr lang="en-US" altLang="zh-TW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1" y="1598373"/>
                <a:ext cx="1947421" cy="6560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22231" y="3404001"/>
                <a:ext cx="3306869" cy="9134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𝑃𝑉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𝑛𝑀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1" y="3404001"/>
                <a:ext cx="3306869" cy="9134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695990" y="3676062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990" y="3676062"/>
                <a:ext cx="116878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367907" y="3676062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907" y="3676062"/>
                <a:ext cx="116878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560359" y="4505228"/>
                <a:ext cx="3583641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8.31∙300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0.002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1920 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s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359" y="4505228"/>
                <a:ext cx="3583641" cy="9106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0" grpId="0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1602</Words>
  <Application>Microsoft Macintosh PowerPoint</Application>
  <PresentationFormat>On-screen Show (4:3)</PresentationFormat>
  <Paragraphs>187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新細明體</vt:lpstr>
      <vt:lpstr>Arial</vt:lpstr>
      <vt:lpstr>Calibri</vt:lpstr>
      <vt:lpstr>Cambria Math</vt:lpstr>
      <vt:lpstr>Times New Roman</vt:lpstr>
      <vt:lpstr>Office 佈景主題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Vincent</dc:creator>
  <cp:lastModifiedBy>Chia-Hung Vincent Chang</cp:lastModifiedBy>
  <cp:revision>32</cp:revision>
  <dcterms:created xsi:type="dcterms:W3CDTF">2014-11-05T01:14:45Z</dcterms:created>
  <dcterms:modified xsi:type="dcterms:W3CDTF">2024-04-01T09:59:55Z</dcterms:modified>
</cp:coreProperties>
</file>