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1773" r:id="rId2"/>
    <p:sldId id="1772" r:id="rId3"/>
    <p:sldId id="1088" r:id="rId4"/>
    <p:sldId id="1089" r:id="rId5"/>
    <p:sldId id="1771" r:id="rId6"/>
    <p:sldId id="1791" r:id="rId7"/>
    <p:sldId id="1796" r:id="rId8"/>
    <p:sldId id="1759" r:id="rId9"/>
    <p:sldId id="1672" r:id="rId10"/>
    <p:sldId id="1593" r:id="rId11"/>
    <p:sldId id="1573" r:id="rId12"/>
    <p:sldId id="934" r:id="rId13"/>
    <p:sldId id="941" r:id="rId14"/>
    <p:sldId id="1667" r:id="rId15"/>
    <p:sldId id="1674" r:id="rId16"/>
    <p:sldId id="1668" r:id="rId17"/>
    <p:sldId id="946" r:id="rId18"/>
    <p:sldId id="1574" r:id="rId19"/>
    <p:sldId id="1763" r:id="rId20"/>
    <p:sldId id="944" r:id="rId21"/>
    <p:sldId id="955" r:id="rId22"/>
    <p:sldId id="945" r:id="rId23"/>
    <p:sldId id="954" r:id="rId24"/>
    <p:sldId id="1618" r:id="rId25"/>
    <p:sldId id="1798" r:id="rId26"/>
    <p:sldId id="1577" r:id="rId27"/>
    <p:sldId id="1589" r:id="rId28"/>
    <p:sldId id="1606" r:id="rId29"/>
    <p:sldId id="952" r:id="rId30"/>
    <p:sldId id="1652" r:id="rId31"/>
    <p:sldId id="948" r:id="rId32"/>
    <p:sldId id="956" r:id="rId33"/>
    <p:sldId id="1660" r:id="rId34"/>
    <p:sldId id="1627" r:id="rId35"/>
    <p:sldId id="961" r:id="rId36"/>
    <p:sldId id="957" r:id="rId37"/>
    <p:sldId id="959" r:id="rId38"/>
    <p:sldId id="1634" r:id="rId39"/>
    <p:sldId id="1799" r:id="rId40"/>
    <p:sldId id="1635" r:id="rId41"/>
    <p:sldId id="1800" r:id="rId42"/>
    <p:sldId id="1636" r:id="rId43"/>
    <p:sldId id="586" r:id="rId44"/>
    <p:sldId id="528" r:id="rId45"/>
    <p:sldId id="582" r:id="rId46"/>
    <p:sldId id="848" r:id="rId47"/>
    <p:sldId id="391" r:id="rId48"/>
    <p:sldId id="843" r:id="rId49"/>
    <p:sldId id="1797" r:id="rId50"/>
    <p:sldId id="1756" r:id="rId51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3399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353"/>
    <p:restoredTop sz="96197" autoAdjust="0"/>
  </p:normalViewPr>
  <p:slideViewPr>
    <p:cSldViewPr>
      <p:cViewPr varScale="1">
        <p:scale>
          <a:sx n="111" d="100"/>
          <a:sy n="111" d="100"/>
        </p:scale>
        <p:origin x="224" y="472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2F0E8003-1474-4B8E-940D-84CB7D9A8EA3}" type="datetimeFigureOut">
              <a:rPr lang="zh-TW" altLang="en-US"/>
              <a:pPr>
                <a:defRPr/>
              </a:pPr>
              <a:t>2024/4/9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8799E8D5-88C0-4892-BDA7-B863EB08935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1426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6B0C9555-E961-4F69-ACA4-79C5FA72A480}" type="datetimeFigureOut">
              <a:rPr lang="zh-TW" altLang="en-US"/>
              <a:pPr>
                <a:defRPr/>
              </a:pPr>
              <a:t>2024/4/9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2D7E969D-132A-4D59-8EC3-AD32CABFE40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605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44C2-06D8-43FF-A9AF-440150451A37}" type="datetimeFigureOut">
              <a:rPr lang="zh-TW" altLang="en-US"/>
              <a:pPr>
                <a:defRPr/>
              </a:pPr>
              <a:t>2024/4/9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53DD8-5C54-42B9-A2D9-B349CC4D3FE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2925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070E7-AD48-4024-954A-7A0ECBB641BF}" type="datetimeFigureOut">
              <a:rPr lang="zh-TW" altLang="en-US"/>
              <a:pPr>
                <a:defRPr/>
              </a:pPr>
              <a:t>2024/4/9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28289-0223-4D07-939A-CE42C3A486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194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ED59D-86BC-49FD-B825-082C079FB64A}" type="datetimeFigureOut">
              <a:rPr lang="zh-TW" altLang="en-US"/>
              <a:pPr>
                <a:defRPr/>
              </a:pPr>
              <a:t>2024/4/9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E6B9A-1CD7-41FE-9B0E-446E3ABAC7D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219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973E9-25B0-4E2E-BAAE-455E95DB67F0}" type="datetimeFigureOut">
              <a:rPr lang="zh-TW" altLang="en-US"/>
              <a:pPr>
                <a:defRPr/>
              </a:pPr>
              <a:t>2024/4/9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817C8-31D5-4801-B1B3-1FAA39DF87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299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E8E49-37CB-46EF-BCAC-1DE3216CA0BA}" type="datetimeFigureOut">
              <a:rPr lang="zh-TW" altLang="en-US"/>
              <a:pPr>
                <a:defRPr/>
              </a:pPr>
              <a:t>2024/4/9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D286A-F7CE-4EE9-A765-A1A1E196A5F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606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3B38-7037-466F-BA37-D70B43316A1B}" type="datetimeFigureOut">
              <a:rPr lang="zh-TW" altLang="en-US"/>
              <a:pPr>
                <a:defRPr/>
              </a:pPr>
              <a:t>2024/4/9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B93C2-0A05-4449-AC77-ED2FD2FD8B7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9558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288EF-1A6C-4C60-BE16-DB4D13EFD62F}" type="datetimeFigureOut">
              <a:rPr lang="zh-TW" altLang="en-US"/>
              <a:pPr>
                <a:defRPr/>
              </a:pPr>
              <a:t>2024/4/9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4AB37-46D5-4BE7-98B8-3D0D1B4449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4268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FC559-E49E-430C-ABDB-882723C7652E}" type="datetimeFigureOut">
              <a:rPr lang="zh-TW" altLang="en-US"/>
              <a:pPr>
                <a:defRPr/>
              </a:pPr>
              <a:t>2024/4/9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FE616-3A23-4736-9A25-AA16EC042E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8171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4B77B-672B-4CED-BCF5-76CABB2838E2}" type="datetimeFigureOut">
              <a:rPr lang="zh-TW" altLang="en-US"/>
              <a:pPr>
                <a:defRPr/>
              </a:pPr>
              <a:t>2024/4/9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938FE-B7F1-42AD-84A7-8EC1967589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470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8D129-AD7D-4A40-8870-A15309344601}" type="datetimeFigureOut">
              <a:rPr lang="zh-TW" altLang="en-US"/>
              <a:pPr>
                <a:defRPr/>
              </a:pPr>
              <a:t>2024/4/9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7C6B6-7C11-4490-898D-6B0026F096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5805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9D379-BB0B-4744-9F53-F9DDD81DA4CA}" type="datetimeFigureOut">
              <a:rPr lang="zh-TW" altLang="en-US"/>
              <a:pPr>
                <a:defRPr/>
              </a:pPr>
              <a:t>2024/4/9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98C23-9545-49C0-8E05-4AEB2895C4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10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5632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993EFFD-7999-46F0-AAF6-7765E241E78C}" type="datetimeFigureOut">
              <a:rPr lang="zh-TW" altLang="en-US"/>
              <a:pPr>
                <a:defRPr/>
              </a:pPr>
              <a:t>2024/4/9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F4AAA8D-E2ED-435B-928D-B0FC0F5210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0.png"/><Relationship Id="rId3" Type="http://schemas.openxmlformats.org/officeDocument/2006/relationships/image" Target="../media/image611.png"/><Relationship Id="rId7" Type="http://schemas.openxmlformats.org/officeDocument/2006/relationships/image" Target="../media/image65.png"/><Relationship Id="rId12" Type="http://schemas.openxmlformats.org/officeDocument/2006/relationships/image" Target="../media/image431.png"/><Relationship Id="rId2" Type="http://schemas.openxmlformats.org/officeDocument/2006/relationships/image" Target="../media/image6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1.png"/><Relationship Id="rId10" Type="http://schemas.openxmlformats.org/officeDocument/2006/relationships/image" Target="../media/image68.png"/><Relationship Id="rId4" Type="http://schemas.openxmlformats.org/officeDocument/2006/relationships/image" Target="../media/image621.png"/><Relationship Id="rId9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3" Type="http://schemas.openxmlformats.org/officeDocument/2006/relationships/image" Target="../media/image570.png"/><Relationship Id="rId7" Type="http://schemas.openxmlformats.org/officeDocument/2006/relationships/image" Target="../media/image600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0.png"/><Relationship Id="rId5" Type="http://schemas.openxmlformats.org/officeDocument/2006/relationships/image" Target="../media/image620.png"/><Relationship Id="rId10" Type="http://schemas.openxmlformats.org/officeDocument/2006/relationships/image" Target="../media/image760.png"/><Relationship Id="rId4" Type="http://schemas.openxmlformats.org/officeDocument/2006/relationships/image" Target="../media/image2340.png"/><Relationship Id="rId9" Type="http://schemas.openxmlformats.org/officeDocument/2006/relationships/image" Target="../media/image7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35.png"/><Relationship Id="rId7" Type="http://schemas.openxmlformats.org/officeDocument/2006/relationships/image" Target="../media/image144.png"/><Relationship Id="rId12" Type="http://schemas.openxmlformats.org/officeDocument/2006/relationships/image" Target="../media/image15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3.png"/><Relationship Id="rId11" Type="http://schemas.openxmlformats.org/officeDocument/2006/relationships/image" Target="../media/image150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Relationship Id="rId9" Type="http://schemas.openxmlformats.org/officeDocument/2006/relationships/image" Target="../media/image97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3.png"/><Relationship Id="rId5" Type="http://schemas.openxmlformats.org/officeDocument/2006/relationships/image" Target="../media/image118.png"/><Relationship Id="rId4" Type="http://schemas.openxmlformats.org/officeDocument/2006/relationships/image" Target="../media/image9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159.png"/><Relationship Id="rId18" Type="http://schemas.openxmlformats.org/officeDocument/2006/relationships/image" Target="../media/image149.png"/><Relationship Id="rId3" Type="http://schemas.openxmlformats.org/officeDocument/2006/relationships/image" Target="../media/image1023.png"/><Relationship Id="rId7" Type="http://schemas.openxmlformats.org/officeDocument/2006/relationships/image" Target="../media/image146.png"/><Relationship Id="rId12" Type="http://schemas.openxmlformats.org/officeDocument/2006/relationships/image" Target="../media/image1202.png"/><Relationship Id="rId17" Type="http://schemas.openxmlformats.org/officeDocument/2006/relationships/image" Target="../media/image161.png"/><Relationship Id="rId2" Type="http://schemas.openxmlformats.org/officeDocument/2006/relationships/image" Target="../media/image120.png"/><Relationship Id="rId16" Type="http://schemas.openxmlformats.org/officeDocument/2006/relationships/image" Target="../media/image16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11" Type="http://schemas.openxmlformats.org/officeDocument/2006/relationships/image" Target="../media/image152.png"/><Relationship Id="rId15" Type="http://schemas.openxmlformats.org/officeDocument/2006/relationships/image" Target="../media/image1472.png"/><Relationship Id="rId10" Type="http://schemas.openxmlformats.org/officeDocument/2006/relationships/image" Target="../media/image151.png"/><Relationship Id="rId19" Type="http://schemas.openxmlformats.org/officeDocument/2006/relationships/image" Target="../media/image154.png"/><Relationship Id="rId9" Type="http://schemas.openxmlformats.org/officeDocument/2006/relationships/image" Target="../media/image148.png"/><Relationship Id="rId14" Type="http://schemas.openxmlformats.org/officeDocument/2006/relationships/image" Target="../media/image10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7" Type="http://schemas.openxmlformats.org/officeDocument/2006/relationships/image" Target="../media/image168.png"/><Relationship Id="rId2" Type="http://schemas.openxmlformats.org/officeDocument/2006/relationships/image" Target="../media/image14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1.png"/><Relationship Id="rId11" Type="http://schemas.openxmlformats.org/officeDocument/2006/relationships/image" Target="../media/image164.png"/><Relationship Id="rId5" Type="http://schemas.openxmlformats.org/officeDocument/2006/relationships/image" Target="../media/image1512.png"/><Relationship Id="rId10" Type="http://schemas.openxmlformats.org/officeDocument/2006/relationships/image" Target="../media/image1550.png"/><Relationship Id="rId9" Type="http://schemas.openxmlformats.org/officeDocument/2006/relationships/image" Target="../media/image1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3" Type="http://schemas.openxmlformats.org/officeDocument/2006/relationships/image" Target="../media/image191.png"/><Relationship Id="rId7" Type="http://schemas.openxmlformats.org/officeDocument/2006/relationships/image" Target="../media/image195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4" Type="http://schemas.openxmlformats.org/officeDocument/2006/relationships/image" Target="../media/image162.png"/><Relationship Id="rId9" Type="http://schemas.openxmlformats.org/officeDocument/2006/relationships/image" Target="../media/image19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74.png"/><Relationship Id="rId3" Type="http://schemas.openxmlformats.org/officeDocument/2006/relationships/image" Target="../media/image194.png"/><Relationship Id="rId7" Type="http://schemas.openxmlformats.org/officeDocument/2006/relationships/image" Target="../media/image201.png"/><Relationship Id="rId12" Type="http://schemas.openxmlformats.org/officeDocument/2006/relationships/image" Target="../media/image206.png"/><Relationship Id="rId2" Type="http://schemas.openxmlformats.org/officeDocument/2006/relationships/image" Target="../media/image172.png"/><Relationship Id="rId16" Type="http://schemas.openxmlformats.org/officeDocument/2006/relationships/image" Target="../media/image2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11" Type="http://schemas.openxmlformats.org/officeDocument/2006/relationships/image" Target="../media/image173.png"/><Relationship Id="rId5" Type="http://schemas.openxmlformats.org/officeDocument/2006/relationships/image" Target="../media/image199.png"/><Relationship Id="rId15" Type="http://schemas.openxmlformats.org/officeDocument/2006/relationships/image" Target="../media/image176.png"/><Relationship Id="rId10" Type="http://schemas.openxmlformats.org/officeDocument/2006/relationships/image" Target="../media/image171.png"/><Relationship Id="rId4" Type="http://schemas.openxmlformats.org/officeDocument/2006/relationships/image" Target="../media/image198.png"/><Relationship Id="rId9" Type="http://schemas.openxmlformats.org/officeDocument/2006/relationships/image" Target="../media/image203.png"/><Relationship Id="rId14" Type="http://schemas.openxmlformats.org/officeDocument/2006/relationships/image" Target="../media/image17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8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1.png"/><Relationship Id="rId13" Type="http://schemas.openxmlformats.org/officeDocument/2006/relationships/image" Target="../media/image1851.png"/><Relationship Id="rId3" Type="http://schemas.openxmlformats.org/officeDocument/2006/relationships/image" Target="../media/image1750.png"/><Relationship Id="rId7" Type="http://schemas.openxmlformats.org/officeDocument/2006/relationships/image" Target="../media/image1830.png"/><Relationship Id="rId12" Type="http://schemas.openxmlformats.org/officeDocument/2006/relationships/image" Target="../media/image180.png"/><Relationship Id="rId2" Type="http://schemas.openxmlformats.org/officeDocument/2006/relationships/image" Target="../media/image17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2.png"/><Relationship Id="rId11" Type="http://schemas.openxmlformats.org/officeDocument/2006/relationships/image" Target="../media/image1790.png"/><Relationship Id="rId5" Type="http://schemas.openxmlformats.org/officeDocument/2006/relationships/image" Target="../media/image1730.png"/><Relationship Id="rId10" Type="http://schemas.openxmlformats.org/officeDocument/2006/relationships/image" Target="../media/image184.png"/><Relationship Id="rId4" Type="http://schemas.openxmlformats.org/officeDocument/2006/relationships/image" Target="../media/image1711.png"/><Relationship Id="rId9" Type="http://schemas.openxmlformats.org/officeDocument/2006/relationships/image" Target="../media/image1770.png"/><Relationship Id="rId14" Type="http://schemas.openxmlformats.org/officeDocument/2006/relationships/image" Target="../media/image18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21.png"/><Relationship Id="rId18" Type="http://schemas.openxmlformats.org/officeDocument/2006/relationships/image" Target="../media/image226.png"/><Relationship Id="rId26" Type="http://schemas.openxmlformats.org/officeDocument/2006/relationships/image" Target="../media/image234.png"/><Relationship Id="rId3" Type="http://schemas.openxmlformats.org/officeDocument/2006/relationships/image" Target="../media/image1860.png"/><Relationship Id="rId21" Type="http://schemas.openxmlformats.org/officeDocument/2006/relationships/image" Target="../media/image229.png"/><Relationship Id="rId7" Type="http://schemas.openxmlformats.org/officeDocument/2006/relationships/image" Target="../media/image202.png"/><Relationship Id="rId12" Type="http://schemas.openxmlformats.org/officeDocument/2006/relationships/image" Target="../media/image33.jpeg"/><Relationship Id="rId17" Type="http://schemas.openxmlformats.org/officeDocument/2006/relationships/image" Target="../media/image225.png"/><Relationship Id="rId25" Type="http://schemas.openxmlformats.org/officeDocument/2006/relationships/image" Target="../media/image233.png"/><Relationship Id="rId2" Type="http://schemas.openxmlformats.org/officeDocument/2006/relationships/image" Target="../media/image1850.png"/><Relationship Id="rId16" Type="http://schemas.openxmlformats.org/officeDocument/2006/relationships/image" Target="../media/image224.png"/><Relationship Id="rId20" Type="http://schemas.openxmlformats.org/officeDocument/2006/relationships/image" Target="../media/image2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9.png"/><Relationship Id="rId11" Type="http://schemas.openxmlformats.org/officeDocument/2006/relationships/image" Target="../media/image219.png"/><Relationship Id="rId24" Type="http://schemas.openxmlformats.org/officeDocument/2006/relationships/image" Target="../media/image232.png"/><Relationship Id="rId5" Type="http://schemas.openxmlformats.org/officeDocument/2006/relationships/image" Target="../media/image1880.png"/><Relationship Id="rId15" Type="http://schemas.openxmlformats.org/officeDocument/2006/relationships/image" Target="../media/image223.png"/><Relationship Id="rId23" Type="http://schemas.openxmlformats.org/officeDocument/2006/relationships/image" Target="../media/image231.png"/><Relationship Id="rId10" Type="http://schemas.openxmlformats.org/officeDocument/2006/relationships/image" Target="../media/image2170.png"/><Relationship Id="rId19" Type="http://schemas.openxmlformats.org/officeDocument/2006/relationships/image" Target="../media/image227.png"/><Relationship Id="rId4" Type="http://schemas.openxmlformats.org/officeDocument/2006/relationships/image" Target="../media/image1870.png"/><Relationship Id="rId9" Type="http://schemas.openxmlformats.org/officeDocument/2006/relationships/image" Target="../media/image2160.png"/><Relationship Id="rId14" Type="http://schemas.openxmlformats.org/officeDocument/2006/relationships/image" Target="../media/image222.png"/><Relationship Id="rId22" Type="http://schemas.openxmlformats.org/officeDocument/2006/relationships/image" Target="../media/image2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239.png"/><Relationship Id="rId3" Type="http://schemas.openxmlformats.org/officeDocument/2006/relationships/image" Target="../media/image205.png"/><Relationship Id="rId7" Type="http://schemas.openxmlformats.org/officeDocument/2006/relationships/image" Target="../media/image2151.png"/><Relationship Id="rId12" Type="http://schemas.openxmlformats.org/officeDocument/2006/relationships/image" Target="../media/image238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9.png"/><Relationship Id="rId11" Type="http://schemas.openxmlformats.org/officeDocument/2006/relationships/image" Target="../media/image237.png"/><Relationship Id="rId5" Type="http://schemas.openxmlformats.org/officeDocument/2006/relationships/image" Target="../media/image208.png"/><Relationship Id="rId10" Type="http://schemas.openxmlformats.org/officeDocument/2006/relationships/image" Target="../media/image236.png"/><Relationship Id="rId4" Type="http://schemas.openxmlformats.org/officeDocument/2006/relationships/image" Target="../media/image207.png"/><Relationship Id="rId9" Type="http://schemas.openxmlformats.org/officeDocument/2006/relationships/image" Target="../media/image23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0.png"/><Relationship Id="rId3" Type="http://schemas.openxmlformats.org/officeDocument/2006/relationships/image" Target="../media/image2331.png"/><Relationship Id="rId7" Type="http://schemas.openxmlformats.org/officeDocument/2006/relationships/image" Target="../media/image2370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62.png"/><Relationship Id="rId5" Type="http://schemas.openxmlformats.org/officeDocument/2006/relationships/image" Target="../media/image2352.png"/><Relationship Id="rId4" Type="http://schemas.openxmlformats.org/officeDocument/2006/relationships/image" Target="../media/image2343.png"/><Relationship Id="rId9" Type="http://schemas.openxmlformats.org/officeDocument/2006/relationships/image" Target="../media/image239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0.png"/><Relationship Id="rId3" Type="http://schemas.openxmlformats.org/officeDocument/2006/relationships/image" Target="../media/image1093.png"/><Relationship Id="rId7" Type="http://schemas.openxmlformats.org/officeDocument/2006/relationships/image" Target="../media/image1460.png"/><Relationship Id="rId2" Type="http://schemas.openxmlformats.org/officeDocument/2006/relationships/image" Target="../media/image10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2.png"/><Relationship Id="rId5" Type="http://schemas.openxmlformats.org/officeDocument/2006/relationships/image" Target="../media/image1201.png"/><Relationship Id="rId4" Type="http://schemas.openxmlformats.org/officeDocument/2006/relationships/image" Target="../media/image118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4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12" Type="http://schemas.openxmlformats.org/officeDocument/2006/relationships/image" Target="../media/image4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2.png"/><Relationship Id="rId5" Type="http://schemas.openxmlformats.org/officeDocument/2006/relationships/image" Target="../media/image1314.png"/><Relationship Id="rId10" Type="http://schemas.openxmlformats.org/officeDocument/2006/relationships/image" Target="../media/image41.png"/><Relationship Id="rId9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45.png"/><Relationship Id="rId7" Type="http://schemas.openxmlformats.org/officeDocument/2006/relationships/image" Target="../media/image45.png"/><Relationship Id="rId2" Type="http://schemas.openxmlformats.org/officeDocument/2006/relationships/image" Target="../media/image2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8.png"/><Relationship Id="rId5" Type="http://schemas.openxmlformats.org/officeDocument/2006/relationships/image" Target="../media/image247.png"/><Relationship Id="rId4" Type="http://schemas.openxmlformats.org/officeDocument/2006/relationships/image" Target="../media/image24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7" Type="http://schemas.openxmlformats.org/officeDocument/2006/relationships/image" Target="../media/image241.png"/><Relationship Id="rId2" Type="http://schemas.openxmlformats.org/officeDocument/2006/relationships/image" Target="../media/image19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00.png"/><Relationship Id="rId5" Type="http://schemas.openxmlformats.org/officeDocument/2006/relationships/image" Target="../media/image2150.png"/><Relationship Id="rId4" Type="http://schemas.openxmlformats.org/officeDocument/2006/relationships/image" Target="../media/image1760.png"/><Relationship Id="rId9" Type="http://schemas.openxmlformats.org/officeDocument/2006/relationships/image" Target="../media/image2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70.pn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png"/><Relationship Id="rId3" Type="http://schemas.openxmlformats.org/officeDocument/2006/relationships/image" Target="../media/image2480.png"/><Relationship Id="rId7" Type="http://schemas.openxmlformats.org/officeDocument/2006/relationships/image" Target="../media/image270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5" Type="http://schemas.openxmlformats.org/officeDocument/2006/relationships/image" Target="../media/image2501.png"/><Relationship Id="rId4" Type="http://schemas.openxmlformats.org/officeDocument/2006/relationships/image" Target="../media/image249.png"/><Relationship Id="rId9" Type="http://schemas.openxmlformats.org/officeDocument/2006/relationships/image" Target="../media/image27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7" Type="http://schemas.openxmlformats.org/officeDocument/2006/relationships/image" Target="../media/image71.png"/><Relationship Id="rId2" Type="http://schemas.openxmlformats.org/officeDocument/2006/relationships/image" Target="../media/image4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50.png"/><Relationship Id="rId4" Type="http://schemas.openxmlformats.org/officeDocument/2006/relationships/image" Target="../media/image4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9" Type="http://schemas.openxmlformats.org/officeDocument/2006/relationships/image" Target="NUL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2.png"/><Relationship Id="rId13" Type="http://schemas.openxmlformats.org/officeDocument/2006/relationships/image" Target="../media/image400.png"/><Relationship Id="rId3" Type="http://schemas.openxmlformats.org/officeDocument/2006/relationships/image" Target="../media/image320.png"/><Relationship Id="rId7" Type="http://schemas.openxmlformats.org/officeDocument/2006/relationships/image" Target="../media/image361.png"/><Relationship Id="rId12" Type="http://schemas.openxmlformats.org/officeDocument/2006/relationships/image" Target="../media/image300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1.png"/><Relationship Id="rId11" Type="http://schemas.openxmlformats.org/officeDocument/2006/relationships/image" Target="../media/image470.png"/><Relationship Id="rId5" Type="http://schemas.openxmlformats.org/officeDocument/2006/relationships/image" Target="../media/image340.png"/><Relationship Id="rId15" Type="http://schemas.openxmlformats.org/officeDocument/2006/relationships/image" Target="../media/image480.png"/><Relationship Id="rId10" Type="http://schemas.openxmlformats.org/officeDocument/2006/relationships/image" Target="../media/image460.png"/><Relationship Id="rId19" Type="http://schemas.openxmlformats.org/officeDocument/2006/relationships/image" Target="../media/image430.png"/><Relationship Id="rId4" Type="http://schemas.openxmlformats.org/officeDocument/2006/relationships/image" Target="../media/image330.png"/><Relationship Id="rId9" Type="http://schemas.openxmlformats.org/officeDocument/2006/relationships/image" Target="../media/image450.png"/><Relationship Id="rId14" Type="http://schemas.openxmlformats.org/officeDocument/2006/relationships/image" Target="../media/image39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2.png"/><Relationship Id="rId13" Type="http://schemas.openxmlformats.org/officeDocument/2006/relationships/image" Target="../media/image550.png"/><Relationship Id="rId3" Type="http://schemas.openxmlformats.org/officeDocument/2006/relationships/image" Target="../media/image4511.png"/><Relationship Id="rId7" Type="http://schemas.openxmlformats.org/officeDocument/2006/relationships/image" Target="../media/image4912.png"/><Relationship Id="rId12" Type="http://schemas.openxmlformats.org/officeDocument/2006/relationships/image" Target="../media/image540.png"/><Relationship Id="rId17" Type="http://schemas.openxmlformats.org/officeDocument/2006/relationships/image" Target="../media/image62.png"/><Relationship Id="rId2" Type="http://schemas.openxmlformats.org/officeDocument/2006/relationships/image" Target="../media/image441.png"/><Relationship Id="rId16" Type="http://schemas.openxmlformats.org/officeDocument/2006/relationships/image" Target="../media/image6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11.png"/><Relationship Id="rId11" Type="http://schemas.openxmlformats.org/officeDocument/2006/relationships/image" Target="../media/image531.png"/><Relationship Id="rId5" Type="http://schemas.openxmlformats.org/officeDocument/2006/relationships/image" Target="../media/image4710.png"/><Relationship Id="rId15" Type="http://schemas.openxmlformats.org/officeDocument/2006/relationships/image" Target="../media/image5700.png"/><Relationship Id="rId10" Type="http://schemas.openxmlformats.org/officeDocument/2006/relationships/image" Target="../media/image527.png"/><Relationship Id="rId4" Type="http://schemas.openxmlformats.org/officeDocument/2006/relationships/image" Target="../media/image4610.png"/><Relationship Id="rId9" Type="http://schemas.openxmlformats.org/officeDocument/2006/relationships/image" Target="../media/image510.png"/><Relationship Id="rId14" Type="http://schemas.openxmlformats.org/officeDocument/2006/relationships/image" Target="../media/image602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5.png"/><Relationship Id="rId18" Type="http://schemas.openxmlformats.org/officeDocument/2006/relationships/image" Target="../media/image53.png"/><Relationship Id="rId3" Type="http://schemas.openxmlformats.org/officeDocument/2006/relationships/image" Target="../media/image440.png"/><Relationship Id="rId21" Type="http://schemas.openxmlformats.org/officeDocument/2006/relationships/image" Target="../media/image670.png"/><Relationship Id="rId7" Type="http://schemas.openxmlformats.org/officeDocument/2006/relationships/image" Target="../media/image6010.png"/><Relationship Id="rId12" Type="http://schemas.openxmlformats.org/officeDocument/2006/relationships/image" Target="../media/image530.png"/><Relationship Id="rId17" Type="http://schemas.openxmlformats.org/officeDocument/2006/relationships/image" Target="../media/image580.png"/><Relationship Id="rId25" Type="http://schemas.openxmlformats.org/officeDocument/2006/relationships/image" Target="../media/image711.png"/><Relationship Id="rId2" Type="http://schemas.openxmlformats.org/officeDocument/2006/relationships/image" Target="../media/image436.png"/><Relationship Id="rId20" Type="http://schemas.openxmlformats.org/officeDocument/2006/relationships/image" Target="../media/image6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526.png"/><Relationship Id="rId24" Type="http://schemas.openxmlformats.org/officeDocument/2006/relationships/image" Target="../media/image700.png"/><Relationship Id="rId5" Type="http://schemas.openxmlformats.org/officeDocument/2006/relationships/image" Target="../media/image581.png"/><Relationship Id="rId15" Type="http://schemas.openxmlformats.org/officeDocument/2006/relationships/image" Target="../media/image77.png"/><Relationship Id="rId23" Type="http://schemas.openxmlformats.org/officeDocument/2006/relationships/image" Target="../media/image690.png"/><Relationship Id="rId19" Type="http://schemas.openxmlformats.org/officeDocument/2006/relationships/image" Target="../media/image651.png"/><Relationship Id="rId4" Type="http://schemas.openxmlformats.org/officeDocument/2006/relationships/image" Target="../media/image4510.png"/><Relationship Id="rId14" Type="http://schemas.openxmlformats.org/officeDocument/2006/relationships/image" Target="../media/image76.png"/><Relationship Id="rId22" Type="http://schemas.openxmlformats.org/officeDocument/2006/relationships/image" Target="../media/image68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1.png"/><Relationship Id="rId13" Type="http://schemas.openxmlformats.org/officeDocument/2006/relationships/image" Target="../media/image82.png"/><Relationship Id="rId3" Type="http://schemas.openxmlformats.org/officeDocument/2006/relationships/image" Target="../media/image731.png"/><Relationship Id="rId7" Type="http://schemas.openxmlformats.org/officeDocument/2006/relationships/image" Target="../media/image771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" Type="http://schemas.openxmlformats.org/officeDocument/2006/relationships/image" Target="../media/image721.pn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1.png"/><Relationship Id="rId11" Type="http://schemas.openxmlformats.org/officeDocument/2006/relationships/image" Target="../media/image80.png"/><Relationship Id="rId5" Type="http://schemas.openxmlformats.org/officeDocument/2006/relationships/image" Target="../media/image751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741.png"/><Relationship Id="rId14" Type="http://schemas.openxmlformats.org/officeDocument/2006/relationships/image" Target="../media/image8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3" Type="http://schemas.openxmlformats.org/officeDocument/2006/relationships/image" Target="../media/image87.png"/><Relationship Id="rId7" Type="http://schemas.openxmlformats.org/officeDocument/2006/relationships/image" Target="../media/image650.png"/><Relationship Id="rId12" Type="http://schemas.openxmlformats.org/officeDocument/2006/relationships/image" Target="../media/image94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93.png"/><Relationship Id="rId5" Type="http://schemas.openxmlformats.org/officeDocument/2006/relationships/image" Target="../media/image89.png"/><Relationship Id="rId10" Type="http://schemas.openxmlformats.org/officeDocument/2006/relationships/image" Target="../media/image92.png"/><Relationship Id="rId4" Type="http://schemas.openxmlformats.org/officeDocument/2006/relationships/image" Target="../media/image88.png"/><Relationship Id="rId9" Type="http://schemas.openxmlformats.org/officeDocument/2006/relationships/image" Target="../media/image9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50.png"/><Relationship Id="rId18" Type="http://schemas.openxmlformats.org/officeDocument/2006/relationships/image" Target="../media/image1410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12" Type="http://schemas.openxmlformats.org/officeDocument/2006/relationships/image" Target="../media/image134.png"/><Relationship Id="rId17" Type="http://schemas.openxmlformats.org/officeDocument/2006/relationships/image" Target="../media/image139.png"/><Relationship Id="rId2" Type="http://schemas.openxmlformats.org/officeDocument/2006/relationships/image" Target="../media/image123.png"/><Relationship Id="rId16" Type="http://schemas.openxmlformats.org/officeDocument/2006/relationships/image" Target="../media/image1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11" Type="http://schemas.openxmlformats.org/officeDocument/2006/relationships/image" Target="../media/image53.png"/><Relationship Id="rId5" Type="http://schemas.openxmlformats.org/officeDocument/2006/relationships/image" Target="../media/image126.png"/><Relationship Id="rId15" Type="http://schemas.openxmlformats.org/officeDocument/2006/relationships/image" Target="../media/image137.png"/><Relationship Id="rId10" Type="http://schemas.openxmlformats.org/officeDocument/2006/relationships/image" Target="../media/image1310.png"/><Relationship Id="rId19" Type="http://schemas.openxmlformats.org/officeDocument/2006/relationships/image" Target="../media/image1420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Relationship Id="rId14" Type="http://schemas.openxmlformats.org/officeDocument/2006/relationships/image" Target="../media/image13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1.png"/><Relationship Id="rId13" Type="http://schemas.openxmlformats.org/officeDocument/2006/relationships/image" Target="../media/image156.png"/><Relationship Id="rId3" Type="http://schemas.openxmlformats.org/officeDocument/2006/relationships/image" Target="../media/image1450.png"/><Relationship Id="rId7" Type="http://schemas.openxmlformats.org/officeDocument/2006/relationships/image" Target="../media/image1462.png"/><Relationship Id="rId12" Type="http://schemas.openxmlformats.org/officeDocument/2006/relationships/image" Target="../media/image1530.png"/><Relationship Id="rId2" Type="http://schemas.openxmlformats.org/officeDocument/2006/relationships/image" Target="../media/image14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81.png"/><Relationship Id="rId11" Type="http://schemas.openxmlformats.org/officeDocument/2006/relationships/image" Target="../media/image1540.png"/><Relationship Id="rId5" Type="http://schemas.openxmlformats.org/officeDocument/2006/relationships/image" Target="../media/image1471.png"/><Relationship Id="rId15" Type="http://schemas.openxmlformats.org/officeDocument/2006/relationships/image" Target="../media/image53.png"/><Relationship Id="rId10" Type="http://schemas.openxmlformats.org/officeDocument/2006/relationships/image" Target="../media/image1522.png"/><Relationship Id="rId4" Type="http://schemas.openxmlformats.org/officeDocument/2006/relationships/image" Target="../media/image1200.png"/><Relationship Id="rId9" Type="http://schemas.openxmlformats.org/officeDocument/2006/relationships/image" Target="../media/image1510.png"/><Relationship Id="rId14" Type="http://schemas.openxmlformats.org/officeDocument/2006/relationships/image" Target="../media/image15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13" Type="http://schemas.openxmlformats.org/officeDocument/2006/relationships/image" Target="../media/image102.png"/><Relationship Id="rId18" Type="http://schemas.openxmlformats.org/officeDocument/2006/relationships/image" Target="../media/image107.png"/><Relationship Id="rId3" Type="http://schemas.openxmlformats.org/officeDocument/2006/relationships/image" Target="../media/image55.png"/><Relationship Id="rId7" Type="http://schemas.openxmlformats.org/officeDocument/2006/relationships/image" Target="../media/image78.png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" Type="http://schemas.openxmlformats.org/officeDocument/2006/relationships/image" Target="../media/image54.png"/><Relationship Id="rId16" Type="http://schemas.openxmlformats.org/officeDocument/2006/relationships/image" Target="../media/image105.png"/><Relationship Id="rId20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100.png"/><Relationship Id="rId5" Type="http://schemas.openxmlformats.org/officeDocument/2006/relationships/image" Target="../media/image72.png"/><Relationship Id="rId15" Type="http://schemas.openxmlformats.org/officeDocument/2006/relationships/image" Target="../media/image104.png"/><Relationship Id="rId10" Type="http://schemas.openxmlformats.org/officeDocument/2006/relationships/image" Target="../media/image99.jpeg"/><Relationship Id="rId19" Type="http://schemas.openxmlformats.org/officeDocument/2006/relationships/image" Target="../media/image109.png"/><Relationship Id="rId4" Type="http://schemas.openxmlformats.org/officeDocument/2006/relationships/image" Target="../media/image56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3" Type="http://schemas.openxmlformats.org/officeDocument/2006/relationships/image" Target="../media/image268.png"/><Relationship Id="rId7" Type="http://schemas.openxmlformats.org/officeDocument/2006/relationships/image" Target="../media/image30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1.png"/><Relationship Id="rId5" Type="http://schemas.openxmlformats.org/officeDocument/2006/relationships/image" Target="../media/image281.png"/><Relationship Id="rId10" Type="http://schemas.openxmlformats.org/officeDocument/2006/relationships/image" Target="../media/image3.jpeg"/><Relationship Id="rId4" Type="http://schemas.openxmlformats.org/officeDocument/2006/relationships/image" Target="../media/image2710.png"/><Relationship Id="rId9" Type="http://schemas.openxmlformats.org/officeDocument/2006/relationships/image" Target="../media/image32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33.png"/><Relationship Id="rId3" Type="http://schemas.openxmlformats.org/officeDocument/2006/relationships/image" Target="../media/image99.jpeg"/><Relationship Id="rId7" Type="http://schemas.openxmlformats.org/officeDocument/2006/relationships/image" Target="../media/image116.png"/><Relationship Id="rId12" Type="http://schemas.openxmlformats.org/officeDocument/2006/relationships/image" Target="../media/image132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11" Type="http://schemas.openxmlformats.org/officeDocument/2006/relationships/image" Target="../media/image122.png"/><Relationship Id="rId5" Type="http://schemas.openxmlformats.org/officeDocument/2006/relationships/image" Target="../media/image114.png"/><Relationship Id="rId15" Type="http://schemas.openxmlformats.org/officeDocument/2006/relationships/image" Target="../media/image158.png"/><Relationship Id="rId10" Type="http://schemas.openxmlformats.org/officeDocument/2006/relationships/image" Target="../media/image121.png"/><Relationship Id="rId4" Type="http://schemas.openxmlformats.org/officeDocument/2006/relationships/image" Target="../media/image113.png"/><Relationship Id="rId9" Type="http://schemas.openxmlformats.org/officeDocument/2006/relationships/image" Target="../media/image119.png"/><Relationship Id="rId14" Type="http://schemas.openxmlformats.org/officeDocument/2006/relationships/image" Target="../media/image1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1.png"/><Relationship Id="rId2" Type="http://schemas.openxmlformats.org/officeDocument/2006/relationships/image" Target="../media/image15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1.png"/><Relationship Id="rId5" Type="http://schemas.openxmlformats.org/officeDocument/2006/relationships/image" Target="../media/image1590.png"/><Relationship Id="rId4" Type="http://schemas.openxmlformats.org/officeDocument/2006/relationships/image" Target="../media/image158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1.png"/><Relationship Id="rId3" Type="http://schemas.openxmlformats.org/officeDocument/2006/relationships/image" Target="../media/image166.jpeg"/><Relationship Id="rId7" Type="http://schemas.openxmlformats.org/officeDocument/2006/relationships/image" Target="../media/image1161.png"/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0.png"/><Relationship Id="rId11" Type="http://schemas.openxmlformats.org/officeDocument/2006/relationships/image" Target="../media/image1281.png"/><Relationship Id="rId5" Type="http://schemas.openxmlformats.org/officeDocument/2006/relationships/image" Target="../media/image1101.png"/><Relationship Id="rId10" Type="http://schemas.openxmlformats.org/officeDocument/2006/relationships/image" Target="../media/image1271.png"/><Relationship Id="rId4" Type="http://schemas.openxmlformats.org/officeDocument/2006/relationships/image" Target="../media/image1140.png"/><Relationship Id="rId9" Type="http://schemas.openxmlformats.org/officeDocument/2006/relationships/image" Target="../media/image126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0.png"/><Relationship Id="rId3" Type="http://schemas.openxmlformats.org/officeDocument/2006/relationships/image" Target="../media/image1250.png"/><Relationship Id="rId7" Type="http://schemas.openxmlformats.org/officeDocument/2006/relationships/image" Target="../media/image1290.png"/><Relationship Id="rId2" Type="http://schemas.openxmlformats.org/officeDocument/2006/relationships/image" Target="../media/image1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0.png"/><Relationship Id="rId11" Type="http://schemas.openxmlformats.org/officeDocument/2006/relationships/image" Target="../media/image1330.png"/><Relationship Id="rId5" Type="http://schemas.openxmlformats.org/officeDocument/2006/relationships/image" Target="../media/image1270.png"/><Relationship Id="rId10" Type="http://schemas.openxmlformats.org/officeDocument/2006/relationships/image" Target="../media/image1320.png"/><Relationship Id="rId4" Type="http://schemas.openxmlformats.org/officeDocument/2006/relationships/image" Target="../media/image1260.png"/><Relationship Id="rId9" Type="http://schemas.openxmlformats.org/officeDocument/2006/relationships/image" Target="../media/image131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1.png"/><Relationship Id="rId13" Type="http://schemas.openxmlformats.org/officeDocument/2006/relationships/image" Target="../media/image1451.png"/><Relationship Id="rId3" Type="http://schemas.openxmlformats.org/officeDocument/2006/relationships/image" Target="../media/image1351.png"/><Relationship Id="rId7" Type="http://schemas.openxmlformats.org/officeDocument/2006/relationships/image" Target="../media/image1390.png"/><Relationship Id="rId12" Type="http://schemas.openxmlformats.org/officeDocument/2006/relationships/image" Target="../media/image1441.png"/><Relationship Id="rId2" Type="http://schemas.openxmlformats.org/officeDocument/2006/relationships/image" Target="../media/image13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0.png"/><Relationship Id="rId11" Type="http://schemas.openxmlformats.org/officeDocument/2006/relationships/image" Target="../media/image1430.png"/><Relationship Id="rId5" Type="http://schemas.openxmlformats.org/officeDocument/2006/relationships/image" Target="../media/image1370.png"/><Relationship Id="rId15" Type="http://schemas.openxmlformats.org/officeDocument/2006/relationships/image" Target="../media/image1473.png"/><Relationship Id="rId10" Type="http://schemas.openxmlformats.org/officeDocument/2006/relationships/image" Target="../media/image1421.png"/><Relationship Id="rId4" Type="http://schemas.openxmlformats.org/officeDocument/2006/relationships/image" Target="../media/image1360.png"/><Relationship Id="rId9" Type="http://schemas.openxmlformats.org/officeDocument/2006/relationships/image" Target="../media/image1411.png"/><Relationship Id="rId14" Type="http://schemas.openxmlformats.org/officeDocument/2006/relationships/image" Target="../media/image146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0.png"/><Relationship Id="rId13" Type="http://schemas.openxmlformats.org/officeDocument/2006/relationships/image" Target="../media/image170.png"/><Relationship Id="rId3" Type="http://schemas.openxmlformats.org/officeDocument/2006/relationships/image" Target="../media/image168.jpeg"/><Relationship Id="rId7" Type="http://schemas.openxmlformats.org/officeDocument/2006/relationships/image" Target="../media/image1640.png"/><Relationship Id="rId12" Type="http://schemas.openxmlformats.org/officeDocument/2006/relationships/image" Target="../media/image1691.png"/><Relationship Id="rId17" Type="http://schemas.openxmlformats.org/officeDocument/2006/relationships/image" Target="../media/image1741.png"/><Relationship Id="rId2" Type="http://schemas.openxmlformats.org/officeDocument/2006/relationships/image" Target="../media/image167.jpeg"/><Relationship Id="rId16" Type="http://schemas.openxmlformats.org/officeDocument/2006/relationships/image" Target="../media/image17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30.png"/><Relationship Id="rId11" Type="http://schemas.openxmlformats.org/officeDocument/2006/relationships/image" Target="../media/image1681.png"/><Relationship Id="rId5" Type="http://schemas.openxmlformats.org/officeDocument/2006/relationships/image" Target="../media/image1620.png"/><Relationship Id="rId15" Type="http://schemas.openxmlformats.org/officeDocument/2006/relationships/image" Target="../media/image1720.png"/><Relationship Id="rId10" Type="http://schemas.openxmlformats.org/officeDocument/2006/relationships/image" Target="../media/image1670.png"/><Relationship Id="rId4" Type="http://schemas.openxmlformats.org/officeDocument/2006/relationships/image" Target="../media/image1610.png"/><Relationship Id="rId9" Type="http://schemas.openxmlformats.org/officeDocument/2006/relationships/image" Target="../media/image1660.png"/><Relationship Id="rId14" Type="http://schemas.openxmlformats.org/officeDocument/2006/relationships/image" Target="../media/image171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2010.png"/><Relationship Id="rId18" Type="http://schemas.openxmlformats.org/officeDocument/2006/relationships/image" Target="../media/image240.png"/><Relationship Id="rId3" Type="http://schemas.openxmlformats.org/officeDocument/2006/relationships/image" Target="../media/image1313.png"/><Relationship Id="rId7" Type="http://schemas.openxmlformats.org/officeDocument/2006/relationships/image" Target="../media/image1611.png"/><Relationship Id="rId12" Type="http://schemas.openxmlformats.org/officeDocument/2006/relationships/image" Target="../media/image192.png"/><Relationship Id="rId17" Type="http://schemas.openxmlformats.org/officeDocument/2006/relationships/image" Target="../media/image2310.png"/><Relationship Id="rId2" Type="http://schemas.openxmlformats.org/officeDocument/2006/relationships/image" Target="../media/image166.jpeg"/><Relationship Id="rId16" Type="http://schemas.openxmlformats.org/officeDocument/2006/relationships/image" Target="../media/image27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3.png"/><Relationship Id="rId11" Type="http://schemas.openxmlformats.org/officeDocument/2006/relationships/image" Target="../media/image290.png"/><Relationship Id="rId5" Type="http://schemas.openxmlformats.org/officeDocument/2006/relationships/image" Target="../media/image1412.png"/><Relationship Id="rId15" Type="http://schemas.openxmlformats.org/officeDocument/2006/relationships/image" Target="../media/image212.png"/><Relationship Id="rId10" Type="http://schemas.openxmlformats.org/officeDocument/2006/relationships/image" Target="../media/image289.png"/><Relationship Id="rId4" Type="http://schemas.openxmlformats.org/officeDocument/2006/relationships/image" Target="../media/image282.png"/><Relationship Id="rId9" Type="http://schemas.openxmlformats.org/officeDocument/2006/relationships/image" Target="../media/image181.png"/><Relationship Id="rId14" Type="http://schemas.openxmlformats.org/officeDocument/2006/relationships/image" Target="../media/image201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3" Type="http://schemas.openxmlformats.org/officeDocument/2006/relationships/image" Target="../media/image264.png"/><Relationship Id="rId7" Type="http://schemas.openxmlformats.org/officeDocument/2006/relationships/image" Target="../media/image2680.png"/><Relationship Id="rId12" Type="http://schemas.openxmlformats.org/officeDocument/2006/relationships/image" Target="../media/image273.png"/><Relationship Id="rId2" Type="http://schemas.openxmlformats.org/officeDocument/2006/relationships/image" Target="../media/image2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7.png"/><Relationship Id="rId11" Type="http://schemas.openxmlformats.org/officeDocument/2006/relationships/image" Target="../media/image2720.png"/><Relationship Id="rId5" Type="http://schemas.openxmlformats.org/officeDocument/2006/relationships/image" Target="../media/image266.png"/><Relationship Id="rId10" Type="http://schemas.openxmlformats.org/officeDocument/2006/relationships/image" Target="../media/image27100.png"/><Relationship Id="rId4" Type="http://schemas.openxmlformats.org/officeDocument/2006/relationships/image" Target="../media/image265.png"/><Relationship Id="rId9" Type="http://schemas.openxmlformats.org/officeDocument/2006/relationships/image" Target="../media/image17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../media/image3.jpeg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5.png"/><Relationship Id="rId2" Type="http://schemas.openxmlformats.org/officeDocument/2006/relationships/image" Target="../media/image2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7.png"/><Relationship Id="rId5" Type="http://schemas.openxmlformats.org/officeDocument/2006/relationships/image" Target="../media/image276.png"/><Relationship Id="rId4" Type="http://schemas.openxmlformats.org/officeDocument/2006/relationships/image" Target="../media/image17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0.png"/><Relationship Id="rId3" Type="http://schemas.openxmlformats.org/officeDocument/2006/relationships/image" Target="../media/image5.png"/><Relationship Id="rId7" Type="http://schemas.openxmlformats.org/officeDocument/2006/relationships/image" Target="../media/image149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5" Type="http://schemas.openxmlformats.org/officeDocument/2006/relationships/image" Target="../media/image1400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1.png"/><Relationship Id="rId3" Type="http://schemas.openxmlformats.org/officeDocument/2006/relationships/image" Target="../media/image1771.png"/><Relationship Id="rId7" Type="http://schemas.openxmlformats.org/officeDocument/2006/relationships/image" Target="../media/image18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1.png"/><Relationship Id="rId11" Type="http://schemas.openxmlformats.org/officeDocument/2006/relationships/image" Target="../media/image185.png"/><Relationship Id="rId5" Type="http://schemas.openxmlformats.org/officeDocument/2006/relationships/image" Target="../media/image1791.png"/><Relationship Id="rId10" Type="http://schemas.openxmlformats.org/officeDocument/2006/relationships/image" Target="../media/image8.png"/><Relationship Id="rId4" Type="http://schemas.openxmlformats.org/officeDocument/2006/relationships/image" Target="../media/image1780.png"/><Relationship Id="rId9" Type="http://schemas.openxmlformats.org/officeDocument/2006/relationships/image" Target="../media/image18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8.png"/><Relationship Id="rId3" Type="http://schemas.openxmlformats.org/officeDocument/2006/relationships/image" Target="../media/image9.png"/><Relationship Id="rId7" Type="http://schemas.openxmlformats.org/officeDocument/2006/relationships/image" Target="../media/image9.jpeg"/><Relationship Id="rId12" Type="http://schemas.openxmlformats.org/officeDocument/2006/relationships/image" Target="../media/image27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3.png"/><Relationship Id="rId11" Type="http://schemas.openxmlformats.org/officeDocument/2006/relationships/image" Target="../media/image26.png"/><Relationship Id="rId5" Type="http://schemas.openxmlformats.org/officeDocument/2006/relationships/image" Target="../media/image211.png"/><Relationship Id="rId10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2.png"/><Relationship Id="rId7" Type="http://schemas.openxmlformats.org/officeDocument/2006/relationships/image" Target="../media/image60.png"/><Relationship Id="rId2" Type="http://schemas.openxmlformats.org/officeDocument/2006/relationships/image" Target="../media/image4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B05E4-298E-3F44-A20E-F06E84001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>
            <a:extLst>
              <a:ext uri="{FF2B5EF4-FFF2-40B4-BE49-F238E27FC236}">
                <a16:creationId xmlns:a16="http://schemas.microsoft.com/office/drawing/2014/main" id="{F090F360-37BA-08F2-4D24-84EFFCF49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086" y="815906"/>
            <a:ext cx="28024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 dirty="0"/>
              <a:t>某瞬間時刻的狀態</a:t>
            </a:r>
          </a:p>
        </p:txBody>
      </p:sp>
      <p:sp>
        <p:nvSpPr>
          <p:cNvPr id="20483" name="Line 6">
            <a:extLst>
              <a:ext uri="{FF2B5EF4-FFF2-40B4-BE49-F238E27FC236}">
                <a16:creationId xmlns:a16="http://schemas.microsoft.com/office/drawing/2014/main" id="{15A3E4F1-87F5-0984-4A2E-9DFBBA9B2B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69869" y="1050019"/>
            <a:ext cx="77454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484" name="Text Box 7">
            <a:extLst>
              <a:ext uri="{FF2B5EF4-FFF2-40B4-BE49-F238E27FC236}">
                <a16:creationId xmlns:a16="http://schemas.microsoft.com/office/drawing/2014/main" id="{BB87510B-9AD2-74C8-43AA-6E7E57306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2444" y="816181"/>
            <a:ext cx="1871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 dirty="0"/>
              <a:t>狀態函數</a:t>
            </a:r>
          </a:p>
        </p:txBody>
      </p:sp>
      <p:sp>
        <p:nvSpPr>
          <p:cNvPr id="20485" name="Text Box 8">
            <a:extLst>
              <a:ext uri="{FF2B5EF4-FFF2-40B4-BE49-F238E27FC236}">
                <a16:creationId xmlns:a16="http://schemas.microsoft.com/office/drawing/2014/main" id="{6107F088-B333-EB4A-5000-D066B4C1C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211" y="1228265"/>
            <a:ext cx="18465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 dirty="0"/>
              <a:t>可測量的物理量</a:t>
            </a:r>
          </a:p>
        </p:txBody>
      </p:sp>
      <p:sp>
        <p:nvSpPr>
          <p:cNvPr id="20486" name="Line 9">
            <a:extLst>
              <a:ext uri="{FF2B5EF4-FFF2-40B4-BE49-F238E27FC236}">
                <a16:creationId xmlns:a16="http://schemas.microsoft.com/office/drawing/2014/main" id="{2963FC87-490B-767C-ABF8-AB858663C4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8806" y="1441400"/>
            <a:ext cx="1225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487" name="Text Box 10">
            <a:extLst>
              <a:ext uri="{FF2B5EF4-FFF2-40B4-BE49-F238E27FC236}">
                <a16:creationId xmlns:a16="http://schemas.microsoft.com/office/drawing/2014/main" id="{4B971A35-10E3-5805-CCB1-0C006D6D5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2444" y="1271785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 dirty="0"/>
              <a:t>運算子</a:t>
            </a:r>
          </a:p>
        </p:txBody>
      </p:sp>
      <p:sp>
        <p:nvSpPr>
          <p:cNvPr id="20491" name="Text Box 14">
            <a:extLst>
              <a:ext uri="{FF2B5EF4-FFF2-40B4-BE49-F238E27FC236}">
                <a16:creationId xmlns:a16="http://schemas.microsoft.com/office/drawing/2014/main" id="{AB979D77-0DC0-73FE-E1FE-429675292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7692" y="3526453"/>
            <a:ext cx="48328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 dirty="0"/>
              <a:t>把對應的算子放入此式，就可得到測量期望值。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451B80F-D70B-3176-3C83-FC7DEA732F76}"/>
              </a:ext>
            </a:extLst>
          </p:cNvPr>
          <p:cNvSpPr txBox="1"/>
          <p:nvPr/>
        </p:nvSpPr>
        <p:spPr bwMode="auto">
          <a:xfrm>
            <a:off x="947254" y="2066614"/>
            <a:ext cx="77351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000000"/>
                </a:solidFill>
                <a:latin typeface="Calibri" pitchFamily="34" charset="0"/>
              </a:rPr>
              <a:t>有古典對應的物理量，就直接將位置算子及動量算子代入同樣的數學形式：</a:t>
            </a:r>
          </a:p>
        </p:txBody>
      </p:sp>
      <p:sp>
        <p:nvSpPr>
          <p:cNvPr id="27" name="Text Box 11">
            <a:extLst>
              <a:ext uri="{FF2B5EF4-FFF2-40B4-BE49-F238E27FC236}">
                <a16:creationId xmlns:a16="http://schemas.microsoft.com/office/drawing/2014/main" id="{D693CA25-AB89-DB3B-C109-BF8240E8B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7455" y="392826"/>
            <a:ext cx="3562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 dirty="0">
                <a:solidFill>
                  <a:srgbClr val="FF0000"/>
                </a:solidFill>
              </a:rPr>
              <a:t>量子力學的原則完整版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823479F9-D315-CE4E-0727-F18ECDDFA8E7}"/>
                  </a:ext>
                </a:extLst>
              </p:cNvPr>
              <p:cNvSpPr/>
              <p:nvPr/>
            </p:nvSpPr>
            <p:spPr>
              <a:xfrm>
                <a:off x="1021563" y="3256410"/>
                <a:ext cx="3034869" cy="90191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l-GR" altLang="zh-TW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</m:acc>
                      <m:r>
                        <a:rPr lang="el-GR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l-GR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823479F9-D315-CE4E-0727-F18ECDDFA8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563" y="3256410"/>
                <a:ext cx="3034869" cy="901914"/>
              </a:xfrm>
              <a:prstGeom prst="rect">
                <a:avLst/>
              </a:prstGeom>
              <a:blipFill>
                <a:blip r:embed="rId2"/>
                <a:stretch>
                  <a:fillRect l="-5000" t="-111111" b="-17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B6A49661-25A0-4A20-BC6B-425C89F474E5}"/>
                  </a:ext>
                </a:extLst>
              </p:cNvPr>
              <p:cNvSpPr/>
              <p:nvPr/>
            </p:nvSpPr>
            <p:spPr>
              <a:xfrm>
                <a:off x="5535196" y="1269845"/>
                <a:ext cx="390492" cy="37875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B6A49661-25A0-4A20-BC6B-425C89F474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196" y="1269845"/>
                <a:ext cx="390492" cy="378758"/>
              </a:xfrm>
              <a:prstGeom prst="rect">
                <a:avLst/>
              </a:prstGeom>
              <a:blipFill>
                <a:blip r:embed="rId3"/>
                <a:stretch>
                  <a:fillRect t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3">
                <a:extLst>
                  <a:ext uri="{FF2B5EF4-FFF2-40B4-BE49-F238E27FC236}">
                    <a16:creationId xmlns:a16="http://schemas.microsoft.com/office/drawing/2014/main" id="{07D65658-2906-9787-F110-D3893704D249}"/>
                  </a:ext>
                </a:extLst>
              </p:cNvPr>
              <p:cNvSpPr txBox="1"/>
              <p:nvPr/>
            </p:nvSpPr>
            <p:spPr bwMode="auto">
              <a:xfrm>
                <a:off x="1024205" y="2467010"/>
                <a:ext cx="3630958" cy="62414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)→</m:t>
                      </m:r>
                      <m:acc>
                        <m:accPr>
                          <m:chr m:val="̂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,−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20" name="文字方塊 13">
                <a:extLst>
                  <a:ext uri="{FF2B5EF4-FFF2-40B4-BE49-F238E27FC236}">
                    <a16:creationId xmlns:a16="http://schemas.microsoft.com/office/drawing/2014/main" id="{07D65658-2906-9787-F110-D3893704D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4205" y="2467010"/>
                <a:ext cx="3630958" cy="624145"/>
              </a:xfrm>
              <a:prstGeom prst="rect">
                <a:avLst/>
              </a:prstGeom>
              <a:blipFill>
                <a:blip r:embed="rId4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13">
                <a:extLst>
                  <a:ext uri="{FF2B5EF4-FFF2-40B4-BE49-F238E27FC236}">
                    <a16:creationId xmlns:a16="http://schemas.microsoft.com/office/drawing/2014/main" id="{85F07774-9B60-69DE-743A-38A7A44FAD87}"/>
                  </a:ext>
                </a:extLst>
              </p:cNvPr>
              <p:cNvSpPr txBox="1"/>
              <p:nvPr/>
            </p:nvSpPr>
            <p:spPr bwMode="auto">
              <a:xfrm>
                <a:off x="5509304" y="834967"/>
                <a:ext cx="652208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l-GR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22" name="文字方塊 13">
                <a:extLst>
                  <a:ext uri="{FF2B5EF4-FFF2-40B4-BE49-F238E27FC236}">
                    <a16:creationId xmlns:a16="http://schemas.microsoft.com/office/drawing/2014/main" id="{85F07774-9B60-69DE-743A-38A7A44FA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9304" y="834967"/>
                <a:ext cx="652208" cy="369332"/>
              </a:xfrm>
              <a:prstGeom prst="rect">
                <a:avLst/>
              </a:prstGeom>
              <a:blipFill>
                <a:blip r:embed="rId5"/>
                <a:stretch>
                  <a:fillRect l="-1887"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5">
                <a:extLst>
                  <a:ext uri="{FF2B5EF4-FFF2-40B4-BE49-F238E27FC236}">
                    <a16:creationId xmlns:a16="http://schemas.microsoft.com/office/drawing/2014/main" id="{ED03065B-39FF-E11A-30CA-C5C88DF1E8F6}"/>
                  </a:ext>
                </a:extLst>
              </p:cNvPr>
              <p:cNvSpPr/>
              <p:nvPr/>
            </p:nvSpPr>
            <p:spPr>
              <a:xfrm>
                <a:off x="927086" y="4428355"/>
                <a:ext cx="495373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對一物理量</a:t>
                </a:r>
                <a14:m>
                  <m:oMath xmlns:m="http://schemas.openxmlformats.org/officeDocument/2006/math">
                    <m:r>
                      <a:rPr kumimoji="0" lang="en-US" altLang="zh-TW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測量，結果完全確定的狀態：</a:t>
                </a:r>
                <a:endParaRPr lang="zh-TW" altLang="en-US" sz="1800" dirty="0"/>
              </a:p>
            </p:txBody>
          </p:sp>
        </mc:Choice>
        <mc:Fallback xmlns="">
          <p:sp>
            <p:nvSpPr>
              <p:cNvPr id="2" name="矩形 15">
                <a:extLst>
                  <a:ext uri="{FF2B5EF4-FFF2-40B4-BE49-F238E27FC236}">
                    <a16:creationId xmlns:a16="http://schemas.microsoft.com/office/drawing/2014/main" id="{ED03065B-39FF-E11A-30CA-C5C88DF1E8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86" y="4428355"/>
                <a:ext cx="4953730" cy="369332"/>
              </a:xfrm>
              <a:prstGeom prst="rect">
                <a:avLst/>
              </a:prstGeom>
              <a:blipFill>
                <a:blip r:embed="rId6"/>
                <a:stretch>
                  <a:fillRect l="-765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13">
                <a:extLst>
                  <a:ext uri="{FF2B5EF4-FFF2-40B4-BE49-F238E27FC236}">
                    <a16:creationId xmlns:a16="http://schemas.microsoft.com/office/drawing/2014/main" id="{0ED00087-D525-2545-0B04-7DF7D283600C}"/>
                  </a:ext>
                </a:extLst>
              </p:cNvPr>
              <p:cNvSpPr txBox="1"/>
              <p:nvPr/>
            </p:nvSpPr>
            <p:spPr bwMode="auto">
              <a:xfrm>
                <a:off x="5367619" y="4423589"/>
                <a:ext cx="1941955" cy="37875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l-GR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l-GR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0" name="文字方塊 13">
                <a:extLst>
                  <a:ext uri="{FF2B5EF4-FFF2-40B4-BE49-F238E27FC236}">
                    <a16:creationId xmlns:a16="http://schemas.microsoft.com/office/drawing/2014/main" id="{0ED00087-D525-2545-0B04-7DF7D2836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7619" y="4423589"/>
                <a:ext cx="1941955" cy="378758"/>
              </a:xfrm>
              <a:prstGeom prst="rect">
                <a:avLst/>
              </a:prstGeom>
              <a:blipFill>
                <a:blip r:embed="rId7"/>
                <a:stretch>
                  <a:fillRect t="-3226"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4A1BAEF-A9E3-7909-D348-E5361E377F1A}"/>
                  </a:ext>
                </a:extLst>
              </p:cNvPr>
              <p:cNvSpPr txBox="1"/>
              <p:nvPr/>
            </p:nvSpPr>
            <p:spPr bwMode="auto">
              <a:xfrm>
                <a:off x="927086" y="4806242"/>
                <a:ext cx="7725644" cy="378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就是該物理量對應算子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的本徵函數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，本徵值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就是測量</a:t>
                </a:r>
                <a:r>
                  <a:rPr kumimoji="0" lang="zh-TW" altLang="en-US" dirty="0">
                    <a:solidFill>
                      <a:srgbClr val="000000"/>
                    </a:solidFill>
                    <a:latin typeface="Calibri" pitchFamily="34" charset="0"/>
                  </a:rPr>
                  <a:t>結果</a:t>
                </a:r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。</a:t>
                </a:r>
                <a:endParaRPr lang="en-TW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4A1BAEF-A9E3-7909-D348-E5361E377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7086" y="4806242"/>
                <a:ext cx="7725644" cy="378758"/>
              </a:xfrm>
              <a:prstGeom prst="rect">
                <a:avLst/>
              </a:prstGeom>
              <a:blipFill>
                <a:blip r:embed="rId8"/>
                <a:stretch>
                  <a:fillRect l="-492" t="-3226" b="-2258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B92F157-EFDE-A6D2-2065-FA4F945A510A}"/>
              </a:ext>
            </a:extLst>
          </p:cNvPr>
          <p:cNvSpPr txBox="1"/>
          <p:nvPr/>
        </p:nvSpPr>
        <p:spPr bwMode="auto">
          <a:xfrm>
            <a:off x="4697808" y="2623856"/>
            <a:ext cx="33843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就得到量子力學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中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對應的算子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20">
                <a:extLst>
                  <a:ext uri="{FF2B5EF4-FFF2-40B4-BE49-F238E27FC236}">
                    <a16:creationId xmlns:a16="http://schemas.microsoft.com/office/drawing/2014/main" id="{A7C17EF4-4C22-B154-80F3-AA60AD35B0B2}"/>
                  </a:ext>
                </a:extLst>
              </p:cNvPr>
              <p:cNvSpPr txBox="1"/>
              <p:nvPr/>
            </p:nvSpPr>
            <p:spPr bwMode="auto">
              <a:xfrm>
                <a:off x="1044740" y="5906640"/>
                <a:ext cx="2475358" cy="62985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𝐻</m:t>
                          </m:r>
                        </m:e>
                      </m:acc>
                      <m:r>
                        <m:rPr>
                          <m:sty m:val="p"/>
                        </m:rPr>
                        <a:rPr lang="el-GR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l-GR" altLang="zh-TW" i="1">
                              <a:latin typeface="Cambria Math"/>
                              <a:ea typeface="Cambria Math"/>
                            </a:rPr>
                            <m:t>Ψ</m:t>
                          </m:r>
                          <m:d>
                            <m:dPr>
                              <m:ctrlPr>
                                <a:rPr lang="el-GR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文字方塊 20">
                <a:extLst>
                  <a:ext uri="{FF2B5EF4-FFF2-40B4-BE49-F238E27FC236}">
                    <a16:creationId xmlns:a16="http://schemas.microsoft.com/office/drawing/2014/main" id="{A7C17EF4-4C22-B154-80F3-AA60AD35B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4740" y="5906640"/>
                <a:ext cx="2475358" cy="629852"/>
              </a:xfrm>
              <a:prstGeom prst="rect">
                <a:avLst/>
              </a:prstGeom>
              <a:blipFill>
                <a:blip r:embed="rId9"/>
                <a:stretch>
                  <a:fillRect b="-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E1B898A-23C7-40DF-9252-EE6D1EC56E65}"/>
              </a:ext>
            </a:extLst>
          </p:cNvPr>
          <p:cNvSpPr txBox="1"/>
          <p:nvPr/>
        </p:nvSpPr>
        <p:spPr bwMode="auto">
          <a:xfrm>
            <a:off x="3520098" y="5891180"/>
            <a:ext cx="5056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狀態函數隨時間的演化由漢米爾頓量來負責！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5">
                <a:extLst>
                  <a:ext uri="{FF2B5EF4-FFF2-40B4-BE49-F238E27FC236}">
                    <a16:creationId xmlns:a16="http://schemas.microsoft.com/office/drawing/2014/main" id="{C98D69E5-5DBD-26A0-A6D7-428B48795E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5597" y="5454219"/>
                <a:ext cx="308193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0" lang="zh-TW" altLang="en-US" sz="1800" dirty="0"/>
                  <a:t>瞬間狀態</a:t>
                </a:r>
                <a14:m>
                  <m:oMath xmlns:m="http://schemas.openxmlformats.org/officeDocument/2006/math">
                    <m:r>
                      <a:rPr lang="el-GR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l-GR" altLang="zh-TW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zh-TW" altLang="en-US" sz="1800" dirty="0"/>
                  <a:t>隨時間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  <a:ea typeface="Cambria Math"/>
                      </a:rPr>
                      <m:t>𝑡</m:t>
                    </m:r>
                  </m:oMath>
                </a14:m>
                <a:r>
                  <a:rPr kumimoji="0" lang="zh-TW" altLang="en-US" sz="1800" dirty="0"/>
                  <a:t>演化</a:t>
                </a:r>
              </a:p>
            </p:txBody>
          </p:sp>
        </mc:Choice>
        <mc:Fallback xmlns="">
          <p:sp>
            <p:nvSpPr>
              <p:cNvPr id="13" name="Text Box 5">
                <a:extLst>
                  <a:ext uri="{FF2B5EF4-FFF2-40B4-BE49-F238E27FC236}">
                    <a16:creationId xmlns:a16="http://schemas.microsoft.com/office/drawing/2014/main" id="{C98D69E5-5DBD-26A0-A6D7-428B48795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5597" y="5454219"/>
                <a:ext cx="3081936" cy="369332"/>
              </a:xfrm>
              <a:prstGeom prst="rect">
                <a:avLst/>
              </a:prstGeom>
              <a:blipFill>
                <a:blip r:embed="rId10"/>
                <a:stretch>
                  <a:fillRect l="-1646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ine 6">
            <a:extLst>
              <a:ext uri="{FF2B5EF4-FFF2-40B4-BE49-F238E27FC236}">
                <a16:creationId xmlns:a16="http://schemas.microsoft.com/office/drawing/2014/main" id="{536A1C1B-A3AE-1B8E-F0DF-200F6591F8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29718" y="5673984"/>
            <a:ext cx="1020110" cy="63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9E36A0A1-9505-ADC7-8CD4-7B62A356F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9575" y="5450459"/>
            <a:ext cx="1871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 dirty="0"/>
              <a:t>波函數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13">
                <a:extLst>
                  <a:ext uri="{FF2B5EF4-FFF2-40B4-BE49-F238E27FC236}">
                    <a16:creationId xmlns:a16="http://schemas.microsoft.com/office/drawing/2014/main" id="{5B4B4B69-2DEC-311D-0D90-326679476231}"/>
                  </a:ext>
                </a:extLst>
              </p:cNvPr>
              <p:cNvSpPr txBox="1"/>
              <p:nvPr/>
            </p:nvSpPr>
            <p:spPr bwMode="auto">
              <a:xfrm>
                <a:off x="6184689" y="5479746"/>
                <a:ext cx="953053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l-GR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21" name="文字方塊 13">
                <a:extLst>
                  <a:ext uri="{FF2B5EF4-FFF2-40B4-BE49-F238E27FC236}">
                    <a16:creationId xmlns:a16="http://schemas.microsoft.com/office/drawing/2014/main" id="{5B4B4B69-2DEC-311D-0D90-326679476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84689" y="5479746"/>
                <a:ext cx="95305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字方塊 2">
            <a:extLst>
              <a:ext uri="{FF2B5EF4-FFF2-40B4-BE49-F238E27FC236}">
                <a16:creationId xmlns:a16="http://schemas.microsoft.com/office/drawing/2014/main" id="{3923CF16-8379-A6AD-F14D-B70AF658411A}"/>
              </a:ext>
            </a:extLst>
          </p:cNvPr>
          <p:cNvSpPr txBox="1"/>
          <p:nvPr/>
        </p:nvSpPr>
        <p:spPr bwMode="auto">
          <a:xfrm>
            <a:off x="937805" y="1627986"/>
            <a:ext cx="57716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000000"/>
                </a:solidFill>
                <a:latin typeface="Calibri" pitchFamily="34" charset="0"/>
              </a:rPr>
              <a:t>例如位置算子為乘上位置座標，動量算子為對</a:t>
            </a:r>
            <a:r>
              <a:rPr kumimoji="0" lang="zh-TW" altLang="en-US" dirty="0">
                <a:solidFill>
                  <a:srgbClr val="000000"/>
                </a:solidFill>
                <a:latin typeface="Calibri" pitchFamily="34" charset="0"/>
              </a:rPr>
              <a:t>座標</a:t>
            </a:r>
            <a:r>
              <a:rPr kumimoji="0" lang="zh-TW" altLang="en-US" sz="1800" dirty="0">
                <a:solidFill>
                  <a:srgbClr val="000000"/>
                </a:solidFill>
                <a:latin typeface="Calibri" pitchFamily="34" charset="0"/>
              </a:rPr>
              <a:t>微分：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13">
                <a:extLst>
                  <a:ext uri="{FF2B5EF4-FFF2-40B4-BE49-F238E27FC236}">
                    <a16:creationId xmlns:a16="http://schemas.microsoft.com/office/drawing/2014/main" id="{54696702-684E-3C3F-C68F-3556D629C4FC}"/>
                  </a:ext>
                </a:extLst>
              </p:cNvPr>
              <p:cNvSpPr txBox="1"/>
              <p:nvPr/>
            </p:nvSpPr>
            <p:spPr bwMode="auto">
              <a:xfrm>
                <a:off x="6729685" y="1447283"/>
                <a:ext cx="2180849" cy="61824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𝑖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24" name="文字方塊 13">
                <a:extLst>
                  <a:ext uri="{FF2B5EF4-FFF2-40B4-BE49-F238E27FC236}">
                    <a16:creationId xmlns:a16="http://schemas.microsoft.com/office/drawing/2014/main" id="{54696702-684E-3C3F-C68F-3556D629C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29685" y="1447283"/>
                <a:ext cx="2180849" cy="618246"/>
              </a:xfrm>
              <a:prstGeom prst="rect">
                <a:avLst/>
              </a:prstGeom>
              <a:blipFill>
                <a:blip r:embed="rId12"/>
                <a:stretch>
                  <a:fillRect b="-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2EE2BE4-EE5E-B29A-6A2A-DD1AE400194C}"/>
              </a:ext>
            </a:extLst>
          </p:cNvPr>
          <p:cNvSpPr txBox="1"/>
          <p:nvPr/>
        </p:nvSpPr>
        <p:spPr bwMode="auto">
          <a:xfrm>
            <a:off x="5471119" y="439030"/>
            <a:ext cx="36346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可疊加，組成一無限維向量空間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5600AD-9749-004A-2606-428567E26D0A}"/>
              </a:ext>
            </a:extLst>
          </p:cNvPr>
          <p:cNvSpPr txBox="1"/>
          <p:nvPr/>
        </p:nvSpPr>
        <p:spPr bwMode="auto">
          <a:xfrm>
            <a:off x="7067304" y="782154"/>
            <a:ext cx="2029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滿足歸一化條件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0B3F94-05DF-E29A-2FDE-7E958709ADBC}"/>
              </a:ext>
            </a:extLst>
          </p:cNvPr>
          <p:cNvSpPr txBox="1"/>
          <p:nvPr/>
        </p:nvSpPr>
        <p:spPr bwMode="auto">
          <a:xfrm>
            <a:off x="3531780" y="6297731"/>
            <a:ext cx="2858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薛丁格方程式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64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3" grpId="0"/>
      <p:bldP spid="14" grpId="0" animBg="1"/>
      <p:bldP spid="19" grpId="0"/>
      <p:bldP spid="21" grpId="0" animBg="1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9" name="Text Box 8"/>
          <p:cNvSpPr txBox="1">
            <a:spLocks noChangeArrowheads="1"/>
          </p:cNvSpPr>
          <p:nvPr/>
        </p:nvSpPr>
        <p:spPr bwMode="auto">
          <a:xfrm>
            <a:off x="722318" y="708274"/>
            <a:ext cx="9467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 dirty="0">
                <a:solidFill>
                  <a:srgbClr val="000000"/>
                </a:solidFill>
              </a:rPr>
              <a:t>物理量</a:t>
            </a:r>
          </a:p>
        </p:txBody>
      </p:sp>
      <p:sp>
        <p:nvSpPr>
          <p:cNvPr id="226311" name="Text Box 10"/>
          <p:cNvSpPr txBox="1">
            <a:spLocks noChangeArrowheads="1"/>
          </p:cNvSpPr>
          <p:nvPr/>
        </p:nvSpPr>
        <p:spPr bwMode="auto">
          <a:xfrm>
            <a:off x="2237035" y="724816"/>
            <a:ext cx="936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 dirty="0">
                <a:solidFill>
                  <a:srgbClr val="000000"/>
                </a:solidFill>
              </a:rPr>
              <a:t>算子</a:t>
            </a:r>
          </a:p>
        </p:txBody>
      </p:sp>
      <p:sp>
        <p:nvSpPr>
          <p:cNvPr id="26" name="向右箭號 25"/>
          <p:cNvSpPr/>
          <p:nvPr/>
        </p:nvSpPr>
        <p:spPr>
          <a:xfrm>
            <a:off x="1649568" y="2049081"/>
            <a:ext cx="431800" cy="28733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sz="18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 bwMode="auto">
              <a:xfrm>
                <a:off x="705381" y="1158307"/>
                <a:ext cx="5704544" cy="378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算子</m:t>
                    </m:r>
                    <m:acc>
                      <m:accPr>
                        <m:chr m:val="̂"/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800" i="1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zh-TW" altLang="en-US" sz="1800" dirty="0"/>
                  <a:t>是向量空間上的線性變換</a:t>
                </a:r>
                <a:r>
                  <a:rPr lang="zh-TW" altLang="en-US" dirty="0"/>
                  <a:t>，將向量映射到向量</a:t>
                </a:r>
                <a:r>
                  <a:rPr lang="zh-TW" altLang="en-US" sz="1800" dirty="0"/>
                  <a:t>。</a:t>
                </a: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5381" y="1158307"/>
                <a:ext cx="5704544" cy="378758"/>
              </a:xfrm>
              <a:prstGeom prst="rect">
                <a:avLst/>
              </a:prstGeom>
              <a:blipFill>
                <a:blip r:embed="rId2"/>
                <a:stretch>
                  <a:fillRect l="-222" t="-3333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2206493" y="1972302"/>
                <a:ext cx="1459976" cy="40498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/>
                            </a:rPr>
                            <m:t>𝐴</m:t>
                          </m:r>
                        </m:e>
                      </m:acc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493" y="1972302"/>
                <a:ext cx="1459976" cy="404983"/>
              </a:xfrm>
              <a:prstGeom prst="rect">
                <a:avLst/>
              </a:prstGeom>
              <a:blipFill>
                <a:blip r:embed="rId3"/>
                <a:stretch>
                  <a:fillRect l="-9483" t="-148485" r="-25000" b="-2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23">
                <a:extLst>
                  <a:ext uri="{FF2B5EF4-FFF2-40B4-BE49-F238E27FC236}">
                    <a16:creationId xmlns:a16="http://schemas.microsoft.com/office/drawing/2014/main" id="{75DC8D27-C21D-FE1B-F807-C81DF317FDDA}"/>
                  </a:ext>
                </a:extLst>
              </p:cNvPr>
              <p:cNvSpPr/>
              <p:nvPr/>
            </p:nvSpPr>
            <p:spPr>
              <a:xfrm>
                <a:off x="2936481" y="729697"/>
                <a:ext cx="390492" cy="37875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矩形 23">
                <a:extLst>
                  <a:ext uri="{FF2B5EF4-FFF2-40B4-BE49-F238E27FC236}">
                    <a16:creationId xmlns:a16="http://schemas.microsoft.com/office/drawing/2014/main" id="{75DC8D27-C21D-FE1B-F807-C81DF317FD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481" y="729697"/>
                <a:ext cx="390492" cy="378758"/>
              </a:xfrm>
              <a:prstGeom prst="rect">
                <a:avLst/>
              </a:prstGeom>
              <a:blipFill>
                <a:blip r:embed="rId4"/>
                <a:stretch>
                  <a:fillRect t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23">
                <a:extLst>
                  <a:ext uri="{FF2B5EF4-FFF2-40B4-BE49-F238E27FC236}">
                    <a16:creationId xmlns:a16="http://schemas.microsoft.com/office/drawing/2014/main" id="{D3B3BDA7-4315-5E3C-D790-216D7D53D559}"/>
                  </a:ext>
                </a:extLst>
              </p:cNvPr>
              <p:cNvSpPr/>
              <p:nvPr/>
            </p:nvSpPr>
            <p:spPr>
              <a:xfrm>
                <a:off x="770750" y="1985415"/>
                <a:ext cx="844771" cy="37875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矩形 23">
                <a:extLst>
                  <a:ext uri="{FF2B5EF4-FFF2-40B4-BE49-F238E27FC236}">
                    <a16:creationId xmlns:a16="http://schemas.microsoft.com/office/drawing/2014/main" id="{D3B3BDA7-4315-5E3C-D790-216D7D53D5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50" y="1985415"/>
                <a:ext cx="844771" cy="378758"/>
              </a:xfrm>
              <a:prstGeom prst="rect">
                <a:avLst/>
              </a:prstGeom>
              <a:blipFill>
                <a:blip r:embed="rId5"/>
                <a:stretch>
                  <a:fillRect t="-3226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8">
            <a:extLst>
              <a:ext uri="{FF2B5EF4-FFF2-40B4-BE49-F238E27FC236}">
                <a16:creationId xmlns:a16="http://schemas.microsoft.com/office/drawing/2014/main" id="{6642D271-7925-D001-DDED-42217D448BB5}"/>
              </a:ext>
            </a:extLst>
          </p:cNvPr>
          <p:cNvSpPr txBox="1"/>
          <p:nvPr/>
        </p:nvSpPr>
        <p:spPr bwMode="auto">
          <a:xfrm>
            <a:off x="679275" y="1559663"/>
            <a:ext cx="57045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1800" dirty="0"/>
              <a:t>算子作用於一狀態，就得到向量空間上的另一狀態向量。</a:t>
            </a:r>
          </a:p>
        </p:txBody>
      </p:sp>
      <p:sp>
        <p:nvSpPr>
          <p:cNvPr id="8" name="向右箭號 25">
            <a:extLst>
              <a:ext uri="{FF2B5EF4-FFF2-40B4-BE49-F238E27FC236}">
                <a16:creationId xmlns:a16="http://schemas.microsoft.com/office/drawing/2014/main" id="{3D5F366D-93EB-632C-4481-612788F9B970}"/>
              </a:ext>
            </a:extLst>
          </p:cNvPr>
          <p:cNvSpPr/>
          <p:nvPr/>
        </p:nvSpPr>
        <p:spPr>
          <a:xfrm>
            <a:off x="1651922" y="750385"/>
            <a:ext cx="431800" cy="28733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sz="1800">
              <a:solidFill>
                <a:prstClr val="white"/>
              </a:solidFill>
            </a:endParaRP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CC0D70C5-6EEB-4752-7F18-047932CBD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96" y="2469034"/>
            <a:ext cx="45120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 dirty="0">
                <a:solidFill>
                  <a:srgbClr val="000000"/>
                </a:solidFill>
              </a:rPr>
              <a:t>如此測量期望值可以寫成：</a:t>
            </a:r>
          </a:p>
        </p:txBody>
      </p:sp>
      <p:sp>
        <p:nvSpPr>
          <p:cNvPr id="18" name="文字方塊 28">
            <a:extLst>
              <a:ext uri="{FF2B5EF4-FFF2-40B4-BE49-F238E27FC236}">
                <a16:creationId xmlns:a16="http://schemas.microsoft.com/office/drawing/2014/main" id="{2D5FD5B3-5FFA-2217-B59A-2EA7416A3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1416" y="3155187"/>
            <a:ext cx="503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rgbClr val="000000"/>
                </a:solidFill>
                <a:latin typeface="Arial" charset="0"/>
              </a:rPr>
              <a:t>與</a:t>
            </a:r>
          </a:p>
        </p:txBody>
      </p:sp>
      <p:sp>
        <p:nvSpPr>
          <p:cNvPr id="19" name="文字方塊 29">
            <a:extLst>
              <a:ext uri="{FF2B5EF4-FFF2-40B4-BE49-F238E27FC236}">
                <a16:creationId xmlns:a16="http://schemas.microsoft.com/office/drawing/2014/main" id="{7CA296C0-99FA-3997-068B-040CDAA8D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8963" y="3114468"/>
            <a:ext cx="10559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rgbClr val="000000"/>
                </a:solidFill>
                <a:latin typeface="Arial" charset="0"/>
              </a:rPr>
              <a:t>的內積</a:t>
            </a:r>
          </a:p>
        </p:txBody>
      </p:sp>
      <p:sp>
        <p:nvSpPr>
          <p:cNvPr id="20" name="向右箭號 31">
            <a:extLst>
              <a:ext uri="{FF2B5EF4-FFF2-40B4-BE49-F238E27FC236}">
                <a16:creationId xmlns:a16="http://schemas.microsoft.com/office/drawing/2014/main" id="{5218A038-5226-1CBA-2C7C-95252D824CA9}"/>
              </a:ext>
            </a:extLst>
          </p:cNvPr>
          <p:cNvSpPr/>
          <p:nvPr/>
        </p:nvSpPr>
        <p:spPr>
          <a:xfrm>
            <a:off x="3988753" y="3196463"/>
            <a:ext cx="431800" cy="287337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sz="18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9">
                <a:extLst>
                  <a:ext uri="{FF2B5EF4-FFF2-40B4-BE49-F238E27FC236}">
                    <a16:creationId xmlns:a16="http://schemas.microsoft.com/office/drawing/2014/main" id="{F156E4AF-5FED-D9ED-5795-7AA538A3340B}"/>
                  </a:ext>
                </a:extLst>
              </p:cNvPr>
              <p:cNvSpPr txBox="1"/>
              <p:nvPr/>
            </p:nvSpPr>
            <p:spPr bwMode="auto">
              <a:xfrm>
                <a:off x="756636" y="4080114"/>
                <a:ext cx="1642742" cy="40498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𝐴</m:t>
                              </m:r>
                            </m:e>
                          </m:acc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1" name="文字方塊 9">
                <a:extLst>
                  <a:ext uri="{FF2B5EF4-FFF2-40B4-BE49-F238E27FC236}">
                    <a16:creationId xmlns:a16="http://schemas.microsoft.com/office/drawing/2014/main" id="{F156E4AF-5FED-D9ED-5795-7AA538A33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6636" y="4080114"/>
                <a:ext cx="1642742" cy="404983"/>
              </a:xfrm>
              <a:prstGeom prst="rect">
                <a:avLst/>
              </a:prstGeom>
              <a:blipFill>
                <a:blip r:embed="rId6"/>
                <a:stretch>
                  <a:fillRect t="-148485" r="-9924" b="-2242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10">
                <a:extLst>
                  <a:ext uri="{FF2B5EF4-FFF2-40B4-BE49-F238E27FC236}">
                    <a16:creationId xmlns:a16="http://schemas.microsoft.com/office/drawing/2014/main" id="{E2F7E2A6-23BB-F400-AFF7-3AFC3AE96E13}"/>
                  </a:ext>
                </a:extLst>
              </p:cNvPr>
              <p:cNvSpPr/>
              <p:nvPr/>
            </p:nvSpPr>
            <p:spPr>
              <a:xfrm>
                <a:off x="4559618" y="3116175"/>
                <a:ext cx="711798" cy="40498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𝐴</m:t>
                              </m:r>
                            </m:e>
                          </m:acc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2" name="矩形 10">
                <a:extLst>
                  <a:ext uri="{FF2B5EF4-FFF2-40B4-BE49-F238E27FC236}">
                    <a16:creationId xmlns:a16="http://schemas.microsoft.com/office/drawing/2014/main" id="{E2F7E2A6-23BB-F400-AFF7-3AFC3AE96E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618" y="3116175"/>
                <a:ext cx="711798" cy="404983"/>
              </a:xfrm>
              <a:prstGeom prst="rect">
                <a:avLst/>
              </a:prstGeom>
              <a:blipFill>
                <a:blip r:embed="rId7"/>
                <a:stretch>
                  <a:fillRect l="-61404" t="-148485" r="-28070" b="-2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11">
                <a:extLst>
                  <a:ext uri="{FF2B5EF4-FFF2-40B4-BE49-F238E27FC236}">
                    <a16:creationId xmlns:a16="http://schemas.microsoft.com/office/drawing/2014/main" id="{6034C23B-132E-9783-9CEF-15F4478F227A}"/>
                  </a:ext>
                </a:extLst>
              </p:cNvPr>
              <p:cNvSpPr/>
              <p:nvPr/>
            </p:nvSpPr>
            <p:spPr>
              <a:xfrm>
                <a:off x="5679445" y="3145032"/>
                <a:ext cx="579518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3" name="矩形 11">
                <a:extLst>
                  <a:ext uri="{FF2B5EF4-FFF2-40B4-BE49-F238E27FC236}">
                    <a16:creationId xmlns:a16="http://schemas.microsoft.com/office/drawing/2014/main" id="{6034C23B-132E-9783-9CEF-15F4478F22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445" y="3145032"/>
                <a:ext cx="579518" cy="369332"/>
              </a:xfrm>
              <a:prstGeom prst="rect">
                <a:avLst/>
              </a:prstGeom>
              <a:blipFill>
                <a:blip r:embed="rId8"/>
                <a:stretch>
                  <a:fillRect l="-47826" t="-106667" r="-36957" b="-17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7">
                <a:extLst>
                  <a:ext uri="{FF2B5EF4-FFF2-40B4-BE49-F238E27FC236}">
                    <a16:creationId xmlns:a16="http://schemas.microsoft.com/office/drawing/2014/main" id="{C5F7F16A-EF0C-6F8A-FFE9-F11C81B48814}"/>
                  </a:ext>
                </a:extLst>
              </p:cNvPr>
              <p:cNvSpPr/>
              <p:nvPr/>
            </p:nvSpPr>
            <p:spPr>
              <a:xfrm>
                <a:off x="756636" y="2876967"/>
                <a:ext cx="3034869" cy="90191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l-GR" altLang="zh-TW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</m:acc>
                      <m:r>
                        <a:rPr lang="el-GR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l-GR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7" name="矩形 7">
                <a:extLst>
                  <a:ext uri="{FF2B5EF4-FFF2-40B4-BE49-F238E27FC236}">
                    <a16:creationId xmlns:a16="http://schemas.microsoft.com/office/drawing/2014/main" id="{C5F7F16A-EF0C-6F8A-FFE9-F11C81B488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36" y="2876967"/>
                <a:ext cx="3034869" cy="901914"/>
              </a:xfrm>
              <a:prstGeom prst="rect">
                <a:avLst/>
              </a:prstGeom>
              <a:blipFill>
                <a:blip r:embed="rId9"/>
                <a:stretch>
                  <a:fillRect l="-5000" t="-111111" b="-17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9">
                <a:extLst>
                  <a:ext uri="{FF2B5EF4-FFF2-40B4-BE49-F238E27FC236}">
                    <a16:creationId xmlns:a16="http://schemas.microsoft.com/office/drawing/2014/main" id="{12BF232A-2D47-8C8E-78E9-70286BF5277C}"/>
                  </a:ext>
                </a:extLst>
              </p:cNvPr>
              <p:cNvSpPr txBox="1"/>
              <p:nvPr/>
            </p:nvSpPr>
            <p:spPr bwMode="auto">
              <a:xfrm>
                <a:off x="7177294" y="3120214"/>
                <a:ext cx="977363" cy="40498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𝐴</m:t>
                              </m:r>
                            </m:e>
                          </m:acc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8" name="文字方塊 9">
                <a:extLst>
                  <a:ext uri="{FF2B5EF4-FFF2-40B4-BE49-F238E27FC236}">
                    <a16:creationId xmlns:a16="http://schemas.microsoft.com/office/drawing/2014/main" id="{12BF232A-2D47-8C8E-78E9-70286BF52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77294" y="3120214"/>
                <a:ext cx="977363" cy="404983"/>
              </a:xfrm>
              <a:prstGeom prst="rect">
                <a:avLst/>
              </a:prstGeom>
              <a:blipFill>
                <a:blip r:embed="rId10"/>
                <a:stretch>
                  <a:fillRect l="-26582" t="-145455" r="-18987" b="-2242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4B725409-FA97-0D5C-BE7E-7C5A98E18A33}"/>
              </a:ext>
            </a:extLst>
          </p:cNvPr>
          <p:cNvSpPr txBox="1"/>
          <p:nvPr/>
        </p:nvSpPr>
        <p:spPr bwMode="auto">
          <a:xfrm>
            <a:off x="2620360" y="4123434"/>
            <a:ext cx="5250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新的內積符號使期望值表示式非常簡潔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！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3">
                <a:extLst>
                  <a:ext uri="{FF2B5EF4-FFF2-40B4-BE49-F238E27FC236}">
                    <a16:creationId xmlns:a16="http://schemas.microsoft.com/office/drawing/2014/main" id="{9D6487F4-3BBF-689E-95A8-B4ED814DE05B}"/>
                  </a:ext>
                </a:extLst>
              </p:cNvPr>
              <p:cNvSpPr/>
              <p:nvPr/>
            </p:nvSpPr>
            <p:spPr>
              <a:xfrm>
                <a:off x="7935963" y="1452622"/>
                <a:ext cx="551888" cy="40479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𝑇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0" name="矩形 3">
                <a:extLst>
                  <a:ext uri="{FF2B5EF4-FFF2-40B4-BE49-F238E27FC236}">
                    <a16:creationId xmlns:a16="http://schemas.microsoft.com/office/drawing/2014/main" id="{9D6487F4-3BBF-689E-95A8-B4ED814DE0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5963" y="1452622"/>
                <a:ext cx="551888" cy="404791"/>
              </a:xfrm>
              <a:prstGeom prst="rect">
                <a:avLst/>
              </a:prstGeom>
              <a:blipFill>
                <a:blip r:embed="rId11"/>
                <a:stretch>
                  <a:fillRect t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15109DD-2A76-7D86-BE64-5B8C33F2B2A4}"/>
              </a:ext>
            </a:extLst>
          </p:cNvPr>
          <p:cNvSpPr txBox="1"/>
          <p:nvPr/>
        </p:nvSpPr>
        <p:spPr bwMode="auto">
          <a:xfrm>
            <a:off x="7339529" y="973641"/>
            <a:ext cx="872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矩陣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1E2B9DB-C02E-9FA8-F6F8-1C3A650FA7BF}"/>
              </a:ext>
            </a:extLst>
          </p:cNvPr>
          <p:cNvCxnSpPr/>
          <p:nvPr/>
        </p:nvCxnSpPr>
        <p:spPr>
          <a:xfrm>
            <a:off x="7632333" y="1325160"/>
            <a:ext cx="277589" cy="3833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9">
                <a:extLst>
                  <a:ext uri="{FF2B5EF4-FFF2-40B4-BE49-F238E27FC236}">
                    <a16:creationId xmlns:a16="http://schemas.microsoft.com/office/drawing/2014/main" id="{3884A71A-CE02-9592-1E29-DAF7E8A068EA}"/>
                  </a:ext>
                </a:extLst>
              </p:cNvPr>
              <p:cNvSpPr txBox="1"/>
              <p:nvPr/>
            </p:nvSpPr>
            <p:spPr bwMode="auto">
              <a:xfrm>
                <a:off x="764974" y="4899340"/>
                <a:ext cx="4451686" cy="9019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𝐴</m:t>
                              </m:r>
                            </m:e>
                          </m:acc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</m:d>
                      <m:r>
                        <a:rPr lang="en-US" altLang="zh-TW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</m:acc>
                      <m:r>
                        <a:rPr lang="el-GR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 smtClean="0">
                          <a:latin typeface="Cambria Math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d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/>
                            </a:rPr>
                            <m:t>𝐴</m:t>
                          </m:r>
                        </m:e>
                      </m:acc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3" name="文字方塊 9">
                <a:extLst>
                  <a:ext uri="{FF2B5EF4-FFF2-40B4-BE49-F238E27FC236}">
                    <a16:creationId xmlns:a16="http://schemas.microsoft.com/office/drawing/2014/main" id="{3884A71A-CE02-9592-1E29-DAF7E8A06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4974" y="4899340"/>
                <a:ext cx="4451686" cy="901914"/>
              </a:xfrm>
              <a:prstGeom prst="rect">
                <a:avLst/>
              </a:prstGeom>
              <a:blipFill>
                <a:blip r:embed="rId12"/>
                <a:stretch>
                  <a:fillRect l="-6838" t="-109722" r="-4843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75CC1664-A635-4EA8-C715-929181FE4335}"/>
              </a:ext>
            </a:extLst>
          </p:cNvPr>
          <p:cNvSpPr txBox="1"/>
          <p:nvPr/>
        </p:nvSpPr>
        <p:spPr bwMode="auto">
          <a:xfrm>
            <a:off x="743428" y="4534842"/>
            <a:ext cx="5277662" cy="37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此定義可以推廣到不同態之間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而且寫成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00B1CE3-1AC4-AA6E-D990-8B5618E809CF}"/>
                  </a:ext>
                </a:extLst>
              </p:cNvPr>
              <p:cNvSpPr txBox="1"/>
              <p:nvPr/>
            </p:nvSpPr>
            <p:spPr>
              <a:xfrm>
                <a:off x="4559618" y="1967176"/>
                <a:ext cx="1850307" cy="52591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𝑖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TW" sz="1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00B1CE3-1AC4-AA6E-D990-8B5618E80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618" y="1967176"/>
                <a:ext cx="1850307" cy="525913"/>
              </a:xfrm>
              <a:prstGeom prst="rect">
                <a:avLst/>
              </a:prstGeom>
              <a:blipFill>
                <a:blip r:embed="rId13"/>
                <a:stretch>
                  <a:fillRect t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A51F8DD4-C649-9962-581D-F2FDE20EBF5C}"/>
              </a:ext>
            </a:extLst>
          </p:cNvPr>
          <p:cNvSpPr txBox="1"/>
          <p:nvPr/>
        </p:nvSpPr>
        <p:spPr bwMode="auto">
          <a:xfrm>
            <a:off x="3791505" y="2049081"/>
            <a:ext cx="9245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例如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262072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7" grpId="0" animBg="1"/>
      <p:bldP spid="28" grpId="0" animBg="1"/>
      <p:bldP spid="29" grpId="0"/>
      <p:bldP spid="30" grpId="0" animBg="1"/>
      <p:bldP spid="3" grpId="0"/>
      <p:bldP spid="33" grpId="0" animBg="1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1047095" y="957416"/>
            <a:ext cx="24462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 dirty="0"/>
              <a:t>某一個時刻的狀態</a:t>
            </a:r>
          </a:p>
        </p:txBody>
      </p:sp>
      <p:sp>
        <p:nvSpPr>
          <p:cNvPr id="20483" name="Line 6"/>
          <p:cNvSpPr>
            <a:spLocks noChangeShapeType="1"/>
          </p:cNvSpPr>
          <p:nvPr/>
        </p:nvSpPr>
        <p:spPr bwMode="auto">
          <a:xfrm>
            <a:off x="3068087" y="1161511"/>
            <a:ext cx="1225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4442966" y="967377"/>
            <a:ext cx="1871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 dirty="0"/>
              <a:t>狀態單位向量</a:t>
            </a:r>
          </a:p>
        </p:txBody>
      </p: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1058822" y="1812091"/>
            <a:ext cx="1470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 dirty="0"/>
              <a:t>物理量測量</a:t>
            </a:r>
          </a:p>
        </p:txBody>
      </p:sp>
      <p:sp>
        <p:nvSpPr>
          <p:cNvPr id="20486" name="Line 9"/>
          <p:cNvSpPr>
            <a:spLocks noChangeShapeType="1"/>
          </p:cNvSpPr>
          <p:nvPr/>
        </p:nvSpPr>
        <p:spPr bwMode="auto">
          <a:xfrm>
            <a:off x="2475006" y="1996757"/>
            <a:ext cx="1225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487" name="Text Box 10"/>
          <p:cNvSpPr txBox="1">
            <a:spLocks noChangeArrowheads="1"/>
          </p:cNvSpPr>
          <p:nvPr/>
        </p:nvSpPr>
        <p:spPr bwMode="auto">
          <a:xfrm>
            <a:off x="4424951" y="1805131"/>
            <a:ext cx="15988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Hermitian</a:t>
            </a:r>
            <a:r>
              <a:rPr lang="zh-TW" altLang="en-US" sz="1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算子</a:t>
            </a:r>
            <a:endParaRPr kumimoji="0"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20491" name="Text Box 14"/>
          <p:cNvSpPr txBox="1">
            <a:spLocks noChangeArrowheads="1"/>
          </p:cNvSpPr>
          <p:nvPr/>
        </p:nvSpPr>
        <p:spPr bwMode="auto">
          <a:xfrm>
            <a:off x="2899757" y="3592124"/>
            <a:ext cx="4630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 dirty="0"/>
              <a:t>把對應算子放入此式就可得到測量期望值。</a:t>
            </a:r>
          </a:p>
        </p:txBody>
      </p:sp>
      <p:sp>
        <p:nvSpPr>
          <p:cNvPr id="3" name="文字方塊 2"/>
          <p:cNvSpPr txBox="1"/>
          <p:nvPr/>
        </p:nvSpPr>
        <p:spPr bwMode="auto">
          <a:xfrm>
            <a:off x="1021540" y="2413409"/>
            <a:ext cx="77351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000000"/>
                </a:solidFill>
                <a:latin typeface="Calibri" pitchFamily="34" charset="0"/>
              </a:rPr>
              <a:t>有古典對應的物理量，就直接將位置算子及動量算子代入同樣的數學形式：</a:t>
            </a: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2214363" y="397292"/>
            <a:ext cx="45813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 dirty="0">
                <a:solidFill>
                  <a:srgbClr val="FF0000"/>
                </a:solidFill>
              </a:rPr>
              <a:t>量子力學原則以狄拉克符號表示的完整版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070052" y="3599693"/>
                <a:ext cx="1654940" cy="37875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</m:d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/>
                            </a:rPr>
                            <m:t>𝐴</m:t>
                          </m:r>
                        </m:e>
                      </m:acc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052" y="3599693"/>
                <a:ext cx="1654940" cy="378758"/>
              </a:xfrm>
              <a:prstGeom prst="rect">
                <a:avLst/>
              </a:prstGeom>
              <a:blipFill>
                <a:blip r:embed="rId2"/>
                <a:stretch>
                  <a:fillRect t="-103226" r="-11450" b="-16129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6005891" y="1799130"/>
                <a:ext cx="390492" cy="37875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891" y="1799130"/>
                <a:ext cx="390492" cy="378758"/>
              </a:xfrm>
              <a:prstGeom prst="rect">
                <a:avLst/>
              </a:prstGeom>
              <a:blipFill>
                <a:blip r:embed="rId3"/>
                <a:stretch>
                  <a:fillRect t="-3226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3">
                <a:extLst>
                  <a:ext uri="{FF2B5EF4-FFF2-40B4-BE49-F238E27FC236}">
                    <a16:creationId xmlns:a16="http://schemas.microsoft.com/office/drawing/2014/main" id="{53B3A08A-0927-64F8-6C06-EDDACCAA8CB0}"/>
                  </a:ext>
                </a:extLst>
              </p:cNvPr>
              <p:cNvSpPr txBox="1"/>
              <p:nvPr/>
            </p:nvSpPr>
            <p:spPr bwMode="auto">
              <a:xfrm>
                <a:off x="1074305" y="2793543"/>
                <a:ext cx="3630958" cy="62414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)→</m:t>
                      </m:r>
                      <m:acc>
                        <m:accPr>
                          <m:chr m:val="̂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,−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20" name="文字方塊 13">
                <a:extLst>
                  <a:ext uri="{FF2B5EF4-FFF2-40B4-BE49-F238E27FC236}">
                    <a16:creationId xmlns:a16="http://schemas.microsoft.com/office/drawing/2014/main" id="{53B3A08A-0927-64F8-6C06-EDDACCAA8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4305" y="2793543"/>
                <a:ext cx="3630958" cy="624145"/>
              </a:xfrm>
              <a:prstGeom prst="rect">
                <a:avLst/>
              </a:prstGeom>
              <a:blipFill>
                <a:blip r:embed="rId4"/>
                <a:stretch>
                  <a:fillRect b="-39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13">
                <a:extLst>
                  <a:ext uri="{FF2B5EF4-FFF2-40B4-BE49-F238E27FC236}">
                    <a16:creationId xmlns:a16="http://schemas.microsoft.com/office/drawing/2014/main" id="{AD24BDB1-513A-F760-CB33-F51D44E4C824}"/>
                  </a:ext>
                </a:extLst>
              </p:cNvPr>
              <p:cNvSpPr txBox="1"/>
              <p:nvPr/>
            </p:nvSpPr>
            <p:spPr bwMode="auto">
              <a:xfrm>
                <a:off x="6021875" y="957416"/>
                <a:ext cx="507059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kumimoji="0" lang="zh-TW" alt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22" name="文字方塊 13">
                <a:extLst>
                  <a:ext uri="{FF2B5EF4-FFF2-40B4-BE49-F238E27FC236}">
                    <a16:creationId xmlns:a16="http://schemas.microsoft.com/office/drawing/2014/main" id="{AD24BDB1-513A-F760-CB33-F51D44E4C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21875" y="957416"/>
                <a:ext cx="507059" cy="369332"/>
              </a:xfrm>
              <a:prstGeom prst="rect">
                <a:avLst/>
              </a:prstGeom>
              <a:blipFill>
                <a:blip r:embed="rId5"/>
                <a:stretch>
                  <a:fillRect l="-60976" t="-106667" r="-43902" b="-17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5">
                <a:extLst>
                  <a:ext uri="{FF2B5EF4-FFF2-40B4-BE49-F238E27FC236}">
                    <a16:creationId xmlns:a16="http://schemas.microsoft.com/office/drawing/2014/main" id="{649ECDAD-1574-AD24-2200-ECC40DD86876}"/>
                  </a:ext>
                </a:extLst>
              </p:cNvPr>
              <p:cNvSpPr/>
              <p:nvPr/>
            </p:nvSpPr>
            <p:spPr>
              <a:xfrm>
                <a:off x="1016487" y="4795403"/>
                <a:ext cx="4953730" cy="378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對一物理量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測量，結果完全確定的狀態，</a:t>
                </a:r>
                <a:endParaRPr lang="zh-TW" altLang="en-US" sz="1800" dirty="0"/>
              </a:p>
            </p:txBody>
          </p:sp>
        </mc:Choice>
        <mc:Fallback xmlns="">
          <p:sp>
            <p:nvSpPr>
              <p:cNvPr id="2" name="矩形 15">
                <a:extLst>
                  <a:ext uri="{FF2B5EF4-FFF2-40B4-BE49-F238E27FC236}">
                    <a16:creationId xmlns:a16="http://schemas.microsoft.com/office/drawing/2014/main" id="{649ECDAD-1574-AD24-2200-ECC40DD868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87" y="4795403"/>
                <a:ext cx="4953730" cy="378758"/>
              </a:xfrm>
              <a:prstGeom prst="rect">
                <a:avLst/>
              </a:prstGeom>
              <a:blipFill>
                <a:blip r:embed="rId6"/>
                <a:stretch>
                  <a:fillRect l="-1282" t="-3226" b="-22581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DEF5D2A-F01B-8FDD-7C7D-EC6A94852E40}"/>
                  </a:ext>
                </a:extLst>
              </p:cNvPr>
              <p:cNvSpPr txBox="1"/>
              <p:nvPr/>
            </p:nvSpPr>
            <p:spPr bwMode="auto">
              <a:xfrm>
                <a:off x="995227" y="5150507"/>
                <a:ext cx="7725644" cy="378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就是該物理量對應算子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的本徵函數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l-GR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，本徵值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就是測量結果。</a:t>
                </a:r>
                <a:endParaRPr lang="en-TW" sz="1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DEF5D2A-F01B-8FDD-7C7D-EC6A94852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5227" y="5150507"/>
                <a:ext cx="7725644" cy="378758"/>
              </a:xfrm>
              <a:prstGeom prst="rect">
                <a:avLst/>
              </a:prstGeom>
              <a:blipFill>
                <a:blip r:embed="rId7"/>
                <a:stretch>
                  <a:fillRect l="-657" t="-106452" b="-16129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5">
            <a:extLst>
              <a:ext uri="{FF2B5EF4-FFF2-40B4-BE49-F238E27FC236}">
                <a16:creationId xmlns:a16="http://schemas.microsoft.com/office/drawing/2014/main" id="{BB7457DF-8A4B-6BF2-BE15-D182EC75B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836" y="1374044"/>
            <a:ext cx="24462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 dirty="0"/>
              <a:t>隨時間變化的狀態</a:t>
            </a:r>
          </a:p>
        </p:txBody>
      </p:sp>
      <p:sp>
        <p:nvSpPr>
          <p:cNvPr id="16" name="Line 6">
            <a:extLst>
              <a:ext uri="{FF2B5EF4-FFF2-40B4-BE49-F238E27FC236}">
                <a16:creationId xmlns:a16="http://schemas.microsoft.com/office/drawing/2014/main" id="{AEEC8D69-B9DA-A143-D6FA-768C4458E068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8087" y="1564560"/>
            <a:ext cx="1225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55543C9C-703E-D038-5D1D-8C5D1520E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1608" y="1376268"/>
            <a:ext cx="23076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 dirty="0"/>
              <a:t>隨時間演化的向量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3">
                <a:extLst>
                  <a:ext uri="{FF2B5EF4-FFF2-40B4-BE49-F238E27FC236}">
                    <a16:creationId xmlns:a16="http://schemas.microsoft.com/office/drawing/2014/main" id="{B4028791-78BD-0F8B-2F8F-3A49CBFA9A0A}"/>
                  </a:ext>
                </a:extLst>
              </p:cNvPr>
              <p:cNvSpPr txBox="1"/>
              <p:nvPr/>
            </p:nvSpPr>
            <p:spPr bwMode="auto">
              <a:xfrm>
                <a:off x="6499711" y="1378191"/>
                <a:ext cx="953053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kumimoji="0" lang="zh-TW" alt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𝜓</m:t>
                              </m:r>
                              <m:r>
                                <a:rPr kumimoji="0" lang="en-US" altLang="zh-TW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0" lang="en-US" altLang="zh-TW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kumimoji="0" lang="en-US" altLang="zh-TW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8" name="文字方塊 13">
                <a:extLst>
                  <a:ext uri="{FF2B5EF4-FFF2-40B4-BE49-F238E27FC236}">
                    <a16:creationId xmlns:a16="http://schemas.microsoft.com/office/drawing/2014/main" id="{B4028791-78BD-0F8B-2F8F-3A49CBFA9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99711" y="1378191"/>
                <a:ext cx="953053" cy="369332"/>
              </a:xfrm>
              <a:prstGeom prst="rect">
                <a:avLst/>
              </a:prstGeom>
              <a:blipFill>
                <a:blip r:embed="rId8"/>
                <a:stretch>
                  <a:fillRect l="-23377" t="-106667" r="-15584" b="-17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0514538-8B57-A7AE-F1CB-A94B23AB1D69}"/>
              </a:ext>
            </a:extLst>
          </p:cNvPr>
          <p:cNvSpPr txBox="1"/>
          <p:nvPr/>
        </p:nvSpPr>
        <p:spPr bwMode="auto">
          <a:xfrm>
            <a:off x="4892919" y="2917216"/>
            <a:ext cx="33843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sz="1800" dirty="0">
                <a:latin typeface="Times New Roman" pitchFamily="18" charset="0"/>
                <a:cs typeface="Times New Roman" pitchFamily="18" charset="0"/>
              </a:rPr>
              <a:t>就得到量子力學對應的算子。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20">
                <a:extLst>
                  <a:ext uri="{FF2B5EF4-FFF2-40B4-BE49-F238E27FC236}">
                    <a16:creationId xmlns:a16="http://schemas.microsoft.com/office/drawing/2014/main" id="{056013F8-0136-0B0E-4110-26ACA037C764}"/>
                  </a:ext>
                </a:extLst>
              </p:cNvPr>
              <p:cNvSpPr txBox="1"/>
              <p:nvPr/>
            </p:nvSpPr>
            <p:spPr bwMode="auto">
              <a:xfrm>
                <a:off x="1084614" y="5691669"/>
                <a:ext cx="2329099" cy="62837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𝐻</m:t>
                          </m:r>
                        </m:e>
                      </m:acc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kumimoji="0" lang="zh-TW" alt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𝜓</m:t>
                              </m:r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kumimoji="0" lang="zh-TW" alt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𝜓</m:t>
                                  </m:r>
                                  <m: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文字方塊 20">
                <a:extLst>
                  <a:ext uri="{FF2B5EF4-FFF2-40B4-BE49-F238E27FC236}">
                    <a16:creationId xmlns:a16="http://schemas.microsoft.com/office/drawing/2014/main" id="{056013F8-0136-0B0E-4110-26ACA037C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4614" y="5691669"/>
                <a:ext cx="2329099" cy="628377"/>
              </a:xfrm>
              <a:prstGeom prst="rect">
                <a:avLst/>
              </a:prstGeom>
              <a:blipFill>
                <a:blip r:embed="rId9"/>
                <a:stretch>
                  <a:fillRect l="-4348" t="-68000" r="-8696" b="-8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489D1BD-9AF6-5EAA-36F6-01E255268A38}"/>
              </a:ext>
            </a:extLst>
          </p:cNvPr>
          <p:cNvSpPr txBox="1"/>
          <p:nvPr/>
        </p:nvSpPr>
        <p:spPr bwMode="auto">
          <a:xfrm>
            <a:off x="3596740" y="5821929"/>
            <a:ext cx="54397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sz="1800" dirty="0">
                <a:latin typeface="Times New Roman" pitchFamily="18" charset="0"/>
                <a:cs typeface="Times New Roman" pitchFamily="18" charset="0"/>
              </a:rPr>
              <a:t>狀態向量隨時間的演化由漢米爾頓量算子來負責！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29">
                <a:extLst>
                  <a:ext uri="{FF2B5EF4-FFF2-40B4-BE49-F238E27FC236}">
                    <a16:creationId xmlns:a16="http://schemas.microsoft.com/office/drawing/2014/main" id="{61AA2A2B-EBBF-CD56-4F09-2C05B55DF0DA}"/>
                  </a:ext>
                </a:extLst>
              </p:cNvPr>
              <p:cNvSpPr txBox="1"/>
              <p:nvPr/>
            </p:nvSpPr>
            <p:spPr bwMode="auto">
              <a:xfrm>
                <a:off x="1060113" y="4359810"/>
                <a:ext cx="1799065" cy="37875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/>
                            </a:rPr>
                            <m:t>𝐴</m:t>
                          </m:r>
                        </m:e>
                      </m:acc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l-GR" i="1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𝑎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l-GR" i="1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29">
                <a:extLst>
                  <a:ext uri="{FF2B5EF4-FFF2-40B4-BE49-F238E27FC236}">
                    <a16:creationId xmlns:a16="http://schemas.microsoft.com/office/drawing/2014/main" id="{61AA2A2B-EBBF-CD56-4F09-2C05B55DF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0113" y="4359810"/>
                <a:ext cx="1799065" cy="378758"/>
              </a:xfrm>
              <a:prstGeom prst="rect">
                <a:avLst/>
              </a:prstGeom>
              <a:blipFill>
                <a:blip r:embed="rId10"/>
                <a:stretch>
                  <a:fillRect l="-4196" t="-106667" r="-7692" b="-17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7972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10"/>
          <p:cNvSpPr txBox="1">
            <a:spLocks noChangeArrowheads="1"/>
          </p:cNvSpPr>
          <p:nvPr/>
        </p:nvSpPr>
        <p:spPr bwMode="auto">
          <a:xfrm>
            <a:off x="755576" y="295688"/>
            <a:ext cx="72408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000000"/>
                </a:solidFill>
                <a:latin typeface="Calibri" pitchFamily="34" charset="0"/>
              </a:rPr>
              <a:t>算子與數最大不同是沒有交換性。</a:t>
            </a:r>
            <a:r>
              <a:rPr kumimoji="0" lang="zh-TW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62470" name="Picture 12" descr="40bio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320" y="515293"/>
            <a:ext cx="1430337" cy="192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2">
                <a:extLst>
                  <a:ext uri="{FF2B5EF4-FFF2-40B4-BE49-F238E27FC236}">
                    <a16:creationId xmlns:a16="http://schemas.microsoft.com/office/drawing/2014/main" id="{A8753BCB-EBB7-C28D-8D61-076679592E91}"/>
                  </a:ext>
                </a:extLst>
              </p:cNvPr>
              <p:cNvSpPr txBox="1"/>
              <p:nvPr/>
            </p:nvSpPr>
            <p:spPr bwMode="auto">
              <a:xfrm>
                <a:off x="4321990" y="689252"/>
                <a:ext cx="1430337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文字方塊 2">
                <a:extLst>
                  <a:ext uri="{FF2B5EF4-FFF2-40B4-BE49-F238E27FC236}">
                    <a16:creationId xmlns:a16="http://schemas.microsoft.com/office/drawing/2014/main" id="{A8753BCB-EBB7-C28D-8D61-076679592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21990" y="689252"/>
                <a:ext cx="1430337" cy="369332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2">
                <a:extLst>
                  <a:ext uri="{FF2B5EF4-FFF2-40B4-BE49-F238E27FC236}">
                    <a16:creationId xmlns:a16="http://schemas.microsoft.com/office/drawing/2014/main" id="{1B2B06EE-E8B6-CE02-CB66-1497E3D591B9}"/>
                  </a:ext>
                </a:extLst>
              </p:cNvPr>
              <p:cNvSpPr txBox="1"/>
              <p:nvPr/>
            </p:nvSpPr>
            <p:spPr bwMode="auto">
              <a:xfrm>
                <a:off x="755576" y="1556792"/>
                <a:ext cx="6179936" cy="62491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2">
                <a:extLst>
                  <a:ext uri="{FF2B5EF4-FFF2-40B4-BE49-F238E27FC236}">
                    <a16:creationId xmlns:a16="http://schemas.microsoft.com/office/drawing/2014/main" id="{1B2B06EE-E8B6-CE02-CB66-1497E3D59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1556792"/>
                <a:ext cx="6179936" cy="624915"/>
              </a:xfrm>
              <a:prstGeom prst="rect">
                <a:avLst/>
              </a:prstGeom>
              <a:blipFill>
                <a:blip r:embed="rId4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2">
                <a:extLst>
                  <a:ext uri="{FF2B5EF4-FFF2-40B4-BE49-F238E27FC236}">
                    <a16:creationId xmlns:a16="http://schemas.microsoft.com/office/drawing/2014/main" id="{04A0FE73-3259-FC58-1BCA-C376FE4C65C7}"/>
                  </a:ext>
                </a:extLst>
              </p:cNvPr>
              <p:cNvSpPr txBox="1"/>
              <p:nvPr/>
            </p:nvSpPr>
            <p:spPr bwMode="auto">
              <a:xfrm>
                <a:off x="802634" y="3129244"/>
                <a:ext cx="2749869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文字方塊 2">
                <a:extLst>
                  <a:ext uri="{FF2B5EF4-FFF2-40B4-BE49-F238E27FC236}">
                    <a16:creationId xmlns:a16="http://schemas.microsoft.com/office/drawing/2014/main" id="{04A0FE73-3259-FC58-1BCA-C376FE4C6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2634" y="3129244"/>
                <a:ext cx="2749869" cy="36933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2">
                <a:extLst>
                  <a:ext uri="{FF2B5EF4-FFF2-40B4-BE49-F238E27FC236}">
                    <a16:creationId xmlns:a16="http://schemas.microsoft.com/office/drawing/2014/main" id="{8057B7A8-BE05-54A1-25F1-052785926939}"/>
                  </a:ext>
                </a:extLst>
              </p:cNvPr>
              <p:cNvSpPr txBox="1"/>
              <p:nvPr/>
            </p:nvSpPr>
            <p:spPr bwMode="auto">
              <a:xfrm>
                <a:off x="800064" y="3636753"/>
                <a:ext cx="1261209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7" name="文字方塊 2">
                <a:extLst>
                  <a:ext uri="{FF2B5EF4-FFF2-40B4-BE49-F238E27FC236}">
                    <a16:creationId xmlns:a16="http://schemas.microsoft.com/office/drawing/2014/main" id="{8057B7A8-BE05-54A1-25F1-052785926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0064" y="3636753"/>
                <a:ext cx="1261209" cy="369332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0332FBD-3619-46A2-55F1-5F99BB525D55}"/>
              </a:ext>
            </a:extLst>
          </p:cNvPr>
          <p:cNvSpPr txBox="1"/>
          <p:nvPr/>
        </p:nvSpPr>
        <p:spPr bwMode="auto">
          <a:xfrm>
            <a:off x="2061273" y="3636753"/>
            <a:ext cx="65161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量子化條件，Quantization Condition 標誌古典與量子化的不同！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C7F3A7-9BC7-DA4F-D944-9254807815B5}"/>
              </a:ext>
            </a:extLst>
          </p:cNvPr>
          <p:cNvSpPr txBox="1"/>
          <p:nvPr/>
        </p:nvSpPr>
        <p:spPr bwMode="auto">
          <a:xfrm>
            <a:off x="802634" y="2621735"/>
            <a:ext cx="28343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定義Commutator 對易子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2">
                <a:extLst>
                  <a:ext uri="{FF2B5EF4-FFF2-40B4-BE49-F238E27FC236}">
                    <a16:creationId xmlns:a16="http://schemas.microsoft.com/office/drawing/2014/main" id="{8B8475C6-636E-27F1-F0E1-BD700F364F82}"/>
                  </a:ext>
                </a:extLst>
              </p:cNvPr>
              <p:cNvSpPr txBox="1"/>
              <p:nvPr/>
            </p:nvSpPr>
            <p:spPr bwMode="auto">
              <a:xfrm>
                <a:off x="3404969" y="2659144"/>
                <a:ext cx="2302935" cy="40498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4" name="文字方塊 2">
                <a:extLst>
                  <a:ext uri="{FF2B5EF4-FFF2-40B4-BE49-F238E27FC236}">
                    <a16:creationId xmlns:a16="http://schemas.microsoft.com/office/drawing/2014/main" id="{8B8475C6-636E-27F1-F0E1-BD700F364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04969" y="2659144"/>
                <a:ext cx="2302935" cy="4049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58AD003-64CC-5307-F20D-429E944CF2FF}"/>
                  </a:ext>
                </a:extLst>
              </p:cNvPr>
              <p:cNvSpPr txBox="1"/>
              <p:nvPr/>
            </p:nvSpPr>
            <p:spPr bwMode="auto">
              <a:xfrm>
                <a:off x="806575" y="2262858"/>
                <a:ext cx="593021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這個結果對任意狀態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都對。因此是一個算子的等式！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58AD003-64CC-5307-F20D-429E944CF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6575" y="2262858"/>
                <a:ext cx="5930217" cy="369332"/>
              </a:xfrm>
              <a:prstGeom prst="rect">
                <a:avLst/>
              </a:prstGeom>
              <a:blipFill>
                <a:blip r:embed="rId8"/>
                <a:stretch>
                  <a:fillRect l="-855" t="-6667" r="-641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1B62212D-A2F3-D88B-A574-1ACD3D6D0B94}"/>
              </a:ext>
            </a:extLst>
          </p:cNvPr>
          <p:cNvSpPr txBox="1"/>
          <p:nvPr/>
        </p:nvSpPr>
        <p:spPr bwMode="auto">
          <a:xfrm>
            <a:off x="3552503" y="3140723"/>
            <a:ext cx="50051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位置與動量的對易算子是常數算子。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這很特別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37A958-8195-F8CA-3F14-C7C09778A50B}"/>
              </a:ext>
            </a:extLst>
          </p:cNvPr>
          <p:cNvSpPr txBox="1"/>
          <p:nvPr/>
        </p:nvSpPr>
        <p:spPr bwMode="auto">
          <a:xfrm>
            <a:off x="755576" y="4144262"/>
            <a:ext cx="81230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你也可以由此量子化條件出發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，推導出動量算子，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等同位置微分：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82FB1E4-9158-47E8-C373-6A124872129F}"/>
                  </a:ext>
                </a:extLst>
              </p:cNvPr>
              <p:cNvSpPr txBox="1"/>
              <p:nvPr/>
            </p:nvSpPr>
            <p:spPr bwMode="auto">
              <a:xfrm>
                <a:off x="764906" y="1106399"/>
                <a:ext cx="617060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計算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把此算子作用在某函數上會比較好想像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82FB1E4-9158-47E8-C373-6A1248721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4906" y="1106399"/>
                <a:ext cx="6170605" cy="369332"/>
              </a:xfrm>
              <a:prstGeom prst="rect">
                <a:avLst/>
              </a:prstGeom>
              <a:blipFill>
                <a:blip r:embed="rId9"/>
                <a:stretch>
                  <a:fillRect l="-821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24">
                <a:extLst>
                  <a:ext uri="{FF2B5EF4-FFF2-40B4-BE49-F238E27FC236}">
                    <a16:creationId xmlns:a16="http://schemas.microsoft.com/office/drawing/2014/main" id="{3A455122-1B25-09CB-B3F1-5C84CB6D0219}"/>
                  </a:ext>
                </a:extLst>
              </p:cNvPr>
              <p:cNvSpPr txBox="1"/>
              <p:nvPr/>
            </p:nvSpPr>
            <p:spPr bwMode="auto">
              <a:xfrm>
                <a:off x="815665" y="5852970"/>
                <a:ext cx="1366271" cy="61824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</m:acc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𝑖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9" name="文字方塊 24">
                <a:extLst>
                  <a:ext uri="{FF2B5EF4-FFF2-40B4-BE49-F238E27FC236}">
                    <a16:creationId xmlns:a16="http://schemas.microsoft.com/office/drawing/2014/main" id="{3A455122-1B25-09CB-B3F1-5C84CB6D0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5665" y="5852970"/>
                <a:ext cx="1366271" cy="618246"/>
              </a:xfrm>
              <a:prstGeom prst="rect">
                <a:avLst/>
              </a:prstGeom>
              <a:blipFill>
                <a:blip r:embed="rId11"/>
                <a:stretch>
                  <a:fillRect b="-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FFE41319-A65B-7F52-FD10-C99525DAE5CC}"/>
              </a:ext>
            </a:extLst>
          </p:cNvPr>
          <p:cNvSpPr txBox="1"/>
          <p:nvPr/>
        </p:nvSpPr>
        <p:spPr bwMode="auto">
          <a:xfrm>
            <a:off x="764906" y="4514494"/>
            <a:ext cx="35754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兩者邏輯上等價。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5CE962-9F41-992A-A8FE-FDA4851AA038}"/>
              </a:ext>
            </a:extLst>
          </p:cNvPr>
          <p:cNvSpPr txBox="1"/>
          <p:nvPr/>
        </p:nvSpPr>
        <p:spPr bwMode="auto">
          <a:xfrm>
            <a:off x="731004" y="705285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zh-TW" altLang="en-US" sz="1800" dirty="0">
                <a:solidFill>
                  <a:srgbClr val="000000"/>
                </a:solidFill>
                <a:latin typeface="Calibri" pitchFamily="34" charset="0"/>
              </a:rPr>
              <a:t>位置與動量就不能對易 </a:t>
            </a:r>
            <a:r>
              <a:rPr kumimoji="0" lang="en-US" altLang="zh-TW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Commute</a:t>
            </a:r>
            <a:r>
              <a:rPr kumimoji="0" lang="zh-TW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  <a:endParaRPr lang="en-US" dirty="0"/>
          </a:p>
        </p:txBody>
      </p:sp>
      <p:sp>
        <p:nvSpPr>
          <p:cNvPr id="8" name="文字方塊 2">
            <a:extLst>
              <a:ext uri="{FF2B5EF4-FFF2-40B4-BE49-F238E27FC236}">
                <a16:creationId xmlns:a16="http://schemas.microsoft.com/office/drawing/2014/main" id="{980F3C07-6668-DC76-CB9D-9522D6005AFD}"/>
              </a:ext>
            </a:extLst>
          </p:cNvPr>
          <p:cNvSpPr txBox="1"/>
          <p:nvPr/>
        </p:nvSpPr>
        <p:spPr bwMode="auto">
          <a:xfrm>
            <a:off x="731004" y="5071672"/>
            <a:ext cx="61652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1800" dirty="0"/>
              <a:t>是否可以用</a:t>
            </a:r>
            <a:r>
              <a:rPr lang="zh-TW" altLang="en-US" dirty="0"/>
              <a:t>量子化條件</a:t>
            </a:r>
            <a:r>
              <a:rPr lang="zh-TW" altLang="en-US" sz="1800" dirty="0"/>
              <a:t>的方式，</a:t>
            </a:r>
            <a:r>
              <a:rPr lang="zh-TW" altLang="en-US" dirty="0"/>
              <a:t>直接探討</a:t>
            </a:r>
            <a:r>
              <a:rPr lang="zh-TW" altLang="en-US" sz="1800" dirty="0"/>
              <a:t>算子的關係？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825523-1E94-67ED-A2FC-674BC8750B73}"/>
              </a:ext>
            </a:extLst>
          </p:cNvPr>
          <p:cNvSpPr txBox="1"/>
          <p:nvPr/>
        </p:nvSpPr>
        <p:spPr bwMode="auto">
          <a:xfrm>
            <a:off x="731004" y="5462321"/>
            <a:ext cx="78125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意思就是可否以量子化條件取代動量是空間微分，來進行推導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2">
                <a:extLst>
                  <a:ext uri="{FF2B5EF4-FFF2-40B4-BE49-F238E27FC236}">
                    <a16:creationId xmlns:a16="http://schemas.microsoft.com/office/drawing/2014/main" id="{E88AF339-911A-ADC8-CA67-402749A11BF9}"/>
                  </a:ext>
                </a:extLst>
              </p:cNvPr>
              <p:cNvSpPr txBox="1"/>
              <p:nvPr/>
            </p:nvSpPr>
            <p:spPr bwMode="auto">
              <a:xfrm>
                <a:off x="3409445" y="5968640"/>
                <a:ext cx="1261209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1" name="文字方塊 2">
                <a:extLst>
                  <a:ext uri="{FF2B5EF4-FFF2-40B4-BE49-F238E27FC236}">
                    <a16:creationId xmlns:a16="http://schemas.microsoft.com/office/drawing/2014/main" id="{E88AF339-911A-ADC8-CA67-402749A11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09445" y="5968640"/>
                <a:ext cx="1261209" cy="369332"/>
              </a:xfrm>
              <a:prstGeom prst="rect">
                <a:avLst/>
              </a:prstGeom>
              <a:blipFill>
                <a:blip r:embed="rId12"/>
                <a:stretch>
                  <a:fillRect b="-96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>
            <a:extLst>
              <a:ext uri="{FF2B5EF4-FFF2-40B4-BE49-F238E27FC236}">
                <a16:creationId xmlns:a16="http://schemas.microsoft.com/office/drawing/2014/main" id="{4A719EEE-C397-6B99-D0D9-6DA5EBB5F894}"/>
              </a:ext>
            </a:extLst>
          </p:cNvPr>
          <p:cNvSpPr/>
          <p:nvPr/>
        </p:nvSpPr>
        <p:spPr>
          <a:xfrm>
            <a:off x="2543294" y="6066074"/>
            <a:ext cx="473710" cy="211151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8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  <p:bldP spid="13" grpId="0"/>
      <p:bldP spid="14" grpId="0" animBg="1"/>
      <p:bldP spid="16" grpId="0"/>
      <p:bldP spid="17" grpId="0"/>
      <p:bldP spid="19" grpId="0" animBg="1"/>
      <p:bldP spid="20" grpId="0"/>
      <p:bldP spid="8" grpId="0"/>
      <p:bldP spid="9" grpId="0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 bwMode="auto">
              <a:xfrm>
                <a:off x="1170617" y="1650625"/>
                <a:ext cx="1932878" cy="648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𝑘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0617" y="1650625"/>
                <a:ext cx="1932878" cy="648126"/>
              </a:xfrm>
              <a:prstGeom prst="rect">
                <a:avLst/>
              </a:prstGeom>
              <a:blipFill>
                <a:blip r:embed="rId2"/>
                <a:stretch>
                  <a:fillRect b="-39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74DAB83-57C7-652B-5204-54240BF84AAF}"/>
              </a:ext>
            </a:extLst>
          </p:cNvPr>
          <p:cNvSpPr txBox="1"/>
          <p:nvPr/>
        </p:nvSpPr>
        <p:spPr bwMode="auto">
          <a:xfrm>
            <a:off x="3548201" y="3342113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Chia-Hung Chang\Downloads\Data\Knight\Media\Chapter41\Images\41_23Figure-F.jpg">
            <a:extLst>
              <a:ext uri="{FF2B5EF4-FFF2-40B4-BE49-F238E27FC236}">
                <a16:creationId xmlns:a16="http://schemas.microsoft.com/office/drawing/2014/main" id="{7C8D3EC4-ECAC-DA97-758E-04B271238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72" b="81731"/>
          <a:stretch>
            <a:fillRect/>
          </a:stretch>
        </p:blipFill>
        <p:spPr bwMode="auto">
          <a:xfrm>
            <a:off x="4683797" y="1656108"/>
            <a:ext cx="13557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F6B7FA-DF1E-866C-C50A-19F231EA271D}"/>
              </a:ext>
            </a:extLst>
          </p:cNvPr>
          <p:cNvSpPr txBox="1"/>
          <p:nvPr/>
        </p:nvSpPr>
        <p:spPr bwMode="auto">
          <a:xfrm>
            <a:off x="1059998" y="1052736"/>
            <a:ext cx="67523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現在我們用算子的代數關係，計算</a:t>
            </a:r>
            <a:r>
              <a:rPr lang="en-US" altLang="zh-TW" sz="1800" dirty="0" err="1">
                <a:latin typeface="Times New Roman" pitchFamily="18" charset="0"/>
                <a:cs typeface="Times New Roman" pitchFamily="18" charset="0"/>
              </a:rPr>
              <a:t>Quantum</a:t>
            </a: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 SHO</a:t>
            </a: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能量本徵值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2">
                <a:extLst>
                  <a:ext uri="{FF2B5EF4-FFF2-40B4-BE49-F238E27FC236}">
                    <a16:creationId xmlns:a16="http://schemas.microsoft.com/office/drawing/2014/main" id="{C511BA6B-7126-808A-7394-97083DAE9B95}"/>
                  </a:ext>
                </a:extLst>
              </p:cNvPr>
              <p:cNvSpPr txBox="1"/>
              <p:nvPr/>
            </p:nvSpPr>
            <p:spPr bwMode="auto">
              <a:xfrm>
                <a:off x="1147914" y="3525643"/>
                <a:ext cx="3033996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𝑖𝑢</m:t>
                          </m:r>
                        </m:e>
                      </m:d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𝑖𝑢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2">
                <a:extLst>
                  <a:ext uri="{FF2B5EF4-FFF2-40B4-BE49-F238E27FC236}">
                    <a16:creationId xmlns:a16="http://schemas.microsoft.com/office/drawing/2014/main" id="{C511BA6B-7126-808A-7394-97083DAE9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7914" y="3525643"/>
                <a:ext cx="303399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97E3BD3-86E8-4329-C3CB-C98A3692F684}"/>
              </a:ext>
            </a:extLst>
          </p:cNvPr>
          <p:cNvSpPr txBox="1"/>
          <p:nvPr/>
        </p:nvSpPr>
        <p:spPr bwMode="auto">
          <a:xfrm>
            <a:off x="1147912" y="3030295"/>
            <a:ext cx="76005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但兩個平方項的和，一般可以分解Factor成一個複數與其共軛的乘積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7">
                <a:extLst>
                  <a:ext uri="{FF2B5EF4-FFF2-40B4-BE49-F238E27FC236}">
                    <a16:creationId xmlns:a16="http://schemas.microsoft.com/office/drawing/2014/main" id="{C58A390A-C3A4-5F9F-C19F-7C575932AEF8}"/>
                  </a:ext>
                </a:extLst>
              </p:cNvPr>
              <p:cNvSpPr txBox="1"/>
              <p:nvPr/>
            </p:nvSpPr>
            <p:spPr bwMode="auto">
              <a:xfrm>
                <a:off x="1147912" y="5342651"/>
                <a:ext cx="726014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zh-TW" altLang="en-US" b="0" dirty="0"/>
                  <a:t>然而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zh-TW" altLang="en-US" dirty="0"/>
                  <a:t>並不像一般的數可以對易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。但似乎可以往這個方向試一試。</a:t>
                </a:r>
                <a:endParaRPr lang="zh-TW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字方塊 7">
                <a:extLst>
                  <a:ext uri="{FF2B5EF4-FFF2-40B4-BE49-F238E27FC236}">
                    <a16:creationId xmlns:a16="http://schemas.microsoft.com/office/drawing/2014/main" id="{C58A390A-C3A4-5F9F-C19F-7C575932A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7912" y="5342651"/>
                <a:ext cx="7260148" cy="369332"/>
              </a:xfrm>
              <a:prstGeom prst="rect">
                <a:avLst/>
              </a:prstGeom>
              <a:blipFill>
                <a:blip r:embed="rId5"/>
                <a:stretch>
                  <a:fillRect l="-699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6B2BB28-AF67-96AF-B442-C5723EB9C98E}"/>
              </a:ext>
            </a:extLst>
          </p:cNvPr>
          <p:cNvSpPr txBox="1"/>
          <p:nvPr/>
        </p:nvSpPr>
        <p:spPr bwMode="auto">
          <a:xfrm>
            <a:off x="1147913" y="2597955"/>
            <a:ext cx="7138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能量看起像兩個獨立的平方項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5DCBB9-1824-FA7D-A399-00F73E5B96D3}"/>
              </a:ext>
            </a:extLst>
          </p:cNvPr>
          <p:cNvSpPr txBox="1"/>
          <p:nvPr/>
        </p:nvSpPr>
        <p:spPr bwMode="auto">
          <a:xfrm>
            <a:off x="1147912" y="4386037"/>
            <a:ext cx="68254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預期能量若分解後，複數是位置與動量的線性組合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2">
                <a:extLst>
                  <a:ext uri="{FF2B5EF4-FFF2-40B4-BE49-F238E27FC236}">
                    <a16:creationId xmlns:a16="http://schemas.microsoft.com/office/drawing/2014/main" id="{E6FE2F52-6105-9B9A-5C45-AEA26F6BA790}"/>
                  </a:ext>
                </a:extLst>
              </p:cNvPr>
              <p:cNvSpPr txBox="1"/>
              <p:nvPr/>
            </p:nvSpPr>
            <p:spPr bwMode="auto">
              <a:xfrm>
                <a:off x="1170617" y="4846566"/>
                <a:ext cx="1573383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𝑖𝑢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𝑖𝑝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2" name="文字方塊 2">
                <a:extLst>
                  <a:ext uri="{FF2B5EF4-FFF2-40B4-BE49-F238E27FC236}">
                    <a16:creationId xmlns:a16="http://schemas.microsoft.com/office/drawing/2014/main" id="{E6FE2F52-6105-9B9A-5C45-AEA26F6BA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0617" y="4846566"/>
                <a:ext cx="1573383" cy="369332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18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6">
                <a:extLst>
                  <a:ext uri="{FF2B5EF4-FFF2-40B4-BE49-F238E27FC236}">
                    <a16:creationId xmlns:a16="http://schemas.microsoft.com/office/drawing/2014/main" id="{32EEC050-34A7-E9D5-3813-B149157C588E}"/>
                  </a:ext>
                </a:extLst>
              </p:cNvPr>
              <p:cNvSpPr txBox="1"/>
              <p:nvPr/>
            </p:nvSpPr>
            <p:spPr bwMode="auto">
              <a:xfrm>
                <a:off x="273194" y="4943365"/>
                <a:ext cx="3722741" cy="62023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zh-TW" altLang="en-US" i="1">
                          <a:latin typeface="Cambria Math"/>
                        </a:rPr>
                        <m:t>𝜔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latin typeface="Cambria Math"/>
                                              <a:ea typeface="Cambria Math"/>
                                            </a:rPr>
                                            <m:t>†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†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8" name="文字方塊 6">
                <a:extLst>
                  <a:ext uri="{FF2B5EF4-FFF2-40B4-BE49-F238E27FC236}">
                    <a16:creationId xmlns:a16="http://schemas.microsoft.com/office/drawing/2014/main" id="{32EEC050-34A7-E9D5-3813-B149157C5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3194" y="4943365"/>
                <a:ext cx="3722741" cy="620234"/>
              </a:xfrm>
              <a:prstGeom prst="rect">
                <a:avLst/>
              </a:prstGeom>
              <a:blipFill>
                <a:blip r:embed="rId2"/>
                <a:stretch>
                  <a:fillRect b="-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 bwMode="auto">
              <a:xfrm>
                <a:off x="732792" y="530455"/>
                <a:ext cx="6506432" cy="376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zh-TW" altLang="en-US" sz="1800" dirty="0"/>
                  <a:t>引入位置與動量的線性組合：新的算子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zh-TW" altLang="en-US" sz="1800" dirty="0"/>
                  <a:t>，及他的共軛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altLang="zh-TW" sz="1800" i="1" smtClean="0">
                            <a:latin typeface="Cambria Math"/>
                            <a:ea typeface="Cambria Math"/>
                          </a:rPr>
                          <m:t>†</m:t>
                        </m:r>
                      </m:sup>
                    </m:sSup>
                  </m:oMath>
                </a14:m>
                <a:r>
                  <a:rPr lang="zh-TW" altLang="en-US" sz="1800" dirty="0"/>
                  <a:t>：</a:t>
                </a: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2792" y="530455"/>
                <a:ext cx="6506432" cy="376450"/>
              </a:xfrm>
              <a:prstGeom prst="rect">
                <a:avLst/>
              </a:prstGeom>
              <a:blipFill>
                <a:blip r:embed="rId3"/>
                <a:stretch>
                  <a:fillRect l="-778" t="-3226" b="-225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74DAB83-57C7-652B-5204-54240BF84AAF}"/>
              </a:ext>
            </a:extLst>
          </p:cNvPr>
          <p:cNvSpPr txBox="1"/>
          <p:nvPr/>
        </p:nvSpPr>
        <p:spPr bwMode="auto">
          <a:xfrm>
            <a:off x="3579088" y="515229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向下箭號 6">
            <a:extLst>
              <a:ext uri="{FF2B5EF4-FFF2-40B4-BE49-F238E27FC236}">
                <a16:creationId xmlns:a16="http://schemas.microsoft.com/office/drawing/2014/main" id="{6DA21E79-8EA7-F82D-5530-F26EC9962F41}"/>
              </a:ext>
            </a:extLst>
          </p:cNvPr>
          <p:cNvSpPr/>
          <p:nvPr/>
        </p:nvSpPr>
        <p:spPr>
          <a:xfrm>
            <a:off x="1043608" y="4439352"/>
            <a:ext cx="304800" cy="42227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5">
                <a:extLst>
                  <a:ext uri="{FF2B5EF4-FFF2-40B4-BE49-F238E27FC236}">
                    <a16:creationId xmlns:a16="http://schemas.microsoft.com/office/drawing/2014/main" id="{98F194A5-FB6E-67E2-4E47-3016DB76C3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1872" y="2467759"/>
                <a:ext cx="5186632" cy="376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r>
                  <a:rPr lang="zh-TW" altLang="en-US" sz="1800" dirty="0">
                    <a:latin typeface="Times New Roman" pitchFamily="18" charset="0"/>
                    <a:cs typeface="Times New Roman" pitchFamily="18" charset="0"/>
                  </a:rPr>
                  <a:t>將 </a:t>
                </a:r>
                <a:r>
                  <a:rPr lang="en-US" altLang="zh-TW" sz="1800" dirty="0">
                    <a:latin typeface="Times New Roman" pitchFamily="18" charset="0"/>
                    <a:cs typeface="Times New Roman" pitchFamily="18" charset="0"/>
                  </a:rPr>
                  <a:t>Hamiltonian</a:t>
                </a:r>
                <a:r>
                  <a:rPr lang="zh-TW" altLang="en-US" sz="1800" dirty="0">
                    <a:latin typeface="Times New Roman" pitchFamily="18" charset="0"/>
                    <a:cs typeface="Times New Roman" pitchFamily="18" charset="0"/>
                  </a:rPr>
                  <a:t> 以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zh-TW" altLang="en-US" sz="1800" dirty="0">
                    <a:latin typeface="Times New Roman" pitchFamily="18" charset="0"/>
                    <a:cs typeface="Times New Roman" pitchFamily="18" charset="0"/>
                  </a:rPr>
                  <a:t>算子及</a:t>
                </a:r>
                <a:r>
                  <a:rPr lang="zh-TW" altLang="en-US" sz="1800" dirty="0"/>
                  <a:t>他的共軛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†</m:t>
                        </m:r>
                      </m:sup>
                    </m:sSup>
                  </m:oMath>
                </a14:m>
                <a:r>
                  <a:rPr lang="zh-TW" altLang="en-US" sz="1800" dirty="0">
                    <a:latin typeface="Times New Roman" pitchFamily="18" charset="0"/>
                    <a:cs typeface="Times New Roman" pitchFamily="18" charset="0"/>
                  </a:rPr>
                  <a:t>來表示：</a:t>
                </a:r>
              </a:p>
            </p:txBody>
          </p:sp>
        </mc:Choice>
        <mc:Fallback xmlns="">
          <p:sp>
            <p:nvSpPr>
              <p:cNvPr id="4" name="文字方塊 5">
                <a:extLst>
                  <a:ext uri="{FF2B5EF4-FFF2-40B4-BE49-F238E27FC236}">
                    <a16:creationId xmlns:a16="http://schemas.microsoft.com/office/drawing/2014/main" id="{98F194A5-FB6E-67E2-4E47-3016DB76C3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1872" y="2467759"/>
                <a:ext cx="5186632" cy="376450"/>
              </a:xfrm>
              <a:prstGeom prst="rect">
                <a:avLst/>
              </a:prstGeom>
              <a:blipFill>
                <a:blip r:embed="rId6"/>
                <a:stretch>
                  <a:fillRect l="-1222" t="-6452" b="-225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6">
                <a:extLst>
                  <a:ext uri="{FF2B5EF4-FFF2-40B4-BE49-F238E27FC236}">
                    <a16:creationId xmlns:a16="http://schemas.microsoft.com/office/drawing/2014/main" id="{66BA714F-7902-2F59-8646-6EAE00880637}"/>
                  </a:ext>
                </a:extLst>
              </p:cNvPr>
              <p:cNvSpPr txBox="1"/>
              <p:nvPr/>
            </p:nvSpPr>
            <p:spPr bwMode="auto">
              <a:xfrm>
                <a:off x="757869" y="2903420"/>
                <a:ext cx="1973277" cy="648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i="1">
                          <a:latin typeface="Cambria Math"/>
                        </a:rPr>
                        <m:t>𝑘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9" name="文字方塊 6">
                <a:extLst>
                  <a:ext uri="{FF2B5EF4-FFF2-40B4-BE49-F238E27FC236}">
                    <a16:creationId xmlns:a16="http://schemas.microsoft.com/office/drawing/2014/main" id="{66BA714F-7902-2F59-8646-6EAE00880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7869" y="2903420"/>
                <a:ext cx="1973277" cy="648126"/>
              </a:xfrm>
              <a:prstGeom prst="rect">
                <a:avLst/>
              </a:prstGeom>
              <a:blipFill>
                <a:blip r:embed="rId7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6">
                <a:extLst>
                  <a:ext uri="{FF2B5EF4-FFF2-40B4-BE49-F238E27FC236}">
                    <a16:creationId xmlns:a16="http://schemas.microsoft.com/office/drawing/2014/main" id="{D339C5A8-E7E0-07E9-3A43-255ADD233947}"/>
                  </a:ext>
                </a:extLst>
              </p:cNvPr>
              <p:cNvSpPr txBox="1"/>
              <p:nvPr/>
            </p:nvSpPr>
            <p:spPr bwMode="auto">
              <a:xfrm>
                <a:off x="782804" y="5650702"/>
                <a:ext cx="2796284" cy="61093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zh-TW" altLang="en-US" i="1">
                          <a:latin typeface="Cambria Math"/>
                        </a:rPr>
                        <m:t>𝜔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𝑎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zh-TW" altLang="en-US" i="1">
                          <a:latin typeface="Cambria Math"/>
                        </a:rPr>
                        <m:t>𝜔</m:t>
                      </m:r>
                      <m:r>
                        <m:rPr>
                          <m:nor/>
                        </m:rPr>
                        <a:rPr lang="en-US" altLang="zh-TW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m:rPr>
                          <m:nor/>
                        </m:rPr>
                        <a:rPr lang="en-US" altLang="zh-TW">
                          <a:latin typeface="Cambria Math" panose="02040503050406030204" pitchFamily="18" charset="0"/>
                        </a:rPr>
                        <m:t>𝑎</m:t>
                      </m:r>
                      <m:r>
                        <m:rPr>
                          <m:nor/>
                        </m:rPr>
                        <a:rPr lang="en-US" altLang="zh-TW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zh-TW">
                          <a:latin typeface="Cambria Math" panose="02040503050406030204" pitchFamily="18" charset="0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1" name="文字方塊 6">
                <a:extLst>
                  <a:ext uri="{FF2B5EF4-FFF2-40B4-BE49-F238E27FC236}">
                    <a16:creationId xmlns:a16="http://schemas.microsoft.com/office/drawing/2014/main" id="{D339C5A8-E7E0-07E9-3A43-255ADD233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804" y="5650702"/>
                <a:ext cx="2796284" cy="610936"/>
              </a:xfrm>
              <a:prstGeom prst="rect">
                <a:avLst/>
              </a:prstGeom>
              <a:blipFill>
                <a:blip r:embed="rId8"/>
                <a:stretch>
                  <a:fillRect b="-40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6">
                <a:extLst>
                  <a:ext uri="{FF2B5EF4-FFF2-40B4-BE49-F238E27FC236}">
                    <a16:creationId xmlns:a16="http://schemas.microsoft.com/office/drawing/2014/main" id="{BB4E0788-1960-88D0-A5ED-4C7E77F68449}"/>
                  </a:ext>
                </a:extLst>
              </p:cNvPr>
              <p:cNvSpPr txBox="1"/>
              <p:nvPr/>
            </p:nvSpPr>
            <p:spPr bwMode="auto">
              <a:xfrm>
                <a:off x="288944" y="4945244"/>
                <a:ext cx="8631819" cy="60452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zh-TW" altLang="en-US" i="1">
                        <a:latin typeface="Cambria Math"/>
                      </a:rPr>
                      <m:t>𝜔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en-US" altLang="zh-TW" i="1">
                                            <a:latin typeface="Cambria Math"/>
                                            <a:ea typeface="Cambria Math"/>
                                          </a:rPr>
                                          <m:t>†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†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zh-TW" altLang="en-US" i="1">
                        <a:latin typeface="Cambria Math"/>
                      </a:rPr>
                      <m:t>𝜔</m:t>
                    </m:r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†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  <m:t>𝑎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/>
                          </a:rPr>
                          <m:t>𝑎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†</m:t>
                            </m:r>
                          </m:sup>
                        </m:sSup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zh-TW" altLang="en-US" i="1">
                        <a:latin typeface="Cambria Math"/>
                      </a:rPr>
                      <m:t>𝜔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†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  <m:t>𝑎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†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  <m:t>𝑎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altLang="zh-TW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†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zh-TW">
                            <a:latin typeface="Cambria Math" panose="02040503050406030204" pitchFamily="18" charset="0"/>
                            <a:ea typeface="Cambria Math"/>
                          </a:rPr>
                          <m:t>]</m:t>
                        </m:r>
                      </m:e>
                    </m:d>
                  </m:oMath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5" name="文字方塊 6">
                <a:extLst>
                  <a:ext uri="{FF2B5EF4-FFF2-40B4-BE49-F238E27FC236}">
                    <a16:creationId xmlns:a16="http://schemas.microsoft.com/office/drawing/2014/main" id="{BB4E0788-1960-88D0-A5ED-4C7E77F68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8944" y="4945244"/>
                <a:ext cx="8631819" cy="6045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D2D4EFA-DD62-7F29-8F56-7E7C6AB668A8}"/>
                  </a:ext>
                </a:extLst>
              </p:cNvPr>
              <p:cNvSpPr txBox="1"/>
              <p:nvPr/>
            </p:nvSpPr>
            <p:spPr bwMode="auto">
              <a:xfrm>
                <a:off x="6372200" y="3103956"/>
                <a:ext cx="2286505" cy="9106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TW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TW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TW" i="1">
                          <a:latin typeface="Cambria Math" panose="02040503050406030204" pitchFamily="18" charset="0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TW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TW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TW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TW" i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num>
                            <m:den>
                              <m:r>
                                <a:rPr lang="en-TW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  <m:d>
                        <m:dPr>
                          <m:ctrlPr>
                            <a:rPr lang="en-TW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TW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TW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TW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TW" i="0"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D2D4EFA-DD62-7F29-8F56-7E7C6AB66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2200" y="3103956"/>
                <a:ext cx="2286505" cy="9106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15">
                <a:extLst>
                  <a:ext uri="{FF2B5EF4-FFF2-40B4-BE49-F238E27FC236}">
                    <a16:creationId xmlns:a16="http://schemas.microsoft.com/office/drawing/2014/main" id="{1938A72C-0D8F-8B84-5571-E9DAE5438D52}"/>
                  </a:ext>
                </a:extLst>
              </p:cNvPr>
              <p:cNvSpPr txBox="1"/>
              <p:nvPr/>
            </p:nvSpPr>
            <p:spPr bwMode="auto">
              <a:xfrm>
                <a:off x="6372200" y="2141937"/>
                <a:ext cx="2247730" cy="9106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TW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den>
                          </m:f>
                        </m:e>
                      </m:rad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2" name="文字方塊 15">
                <a:extLst>
                  <a:ext uri="{FF2B5EF4-FFF2-40B4-BE49-F238E27FC236}">
                    <a16:creationId xmlns:a16="http://schemas.microsoft.com/office/drawing/2014/main" id="{1938A72C-0D8F-8B84-5571-E9DAE5438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2200" y="2141937"/>
                <a:ext cx="2247730" cy="9106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12">
                <a:extLst>
                  <a:ext uri="{FF2B5EF4-FFF2-40B4-BE49-F238E27FC236}">
                    <a16:creationId xmlns:a16="http://schemas.microsoft.com/office/drawing/2014/main" id="{F9EB7354-3D68-D62E-BC96-EEF4223B2B83}"/>
                  </a:ext>
                </a:extLst>
              </p:cNvPr>
              <p:cNvSpPr txBox="1"/>
              <p:nvPr/>
            </p:nvSpPr>
            <p:spPr bwMode="auto">
              <a:xfrm>
                <a:off x="721177" y="6263676"/>
                <a:ext cx="7767354" cy="376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zh-TW" altLang="en-US" sz="1800" dirty="0"/>
                  <a:t>我們需要算子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</a:rPr>
                      <m:t>𝑎</m:t>
                    </m:r>
                  </m:oMath>
                </a14:m>
                <a:r>
                  <a:rPr lang="zh-TW" altLang="en-US" sz="1800" dirty="0"/>
                  <a:t>及共軛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†</m:t>
                        </m:r>
                      </m:sup>
                    </m:sSup>
                  </m:oMath>
                </a14:m>
                <a:r>
                  <a:rPr lang="zh-TW" altLang="en-US" sz="1800" dirty="0"/>
                  <a:t>的對易關係 </a:t>
                </a:r>
                <a:r>
                  <a:rPr lang="en-US" altLang="zh-TW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Communication Relation</a:t>
                </a:r>
                <a:r>
                  <a:rPr lang="zh-TW" altLang="en-US" dirty="0"/>
                  <a:t>。</a:t>
                </a:r>
                <a:endParaRPr lang="zh-TW" altLang="en-US" sz="1800" dirty="0"/>
              </a:p>
            </p:txBody>
          </p:sp>
        </mc:Choice>
        <mc:Fallback xmlns="">
          <p:sp>
            <p:nvSpPr>
              <p:cNvPr id="23" name="文字方塊 12">
                <a:extLst>
                  <a:ext uri="{FF2B5EF4-FFF2-40B4-BE49-F238E27FC236}">
                    <a16:creationId xmlns:a16="http://schemas.microsoft.com/office/drawing/2014/main" id="{F9EB7354-3D68-D62E-BC96-EEF4223B2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1177" y="6263676"/>
                <a:ext cx="7767354" cy="376450"/>
              </a:xfrm>
              <a:prstGeom prst="rect">
                <a:avLst/>
              </a:prstGeom>
              <a:blipFill>
                <a:blip r:embed="rId12"/>
                <a:stretch>
                  <a:fillRect l="-653" t="-3333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3E44F55-CF48-D461-9765-DCA9166CB7AB}"/>
                  </a:ext>
                </a:extLst>
              </p:cNvPr>
              <p:cNvSpPr txBox="1"/>
              <p:nvPr/>
            </p:nvSpPr>
            <p:spPr bwMode="auto">
              <a:xfrm>
                <a:off x="711872" y="2073230"/>
                <a:ext cx="5186632" cy="376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常數的選擇是為了使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zh-TW" altLang="en-US" sz="1800" dirty="0"/>
                  <a:t>及他的共軛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altLang="zh-TW" sz="1800" i="1" smtClean="0">
                            <a:latin typeface="Cambria Math"/>
                            <a:ea typeface="Cambria Math"/>
                          </a:rPr>
                          <m:t>†</m:t>
                        </m:r>
                      </m:sup>
                    </m:sSup>
                    <m:r>
                      <a:rPr lang="en-US" altLang="zh-TW" sz="180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無單位。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3E44F55-CF48-D461-9765-DCA9166CB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1872" y="2073230"/>
                <a:ext cx="5186632" cy="376450"/>
              </a:xfrm>
              <a:prstGeom prst="rect">
                <a:avLst/>
              </a:prstGeom>
              <a:blipFill>
                <a:blip r:embed="rId13"/>
                <a:stretch>
                  <a:fillRect l="-1222" t="-3333" b="-2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E5819B61-F43E-3153-B33F-CD5ACAC70CCC}"/>
                  </a:ext>
                </a:extLst>
              </p:cNvPr>
              <p:cNvSpPr txBox="1"/>
              <p:nvPr/>
            </p:nvSpPr>
            <p:spPr>
              <a:xfrm>
                <a:off x="7940336" y="41620"/>
                <a:ext cx="1096389" cy="91069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𝜔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≡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altLang="zh-TW" sz="1800" b="0" i="1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E5819B61-F43E-3153-B33F-CD5ACAC70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0336" y="41620"/>
                <a:ext cx="1096389" cy="9106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6">
                <a:extLst>
                  <a:ext uri="{FF2B5EF4-FFF2-40B4-BE49-F238E27FC236}">
                    <a16:creationId xmlns:a16="http://schemas.microsoft.com/office/drawing/2014/main" id="{9D40AB14-7207-11BD-45D1-B15E6450FA7D}"/>
                  </a:ext>
                </a:extLst>
              </p:cNvPr>
              <p:cNvSpPr txBox="1"/>
              <p:nvPr/>
            </p:nvSpPr>
            <p:spPr bwMode="auto">
              <a:xfrm>
                <a:off x="765209" y="3657862"/>
                <a:ext cx="4598879" cy="72609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TW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TW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TW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num>
                            <m:den>
                              <m:r>
                                <a:rPr lang="en-TW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†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TW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†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文字方塊 6">
                <a:extLst>
                  <a:ext uri="{FF2B5EF4-FFF2-40B4-BE49-F238E27FC236}">
                    <a16:creationId xmlns:a16="http://schemas.microsoft.com/office/drawing/2014/main" id="{9D40AB14-7207-11BD-45D1-B15E6450F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5209" y="3657862"/>
                <a:ext cx="4598879" cy="726096"/>
              </a:xfrm>
              <a:prstGeom prst="rect">
                <a:avLst/>
              </a:prstGeom>
              <a:blipFill>
                <a:blip r:embed="rId15"/>
                <a:stretch>
                  <a:fillRect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5D59CB6-0A64-D5D9-72FF-0D1DF893A8BC}"/>
              </a:ext>
            </a:extLst>
          </p:cNvPr>
          <p:cNvSpPr txBox="1"/>
          <p:nvPr/>
        </p:nvSpPr>
        <p:spPr bwMode="auto">
          <a:xfrm>
            <a:off x="3624668" y="5775777"/>
            <a:ext cx="50126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幾乎分解成了一個複數與其共軛的乘積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DED55B-B138-E834-BA1B-3100AF64453A}"/>
              </a:ext>
            </a:extLst>
          </p:cNvPr>
          <p:cNvSpPr txBox="1"/>
          <p:nvPr/>
        </p:nvSpPr>
        <p:spPr bwMode="auto">
          <a:xfrm>
            <a:off x="6359395" y="4065975"/>
            <a:ext cx="16035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代入即可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076260-79B7-4351-73FC-E668286B285F}"/>
                  </a:ext>
                </a:extLst>
              </p:cNvPr>
              <p:cNvSpPr txBox="1"/>
              <p:nvPr/>
            </p:nvSpPr>
            <p:spPr bwMode="auto">
              <a:xfrm>
                <a:off x="1842200" y="4461479"/>
                <a:ext cx="2835079" cy="40498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𝑎𝑎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076260-79B7-4351-73FC-E668286B2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2200" y="4461479"/>
                <a:ext cx="2835079" cy="40498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2">
                <a:extLst>
                  <a:ext uri="{FF2B5EF4-FFF2-40B4-BE49-F238E27FC236}">
                    <a16:creationId xmlns:a16="http://schemas.microsoft.com/office/drawing/2014/main" id="{389596DB-BF35-1B5E-67CD-B836387EEF9F}"/>
                  </a:ext>
                </a:extLst>
              </p:cNvPr>
              <p:cNvSpPr txBox="1"/>
              <p:nvPr/>
            </p:nvSpPr>
            <p:spPr bwMode="auto">
              <a:xfrm>
                <a:off x="4860032" y="4491891"/>
                <a:ext cx="3901348" cy="376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zh-TW" altLang="en-US" sz="1800" dirty="0"/>
                  <a:t>算子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</a:rPr>
                      <m:t>𝑎</m:t>
                    </m:r>
                  </m:oMath>
                </a14:m>
                <a:r>
                  <a:rPr lang="zh-TW" altLang="en-US" sz="1800" dirty="0"/>
                  <a:t>及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†</m:t>
                        </m:r>
                      </m:sup>
                    </m:sSup>
                  </m:oMath>
                </a14:m>
                <a:r>
                  <a:rPr lang="zh-TW" altLang="en-US" sz="1800" dirty="0"/>
                  <a:t>可能不對易</a:t>
                </a:r>
                <a:r>
                  <a:rPr lang="en-US" altLang="zh-TW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don’t commute.</a:t>
                </a:r>
                <a:endParaRPr lang="zh-TW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字方塊 12">
                <a:extLst>
                  <a:ext uri="{FF2B5EF4-FFF2-40B4-BE49-F238E27FC236}">
                    <a16:creationId xmlns:a16="http://schemas.microsoft.com/office/drawing/2014/main" id="{389596DB-BF35-1B5E-67CD-B836387EE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60032" y="4491891"/>
                <a:ext cx="3901348" cy="376450"/>
              </a:xfrm>
              <a:prstGeom prst="rect">
                <a:avLst/>
              </a:prstGeom>
              <a:blipFill>
                <a:blip r:embed="rId17"/>
                <a:stretch>
                  <a:fillRect l="-1299" t="-3226" b="-225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0">
                <a:extLst>
                  <a:ext uri="{FF2B5EF4-FFF2-40B4-BE49-F238E27FC236}">
                    <a16:creationId xmlns:a16="http://schemas.microsoft.com/office/drawing/2014/main" id="{18A3CC0E-241B-8182-9BD0-E697C7504E0B}"/>
                  </a:ext>
                </a:extLst>
              </p:cNvPr>
              <p:cNvSpPr txBox="1"/>
              <p:nvPr/>
            </p:nvSpPr>
            <p:spPr bwMode="auto">
              <a:xfrm>
                <a:off x="350026" y="993792"/>
                <a:ext cx="2748199" cy="9106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𝑚</m:t>
                              </m:r>
                              <m:r>
                                <a:rPr lang="zh-TW" altLang="en-US" i="1">
                                  <a:latin typeface="Cambria Math"/>
                                  <a:cs typeface="Times New Roman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den>
                          </m:f>
                        </m:e>
                      </m:rad>
                      <m:r>
                        <a:rPr lang="en-US" altLang="zh-TW" i="1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𝑚</m:t>
                              </m:r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𝜔</m:t>
                              </m:r>
                            </m:den>
                          </m:f>
                        </m:e>
                      </m:rad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𝑝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3" name="文字方塊 10">
                <a:extLst>
                  <a:ext uri="{FF2B5EF4-FFF2-40B4-BE49-F238E27FC236}">
                    <a16:creationId xmlns:a16="http://schemas.microsoft.com/office/drawing/2014/main" id="{18A3CC0E-241B-8182-9BD0-E697C7504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026" y="993792"/>
                <a:ext cx="2748199" cy="91069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0">
                <a:extLst>
                  <a:ext uri="{FF2B5EF4-FFF2-40B4-BE49-F238E27FC236}">
                    <a16:creationId xmlns:a16="http://schemas.microsoft.com/office/drawing/2014/main" id="{1D9519E2-FA73-AC18-C650-66C310BDA8D5}"/>
                  </a:ext>
                </a:extLst>
              </p:cNvPr>
              <p:cNvSpPr txBox="1"/>
              <p:nvPr/>
            </p:nvSpPr>
            <p:spPr bwMode="auto">
              <a:xfrm>
                <a:off x="3326097" y="993792"/>
                <a:ext cx="5397183" cy="9106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𝑚</m:t>
                              </m:r>
                              <m:r>
                                <a:rPr lang="zh-TW" altLang="en-US" i="1">
                                  <a:latin typeface="Cambria Math"/>
                                  <a:cs typeface="Times New Roman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den>
                          </m:f>
                        </m:e>
                      </m:rad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𝑚</m:t>
                              </m:r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𝜔</m:t>
                              </m:r>
                            </m:den>
                          </m:f>
                        </m:e>
                      </m:rad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𝑚</m:t>
                              </m:r>
                              <m:r>
                                <a:rPr lang="zh-TW" altLang="en-US" i="1">
                                  <a:latin typeface="Cambria Math"/>
                                  <a:cs typeface="Times New Roman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den>
                          </m:f>
                        </m:e>
                      </m:rad>
                      <m:r>
                        <a:rPr lang="en-US" altLang="zh-TW" i="1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𝑚</m:t>
                              </m:r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𝜔</m:t>
                              </m:r>
                            </m:den>
                          </m:f>
                        </m:e>
                      </m:rad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𝑝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9" name="文字方塊 10">
                <a:extLst>
                  <a:ext uri="{FF2B5EF4-FFF2-40B4-BE49-F238E27FC236}">
                    <a16:creationId xmlns:a16="http://schemas.microsoft.com/office/drawing/2014/main" id="{1D9519E2-FA73-AC18-C650-66C310BDA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26097" y="993792"/>
                <a:ext cx="5397183" cy="91069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10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 animBg="1"/>
      <p:bldP spid="11" grpId="0" animBg="1"/>
      <p:bldP spid="15" grpId="0" animBg="1"/>
      <p:bldP spid="21" grpId="0" animBg="1"/>
      <p:bldP spid="22" grpId="0" animBg="1"/>
      <p:bldP spid="23" grpId="0"/>
      <p:bldP spid="6" grpId="0" animBg="1"/>
      <p:bldP spid="7" grpId="0"/>
      <p:bldP spid="8" grpId="0"/>
      <p:bldP spid="16" grpId="0" animBg="1"/>
      <p:bldP spid="16" grpId="1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 bwMode="auto">
              <a:xfrm>
                <a:off x="1187624" y="1556792"/>
                <a:ext cx="7767354" cy="376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zh-TW" altLang="en-US" sz="1800" dirty="0"/>
                  <a:t>量子化條件會給出算子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</a:rPr>
                      <m:t>𝑎</m:t>
                    </m:r>
                  </m:oMath>
                </a14:m>
                <a:r>
                  <a:rPr lang="zh-TW" altLang="en-US" sz="1800" dirty="0"/>
                  <a:t>及共軛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†</m:t>
                        </m:r>
                      </m:sup>
                    </m:sSup>
                  </m:oMath>
                </a14:m>
                <a:r>
                  <a:rPr lang="zh-TW" altLang="en-US" sz="1800" dirty="0"/>
                  <a:t>的對易關係 </a:t>
                </a:r>
                <a:r>
                  <a:rPr lang="en-US" altLang="zh-TW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Communication Relation</a:t>
                </a:r>
                <a:r>
                  <a:rPr lang="zh-TW" altLang="en-US" sz="1800" dirty="0"/>
                  <a:t>：</a:t>
                </a: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1556792"/>
                <a:ext cx="7767354" cy="376450"/>
              </a:xfrm>
              <a:prstGeom prst="rect">
                <a:avLst/>
              </a:prstGeom>
              <a:blipFill>
                <a:blip r:embed="rId2"/>
                <a:stretch>
                  <a:fillRect l="-653" t="-3226" b="-225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2">
                <a:extLst>
                  <a:ext uri="{FF2B5EF4-FFF2-40B4-BE49-F238E27FC236}">
                    <a16:creationId xmlns:a16="http://schemas.microsoft.com/office/drawing/2014/main" id="{6738A102-6F44-A513-5206-25C4A5107CA6}"/>
                  </a:ext>
                </a:extLst>
              </p:cNvPr>
              <p:cNvSpPr txBox="1"/>
              <p:nvPr/>
            </p:nvSpPr>
            <p:spPr bwMode="auto">
              <a:xfrm>
                <a:off x="1201551" y="2088761"/>
                <a:ext cx="5369604" cy="98539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𝑚</m:t>
                              </m:r>
                              <m:r>
                                <a:rPr lang="zh-TW" altLang="en-US" i="1">
                                  <a:latin typeface="Cambria Math"/>
                                  <a:cs typeface="Times New Roman" pitchFamily="18" charset="0"/>
                                </a:rPr>
                                <m:t>𝜔</m:t>
                              </m:r>
                            </m:e>
                          </m:rad>
                          <m: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𝑚</m:t>
                                  </m:r>
                                  <m:r>
                                    <a:rPr lang="zh-TW" altLang="en-US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𝜔</m:t>
                                  </m:r>
                                </m:den>
                              </m:f>
                            </m:e>
                          </m:ra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𝑝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𝑚</m:t>
                              </m:r>
                              <m:r>
                                <a:rPr lang="zh-TW" altLang="en-US" i="1">
                                  <a:latin typeface="Cambria Math"/>
                                  <a:cs typeface="Times New Roman" pitchFamily="18" charset="0"/>
                                </a:rPr>
                                <m:t>𝜔</m:t>
                              </m:r>
                            </m:e>
                          </m:rad>
                          <m: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𝑚</m:t>
                                  </m:r>
                                  <m:r>
                                    <a:rPr lang="zh-TW" altLang="en-US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𝜔</m:t>
                                  </m:r>
                                </m:den>
                              </m:f>
                            </m:e>
                          </m:ra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6" name="文字方塊 2">
                <a:extLst>
                  <a:ext uri="{FF2B5EF4-FFF2-40B4-BE49-F238E27FC236}">
                    <a16:creationId xmlns:a16="http://schemas.microsoft.com/office/drawing/2014/main" id="{6738A102-6F44-A513-5206-25C4A5107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1551" y="2088761"/>
                <a:ext cx="5369604" cy="9853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2">
                <a:extLst>
                  <a:ext uri="{FF2B5EF4-FFF2-40B4-BE49-F238E27FC236}">
                    <a16:creationId xmlns:a16="http://schemas.microsoft.com/office/drawing/2014/main" id="{737BDBD4-9F7D-7B56-726D-AD88CF3564DE}"/>
                  </a:ext>
                </a:extLst>
              </p:cNvPr>
              <p:cNvSpPr txBox="1"/>
              <p:nvPr/>
            </p:nvSpPr>
            <p:spPr bwMode="auto">
              <a:xfrm>
                <a:off x="1180647" y="4407185"/>
                <a:ext cx="1326581" cy="40498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7" name="文字方塊 2">
                <a:extLst>
                  <a:ext uri="{FF2B5EF4-FFF2-40B4-BE49-F238E27FC236}">
                    <a16:creationId xmlns:a16="http://schemas.microsoft.com/office/drawing/2014/main" id="{737BDBD4-9F7D-7B56-726D-AD88CF356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0647" y="4407185"/>
                <a:ext cx="1326581" cy="4049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">
                <a:extLst>
                  <a:ext uri="{FF2B5EF4-FFF2-40B4-BE49-F238E27FC236}">
                    <a16:creationId xmlns:a16="http://schemas.microsoft.com/office/drawing/2014/main" id="{BD3DAC31-356B-31AA-03EA-8829A004D8D2}"/>
                  </a:ext>
                </a:extLst>
              </p:cNvPr>
              <p:cNvSpPr txBox="1"/>
              <p:nvPr/>
            </p:nvSpPr>
            <p:spPr bwMode="auto">
              <a:xfrm>
                <a:off x="1201551" y="3691131"/>
                <a:ext cx="5953671" cy="62068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  <m:t>𝑚</m:t>
                          </m:r>
                          <m:r>
                            <a:rPr lang="zh-TW" altLang="en-US" i="1"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𝑚</m:t>
                              </m:r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𝜔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r>
                        <a:rPr lang="en-US" altLang="zh-TW" i="1">
                          <a:latin typeface="Cambria Math"/>
                        </a:rPr>
                        <m:t>2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4" name="文字方塊 2">
                <a:extLst>
                  <a:ext uri="{FF2B5EF4-FFF2-40B4-BE49-F238E27FC236}">
                    <a16:creationId xmlns:a16="http://schemas.microsoft.com/office/drawing/2014/main" id="{BD3DAC31-356B-31AA-03EA-8829A004D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1551" y="3691131"/>
                <a:ext cx="5953671" cy="620683"/>
              </a:xfrm>
              <a:prstGeom prst="rect">
                <a:avLst/>
              </a:prstGeom>
              <a:blipFill>
                <a:blip r:embed="rId7"/>
                <a:stretch>
                  <a:fillRect b="-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3">
                <a:extLst>
                  <a:ext uri="{FF2B5EF4-FFF2-40B4-BE49-F238E27FC236}">
                    <a16:creationId xmlns:a16="http://schemas.microsoft.com/office/drawing/2014/main" id="{14AB8F6B-EC69-E64D-76AA-7469F7D57325}"/>
                  </a:ext>
                </a:extLst>
              </p:cNvPr>
              <p:cNvSpPr txBox="1"/>
              <p:nvPr/>
            </p:nvSpPr>
            <p:spPr bwMode="auto">
              <a:xfrm>
                <a:off x="5881684" y="3164054"/>
                <a:ext cx="2896267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altLang="zh-TW" sz="1800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US" altLang="zh-TW" sz="1800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sz="1800" i="1">
                              <a:latin typeface="Cambria Math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文字方塊 3">
                <a:extLst>
                  <a:ext uri="{FF2B5EF4-FFF2-40B4-BE49-F238E27FC236}">
                    <a16:creationId xmlns:a16="http://schemas.microsoft.com/office/drawing/2014/main" id="{14AB8F6B-EC69-E64D-76AA-7469F7D57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81684" y="3164054"/>
                <a:ext cx="289626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6">
                <a:extLst>
                  <a:ext uri="{FF2B5EF4-FFF2-40B4-BE49-F238E27FC236}">
                    <a16:creationId xmlns:a16="http://schemas.microsoft.com/office/drawing/2014/main" id="{6DE3672B-BC28-07A6-2BB1-20D35993F39A}"/>
                  </a:ext>
                </a:extLst>
              </p:cNvPr>
              <p:cNvSpPr txBox="1"/>
              <p:nvPr/>
            </p:nvSpPr>
            <p:spPr bwMode="auto">
              <a:xfrm>
                <a:off x="1180647" y="5644840"/>
                <a:ext cx="6487697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i="1">
                          <a:latin typeface="Cambria Math"/>
                        </a:rPr>
                        <m:t>𝑘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zh-TW" altLang="en-US" i="1">
                          <a:latin typeface="Cambria Math"/>
                        </a:rPr>
                        <m:t>𝜔</m:t>
                      </m:r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𝑎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zh-TW" altLang="en-US" i="1">
                          <a:latin typeface="Cambria Math"/>
                        </a:rPr>
                        <m:t>𝜔</m:t>
                      </m:r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en-US" altLang="zh-TW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m:rPr>
                          <m:nor/>
                        </m:rPr>
                        <a:rPr lang="en-US" altLang="zh-TW">
                          <a:latin typeface="Cambria Math" panose="02040503050406030204" pitchFamily="18" charset="0"/>
                        </a:rPr>
                        <m:t>𝑎</m:t>
                      </m:r>
                      <m:r>
                        <m:rPr>
                          <m:nor/>
                        </m:rPr>
                        <a:rPr lang="en-US" altLang="zh-TW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zh-TW">
                          <a:latin typeface="Cambria Math" panose="02040503050406030204" pitchFamily="18" charset="0"/>
                          <a:ea typeface="Cambria Math"/>
                        </a:rPr>
                        <m:t>]</m:t>
                      </m:r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zh-TW" altLang="en-US" i="1">
                          <a:latin typeface="Cambria Math"/>
                        </a:rPr>
                        <m:t>𝜔</m:t>
                      </m:r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𝑎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𝜔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文字方塊 6">
                <a:extLst>
                  <a:ext uri="{FF2B5EF4-FFF2-40B4-BE49-F238E27FC236}">
                    <a16:creationId xmlns:a16="http://schemas.microsoft.com/office/drawing/2014/main" id="{6DE3672B-BC28-07A6-2BB1-20D35993F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0647" y="5644840"/>
                <a:ext cx="6487697" cy="648126"/>
              </a:xfrm>
              <a:prstGeom prst="rect">
                <a:avLst/>
              </a:prstGeom>
              <a:blipFill>
                <a:blip r:embed="rId9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058D198-0E10-CA2E-BF0C-063E5E49DA08}"/>
              </a:ext>
            </a:extLst>
          </p:cNvPr>
          <p:cNvSpPr txBox="1"/>
          <p:nvPr/>
        </p:nvSpPr>
        <p:spPr bwMode="auto">
          <a:xfrm>
            <a:off x="1149245" y="5178770"/>
            <a:ext cx="53905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因此我們的分解幾乎成立，只差一個常數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DCD5AE-579C-65A6-9670-6A89CA9A9EE3}"/>
              </a:ext>
            </a:extLst>
          </p:cNvPr>
          <p:cNvSpPr txBox="1"/>
          <p:nvPr/>
        </p:nvSpPr>
        <p:spPr bwMode="auto">
          <a:xfrm>
            <a:off x="1183457" y="3170897"/>
            <a:ext cx="40324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Commuter如乘法一樣，滿足分配率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0">
                <a:extLst>
                  <a:ext uri="{FF2B5EF4-FFF2-40B4-BE49-F238E27FC236}">
                    <a16:creationId xmlns:a16="http://schemas.microsoft.com/office/drawing/2014/main" id="{AE60587A-9CE2-35EF-9583-134DDC023F51}"/>
                  </a:ext>
                </a:extLst>
              </p:cNvPr>
              <p:cNvSpPr txBox="1"/>
              <p:nvPr/>
            </p:nvSpPr>
            <p:spPr bwMode="auto">
              <a:xfrm>
                <a:off x="1189471" y="484470"/>
                <a:ext cx="2748199" cy="9106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𝑚</m:t>
                              </m:r>
                              <m:r>
                                <a:rPr lang="zh-TW" altLang="en-US" i="1">
                                  <a:latin typeface="Cambria Math"/>
                                  <a:cs typeface="Times New Roman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den>
                          </m:f>
                        </m:e>
                      </m:rad>
                      <m:r>
                        <a:rPr lang="en-US" altLang="zh-TW" i="1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𝑚</m:t>
                              </m:r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𝜔</m:t>
                              </m:r>
                            </m:den>
                          </m:f>
                        </m:e>
                      </m:rad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𝑝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文字方塊 10">
                <a:extLst>
                  <a:ext uri="{FF2B5EF4-FFF2-40B4-BE49-F238E27FC236}">
                    <a16:creationId xmlns:a16="http://schemas.microsoft.com/office/drawing/2014/main" id="{AE60587A-9CE2-35EF-9583-134DDC023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9471" y="484470"/>
                <a:ext cx="2748199" cy="9106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10">
                <a:extLst>
                  <a:ext uri="{FF2B5EF4-FFF2-40B4-BE49-F238E27FC236}">
                    <a16:creationId xmlns:a16="http://schemas.microsoft.com/office/drawing/2014/main" id="{FC7DE5DF-6029-ECFF-8489-7116D7F580EA}"/>
                  </a:ext>
                </a:extLst>
              </p:cNvPr>
              <p:cNvSpPr txBox="1"/>
              <p:nvPr/>
            </p:nvSpPr>
            <p:spPr bwMode="auto">
              <a:xfrm>
                <a:off x="4165542" y="484470"/>
                <a:ext cx="2832314" cy="9106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𝑚</m:t>
                              </m:r>
                              <m:r>
                                <a:rPr lang="zh-TW" altLang="en-US" i="1">
                                  <a:latin typeface="Cambria Math"/>
                                  <a:cs typeface="Times New Roman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den>
                          </m:f>
                        </m:e>
                      </m:rad>
                      <m:r>
                        <a:rPr lang="en-US" altLang="zh-TW" i="1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𝑚</m:t>
                              </m:r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𝜔</m:t>
                              </m:r>
                            </m:den>
                          </m:f>
                        </m:e>
                      </m:rad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𝑝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7" name="文字方塊 10">
                <a:extLst>
                  <a:ext uri="{FF2B5EF4-FFF2-40B4-BE49-F238E27FC236}">
                    <a16:creationId xmlns:a16="http://schemas.microsoft.com/office/drawing/2014/main" id="{FC7DE5DF-6029-ECFF-8489-7116D7F58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65542" y="484470"/>
                <a:ext cx="2832314" cy="9106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774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  <p:bldP spid="2" grpId="0" animBg="1"/>
      <p:bldP spid="3" grpId="0" animBg="1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 bwMode="auto">
              <a:xfrm>
                <a:off x="1532421" y="1307834"/>
                <a:ext cx="6207931" cy="376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zh-TW" altLang="en-US" sz="1800" dirty="0"/>
                  <a:t>由此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</a:rPr>
                      <m:t>𝑎</m:t>
                    </m:r>
                  </m:oMath>
                </a14:m>
                <a:r>
                  <a:rPr lang="zh-TW" altLang="en-US" sz="1800" dirty="0"/>
                  <a:t>及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†</m:t>
                        </m:r>
                      </m:sup>
                    </m:sSup>
                  </m:oMath>
                </a14:m>
                <a:r>
                  <a:rPr lang="zh-TW" altLang="en-US" sz="1800" dirty="0"/>
                  <a:t>的對易關係可以得出算子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zh-TW" altLang="en-US" sz="1800" dirty="0"/>
                  <a:t>與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</a:rPr>
                      <m:t>𝑎</m:t>
                    </m:r>
                  </m:oMath>
                </a14:m>
                <a:r>
                  <a:rPr lang="zh-TW" altLang="en-US" sz="1800" dirty="0"/>
                  <a:t>及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†</m:t>
                        </m:r>
                      </m:sup>
                    </m:sSup>
                  </m:oMath>
                </a14:m>
                <a:r>
                  <a:rPr lang="zh-TW" altLang="en-US" sz="1800" dirty="0"/>
                  <a:t>的對易關係。</a:t>
                </a: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2421" y="1307834"/>
                <a:ext cx="6207931" cy="376450"/>
              </a:xfrm>
              <a:prstGeom prst="rect">
                <a:avLst/>
              </a:prstGeom>
              <a:blipFill>
                <a:blip r:embed="rId2"/>
                <a:stretch>
                  <a:fillRect l="-816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5">
                <a:extLst>
                  <a:ext uri="{FF2B5EF4-FFF2-40B4-BE49-F238E27FC236}">
                    <a16:creationId xmlns:a16="http://schemas.microsoft.com/office/drawing/2014/main" id="{65168E4B-38CF-7635-5642-CA85998AFB34}"/>
                  </a:ext>
                </a:extLst>
              </p:cNvPr>
              <p:cNvSpPr txBox="1"/>
              <p:nvPr/>
            </p:nvSpPr>
            <p:spPr bwMode="auto">
              <a:xfrm>
                <a:off x="1506245" y="2818861"/>
                <a:ext cx="3004914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𝐴𝐵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US" altLang="zh-TW" sz="1800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altLang="zh-TW" sz="1800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sz="1800" i="1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文字方塊 5">
                <a:extLst>
                  <a:ext uri="{FF2B5EF4-FFF2-40B4-BE49-F238E27FC236}">
                    <a16:creationId xmlns:a16="http://schemas.microsoft.com/office/drawing/2014/main" id="{65168E4B-38CF-7635-5642-CA85998AF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06245" y="2818861"/>
                <a:ext cx="300491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2">
                <a:extLst>
                  <a:ext uri="{FF2B5EF4-FFF2-40B4-BE49-F238E27FC236}">
                    <a16:creationId xmlns:a16="http://schemas.microsoft.com/office/drawing/2014/main" id="{077E8F14-AC1F-ED7A-2A3F-6412F94CFDDD}"/>
                  </a:ext>
                </a:extLst>
              </p:cNvPr>
              <p:cNvSpPr txBox="1"/>
              <p:nvPr/>
            </p:nvSpPr>
            <p:spPr bwMode="auto">
              <a:xfrm>
                <a:off x="1533826" y="4472384"/>
                <a:ext cx="6494558" cy="40498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†</m:t>
                            </m:r>
                          </m:sup>
                        </m:sSup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zh-TW" altLang="en-US" i="1">
                        <a:latin typeface="Cambria Math"/>
                      </a:rPr>
                      <m:t>𝜔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†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  <m:t>𝑎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†</m:t>
                            </m:r>
                          </m:sup>
                        </m:sSup>
                      </m:e>
                    </m:d>
                    <m:r>
                      <a:rPr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zh-TW" altLang="en-US" i="1">
                        <a:latin typeface="Cambria Math"/>
                      </a:rPr>
                      <m:t>𝜔</m:t>
                    </m:r>
                    <m:d>
                      <m:dPr>
                        <m:begChr m:val="{"/>
                        <m:endChr m:val="}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†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  <m:t>𝑎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†</m:t>
                                </m:r>
                              </m:sup>
                            </m:sSup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†</m:t>
                                </m:r>
                              </m:sup>
                            </m:s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†</m:t>
                                </m:r>
                              </m:sup>
                            </m:sSup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  <m:t>𝑎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zh-TW" altLang="en-US" i="1">
                        <a:latin typeface="Cambria Math"/>
                      </a:rPr>
                      <m:t>𝜔</m:t>
                    </m:r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†</m:t>
                        </m:r>
                      </m:sup>
                    </m:sSup>
                  </m:oMath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文字方塊 2">
                <a:extLst>
                  <a:ext uri="{FF2B5EF4-FFF2-40B4-BE49-F238E27FC236}">
                    <a16:creationId xmlns:a16="http://schemas.microsoft.com/office/drawing/2014/main" id="{077E8F14-AC1F-ED7A-2A3F-6412F94CF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3826" y="4472384"/>
                <a:ext cx="6494558" cy="4049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2">
                <a:extLst>
                  <a:ext uri="{FF2B5EF4-FFF2-40B4-BE49-F238E27FC236}">
                    <a16:creationId xmlns:a16="http://schemas.microsoft.com/office/drawing/2014/main" id="{B2764FFB-C4B7-C1C4-1E31-E324F7E01B0F}"/>
                  </a:ext>
                </a:extLst>
              </p:cNvPr>
              <p:cNvSpPr txBox="1"/>
              <p:nvPr/>
            </p:nvSpPr>
            <p:spPr bwMode="auto">
              <a:xfrm>
                <a:off x="1849518" y="5514202"/>
                <a:ext cx="1939109" cy="40498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zh-TW" altLang="en-US" i="1">
                          <a:latin typeface="Cambria Math"/>
                        </a:rPr>
                        <m:t>𝜔</m:t>
                      </m:r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文字方塊 2">
                <a:extLst>
                  <a:ext uri="{FF2B5EF4-FFF2-40B4-BE49-F238E27FC236}">
                    <a16:creationId xmlns:a16="http://schemas.microsoft.com/office/drawing/2014/main" id="{B2764FFB-C4B7-C1C4-1E31-E324F7E01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9518" y="5514202"/>
                <a:ext cx="1939109" cy="4049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2">
                <a:extLst>
                  <a:ext uri="{FF2B5EF4-FFF2-40B4-BE49-F238E27FC236}">
                    <a16:creationId xmlns:a16="http://schemas.microsoft.com/office/drawing/2014/main" id="{0637BE37-4C58-2569-4709-389B22617B2C}"/>
                  </a:ext>
                </a:extLst>
              </p:cNvPr>
              <p:cNvSpPr txBox="1"/>
              <p:nvPr/>
            </p:nvSpPr>
            <p:spPr bwMode="auto">
              <a:xfrm>
                <a:off x="4111947" y="5550166"/>
                <a:ext cx="1939109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zh-TW" altLang="en-US" i="1">
                          <a:latin typeface="Cambria Math"/>
                        </a:rPr>
                        <m:t>𝜔</m:t>
                      </m:r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0" name="文字方塊 2">
                <a:extLst>
                  <a:ext uri="{FF2B5EF4-FFF2-40B4-BE49-F238E27FC236}">
                    <a16:creationId xmlns:a16="http://schemas.microsoft.com/office/drawing/2014/main" id="{0637BE37-4C58-2569-4709-389B2261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1947" y="5550166"/>
                <a:ext cx="1939109" cy="369332"/>
              </a:xfrm>
              <a:prstGeom prst="rect">
                <a:avLst/>
              </a:prstGeom>
              <a:blipFill>
                <a:blip r:embed="rId6"/>
                <a:stretch>
                  <a:fillRect b="-16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向下箭號 8">
            <a:extLst>
              <a:ext uri="{FF2B5EF4-FFF2-40B4-BE49-F238E27FC236}">
                <a16:creationId xmlns:a16="http://schemas.microsoft.com/office/drawing/2014/main" id="{40760510-D0B5-6EA5-8CD9-672DE19B0862}"/>
              </a:ext>
            </a:extLst>
          </p:cNvPr>
          <p:cNvSpPr/>
          <p:nvPr/>
        </p:nvSpPr>
        <p:spPr>
          <a:xfrm>
            <a:off x="3749428" y="4999845"/>
            <a:ext cx="304800" cy="42068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2">
                <a:extLst>
                  <a:ext uri="{FF2B5EF4-FFF2-40B4-BE49-F238E27FC236}">
                    <a16:creationId xmlns:a16="http://schemas.microsoft.com/office/drawing/2014/main" id="{6860FE4A-1B86-A755-3BC5-0820E9A9276A}"/>
                  </a:ext>
                </a:extLst>
              </p:cNvPr>
              <p:cNvSpPr txBox="1"/>
              <p:nvPr/>
            </p:nvSpPr>
            <p:spPr bwMode="auto">
              <a:xfrm>
                <a:off x="3463825" y="764857"/>
                <a:ext cx="1326581" cy="40498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2" name="文字方塊 2">
                <a:extLst>
                  <a:ext uri="{FF2B5EF4-FFF2-40B4-BE49-F238E27FC236}">
                    <a16:creationId xmlns:a16="http://schemas.microsoft.com/office/drawing/2014/main" id="{6860FE4A-1B86-A755-3BC5-0820E9A92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3825" y="764857"/>
                <a:ext cx="1326581" cy="4049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BB68EDB-741E-6A80-0212-3F512B96240D}"/>
              </a:ext>
            </a:extLst>
          </p:cNvPr>
          <p:cNvSpPr txBox="1"/>
          <p:nvPr/>
        </p:nvSpPr>
        <p:spPr bwMode="auto">
          <a:xfrm>
            <a:off x="1849518" y="6032912"/>
            <a:ext cx="23624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這個結果非常有用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5">
                <a:extLst>
                  <a:ext uri="{FF2B5EF4-FFF2-40B4-BE49-F238E27FC236}">
                    <a16:creationId xmlns:a16="http://schemas.microsoft.com/office/drawing/2014/main" id="{11F681C4-F9DF-80F5-A7AB-4EB68362C943}"/>
                  </a:ext>
                </a:extLst>
              </p:cNvPr>
              <p:cNvSpPr txBox="1"/>
              <p:nvPr/>
            </p:nvSpPr>
            <p:spPr bwMode="auto">
              <a:xfrm>
                <a:off x="1522040" y="3331147"/>
                <a:ext cx="7271812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𝐴𝐵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𝐴𝐵𝐶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𝐶𝐴𝐵</m:t>
                      </m:r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𝐴𝐵𝐶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𝐴𝐶𝐵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𝐴𝐶𝐵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𝐶𝐴𝐵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US" altLang="zh-TW" sz="1800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altLang="zh-TW" sz="1800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sz="1800" i="1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文字方塊 5">
                <a:extLst>
                  <a:ext uri="{FF2B5EF4-FFF2-40B4-BE49-F238E27FC236}">
                    <a16:creationId xmlns:a16="http://schemas.microsoft.com/office/drawing/2014/main" id="{11F681C4-F9DF-80F5-A7AB-4EB68362C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2040" y="3331147"/>
                <a:ext cx="727181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2">
                <a:extLst>
                  <a:ext uri="{FF2B5EF4-FFF2-40B4-BE49-F238E27FC236}">
                    <a16:creationId xmlns:a16="http://schemas.microsoft.com/office/drawing/2014/main" id="{071F9474-11E3-C994-0F53-25FF713590DA}"/>
                  </a:ext>
                </a:extLst>
              </p:cNvPr>
              <p:cNvSpPr txBox="1"/>
              <p:nvPr/>
            </p:nvSpPr>
            <p:spPr bwMode="auto">
              <a:xfrm>
                <a:off x="1564608" y="1773141"/>
                <a:ext cx="2489620" cy="40498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zh-TW" altLang="en-US" i="1">
                          <a:latin typeface="Cambria Math"/>
                        </a:rPr>
                        <m:t>𝜔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2">
                <a:extLst>
                  <a:ext uri="{FF2B5EF4-FFF2-40B4-BE49-F238E27FC236}">
                    <a16:creationId xmlns:a16="http://schemas.microsoft.com/office/drawing/2014/main" id="{071F9474-11E3-C994-0F53-25FF71359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4608" y="1773141"/>
                <a:ext cx="2489620" cy="4049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CB3C801-0BA7-554B-833B-BCE823BB75C7}"/>
              </a:ext>
            </a:extLst>
          </p:cNvPr>
          <p:cNvSpPr txBox="1"/>
          <p:nvPr/>
        </p:nvSpPr>
        <p:spPr bwMode="auto">
          <a:xfrm>
            <a:off x="2339751" y="4077072"/>
            <a:ext cx="21714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數與算子對易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9235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10" grpId="0" animBg="1"/>
      <p:bldP spid="11" grpId="0" animBg="1"/>
      <p:bldP spid="13" grpId="0"/>
      <p:bldP spid="3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286" name="矩形 9"/>
              <p:cNvSpPr>
                <a:spLocks noChangeArrowheads="1"/>
              </p:cNvSpPr>
              <p:nvPr/>
            </p:nvSpPr>
            <p:spPr bwMode="auto">
              <a:xfrm>
                <a:off x="1156500" y="5561607"/>
                <a:ext cx="441910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zh-TW" sz="18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𝑎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算子可以降低</a:t>
                </a:r>
                <a:r>
                  <a:rPr lang="zh-TW" altLang="en-US" sz="1800" dirty="0">
                    <a:solidFill>
                      <a:srgbClr val="FF0000"/>
                    </a:solidFill>
                  </a:rPr>
                  <a:t>本徵態的</a:t>
                </a:r>
                <a:r>
                  <a:rPr lang="zh-TW" altLang="en-US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能量</a:t>
                </a:r>
                <a:r>
                  <a:rPr lang="en-US" altLang="zh-TW" sz="1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by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zh-TW" altLang="en-US" sz="1800" i="1">
                        <a:solidFill>
                          <a:srgbClr val="FF0000"/>
                        </a:solidFill>
                        <a:latin typeface="Cambria Math"/>
                      </a:rPr>
                      <m:t>𝜔</m:t>
                    </m:r>
                  </m:oMath>
                </a14:m>
                <a:r>
                  <a:rPr lang="en-US" altLang="zh-TW" sz="1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zh-TW" altLang="en-US" sz="1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7286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6500" y="5561607"/>
                <a:ext cx="4419104" cy="369332"/>
              </a:xfrm>
              <a:prstGeom prst="rect">
                <a:avLst/>
              </a:prstGeom>
              <a:blipFill>
                <a:blip r:embed="rId2"/>
                <a:stretch>
                  <a:fillRect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 bwMode="auto">
              <a:xfrm>
                <a:off x="1171791" y="897447"/>
                <a:ext cx="5986400" cy="376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zh-TW" altLang="en-US" sz="1800" dirty="0"/>
                  <a:t>現在將共軛算子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†</m:t>
                        </m:r>
                      </m:sup>
                    </m:sSup>
                  </m:oMath>
                </a14:m>
                <a:r>
                  <a:rPr lang="zh-TW" altLang="en-US" sz="1800" dirty="0"/>
                  <a:t>作用在算子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zh-TW" altLang="en-US" sz="1800" dirty="0"/>
                  <a:t>的一個本徵態上</a:t>
                </a:r>
                <a:r>
                  <a:rPr lang="zh-TW" altLang="en-US" dirty="0"/>
                  <a:t>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†</m:t>
                        </m:r>
                      </m:sup>
                    </m:sSup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r>
                  <a:rPr lang="zh-TW" altLang="en-US" sz="1800" dirty="0"/>
                  <a:t>。</a:t>
                </a: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1791" y="897447"/>
                <a:ext cx="5986400" cy="376450"/>
              </a:xfrm>
              <a:prstGeom prst="rect">
                <a:avLst/>
              </a:prstGeom>
              <a:blipFill>
                <a:blip r:embed="rId3"/>
                <a:stretch>
                  <a:fillRect l="-847" t="-103226" b="-1612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136352" y="3061930"/>
                <a:ext cx="4443760" cy="3764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†</m:t>
                        </m:r>
                      </m:sup>
                    </m:sSup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算子可以提高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本徵態的</a:t>
                </a:r>
                <a:r>
                  <a:rPr lang="zh-TW" altLang="en-US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能量</a:t>
                </a:r>
                <a:r>
                  <a:rPr lang="en-US" altLang="zh-TW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zh-TW" altLang="en-US" i="1">
                        <a:solidFill>
                          <a:srgbClr val="FF0000"/>
                        </a:solidFill>
                        <a:latin typeface="Cambria Math"/>
                      </a:rPr>
                      <m:t>𝜔</m:t>
                    </m:r>
                  </m:oMath>
                </a14:m>
                <a:r>
                  <a:rPr lang="en-US" altLang="zh-TW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TW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352" y="3061930"/>
                <a:ext cx="4443760" cy="376450"/>
              </a:xfrm>
              <a:prstGeom prst="rect">
                <a:avLst/>
              </a:prstGeom>
              <a:blipFill>
                <a:blip r:embed="rId4"/>
                <a:stretch>
                  <a:fillRect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 bwMode="auto">
              <a:xfrm>
                <a:off x="1136352" y="2653225"/>
                <a:ext cx="7271812" cy="376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zh-TW" altLang="en-US" sz="1800" dirty="0"/>
                  <a:t>因此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†</m:t>
                        </m:r>
                      </m:sup>
                    </m:sSup>
                    <m:d>
                      <m:dPr>
                        <m:begChr m:val="|"/>
                        <m:endChr m:val=""/>
                        <m:ctrlPr>
                          <a:rPr lang="en-US" altLang="zh-TW" sz="1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sz="18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1800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r>
                  <a:rPr lang="zh-TW" altLang="en-US" sz="1800" dirty="0"/>
                  <a:t>也是算子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zh-TW" altLang="en-US" sz="1800" dirty="0"/>
                  <a:t>的一個本徵態，其本徵值是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+ℏ</m:t>
                    </m:r>
                    <m:r>
                      <a:rPr lang="zh-TW" altLang="en-US" i="1">
                        <a:latin typeface="Cambria Math"/>
                      </a:rPr>
                      <m:t>𝜔</m:t>
                    </m:r>
                  </m:oMath>
                </a14:m>
                <a:r>
                  <a:rPr lang="zh-TW" altLang="en-US" sz="1800" dirty="0"/>
                  <a:t>。</a:t>
                </a: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6352" y="2653225"/>
                <a:ext cx="7271812" cy="376450"/>
              </a:xfrm>
              <a:prstGeom prst="rect">
                <a:avLst/>
              </a:prstGeom>
              <a:blipFill>
                <a:blip r:embed="rId5"/>
                <a:stretch>
                  <a:fillRect l="-698" t="-103226" b="-1612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 bwMode="auto">
              <a:xfrm>
                <a:off x="1131844" y="4284450"/>
                <a:ext cx="478183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zh-TW" altLang="en-US" sz="1800" dirty="0"/>
                  <a:t>如果是算子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𝑎</m:t>
                    </m:r>
                  </m:oMath>
                </a14:m>
                <a:r>
                  <a:rPr lang="zh-TW" altLang="en-US" sz="1800" dirty="0"/>
                  <a:t>作用在算子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</a:rPr>
                      <m:t>𝐻</m:t>
                    </m:r>
                  </m:oMath>
                </a14:m>
                <a:r>
                  <a:rPr lang="zh-TW" altLang="en-US" sz="1800" dirty="0"/>
                  <a:t>的一個本徵態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1800" i="1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1844" y="4284450"/>
                <a:ext cx="4781833" cy="369332"/>
              </a:xfrm>
              <a:prstGeom prst="rect">
                <a:avLst/>
              </a:prstGeom>
              <a:blipFill>
                <a:blip r:embed="rId6"/>
                <a:stretch>
                  <a:fillRect l="-1326" t="-113333" b="-16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 bwMode="auto">
              <a:xfrm>
                <a:off x="1136352" y="5153802"/>
                <a:ext cx="6090208" cy="376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zh-TW" altLang="en-US" sz="1800" dirty="0"/>
                  <a:t>因此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𝑎</m:t>
                    </m:r>
                    <m:d>
                      <m:dPr>
                        <m:begChr m:val="|"/>
                        <m:endChr m:val=""/>
                        <m:ctrlPr>
                          <a:rPr lang="en-US" altLang="zh-TW" sz="1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sz="18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1800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r>
                  <a:rPr lang="zh-TW" altLang="en-US" sz="1800" dirty="0"/>
                  <a:t>也是算子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zh-TW" altLang="en-US" sz="1800" dirty="0"/>
                  <a:t>的一個本徵態，其本徵值是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zh-TW" altLang="en-US" i="1">
                        <a:latin typeface="Cambria Math"/>
                      </a:rPr>
                      <m:t>𝜔</m:t>
                    </m:r>
                  </m:oMath>
                </a14:m>
                <a:r>
                  <a:rPr lang="zh-TW" altLang="en-US" sz="1800" dirty="0"/>
                  <a:t>。</a:t>
                </a: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6352" y="5153802"/>
                <a:ext cx="6090208" cy="376450"/>
              </a:xfrm>
              <a:prstGeom prst="rect">
                <a:avLst/>
              </a:prstGeom>
              <a:blipFill>
                <a:blip r:embed="rId7"/>
                <a:stretch>
                  <a:fillRect l="-833" t="-106452" b="-1580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85642"/>
            <a:ext cx="3407295" cy="125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5"/>
              <p:cNvSpPr>
                <a:spLocks noChangeArrowheads="1"/>
              </p:cNvSpPr>
              <p:nvPr/>
            </p:nvSpPr>
            <p:spPr bwMode="auto">
              <a:xfrm>
                <a:off x="1106793" y="6145552"/>
                <a:ext cx="6250623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r>
                  <a:rPr lang="en-US" altLang="zh-TW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†</m:t>
                        </m:r>
                      </m:sup>
                    </m:sSup>
                    <m:r>
                      <a:rPr lang="en-US" altLang="zh-TW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altLang="zh-TW" sz="1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is called Raising Operator while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altLang="zh-TW" sz="1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Lowering Operator.</a:t>
                </a:r>
                <a:endParaRPr lang="zh-TW" altLang="en-US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6793" y="6145552"/>
                <a:ext cx="6250623" cy="400110"/>
              </a:xfrm>
              <a:prstGeom prst="rect">
                <a:avLst/>
              </a:prstGeom>
              <a:blipFill>
                <a:blip r:embed="rId9"/>
                <a:stretch>
                  <a:fillRect b="-181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2">
                <a:extLst>
                  <a:ext uri="{FF2B5EF4-FFF2-40B4-BE49-F238E27FC236}">
                    <a16:creationId xmlns:a16="http://schemas.microsoft.com/office/drawing/2014/main" id="{3EBBA4E9-FE9F-EA6B-B924-715B4F719582}"/>
                  </a:ext>
                </a:extLst>
              </p:cNvPr>
              <p:cNvSpPr txBox="1"/>
              <p:nvPr/>
            </p:nvSpPr>
            <p:spPr bwMode="auto">
              <a:xfrm>
                <a:off x="1283209" y="474213"/>
                <a:ext cx="3413805" cy="40498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𝐻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=ℏ</m:t>
                      </m:r>
                      <m:r>
                        <a:rPr lang="zh-TW" altLang="en-US" i="1">
                          <a:latin typeface="Cambria Math"/>
                        </a:rPr>
                        <m:t>𝜔</m:t>
                      </m:r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2">
                <a:extLst>
                  <a:ext uri="{FF2B5EF4-FFF2-40B4-BE49-F238E27FC236}">
                    <a16:creationId xmlns:a16="http://schemas.microsoft.com/office/drawing/2014/main" id="{3EBBA4E9-FE9F-EA6B-B924-715B4F719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3209" y="474213"/>
                <a:ext cx="3413805" cy="4049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2">
                <a:extLst>
                  <a:ext uri="{FF2B5EF4-FFF2-40B4-BE49-F238E27FC236}">
                    <a16:creationId xmlns:a16="http://schemas.microsoft.com/office/drawing/2014/main" id="{FB567DCE-4CF7-BD04-5AA4-F30A47FE729A}"/>
                  </a:ext>
                </a:extLst>
              </p:cNvPr>
              <p:cNvSpPr txBox="1"/>
              <p:nvPr/>
            </p:nvSpPr>
            <p:spPr bwMode="auto">
              <a:xfrm>
                <a:off x="4973080" y="482508"/>
                <a:ext cx="1939109" cy="37645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zh-TW" altLang="en-US" i="1">
                          <a:latin typeface="Cambria Math"/>
                        </a:rPr>
                        <m:t>𝜔</m:t>
                      </m:r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文字方塊 2">
                <a:extLst>
                  <a:ext uri="{FF2B5EF4-FFF2-40B4-BE49-F238E27FC236}">
                    <a16:creationId xmlns:a16="http://schemas.microsoft.com/office/drawing/2014/main" id="{FB567DCE-4CF7-BD04-5AA4-F30A47FE7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73080" y="482508"/>
                <a:ext cx="1939109" cy="376450"/>
              </a:xfrm>
              <a:prstGeom prst="rect">
                <a:avLst/>
              </a:prstGeom>
              <a:blipFill>
                <a:blip r:embed="rId11"/>
                <a:stretch>
                  <a:fillRect b="-16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29">
                <a:extLst>
                  <a:ext uri="{FF2B5EF4-FFF2-40B4-BE49-F238E27FC236}">
                    <a16:creationId xmlns:a16="http://schemas.microsoft.com/office/drawing/2014/main" id="{36FCBC8D-DF98-F7B5-595A-ADAC60D3F43A}"/>
                  </a:ext>
                </a:extLst>
              </p:cNvPr>
              <p:cNvSpPr txBox="1"/>
              <p:nvPr/>
            </p:nvSpPr>
            <p:spPr bwMode="auto">
              <a:xfrm>
                <a:off x="7434256" y="983486"/>
                <a:ext cx="1431165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29">
                <a:extLst>
                  <a:ext uri="{FF2B5EF4-FFF2-40B4-BE49-F238E27FC236}">
                    <a16:creationId xmlns:a16="http://schemas.microsoft.com/office/drawing/2014/main" id="{36FCBC8D-DF98-F7B5-595A-ADAC60D3F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34256" y="983486"/>
                <a:ext cx="1431165" cy="369332"/>
              </a:xfrm>
              <a:prstGeom prst="rect">
                <a:avLst/>
              </a:prstGeom>
              <a:blipFill>
                <a:blip r:embed="rId12"/>
                <a:stretch>
                  <a:fillRect l="-9735" t="-106667" r="-16814" b="-17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29">
                <a:extLst>
                  <a:ext uri="{FF2B5EF4-FFF2-40B4-BE49-F238E27FC236}">
                    <a16:creationId xmlns:a16="http://schemas.microsoft.com/office/drawing/2014/main" id="{E1C8DD96-8844-D40C-5A1A-C9083B611AD4}"/>
                  </a:ext>
                </a:extLst>
              </p:cNvPr>
              <p:cNvSpPr txBox="1"/>
              <p:nvPr/>
            </p:nvSpPr>
            <p:spPr bwMode="auto">
              <a:xfrm>
                <a:off x="1177887" y="1704198"/>
                <a:ext cx="7687533" cy="40498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𝐻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𝐻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d>
                      <m:r>
                        <a:rPr lang="zh-TW" altLang="en-US" i="1">
                          <a:latin typeface="Cambria Math" panose="02040503050406030204" pitchFamily="18" charset="0"/>
                          <a:ea typeface="Cambria Math"/>
                        </a:rPr>
                        <m:t>＋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zh-TW" altLang="en-US" i="1">
                          <a:latin typeface="Cambria Math"/>
                        </a:rPr>
                        <m:t>𝜔</m:t>
                      </m:r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29">
                <a:extLst>
                  <a:ext uri="{FF2B5EF4-FFF2-40B4-BE49-F238E27FC236}">
                    <a16:creationId xmlns:a16="http://schemas.microsoft.com/office/drawing/2014/main" id="{E1C8DD96-8844-D40C-5A1A-C9083B611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7887" y="1704198"/>
                <a:ext cx="7687533" cy="404983"/>
              </a:xfrm>
              <a:prstGeom prst="rect">
                <a:avLst/>
              </a:prstGeom>
              <a:blipFill>
                <a:blip r:embed="rId13"/>
                <a:stretch>
                  <a:fillRect t="-96970" r="-2640" b="-1484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29">
                <a:extLst>
                  <a:ext uri="{FF2B5EF4-FFF2-40B4-BE49-F238E27FC236}">
                    <a16:creationId xmlns:a16="http://schemas.microsoft.com/office/drawing/2014/main" id="{926372E8-A896-976F-F5FB-38B2E5112EC2}"/>
                  </a:ext>
                </a:extLst>
              </p:cNvPr>
              <p:cNvSpPr txBox="1"/>
              <p:nvPr/>
            </p:nvSpPr>
            <p:spPr bwMode="auto">
              <a:xfrm>
                <a:off x="2125711" y="2230678"/>
                <a:ext cx="3166369" cy="37645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29">
                <a:extLst>
                  <a:ext uri="{FF2B5EF4-FFF2-40B4-BE49-F238E27FC236}">
                    <a16:creationId xmlns:a16="http://schemas.microsoft.com/office/drawing/2014/main" id="{926372E8-A896-976F-F5FB-38B2E5112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5711" y="2230678"/>
                <a:ext cx="3166369" cy="376450"/>
              </a:xfrm>
              <a:prstGeom prst="rect">
                <a:avLst/>
              </a:prstGeom>
              <a:blipFill>
                <a:blip r:embed="rId14"/>
                <a:stretch>
                  <a:fillRect t="-103226" r="-4800" b="-1612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29">
                <a:extLst>
                  <a:ext uri="{FF2B5EF4-FFF2-40B4-BE49-F238E27FC236}">
                    <a16:creationId xmlns:a16="http://schemas.microsoft.com/office/drawing/2014/main" id="{0CD6F675-6909-10F3-CA78-C0CB614D37FC}"/>
                  </a:ext>
                </a:extLst>
              </p:cNvPr>
              <p:cNvSpPr txBox="1"/>
              <p:nvPr/>
            </p:nvSpPr>
            <p:spPr bwMode="auto">
              <a:xfrm>
                <a:off x="2127503" y="4691102"/>
                <a:ext cx="3020560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29">
                <a:extLst>
                  <a:ext uri="{FF2B5EF4-FFF2-40B4-BE49-F238E27FC236}">
                    <a16:creationId xmlns:a16="http://schemas.microsoft.com/office/drawing/2014/main" id="{0CD6F675-6909-10F3-CA78-C0CB614D3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7503" y="4691102"/>
                <a:ext cx="3020560" cy="369332"/>
              </a:xfrm>
              <a:prstGeom prst="rect">
                <a:avLst/>
              </a:prstGeom>
              <a:blipFill>
                <a:blip r:embed="rId15"/>
                <a:stretch>
                  <a:fillRect t="-110000" r="-1674" b="-17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A5B12D-CDAC-EAEF-222F-4B693B9AB63A}"/>
                  </a:ext>
                </a:extLst>
              </p:cNvPr>
              <p:cNvSpPr txBox="1"/>
              <p:nvPr/>
            </p:nvSpPr>
            <p:spPr bwMode="auto">
              <a:xfrm>
                <a:off x="1171790" y="1300314"/>
                <a:ext cx="3976273" cy="376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將算子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作用在這個狀態上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†</m:t>
                        </m:r>
                      </m:sup>
                    </m:sSup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A5B12D-CDAC-EAEF-222F-4B693B9AB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1790" y="1300314"/>
                <a:ext cx="3976273" cy="376450"/>
              </a:xfrm>
              <a:prstGeom prst="rect">
                <a:avLst/>
              </a:prstGeom>
              <a:blipFill>
                <a:blip r:embed="rId16"/>
                <a:stretch>
                  <a:fillRect l="-1274" t="-106667" b="-17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981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6" grpId="0"/>
      <p:bldP spid="2" grpId="0"/>
      <p:bldP spid="21" grpId="0"/>
      <p:bldP spid="3" grpId="0"/>
      <p:bldP spid="22" grpId="0"/>
      <p:bldP spid="24" grpId="0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3BB878-E45F-DC33-4F77-14D4956EF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48191"/>
            <a:ext cx="4272880" cy="61616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CB3019-C043-39F5-6A17-0654179588E2}"/>
              </a:ext>
            </a:extLst>
          </p:cNvPr>
          <p:cNvSpPr txBox="1"/>
          <p:nvPr/>
        </p:nvSpPr>
        <p:spPr bwMode="auto">
          <a:xfrm>
            <a:off x="5364088" y="4703014"/>
            <a:ext cx="29523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量子彈簧能量是量子化的</a:t>
            </a:r>
            <a:r>
              <a:rPr lang="en-GB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！</a:t>
            </a:r>
            <a:endParaRPr lang="en-TW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5">
                <a:extLst>
                  <a:ext uri="{FF2B5EF4-FFF2-40B4-BE49-F238E27FC236}">
                    <a16:creationId xmlns:a16="http://schemas.microsoft.com/office/drawing/2014/main" id="{EFFF04AC-14A7-AC9C-8DBD-E393F05AF1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7864" y="3789040"/>
                <a:ext cx="564559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r>
                  <a:rPr lang="en-US" altLang="zh-TW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†</m:t>
                        </m:r>
                      </m:sup>
                    </m:sSup>
                    <m:r>
                      <a:rPr lang="en-US" altLang="zh-TW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altLang="zh-TW" sz="1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is called Raising Operator while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altLang="zh-TW" sz="1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Lowering Operator.</a:t>
                </a:r>
                <a:endParaRPr lang="zh-TW" altLang="en-US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矩形 5">
                <a:extLst>
                  <a:ext uri="{FF2B5EF4-FFF2-40B4-BE49-F238E27FC236}">
                    <a16:creationId xmlns:a16="http://schemas.microsoft.com/office/drawing/2014/main" id="{EFFF04AC-14A7-AC9C-8DBD-E393F05AF1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7864" y="3789040"/>
                <a:ext cx="5645592" cy="400110"/>
              </a:xfrm>
              <a:prstGeom prst="rect">
                <a:avLst/>
              </a:prstGeom>
              <a:blipFill>
                <a:blip r:embed="rId3"/>
                <a:stretch>
                  <a:fillRect b="-187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62A74D-F02D-BFC9-BB92-567F72A4F9FA}"/>
                  </a:ext>
                </a:extLst>
              </p:cNvPr>
              <p:cNvSpPr txBox="1"/>
              <p:nvPr/>
            </p:nvSpPr>
            <p:spPr bwMode="auto">
              <a:xfrm>
                <a:off x="3363353" y="4261416"/>
                <a:ext cx="564559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我們可以製造出一個</a:t>
                </a:r>
                <a:r>
                  <a:rPr lang="zh-TW" altLang="en-US" sz="1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各個能量差為</a:t>
                </a:r>
                <a14:m>
                  <m:oMath xmlns:m="http://schemas.openxmlformats.org/officeDocument/2006/math">
                    <m:r>
                      <a:rPr lang="en-US" altLang="zh-TW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zh-TW" altLang="en-US" sz="1800" i="1">
                        <a:solidFill>
                          <a:srgbClr val="FF0000"/>
                        </a:solidFill>
                        <a:latin typeface="Cambria Math"/>
                      </a:rPr>
                      <m:t>𝜔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的一系列狀態。</a:t>
                </a:r>
                <a:endParaRPr lang="en-TW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62A74D-F02D-BFC9-BB92-567F72A4F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63353" y="4261416"/>
                <a:ext cx="5645592" cy="369332"/>
              </a:xfrm>
              <a:prstGeom prst="rect">
                <a:avLst/>
              </a:prstGeom>
              <a:blipFill>
                <a:blip r:embed="rId4"/>
                <a:stretch>
                  <a:fillRect l="-897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349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0">
                <a:extLst>
                  <a:ext uri="{FF2B5EF4-FFF2-40B4-BE49-F238E27FC236}">
                    <a16:creationId xmlns:a16="http://schemas.microsoft.com/office/drawing/2014/main" id="{51D50F1B-E428-7BFE-068D-10702DE73D8D}"/>
                  </a:ext>
                </a:extLst>
              </p:cNvPr>
              <p:cNvSpPr txBox="1"/>
              <p:nvPr/>
            </p:nvSpPr>
            <p:spPr bwMode="auto">
              <a:xfrm>
                <a:off x="332798" y="618891"/>
                <a:ext cx="2748199" cy="9106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𝑚</m:t>
                              </m:r>
                              <m:r>
                                <a:rPr lang="zh-TW" altLang="en-US" i="1">
                                  <a:latin typeface="Cambria Math"/>
                                  <a:cs typeface="Times New Roman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den>
                          </m:f>
                        </m:e>
                      </m:rad>
                      <m:r>
                        <a:rPr lang="en-US" altLang="zh-TW" i="1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𝑚</m:t>
                              </m:r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𝜔</m:t>
                              </m:r>
                            </m:den>
                          </m:f>
                        </m:e>
                      </m:rad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𝑝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2" name="文字方塊 10">
                <a:extLst>
                  <a:ext uri="{FF2B5EF4-FFF2-40B4-BE49-F238E27FC236}">
                    <a16:creationId xmlns:a16="http://schemas.microsoft.com/office/drawing/2014/main" id="{51D50F1B-E428-7BFE-068D-10702DE73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2798" y="618891"/>
                <a:ext cx="2748199" cy="9106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0">
                <a:extLst>
                  <a:ext uri="{FF2B5EF4-FFF2-40B4-BE49-F238E27FC236}">
                    <a16:creationId xmlns:a16="http://schemas.microsoft.com/office/drawing/2014/main" id="{5CBCAF06-65F6-BAC5-067D-85E2DDA8E48E}"/>
                  </a:ext>
                </a:extLst>
              </p:cNvPr>
              <p:cNvSpPr txBox="1"/>
              <p:nvPr/>
            </p:nvSpPr>
            <p:spPr bwMode="auto">
              <a:xfrm>
                <a:off x="3308869" y="618891"/>
                <a:ext cx="5397183" cy="9106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𝑚</m:t>
                              </m:r>
                              <m:r>
                                <a:rPr lang="zh-TW" altLang="en-US" i="1">
                                  <a:latin typeface="Cambria Math"/>
                                  <a:cs typeface="Times New Roman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den>
                          </m:f>
                        </m:e>
                      </m:rad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𝑚</m:t>
                              </m:r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𝜔</m:t>
                              </m:r>
                            </m:den>
                          </m:f>
                        </m:e>
                      </m:rad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𝑚</m:t>
                              </m:r>
                              <m:r>
                                <a:rPr lang="zh-TW" altLang="en-US" i="1">
                                  <a:latin typeface="Cambria Math"/>
                                  <a:cs typeface="Times New Roman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den>
                          </m:f>
                        </m:e>
                      </m:rad>
                      <m:r>
                        <a:rPr lang="en-US" altLang="zh-TW" i="1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𝑚</m:t>
                              </m:r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𝜔</m:t>
                              </m:r>
                            </m:den>
                          </m:f>
                        </m:e>
                      </m:rad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𝑝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4" name="文字方塊 10">
                <a:extLst>
                  <a:ext uri="{FF2B5EF4-FFF2-40B4-BE49-F238E27FC236}">
                    <a16:creationId xmlns:a16="http://schemas.microsoft.com/office/drawing/2014/main" id="{5CBCAF06-65F6-BAC5-067D-85E2DDA8E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08869" y="618891"/>
                <a:ext cx="5397183" cy="910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2">
                <a:extLst>
                  <a:ext uri="{FF2B5EF4-FFF2-40B4-BE49-F238E27FC236}">
                    <a16:creationId xmlns:a16="http://schemas.microsoft.com/office/drawing/2014/main" id="{F5FE500B-D1AC-E331-EBBC-B67817907F50}"/>
                  </a:ext>
                </a:extLst>
              </p:cNvPr>
              <p:cNvSpPr txBox="1"/>
              <p:nvPr/>
            </p:nvSpPr>
            <p:spPr bwMode="auto">
              <a:xfrm>
                <a:off x="1043608" y="1616648"/>
                <a:ext cx="1326581" cy="40498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3" name="文字方塊 2">
                <a:extLst>
                  <a:ext uri="{FF2B5EF4-FFF2-40B4-BE49-F238E27FC236}">
                    <a16:creationId xmlns:a16="http://schemas.microsoft.com/office/drawing/2014/main" id="{F5FE500B-D1AC-E331-EBBC-B67817907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1616648"/>
                <a:ext cx="1326581" cy="4049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6">
                <a:extLst>
                  <a:ext uri="{FF2B5EF4-FFF2-40B4-BE49-F238E27FC236}">
                    <a16:creationId xmlns:a16="http://schemas.microsoft.com/office/drawing/2014/main" id="{58BC32FB-69E7-E30E-280B-0FFFC0A1E714}"/>
                  </a:ext>
                </a:extLst>
              </p:cNvPr>
              <p:cNvSpPr txBox="1"/>
              <p:nvPr/>
            </p:nvSpPr>
            <p:spPr bwMode="auto">
              <a:xfrm>
                <a:off x="1043608" y="2348880"/>
                <a:ext cx="5953671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i="1">
                          <a:latin typeface="Cambria Math"/>
                        </a:rPr>
                        <m:t>𝑘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zh-TW" altLang="en-US" i="1">
                          <a:latin typeface="Cambria Math"/>
                        </a:rPr>
                        <m:t>𝜔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𝑎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zh-TW" altLang="en-US" i="1">
                          <a:latin typeface="Cambria Math"/>
                        </a:rPr>
                        <m:t>𝜔</m:t>
                      </m:r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en-US" altLang="zh-TW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m:rPr>
                          <m:nor/>
                        </m:rPr>
                        <a:rPr lang="en-US" altLang="zh-TW">
                          <a:latin typeface="Cambria Math" panose="02040503050406030204" pitchFamily="18" charset="0"/>
                        </a:rPr>
                        <m:t>𝑎</m:t>
                      </m:r>
                      <m:r>
                        <m:rPr>
                          <m:nor/>
                        </m:rPr>
                        <a:rPr lang="en-US" altLang="zh-TW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zh-TW">
                          <a:latin typeface="Cambria Math" panose="02040503050406030204" pitchFamily="18" charset="0"/>
                          <a:ea typeface="Cambria Math"/>
                        </a:rPr>
                        <m:t>]</m:t>
                      </m:r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zh-TW" altLang="en-US" i="1">
                          <a:latin typeface="Cambria Math"/>
                        </a:rPr>
                        <m:t>𝜔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𝑎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𝜔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9" name="文字方塊 6">
                <a:extLst>
                  <a:ext uri="{FF2B5EF4-FFF2-40B4-BE49-F238E27FC236}">
                    <a16:creationId xmlns:a16="http://schemas.microsoft.com/office/drawing/2014/main" id="{58BC32FB-69E7-E30E-280B-0FFFC0A1E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2348880"/>
                <a:ext cx="5953671" cy="648126"/>
              </a:xfrm>
              <a:prstGeom prst="rect">
                <a:avLst/>
              </a:prstGeom>
              <a:blipFill>
                <a:blip r:embed="rId5"/>
                <a:stretch>
                  <a:fillRect b="-18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">
                <a:extLst>
                  <a:ext uri="{FF2B5EF4-FFF2-40B4-BE49-F238E27FC236}">
                    <a16:creationId xmlns:a16="http://schemas.microsoft.com/office/drawing/2014/main" id="{C4EC140F-5A40-112F-D15A-68A693289DB7}"/>
                  </a:ext>
                </a:extLst>
              </p:cNvPr>
              <p:cNvSpPr txBox="1"/>
              <p:nvPr/>
            </p:nvSpPr>
            <p:spPr bwMode="auto">
              <a:xfrm>
                <a:off x="1046439" y="3171122"/>
                <a:ext cx="1939109" cy="40498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zh-TW" altLang="en-US" i="1">
                          <a:latin typeface="Cambria Math"/>
                        </a:rPr>
                        <m:t>𝜔</m:t>
                      </m:r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4" name="文字方塊 2">
                <a:extLst>
                  <a:ext uri="{FF2B5EF4-FFF2-40B4-BE49-F238E27FC236}">
                    <a16:creationId xmlns:a16="http://schemas.microsoft.com/office/drawing/2014/main" id="{C4EC140F-5A40-112F-D15A-68A693289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6439" y="3171122"/>
                <a:ext cx="1939109" cy="4049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">
                <a:extLst>
                  <a:ext uri="{FF2B5EF4-FFF2-40B4-BE49-F238E27FC236}">
                    <a16:creationId xmlns:a16="http://schemas.microsoft.com/office/drawing/2014/main" id="{EA032C51-35D1-3F59-F26F-D712A7E8BD83}"/>
                  </a:ext>
                </a:extLst>
              </p:cNvPr>
              <p:cNvSpPr txBox="1"/>
              <p:nvPr/>
            </p:nvSpPr>
            <p:spPr bwMode="auto">
              <a:xfrm>
                <a:off x="3308869" y="3207086"/>
                <a:ext cx="2151734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zh-TW" altLang="en-US" i="1">
                          <a:latin typeface="Cambria Math"/>
                        </a:rPr>
                        <m:t>𝜔</m:t>
                      </m:r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6" name="文字方塊 2">
                <a:extLst>
                  <a:ext uri="{FF2B5EF4-FFF2-40B4-BE49-F238E27FC236}">
                    <a16:creationId xmlns:a16="http://schemas.microsoft.com/office/drawing/2014/main" id="{EA032C51-35D1-3F59-F26F-D712A7E8B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08869" y="3207086"/>
                <a:ext cx="2151734" cy="369332"/>
              </a:xfrm>
              <a:prstGeom prst="rect">
                <a:avLst/>
              </a:prstGeom>
              <a:blipFill>
                <a:blip r:embed="rId7"/>
                <a:stretch>
                  <a:fillRect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1">
                <a:extLst>
                  <a:ext uri="{FF2B5EF4-FFF2-40B4-BE49-F238E27FC236}">
                    <a16:creationId xmlns:a16="http://schemas.microsoft.com/office/drawing/2014/main" id="{A54BB7F6-FA6A-BC2C-3176-FEF731FA848E}"/>
                  </a:ext>
                </a:extLst>
              </p:cNvPr>
              <p:cNvSpPr/>
              <p:nvPr/>
            </p:nvSpPr>
            <p:spPr>
              <a:xfrm>
                <a:off x="1169777" y="4932349"/>
                <a:ext cx="4443760" cy="3764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†</m:t>
                        </m:r>
                      </m:sup>
                    </m:sSup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算子可以提高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本徵態的</a:t>
                </a:r>
                <a:r>
                  <a:rPr lang="zh-TW" altLang="en-US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能量</a:t>
                </a:r>
                <a:r>
                  <a:rPr lang="en-US" altLang="zh-TW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zh-TW" altLang="en-US" i="1">
                        <a:solidFill>
                          <a:srgbClr val="FF0000"/>
                        </a:solidFill>
                        <a:latin typeface="Cambria Math"/>
                      </a:rPr>
                      <m:t>𝜔</m:t>
                    </m:r>
                  </m:oMath>
                </a14:m>
                <a:r>
                  <a:rPr lang="en-US" altLang="zh-TW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TW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矩形 1">
                <a:extLst>
                  <a:ext uri="{FF2B5EF4-FFF2-40B4-BE49-F238E27FC236}">
                    <a16:creationId xmlns:a16="http://schemas.microsoft.com/office/drawing/2014/main" id="{A54BB7F6-FA6A-BC2C-3176-FEF731FA84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777" y="4932349"/>
                <a:ext cx="4443760" cy="376450"/>
              </a:xfrm>
              <a:prstGeom prst="rect">
                <a:avLst/>
              </a:prstGeom>
              <a:blipFill>
                <a:blip r:embed="rId8"/>
                <a:stretch>
                  <a:fillRect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0">
                <a:extLst>
                  <a:ext uri="{FF2B5EF4-FFF2-40B4-BE49-F238E27FC236}">
                    <a16:creationId xmlns:a16="http://schemas.microsoft.com/office/drawing/2014/main" id="{9DEF9481-2D42-A60F-AB16-AA5A89B6AEEF}"/>
                  </a:ext>
                </a:extLst>
              </p:cNvPr>
              <p:cNvSpPr txBox="1"/>
              <p:nvPr/>
            </p:nvSpPr>
            <p:spPr bwMode="auto">
              <a:xfrm>
                <a:off x="1169777" y="4523644"/>
                <a:ext cx="7271812" cy="376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zh-TW" altLang="en-US" sz="1800" dirty="0"/>
                  <a:t>因此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†</m:t>
                        </m:r>
                      </m:sup>
                    </m:sSup>
                    <m:d>
                      <m:dPr>
                        <m:begChr m:val="|"/>
                        <m:endChr m:val=""/>
                        <m:ctrlPr>
                          <a:rPr lang="en-US" altLang="zh-TW" sz="1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sz="18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1800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r>
                  <a:rPr lang="zh-TW" altLang="en-US" sz="1800" dirty="0"/>
                  <a:t>也是算子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zh-TW" altLang="en-US" sz="1800" dirty="0"/>
                  <a:t>的一個本徵態，其本徵值是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+ℏ</m:t>
                    </m:r>
                    <m:r>
                      <a:rPr lang="zh-TW" altLang="en-US" i="1">
                        <a:latin typeface="Cambria Math"/>
                      </a:rPr>
                      <m:t>𝜔</m:t>
                    </m:r>
                  </m:oMath>
                </a14:m>
                <a:r>
                  <a:rPr lang="zh-TW" altLang="en-US" sz="1800" dirty="0"/>
                  <a:t>。</a:t>
                </a:r>
              </a:p>
            </p:txBody>
          </p:sp>
        </mc:Choice>
        <mc:Fallback xmlns="">
          <p:sp>
            <p:nvSpPr>
              <p:cNvPr id="28" name="文字方塊 20">
                <a:extLst>
                  <a:ext uri="{FF2B5EF4-FFF2-40B4-BE49-F238E27FC236}">
                    <a16:creationId xmlns:a16="http://schemas.microsoft.com/office/drawing/2014/main" id="{9DEF9481-2D42-A60F-AB16-AA5A89B6A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9777" y="4523644"/>
                <a:ext cx="7271812" cy="376450"/>
              </a:xfrm>
              <a:prstGeom prst="rect">
                <a:avLst/>
              </a:prstGeom>
              <a:blipFill>
                <a:blip r:embed="rId9"/>
                <a:stretch>
                  <a:fillRect l="-873" t="-106667" b="-17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9">
                <a:extLst>
                  <a:ext uri="{FF2B5EF4-FFF2-40B4-BE49-F238E27FC236}">
                    <a16:creationId xmlns:a16="http://schemas.microsoft.com/office/drawing/2014/main" id="{F48C1542-5348-5517-EEEC-A492DD7EF5B6}"/>
                  </a:ext>
                </a:extLst>
              </p:cNvPr>
              <p:cNvSpPr txBox="1"/>
              <p:nvPr/>
            </p:nvSpPr>
            <p:spPr bwMode="auto">
              <a:xfrm>
                <a:off x="2159136" y="4101097"/>
                <a:ext cx="3166369" cy="37645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9" name="文字方塊 29">
                <a:extLst>
                  <a:ext uri="{FF2B5EF4-FFF2-40B4-BE49-F238E27FC236}">
                    <a16:creationId xmlns:a16="http://schemas.microsoft.com/office/drawing/2014/main" id="{F48C1542-5348-5517-EEEC-A492DD7EF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59136" y="4101097"/>
                <a:ext cx="3166369" cy="376450"/>
              </a:xfrm>
              <a:prstGeom prst="rect">
                <a:avLst/>
              </a:prstGeom>
              <a:blipFill>
                <a:blip r:embed="rId10"/>
                <a:stretch>
                  <a:fillRect t="-110000" r="-4781" b="-17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9">
                <a:extLst>
                  <a:ext uri="{FF2B5EF4-FFF2-40B4-BE49-F238E27FC236}">
                    <a16:creationId xmlns:a16="http://schemas.microsoft.com/office/drawing/2014/main" id="{B81E97E0-000D-2798-998A-55437646E3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2585" y="6248007"/>
                <a:ext cx="441910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zh-TW" sz="18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𝑎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算子可以降低</a:t>
                </a:r>
                <a:r>
                  <a:rPr lang="zh-TW" altLang="en-US" sz="1800" dirty="0">
                    <a:solidFill>
                      <a:srgbClr val="FF0000"/>
                    </a:solidFill>
                  </a:rPr>
                  <a:t>本徵態的</a:t>
                </a:r>
                <a:r>
                  <a:rPr lang="zh-TW" altLang="en-US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能量</a:t>
                </a:r>
                <a:r>
                  <a:rPr lang="en-US" altLang="zh-TW" sz="1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by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zh-TW" altLang="en-US" sz="1800" i="1">
                        <a:solidFill>
                          <a:srgbClr val="FF0000"/>
                        </a:solidFill>
                        <a:latin typeface="Cambria Math"/>
                      </a:rPr>
                      <m:t>𝜔</m:t>
                    </m:r>
                  </m:oMath>
                </a14:m>
                <a:r>
                  <a:rPr lang="en-US" altLang="zh-TW" sz="1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zh-TW" altLang="en-US" sz="1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矩形 9">
                <a:extLst>
                  <a:ext uri="{FF2B5EF4-FFF2-40B4-BE49-F238E27FC236}">
                    <a16:creationId xmlns:a16="http://schemas.microsoft.com/office/drawing/2014/main" id="{B81E97E0-000D-2798-998A-55437646E3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2585" y="6248007"/>
                <a:ext cx="4419104" cy="369332"/>
              </a:xfrm>
              <a:prstGeom prst="rect">
                <a:avLst/>
              </a:prstGeom>
              <a:blipFill>
                <a:blip r:embed="rId11"/>
                <a:stretch>
                  <a:fillRect t="-10000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21">
                <a:extLst>
                  <a:ext uri="{FF2B5EF4-FFF2-40B4-BE49-F238E27FC236}">
                    <a16:creationId xmlns:a16="http://schemas.microsoft.com/office/drawing/2014/main" id="{37BB3D25-4116-6836-D7C8-B338EAF2EFAD}"/>
                  </a:ext>
                </a:extLst>
              </p:cNvPr>
              <p:cNvSpPr txBox="1"/>
              <p:nvPr/>
            </p:nvSpPr>
            <p:spPr bwMode="auto">
              <a:xfrm>
                <a:off x="1212437" y="5840202"/>
                <a:ext cx="6090208" cy="376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zh-TW" altLang="en-US" sz="1800" dirty="0"/>
                  <a:t>因此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𝑎</m:t>
                    </m:r>
                    <m:d>
                      <m:dPr>
                        <m:begChr m:val="|"/>
                        <m:endChr m:val=""/>
                        <m:ctrlPr>
                          <a:rPr lang="en-US" altLang="zh-TW" sz="1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sz="18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1800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r>
                  <a:rPr lang="zh-TW" altLang="en-US" sz="1800" dirty="0"/>
                  <a:t>也是算子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zh-TW" altLang="en-US" sz="1800" dirty="0"/>
                  <a:t>的一個本徵態，其本徵值是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zh-TW" altLang="en-US" i="1">
                        <a:latin typeface="Cambria Math"/>
                      </a:rPr>
                      <m:t>𝜔</m:t>
                    </m:r>
                  </m:oMath>
                </a14:m>
                <a:r>
                  <a:rPr lang="zh-TW" altLang="en-US" sz="1800" dirty="0"/>
                  <a:t>。</a:t>
                </a:r>
              </a:p>
            </p:txBody>
          </p:sp>
        </mc:Choice>
        <mc:Fallback xmlns="">
          <p:sp>
            <p:nvSpPr>
              <p:cNvPr id="31" name="文字方塊 21">
                <a:extLst>
                  <a:ext uri="{FF2B5EF4-FFF2-40B4-BE49-F238E27FC236}">
                    <a16:creationId xmlns:a16="http://schemas.microsoft.com/office/drawing/2014/main" id="{37BB3D25-4116-6836-D7C8-B338EAF2E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2437" y="5840202"/>
                <a:ext cx="6090208" cy="376450"/>
              </a:xfrm>
              <a:prstGeom prst="rect">
                <a:avLst/>
              </a:prstGeom>
              <a:blipFill>
                <a:blip r:embed="rId12"/>
                <a:stretch>
                  <a:fillRect l="-832" t="-106452" b="-1612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29">
                <a:extLst>
                  <a:ext uri="{FF2B5EF4-FFF2-40B4-BE49-F238E27FC236}">
                    <a16:creationId xmlns:a16="http://schemas.microsoft.com/office/drawing/2014/main" id="{37E276E7-D208-5BFC-4C98-DFB8AC0ECD43}"/>
                  </a:ext>
                </a:extLst>
              </p:cNvPr>
              <p:cNvSpPr txBox="1"/>
              <p:nvPr/>
            </p:nvSpPr>
            <p:spPr bwMode="auto">
              <a:xfrm>
                <a:off x="2203588" y="5377502"/>
                <a:ext cx="3016484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2" name="文字方塊 29">
                <a:extLst>
                  <a:ext uri="{FF2B5EF4-FFF2-40B4-BE49-F238E27FC236}">
                    <a16:creationId xmlns:a16="http://schemas.microsoft.com/office/drawing/2014/main" id="{37E276E7-D208-5BFC-4C98-DFB8AC0EC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3588" y="5377502"/>
                <a:ext cx="3016484" cy="369332"/>
              </a:xfrm>
              <a:prstGeom prst="rect">
                <a:avLst/>
              </a:prstGeom>
              <a:blipFill>
                <a:blip r:embed="rId13"/>
                <a:stretch>
                  <a:fillRect t="-106667" r="-2521" b="-17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29">
                <a:extLst>
                  <a:ext uri="{FF2B5EF4-FFF2-40B4-BE49-F238E27FC236}">
                    <a16:creationId xmlns:a16="http://schemas.microsoft.com/office/drawing/2014/main" id="{CF0606C9-2478-6F91-DEF0-3644E1A5BD9D}"/>
                  </a:ext>
                </a:extLst>
              </p:cNvPr>
              <p:cNvSpPr txBox="1"/>
              <p:nvPr/>
            </p:nvSpPr>
            <p:spPr bwMode="auto">
              <a:xfrm>
                <a:off x="1118976" y="3646752"/>
                <a:ext cx="7701495" cy="40498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𝐻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𝐻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d>
                      <m:r>
                        <a:rPr lang="zh-TW" altLang="en-US" i="1">
                          <a:latin typeface="Cambria Math" panose="02040503050406030204" pitchFamily="18" charset="0"/>
                          <a:ea typeface="Cambria Math"/>
                        </a:rPr>
                        <m:t>＋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zh-TW" altLang="en-US" i="1">
                          <a:latin typeface="Cambria Math"/>
                        </a:rPr>
                        <m:t>𝜔</m:t>
                      </m:r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29">
                <a:extLst>
                  <a:ext uri="{FF2B5EF4-FFF2-40B4-BE49-F238E27FC236}">
                    <a16:creationId xmlns:a16="http://schemas.microsoft.com/office/drawing/2014/main" id="{CF0606C9-2478-6F91-DEF0-3644E1A5B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8976" y="3646752"/>
                <a:ext cx="7701495" cy="404983"/>
              </a:xfrm>
              <a:prstGeom prst="rect">
                <a:avLst/>
              </a:prstGeom>
              <a:blipFill>
                <a:blip r:embed="rId14"/>
                <a:stretch>
                  <a:fillRect t="-96970" r="-2471" b="-1484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5FCDA6F-F2AB-5E4F-209D-27EF39A57E97}"/>
              </a:ext>
            </a:extLst>
          </p:cNvPr>
          <p:cNvSpPr txBox="1"/>
          <p:nvPr/>
        </p:nvSpPr>
        <p:spPr bwMode="auto">
          <a:xfrm>
            <a:off x="4020443" y="206434"/>
            <a:ext cx="14401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1157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/>
      <p:bldP spid="28" grpId="0"/>
      <p:bldP spid="29" grpId="0" animBg="1"/>
      <p:bldP spid="30" grpId="0"/>
      <p:bldP spid="31" grpId="0"/>
      <p:bldP spid="32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20">
                <a:extLst>
                  <a:ext uri="{FF2B5EF4-FFF2-40B4-BE49-F238E27FC236}">
                    <a16:creationId xmlns:a16="http://schemas.microsoft.com/office/drawing/2014/main" id="{CF3ABA25-B23B-CF90-3F5D-47F5401D1DF8}"/>
                  </a:ext>
                </a:extLst>
              </p:cNvPr>
              <p:cNvSpPr txBox="1"/>
              <p:nvPr/>
            </p:nvSpPr>
            <p:spPr bwMode="auto">
              <a:xfrm>
                <a:off x="851943" y="3208926"/>
                <a:ext cx="2565446" cy="71731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𝐸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8" name="文字方塊 20">
                <a:extLst>
                  <a:ext uri="{FF2B5EF4-FFF2-40B4-BE49-F238E27FC236}">
                    <a16:creationId xmlns:a16="http://schemas.microsoft.com/office/drawing/2014/main" id="{CF3ABA25-B23B-CF90-3F5D-47F5401D1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1943" y="3208926"/>
                <a:ext cx="2565446" cy="7173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FB75BB4-759F-0147-10FC-C115917232E9}"/>
                  </a:ext>
                </a:extLst>
              </p:cNvPr>
              <p:cNvSpPr txBox="1"/>
              <p:nvPr/>
            </p:nvSpPr>
            <p:spPr bwMode="auto">
              <a:xfrm>
                <a:off x="807774" y="5079693"/>
                <a:ext cx="5918799" cy="3767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數學上這個關係稱為運算子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的本徵函數問題！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FB75BB4-759F-0147-10FC-C11591723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7774" y="5079693"/>
                <a:ext cx="5918799" cy="376770"/>
              </a:xfrm>
              <a:prstGeom prst="rect">
                <a:avLst/>
              </a:prstGeom>
              <a:blipFill>
                <a:blip r:embed="rId3"/>
                <a:stretch>
                  <a:fillRect l="-857" t="-3226" b="-2258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B8F020E6-BF04-91ED-455E-7CB441807975}"/>
                  </a:ext>
                </a:extLst>
              </p:cNvPr>
              <p:cNvSpPr txBox="1"/>
              <p:nvPr/>
            </p:nvSpPr>
            <p:spPr bwMode="auto">
              <a:xfrm>
                <a:off x="851943" y="4581876"/>
                <a:ext cx="1449307" cy="37677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𝐻</m:t>
                          </m:r>
                        </m:e>
                      </m:acc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𝐸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B8F020E6-BF04-91ED-455E-7CB441807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1943" y="4581876"/>
                <a:ext cx="1449307" cy="376770"/>
              </a:xfrm>
              <a:prstGeom prst="rect">
                <a:avLst/>
              </a:prstGeom>
              <a:blipFill>
                <a:blip r:embed="rId4"/>
                <a:stretch>
                  <a:fillRect t="-3226"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637B8924-2136-5EDD-CB6C-56D7DA20490F}"/>
              </a:ext>
            </a:extLst>
          </p:cNvPr>
          <p:cNvSpPr txBox="1"/>
          <p:nvPr/>
        </p:nvSpPr>
        <p:spPr bwMode="auto">
          <a:xfrm>
            <a:off x="792499" y="4153878"/>
            <a:ext cx="57516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也就是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7ABF8B1-37C9-BB9D-8794-8C1CA40B0277}"/>
                  </a:ext>
                </a:extLst>
              </p:cNvPr>
              <p:cNvSpPr txBox="1"/>
              <p:nvPr/>
            </p:nvSpPr>
            <p:spPr bwMode="auto">
              <a:xfrm>
                <a:off x="803447" y="6175380"/>
                <a:ext cx="7580286" cy="3767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solidFill>
                      <a:srgbClr val="FF0000"/>
                    </a:solidFill>
                  </a:rPr>
                  <a:t>定態的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是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的本徵函數</a:t>
                </a:r>
                <a:r>
                  <a:rPr lang="zh-TW" alt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Eigenfunction</a:t>
                </a:r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！對應的本徵值Eigenvalue為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𝐸</m:t>
                    </m:r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7ABF8B1-37C9-BB9D-8794-8C1CA40B0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3447" y="6175380"/>
                <a:ext cx="7580286" cy="376770"/>
              </a:xfrm>
              <a:prstGeom prst="rect">
                <a:avLst/>
              </a:prstGeom>
              <a:blipFill>
                <a:blip r:embed="rId5"/>
                <a:stretch>
                  <a:fillRect l="-670" t="-3333" b="-2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B45A8A0-2F55-7E7B-AA21-F9505B1365B1}"/>
                  </a:ext>
                </a:extLst>
              </p:cNvPr>
              <p:cNvSpPr txBox="1"/>
              <p:nvPr/>
            </p:nvSpPr>
            <p:spPr bwMode="auto">
              <a:xfrm>
                <a:off x="803447" y="5515129"/>
                <a:ext cx="8149491" cy="3767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原來，與時間無關的薛丁格方程式並不是波方程式，而是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的本徵函數方程式！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B45A8A0-2F55-7E7B-AA21-F9505B136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3447" y="5515129"/>
                <a:ext cx="8149491" cy="376770"/>
              </a:xfrm>
              <a:prstGeom prst="rect">
                <a:avLst/>
              </a:prstGeom>
              <a:blipFill>
                <a:blip r:embed="rId6"/>
                <a:stretch>
                  <a:fillRect l="-622" t="-6452" r="-311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20">
                <a:extLst>
                  <a:ext uri="{FF2B5EF4-FFF2-40B4-BE49-F238E27FC236}">
                    <a16:creationId xmlns:a16="http://schemas.microsoft.com/office/drawing/2014/main" id="{4AC42DB1-08EB-D0AA-6FF8-5EB4D538F44E}"/>
                  </a:ext>
                </a:extLst>
              </p:cNvPr>
              <p:cNvSpPr txBox="1"/>
              <p:nvPr/>
            </p:nvSpPr>
            <p:spPr bwMode="auto">
              <a:xfrm>
                <a:off x="888653" y="1257292"/>
                <a:ext cx="3843295" cy="71731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𝐸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文字方塊 20">
                <a:extLst>
                  <a:ext uri="{FF2B5EF4-FFF2-40B4-BE49-F238E27FC236}">
                    <a16:creationId xmlns:a16="http://schemas.microsoft.com/office/drawing/2014/main" id="{4AC42DB1-08EB-D0AA-6FF8-5EB4D538F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8653" y="1257292"/>
                <a:ext cx="3843295" cy="7173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E050D7B-FB11-9A29-3983-FD999A3AE819}"/>
              </a:ext>
            </a:extLst>
          </p:cNvPr>
          <p:cNvSpPr txBox="1"/>
          <p:nvPr/>
        </p:nvSpPr>
        <p:spPr bwMode="auto">
          <a:xfrm>
            <a:off x="812744" y="2780928"/>
            <a:ext cx="67804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左邊就是量子力學中對應的Hamiltan運算子，此式可以寫成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EE0B1672-27A1-DCC8-7C89-88A81BF01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063" y="798090"/>
            <a:ext cx="72033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000000"/>
                </a:solidFill>
                <a:latin typeface="Calibri" pitchFamily="34" charset="0"/>
              </a:rPr>
              <a:t>薛丁格方程式的可分離</a:t>
            </a:r>
            <a:r>
              <a:rPr kumimoji="0" lang="en-US" altLang="zh-TW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separable</a:t>
            </a:r>
            <a:r>
              <a:rPr kumimoji="0" lang="zh-TW" altLang="en-US" sz="1800" dirty="0">
                <a:solidFill>
                  <a:srgbClr val="000000"/>
                </a:solidFill>
                <a:latin typeface="Calibri" pitchFamily="34" charset="0"/>
              </a:rPr>
              <a:t>解，滿足與時間無關的薛丁格方程式：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C6DE13-D024-5DE3-A5F8-5CEFAE0EBEA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473" t="65927" r="6993" b="16794"/>
          <a:stretch/>
        </p:blipFill>
        <p:spPr>
          <a:xfrm>
            <a:off x="2624667" y="3958965"/>
            <a:ext cx="5933202" cy="10091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ECB9EE-8132-F7B7-D943-EEDFD767B7C0}"/>
              </a:ext>
            </a:extLst>
          </p:cNvPr>
          <p:cNvSpPr txBox="1"/>
          <p:nvPr/>
        </p:nvSpPr>
        <p:spPr bwMode="auto">
          <a:xfrm>
            <a:off x="812744" y="412995"/>
            <a:ext cx="25318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運用以上的原則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639AE3-03E1-7775-F7BD-B4166790353B}"/>
                  </a:ext>
                </a:extLst>
              </p:cNvPr>
              <p:cNvSpPr txBox="1"/>
              <p:nvPr/>
            </p:nvSpPr>
            <p:spPr bwMode="auto">
              <a:xfrm>
                <a:off x="783737" y="1992356"/>
                <a:ext cx="814949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這些是描述Stationary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State定態的解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dirty="0"/>
                  <a:t>。</a:t>
                </a:r>
                <a:r>
                  <a:rPr lang="en-US" dirty="0" err="1"/>
                  <a:t>定態解的所有測量期望值與時間無關</a:t>
                </a:r>
                <a:r>
                  <a:rPr lang="en-US" dirty="0"/>
                  <a:t>。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639AE3-03E1-7775-F7BD-B41667903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3737" y="1992356"/>
                <a:ext cx="8149491" cy="369332"/>
              </a:xfrm>
              <a:prstGeom prst="rect">
                <a:avLst/>
              </a:prstGeom>
              <a:blipFill>
                <a:blip r:embed="rId10"/>
                <a:stretch>
                  <a:fillRect l="-622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8">
                <a:extLst>
                  <a:ext uri="{FF2B5EF4-FFF2-40B4-BE49-F238E27FC236}">
                    <a16:creationId xmlns:a16="http://schemas.microsoft.com/office/drawing/2014/main" id="{16634E74-8CD8-A5ED-7875-61B388B89A17}"/>
                  </a:ext>
                </a:extLst>
              </p:cNvPr>
              <p:cNvSpPr txBox="1"/>
              <p:nvPr/>
            </p:nvSpPr>
            <p:spPr bwMode="auto">
              <a:xfrm>
                <a:off x="5287522" y="1323341"/>
                <a:ext cx="2519408" cy="49686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1800" i="1" smtClean="0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8">
                <a:extLst>
                  <a:ext uri="{FF2B5EF4-FFF2-40B4-BE49-F238E27FC236}">
                    <a16:creationId xmlns:a16="http://schemas.microsoft.com/office/drawing/2014/main" id="{16634E74-8CD8-A5ED-7875-61B388B89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87522" y="1323341"/>
                <a:ext cx="2519408" cy="496867"/>
              </a:xfrm>
              <a:prstGeom prst="rect">
                <a:avLst/>
              </a:prstGeom>
              <a:blipFill>
                <a:blip r:embed="rId11"/>
                <a:stretch>
                  <a:fillRect b="-7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1">
                <a:extLst>
                  <a:ext uri="{FF2B5EF4-FFF2-40B4-BE49-F238E27FC236}">
                    <a16:creationId xmlns:a16="http://schemas.microsoft.com/office/drawing/2014/main" id="{2069ED1F-9DD9-A93A-4104-92BA6A063800}"/>
                  </a:ext>
                </a:extLst>
              </p:cNvPr>
              <p:cNvSpPr txBox="1"/>
              <p:nvPr/>
            </p:nvSpPr>
            <p:spPr bwMode="auto">
              <a:xfrm>
                <a:off x="788027" y="2242130"/>
                <a:ext cx="7695719" cy="4807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LID4096">
                    <a:latin typeface="Times New Roman" pitchFamily="18" charset="0"/>
                    <a:cs typeface="Times New Roman" pitchFamily="18" charset="0"/>
                  </a:rPr>
                  <a:t>定態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的</a:t>
                </a:r>
                <a:r>
                  <a:rPr lang="LID4096">
                    <a:latin typeface="Times New Roman" pitchFamily="18" charset="0"/>
                    <a:cs typeface="Times New Roman" pitchFamily="18" charset="0"/>
                  </a:rPr>
                  <a:t>波函數的時間演化就是函數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LID4096">
                    <a:latin typeface="Times New Roman" pitchFamily="18" charset="0"/>
                    <a:cs typeface="Times New Roman" pitchFamily="18" charset="0"/>
                  </a:rPr>
                  <a:t>乘上一個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Phase factor</a:t>
                </a:r>
                <a:r>
                  <a:rPr lang="zh-TW" alt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f>
                          <m:fPr>
                            <m:ctrlP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𝐸</m:t>
                            </m:r>
                          </m:num>
                          <m:den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ℏ</m:t>
                            </m:r>
                          </m:den>
                        </m:f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1">
                <a:extLst>
                  <a:ext uri="{FF2B5EF4-FFF2-40B4-BE49-F238E27FC236}">
                    <a16:creationId xmlns:a16="http://schemas.microsoft.com/office/drawing/2014/main" id="{2069ED1F-9DD9-A93A-4104-92BA6A063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8027" y="2242130"/>
                <a:ext cx="7695719" cy="480709"/>
              </a:xfrm>
              <a:prstGeom prst="rect">
                <a:avLst/>
              </a:prstGeom>
              <a:blipFill>
                <a:blip r:embed="rId12"/>
                <a:stretch>
                  <a:fillRect l="-493" b="-1794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86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/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8308" name="矩形 5"/>
              <p:cNvSpPr>
                <a:spLocks noChangeArrowheads="1"/>
              </p:cNvSpPr>
              <p:nvPr/>
            </p:nvSpPr>
            <p:spPr bwMode="auto">
              <a:xfrm>
                <a:off x="825588" y="762750"/>
                <a:ext cx="553609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r>
                  <a:rPr lang="zh-TW" altLang="en-US" sz="1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最後須有停止之處，能量不能再降，將此態記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：</a:t>
                </a:r>
                <a:endParaRPr lang="zh-TW" altLang="en-US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8308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5588" y="762750"/>
                <a:ext cx="5536095" cy="369332"/>
              </a:xfrm>
              <a:prstGeom prst="rect">
                <a:avLst/>
              </a:prstGeom>
              <a:blipFill>
                <a:blip r:embed="rId2"/>
                <a:stretch>
                  <a:fillRect l="-913" t="-113333" b="-16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810391" y="2839173"/>
                <a:ext cx="8312094" cy="376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800" dirty="0">
                    <a:latin typeface="Times New Roman" pitchFamily="18" charset="0"/>
                    <a:cs typeface="Times New Roman" pitchFamily="18" charset="0"/>
                  </a:rPr>
                  <a:t>得到基態後，倒過來將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†</m:t>
                        </m:r>
                      </m:sup>
                    </m:sSup>
                  </m:oMath>
                </a14:m>
                <a:r>
                  <a:rPr lang="zh-TW" altLang="en-US" sz="1800" dirty="0">
                    <a:latin typeface="Times New Roman" pitchFamily="18" charset="0"/>
                    <a:cs typeface="Times New Roman" pitchFamily="18" charset="0"/>
                  </a:rPr>
                  <a:t>連續作用在基態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</m:oMath>
                </a14:m>
                <a:r>
                  <a:rPr lang="zh-TW" altLang="en-US" sz="1800" dirty="0">
                    <a:latin typeface="Times New Roman" pitchFamily="18" charset="0"/>
                    <a:cs typeface="Times New Roman" pitchFamily="18" charset="0"/>
                  </a:rPr>
                  <a:t>上，就得到</a:t>
                </a:r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一系列</a:t>
                </a:r>
                <a:r>
                  <a:rPr lang="zh-TW" altLang="en-US" dirty="0"/>
                  <a:t>本徵</a:t>
                </a:r>
                <a:r>
                  <a:rPr lang="zh-TW" altLang="en-US" sz="1800" dirty="0">
                    <a:latin typeface="Times New Roman" pitchFamily="18" charset="0"/>
                    <a:cs typeface="Times New Roman" pitchFamily="18" charset="0"/>
                  </a:rPr>
                  <a:t>態：</a:t>
                </a: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391" y="2839173"/>
                <a:ext cx="8312094" cy="376450"/>
              </a:xfrm>
              <a:prstGeom prst="rect">
                <a:avLst/>
              </a:prstGeom>
              <a:blipFill>
                <a:blip r:embed="rId3"/>
                <a:stretch>
                  <a:fillRect l="-457" t="-106667" b="-170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 bwMode="auto">
              <a:xfrm>
                <a:off x="792907" y="2310726"/>
                <a:ext cx="7513223" cy="495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zh-TW" altLang="en-US" sz="1800" dirty="0"/>
                  <a:t>這個本徵值為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  <m:r>
                          <a:rPr lang="zh-TW" altLang="en-US" i="1">
                            <a:latin typeface="Cambria Math"/>
                          </a:rPr>
                          <m:t>𝜔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zh-TW" altLang="en-US" sz="1800" dirty="0"/>
                  <a:t>的能量本徵態</a:t>
                </a:r>
                <a:r>
                  <a:rPr lang="zh-TW" altLang="en-US" dirty="0"/>
                  <a:t>，能量最低，</a:t>
                </a:r>
                <a:r>
                  <a:rPr lang="zh-TW" altLang="en-US" sz="1800" dirty="0"/>
                  <a:t>就稱為基態 </a:t>
                </a:r>
                <a:r>
                  <a:rPr lang="en-US" altLang="zh-TW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Ground State</a:t>
                </a:r>
                <a:r>
                  <a:rPr lang="zh-TW" altLang="en-US" sz="1800" dirty="0"/>
                  <a:t>！</a:t>
                </a: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2907" y="2310726"/>
                <a:ext cx="7513223" cy="495136"/>
              </a:xfrm>
              <a:prstGeom prst="rect">
                <a:avLst/>
              </a:prstGeom>
              <a:blipFill>
                <a:blip r:embed="rId4"/>
                <a:stretch>
                  <a:fillRect l="-675" b="-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803139" y="1794125"/>
                <a:ext cx="18539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1800" dirty="0">
                    <a:cs typeface="Times New Roman" pitchFamily="18" charset="0"/>
                  </a:rPr>
                  <a:t>此態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</m:oMath>
                </a14:m>
                <a:r>
                  <a:rPr lang="zh-TW" altLang="en-US" sz="1800" dirty="0">
                    <a:cs typeface="Times New Roman" pitchFamily="18" charset="0"/>
                  </a:rPr>
                  <a:t>的能量：</a:t>
                </a: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39" y="1794125"/>
                <a:ext cx="1853905" cy="369332"/>
              </a:xfrm>
              <a:prstGeom prst="rect">
                <a:avLst/>
              </a:prstGeom>
              <a:blipFill>
                <a:blip r:embed="rId5"/>
                <a:stretch>
                  <a:fillRect l="-2721" t="-110000" r="-1361" b="-16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07343" y="1620268"/>
                <a:ext cx="3759299" cy="62414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  <a:cs typeface="Times New Roman" pitchFamily="18" charset="0"/>
                        </a:rPr>
                        <m:t>𝐻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  <a:cs typeface="Times New Roman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𝜔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  <m:r>
                            <a:rPr lang="en-US" altLang="zh-TW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a:rPr lang="zh-TW" altLang="en-US" i="1">
                                  <a:latin typeface="Cambria Math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  <a:cs typeface="Times New Roman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TW" sz="18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𝜔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343" y="1620268"/>
                <a:ext cx="3759299" cy="624145"/>
              </a:xfrm>
              <a:prstGeom prst="rect">
                <a:avLst/>
              </a:prstGeom>
              <a:blipFill>
                <a:blip r:embed="rId6"/>
                <a:stretch>
                  <a:fillRect l="-2694" t="-42000" r="-4714" b="-8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487212" y="1148985"/>
                <a:ext cx="1096518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𝑎</m:t>
                          </m:r>
                        </m:e>
                      </m:acc>
                      <m:d>
                        <m:dPr>
                          <m:begChr m:val="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  <a:cs typeface="Times New Roman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TW" sz="1800" i="1">
                          <a:latin typeface="Cambria Math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212" y="1148985"/>
                <a:ext cx="1096518" cy="369332"/>
              </a:xfrm>
              <a:prstGeom prst="rect">
                <a:avLst/>
              </a:prstGeom>
              <a:blipFill>
                <a:blip r:embed="rId7"/>
                <a:stretch>
                  <a:fillRect l="-12644" t="-106667" b="-17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B018C3AA-71EE-6FAC-ED16-A78C9753C1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2690" y="347646"/>
            <a:ext cx="2427538" cy="19968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474DA3-E44B-D3D1-44D3-21D5121EE3B7}"/>
                  </a:ext>
                </a:extLst>
              </p:cNvPr>
              <p:cNvSpPr txBox="1"/>
              <p:nvPr/>
            </p:nvSpPr>
            <p:spPr bwMode="auto">
              <a:xfrm>
                <a:off x="7416781" y="892309"/>
                <a:ext cx="279649" cy="34496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6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1600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</m:oMath>
                  </m:oMathPara>
                </a14:m>
                <a:endParaRPr lang="en-TW" sz="1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474DA3-E44B-D3D1-44D3-21D5121EE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16781" y="892309"/>
                <a:ext cx="279649" cy="344966"/>
              </a:xfrm>
              <a:prstGeom prst="rect">
                <a:avLst/>
              </a:prstGeom>
              <a:blipFill>
                <a:blip r:embed="rId9"/>
                <a:stretch>
                  <a:fillRect r="-2608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DCF1D90-E768-9292-AE8D-C112CC296B51}"/>
                  </a:ext>
                </a:extLst>
              </p:cNvPr>
              <p:cNvSpPr txBox="1"/>
              <p:nvPr/>
            </p:nvSpPr>
            <p:spPr bwMode="auto">
              <a:xfrm>
                <a:off x="7421667" y="1346424"/>
                <a:ext cx="279649" cy="34496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TW" sz="1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DCF1D90-E768-9292-AE8D-C112CC296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21667" y="1346424"/>
                <a:ext cx="279649" cy="3449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037CAB-4F97-93F5-978E-5184E35D1AD0}"/>
                  </a:ext>
                </a:extLst>
              </p:cNvPr>
              <p:cNvSpPr txBox="1"/>
              <p:nvPr/>
            </p:nvSpPr>
            <p:spPr bwMode="auto">
              <a:xfrm>
                <a:off x="2428704" y="4572765"/>
                <a:ext cx="4841342" cy="376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能態依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†</m:t>
                        </m:r>
                      </m:sup>
                    </m:sSup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作用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次數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編號，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也是能量子數目：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037CAB-4F97-93F5-978E-5184E35D1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28704" y="4572765"/>
                <a:ext cx="4841342" cy="376450"/>
              </a:xfrm>
              <a:prstGeom prst="rect">
                <a:avLst/>
              </a:prstGeom>
              <a:blipFill>
                <a:blip r:embed="rId11"/>
                <a:stretch>
                  <a:fillRect l="-1047" t="-3333" r="-524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E:\Media\Images\chapter40\4006.jpg">
            <a:extLst>
              <a:ext uri="{FF2B5EF4-FFF2-40B4-BE49-F238E27FC236}">
                <a16:creationId xmlns:a16="http://schemas.microsoft.com/office/drawing/2014/main" id="{40AAA235-994D-46C2-DE1D-89F81FAC6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582" y="3483370"/>
            <a:ext cx="1264634" cy="147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7">
                <a:extLst>
                  <a:ext uri="{FF2B5EF4-FFF2-40B4-BE49-F238E27FC236}">
                    <a16:creationId xmlns:a16="http://schemas.microsoft.com/office/drawing/2014/main" id="{2FD923EF-47B3-31D2-D816-9C5B6A3FE6D4}"/>
                  </a:ext>
                </a:extLst>
              </p:cNvPr>
              <p:cNvSpPr/>
              <p:nvPr/>
            </p:nvSpPr>
            <p:spPr>
              <a:xfrm>
                <a:off x="799555" y="3631748"/>
                <a:ext cx="1223605" cy="37645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d>
                        <m:dPr>
                          <m:begChr m:val="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  <a:cs typeface="Times New Roman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~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矩形 7">
                <a:extLst>
                  <a:ext uri="{FF2B5EF4-FFF2-40B4-BE49-F238E27FC236}">
                    <a16:creationId xmlns:a16="http://schemas.microsoft.com/office/drawing/2014/main" id="{2FD923EF-47B3-31D2-D816-9C5B6A3FE6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555" y="3631748"/>
                <a:ext cx="1223605" cy="376450"/>
              </a:xfrm>
              <a:prstGeom prst="rect">
                <a:avLst/>
              </a:prstGeom>
              <a:blipFill>
                <a:blip r:embed="rId13"/>
                <a:stretch>
                  <a:fillRect l="-3061" t="-110000" r="-15306" b="-170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0">
                <a:extLst>
                  <a:ext uri="{FF2B5EF4-FFF2-40B4-BE49-F238E27FC236}">
                    <a16:creationId xmlns:a16="http://schemas.microsoft.com/office/drawing/2014/main" id="{8D9146C2-1D88-1DCC-09D8-D15F5C02E2E6}"/>
                  </a:ext>
                </a:extLst>
              </p:cNvPr>
              <p:cNvSpPr/>
              <p:nvPr/>
            </p:nvSpPr>
            <p:spPr>
              <a:xfrm>
                <a:off x="803139" y="5013176"/>
                <a:ext cx="4723088" cy="62414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/>
                          <a:cs typeface="Times New Roman" pitchFamily="18" charset="0"/>
                        </a:rPr>
                        <m:t>𝐻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altLang="zh-TW" sz="18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𝜔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  <m:r>
                            <a:rPr lang="en-US" altLang="zh-TW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a:rPr lang="zh-TW" altLang="en-US" i="1">
                                  <a:latin typeface="Cambria Math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zh-TW" altLang="en-US" sz="1800" i="1">
                          <a:latin typeface="Cambria Math"/>
                          <a:cs typeface="Times New Roman" pitchFamily="18" charset="0"/>
                        </a:rPr>
                        <m:t>𝜔</m:t>
                      </m:r>
                      <m:r>
                        <a:rPr lang="zh-TW" altLang="en-US" sz="1800" i="1" smtClean="0">
                          <a:latin typeface="Cambria Math"/>
                          <a:cs typeface="Times New Roman" pitchFamily="18" charset="0"/>
                        </a:rPr>
                        <m:t>∙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0" name="矩形 10">
                <a:extLst>
                  <a:ext uri="{FF2B5EF4-FFF2-40B4-BE49-F238E27FC236}">
                    <a16:creationId xmlns:a16="http://schemas.microsoft.com/office/drawing/2014/main" id="{8D9146C2-1D88-1DCC-09D8-D15F5C02E2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39" y="5013176"/>
                <a:ext cx="4723088" cy="624145"/>
              </a:xfrm>
              <a:prstGeom prst="rect">
                <a:avLst/>
              </a:prstGeom>
              <a:blipFill>
                <a:blip r:embed="rId14"/>
                <a:stretch>
                  <a:fillRect l="-1877" t="-41176" r="-3753" b="-80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1731C6-5BE9-517C-170A-F3EFD65E86AD}"/>
                  </a:ext>
                </a:extLst>
              </p:cNvPr>
              <p:cNvSpPr txBox="1"/>
              <p:nvPr/>
            </p:nvSpPr>
            <p:spPr bwMode="auto">
              <a:xfrm>
                <a:off x="821988" y="1168036"/>
                <a:ext cx="286343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此態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</m:oMath>
                </a14:m>
                <a:r>
                  <a:rPr lang="en-GB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顯然需滿足</a:t>
                </a:r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條件：</a:t>
                </a:r>
                <a:endParaRPr lang="en-TW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1731C6-5BE9-517C-170A-F3EFD65E8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1988" y="1168036"/>
                <a:ext cx="2863436" cy="369332"/>
              </a:xfrm>
              <a:prstGeom prst="rect">
                <a:avLst/>
              </a:prstGeom>
              <a:blipFill>
                <a:blip r:embed="rId15"/>
                <a:stretch>
                  <a:fillRect l="-1762" t="-117241" b="-17241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112781C-4056-E854-3F38-E021A46C5225}"/>
                  </a:ext>
                </a:extLst>
              </p:cNvPr>
              <p:cNvSpPr txBox="1"/>
              <p:nvPr/>
            </p:nvSpPr>
            <p:spPr bwMode="auto">
              <a:xfrm>
                <a:off x="8066382" y="1980936"/>
                <a:ext cx="593308" cy="3385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altLang="zh-TW" sz="16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600" i="1">
                                  <a:latin typeface="Cambria Math"/>
                                  <a:cs typeface="Times New Roman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TW" sz="1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112781C-4056-E854-3F38-E021A46C5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66382" y="1980936"/>
                <a:ext cx="593308" cy="338554"/>
              </a:xfrm>
              <a:prstGeom prst="rect">
                <a:avLst/>
              </a:prstGeom>
              <a:blipFill>
                <a:blip r:embed="rId16"/>
                <a:stretch>
                  <a:fillRect l="-35417" t="-111111" r="-22917" b="-18518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04A1269-EC13-4036-F670-3D0CD547B493}"/>
                  </a:ext>
                </a:extLst>
              </p:cNvPr>
              <p:cNvSpPr txBox="1"/>
              <p:nvPr/>
            </p:nvSpPr>
            <p:spPr bwMode="auto">
              <a:xfrm>
                <a:off x="5669165" y="5008563"/>
                <a:ext cx="1887440" cy="61863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zh-TW" altLang="en-US" i="1">
                          <a:latin typeface="Cambria Math"/>
                        </a:rPr>
                        <m:t>𝜔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04A1269-EC13-4036-F670-3D0CD547B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69165" y="5008563"/>
                <a:ext cx="1887440" cy="618631"/>
              </a:xfrm>
              <a:prstGeom prst="rect">
                <a:avLst/>
              </a:prstGeom>
              <a:blipFill>
                <a:blip r:embed="rId17"/>
                <a:stretch>
                  <a:fillRect b="-2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0">
                <a:extLst>
                  <a:ext uri="{FF2B5EF4-FFF2-40B4-BE49-F238E27FC236}">
                    <a16:creationId xmlns:a16="http://schemas.microsoft.com/office/drawing/2014/main" id="{6FB57943-93FE-5C42-DA21-F564B2883495}"/>
                  </a:ext>
                </a:extLst>
              </p:cNvPr>
              <p:cNvSpPr/>
              <p:nvPr/>
            </p:nvSpPr>
            <p:spPr>
              <a:xfrm>
                <a:off x="803139" y="4555961"/>
                <a:ext cx="1625565" cy="37645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d>
                        <m:dPr>
                          <m:begChr m:val="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~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cs typeface="Times New Roman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矩形 20">
                <a:extLst>
                  <a:ext uri="{FF2B5EF4-FFF2-40B4-BE49-F238E27FC236}">
                    <a16:creationId xmlns:a16="http://schemas.microsoft.com/office/drawing/2014/main" id="{6FB57943-93FE-5C42-DA21-F564B28834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39" y="4555961"/>
                <a:ext cx="1625565" cy="376450"/>
              </a:xfrm>
              <a:prstGeom prst="rect">
                <a:avLst/>
              </a:prstGeom>
              <a:blipFill>
                <a:blip r:embed="rId18"/>
                <a:stretch>
                  <a:fillRect l="-3101" t="-103226" r="-12403" b="-16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272DF70-E529-8669-7519-DB5CB72742F1}"/>
                  </a:ext>
                </a:extLst>
              </p:cNvPr>
              <p:cNvSpPr txBox="1"/>
              <p:nvPr/>
            </p:nvSpPr>
            <p:spPr bwMode="auto">
              <a:xfrm>
                <a:off x="2461169" y="3658853"/>
                <a:ext cx="1887440" cy="618631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zh-TW" altLang="en-US" i="1">
                          <a:latin typeface="Cambria Math"/>
                        </a:rPr>
                        <m:t>𝜔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altLang="zh-TW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272DF70-E529-8669-7519-DB5CB7274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61169" y="3658853"/>
                <a:ext cx="1887440" cy="618631"/>
              </a:xfrm>
              <a:prstGeom prst="rect">
                <a:avLst/>
              </a:prstGeom>
              <a:blipFill>
                <a:blip r:embed="rId19"/>
                <a:stretch>
                  <a:fillRect b="-204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15">
                <a:extLst>
                  <a:ext uri="{FF2B5EF4-FFF2-40B4-BE49-F238E27FC236}">
                    <a16:creationId xmlns:a16="http://schemas.microsoft.com/office/drawing/2014/main" id="{43B79A47-2F78-4C05-6152-14D731DC3E32}"/>
                  </a:ext>
                </a:extLst>
              </p:cNvPr>
              <p:cNvSpPr/>
              <p:nvPr/>
            </p:nvSpPr>
            <p:spPr>
              <a:xfrm>
                <a:off x="4338573" y="5758793"/>
                <a:ext cx="1816651" cy="37645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r>
                        <a:rPr lang="en-US" altLang="zh-TW" sz="1800" i="1">
                          <a:latin typeface="Cambria Math"/>
                          <a:cs typeface="Times New Roman" pitchFamily="18" charset="0"/>
                        </a:rPr>
                        <m:t>𝑎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altLang="zh-TW" sz="18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𝑛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4" name="矩形 15">
                <a:extLst>
                  <a:ext uri="{FF2B5EF4-FFF2-40B4-BE49-F238E27FC236}">
                    <a16:creationId xmlns:a16="http://schemas.microsoft.com/office/drawing/2014/main" id="{43B79A47-2F78-4C05-6152-14D731DC3E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573" y="5758793"/>
                <a:ext cx="1816651" cy="376450"/>
              </a:xfrm>
              <a:prstGeom prst="rect">
                <a:avLst/>
              </a:prstGeom>
              <a:blipFill>
                <a:blip r:embed="rId20"/>
                <a:stretch>
                  <a:fillRect t="-110000" r="-11111" b="-17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12">
                <a:extLst>
                  <a:ext uri="{FF2B5EF4-FFF2-40B4-BE49-F238E27FC236}">
                    <a16:creationId xmlns:a16="http://schemas.microsoft.com/office/drawing/2014/main" id="{207A5AE5-99A7-B7F5-E14D-7532591C0007}"/>
                  </a:ext>
                </a:extLst>
              </p:cNvPr>
              <p:cNvSpPr txBox="1"/>
              <p:nvPr/>
            </p:nvSpPr>
            <p:spPr bwMode="auto">
              <a:xfrm>
                <a:off x="751905" y="5749107"/>
                <a:ext cx="3619685" cy="376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/>
                  <a:t>很明顯的，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†</m:t>
                        </m:r>
                      </m:sup>
                    </m:sSup>
                    <m:r>
                      <a:rPr lang="en-US" altLang="zh-TW" sz="1800" i="1"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zh-TW" altLang="en-US" sz="1800" dirty="0"/>
                  <a:t>就是能量子數目：</a:t>
                </a:r>
                <a:endParaRPr lang="en-US" altLang="zh-TW" sz="1800" dirty="0"/>
              </a:p>
            </p:txBody>
          </p:sp>
        </mc:Choice>
        <mc:Fallback xmlns="">
          <p:sp>
            <p:nvSpPr>
              <p:cNvPr id="25" name="文字方塊 12">
                <a:extLst>
                  <a:ext uri="{FF2B5EF4-FFF2-40B4-BE49-F238E27FC236}">
                    <a16:creationId xmlns:a16="http://schemas.microsoft.com/office/drawing/2014/main" id="{207A5AE5-99A7-B7F5-E14D-7532591C0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1905" y="5749107"/>
                <a:ext cx="3619685" cy="376450"/>
              </a:xfrm>
              <a:prstGeom prst="rect">
                <a:avLst/>
              </a:prstGeom>
              <a:blipFill>
                <a:blip r:embed="rId21"/>
                <a:stretch>
                  <a:fillRect l="-1399" t="-3226" b="-225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1">
                <a:extLst>
                  <a:ext uri="{FF2B5EF4-FFF2-40B4-BE49-F238E27FC236}">
                    <a16:creationId xmlns:a16="http://schemas.microsoft.com/office/drawing/2014/main" id="{59D7558F-5E83-B379-8749-38FBE4C1184A}"/>
                  </a:ext>
                </a:extLst>
              </p:cNvPr>
              <p:cNvSpPr/>
              <p:nvPr/>
            </p:nvSpPr>
            <p:spPr>
              <a:xfrm>
                <a:off x="803138" y="3237096"/>
                <a:ext cx="4443760" cy="3764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†</m:t>
                        </m:r>
                      </m:sup>
                    </m:sSup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算子可以提高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本徵態的</a:t>
                </a:r>
                <a:r>
                  <a:rPr lang="zh-TW" altLang="en-US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能量</a:t>
                </a:r>
                <a:r>
                  <a:rPr lang="en-US" altLang="zh-TW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zh-TW" altLang="en-US" i="1">
                        <a:solidFill>
                          <a:srgbClr val="FF0000"/>
                        </a:solidFill>
                        <a:latin typeface="Cambria Math"/>
                      </a:rPr>
                      <m:t>𝜔</m:t>
                    </m:r>
                  </m:oMath>
                </a14:m>
                <a:r>
                  <a:rPr lang="en-US" altLang="zh-TW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TW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1">
                <a:extLst>
                  <a:ext uri="{FF2B5EF4-FFF2-40B4-BE49-F238E27FC236}">
                    <a16:creationId xmlns:a16="http://schemas.microsoft.com/office/drawing/2014/main" id="{59D7558F-5E83-B379-8749-38FBE4C118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38" y="3237096"/>
                <a:ext cx="4443760" cy="376450"/>
              </a:xfrm>
              <a:prstGeom prst="rect">
                <a:avLst/>
              </a:prstGeom>
              <a:blipFill>
                <a:blip r:embed="rId22"/>
                <a:stretch>
                  <a:fillRect t="-3226" b="-22581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21">
                <a:extLst>
                  <a:ext uri="{FF2B5EF4-FFF2-40B4-BE49-F238E27FC236}">
                    <a16:creationId xmlns:a16="http://schemas.microsoft.com/office/drawing/2014/main" id="{B10A7A0C-4A44-90F5-3349-F0A53689ED7C}"/>
                  </a:ext>
                </a:extLst>
              </p:cNvPr>
              <p:cNvSpPr txBox="1"/>
              <p:nvPr/>
            </p:nvSpPr>
            <p:spPr bwMode="auto">
              <a:xfrm>
                <a:off x="810391" y="347646"/>
                <a:ext cx="609020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>
                    <a:solidFill>
                      <a:schemeClr val="tx1"/>
                    </a:solidFill>
                  </a:rPr>
                  <a:t>從任一能量本徵態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r>
                  <a:rPr lang="zh-TW" altLang="en-US" sz="1800" dirty="0">
                    <a:solidFill>
                      <a:schemeClr val="tx1"/>
                    </a:solidFill>
                  </a:rPr>
                  <a:t>出發，</a:t>
                </a:r>
                <a:r>
                  <a:rPr lang="zh-TW" alt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連續使用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zh-TW" alt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降低能量</a:t>
                </a:r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  <m:r>
                      <a:rPr lang="en-US" altLang="zh-TW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TW" alt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，</a:t>
                </a:r>
                <a:endParaRPr lang="zh-TW" alt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文字方塊 21">
                <a:extLst>
                  <a:ext uri="{FF2B5EF4-FFF2-40B4-BE49-F238E27FC236}">
                    <a16:creationId xmlns:a16="http://schemas.microsoft.com/office/drawing/2014/main" id="{B10A7A0C-4A44-90F5-3349-F0A53689E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0391" y="347646"/>
                <a:ext cx="6090208" cy="400110"/>
              </a:xfrm>
              <a:prstGeom prst="rect">
                <a:avLst/>
              </a:prstGeom>
              <a:blipFill>
                <a:blip r:embed="rId23"/>
                <a:stretch>
                  <a:fillRect l="-624" t="-93939" b="-1484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030E978A-822A-BC10-F1F0-B9BD94371873}"/>
              </a:ext>
            </a:extLst>
          </p:cNvPr>
          <p:cNvSpPr txBox="1"/>
          <p:nvPr/>
        </p:nvSpPr>
        <p:spPr bwMode="auto">
          <a:xfrm>
            <a:off x="734368" y="6259224"/>
            <a:ext cx="65153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我們幾乎已得到本徵值與本徵態了，但還沒有完全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E766CF0F-4031-54AC-73F2-CC8937A1B96D}"/>
              </a:ext>
            </a:extLst>
          </p:cNvPr>
          <p:cNvSpPr/>
          <p:nvPr/>
        </p:nvSpPr>
        <p:spPr>
          <a:xfrm flipH="1">
            <a:off x="7270046" y="1313112"/>
            <a:ext cx="220950" cy="378277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21">
                <a:extLst>
                  <a:ext uri="{FF2B5EF4-FFF2-40B4-BE49-F238E27FC236}">
                    <a16:creationId xmlns:a16="http://schemas.microsoft.com/office/drawing/2014/main" id="{58805A12-9D90-84CD-6670-F918FE2DA9CE}"/>
                  </a:ext>
                </a:extLst>
              </p:cNvPr>
              <p:cNvSpPr txBox="1"/>
              <p:nvPr/>
            </p:nvSpPr>
            <p:spPr bwMode="auto">
              <a:xfrm>
                <a:off x="7995211" y="1492917"/>
                <a:ext cx="1025018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altLang="zh-TW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a:rPr lang="zh-TW" altLang="en-US" sz="1600" i="1">
                                  <a:latin typeface="Cambria Math"/>
                                </a:rPr>
                                <m:t>𝜔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文字方塊 21">
                <a:extLst>
                  <a:ext uri="{FF2B5EF4-FFF2-40B4-BE49-F238E27FC236}">
                    <a16:creationId xmlns:a16="http://schemas.microsoft.com/office/drawing/2014/main" id="{58805A12-9D90-84CD-6670-F918FE2DA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95211" y="1492917"/>
                <a:ext cx="1025018" cy="338554"/>
              </a:xfrm>
              <a:prstGeom prst="rect">
                <a:avLst/>
              </a:prstGeom>
              <a:blipFill>
                <a:blip r:embed="rId24"/>
                <a:stretch>
                  <a:fillRect l="-25610" t="-107407" r="-18293" b="-1851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1">
                <a:extLst>
                  <a:ext uri="{FF2B5EF4-FFF2-40B4-BE49-F238E27FC236}">
                    <a16:creationId xmlns:a16="http://schemas.microsoft.com/office/drawing/2014/main" id="{4F3561C0-EF38-4D07-5419-5E7B5CDCDBA1}"/>
                  </a:ext>
                </a:extLst>
              </p:cNvPr>
              <p:cNvSpPr txBox="1"/>
              <p:nvPr/>
            </p:nvSpPr>
            <p:spPr bwMode="auto">
              <a:xfrm>
                <a:off x="8066382" y="1124246"/>
                <a:ext cx="593308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文字方塊 21">
                <a:extLst>
                  <a:ext uri="{FF2B5EF4-FFF2-40B4-BE49-F238E27FC236}">
                    <a16:creationId xmlns:a16="http://schemas.microsoft.com/office/drawing/2014/main" id="{4F3561C0-EF38-4D07-5419-5E7B5CDCD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66382" y="1124246"/>
                <a:ext cx="593308" cy="338554"/>
              </a:xfrm>
              <a:prstGeom prst="rect">
                <a:avLst/>
              </a:prstGeom>
              <a:blipFill>
                <a:blip r:embed="rId25"/>
                <a:stretch>
                  <a:fillRect l="-37500" t="-103571" r="-22917" b="-17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1">
                <a:extLst>
                  <a:ext uri="{FF2B5EF4-FFF2-40B4-BE49-F238E27FC236}">
                    <a16:creationId xmlns:a16="http://schemas.microsoft.com/office/drawing/2014/main" id="{6C22A1E8-72A2-466E-BB94-AA8A844A6593}"/>
                  </a:ext>
                </a:extLst>
              </p:cNvPr>
              <p:cNvSpPr txBox="1"/>
              <p:nvPr/>
            </p:nvSpPr>
            <p:spPr bwMode="auto">
              <a:xfrm>
                <a:off x="7995210" y="675108"/>
                <a:ext cx="1025018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altLang="zh-TW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a:rPr lang="zh-TW" altLang="en-US" sz="1600" i="1">
                                  <a:latin typeface="Cambria Math"/>
                                </a:rPr>
                                <m:t>𝜔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文字方塊 21">
                <a:extLst>
                  <a:ext uri="{FF2B5EF4-FFF2-40B4-BE49-F238E27FC236}">
                    <a16:creationId xmlns:a16="http://schemas.microsoft.com/office/drawing/2014/main" id="{6C22A1E8-72A2-466E-BB94-AA8A844A6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95210" y="675108"/>
                <a:ext cx="1025018" cy="338554"/>
              </a:xfrm>
              <a:prstGeom prst="rect">
                <a:avLst/>
              </a:prstGeom>
              <a:blipFill>
                <a:blip r:embed="rId26"/>
                <a:stretch>
                  <a:fillRect l="-25610" t="-107407" r="-18293" b="-1851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Down Arrow 27">
            <a:extLst>
              <a:ext uri="{FF2B5EF4-FFF2-40B4-BE49-F238E27FC236}">
                <a16:creationId xmlns:a16="http://schemas.microsoft.com/office/drawing/2014/main" id="{34C63951-B617-685C-41A7-9566F2BCE23E}"/>
              </a:ext>
            </a:extLst>
          </p:cNvPr>
          <p:cNvSpPr/>
          <p:nvPr/>
        </p:nvSpPr>
        <p:spPr>
          <a:xfrm rot="10800000" flipH="1">
            <a:off x="7602254" y="1866563"/>
            <a:ext cx="249506" cy="263398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70775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 animBg="1"/>
      <p:bldP spid="9" grpId="0"/>
      <p:bldP spid="19" grpId="0" animBg="1"/>
      <p:bldP spid="20" grpId="0" animBg="1"/>
      <p:bldP spid="22" grpId="0" animBg="1"/>
      <p:bldP spid="3" grpId="0" animBg="1"/>
      <p:bldP spid="23" grpId="0" animBg="1"/>
      <p:bldP spid="24" grpId="0" animBg="1"/>
      <p:bldP spid="25" grpId="0"/>
      <p:bldP spid="6" grpId="0"/>
      <p:bldP spid="13" grpId="0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 bwMode="auto">
              <a:xfrm>
                <a:off x="2965684" y="901847"/>
                <a:ext cx="5828887" cy="376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/>
                  <a:t>但這個態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†</m:t>
                        </m:r>
                      </m:sup>
                    </m:sSup>
                    <m:d>
                      <m:dPr>
                        <m:begChr m:val=""/>
                        <m:endChr m:val="⟩"/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zh-TW" altLang="en-US" sz="1800" dirty="0"/>
                  <a:t>，不滿足歸一化條件，向量長不為一。</a:t>
                </a: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65684" y="901847"/>
                <a:ext cx="5828887" cy="376450"/>
              </a:xfrm>
              <a:prstGeom prst="rect">
                <a:avLst/>
              </a:prstGeom>
              <a:blipFill>
                <a:blip r:embed="rId2"/>
                <a:stretch>
                  <a:fillRect l="-870" t="-110000" b="-17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 bwMode="auto">
              <a:xfrm>
                <a:off x="1231529" y="1349662"/>
                <a:ext cx="7563043" cy="404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zh-TW" altLang="en-US" sz="1800" dirty="0"/>
                  <a:t>取左邊</a:t>
                </a:r>
                <a:r>
                  <a:rPr lang="zh-TW" altLang="en-US" dirty="0"/>
                  <a:t>的</a:t>
                </a:r>
                <a:r>
                  <a:rPr lang="en-US" altLang="zh-TW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ket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†</m:t>
                                </m:r>
                              </m:sup>
                            </m:sSup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zh-TW" altLang="en-US" sz="1800" dirty="0"/>
                  <a:t>與</a:t>
                </a:r>
                <a:r>
                  <a:rPr lang="zh-TW" altLang="en-US" dirty="0"/>
                  <a:t>它對應</a:t>
                </a:r>
                <a:r>
                  <a:rPr lang="zh-TW" altLang="en-US" sz="1800" dirty="0"/>
                  <a:t>的</a:t>
                </a:r>
                <a:r>
                  <a:rPr lang="en-US" altLang="zh-TW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bra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†</m:t>
                                </m:r>
                              </m:sup>
                            </m:sSup>
                            <m:r>
                              <a:rPr lang="en-US" altLang="zh-TW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zh-TW" altLang="en-US" sz="1800" dirty="0"/>
                  <a:t>的內積：</a:t>
                </a: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1529" y="1349662"/>
                <a:ext cx="7563043" cy="404983"/>
              </a:xfrm>
              <a:prstGeom prst="rect">
                <a:avLst/>
              </a:prstGeom>
              <a:blipFill>
                <a:blip r:embed="rId3"/>
                <a:stretch>
                  <a:fillRect l="-503" t="-148485" b="-2242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字方塊 21"/>
          <p:cNvSpPr txBox="1"/>
          <p:nvPr/>
        </p:nvSpPr>
        <p:spPr bwMode="auto">
          <a:xfrm>
            <a:off x="1216360" y="4123962"/>
            <a:ext cx="36365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1800" dirty="0"/>
              <a:t>利用類似的方法：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1275125" y="1793142"/>
                <a:ext cx="6937709" cy="40498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</m:e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𝑎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†</m:t>
                                  </m:r>
                                </m:sup>
                              </m:sSup>
                              <m:r>
                                <a:rPr lang="en-US" altLang="zh-TW" sz="1800" b="0" i="1" smtClean="0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d>
                        <m:dPr>
                          <m:begChr m:val="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</m:e>
                        <m:e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altLang="zh-TW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TW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125" y="1793142"/>
                <a:ext cx="6937709" cy="404983"/>
              </a:xfrm>
              <a:prstGeom prst="rect">
                <a:avLst/>
              </a:prstGeom>
              <a:blipFill>
                <a:blip r:embed="rId4"/>
                <a:stretch>
                  <a:fillRect t="-148485" b="-2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1221740" y="5384480"/>
                <a:ext cx="2116541" cy="3724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𝑎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1800" b="0" i="1" smtClean="0"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rad>
                      <m:r>
                        <a:rPr lang="en-US" altLang="zh-TW" sz="1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cs typeface="Times New Roman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740" y="5384480"/>
                <a:ext cx="2116541" cy="372410"/>
              </a:xfrm>
              <a:prstGeom prst="rect">
                <a:avLst/>
              </a:prstGeom>
              <a:blipFill>
                <a:blip r:embed="rId5"/>
                <a:stretch>
                  <a:fillRect l="-7143" t="-103226" r="-8929" b="-16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1247455" y="3567497"/>
                <a:ext cx="2627835" cy="40197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d>
                        <m:dPr>
                          <m:begChr m:val="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1800" b="0" i="1" smtClean="0"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US" altLang="zh-TW" sz="1800" b="0" i="1" smtClean="0">
                              <a:latin typeface="Cambria Math"/>
                              <a:cs typeface="Times New Roman" pitchFamily="18" charset="0"/>
                            </a:rPr>
                            <m:t>+1</m:t>
                          </m:r>
                        </m:e>
                      </m:rad>
                      <m:r>
                        <a:rPr lang="en-US" altLang="zh-TW" sz="1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cs typeface="Times New Roman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455" y="3567497"/>
                <a:ext cx="2627835" cy="401970"/>
              </a:xfrm>
              <a:prstGeom prst="rect">
                <a:avLst/>
              </a:prstGeom>
              <a:blipFill>
                <a:blip r:embed="rId6"/>
                <a:stretch>
                  <a:fillRect l="-1442" t="-90909" r="-7212" b="-15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2">
                <a:extLst>
                  <a:ext uri="{FF2B5EF4-FFF2-40B4-BE49-F238E27FC236}">
                    <a16:creationId xmlns:a16="http://schemas.microsoft.com/office/drawing/2014/main" id="{F68AAA9E-1E15-F311-FE51-B4488B8590F6}"/>
                  </a:ext>
                </a:extLst>
              </p:cNvPr>
              <p:cNvSpPr txBox="1"/>
              <p:nvPr/>
            </p:nvSpPr>
            <p:spPr bwMode="auto">
              <a:xfrm>
                <a:off x="5779945" y="4005301"/>
                <a:ext cx="2808312" cy="40498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7" name="文字方塊 2">
                <a:extLst>
                  <a:ext uri="{FF2B5EF4-FFF2-40B4-BE49-F238E27FC236}">
                    <a16:creationId xmlns:a16="http://schemas.microsoft.com/office/drawing/2014/main" id="{F68AAA9E-1E15-F311-FE51-B4488B859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79945" y="4005301"/>
                <a:ext cx="2808312" cy="4049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23">
                <a:extLst>
                  <a:ext uri="{FF2B5EF4-FFF2-40B4-BE49-F238E27FC236}">
                    <a16:creationId xmlns:a16="http://schemas.microsoft.com/office/drawing/2014/main" id="{EEFAD883-AF53-E2AA-298F-00F9143CE3A8}"/>
                  </a:ext>
                </a:extLst>
              </p:cNvPr>
              <p:cNvSpPr/>
              <p:nvPr/>
            </p:nvSpPr>
            <p:spPr>
              <a:xfrm>
                <a:off x="1247455" y="2722967"/>
                <a:ext cx="2512418" cy="66460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+1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d>
                        <m:dPr>
                          <m:begChr m:val="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0" name="矩形 23">
                <a:extLst>
                  <a:ext uri="{FF2B5EF4-FFF2-40B4-BE49-F238E27FC236}">
                    <a16:creationId xmlns:a16="http://schemas.microsoft.com/office/drawing/2014/main" id="{EEFAD883-AF53-E2AA-298F-00F9143CE3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455" y="2722967"/>
                <a:ext cx="2512418" cy="664606"/>
              </a:xfrm>
              <a:prstGeom prst="rect">
                <a:avLst/>
              </a:prstGeom>
              <a:blipFill>
                <a:blip r:embed="rId8"/>
                <a:stretch>
                  <a:fillRect l="-11055" t="-41509" r="-7538" b="-71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23">
                <a:extLst>
                  <a:ext uri="{FF2B5EF4-FFF2-40B4-BE49-F238E27FC236}">
                    <a16:creationId xmlns:a16="http://schemas.microsoft.com/office/drawing/2014/main" id="{AEB6E878-3C15-08ED-ACC6-611436CA3837}"/>
                  </a:ext>
                </a:extLst>
              </p:cNvPr>
              <p:cNvSpPr/>
              <p:nvPr/>
            </p:nvSpPr>
            <p:spPr>
              <a:xfrm>
                <a:off x="1231529" y="4535794"/>
                <a:ext cx="2001125" cy="66460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d>
                        <m:dPr>
                          <m:begChr m:val="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𝑎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1" name="矩形 23">
                <a:extLst>
                  <a:ext uri="{FF2B5EF4-FFF2-40B4-BE49-F238E27FC236}">
                    <a16:creationId xmlns:a16="http://schemas.microsoft.com/office/drawing/2014/main" id="{AEB6E878-3C15-08ED-ACC6-611436CA38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529" y="4535794"/>
                <a:ext cx="2001125" cy="664606"/>
              </a:xfrm>
              <a:prstGeom prst="rect">
                <a:avLst/>
              </a:prstGeom>
              <a:blipFill>
                <a:blip r:embed="rId9"/>
                <a:stretch>
                  <a:fillRect l="-13208" t="-43396" r="-9434" b="-71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20">
                <a:extLst>
                  <a:ext uri="{FF2B5EF4-FFF2-40B4-BE49-F238E27FC236}">
                    <a16:creationId xmlns:a16="http://schemas.microsoft.com/office/drawing/2014/main" id="{47481597-1C40-279C-A6D5-7DAD3CB405DD}"/>
                  </a:ext>
                </a:extLst>
              </p:cNvPr>
              <p:cNvSpPr/>
              <p:nvPr/>
            </p:nvSpPr>
            <p:spPr>
              <a:xfrm>
                <a:off x="1284016" y="887606"/>
                <a:ext cx="1625565" cy="37645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d>
                        <m:dPr>
                          <m:begChr m:val="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~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cs typeface="Times New Roman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3" name="矩形 20">
                <a:extLst>
                  <a:ext uri="{FF2B5EF4-FFF2-40B4-BE49-F238E27FC236}">
                    <a16:creationId xmlns:a16="http://schemas.microsoft.com/office/drawing/2014/main" id="{47481597-1C40-279C-A6D5-7DAD3CB405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016" y="887606"/>
                <a:ext cx="1625565" cy="376450"/>
              </a:xfrm>
              <a:prstGeom prst="rect">
                <a:avLst/>
              </a:prstGeom>
              <a:blipFill>
                <a:blip r:embed="rId10"/>
                <a:stretch>
                  <a:fillRect l="-3906" t="-110000" r="-13281" b="-16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19">
                <a:extLst>
                  <a:ext uri="{FF2B5EF4-FFF2-40B4-BE49-F238E27FC236}">
                    <a16:creationId xmlns:a16="http://schemas.microsoft.com/office/drawing/2014/main" id="{417C183B-D05B-6B95-2A71-C485310B2BF4}"/>
                  </a:ext>
                </a:extLst>
              </p:cNvPr>
              <p:cNvSpPr txBox="1"/>
              <p:nvPr/>
            </p:nvSpPr>
            <p:spPr bwMode="auto">
              <a:xfrm>
                <a:off x="5013051" y="3371960"/>
                <a:ext cx="3570022" cy="50481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d>
                      <m:acc>
                        <m:accPr>
                          <m:chr m:val="̂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𝐴</m:t>
                          </m:r>
                        </m:e>
                      </m:acc>
                      <m:d>
                        <m:dPr>
                          <m:begChr m:val="|"/>
                          <m:endChr m:val="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  <a:ea typeface="Cambria Math"/>
                                            </a:rPr>
                                            <m:t>𝐴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†</m:t>
                                      </m:r>
                                    </m:sup>
                                  </m:s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⟨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acc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9" name="文字方塊 19">
                <a:extLst>
                  <a:ext uri="{FF2B5EF4-FFF2-40B4-BE49-F238E27FC236}">
                    <a16:creationId xmlns:a16="http://schemas.microsoft.com/office/drawing/2014/main" id="{417C183B-D05B-6B95-2A71-C485310B2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13051" y="3371960"/>
                <a:ext cx="3570022" cy="504818"/>
              </a:xfrm>
              <a:prstGeom prst="rect">
                <a:avLst/>
              </a:prstGeom>
              <a:blipFill>
                <a:blip r:embed="rId11"/>
                <a:stretch>
                  <a:fillRect l="-8156" t="-168293" r="-6028" b="-2487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15">
                <a:extLst>
                  <a:ext uri="{FF2B5EF4-FFF2-40B4-BE49-F238E27FC236}">
                    <a16:creationId xmlns:a16="http://schemas.microsoft.com/office/drawing/2014/main" id="{506546FC-3AE5-ED18-00DF-03E9B61652C7}"/>
                  </a:ext>
                </a:extLst>
              </p:cNvPr>
              <p:cNvSpPr/>
              <p:nvPr/>
            </p:nvSpPr>
            <p:spPr>
              <a:xfrm>
                <a:off x="6732240" y="4509120"/>
                <a:ext cx="1816651" cy="37645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r>
                        <a:rPr lang="en-US" altLang="zh-TW" sz="1800" i="1">
                          <a:latin typeface="Cambria Math"/>
                          <a:cs typeface="Times New Roman" pitchFamily="18" charset="0"/>
                        </a:rPr>
                        <m:t>𝑎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altLang="zh-TW" sz="18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𝑛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1" name="矩形 15">
                <a:extLst>
                  <a:ext uri="{FF2B5EF4-FFF2-40B4-BE49-F238E27FC236}">
                    <a16:creationId xmlns:a16="http://schemas.microsoft.com/office/drawing/2014/main" id="{506546FC-3AE5-ED18-00DF-03E9B61652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4509120"/>
                <a:ext cx="1816651" cy="376450"/>
              </a:xfrm>
              <a:prstGeom prst="rect">
                <a:avLst/>
              </a:prstGeom>
              <a:blipFill>
                <a:blip r:embed="rId12"/>
                <a:stretch>
                  <a:fillRect t="-110000" r="-11111" b="-17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369417-A8B8-4CE9-0DA2-FA0AAC328948}"/>
                  </a:ext>
                </a:extLst>
              </p:cNvPr>
              <p:cNvSpPr txBox="1"/>
              <p:nvPr/>
            </p:nvSpPr>
            <p:spPr bwMode="auto">
              <a:xfrm>
                <a:off x="1252034" y="2275746"/>
                <a:ext cx="6077538" cy="393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sz="1800" dirty="0">
                    <a:cs typeface="Times New Roman" pitchFamily="18" charset="0"/>
                  </a:rPr>
                  <a:t>若要得到歸一化的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altLang="zh-TW" sz="1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i="1">
                                <a:latin typeface="Cambria Math"/>
                                <a:cs typeface="Times New Roman" pitchFamily="18" charset="0"/>
                              </a:rPr>
                              <m:t>𝑛</m:t>
                            </m:r>
                            <m:r>
                              <a:rPr lang="en-US" altLang="zh-TW" sz="1800" b="0" i="1" smtClean="0">
                                <a:latin typeface="Cambria Math"/>
                                <a:cs typeface="Times New Roman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，</a:t>
                </a:r>
                <a:r>
                  <a:rPr lang="en-US" dirty="0" err="1"/>
                  <a:t>必須將除以向量長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en-US" dirty="0"/>
                  <a:t>。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369417-A8B8-4CE9-0DA2-FA0AAC328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2034" y="2275746"/>
                <a:ext cx="6077538" cy="393121"/>
              </a:xfrm>
              <a:prstGeom prst="rect">
                <a:avLst/>
              </a:prstGeom>
              <a:blipFill>
                <a:blip r:embed="rId13"/>
                <a:stretch>
                  <a:fillRect l="-835" t="-100000" b="-15625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798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7" grpId="0" animBg="1"/>
      <p:bldP spid="16" grpId="0" animBg="1"/>
      <p:bldP spid="24" grpId="0" animBg="1"/>
      <p:bldP spid="7" grpId="0" animBg="1"/>
      <p:bldP spid="7" grpId="1" animBg="1"/>
      <p:bldP spid="10" grpId="0" animBg="1"/>
      <p:bldP spid="11" grpId="0" animBg="1"/>
      <p:bldP spid="9" grpId="0" animBg="1"/>
      <p:bldP spid="9" grpId="1" animBg="1"/>
      <p:bldP spid="21" grpId="0" animBg="1"/>
      <p:bldP spid="21" grpId="1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Media\Images\chapter40\4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81107"/>
            <a:ext cx="2832566" cy="330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14">
            <a:extLst>
              <a:ext uri="{FF2B5EF4-FFF2-40B4-BE49-F238E27FC236}">
                <a16:creationId xmlns:a16="http://schemas.microsoft.com/office/drawing/2014/main" id="{8F7343C0-63DC-FB65-D578-FB570FB94907}"/>
              </a:ext>
            </a:extLst>
          </p:cNvPr>
          <p:cNvSpPr txBox="1"/>
          <p:nvPr/>
        </p:nvSpPr>
        <p:spPr bwMode="auto">
          <a:xfrm>
            <a:off x="1043608" y="4869160"/>
            <a:ext cx="73448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SHM</a:t>
            </a:r>
            <a:r>
              <a:rPr lang="zh-TW" altLang="en-US" sz="1800" dirty="0"/>
              <a:t>的整個量子空間就被定義為以這些能量本徵態為基底所展開的空間！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9">
                <a:extLst>
                  <a:ext uri="{FF2B5EF4-FFF2-40B4-BE49-F238E27FC236}">
                    <a16:creationId xmlns:a16="http://schemas.microsoft.com/office/drawing/2014/main" id="{7AF6232B-5099-26D5-3188-04D8A97242F7}"/>
                  </a:ext>
                </a:extLst>
              </p:cNvPr>
              <p:cNvSpPr txBox="1"/>
              <p:nvPr/>
            </p:nvSpPr>
            <p:spPr bwMode="auto">
              <a:xfrm>
                <a:off x="4409785" y="4084035"/>
                <a:ext cx="2034423" cy="66460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†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begChr m:val="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7" name="文字方塊 9">
                <a:extLst>
                  <a:ext uri="{FF2B5EF4-FFF2-40B4-BE49-F238E27FC236}">
                    <a16:creationId xmlns:a16="http://schemas.microsoft.com/office/drawing/2014/main" id="{7AF6232B-5099-26D5-3188-04D8A9724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09785" y="4084035"/>
                <a:ext cx="2034423" cy="664606"/>
              </a:xfrm>
              <a:prstGeom prst="rect">
                <a:avLst/>
              </a:prstGeom>
              <a:blipFill>
                <a:blip r:embed="rId3"/>
                <a:stretch>
                  <a:fillRect l="-14907" t="-41509" r="-11180" b="-716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9">
                <a:extLst>
                  <a:ext uri="{FF2B5EF4-FFF2-40B4-BE49-F238E27FC236}">
                    <a16:creationId xmlns:a16="http://schemas.microsoft.com/office/drawing/2014/main" id="{BD02E9FD-AA2D-EA86-C0AB-A09C069B9C14}"/>
                  </a:ext>
                </a:extLst>
              </p:cNvPr>
              <p:cNvSpPr txBox="1"/>
              <p:nvPr/>
            </p:nvSpPr>
            <p:spPr bwMode="auto">
              <a:xfrm>
                <a:off x="4409785" y="2072779"/>
                <a:ext cx="1818399" cy="66460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d>
                        <m:dPr>
                          <m:begChr m:val="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文字方塊 9">
                <a:extLst>
                  <a:ext uri="{FF2B5EF4-FFF2-40B4-BE49-F238E27FC236}">
                    <a16:creationId xmlns:a16="http://schemas.microsoft.com/office/drawing/2014/main" id="{BD02E9FD-AA2D-EA86-C0AB-A09C069B9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09785" y="2072779"/>
                <a:ext cx="1818399" cy="664606"/>
              </a:xfrm>
              <a:prstGeom prst="rect">
                <a:avLst/>
              </a:prstGeom>
              <a:blipFill>
                <a:blip r:embed="rId4"/>
                <a:stretch>
                  <a:fillRect l="-11806" t="-43396" r="-6944" b="-716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9">
                <a:extLst>
                  <a:ext uri="{FF2B5EF4-FFF2-40B4-BE49-F238E27FC236}">
                    <a16:creationId xmlns:a16="http://schemas.microsoft.com/office/drawing/2014/main" id="{9DAF8D55-BE74-89F5-B971-1048A396F8E6}"/>
                  </a:ext>
                </a:extLst>
              </p:cNvPr>
              <p:cNvSpPr txBox="1"/>
              <p:nvPr/>
            </p:nvSpPr>
            <p:spPr bwMode="auto">
              <a:xfrm>
                <a:off x="4409785" y="3238727"/>
                <a:ext cx="3126056" cy="66460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d>
                        <m:dPr>
                          <m:begChr m:val="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d>
                        <m:dPr>
                          <m:begChr m:val="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9" name="文字方塊 9">
                <a:extLst>
                  <a:ext uri="{FF2B5EF4-FFF2-40B4-BE49-F238E27FC236}">
                    <a16:creationId xmlns:a16="http://schemas.microsoft.com/office/drawing/2014/main" id="{9DAF8D55-BE74-89F5-B971-1048A396F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09785" y="3238727"/>
                <a:ext cx="3126056" cy="664606"/>
              </a:xfrm>
              <a:prstGeom prst="rect">
                <a:avLst/>
              </a:prstGeom>
              <a:blipFill>
                <a:blip r:embed="rId5"/>
                <a:stretch>
                  <a:fillRect l="-8907" t="-40741" r="-6073" b="-703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B95605-969B-7AC0-DA77-FFBFE9F4EB48}"/>
                  </a:ext>
                </a:extLst>
              </p:cNvPr>
              <p:cNvSpPr txBox="1"/>
              <p:nvPr/>
            </p:nvSpPr>
            <p:spPr bwMode="auto">
              <a:xfrm>
                <a:off x="4409785" y="1603572"/>
                <a:ext cx="4266671" cy="376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第一激發態可以由基態以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†</m:t>
                        </m:r>
                      </m:sup>
                    </m:sSup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製造出來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！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B95605-969B-7AC0-DA77-FFBFE9F4E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09785" y="1603572"/>
                <a:ext cx="4266671" cy="376450"/>
              </a:xfrm>
              <a:prstGeom prst="rect">
                <a:avLst/>
              </a:prstGeom>
              <a:blipFill>
                <a:blip r:embed="rId6"/>
                <a:stretch>
                  <a:fillRect l="-1187" t="-3333" b="-2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5825DB7-AED7-443A-FA44-0F109F6CEC10}"/>
                  </a:ext>
                </a:extLst>
              </p:cNvPr>
              <p:cNvSpPr txBox="1"/>
              <p:nvPr/>
            </p:nvSpPr>
            <p:spPr bwMode="auto">
              <a:xfrm>
                <a:off x="4409785" y="2799831"/>
                <a:ext cx="4554703" cy="376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第二激發態又由第一激發態以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†</m:t>
                        </m:r>
                      </m:sup>
                    </m:sSup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製造出來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！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5825DB7-AED7-443A-FA44-0F109F6CE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09785" y="2799831"/>
                <a:ext cx="4554703" cy="376450"/>
              </a:xfrm>
              <a:prstGeom prst="rect">
                <a:avLst/>
              </a:prstGeom>
              <a:blipFill>
                <a:blip r:embed="rId7"/>
                <a:stretch>
                  <a:fillRect l="-1111" t="-3226" r="-556" b="-2258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23">
                <a:extLst>
                  <a:ext uri="{FF2B5EF4-FFF2-40B4-BE49-F238E27FC236}">
                    <a16:creationId xmlns:a16="http://schemas.microsoft.com/office/drawing/2014/main" id="{096CDF8A-8F5A-4056-CD74-BABFE15BE922}"/>
                  </a:ext>
                </a:extLst>
              </p:cNvPr>
              <p:cNvSpPr/>
              <p:nvPr/>
            </p:nvSpPr>
            <p:spPr>
              <a:xfrm>
                <a:off x="4409785" y="862594"/>
                <a:ext cx="2512418" cy="66460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+1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d>
                        <m:dPr>
                          <m:begChr m:val="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2" name="矩形 23">
                <a:extLst>
                  <a:ext uri="{FF2B5EF4-FFF2-40B4-BE49-F238E27FC236}">
                    <a16:creationId xmlns:a16="http://schemas.microsoft.com/office/drawing/2014/main" id="{096CDF8A-8F5A-4056-CD74-BABFE15BE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785" y="862594"/>
                <a:ext cx="2512418" cy="664606"/>
              </a:xfrm>
              <a:prstGeom prst="rect">
                <a:avLst/>
              </a:prstGeom>
              <a:blipFill>
                <a:blip r:embed="rId8"/>
                <a:stretch>
                  <a:fillRect l="-11055" t="-43396" r="-7538" b="-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A7881B4-DD1C-8DA5-0A54-9BFD3D572A22}"/>
                  </a:ext>
                </a:extLst>
              </p:cNvPr>
              <p:cNvSpPr txBox="1"/>
              <p:nvPr/>
            </p:nvSpPr>
            <p:spPr bwMode="auto">
              <a:xfrm>
                <a:off x="4409785" y="5359011"/>
                <a:ext cx="1887440" cy="61863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zh-TW" altLang="en-US" i="1">
                          <a:latin typeface="Cambria Math"/>
                        </a:rPr>
                        <m:t>𝜔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A7881B4-DD1C-8DA5-0A54-9BFD3D572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09785" y="5359011"/>
                <a:ext cx="1887440" cy="618631"/>
              </a:xfrm>
              <a:prstGeom prst="rect">
                <a:avLst/>
              </a:prstGeom>
              <a:blipFill>
                <a:blip r:embed="rId9"/>
                <a:stretch>
                  <a:fillRect b="-2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862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 animBg="1"/>
      <p:bldP spid="13" grpId="0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3772059" y="2418717"/>
                <a:ext cx="2627835" cy="40197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d>
                        <m:dPr>
                          <m:begChr m:val="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1800" b="0" i="1" smtClean="0"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US" altLang="zh-TW" sz="1800" b="0" i="1" smtClean="0">
                              <a:latin typeface="Cambria Math"/>
                              <a:cs typeface="Times New Roman" pitchFamily="18" charset="0"/>
                            </a:rPr>
                            <m:t>+1</m:t>
                          </m:r>
                        </m:e>
                      </m:rad>
                      <m:r>
                        <a:rPr lang="en-US" altLang="zh-TW" sz="1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cs typeface="Times New Roman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59" y="2418717"/>
                <a:ext cx="2627835" cy="401970"/>
              </a:xfrm>
              <a:prstGeom prst="rect">
                <a:avLst/>
              </a:prstGeom>
              <a:blipFill>
                <a:blip r:embed="rId2"/>
                <a:stretch>
                  <a:fillRect l="-1923" t="-93939" r="-7212" b="-15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827584" y="2433497"/>
                <a:ext cx="2751331" cy="3724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r>
                  <a:rPr lang="zh-TW" altLang="en-US" sz="1800" dirty="0">
                    <a:latin typeface="PMingLiU" panose="02020500000000000000" pitchFamily="18" charset="-120"/>
                    <a:ea typeface="PMingLiU" panose="02020500000000000000" pitchFamily="18" charset="-120"/>
                  </a:rPr>
                  <a:t>提示</a:t>
                </a:r>
                <a14:m>
                  <m:oMath xmlns:m="http://schemas.openxmlformats.org/officeDocument/2006/math">
                    <m:r>
                      <a:rPr lang="zh-TW" altLang="en-US" sz="1800" b="0" i="1" smtClean="0">
                        <a:latin typeface="Cambria Math"/>
                        <a:ea typeface="Cambria Math"/>
                      </a:rPr>
                      <m:t>：</m:t>
                    </m:r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𝑎</m:t>
                    </m:r>
                    <m:d>
                      <m:dPr>
                        <m:begChr m:val=""/>
                        <m:endChr m:val="⟩"/>
                        <m:ctrlPr>
                          <a:rPr lang="en-US" altLang="zh-TW" sz="1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b="0" i="1" smtClean="0">
                                <a:latin typeface="Cambria Math"/>
                                <a:cs typeface="Times New Roman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altLang="zh-TW" sz="18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sz="1800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e>
                    </m:rad>
                    <m:r>
                      <a:rPr lang="en-US" altLang="zh-TW" sz="1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d>
                      <m:dPr>
                        <m:begChr m:val=""/>
                        <m:endChr m:val="⟩"/>
                        <m:ctrlPr>
                          <a:rPr lang="en-US" altLang="zh-TW" sz="1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i="1">
                                <a:latin typeface="Cambria Math"/>
                                <a:cs typeface="Times New Roman" pitchFamily="18" charset="0"/>
                              </a:rPr>
                              <m:t>𝑛</m:t>
                            </m:r>
                            <m:r>
                              <a:rPr lang="en-US" altLang="zh-TW" sz="1800" b="0" i="1" smtClean="0">
                                <a:latin typeface="Cambria Math"/>
                                <a:cs typeface="Times New Roman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</m:oMath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433497"/>
                <a:ext cx="2751331" cy="372410"/>
              </a:xfrm>
              <a:prstGeom prst="rect">
                <a:avLst/>
              </a:prstGeom>
              <a:blipFill>
                <a:blip r:embed="rId3"/>
                <a:stretch>
                  <a:fillRect l="-2304" t="-106667" r="-8295" b="-17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1">
                <a:extLst>
                  <a:ext uri="{FF2B5EF4-FFF2-40B4-BE49-F238E27FC236}">
                    <a16:creationId xmlns:a16="http://schemas.microsoft.com/office/drawing/2014/main" id="{208C1170-31B0-9D63-A773-43EDDA9E6023}"/>
                  </a:ext>
                </a:extLst>
              </p:cNvPr>
              <p:cNvSpPr txBox="1"/>
              <p:nvPr/>
            </p:nvSpPr>
            <p:spPr bwMode="auto">
              <a:xfrm>
                <a:off x="850954" y="1231148"/>
                <a:ext cx="756084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Exercise :</a:t>
                </a:r>
                <a:r>
                  <a:rPr lang="zh-TW" altLang="en-US" sz="1800" dirty="0"/>
                  <a:t>計算在能量本徵態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zh-TW" alt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zh-TW" altLang="en-US" sz="1800" b="0" i="1" smtClean="0">
                        <a:latin typeface="Cambria Math"/>
                      </a:rPr>
                      <m:t>，</m:t>
                    </m:r>
                  </m:oMath>
                </a14:m>
                <a:r>
                  <a:rPr lang="zh-TW" altLang="en-US" sz="1800" dirty="0"/>
                  <a:t>位置</a:t>
                </a:r>
                <a14:m>
                  <m:oMath xmlns:m="http://schemas.openxmlformats.org/officeDocument/2006/math">
                    <m:r>
                      <a:rPr lang="en-US" altLang="zh-TW" sz="1800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zh-TW" altLang="en-US" sz="1800" dirty="0"/>
                  <a:t>及動</a:t>
                </a:r>
                <a:r>
                  <a:rPr lang="zh-TW" altLang="en-US" dirty="0"/>
                  <a:t>量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zh-TW" altLang="en-US" sz="1800" dirty="0"/>
                  <a:t>的期望值。</a:t>
                </a:r>
              </a:p>
            </p:txBody>
          </p:sp>
        </mc:Choice>
        <mc:Fallback xmlns="">
          <p:sp>
            <p:nvSpPr>
              <p:cNvPr id="5" name="文字方塊 1">
                <a:extLst>
                  <a:ext uri="{FF2B5EF4-FFF2-40B4-BE49-F238E27FC236}">
                    <a16:creationId xmlns:a16="http://schemas.microsoft.com/office/drawing/2014/main" id="{208C1170-31B0-9D63-A773-43EDDA9E6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0954" y="1231148"/>
                <a:ext cx="7560840" cy="369332"/>
              </a:xfrm>
              <a:prstGeom prst="rect">
                <a:avLst/>
              </a:prstGeom>
              <a:blipFill>
                <a:blip r:embed="rId4"/>
                <a:stretch>
                  <a:fillRect l="-839" t="-106452" b="-1612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6D1397-E62F-66F4-48B7-F7D4AB678CA1}"/>
                  </a:ext>
                </a:extLst>
              </p:cNvPr>
              <p:cNvSpPr txBox="1"/>
              <p:nvPr/>
            </p:nvSpPr>
            <p:spPr bwMode="auto">
              <a:xfrm>
                <a:off x="2775042" y="1696028"/>
                <a:ext cx="774186" cy="2769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6D1397-E62F-66F4-48B7-F7D4AB678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75042" y="1696028"/>
                <a:ext cx="774186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9DDCC7-F5BF-13CE-7468-6D4CF9894617}"/>
                  </a:ext>
                </a:extLst>
              </p:cNvPr>
              <p:cNvSpPr txBox="1"/>
              <p:nvPr/>
            </p:nvSpPr>
            <p:spPr bwMode="auto">
              <a:xfrm>
                <a:off x="827584" y="3019817"/>
                <a:ext cx="7946561" cy="81836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TW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den>
                          </m:f>
                        </m:e>
                      </m:rad>
                      <m:d>
                        <m:dPr>
                          <m:begChr m:val="⟨"/>
                          <m:endChr m:val="⟩"/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†</m:t>
                                  </m:r>
                                </m:sup>
                              </m:sSup>
                            </m:e>
                          </m:d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TW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den>
                          </m:f>
                        </m:e>
                      </m:rad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</m:rad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+1</m:t>
                              </m:r>
                            </m:e>
                          </m:rad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9DDCC7-F5BF-13CE-7468-6D4CF9894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3019817"/>
                <a:ext cx="7946561" cy="818366"/>
              </a:xfrm>
              <a:prstGeom prst="rect">
                <a:avLst/>
              </a:prstGeom>
              <a:blipFill>
                <a:blip r:embed="rId6"/>
                <a:stretch>
                  <a:fillRect r="-31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0BB1CC-2CAE-8845-FC41-C9C1EF74B2EC}"/>
                  </a:ext>
                </a:extLst>
              </p:cNvPr>
              <p:cNvSpPr txBox="1"/>
              <p:nvPr/>
            </p:nvSpPr>
            <p:spPr bwMode="auto">
              <a:xfrm>
                <a:off x="6279435" y="5060913"/>
                <a:ext cx="2286505" cy="9106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TW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TW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TW" i="1">
                          <a:latin typeface="Cambria Math" panose="02040503050406030204" pitchFamily="18" charset="0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TW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TW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TW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TW" i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num>
                            <m:den>
                              <m:r>
                                <a:rPr lang="en-TW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  <m:d>
                        <m:dPr>
                          <m:ctrlPr>
                            <a:rPr lang="en-TW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TW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TW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TW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TW" i="0"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0BB1CC-2CAE-8845-FC41-C9C1EF74B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79435" y="5060913"/>
                <a:ext cx="2286505" cy="9106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5">
                <a:extLst>
                  <a:ext uri="{FF2B5EF4-FFF2-40B4-BE49-F238E27FC236}">
                    <a16:creationId xmlns:a16="http://schemas.microsoft.com/office/drawing/2014/main" id="{FEF581BE-03CD-1BD8-2844-030D344410F0}"/>
                  </a:ext>
                </a:extLst>
              </p:cNvPr>
              <p:cNvSpPr txBox="1"/>
              <p:nvPr/>
            </p:nvSpPr>
            <p:spPr bwMode="auto">
              <a:xfrm>
                <a:off x="6279435" y="4107311"/>
                <a:ext cx="2247730" cy="9106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TW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den>
                          </m:f>
                        </m:e>
                      </m:rad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文字方塊 15">
                <a:extLst>
                  <a:ext uri="{FF2B5EF4-FFF2-40B4-BE49-F238E27FC236}">
                    <a16:creationId xmlns:a16="http://schemas.microsoft.com/office/drawing/2014/main" id="{FEF581BE-03CD-1BD8-2844-030D34441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79435" y="4107311"/>
                <a:ext cx="2247730" cy="9106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319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 bwMode="auto">
          <a:xfrm>
            <a:off x="998879" y="693773"/>
            <a:ext cx="75608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:</a:t>
            </a:r>
            <a:r>
              <a:rPr lang="zh-TW" altLang="en-US" sz="1800" dirty="0"/>
              <a:t>計算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3851920" y="1150361"/>
                <a:ext cx="2627835" cy="40197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d>
                        <m:dPr>
                          <m:begChr m:val="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1800" b="0" i="1" smtClean="0"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US" altLang="zh-TW" sz="1800" b="0" i="1" smtClean="0">
                              <a:latin typeface="Cambria Math"/>
                              <a:cs typeface="Times New Roman" pitchFamily="18" charset="0"/>
                            </a:rPr>
                            <m:t>+1</m:t>
                          </m:r>
                        </m:e>
                      </m:rad>
                      <m:r>
                        <a:rPr lang="en-US" altLang="zh-TW" sz="1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cs typeface="Times New Roman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1150361"/>
                <a:ext cx="2627835" cy="401970"/>
              </a:xfrm>
              <a:prstGeom prst="rect">
                <a:avLst/>
              </a:prstGeom>
              <a:blipFill>
                <a:blip r:embed="rId2"/>
                <a:stretch>
                  <a:fillRect l="-1442" t="-90909" r="-7692" b="-15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998879" y="1165141"/>
                <a:ext cx="2751331" cy="3724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r>
                  <a:rPr lang="zh-TW" altLang="en-US" sz="1800" dirty="0">
                    <a:latin typeface="PMingLiU" panose="02020500000000000000" pitchFamily="18" charset="-120"/>
                    <a:ea typeface="PMingLiU" panose="02020500000000000000" pitchFamily="18" charset="-120"/>
                  </a:rPr>
                  <a:t>提示</a:t>
                </a:r>
                <a14:m>
                  <m:oMath xmlns:m="http://schemas.openxmlformats.org/officeDocument/2006/math">
                    <m:r>
                      <a:rPr lang="zh-TW" altLang="en-US" sz="1800" b="0" i="1" smtClean="0">
                        <a:latin typeface="Cambria Math"/>
                        <a:ea typeface="Cambria Math"/>
                      </a:rPr>
                      <m:t>：</m:t>
                    </m:r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𝑎</m:t>
                    </m:r>
                    <m:d>
                      <m:dPr>
                        <m:begChr m:val=""/>
                        <m:endChr m:val="⟩"/>
                        <m:ctrlPr>
                          <a:rPr lang="en-US" altLang="zh-TW" sz="1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b="0" i="1" smtClean="0">
                                <a:latin typeface="Cambria Math"/>
                                <a:cs typeface="Times New Roman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altLang="zh-TW" sz="18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sz="1800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e>
                    </m:rad>
                    <m:r>
                      <a:rPr lang="en-US" altLang="zh-TW" sz="1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d>
                      <m:dPr>
                        <m:begChr m:val=""/>
                        <m:endChr m:val="⟩"/>
                        <m:ctrlPr>
                          <a:rPr lang="en-US" altLang="zh-TW" sz="1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i="1">
                                <a:latin typeface="Cambria Math"/>
                                <a:cs typeface="Times New Roman" pitchFamily="18" charset="0"/>
                              </a:rPr>
                              <m:t>𝑛</m:t>
                            </m:r>
                            <m:r>
                              <a:rPr lang="en-US" altLang="zh-TW" sz="1800" b="0" i="1" smtClean="0">
                                <a:latin typeface="Cambria Math"/>
                                <a:cs typeface="Times New Roman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</m:oMath>
                </a14:m>
                <a:endParaRPr lang="zh-TW" altLang="en-US" sz="1800" dirty="0"/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879" y="1165141"/>
                <a:ext cx="2751331" cy="372410"/>
              </a:xfrm>
              <a:prstGeom prst="rect">
                <a:avLst/>
              </a:prstGeom>
              <a:blipFill>
                <a:blip r:embed="rId3"/>
                <a:stretch>
                  <a:fillRect l="-1835" t="-106667" r="-7798" b="-17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C5E94F-1394-1CA9-735E-3CEF5B60060C}"/>
                  </a:ext>
                </a:extLst>
              </p:cNvPr>
              <p:cNvSpPr txBox="1"/>
              <p:nvPr/>
            </p:nvSpPr>
            <p:spPr bwMode="auto">
              <a:xfrm>
                <a:off x="2555776" y="726616"/>
                <a:ext cx="887166" cy="2769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e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C5E94F-1394-1CA9-735E-3CEF5B600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5776" y="726616"/>
                <a:ext cx="887166" cy="276999"/>
              </a:xfrm>
              <a:prstGeom prst="rect">
                <a:avLst/>
              </a:prstGeom>
              <a:blipFill>
                <a:blip r:embed="rId5"/>
                <a:stretch>
                  <a:fillRect t="-434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F817B4-F8C4-16BB-654C-9E1B47F2A0B0}"/>
                  </a:ext>
                </a:extLst>
              </p:cNvPr>
              <p:cNvSpPr txBox="1"/>
              <p:nvPr/>
            </p:nvSpPr>
            <p:spPr bwMode="auto">
              <a:xfrm>
                <a:off x="790726" y="1809403"/>
                <a:ext cx="4218370" cy="52591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e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TW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TW" i="1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†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†</m:t>
                                  </m:r>
                                </m:sup>
                              </m:sSup>
                            </m:e>
                          </m:d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F817B4-F8C4-16BB-654C-9E1B47F2A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0726" y="1809403"/>
                <a:ext cx="4218370" cy="525913"/>
              </a:xfrm>
              <a:prstGeom prst="rect">
                <a:avLst/>
              </a:prstGeom>
              <a:blipFill>
                <a:blip r:embed="rId6"/>
                <a:stretch>
                  <a:fillRect t="-2381" b="-142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6A33489-DBD8-9FB8-C34B-CF962D454BFE}"/>
                  </a:ext>
                </a:extLst>
              </p:cNvPr>
              <p:cNvSpPr txBox="1"/>
              <p:nvPr/>
            </p:nvSpPr>
            <p:spPr bwMode="auto">
              <a:xfrm>
                <a:off x="827584" y="2467202"/>
                <a:ext cx="6701792" cy="52591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TW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TW" i="1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†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†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†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†</m:t>
                                  </m:r>
                                </m:sup>
                              </m:sSup>
                            </m:e>
                          </m:d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TW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TW" i="1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†</m:t>
                                  </m:r>
                                </m:sup>
                              </m:s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†</m:t>
                                  </m:r>
                                </m:sup>
                              </m:s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e>
                          </m:d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6A33489-DBD8-9FB8-C34B-CF962D454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2467202"/>
                <a:ext cx="6701792" cy="525913"/>
              </a:xfrm>
              <a:prstGeom prst="rect">
                <a:avLst/>
              </a:prstGeom>
              <a:blipFill>
                <a:blip r:embed="rId7"/>
                <a:stretch>
                  <a:fillRect t="-4762" b="-142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15">
                <a:extLst>
                  <a:ext uri="{FF2B5EF4-FFF2-40B4-BE49-F238E27FC236}">
                    <a16:creationId xmlns:a16="http://schemas.microsoft.com/office/drawing/2014/main" id="{9BF434CF-C76B-4381-5AF2-A6036DD4773A}"/>
                  </a:ext>
                </a:extLst>
              </p:cNvPr>
              <p:cNvSpPr txBox="1"/>
              <p:nvPr/>
            </p:nvSpPr>
            <p:spPr bwMode="auto">
              <a:xfrm>
                <a:off x="6611853" y="862487"/>
                <a:ext cx="2247730" cy="9106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TW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den>
                          </m:f>
                        </m:e>
                      </m:rad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>
          <p:sp>
            <p:nvSpPr>
              <p:cNvPr id="5" name="文字方塊 15">
                <a:extLst>
                  <a:ext uri="{FF2B5EF4-FFF2-40B4-BE49-F238E27FC236}">
                    <a16:creationId xmlns:a16="http://schemas.microsoft.com/office/drawing/2014/main" id="{9BF434CF-C76B-4381-5AF2-A6036DD47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11853" y="862487"/>
                <a:ext cx="2247730" cy="9106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4208B93-1A3F-612A-70A8-11C721462186}"/>
                  </a:ext>
                </a:extLst>
              </p:cNvPr>
              <p:cNvSpPr txBox="1"/>
              <p:nvPr/>
            </p:nvSpPr>
            <p:spPr bwMode="auto">
              <a:xfrm>
                <a:off x="3192262" y="5798306"/>
                <a:ext cx="2925790" cy="52591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e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TW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TW" i="1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4208B93-1A3F-612A-70A8-11C721462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92262" y="5798306"/>
                <a:ext cx="2925790" cy="525913"/>
              </a:xfrm>
              <a:prstGeom prst="rect">
                <a:avLst/>
              </a:prstGeom>
              <a:blipFill>
                <a:blip r:embed="rId9"/>
                <a:stretch>
                  <a:fillRect t="-2381" b="-1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B239F6-270E-0205-C217-086E839A6299}"/>
                  </a:ext>
                </a:extLst>
              </p:cNvPr>
              <p:cNvSpPr txBox="1"/>
              <p:nvPr/>
            </p:nvSpPr>
            <p:spPr bwMode="auto">
              <a:xfrm>
                <a:off x="713670" y="3938108"/>
                <a:ext cx="5504520" cy="33188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e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  <m:d>
                        <m:dPr>
                          <m:begChr m:val="⟨"/>
                          <m:endChr m:val="⟩"/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e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+1</m:t>
                          </m:r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B239F6-270E-0205-C217-086E839A6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3670" y="3938108"/>
                <a:ext cx="5504520" cy="331886"/>
              </a:xfrm>
              <a:prstGeom prst="rect">
                <a:avLst/>
              </a:prstGeom>
              <a:blipFill>
                <a:blip r:embed="rId10"/>
                <a:stretch>
                  <a:fillRect b="-384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6A52A33-F288-E6D2-71B3-AA98313E0050}"/>
                  </a:ext>
                </a:extLst>
              </p:cNvPr>
              <p:cNvSpPr txBox="1"/>
              <p:nvPr/>
            </p:nvSpPr>
            <p:spPr bwMode="auto">
              <a:xfrm>
                <a:off x="713670" y="4382377"/>
                <a:ext cx="5100563" cy="33188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e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d>
                        <m:dPr>
                          <m:begChr m:val="⟨"/>
                          <m:endChr m:val="⟩"/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e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6A52A33-F288-E6D2-71B3-AA98313E0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3670" y="4382377"/>
                <a:ext cx="5100563" cy="331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E39DDE-9FE2-F86C-2997-3AF07694F2EC}"/>
                  </a:ext>
                </a:extLst>
              </p:cNvPr>
              <p:cNvSpPr txBox="1"/>
              <p:nvPr/>
            </p:nvSpPr>
            <p:spPr bwMode="auto">
              <a:xfrm>
                <a:off x="713670" y="5137410"/>
                <a:ext cx="7385291" cy="52591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e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TW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TW" i="1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  <m:d>
                        <m:dPr>
                          <m:begChr m:val="⟨"/>
                          <m:endChr m:val="⟩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TW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TW" i="1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TW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TW" i="1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E39DDE-9FE2-F86C-2997-3AF07694F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3670" y="5137410"/>
                <a:ext cx="7385291" cy="525913"/>
              </a:xfrm>
              <a:prstGeom prst="rect">
                <a:avLst/>
              </a:prstGeom>
              <a:blipFill>
                <a:blip r:embed="rId12"/>
                <a:stretch>
                  <a:fillRect t="-2381" b="-142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4DF7F15-8F6A-2706-A11F-F662D5A3C604}"/>
              </a:ext>
            </a:extLst>
          </p:cNvPr>
          <p:cNvSpPr txBox="1"/>
          <p:nvPr/>
        </p:nvSpPr>
        <p:spPr bwMode="auto">
          <a:xfrm>
            <a:off x="713670" y="3567616"/>
            <a:ext cx="18086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利用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E94A20-46E6-A041-9B2D-B24F717F37AC}"/>
              </a:ext>
            </a:extLst>
          </p:cNvPr>
          <p:cNvSpPr txBox="1"/>
          <p:nvPr/>
        </p:nvSpPr>
        <p:spPr bwMode="auto">
          <a:xfrm>
            <a:off x="713670" y="4741170"/>
            <a:ext cx="18086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可以得到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矩形 3">
                <a:extLst>
                  <a:ext uri="{FF2B5EF4-FFF2-40B4-BE49-F238E27FC236}">
                    <a16:creationId xmlns:a16="http://schemas.microsoft.com/office/drawing/2014/main" id="{440ED366-EFD2-07DC-11EE-9A4E421AC575}"/>
                  </a:ext>
                </a:extLst>
              </p:cNvPr>
              <p:cNvSpPr/>
              <p:nvPr/>
            </p:nvSpPr>
            <p:spPr>
              <a:xfrm>
                <a:off x="4930220" y="3157220"/>
                <a:ext cx="2608663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e>
                      <m:e>
                        <m:r>
                          <a:rPr lang="en-US" altLang="zh-TW" i="1">
                            <a:latin typeface="Cambria Math"/>
                          </a:rPr>
                          <m:t>𝑎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~</m:t>
                    </m:r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zh-TW" altLang="en-US" sz="1800" dirty="0"/>
              </a:p>
            </p:txBody>
          </p:sp>
        </mc:Choice>
        <mc:Fallback>
          <p:sp>
            <p:nvSpPr>
              <p:cNvPr id="15" name="矩形 3">
                <a:extLst>
                  <a:ext uri="{FF2B5EF4-FFF2-40B4-BE49-F238E27FC236}">
                    <a16:creationId xmlns:a16="http://schemas.microsoft.com/office/drawing/2014/main" id="{440ED366-EFD2-07DC-11EE-9A4E421AC5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220" y="3157220"/>
                <a:ext cx="260866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396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0" grpId="0" animBg="1"/>
      <p:bldP spid="6" grpId="0" animBg="1"/>
      <p:bldP spid="8" grpId="0" animBg="1"/>
      <p:bldP spid="9" grpId="0" animBg="1"/>
      <p:bldP spid="11" grpId="0"/>
      <p:bldP spid="12" grpId="0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 bwMode="auto">
              <a:xfrm>
                <a:off x="1031302" y="693774"/>
                <a:ext cx="7560840" cy="483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Exercise :</a:t>
                </a:r>
                <a:r>
                  <a:rPr lang="zh-TW" altLang="en-US" sz="1800" dirty="0"/>
                  <a:t>計算在能量本徵態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zh-TW" alt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zh-TW" altLang="en-US" sz="1800" b="0" i="1" smtClean="0">
                        <a:latin typeface="Cambria Math"/>
                      </a:rPr>
                      <m:t>，</m:t>
                    </m:r>
                  </m:oMath>
                </a14:m>
                <a:r>
                  <a:rPr lang="zh-TW" altLang="en-US" sz="1800" dirty="0"/>
                  <a:t>位能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zh-TW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1800" dirty="0"/>
                  <a:t>及動能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1800" i="1">
                            <a:latin typeface="Cambria Math"/>
                          </a:rPr>
                          <m:t>2</m:t>
                        </m:r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altLang="zh-TW" sz="1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1800" dirty="0"/>
                  <a:t>的期望值。</a:t>
                </a: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1302" y="693774"/>
                <a:ext cx="7560840" cy="483466"/>
              </a:xfrm>
              <a:prstGeom prst="rect">
                <a:avLst/>
              </a:prstGeom>
              <a:blipFill>
                <a:blip r:embed="rId2"/>
                <a:stretch>
                  <a:fillRect l="-671" t="-74359" b="-1153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C5E94F-1394-1CA9-735E-3CEF5B60060C}"/>
                  </a:ext>
                </a:extLst>
              </p:cNvPr>
              <p:cNvSpPr txBox="1"/>
              <p:nvPr/>
            </p:nvSpPr>
            <p:spPr bwMode="auto">
              <a:xfrm>
                <a:off x="2711059" y="1208697"/>
                <a:ext cx="1227772" cy="4817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e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C5E94F-1394-1CA9-735E-3CEF5B600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11059" y="1208697"/>
                <a:ext cx="1227772" cy="481799"/>
              </a:xfrm>
              <a:prstGeom prst="rect">
                <a:avLst/>
              </a:prstGeom>
              <a:blipFill>
                <a:blip r:embed="rId3"/>
                <a:stretch>
                  <a:fillRect t="-5263" b="-789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D1BD66E-00E1-7700-80E8-254D0D4F6643}"/>
                  </a:ext>
                </a:extLst>
              </p:cNvPr>
              <p:cNvSpPr txBox="1"/>
              <p:nvPr/>
            </p:nvSpPr>
            <p:spPr bwMode="auto">
              <a:xfrm>
                <a:off x="2852538" y="3966289"/>
                <a:ext cx="2020681" cy="52129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</m:e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𝜔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D1BD66E-00E1-7700-80E8-254D0D4F66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52538" y="3966289"/>
                <a:ext cx="2020681" cy="521297"/>
              </a:xfrm>
              <a:prstGeom prst="rect">
                <a:avLst/>
              </a:prstGeom>
              <a:blipFill>
                <a:blip r:embed="rId4"/>
                <a:stretch>
                  <a:fillRect t="-4762" r="-1250" b="-1190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369E2B15-91A6-CAD6-4921-8448EDB8348B}"/>
              </a:ext>
            </a:extLst>
          </p:cNvPr>
          <p:cNvSpPr txBox="1"/>
          <p:nvPr/>
        </p:nvSpPr>
        <p:spPr bwMode="auto">
          <a:xfrm>
            <a:off x="1060686" y="3115385"/>
            <a:ext cx="57757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注意最低能態的基態，位能與動能的期望值都不為零。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F7FF88-1E11-07BB-54B7-74AD4DE2F017}"/>
              </a:ext>
            </a:extLst>
          </p:cNvPr>
          <p:cNvSpPr txBox="1"/>
          <p:nvPr/>
        </p:nvSpPr>
        <p:spPr bwMode="auto">
          <a:xfrm>
            <a:off x="1052842" y="3557644"/>
            <a:ext cx="52238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古典的基態是靜止於平衡點。能量為零。</a:t>
            </a:r>
            <a:endParaRPr lang="en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F817B4-F8C4-16BB-654C-9E1B47F2A0B0}"/>
                  </a:ext>
                </a:extLst>
              </p:cNvPr>
              <p:cNvSpPr txBox="1"/>
              <p:nvPr/>
            </p:nvSpPr>
            <p:spPr bwMode="auto">
              <a:xfrm>
                <a:off x="2711059" y="1873738"/>
                <a:ext cx="2772308" cy="54514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e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e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F817B4-F8C4-16BB-654C-9E1B47F2A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11059" y="1873738"/>
                <a:ext cx="2772308" cy="545149"/>
              </a:xfrm>
              <a:prstGeom prst="rect">
                <a:avLst/>
              </a:prstGeom>
              <a:blipFill>
                <a:blip r:embed="rId5"/>
                <a:stretch>
                  <a:fillRect t="-2273" b="-909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6A33489-DBD8-9FB8-C34B-CF962D454BFE}"/>
                  </a:ext>
                </a:extLst>
              </p:cNvPr>
              <p:cNvSpPr txBox="1"/>
              <p:nvPr/>
            </p:nvSpPr>
            <p:spPr bwMode="auto">
              <a:xfrm>
                <a:off x="2711059" y="2521884"/>
                <a:ext cx="1502270" cy="524118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6A33489-DBD8-9FB8-C34B-CF962D454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11059" y="2521884"/>
                <a:ext cx="1502270" cy="524118"/>
              </a:xfrm>
              <a:prstGeom prst="rect">
                <a:avLst/>
              </a:prstGeom>
              <a:blipFill>
                <a:blip r:embed="rId6"/>
                <a:stretch>
                  <a:fillRect l="-840" t="-2326" b="-1162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84DB63F-2A2E-53E9-9A30-61A18262F234}"/>
                  </a:ext>
                </a:extLst>
              </p:cNvPr>
              <p:cNvSpPr txBox="1"/>
              <p:nvPr/>
            </p:nvSpPr>
            <p:spPr bwMode="auto">
              <a:xfrm>
                <a:off x="2852538" y="4603092"/>
                <a:ext cx="4345292" cy="526298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e>
                        <m:e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zh-TW" altLang="en-US" i="1">
                          <a:latin typeface="Cambria Math"/>
                        </a:rPr>
                        <m:t>𝜔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84DB63F-2A2E-53E9-9A30-61A18262F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52538" y="4603092"/>
                <a:ext cx="4345292" cy="526298"/>
              </a:xfrm>
              <a:prstGeom prst="rect">
                <a:avLst/>
              </a:prstGeom>
              <a:blipFill>
                <a:blip r:embed="rId7"/>
                <a:stretch>
                  <a:fillRect t="-4762" b="-1190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BF2B02B-C4E0-DF5F-D1D4-2A5446AE9D10}"/>
                  </a:ext>
                </a:extLst>
              </p:cNvPr>
              <p:cNvSpPr txBox="1"/>
              <p:nvPr/>
            </p:nvSpPr>
            <p:spPr bwMode="auto">
              <a:xfrm>
                <a:off x="2854132" y="5272090"/>
                <a:ext cx="2558521" cy="53341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e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BF2B02B-C4E0-DF5F-D1D4-2A5446AE9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54132" y="5272090"/>
                <a:ext cx="2558521" cy="533416"/>
              </a:xfrm>
              <a:prstGeom prst="rect">
                <a:avLst/>
              </a:prstGeom>
              <a:blipFill>
                <a:blip r:embed="rId8"/>
                <a:stretch>
                  <a:fillRect t="-2381" b="-142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850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13" grpId="0" animBg="1"/>
      <p:bldP spid="14" grpId="0" animBg="1"/>
      <p:bldP spid="10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9">
                <a:extLst>
                  <a:ext uri="{FF2B5EF4-FFF2-40B4-BE49-F238E27FC236}">
                    <a16:creationId xmlns:a16="http://schemas.microsoft.com/office/drawing/2014/main" id="{73BC9057-E230-EE7F-CE4B-92D9916CAC73}"/>
                  </a:ext>
                </a:extLst>
              </p:cNvPr>
              <p:cNvSpPr/>
              <p:nvPr/>
            </p:nvSpPr>
            <p:spPr>
              <a:xfrm>
                <a:off x="954686" y="2843007"/>
                <a:ext cx="1096518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>
                          <a:latin typeface="Cambria Math"/>
                          <a:cs typeface="Times New Roman" pitchFamily="18" charset="0"/>
                        </a:rPr>
                        <m:t>𝑎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  <a:cs typeface="Times New Roman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TW" sz="1800" i="1">
                          <a:latin typeface="Cambria Math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矩形 9">
                <a:extLst>
                  <a:ext uri="{FF2B5EF4-FFF2-40B4-BE49-F238E27FC236}">
                    <a16:creationId xmlns:a16="http://schemas.microsoft.com/office/drawing/2014/main" id="{73BC9057-E230-EE7F-CE4B-92D9916CAC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686" y="2843007"/>
                <a:ext cx="1096518" cy="369332"/>
              </a:xfrm>
              <a:prstGeom prst="rect">
                <a:avLst/>
              </a:prstGeom>
              <a:blipFill>
                <a:blip r:embed="rId2"/>
                <a:stretch>
                  <a:fillRect l="-13793" t="-106667" b="-17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5">
                <a:extLst>
                  <a:ext uri="{FF2B5EF4-FFF2-40B4-BE49-F238E27FC236}">
                    <a16:creationId xmlns:a16="http://schemas.microsoft.com/office/drawing/2014/main" id="{7D8FEE5D-6A31-B2FF-26C9-994802925B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6184" y="994036"/>
                <a:ext cx="795586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r>
                  <a:rPr lang="en-US" altLang="zh-TW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zh-TW" altLang="en-US" sz="1800" dirty="0">
                    <a:latin typeface="Times New Roman" pitchFamily="18" charset="0"/>
                    <a:cs typeface="Times New Roman" pitchFamily="18" charset="0"/>
                  </a:rPr>
                  <a:t>連續使用</a:t>
                </a:r>
                <a14:m>
                  <m:oMath xmlns:m="http://schemas.openxmlformats.org/officeDocument/2006/math">
                    <m:r>
                      <a:rPr lang="en-US" altLang="zh-TW" sz="180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zh-TW" altLang="en-US" sz="1800" dirty="0">
                    <a:latin typeface="Times New Roman" pitchFamily="18" charset="0"/>
                    <a:cs typeface="Times New Roman" pitchFamily="18" charset="0"/>
                  </a:rPr>
                  <a:t>降低能量</a:t>
                </a:r>
                <a:r>
                  <a:rPr lang="zh-TW" altLang="en-US" sz="2000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zh-TW" altLang="en-US" sz="1800" dirty="0">
                    <a:latin typeface="Times New Roman" pitchFamily="18" charset="0"/>
                    <a:cs typeface="Times New Roman" pitchFamily="18" charset="0"/>
                  </a:rPr>
                  <a:t>必須有停止之處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altLang="zh-TW" sz="1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i="1">
                                <a:latin typeface="Cambria Math"/>
                                <a:cs typeface="Times New Roman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</m:oMath>
                </a14:m>
                <a:r>
                  <a:rPr lang="zh-TW" altLang="en-US" sz="1800" dirty="0">
                    <a:latin typeface="Times New Roman" pitchFamily="18" charset="0"/>
                    <a:cs typeface="Times New Roman" pitchFamily="18" charset="0"/>
                  </a:rPr>
                  <a:t>，滿足以下條件：</a:t>
                </a:r>
              </a:p>
            </p:txBody>
          </p:sp>
        </mc:Choice>
        <mc:Fallback xmlns="">
          <p:sp>
            <p:nvSpPr>
              <p:cNvPr id="4" name="矩形 5">
                <a:extLst>
                  <a:ext uri="{FF2B5EF4-FFF2-40B4-BE49-F238E27FC236}">
                    <a16:creationId xmlns:a16="http://schemas.microsoft.com/office/drawing/2014/main" id="{7D8FEE5D-6A31-B2FF-26C9-994802925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6184" y="994036"/>
                <a:ext cx="7955869" cy="400110"/>
              </a:xfrm>
              <a:prstGeom prst="rect">
                <a:avLst/>
              </a:prstGeom>
              <a:blipFill>
                <a:blip r:embed="rId4"/>
                <a:stretch>
                  <a:fillRect t="-96875" b="-1562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403972D6-BF10-823A-DEA0-3ADA1BE68545}"/>
                  </a:ext>
                </a:extLst>
              </p:cNvPr>
              <p:cNvSpPr/>
              <p:nvPr/>
            </p:nvSpPr>
            <p:spPr>
              <a:xfrm>
                <a:off x="7100547" y="1009425"/>
                <a:ext cx="109010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>
                          <a:latin typeface="Cambria Math"/>
                          <a:cs typeface="Times New Roman" pitchFamily="18" charset="0"/>
                        </a:rPr>
                        <m:t>𝑎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  <a:cs typeface="Times New Roman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TW" sz="1800" i="1">
                          <a:latin typeface="Cambria Math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403972D6-BF10-823A-DEA0-3ADA1BE685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547" y="1009425"/>
                <a:ext cx="1090106" cy="369332"/>
              </a:xfrm>
              <a:prstGeom prst="rect">
                <a:avLst/>
              </a:prstGeom>
              <a:blipFill>
                <a:blip r:embed="rId5"/>
                <a:stretch>
                  <a:fillRect l="-13793" t="-106667" b="-17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2">
            <a:extLst>
              <a:ext uri="{FF2B5EF4-FFF2-40B4-BE49-F238E27FC236}">
                <a16:creationId xmlns:a16="http://schemas.microsoft.com/office/drawing/2014/main" id="{06188E39-8476-2960-E306-01B29DD1C480}"/>
              </a:ext>
            </a:extLst>
          </p:cNvPr>
          <p:cNvSpPr txBox="1"/>
          <p:nvPr/>
        </p:nvSpPr>
        <p:spPr bwMode="auto">
          <a:xfrm>
            <a:off x="922729" y="1442296"/>
            <a:ext cx="56115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1800" dirty="0"/>
              <a:t>符合此條件的態只能有一個。</a:t>
            </a:r>
            <a:r>
              <a:rPr lang="zh-TW" altLang="en-US" dirty="0"/>
              <a:t>真的嗎？</a:t>
            </a:r>
            <a:endParaRPr lang="zh-TW" alt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56AD14E-4A78-A185-C5A9-1897436A2AD3}"/>
                  </a:ext>
                </a:extLst>
              </p:cNvPr>
              <p:cNvSpPr txBox="1"/>
              <p:nvPr/>
            </p:nvSpPr>
            <p:spPr bwMode="auto">
              <a:xfrm>
                <a:off x="878433" y="2329022"/>
                <a:ext cx="294690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求解基態的波函數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56AD14E-4A78-A185-C5A9-1897436A2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8433" y="2329022"/>
                <a:ext cx="2946906" cy="369332"/>
              </a:xfrm>
              <a:prstGeom prst="rect">
                <a:avLst/>
              </a:prstGeom>
              <a:blipFill>
                <a:blip r:embed="rId6"/>
                <a:stretch>
                  <a:fillRect l="-1717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9">
                <a:extLst>
                  <a:ext uri="{FF2B5EF4-FFF2-40B4-BE49-F238E27FC236}">
                    <a16:creationId xmlns:a16="http://schemas.microsoft.com/office/drawing/2014/main" id="{46DAFC03-183E-78FF-CDC5-63FC70C58CBC}"/>
                  </a:ext>
                </a:extLst>
              </p:cNvPr>
              <p:cNvSpPr/>
              <p:nvPr/>
            </p:nvSpPr>
            <p:spPr>
              <a:xfrm>
                <a:off x="971600" y="3356992"/>
                <a:ext cx="6624736" cy="99104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𝑚</m:t>
                                  </m:r>
                                  <m:r>
                                    <a:rPr lang="zh-TW" altLang="en-US" i="1">
                                      <a:latin typeface="Cambria Math"/>
                                      <a:cs typeface="Times New Roman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den>
                              </m:f>
                            </m:e>
                          </m:rad>
                          <m: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𝑚</m:t>
                                  </m:r>
                                  <m:r>
                                    <a:rPr lang="zh-TW" altLang="en-US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𝜔</m:t>
                                  </m:r>
                                </m:den>
                              </m:f>
                            </m:e>
                          </m:ra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𝑝</m:t>
                          </m:r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𝑚</m:t>
                              </m:r>
                              <m:r>
                                <a:rPr lang="zh-TW" altLang="en-US" i="1">
                                  <a:latin typeface="Cambria Math"/>
                                  <a:cs typeface="Times New Roman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den>
                          </m:f>
                        </m:e>
                      </m:rad>
                      <m:r>
                        <a:rPr lang="zh-TW" altLang="en-US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US" altLang="zh-TW" i="1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𝑚</m:t>
                              </m:r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𝜔</m:t>
                              </m:r>
                            </m:den>
                          </m:f>
                        </m:e>
                      </m:rad>
                      <m:r>
                        <a:rPr lang="zh-TW" altLang="en-US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𝑝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cs typeface="Times New Roman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矩形 9">
                <a:extLst>
                  <a:ext uri="{FF2B5EF4-FFF2-40B4-BE49-F238E27FC236}">
                    <a16:creationId xmlns:a16="http://schemas.microsoft.com/office/drawing/2014/main" id="{46DAFC03-183E-78FF-CDC5-63FC70C58C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356992"/>
                <a:ext cx="6624736" cy="991041"/>
              </a:xfrm>
              <a:prstGeom prst="rect">
                <a:avLst/>
              </a:prstGeom>
              <a:blipFill>
                <a:blip r:embed="rId7"/>
                <a:stretch>
                  <a:fillRect t="-11392" b="-32911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矩形 9">
                <a:extLst>
                  <a:ext uri="{FF2B5EF4-FFF2-40B4-BE49-F238E27FC236}">
                    <a16:creationId xmlns:a16="http://schemas.microsoft.com/office/drawing/2014/main" id="{913B57B4-F0FB-F27B-2581-9A44087968DB}"/>
                  </a:ext>
                </a:extLst>
              </p:cNvPr>
              <p:cNvSpPr/>
              <p:nvPr/>
            </p:nvSpPr>
            <p:spPr>
              <a:xfrm>
                <a:off x="954686" y="4574509"/>
                <a:ext cx="3329282" cy="61824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  <a:cs typeface="Times New Roman" pitchFamily="18" charset="0"/>
                        </a:rPr>
                        <m:t>𝑚</m:t>
                      </m:r>
                      <m:r>
                        <a:rPr lang="zh-TW" altLang="en-US" i="1">
                          <a:latin typeface="Cambria Math"/>
                          <a:cs typeface="Times New Roman" pitchFamily="18" charset="0"/>
                        </a:rPr>
                        <m:t>𝜔</m:t>
                      </m:r>
                      <m:r>
                        <a:rPr lang="zh-TW" altLang="en-US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0" lang="en-US" altLang="zh-TW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f>
                        <m:fPr>
                          <m:ctrlP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7" name="矩形 9">
                <a:extLst>
                  <a:ext uri="{FF2B5EF4-FFF2-40B4-BE49-F238E27FC236}">
                    <a16:creationId xmlns:a16="http://schemas.microsoft.com/office/drawing/2014/main" id="{913B57B4-F0FB-F27B-2581-9A44087968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686" y="4574509"/>
                <a:ext cx="3329282" cy="618246"/>
              </a:xfrm>
              <a:prstGeom prst="rect">
                <a:avLst/>
              </a:prstGeom>
              <a:blipFill>
                <a:blip r:embed="rId8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10">
                <a:extLst>
                  <a:ext uri="{FF2B5EF4-FFF2-40B4-BE49-F238E27FC236}">
                    <a16:creationId xmlns:a16="http://schemas.microsoft.com/office/drawing/2014/main" id="{1B983189-9833-A09E-B332-89D4F2D87AAE}"/>
                  </a:ext>
                </a:extLst>
              </p:cNvPr>
              <p:cNvSpPr txBox="1"/>
              <p:nvPr/>
            </p:nvSpPr>
            <p:spPr bwMode="auto">
              <a:xfrm>
                <a:off x="6066522" y="1956281"/>
                <a:ext cx="2748199" cy="9106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𝑚</m:t>
                              </m:r>
                              <m:r>
                                <a:rPr lang="zh-TW" altLang="en-US" i="1">
                                  <a:latin typeface="Cambria Math"/>
                                  <a:cs typeface="Times New Roman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den>
                          </m:f>
                        </m:e>
                      </m:rad>
                      <m:r>
                        <a:rPr lang="en-US" altLang="zh-TW" i="1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𝑚</m:t>
                              </m:r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𝜔</m:t>
                              </m:r>
                            </m:den>
                          </m:f>
                        </m:e>
                      </m:rad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𝑝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文字方塊 10">
                <a:extLst>
                  <a:ext uri="{FF2B5EF4-FFF2-40B4-BE49-F238E27FC236}">
                    <a16:creationId xmlns:a16="http://schemas.microsoft.com/office/drawing/2014/main" id="{1B983189-9833-A09E-B332-89D4F2D87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6522" y="1956281"/>
                <a:ext cx="2748199" cy="9106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017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34D184-6191-CD01-DAC9-786582B3B2BB}"/>
              </a:ext>
            </a:extLst>
          </p:cNvPr>
          <p:cNvSpPr/>
          <p:nvPr/>
        </p:nvSpPr>
        <p:spPr>
          <a:xfrm>
            <a:off x="1565001" y="3085973"/>
            <a:ext cx="5351812" cy="1895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9">
                <a:extLst>
                  <a:ext uri="{FF2B5EF4-FFF2-40B4-BE49-F238E27FC236}">
                    <a16:creationId xmlns:a16="http://schemas.microsoft.com/office/drawing/2014/main" id="{6BADD2C0-178A-6CE0-5DC3-0F3B33B1DB29}"/>
                  </a:ext>
                </a:extLst>
              </p:cNvPr>
              <p:cNvSpPr/>
              <p:nvPr/>
            </p:nvSpPr>
            <p:spPr>
              <a:xfrm>
                <a:off x="1557899" y="1484784"/>
                <a:ext cx="2981920" cy="61824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矩形 9">
                <a:extLst>
                  <a:ext uri="{FF2B5EF4-FFF2-40B4-BE49-F238E27FC236}">
                    <a16:creationId xmlns:a16="http://schemas.microsoft.com/office/drawing/2014/main" id="{6BADD2C0-178A-6CE0-5DC3-0F3B33B1DB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899" y="1484784"/>
                <a:ext cx="2981920" cy="618246"/>
              </a:xfrm>
              <a:prstGeom prst="rect">
                <a:avLst/>
              </a:prstGeom>
              <a:blipFill>
                <a:blip r:embed="rId2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35E1DA73-21D9-0B4B-3CDA-9D179808F373}"/>
                  </a:ext>
                </a:extLst>
              </p:cNvPr>
              <p:cNvSpPr/>
              <p:nvPr/>
            </p:nvSpPr>
            <p:spPr>
              <a:xfrm>
                <a:off x="1539619" y="2439259"/>
                <a:ext cx="2088232" cy="47416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zh-TW" altLang="en-US" sz="1800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35E1DA73-21D9-0B4B-3CDA-9D179808F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619" y="2439259"/>
                <a:ext cx="2088232" cy="4741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3" descr="C:\Users\Chia-Hung Chang\Downloads\Data\Knight\Media\Chapter41\Images\41_21Figure-F.jpg">
            <a:extLst>
              <a:ext uri="{FF2B5EF4-FFF2-40B4-BE49-F238E27FC236}">
                <a16:creationId xmlns:a16="http://schemas.microsoft.com/office/drawing/2014/main" id="{EF532D5C-7BD3-C5BD-08C3-DCAF88FD5B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62"/>
          <a:stretch/>
        </p:blipFill>
        <p:spPr bwMode="auto">
          <a:xfrm>
            <a:off x="1560993" y="3503121"/>
            <a:ext cx="5311753" cy="147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849F0D-DA4F-13DE-5427-5F7465DAF3A5}"/>
              </a:ext>
            </a:extLst>
          </p:cNvPr>
          <p:cNvSpPr txBox="1"/>
          <p:nvPr/>
        </p:nvSpPr>
        <p:spPr bwMode="auto">
          <a:xfrm>
            <a:off x="1539619" y="5184095"/>
            <a:ext cx="47726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注意波函數超過了古典的Turning Point。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E17BF-116E-C8B8-EF03-4080E4699BE1}"/>
              </a:ext>
            </a:extLst>
          </p:cNvPr>
          <p:cNvSpPr/>
          <p:nvPr/>
        </p:nvSpPr>
        <p:spPr>
          <a:xfrm>
            <a:off x="4539818" y="4583241"/>
            <a:ext cx="1080120" cy="3258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561473-163F-3521-C2AB-238CB598D37D}"/>
              </a:ext>
            </a:extLst>
          </p:cNvPr>
          <p:cNvSpPr txBox="1"/>
          <p:nvPr/>
        </p:nvSpPr>
        <p:spPr bwMode="auto">
          <a:xfrm>
            <a:off x="3708776" y="2483498"/>
            <a:ext cx="52069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基態波函數是高斯分佈，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967ED7-56BE-A7DB-2A33-0CA0EB83428F}"/>
                  </a:ext>
                </a:extLst>
              </p:cNvPr>
              <p:cNvSpPr txBox="1"/>
              <p:nvPr/>
            </p:nvSpPr>
            <p:spPr bwMode="auto">
              <a:xfrm>
                <a:off x="1539619" y="1003564"/>
                <a:ext cx="298192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基態的波函數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滿足：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967ED7-56BE-A7DB-2A33-0CA0EB834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9619" y="1003564"/>
                <a:ext cx="2981920" cy="369332"/>
              </a:xfrm>
              <a:prstGeom prst="rect">
                <a:avLst/>
              </a:prstGeom>
              <a:blipFill>
                <a:blip r:embed="rId5"/>
                <a:stretch>
                  <a:fillRect l="-1695" t="-10000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8FEABC-B512-7B3F-D543-0743F54997DD}"/>
                  </a:ext>
                </a:extLst>
              </p:cNvPr>
              <p:cNvSpPr txBox="1"/>
              <p:nvPr/>
            </p:nvSpPr>
            <p:spPr bwMode="auto">
              <a:xfrm>
                <a:off x="1587460" y="3782046"/>
                <a:ext cx="484363" cy="2154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lang="en-TW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8FEABC-B512-7B3F-D543-0743F5499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7460" y="3782046"/>
                <a:ext cx="484363" cy="215444"/>
              </a:xfrm>
              <a:prstGeom prst="rect">
                <a:avLst/>
              </a:prstGeom>
              <a:blipFill>
                <a:blip r:embed="rId6"/>
                <a:stretch>
                  <a:fillRect l="-2500" r="-7500" b="-1111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475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3" grpId="0"/>
      <p:bldP spid="5" grpId="0" animBg="1"/>
      <p:bldP spid="6" grpId="0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Chia-Hung Chang\Downloads\Data\Knight\Media\Chapter41\Images\41_21Figure-F.jpg">
            <a:extLst>
              <a:ext uri="{FF2B5EF4-FFF2-40B4-BE49-F238E27FC236}">
                <a16:creationId xmlns:a16="http://schemas.microsoft.com/office/drawing/2014/main" id="{EF532D5C-7BD3-C5BD-08C3-DCAF88FD5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5877"/>
            <a:ext cx="3962630" cy="286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9">
                <a:extLst>
                  <a:ext uri="{FF2B5EF4-FFF2-40B4-BE49-F238E27FC236}">
                    <a16:creationId xmlns:a16="http://schemas.microsoft.com/office/drawing/2014/main" id="{0FB72024-F2FB-88A6-548E-8376848F335A}"/>
                  </a:ext>
                </a:extLst>
              </p:cNvPr>
              <p:cNvSpPr txBox="1"/>
              <p:nvPr/>
            </p:nvSpPr>
            <p:spPr bwMode="auto">
              <a:xfrm>
                <a:off x="1835696" y="846004"/>
                <a:ext cx="2232248" cy="66460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1!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d>
                        <m:dPr>
                          <m:begChr m:val="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2" name="文字方塊 9">
                <a:extLst>
                  <a:ext uri="{FF2B5EF4-FFF2-40B4-BE49-F238E27FC236}">
                    <a16:creationId xmlns:a16="http://schemas.microsoft.com/office/drawing/2014/main" id="{0FB72024-F2FB-88A6-548E-8376848F3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5696" y="846004"/>
                <a:ext cx="2232248" cy="664606"/>
              </a:xfrm>
              <a:prstGeom prst="rect">
                <a:avLst/>
              </a:prstGeom>
              <a:blipFill>
                <a:blip r:embed="rId3"/>
                <a:stretch>
                  <a:fillRect t="-40741" r="-4520" b="-685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9">
                <a:extLst>
                  <a:ext uri="{FF2B5EF4-FFF2-40B4-BE49-F238E27FC236}">
                    <a16:creationId xmlns:a16="http://schemas.microsoft.com/office/drawing/2014/main" id="{10E16730-F621-6529-EA93-9A3EBF764EF1}"/>
                  </a:ext>
                </a:extLst>
              </p:cNvPr>
              <p:cNvSpPr txBox="1"/>
              <p:nvPr/>
            </p:nvSpPr>
            <p:spPr bwMode="auto">
              <a:xfrm>
                <a:off x="1835696" y="1562723"/>
                <a:ext cx="3744416" cy="99104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𝑚</m:t>
                              </m:r>
                              <m:r>
                                <a:rPr lang="zh-TW" altLang="en-US" i="1">
                                  <a:latin typeface="Cambria Math"/>
                                  <a:cs typeface="Times New Roman" pitchFamily="18" charset="0"/>
                                </a:rPr>
                                <m:t>𝜔</m:t>
                              </m:r>
                            </m:e>
                          </m:ra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−ℏ</m:t>
                          </m:r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𝑚</m:t>
                                  </m:r>
                                  <m:r>
                                    <a:rPr lang="zh-TW" altLang="en-US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𝜔</m:t>
                                  </m:r>
                                </m:den>
                              </m:f>
                            </m:e>
                          </m:rad>
                          <m:f>
                            <m:fPr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文字方塊 9">
                <a:extLst>
                  <a:ext uri="{FF2B5EF4-FFF2-40B4-BE49-F238E27FC236}">
                    <a16:creationId xmlns:a16="http://schemas.microsoft.com/office/drawing/2014/main" id="{10E16730-F621-6529-EA93-9A3EBF764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5696" y="1562723"/>
                <a:ext cx="3744416" cy="9910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54624B-1758-F581-5D8B-F37E3520F002}"/>
                  </a:ext>
                </a:extLst>
              </p:cNvPr>
              <p:cNvSpPr txBox="1"/>
              <p:nvPr/>
            </p:nvSpPr>
            <p:spPr bwMode="auto">
              <a:xfrm>
                <a:off x="827584" y="476672"/>
                <a:ext cx="586858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我們還可以由此寫下其他本徵態的狀態函數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54624B-1758-F581-5D8B-F37E3520F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476672"/>
                <a:ext cx="5868587" cy="369332"/>
              </a:xfrm>
              <a:prstGeom prst="rect">
                <a:avLst/>
              </a:prstGeom>
              <a:blipFill>
                <a:blip r:embed="rId5"/>
                <a:stretch>
                  <a:fillRect l="-1080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9">
                <a:extLst>
                  <a:ext uri="{FF2B5EF4-FFF2-40B4-BE49-F238E27FC236}">
                    <a16:creationId xmlns:a16="http://schemas.microsoft.com/office/drawing/2014/main" id="{13C35196-D7BE-FF2F-323A-3B8BADFCDEE0}"/>
                  </a:ext>
                </a:extLst>
              </p:cNvPr>
              <p:cNvSpPr txBox="1"/>
              <p:nvPr/>
            </p:nvSpPr>
            <p:spPr bwMode="auto">
              <a:xfrm>
                <a:off x="1835696" y="5526451"/>
                <a:ext cx="6876336" cy="102316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†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begChr m:val="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ℏ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𝑚</m:t>
                                  </m:r>
                                  <m:r>
                                    <a:rPr lang="zh-TW" altLang="en-US" i="1">
                                      <a:latin typeface="Cambria Math"/>
                                      <a:cs typeface="Times New Roman" pitchFamily="18" charset="0"/>
                                    </a:rPr>
                                    <m:t>𝜔</m:t>
                                  </m:r>
                                </m:e>
                              </m:rad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−</m:t>
                              </m:r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zh-TW" altLang="en-US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𝜔</m:t>
                                      </m:r>
                                    </m:den>
                                  </m:f>
                                </m:e>
                              </m:rad>
                              <m:f>
                                <m:fPr>
                                  <m:ctrlP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p>
                      </m:sSup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9">
                <a:extLst>
                  <a:ext uri="{FF2B5EF4-FFF2-40B4-BE49-F238E27FC236}">
                    <a16:creationId xmlns:a16="http://schemas.microsoft.com/office/drawing/2014/main" id="{13C35196-D7BE-FF2F-323A-3B8BADFCD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5696" y="5526451"/>
                <a:ext cx="6876336" cy="1023165"/>
              </a:xfrm>
              <a:prstGeom prst="rect">
                <a:avLst/>
              </a:prstGeom>
              <a:blipFill>
                <a:blip r:embed="rId6"/>
                <a:stretch>
                  <a:fillRect t="-8642" b="-320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A96F8A-038A-CD20-77CF-8D00307628BC}"/>
                  </a:ext>
                </a:extLst>
              </p:cNvPr>
              <p:cNvSpPr txBox="1"/>
              <p:nvPr/>
            </p:nvSpPr>
            <p:spPr bwMode="auto">
              <a:xfrm>
                <a:off x="2267744" y="4639402"/>
                <a:ext cx="415177" cy="18466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lang="en-TW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A96F8A-038A-CD20-77CF-8D0030762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67744" y="4639402"/>
                <a:ext cx="415177" cy="184666"/>
              </a:xfrm>
              <a:prstGeom prst="rect">
                <a:avLst/>
              </a:prstGeom>
              <a:blipFill>
                <a:blip r:embed="rId7"/>
                <a:stretch>
                  <a:fillRect l="-2941" r="-5882" b="-1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2C04B1-4EE5-0522-72E5-D7EA74E2B81A}"/>
                  </a:ext>
                </a:extLst>
              </p:cNvPr>
              <p:cNvSpPr txBox="1"/>
              <p:nvPr/>
            </p:nvSpPr>
            <p:spPr bwMode="auto">
              <a:xfrm>
                <a:off x="2267744" y="4040107"/>
                <a:ext cx="415178" cy="18466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lang="en-TW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2C04B1-4EE5-0522-72E5-D7EA74E2B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67744" y="4040107"/>
                <a:ext cx="415178" cy="184666"/>
              </a:xfrm>
              <a:prstGeom prst="rect">
                <a:avLst/>
              </a:prstGeom>
              <a:blipFill>
                <a:blip r:embed="rId8"/>
                <a:stretch>
                  <a:fillRect l="-2941" r="-5882" b="-1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216683-BEAF-51AC-541A-59DEBECA7799}"/>
                  </a:ext>
                </a:extLst>
              </p:cNvPr>
              <p:cNvSpPr txBox="1"/>
              <p:nvPr/>
            </p:nvSpPr>
            <p:spPr bwMode="auto">
              <a:xfrm>
                <a:off x="2267744" y="3533145"/>
                <a:ext cx="415178" cy="18466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=2</m:t>
                      </m:r>
                    </m:oMath>
                  </m:oMathPara>
                </a14:m>
                <a:endParaRPr lang="en-TW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216683-BEAF-51AC-541A-59DEBECA7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67744" y="3533145"/>
                <a:ext cx="415178" cy="184666"/>
              </a:xfrm>
              <a:prstGeom prst="rect">
                <a:avLst/>
              </a:prstGeom>
              <a:blipFill>
                <a:blip r:embed="rId9"/>
                <a:stretch>
                  <a:fillRect l="-2941" r="-5882" b="-1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27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文字方塊 1"/>
          <p:cNvSpPr txBox="1">
            <a:spLocks noChangeArrowheads="1"/>
          </p:cNvSpPr>
          <p:nvPr/>
        </p:nvSpPr>
        <p:spPr bwMode="auto">
          <a:xfrm>
            <a:off x="1763694" y="2513433"/>
            <a:ext cx="66381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 dirty="0">
                <a:solidFill>
                  <a:srgbClr val="000000"/>
                </a:solidFill>
                <a:latin typeface="Arial" pitchFamily="34" charset="0"/>
              </a:rPr>
              <a:t>兩個物理量能否同時精確測量，真的就由它們是否對易決定！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763694" y="1312805"/>
            <a:ext cx="49093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>
                <a:solidFill>
                  <a:srgbClr val="000000"/>
                </a:solidFill>
                <a:latin typeface="Arial" pitchFamily="34" charset="0"/>
              </a:rPr>
              <a:t>動量與位置就不能同時精準測量！</a:t>
            </a:r>
          </a:p>
        </p:txBody>
      </p:sp>
      <p:sp>
        <p:nvSpPr>
          <p:cNvPr id="89092" name="Text Box 14"/>
          <p:cNvSpPr txBox="1">
            <a:spLocks noChangeArrowheads="1"/>
          </p:cNvSpPr>
          <p:nvPr/>
        </p:nvSpPr>
        <p:spPr bwMode="auto">
          <a:xfrm>
            <a:off x="1056458" y="4364978"/>
            <a:ext cx="33131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000000"/>
                </a:solidFill>
                <a:latin typeface="Calibri" pitchFamily="34" charset="0"/>
              </a:rPr>
              <a:t>這兩物理量不能同時</a:t>
            </a:r>
            <a:r>
              <a:rPr lang="zh-TW" altLang="en-US" sz="1800" dirty="0">
                <a:solidFill>
                  <a:srgbClr val="000000"/>
                </a:solidFill>
                <a:latin typeface="Arial" pitchFamily="34" charset="0"/>
              </a:rPr>
              <a:t>精準測量</a:t>
            </a:r>
            <a:r>
              <a:rPr kumimoji="0" lang="zh-TW" altLang="en-US" sz="1800" dirty="0">
                <a:solidFill>
                  <a:srgbClr val="000000"/>
                </a:solidFill>
                <a:latin typeface="Calibri" pitchFamily="34" charset="0"/>
              </a:rPr>
              <a:t>。</a:t>
            </a:r>
          </a:p>
        </p:txBody>
      </p:sp>
      <p:sp>
        <p:nvSpPr>
          <p:cNvPr id="7" name="上-下雙向箭號 6"/>
          <p:cNvSpPr/>
          <p:nvPr/>
        </p:nvSpPr>
        <p:spPr>
          <a:xfrm>
            <a:off x="2199458" y="3436291"/>
            <a:ext cx="285750" cy="85725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9095" name="Text Box 14"/>
          <p:cNvSpPr txBox="1">
            <a:spLocks noChangeArrowheads="1"/>
          </p:cNvSpPr>
          <p:nvPr/>
        </p:nvSpPr>
        <p:spPr bwMode="auto">
          <a:xfrm>
            <a:off x="5088708" y="4364978"/>
            <a:ext cx="33131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000000"/>
                </a:solidFill>
                <a:latin typeface="Calibri" pitchFamily="34" charset="0"/>
              </a:rPr>
              <a:t>這兩物理量能同時</a:t>
            </a:r>
            <a:r>
              <a:rPr lang="zh-TW" altLang="en-US" sz="1800" dirty="0">
                <a:solidFill>
                  <a:srgbClr val="000000"/>
                </a:solidFill>
                <a:latin typeface="Arial" pitchFamily="34" charset="0"/>
              </a:rPr>
              <a:t>精準測量</a:t>
            </a:r>
            <a:r>
              <a:rPr kumimoji="0" lang="zh-TW" altLang="en-US" sz="1800" dirty="0">
                <a:solidFill>
                  <a:srgbClr val="000000"/>
                </a:solidFill>
                <a:latin typeface="Calibri" pitchFamily="34" charset="0"/>
              </a:rPr>
              <a:t>。</a:t>
            </a:r>
          </a:p>
        </p:txBody>
      </p:sp>
      <p:sp>
        <p:nvSpPr>
          <p:cNvPr id="10" name="上-下雙向箭號 9"/>
          <p:cNvSpPr/>
          <p:nvPr/>
        </p:nvSpPr>
        <p:spPr>
          <a:xfrm>
            <a:off x="5471421" y="3446565"/>
            <a:ext cx="323875" cy="85725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 bwMode="auto">
          <a:xfrm>
            <a:off x="1056458" y="4813135"/>
            <a:ext cx="3600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1800" dirty="0"/>
              <a:t>它們</a:t>
            </a:r>
            <a:r>
              <a:rPr lang="zh-TW" altLang="en-US" dirty="0"/>
              <a:t>沒</a:t>
            </a:r>
            <a:r>
              <a:rPr lang="zh-TW" altLang="en-US" sz="1800" dirty="0"/>
              <a:t>有共同的</a:t>
            </a:r>
            <a:r>
              <a:rPr lang="zh-TW" altLang="en-US" dirty="0"/>
              <a:t>本徵態。</a:t>
            </a:r>
            <a:endParaRPr lang="zh-TW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 bwMode="auto">
          <a:xfrm>
            <a:off x="5082760" y="4813135"/>
            <a:ext cx="3600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dirty="0"/>
              <a:t>它</a:t>
            </a:r>
            <a:r>
              <a:rPr lang="zh-TW" altLang="en-US" sz="1800" dirty="0"/>
              <a:t>們有共同的</a:t>
            </a:r>
            <a:r>
              <a:rPr lang="zh-TW" altLang="en-US" dirty="0"/>
              <a:t>本徵態！</a:t>
            </a:r>
            <a:endParaRPr lang="zh-TW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578BEB79-FFC5-F9C1-0728-66412C8B2EDD}"/>
                  </a:ext>
                </a:extLst>
              </p:cNvPr>
              <p:cNvSpPr txBox="1"/>
              <p:nvPr/>
            </p:nvSpPr>
            <p:spPr bwMode="auto">
              <a:xfrm>
                <a:off x="1875426" y="891106"/>
                <a:ext cx="1335126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578BEB79-FFC5-F9C1-0728-66412C8B2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5426" y="891106"/>
                <a:ext cx="1335126" cy="369332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2">
                <a:extLst>
                  <a:ext uri="{FF2B5EF4-FFF2-40B4-BE49-F238E27FC236}">
                    <a16:creationId xmlns:a16="http://schemas.microsoft.com/office/drawing/2014/main" id="{86618061-3403-1A61-E3CA-9D996818AC8B}"/>
                  </a:ext>
                </a:extLst>
              </p:cNvPr>
              <p:cNvSpPr txBox="1"/>
              <p:nvPr/>
            </p:nvSpPr>
            <p:spPr bwMode="auto">
              <a:xfrm>
                <a:off x="1875426" y="2934120"/>
                <a:ext cx="1230840" cy="40498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文字方塊 2">
                <a:extLst>
                  <a:ext uri="{FF2B5EF4-FFF2-40B4-BE49-F238E27FC236}">
                    <a16:creationId xmlns:a16="http://schemas.microsoft.com/office/drawing/2014/main" id="{86618061-3403-1A61-E3CA-9D996818AC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5426" y="2934120"/>
                <a:ext cx="1230840" cy="4049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2">
                <a:extLst>
                  <a:ext uri="{FF2B5EF4-FFF2-40B4-BE49-F238E27FC236}">
                    <a16:creationId xmlns:a16="http://schemas.microsoft.com/office/drawing/2014/main" id="{A1B62FC1-7562-3F36-07BF-9721D98AFB65}"/>
                  </a:ext>
                </a:extLst>
              </p:cNvPr>
              <p:cNvSpPr txBox="1"/>
              <p:nvPr/>
            </p:nvSpPr>
            <p:spPr bwMode="auto">
              <a:xfrm>
                <a:off x="5082760" y="2940766"/>
                <a:ext cx="1312675" cy="40498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文字方塊 2">
                <a:extLst>
                  <a:ext uri="{FF2B5EF4-FFF2-40B4-BE49-F238E27FC236}">
                    <a16:creationId xmlns:a16="http://schemas.microsoft.com/office/drawing/2014/main" id="{A1B62FC1-7562-3F36-07BF-9721D98AF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82760" y="2940766"/>
                <a:ext cx="1312675" cy="4049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EB18336-7DA5-9395-E654-1069C12845DC}"/>
              </a:ext>
            </a:extLst>
          </p:cNvPr>
          <p:cNvSpPr txBox="1"/>
          <p:nvPr/>
        </p:nvSpPr>
        <p:spPr bwMode="auto">
          <a:xfrm>
            <a:off x="1056458" y="450337"/>
            <a:ext cx="52320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兩個物理量是否對易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commute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，關係重大！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2">
                <a:extLst>
                  <a:ext uri="{FF2B5EF4-FFF2-40B4-BE49-F238E27FC236}">
                    <a16:creationId xmlns:a16="http://schemas.microsoft.com/office/drawing/2014/main" id="{01542D86-4E69-D0EC-F6C7-769B6F05001F}"/>
                  </a:ext>
                </a:extLst>
              </p:cNvPr>
              <p:cNvSpPr txBox="1"/>
              <p:nvPr/>
            </p:nvSpPr>
            <p:spPr bwMode="auto">
              <a:xfrm>
                <a:off x="3790261" y="5322557"/>
                <a:ext cx="1429811" cy="71731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2" name="文字方塊 2">
                <a:extLst>
                  <a:ext uri="{FF2B5EF4-FFF2-40B4-BE49-F238E27FC236}">
                    <a16:creationId xmlns:a16="http://schemas.microsoft.com/office/drawing/2014/main" id="{01542D86-4E69-D0EC-F6C7-769B6F050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90261" y="5322557"/>
                <a:ext cx="1429811" cy="7173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14">
            <a:extLst>
              <a:ext uri="{FF2B5EF4-FFF2-40B4-BE49-F238E27FC236}">
                <a16:creationId xmlns:a16="http://schemas.microsoft.com/office/drawing/2014/main" id="{C15C40C5-7859-0BF6-EC8F-E54DC25C9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0235" y="5497856"/>
            <a:ext cx="33131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000000"/>
                </a:solidFill>
                <a:latin typeface="Calibri" pitchFamily="34" charset="0"/>
              </a:rPr>
              <a:t>動能與動量可以同時</a:t>
            </a:r>
            <a:r>
              <a:rPr lang="zh-TW" altLang="en-US" sz="1800" dirty="0">
                <a:solidFill>
                  <a:srgbClr val="000000"/>
                </a:solidFill>
                <a:latin typeface="Arial" pitchFamily="34" charset="0"/>
              </a:rPr>
              <a:t>精準測量</a:t>
            </a:r>
            <a:r>
              <a:rPr kumimoji="0" lang="zh-TW" altLang="en-US" sz="1800" dirty="0">
                <a:solidFill>
                  <a:srgbClr val="000000"/>
                </a:solidFill>
                <a:latin typeface="Calibri" pitchFamily="34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2">
                <a:extLst>
                  <a:ext uri="{FF2B5EF4-FFF2-40B4-BE49-F238E27FC236}">
                    <a16:creationId xmlns:a16="http://schemas.microsoft.com/office/drawing/2014/main" id="{89D3CCD9-125A-2235-29E7-2B26CEA68945}"/>
                  </a:ext>
                </a:extLst>
              </p:cNvPr>
              <p:cNvSpPr txBox="1"/>
              <p:nvPr/>
            </p:nvSpPr>
            <p:spPr bwMode="auto">
              <a:xfrm>
                <a:off x="3804891" y="6142580"/>
                <a:ext cx="1254472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5" name="文字方塊 2">
                <a:extLst>
                  <a:ext uri="{FF2B5EF4-FFF2-40B4-BE49-F238E27FC236}">
                    <a16:creationId xmlns:a16="http://schemas.microsoft.com/office/drawing/2014/main" id="{89D3CCD9-125A-2235-29E7-2B26CEA68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04891" y="6142580"/>
                <a:ext cx="1254472" cy="369332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14">
                <a:extLst>
                  <a:ext uri="{FF2B5EF4-FFF2-40B4-BE49-F238E27FC236}">
                    <a16:creationId xmlns:a16="http://schemas.microsoft.com/office/drawing/2014/main" id="{0468F337-5BA9-8796-785F-7480531DEE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20072" y="6169496"/>
                <a:ext cx="380677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kumimoji="0" lang="en-US" altLang="zh-TW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與</a:t>
                </a:r>
                <a14:m>
                  <m:oMath xmlns:m="http://schemas.openxmlformats.org/officeDocument/2006/math">
                    <m:r>
                      <a:rPr kumimoji="0" lang="en-US" altLang="zh-TW" sz="1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方向動量可以同時</a:t>
                </a:r>
                <a:r>
                  <a:rPr lang="zh-TW" altLang="en-US" sz="1800" dirty="0">
                    <a:solidFill>
                      <a:srgbClr val="000000"/>
                    </a:solidFill>
                    <a:latin typeface="Arial" pitchFamily="34" charset="0"/>
                  </a:rPr>
                  <a:t>精準測量</a:t>
                </a:r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6" name="Text Box 14">
                <a:extLst>
                  <a:ext uri="{FF2B5EF4-FFF2-40B4-BE49-F238E27FC236}">
                    <a16:creationId xmlns:a16="http://schemas.microsoft.com/office/drawing/2014/main" id="{0468F337-5BA9-8796-785F-7480531DE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0072" y="6169496"/>
                <a:ext cx="3806775" cy="369332"/>
              </a:xfrm>
              <a:prstGeom prst="rect">
                <a:avLst/>
              </a:prstGeom>
              <a:blipFill>
                <a:blip r:embed="rId7"/>
                <a:stretch>
                  <a:fillRect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8">
            <a:extLst>
              <a:ext uri="{FF2B5EF4-FFF2-40B4-BE49-F238E27FC236}">
                <a16:creationId xmlns:a16="http://schemas.microsoft.com/office/drawing/2014/main" id="{1A87204E-DD26-CACA-F91D-6F4F1D0AB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94" y="1733492"/>
            <a:ext cx="49093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>
                <a:solidFill>
                  <a:srgbClr val="000000"/>
                </a:solidFill>
                <a:latin typeface="Arial" pitchFamily="34" charset="0"/>
              </a:rPr>
              <a:t>測量要得到完全確定結果，要在本徵態！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D73EBDCD-D46C-1813-A047-EFC0B74A0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93" y="2115101"/>
            <a:ext cx="49093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>
                <a:solidFill>
                  <a:srgbClr val="000000"/>
                </a:solidFill>
                <a:latin typeface="Arial" pitchFamily="34" charset="0"/>
              </a:rPr>
              <a:t>因此，動量與位置沒有共同的本徵態！</a:t>
            </a:r>
          </a:p>
        </p:txBody>
      </p:sp>
    </p:spTree>
    <p:extLst>
      <p:ext uri="{BB962C8B-B14F-4D97-AF65-F5344CB8AC3E}">
        <p14:creationId xmlns:p14="http://schemas.microsoft.com/office/powerpoint/2010/main" val="362563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89" grpId="0"/>
      <p:bldP spid="89092" grpId="0"/>
      <p:bldP spid="7" grpId="0" animBg="1"/>
      <p:bldP spid="89095" grpId="0"/>
      <p:bldP spid="10" grpId="0" animBg="1"/>
      <p:bldP spid="2" grpId="0"/>
      <p:bldP spid="14" grpId="0"/>
      <p:bldP spid="5" grpId="0" animBg="1"/>
      <p:bldP spid="6" grpId="0" animBg="1"/>
      <p:bldP spid="12" grpId="0" animBg="1"/>
      <p:bldP spid="13" grpId="0"/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140012" y="2087791"/>
                <a:ext cx="2464521" cy="76450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altLang="zh-TW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kumimoji="0" lang="el-GR" altLang="zh-TW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kumimoji="0" lang="en-US" altLang="zh-TW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kumimoji="0" lang="en-US" altLang="zh-TW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altLang="zh-TW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en-US" altLang="zh-TW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0" lang="en-US" altLang="zh-TW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kumimoji="0" lang="en-US" altLang="zh-TW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altLang="zh-TW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18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kumimoji="0" lang="en-US" altLang="zh-TW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0" lang="en-US" altLang="zh-TW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kumimoji="0" lang="en-US" altLang="zh-TW" sz="1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kumimoji="0" lang="en-US" altLang="zh-TW" sz="1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kumimoji="0" lang="en-US" altLang="zh-TW" sz="1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zh-TW" altLang="en-US" sz="1800" dirty="0"/>
                            <m:t> </m:t>
                          </m:r>
                        </m:e>
                      </m:nary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012" y="2087791"/>
                <a:ext cx="2464521" cy="764505"/>
              </a:xfrm>
              <a:prstGeom prst="rect">
                <a:avLst/>
              </a:prstGeom>
              <a:blipFill>
                <a:blip r:embed="rId2"/>
                <a:stretch>
                  <a:fillRect t="-122951" b="-170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014642" y="5336132"/>
                <a:ext cx="7705732" cy="376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>
                    <a:solidFill>
                      <a:srgbClr val="FF0000"/>
                    </a:solidFill>
                  </a:rPr>
                  <a:t>展開</a:t>
                </a:r>
                <a:r>
                  <a:rPr lang="zh-TW" altLang="en-US" sz="1800" dirty="0">
                    <a:solidFill>
                      <a:srgbClr val="FF0000"/>
                    </a:solidFill>
                  </a:rPr>
                  <a:t>分量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的絕對值平方，就是對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測量得到</a:t>
                </a:r>
                <a14:m>
                  <m:oMath xmlns:m="http://schemas.openxmlformats.org/officeDocument/2006/math">
                    <m:r>
                      <a:rPr kumimoji="0" lang="zh-TW" altLang="en-US" sz="1800" i="1">
                        <a:solidFill>
                          <a:srgbClr val="FF0000"/>
                        </a:solidFill>
                        <a:latin typeface="Cambria Math"/>
                      </a:rPr>
                      <m:t>結果是</m:t>
                    </m:r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的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機率</a:t>
                </a:r>
                <a:r>
                  <a:rPr lang="zh-TW" altLang="en-US" sz="1800" dirty="0">
                    <a:solidFill>
                      <a:srgbClr val="FF0000"/>
                    </a:solidFill>
                  </a:rPr>
                  <a:t>。</a:t>
                </a:r>
                <a:endParaRPr lang="en-US" altLang="zh-TW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642" y="5336132"/>
                <a:ext cx="7705732" cy="376770"/>
              </a:xfrm>
              <a:prstGeom prst="rect">
                <a:avLst/>
              </a:prstGeom>
              <a:blipFill>
                <a:blip r:embed="rId3"/>
                <a:stretch>
                  <a:fillRect l="-658"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20">
                <a:extLst>
                  <a:ext uri="{FF2B5EF4-FFF2-40B4-BE49-F238E27FC236}">
                    <a16:creationId xmlns:a16="http://schemas.microsoft.com/office/drawing/2014/main" id="{DD64CB7E-269D-34F7-5A06-56A8443BE28B}"/>
                  </a:ext>
                </a:extLst>
              </p:cNvPr>
              <p:cNvSpPr txBox="1"/>
              <p:nvPr/>
            </p:nvSpPr>
            <p:spPr bwMode="auto">
              <a:xfrm>
                <a:off x="3912554" y="2281658"/>
                <a:ext cx="2106081" cy="37677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𝐻</m:t>
                          </m:r>
                        </m:e>
                      </m:acc>
                      <m:sSub>
                        <m:sSubPr>
                          <m:ctrlP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kumimoji="0" lang="en-US" altLang="zh-TW" i="1">
                          <a:solidFill>
                            <a:srgbClr val="000000"/>
                          </a:solidFill>
                          <a:latin typeface="Cambria Math"/>
                        </a:rPr>
                        <m:t>(</m:t>
                      </m:r>
                      <m:r>
                        <a:rPr kumimoji="0" lang="en-US" altLang="zh-TW" i="1">
                          <a:solidFill>
                            <a:srgbClr val="000000"/>
                          </a:solidFill>
                          <a:latin typeface="Cambria Math"/>
                        </a:rPr>
                        <m:t>𝑥</m:t>
                      </m:r>
                      <m:r>
                        <a:rPr kumimoji="0" lang="en-US" altLang="zh-TW" i="1">
                          <a:solidFill>
                            <a:srgbClr val="000000"/>
                          </a:solidFill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kumimoji="0" lang="en-US" altLang="zh-TW" i="1">
                          <a:solidFill>
                            <a:srgbClr val="000000"/>
                          </a:solidFill>
                          <a:latin typeface="Cambria Math"/>
                        </a:rPr>
                        <m:t>(</m:t>
                      </m:r>
                      <m:r>
                        <a:rPr kumimoji="0" lang="en-US" altLang="zh-TW" i="1">
                          <a:solidFill>
                            <a:srgbClr val="000000"/>
                          </a:solidFill>
                          <a:latin typeface="Cambria Math"/>
                        </a:rPr>
                        <m:t>𝑥</m:t>
                      </m:r>
                      <m:r>
                        <a:rPr kumimoji="0" lang="en-US" altLang="zh-TW" i="1">
                          <a:solidFill>
                            <a:srgbClr val="0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文字方塊 20">
                <a:extLst>
                  <a:ext uri="{FF2B5EF4-FFF2-40B4-BE49-F238E27FC236}">
                    <a16:creationId xmlns:a16="http://schemas.microsoft.com/office/drawing/2014/main" id="{DD64CB7E-269D-34F7-5A06-56A8443BE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12554" y="2281658"/>
                <a:ext cx="2106081" cy="376770"/>
              </a:xfrm>
              <a:prstGeom prst="rect">
                <a:avLst/>
              </a:prstGeom>
              <a:blipFill>
                <a:blip r:embed="rId5"/>
                <a:stretch>
                  <a:fillRect t="-3226" b="-16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387FD8-D5F7-068C-180F-38E84D99A175}"/>
                  </a:ext>
                </a:extLst>
              </p:cNvPr>
              <p:cNvSpPr txBox="1"/>
              <p:nvPr/>
            </p:nvSpPr>
            <p:spPr bwMode="auto">
              <a:xfrm>
                <a:off x="1014642" y="1619486"/>
                <a:ext cx="702365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我們發現任一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狀態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函數</a:t>
                </a:r>
                <a14:m>
                  <m:oMath xmlns:m="http://schemas.openxmlformats.org/officeDocument/2006/math">
                    <m:r>
                      <a:rPr kumimoji="0" lang="el-GR" altLang="zh-TW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可以以一系列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能量的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本徵函數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kumimoji="0"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展開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！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387FD8-D5F7-068C-180F-38E84D99A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4642" y="1619486"/>
                <a:ext cx="7023657" cy="369332"/>
              </a:xfrm>
              <a:prstGeom prst="rect">
                <a:avLst/>
              </a:prstGeom>
              <a:blipFill>
                <a:blip r:embed="rId6"/>
                <a:stretch>
                  <a:fillRect l="-721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10">
                <a:extLst>
                  <a:ext uri="{FF2B5EF4-FFF2-40B4-BE49-F238E27FC236}">
                    <a16:creationId xmlns:a16="http://schemas.microsoft.com/office/drawing/2014/main" id="{17FE5464-7729-98BD-E1DA-A975C7E14659}"/>
                  </a:ext>
                </a:extLst>
              </p:cNvPr>
              <p:cNvSpPr txBox="1"/>
              <p:nvPr/>
            </p:nvSpPr>
            <p:spPr bwMode="auto">
              <a:xfrm>
                <a:off x="6310502" y="2062418"/>
                <a:ext cx="2577372" cy="90454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nary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文字方塊 10">
                <a:extLst>
                  <a:ext uri="{FF2B5EF4-FFF2-40B4-BE49-F238E27FC236}">
                    <a16:creationId xmlns:a16="http://schemas.microsoft.com/office/drawing/2014/main" id="{17FE5464-7729-98BD-E1DA-A975C7E14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0502" y="2062418"/>
                <a:ext cx="2577372" cy="904543"/>
              </a:xfrm>
              <a:prstGeom prst="rect">
                <a:avLst/>
              </a:prstGeom>
              <a:blipFill>
                <a:blip r:embed="rId7"/>
                <a:stretch>
                  <a:fillRect l="-11275" t="-111111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3">
                <a:extLst>
                  <a:ext uri="{FF2B5EF4-FFF2-40B4-BE49-F238E27FC236}">
                    <a16:creationId xmlns:a16="http://schemas.microsoft.com/office/drawing/2014/main" id="{C2355B4C-8CD2-D5AA-DA63-6DD3F8D7FDCA}"/>
                  </a:ext>
                </a:extLst>
              </p:cNvPr>
              <p:cNvSpPr txBox="1"/>
              <p:nvPr/>
            </p:nvSpPr>
            <p:spPr bwMode="auto">
              <a:xfrm>
                <a:off x="1140012" y="3498858"/>
                <a:ext cx="4656124" cy="90191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kumimoji="0" lang="zh-TW" altLang="el-GR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𝐻</m:t>
                          </m:r>
                        </m:e>
                      </m:acc>
                      <m:r>
                        <a:rPr kumimoji="0" lang="zh-TW" altLang="el-GR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4" name="文字方塊 13">
                <a:extLst>
                  <a:ext uri="{FF2B5EF4-FFF2-40B4-BE49-F238E27FC236}">
                    <a16:creationId xmlns:a16="http://schemas.microsoft.com/office/drawing/2014/main" id="{C2355B4C-8CD2-D5AA-DA63-6DD3F8D7F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0012" y="3498858"/>
                <a:ext cx="4656124" cy="901914"/>
              </a:xfrm>
              <a:prstGeom prst="rect">
                <a:avLst/>
              </a:prstGeom>
              <a:blipFill>
                <a:blip r:embed="rId8"/>
                <a:stretch>
                  <a:fillRect l="-2174" t="-111111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D53611F-2EB6-E3F1-F0FB-8CB92F75E39F}"/>
              </a:ext>
            </a:extLst>
          </p:cNvPr>
          <p:cNvSpPr txBox="1"/>
          <p:nvPr/>
        </p:nvSpPr>
        <p:spPr bwMode="auto">
          <a:xfrm>
            <a:off x="1014642" y="3049528"/>
            <a:ext cx="29812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能量的期望值等於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7F72536-DA95-6F26-484B-EE28A37EFCA7}"/>
              </a:ext>
            </a:extLst>
          </p:cNvPr>
          <p:cNvCxnSpPr/>
          <p:nvPr/>
        </p:nvCxnSpPr>
        <p:spPr>
          <a:xfrm flipV="1">
            <a:off x="4923453" y="4155765"/>
            <a:ext cx="0" cy="7511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52648E9-C771-009F-7C4E-BD81CD370FE4}"/>
              </a:ext>
            </a:extLst>
          </p:cNvPr>
          <p:cNvCxnSpPr/>
          <p:nvPr/>
        </p:nvCxnSpPr>
        <p:spPr>
          <a:xfrm flipV="1">
            <a:off x="5394989" y="4155764"/>
            <a:ext cx="0" cy="7511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CAA6BF9-D70B-9862-3119-1B438B678A5D}"/>
              </a:ext>
            </a:extLst>
          </p:cNvPr>
          <p:cNvSpPr txBox="1"/>
          <p:nvPr/>
        </p:nvSpPr>
        <p:spPr bwMode="auto">
          <a:xfrm>
            <a:off x="4122733" y="4861744"/>
            <a:ext cx="12124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測量結果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FB609C-4AA6-C51E-5EDE-439497412614}"/>
              </a:ext>
            </a:extLst>
          </p:cNvPr>
          <p:cNvSpPr txBox="1"/>
          <p:nvPr/>
        </p:nvSpPr>
        <p:spPr bwMode="auto">
          <a:xfrm>
            <a:off x="5189913" y="4861744"/>
            <a:ext cx="12124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機率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E3EBCE-19AA-1937-B5B1-F4F3E863CF15}"/>
                  </a:ext>
                </a:extLst>
              </p:cNvPr>
              <p:cNvSpPr txBox="1"/>
              <p:nvPr/>
            </p:nvSpPr>
            <p:spPr bwMode="auto">
              <a:xfrm>
                <a:off x="1014642" y="1145098"/>
                <a:ext cx="702365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這樣的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能量的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本徵函數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通常有一系列：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kumimoji="0"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kumimoji="0" lang="en-US" altLang="zh-TW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, </m:t>
                    </m:r>
                    <m:r>
                      <a:rPr kumimoji="0" lang="en-US" altLang="zh-TW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𝑛</m:t>
                    </m:r>
                    <m:r>
                      <a:rPr kumimoji="0" lang="en-US" altLang="zh-TW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=1,2,⋯</m:t>
                    </m:r>
                  </m:oMath>
                </a14:m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！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E3EBCE-19AA-1937-B5B1-F4F3E863C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4642" y="1145098"/>
                <a:ext cx="7023657" cy="369332"/>
              </a:xfrm>
              <a:prstGeom prst="rect">
                <a:avLst/>
              </a:prstGeom>
              <a:blipFill>
                <a:blip r:embed="rId9"/>
                <a:stretch>
                  <a:fillRect l="-721" t="-10000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361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  <p:bldP spid="5" grpId="0" animBg="1"/>
      <p:bldP spid="4" grpId="0" animBg="1"/>
      <p:bldP spid="9" grpId="0"/>
      <p:bldP spid="12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5" descr="11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540" y="472382"/>
            <a:ext cx="2697583" cy="234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1434" name="文字方塊 14"/>
          <p:cNvSpPr txBox="1">
            <a:spLocks noChangeArrowheads="1"/>
          </p:cNvSpPr>
          <p:nvPr/>
        </p:nvSpPr>
        <p:spPr bwMode="auto">
          <a:xfrm>
            <a:off x="962930" y="402832"/>
            <a:ext cx="14689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角動量算子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011984" y="4661710"/>
                <a:ext cx="1677114" cy="4110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</a:rPr>
                        <m:t>𝑖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984" y="4661710"/>
                <a:ext cx="1677114" cy="411010"/>
              </a:xfrm>
              <a:prstGeom prst="rect">
                <a:avLst/>
              </a:prstGeom>
              <a:blipFill>
                <a:blip r:embed="rId3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 bwMode="auto">
              <a:xfrm>
                <a:off x="5763115" y="4639773"/>
                <a:ext cx="2929393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𝐵𝐶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altLang="zh-TW" sz="1800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𝐶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𝐵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altLang="zh-TW" sz="1800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sz="1800" i="1">
                              <a:latin typeface="Cambria Math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63115" y="4639773"/>
                <a:ext cx="292939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 bwMode="auto">
              <a:xfrm>
                <a:off x="5763115" y="5092462"/>
                <a:ext cx="2929393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𝐴𝐵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US" altLang="zh-TW" sz="1800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altLang="zh-TW" sz="1800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sz="1800" i="1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63115" y="5092462"/>
                <a:ext cx="292939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9">
                <a:extLst>
                  <a:ext uri="{FF2B5EF4-FFF2-40B4-BE49-F238E27FC236}">
                    <a16:creationId xmlns:a16="http://schemas.microsoft.com/office/drawing/2014/main" id="{C75251ED-0FCA-157C-9F60-43298B2CAE30}"/>
                  </a:ext>
                </a:extLst>
              </p:cNvPr>
              <p:cNvSpPr/>
              <p:nvPr/>
            </p:nvSpPr>
            <p:spPr>
              <a:xfrm>
                <a:off x="1048100" y="5872195"/>
                <a:ext cx="1669186" cy="39126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</a:rPr>
                        <m:t>𝑖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3" name="矩形 9">
                <a:extLst>
                  <a:ext uri="{FF2B5EF4-FFF2-40B4-BE49-F238E27FC236}">
                    <a16:creationId xmlns:a16="http://schemas.microsoft.com/office/drawing/2014/main" id="{C75251ED-0FCA-157C-9F60-43298B2CAE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100" y="5872195"/>
                <a:ext cx="1669186" cy="391261"/>
              </a:xfrm>
              <a:prstGeom prst="rect">
                <a:avLst/>
              </a:prstGeom>
              <a:blipFill>
                <a:blip r:embed="rId6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10">
                <a:extLst>
                  <a:ext uri="{FF2B5EF4-FFF2-40B4-BE49-F238E27FC236}">
                    <a16:creationId xmlns:a16="http://schemas.microsoft.com/office/drawing/2014/main" id="{918545F9-3272-F81C-97AE-1D94F2E188E6}"/>
                  </a:ext>
                </a:extLst>
              </p:cNvPr>
              <p:cNvSpPr/>
              <p:nvPr/>
            </p:nvSpPr>
            <p:spPr>
              <a:xfrm>
                <a:off x="1048100" y="6317476"/>
                <a:ext cx="1769554" cy="4110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</a:rPr>
                        <m:t>𝑖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5" name="矩形 10">
                <a:extLst>
                  <a:ext uri="{FF2B5EF4-FFF2-40B4-BE49-F238E27FC236}">
                    <a16:creationId xmlns:a16="http://schemas.microsoft.com/office/drawing/2014/main" id="{918545F9-3272-F81C-97AE-1D94F2E188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100" y="6317476"/>
                <a:ext cx="1769554" cy="411010"/>
              </a:xfrm>
              <a:prstGeom prst="rect">
                <a:avLst/>
              </a:prstGeom>
              <a:blipFill>
                <a:blip r:embed="rId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7B48F3-148E-0021-264F-1FCED4A704DB}"/>
                  </a:ext>
                </a:extLst>
              </p:cNvPr>
              <p:cNvSpPr txBox="1"/>
              <p:nvPr/>
            </p:nvSpPr>
            <p:spPr bwMode="auto">
              <a:xfrm>
                <a:off x="1013544" y="845575"/>
                <a:ext cx="1052629" cy="310598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e>
                      </m:acc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7B48F3-148E-0021-264F-1FCED4A70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3544" y="845575"/>
                <a:ext cx="1052629" cy="310598"/>
              </a:xfrm>
              <a:prstGeom prst="rect">
                <a:avLst/>
              </a:prstGeom>
              <a:blipFill>
                <a:blip r:embed="rId8"/>
                <a:stretch>
                  <a:fillRect t="-15385" b="-2307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3">
                <a:extLst>
                  <a:ext uri="{FF2B5EF4-FFF2-40B4-BE49-F238E27FC236}">
                    <a16:creationId xmlns:a16="http://schemas.microsoft.com/office/drawing/2014/main" id="{F35F5030-2CAA-9DCB-7039-0C4CC733A5AF}"/>
                  </a:ext>
                </a:extLst>
              </p:cNvPr>
              <p:cNvSpPr/>
              <p:nvPr/>
            </p:nvSpPr>
            <p:spPr>
              <a:xfrm>
                <a:off x="1002061" y="1883154"/>
                <a:ext cx="1860356" cy="39126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</a:rPr>
                        <m:t>𝑧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−</m:t>
                      </m:r>
                      <m:r>
                        <a:rPr lang="en-US" altLang="zh-TW" i="1">
                          <a:latin typeface="Cambria Math"/>
                        </a:rPr>
                        <m:t>𝑥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0" name="矩形 3">
                <a:extLst>
                  <a:ext uri="{FF2B5EF4-FFF2-40B4-BE49-F238E27FC236}">
                    <a16:creationId xmlns:a16="http://schemas.microsoft.com/office/drawing/2014/main" id="{F35F5030-2CAA-9DCB-7039-0C4CC733A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061" y="1883154"/>
                <a:ext cx="1860356" cy="391261"/>
              </a:xfrm>
              <a:prstGeom prst="rect">
                <a:avLst/>
              </a:prstGeom>
              <a:blipFill>
                <a:blip r:embed="rId9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3">
                <a:extLst>
                  <a:ext uri="{FF2B5EF4-FFF2-40B4-BE49-F238E27FC236}">
                    <a16:creationId xmlns:a16="http://schemas.microsoft.com/office/drawing/2014/main" id="{8FAAF284-CE45-FB3A-7901-30107C67B350}"/>
                  </a:ext>
                </a:extLst>
              </p:cNvPr>
              <p:cNvSpPr/>
              <p:nvPr/>
            </p:nvSpPr>
            <p:spPr>
              <a:xfrm>
                <a:off x="1013544" y="2372530"/>
                <a:ext cx="1870749" cy="39126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𝑦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4" name="矩形 3">
                <a:extLst>
                  <a:ext uri="{FF2B5EF4-FFF2-40B4-BE49-F238E27FC236}">
                    <a16:creationId xmlns:a16="http://schemas.microsoft.com/office/drawing/2014/main" id="{8FAAF284-CE45-FB3A-7901-30107C67B3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544" y="2372530"/>
                <a:ext cx="1870749" cy="391261"/>
              </a:xfrm>
              <a:prstGeom prst="rect">
                <a:avLst/>
              </a:prstGeom>
              <a:blipFill>
                <a:blip r:embed="rId10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3">
                <a:extLst>
                  <a:ext uri="{FF2B5EF4-FFF2-40B4-BE49-F238E27FC236}">
                    <a16:creationId xmlns:a16="http://schemas.microsoft.com/office/drawing/2014/main" id="{E806FDCB-E59D-413D-850B-745BE4050FDC}"/>
                  </a:ext>
                </a:extLst>
              </p:cNvPr>
              <p:cNvSpPr/>
              <p:nvPr/>
            </p:nvSpPr>
            <p:spPr>
              <a:xfrm>
                <a:off x="991667" y="1356005"/>
                <a:ext cx="1870749" cy="39126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𝑧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5" name="矩形 3">
                <a:extLst>
                  <a:ext uri="{FF2B5EF4-FFF2-40B4-BE49-F238E27FC236}">
                    <a16:creationId xmlns:a16="http://schemas.microsoft.com/office/drawing/2014/main" id="{E806FDCB-E59D-413D-850B-745BE4050F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667" y="1356005"/>
                <a:ext cx="1870749" cy="391261"/>
              </a:xfrm>
              <a:prstGeom prst="rect">
                <a:avLst/>
              </a:prstGeom>
              <a:blipFill>
                <a:blip r:embed="rId11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3">
                <a:extLst>
                  <a:ext uri="{FF2B5EF4-FFF2-40B4-BE49-F238E27FC236}">
                    <a16:creationId xmlns:a16="http://schemas.microsoft.com/office/drawing/2014/main" id="{9CC152A2-9B4A-A795-2080-F026890375EA}"/>
                  </a:ext>
                </a:extLst>
              </p:cNvPr>
              <p:cNvSpPr/>
              <p:nvPr/>
            </p:nvSpPr>
            <p:spPr>
              <a:xfrm>
                <a:off x="1028820" y="3536908"/>
                <a:ext cx="6382810" cy="4110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𝑧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𝑦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𝑧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𝑦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6" name="矩形 3">
                <a:extLst>
                  <a:ext uri="{FF2B5EF4-FFF2-40B4-BE49-F238E27FC236}">
                    <a16:creationId xmlns:a16="http://schemas.microsoft.com/office/drawing/2014/main" id="{9CC152A2-9B4A-A795-2080-F026890375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20" y="3536908"/>
                <a:ext cx="6382810" cy="411010"/>
              </a:xfrm>
              <a:prstGeom prst="rect">
                <a:avLst/>
              </a:prstGeom>
              <a:blipFill>
                <a:blip r:embed="rId12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3">
                <a:extLst>
                  <a:ext uri="{FF2B5EF4-FFF2-40B4-BE49-F238E27FC236}">
                    <a16:creationId xmlns:a16="http://schemas.microsoft.com/office/drawing/2014/main" id="{F81E9956-031F-FF00-6E5F-D156631F3BFE}"/>
                  </a:ext>
                </a:extLst>
              </p:cNvPr>
              <p:cNvSpPr/>
              <p:nvPr/>
            </p:nvSpPr>
            <p:spPr>
              <a:xfrm>
                <a:off x="1011984" y="4077072"/>
                <a:ext cx="7808488" cy="4110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𝑧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r>
                        <a:rPr lang="en-US" altLang="zh-TW" i="1">
                          <a:latin typeface="Cambria Math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</a:rPr>
                        <m:t>𝑧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r>
                        <a:rPr lang="en-US" altLang="zh-TW" i="1">
                          <a:latin typeface="Cambria Math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</a:rPr>
                        <m:t>𝑖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𝑧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𝑦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</a:rPr>
                        <m:t>𝑖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17" name="矩形 3">
                <a:extLst>
                  <a:ext uri="{FF2B5EF4-FFF2-40B4-BE49-F238E27FC236}">
                    <a16:creationId xmlns:a16="http://schemas.microsoft.com/office/drawing/2014/main" id="{F81E9956-031F-FF00-6E5F-D156631F3B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984" y="4077072"/>
                <a:ext cx="7808488" cy="411010"/>
              </a:xfrm>
              <a:prstGeom prst="rect">
                <a:avLst/>
              </a:prstGeom>
              <a:blipFill>
                <a:blip r:embed="rId13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14">
                <a:extLst>
                  <a:ext uri="{FF2B5EF4-FFF2-40B4-BE49-F238E27FC236}">
                    <a16:creationId xmlns:a16="http://schemas.microsoft.com/office/drawing/2014/main" id="{4023DB2C-A74F-37DC-E854-65789C8ACA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7486" y="5100637"/>
                <a:ext cx="3790538" cy="391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這兩物理量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kumimoji="0" lang="en-US" altLang="zh-TW" sz="1800" dirty="0">
                    <a:solidFill>
                      <a:srgbClr val="000000"/>
                    </a:solidFill>
                    <a:latin typeface="Calibri" pitchFamily="34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不能同時測量。</a:t>
                </a:r>
              </a:p>
            </p:txBody>
          </p:sp>
        </mc:Choice>
        <mc:Fallback xmlns="">
          <p:sp>
            <p:nvSpPr>
              <p:cNvPr id="2" name="Text Box 14">
                <a:extLst>
                  <a:ext uri="{FF2B5EF4-FFF2-40B4-BE49-F238E27FC236}">
                    <a16:creationId xmlns:a16="http://schemas.microsoft.com/office/drawing/2014/main" id="{4023DB2C-A74F-37DC-E854-65789C8AC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7486" y="5100637"/>
                <a:ext cx="3790538" cy="391261"/>
              </a:xfrm>
              <a:prstGeom prst="rect">
                <a:avLst/>
              </a:prstGeom>
              <a:blipFill>
                <a:blip r:embed="rId14"/>
                <a:stretch>
                  <a:fillRect l="-1338" t="-6250" b="-187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14">
            <a:extLst>
              <a:ext uri="{FF2B5EF4-FFF2-40B4-BE49-F238E27FC236}">
                <a16:creationId xmlns:a16="http://schemas.microsoft.com/office/drawing/2014/main" id="{0C4FF913-AB65-B2DF-3420-326017CBC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5533" y="6338315"/>
            <a:ext cx="40873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FF0000"/>
                </a:solidFill>
                <a:latin typeface="Calibri" pitchFamily="34" charset="0"/>
              </a:rPr>
              <a:t>角動量任兩個分量都不能同時測量。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A67FC7-903B-44B6-B4E6-D277F273DC01}"/>
              </a:ext>
            </a:extLst>
          </p:cNvPr>
          <p:cNvSpPr txBox="1"/>
          <p:nvPr/>
        </p:nvSpPr>
        <p:spPr bwMode="auto">
          <a:xfrm>
            <a:off x="982678" y="3076703"/>
            <a:ext cx="3517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計算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角動量分量彼此的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對易子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3">
                <a:extLst>
                  <a:ext uri="{FF2B5EF4-FFF2-40B4-BE49-F238E27FC236}">
                    <a16:creationId xmlns:a16="http://schemas.microsoft.com/office/drawing/2014/main" id="{807F37EE-55BB-E6CC-D1BE-48876624AB8B}"/>
                  </a:ext>
                </a:extLst>
              </p:cNvPr>
              <p:cNvSpPr/>
              <p:nvPr/>
            </p:nvSpPr>
            <p:spPr>
              <a:xfrm>
                <a:off x="5834043" y="2053851"/>
                <a:ext cx="3179201" cy="4110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</a:rPr>
                        <m:t>𝑖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9" name="矩形 3">
                <a:extLst>
                  <a:ext uri="{FF2B5EF4-FFF2-40B4-BE49-F238E27FC236}">
                    <a16:creationId xmlns:a16="http://schemas.microsoft.com/office/drawing/2014/main" id="{807F37EE-55BB-E6CC-D1BE-48876624AB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043" y="2053851"/>
                <a:ext cx="3179201" cy="411010"/>
              </a:xfrm>
              <a:prstGeom prst="rect">
                <a:avLst/>
              </a:prstGeom>
              <a:blipFill>
                <a:blip r:embed="rId1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016CB07-9893-7997-846C-AFB2EE9CF864}"/>
                  </a:ext>
                </a:extLst>
              </p:cNvPr>
              <p:cNvSpPr txBox="1"/>
              <p:nvPr/>
            </p:nvSpPr>
            <p:spPr bwMode="auto">
              <a:xfrm>
                <a:off x="4898512" y="3033023"/>
                <a:ext cx="363610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只有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/>
                      </a:rPr>
                      <m:t>=</m:t>
                    </m:r>
                    <m:r>
                      <a:rPr lang="en-US" altLang="zh-TW" i="1">
                        <a:latin typeface="Cambria Math"/>
                      </a:rPr>
                      <m:t>𝑖</m:t>
                    </m:r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</m:oMath>
                </a14:m>
                <a:r>
                  <a:rPr lang="zh-TW" altLang="en-US" dirty="0"/>
                  <a:t>，其餘都對易！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016CB07-9893-7997-846C-AFB2EE9CF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98512" y="3033023"/>
                <a:ext cx="3636105" cy="369332"/>
              </a:xfrm>
              <a:prstGeom prst="rect">
                <a:avLst/>
              </a:prstGeom>
              <a:blipFill>
                <a:blip r:embed="rId19"/>
                <a:stretch>
                  <a:fillRect l="-1394" t="-10345" b="-2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41479575-7969-F138-4C60-7103E311C32A}"/>
              </a:ext>
            </a:extLst>
          </p:cNvPr>
          <p:cNvSpPr txBox="1"/>
          <p:nvPr/>
        </p:nvSpPr>
        <p:spPr bwMode="auto">
          <a:xfrm>
            <a:off x="5785716" y="2469887"/>
            <a:ext cx="16379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dirty="0"/>
              <a:t>其餘都對易！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6EB2EC-FDDD-C8DC-013C-FF881658B5B4}"/>
              </a:ext>
            </a:extLst>
          </p:cNvPr>
          <p:cNvSpPr txBox="1"/>
          <p:nvPr/>
        </p:nvSpPr>
        <p:spPr bwMode="auto">
          <a:xfrm>
            <a:off x="1026223" y="5491898"/>
            <a:ext cx="14402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同時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298334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2" grpId="1" animBg="1"/>
      <p:bldP spid="13" grpId="0" animBg="1"/>
      <p:bldP spid="13" grpId="1" animBg="1"/>
      <p:bldP spid="3" grpId="0" animBg="1"/>
      <p:bldP spid="5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2" grpId="0"/>
      <p:bldP spid="7" grpId="0"/>
      <p:bldP spid="8" grpId="0"/>
      <p:bldP spid="9" grpId="0" animBg="1"/>
      <p:bldP spid="21" grpId="0"/>
      <p:bldP spid="22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2"/>
              <p:cNvSpPr txBox="1">
                <a:spLocks noChangeArrowheads="1"/>
              </p:cNvSpPr>
              <p:nvPr/>
            </p:nvSpPr>
            <p:spPr bwMode="auto">
              <a:xfrm>
                <a:off x="1260722" y="4918107"/>
                <a:ext cx="726969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/>
                  <a:t>選擇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altLang="zh-TW" sz="1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1800" dirty="0"/>
                  <a:t>及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zh-TW" altLang="en-US" sz="1800" dirty="0"/>
                  <a:t>共同的本徵態，記為：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zh-TW" alt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r>
                  <a:rPr lang="zh-TW" altLang="en-US" sz="1800" dirty="0"/>
                  <a:t>，</a:t>
                </a:r>
                <a:r>
                  <a:rPr lang="en-US" altLang="zh-TW" sz="1800" dirty="0"/>
                  <a:t>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ℏ</m:t>
                        </m:r>
                      </m:e>
                      <m:sup>
                        <m:r>
                          <a:rPr lang="en-US" altLang="zh-TW" sz="1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1800" dirty="0"/>
                  <a:t>及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</a:rPr>
                      <m:t>𝑚</m:t>
                    </m:r>
                    <m:r>
                      <a:rPr lang="en-US" altLang="zh-TW" sz="1800" i="1">
                        <a:latin typeface="Cambria Math"/>
                        <a:ea typeface="Cambria Math"/>
                      </a:rPr>
                      <m:t>ℏ</m:t>
                    </m:r>
                  </m:oMath>
                </a14:m>
                <a:r>
                  <a:rPr lang="zh-TW" altLang="en-US" sz="1800" dirty="0"/>
                  <a:t>為其本徵值。</a:t>
                </a:r>
                <a:endParaRPr lang="en-US" altLang="zh-TW" sz="1800" dirty="0"/>
              </a:p>
            </p:txBody>
          </p:sp>
        </mc:Choice>
        <mc:Fallback xmlns="">
          <p:sp>
            <p:nvSpPr>
              <p:cNvPr id="8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0722" y="4918107"/>
                <a:ext cx="7269697" cy="369332"/>
              </a:xfrm>
              <a:prstGeom prst="rect">
                <a:avLst/>
              </a:prstGeom>
              <a:blipFill>
                <a:blip r:embed="rId2"/>
                <a:stretch>
                  <a:fillRect l="-698" t="-113333" b="-16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336561" y="1144951"/>
                <a:ext cx="1691767" cy="4110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</a:rPr>
                        <m:t>𝑖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561" y="1144951"/>
                <a:ext cx="1691767" cy="411010"/>
              </a:xfrm>
              <a:prstGeom prst="rect">
                <a:avLst/>
              </a:prstGeom>
              <a:blipFill>
                <a:blip r:embed="rId3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352785" y="1144951"/>
                <a:ext cx="1756832" cy="39126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</a:rPr>
                        <m:t>𝑖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785" y="1144951"/>
                <a:ext cx="1756832" cy="391261"/>
              </a:xfrm>
              <a:prstGeom prst="rect">
                <a:avLst/>
              </a:prstGeom>
              <a:blipFill>
                <a:blip r:embed="rId4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441016" y="1147655"/>
                <a:ext cx="1756831" cy="4110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</a:rPr>
                        <m:t>𝑖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016" y="1147655"/>
                <a:ext cx="1756831" cy="411010"/>
              </a:xfrm>
              <a:prstGeom prst="rect">
                <a:avLst/>
              </a:prstGeom>
              <a:blipFill>
                <a:blip r:embed="rId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1324788" y="1812397"/>
                <a:ext cx="3422378" cy="4110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TW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1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zh-TW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zh-TW" sz="18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zh-TW" alt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altLang="zh-TW" sz="18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1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788" y="1812397"/>
                <a:ext cx="3422378" cy="411010"/>
              </a:xfrm>
              <a:prstGeom prst="rect">
                <a:avLst/>
              </a:prstGeom>
              <a:blipFill>
                <a:blip r:embed="rId6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向下箭號 2"/>
          <p:cNvSpPr/>
          <p:nvPr/>
        </p:nvSpPr>
        <p:spPr>
          <a:xfrm>
            <a:off x="3839665" y="1505577"/>
            <a:ext cx="288032" cy="38107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2"/>
              <p:cNvSpPr txBox="1">
                <a:spLocks noChangeArrowheads="1"/>
              </p:cNvSpPr>
              <p:nvPr/>
            </p:nvSpPr>
            <p:spPr bwMode="auto">
              <a:xfrm>
                <a:off x="1336286" y="5362727"/>
                <a:ext cx="2483855" cy="40235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zh-TW" alt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ℏ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4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6286" y="5362727"/>
                <a:ext cx="2483855" cy="402354"/>
              </a:xfrm>
              <a:prstGeom prst="rect">
                <a:avLst/>
              </a:prstGeom>
              <a:blipFill>
                <a:blip r:embed="rId7"/>
                <a:stretch>
                  <a:fillRect l="-2041" t="-103030" r="-7653" b="-1424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2"/>
              <p:cNvSpPr txBox="1">
                <a:spLocks noChangeArrowheads="1"/>
              </p:cNvSpPr>
              <p:nvPr/>
            </p:nvSpPr>
            <p:spPr bwMode="auto">
              <a:xfrm>
                <a:off x="1354356" y="5867409"/>
                <a:ext cx="2465785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zh-TW" alt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𝑚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1800" i="1" smtClean="0">
                              <a:latin typeface="Cambria Math"/>
                            </a:rPr>
                            <m:t>∙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5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4356" y="5867409"/>
                <a:ext cx="2465785" cy="369332"/>
              </a:xfrm>
              <a:prstGeom prst="rect">
                <a:avLst/>
              </a:prstGeom>
              <a:blipFill>
                <a:blip r:embed="rId8"/>
                <a:stretch>
                  <a:fillRect t="-113333" r="-6154" b="-16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4"/>
              <p:cNvSpPr txBox="1">
                <a:spLocks noChangeArrowheads="1"/>
              </p:cNvSpPr>
              <p:nvPr/>
            </p:nvSpPr>
            <p:spPr bwMode="auto">
              <a:xfrm>
                <a:off x="1303247" y="607058"/>
                <a:ext cx="711857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>
                    <a:solidFill>
                      <a:srgbClr val="FF0000"/>
                    </a:solidFill>
                  </a:rPr>
                  <a:t>但沒想到角動量任一個分量都與角動量大小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對易。</a:t>
                </a:r>
              </a:p>
            </p:txBody>
          </p:sp>
        </mc:Choice>
        <mc:Fallback xmlns="">
          <p:sp>
            <p:nvSpPr>
              <p:cNvPr id="13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3247" y="607058"/>
                <a:ext cx="7118572" cy="369332"/>
              </a:xfrm>
              <a:prstGeom prst="rect">
                <a:avLst/>
              </a:prstGeom>
              <a:blipFill>
                <a:blip r:embed="rId9"/>
                <a:stretch>
                  <a:fillRect l="-712" t="-10345" b="-241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14">
            <a:extLst>
              <a:ext uri="{FF2B5EF4-FFF2-40B4-BE49-F238E27FC236}">
                <a16:creationId xmlns:a16="http://schemas.microsoft.com/office/drawing/2014/main" id="{806D4CD3-BC9F-3CA5-17A8-ABD84C916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303" y="244534"/>
            <a:ext cx="40873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FF0000"/>
                </a:solidFill>
                <a:latin typeface="Calibri" pitchFamily="34" charset="0"/>
              </a:rPr>
              <a:t>角動量任兩個分量都不對易。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2">
                <a:extLst>
                  <a:ext uri="{FF2B5EF4-FFF2-40B4-BE49-F238E27FC236}">
                    <a16:creationId xmlns:a16="http://schemas.microsoft.com/office/drawing/2014/main" id="{49202505-A64B-55BF-8B1B-7B1164BB0E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303" y="4570574"/>
                <a:ext cx="711857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>
                    <a:solidFill>
                      <a:srgbClr val="FF0000"/>
                    </a:solidFill>
                  </a:rPr>
                  <a:t>因此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1800" baseline="30000" dirty="0">
                    <a:solidFill>
                      <a:srgbClr val="FF0000"/>
                    </a:solidFill>
                  </a:rPr>
                  <a:t> </a:t>
                </a:r>
                <a:r>
                  <a:rPr lang="zh-TW" altLang="en-US" sz="1800" dirty="0">
                    <a:solidFill>
                      <a:srgbClr val="FF0000"/>
                    </a:solidFill>
                  </a:rPr>
                  <a:t>可以與任一分量、但僅一個分量有共同的本徵函數。</a:t>
                </a:r>
                <a:endParaRPr lang="en-US" altLang="zh-TW" sz="1800" dirty="0"/>
              </a:p>
            </p:txBody>
          </p:sp>
        </mc:Choice>
        <mc:Fallback xmlns="">
          <p:sp>
            <p:nvSpPr>
              <p:cNvPr id="16" name="文字方塊 2">
                <a:extLst>
                  <a:ext uri="{FF2B5EF4-FFF2-40B4-BE49-F238E27FC236}">
                    <a16:creationId xmlns:a16="http://schemas.microsoft.com/office/drawing/2014/main" id="{49202505-A64B-55BF-8B1B-7B1164BB0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6303" y="4570574"/>
                <a:ext cx="7118573" cy="369332"/>
              </a:xfrm>
              <a:prstGeom prst="rect">
                <a:avLst/>
              </a:prstGeom>
              <a:blipFill>
                <a:blip r:embed="rId10"/>
                <a:stretch>
                  <a:fillRect l="-891" t="-10345" b="-241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1">
                <a:extLst>
                  <a:ext uri="{FF2B5EF4-FFF2-40B4-BE49-F238E27FC236}">
                    <a16:creationId xmlns:a16="http://schemas.microsoft.com/office/drawing/2014/main" id="{6DAB4B2F-0B45-DD05-EFF1-E017F9D09A2A}"/>
                  </a:ext>
                </a:extLst>
              </p:cNvPr>
              <p:cNvSpPr/>
              <p:nvPr/>
            </p:nvSpPr>
            <p:spPr>
              <a:xfrm>
                <a:off x="1331640" y="2417697"/>
                <a:ext cx="4130663" cy="4110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TW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1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zh-TW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zh-TW" sz="18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zh-TW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altLang="zh-TW" sz="18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1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7" name="矩形 11">
                <a:extLst>
                  <a:ext uri="{FF2B5EF4-FFF2-40B4-BE49-F238E27FC236}">
                    <a16:creationId xmlns:a16="http://schemas.microsoft.com/office/drawing/2014/main" id="{6DAB4B2F-0B45-DD05-EFF1-E017F9D09A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417697"/>
                <a:ext cx="4130663" cy="411010"/>
              </a:xfrm>
              <a:prstGeom prst="rect">
                <a:avLst/>
              </a:prstGeom>
              <a:blipFill>
                <a:blip r:embed="rId11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1">
                <a:extLst>
                  <a:ext uri="{FF2B5EF4-FFF2-40B4-BE49-F238E27FC236}">
                    <a16:creationId xmlns:a16="http://schemas.microsoft.com/office/drawing/2014/main" id="{C0B63204-D019-F78E-4BA3-17961381005D}"/>
                  </a:ext>
                </a:extLst>
              </p:cNvPr>
              <p:cNvSpPr/>
              <p:nvPr/>
            </p:nvSpPr>
            <p:spPr>
              <a:xfrm>
                <a:off x="1309978" y="3429226"/>
                <a:ext cx="4684354" cy="39126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i="1">
                          <a:latin typeface="Cambria Math"/>
                        </a:rPr>
                        <m:t>𝑖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i="1">
                          <a:latin typeface="Cambria Math"/>
                        </a:rPr>
                        <m:t>𝑖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/>
                        </a:rPr>
                        <m:t>𝑖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/>
                        </a:rPr>
                        <m:t>𝑖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8" name="矩形 11">
                <a:extLst>
                  <a:ext uri="{FF2B5EF4-FFF2-40B4-BE49-F238E27FC236}">
                    <a16:creationId xmlns:a16="http://schemas.microsoft.com/office/drawing/2014/main" id="{C0B63204-D019-F78E-4BA3-1796138100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978" y="3429226"/>
                <a:ext cx="4684354" cy="391261"/>
              </a:xfrm>
              <a:prstGeom prst="rect">
                <a:avLst/>
              </a:prstGeom>
              <a:blipFill>
                <a:blip r:embed="rId12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1">
                <a:extLst>
                  <a:ext uri="{FF2B5EF4-FFF2-40B4-BE49-F238E27FC236}">
                    <a16:creationId xmlns:a16="http://schemas.microsoft.com/office/drawing/2014/main" id="{7DA5CCE1-6A82-35FF-5B80-FCF881348B6A}"/>
                  </a:ext>
                </a:extLst>
              </p:cNvPr>
              <p:cNvSpPr/>
              <p:nvPr/>
            </p:nvSpPr>
            <p:spPr>
              <a:xfrm>
                <a:off x="1331640" y="2924944"/>
                <a:ext cx="5037450" cy="4110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9" name="矩形 11">
                <a:extLst>
                  <a:ext uri="{FF2B5EF4-FFF2-40B4-BE49-F238E27FC236}">
                    <a16:creationId xmlns:a16="http://schemas.microsoft.com/office/drawing/2014/main" id="{7DA5CCE1-6A82-35FF-5B80-FCF881348B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924944"/>
                <a:ext cx="5037450" cy="411010"/>
              </a:xfrm>
              <a:prstGeom prst="rect">
                <a:avLst/>
              </a:prstGeom>
              <a:blipFill>
                <a:blip r:embed="rId13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11">
                <a:extLst>
                  <a:ext uri="{FF2B5EF4-FFF2-40B4-BE49-F238E27FC236}">
                    <a16:creationId xmlns:a16="http://schemas.microsoft.com/office/drawing/2014/main" id="{57F1AA4C-901E-0573-0CE9-ACEED56C3301}"/>
                  </a:ext>
                </a:extLst>
              </p:cNvPr>
              <p:cNvSpPr/>
              <p:nvPr/>
            </p:nvSpPr>
            <p:spPr>
              <a:xfrm>
                <a:off x="1322017" y="4084276"/>
                <a:ext cx="3435141" cy="4110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=0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6" name="矩形 11">
                <a:extLst>
                  <a:ext uri="{FF2B5EF4-FFF2-40B4-BE49-F238E27FC236}">
                    <a16:creationId xmlns:a16="http://schemas.microsoft.com/office/drawing/2014/main" id="{57F1AA4C-901E-0573-0CE9-ACEED56C33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017" y="4084276"/>
                <a:ext cx="3435141" cy="411010"/>
              </a:xfrm>
              <a:prstGeom prst="rect">
                <a:avLst/>
              </a:prstGeom>
              <a:blipFill>
                <a:blip r:embed="rId1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12">
                <a:extLst>
                  <a:ext uri="{FF2B5EF4-FFF2-40B4-BE49-F238E27FC236}">
                    <a16:creationId xmlns:a16="http://schemas.microsoft.com/office/drawing/2014/main" id="{DC550E2E-5155-BB7B-7061-CF7C56FFBA6A}"/>
                  </a:ext>
                </a:extLst>
              </p:cNvPr>
              <p:cNvSpPr txBox="1"/>
              <p:nvPr/>
            </p:nvSpPr>
            <p:spPr bwMode="auto">
              <a:xfrm>
                <a:off x="5781702" y="1883941"/>
                <a:ext cx="2929393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𝐴𝐵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US" altLang="zh-TW" sz="1800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altLang="zh-TW" sz="1800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sz="1800" i="1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文字方塊 12">
                <a:extLst>
                  <a:ext uri="{FF2B5EF4-FFF2-40B4-BE49-F238E27FC236}">
                    <a16:creationId xmlns:a16="http://schemas.microsoft.com/office/drawing/2014/main" id="{DC550E2E-5155-BB7B-7061-CF7C56FFB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81702" y="1883941"/>
                <a:ext cx="292939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2">
                <a:extLst>
                  <a:ext uri="{FF2B5EF4-FFF2-40B4-BE49-F238E27FC236}">
                    <a16:creationId xmlns:a16="http://schemas.microsoft.com/office/drawing/2014/main" id="{9114A208-380E-381C-B5F1-916CA8CF6D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76256" y="5881610"/>
                <a:ext cx="1979836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zh-TW" alt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en-US" altLang="zh-TW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zh-TW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𝑎𝑚</m:t>
                          </m:r>
                        </m:sub>
                      </m:sSub>
                      <m:d>
                        <m:dPr>
                          <m:ctrlPr>
                            <a:rPr lang="en-US" altLang="zh-TW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zh-TW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2" name="文字方塊 2">
                <a:extLst>
                  <a:ext uri="{FF2B5EF4-FFF2-40B4-BE49-F238E27FC236}">
                    <a16:creationId xmlns:a16="http://schemas.microsoft.com/office/drawing/2014/main" id="{9114A208-380E-381C-B5F1-916CA8CF6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6256" y="5881610"/>
                <a:ext cx="1979836" cy="369332"/>
              </a:xfrm>
              <a:prstGeom prst="rect">
                <a:avLst/>
              </a:prstGeom>
              <a:blipFill>
                <a:blip r:embed="rId16"/>
                <a:stretch>
                  <a:fillRect l="-12739" t="-113333" b="-16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CC618A6-BDF7-3177-243D-CAE0F308C751}"/>
                  </a:ext>
                </a:extLst>
              </p:cNvPr>
              <p:cNvSpPr txBox="1"/>
              <p:nvPr/>
            </p:nvSpPr>
            <p:spPr bwMode="auto">
              <a:xfrm>
                <a:off x="1331640" y="6300655"/>
                <a:ext cx="781236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sz="1800" dirty="0"/>
                  <a:t>別忘了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zh-TW" alt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r>
                  <a:rPr lang="en-TW" dirty="0"/>
                  <a:t>就是一個位置波函數，最好以極座標</a:t>
                </a:r>
                <a:r>
                  <a:rPr lang="en-US" altLang="zh-TW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TW" dirty="0"/>
                  <a:t>表示。</a:t>
                </a:r>
                <a:r>
                  <a:rPr lang="en-TW" dirty="0">
                    <a:solidFill>
                      <a:schemeClr val="tx1"/>
                    </a:solidFill>
                  </a:rPr>
                  <a:t>記為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𝑎𝑚</m:t>
                        </m:r>
                      </m:sub>
                    </m:sSub>
                  </m:oMath>
                </a14:m>
                <a:r>
                  <a:rPr lang="en-TW" dirty="0">
                    <a:solidFill>
                      <a:schemeClr val="tx1"/>
                    </a:solidFill>
                  </a:rPr>
                  <a:t>。</a:t>
                </a:r>
                <a:endParaRPr lang="en-TW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CC618A6-BDF7-3177-243D-CAE0F308C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640" y="6300655"/>
                <a:ext cx="7812360" cy="369332"/>
              </a:xfrm>
              <a:prstGeom prst="rect">
                <a:avLst/>
              </a:prstGeom>
              <a:blipFill>
                <a:blip r:embed="rId17"/>
                <a:stretch>
                  <a:fillRect l="-649" t="-113333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84F0BB5-09EC-89F1-3154-65A3ECF547C9}"/>
              </a:ext>
            </a:extLst>
          </p:cNvPr>
          <p:cNvSpPr txBox="1"/>
          <p:nvPr/>
        </p:nvSpPr>
        <p:spPr bwMode="auto">
          <a:xfrm>
            <a:off x="4757158" y="5886402"/>
            <a:ext cx="2520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Spherical Harmonics</a:t>
            </a:r>
          </a:p>
        </p:txBody>
      </p:sp>
    </p:spTree>
    <p:extLst>
      <p:ext uri="{BB962C8B-B14F-4D97-AF65-F5344CB8AC3E}">
        <p14:creationId xmlns:p14="http://schemas.microsoft.com/office/powerpoint/2010/main" val="32955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5" grpId="0" animBg="1"/>
      <p:bldP spid="16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6" grpId="0" animBg="1"/>
      <p:bldP spid="5" grpId="0" animBg="1"/>
      <p:bldP spid="5" grpId="1" animBg="1"/>
      <p:bldP spid="2" grpId="0" animBg="1"/>
      <p:bldP spid="20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3716621" y="440340"/>
                <a:ext cx="1977755" cy="4110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r>
                        <a:rPr lang="en-US" altLang="zh-TW" sz="1800" i="1">
                          <a:latin typeface="Cambria Math"/>
                        </a:rPr>
                        <m:t>𝑖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621" y="440340"/>
                <a:ext cx="1977755" cy="411010"/>
              </a:xfrm>
              <a:prstGeom prst="rect">
                <a:avLst/>
              </a:prstGeom>
              <a:blipFill>
                <a:blip r:embed="rId2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044555" y="452406"/>
                <a:ext cx="1670199" cy="39126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</a:rPr>
                        <m:t>𝑖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555" y="452406"/>
                <a:ext cx="1670199" cy="391261"/>
              </a:xfrm>
              <a:prstGeom prst="rect">
                <a:avLst/>
              </a:prstGeom>
              <a:blipFill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向下箭號 2"/>
          <p:cNvSpPr/>
          <p:nvPr/>
        </p:nvSpPr>
        <p:spPr>
          <a:xfrm>
            <a:off x="3110003" y="863970"/>
            <a:ext cx="288032" cy="38107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044555" y="1313672"/>
                <a:ext cx="3088001" cy="4110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TW" sz="18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TW" sz="180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555" y="1313672"/>
                <a:ext cx="3088001" cy="411010"/>
              </a:xfrm>
              <a:prstGeom prst="rect">
                <a:avLst/>
              </a:prstGeom>
              <a:blipFill>
                <a:blip r:embed="rId4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036141" y="1862307"/>
                <a:ext cx="3132427" cy="4110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TW" sz="18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41" y="1862307"/>
                <a:ext cx="3132427" cy="411010"/>
              </a:xfrm>
              <a:prstGeom prst="rect">
                <a:avLst/>
              </a:prstGeom>
              <a:blipFill>
                <a:blip r:embed="rId5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1036141" y="3347988"/>
                <a:ext cx="1890261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TW" sz="18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r>
                            <a:rPr lang="en-US" altLang="zh-TW" sz="180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41" y="3347988"/>
                <a:ext cx="1890261" cy="369332"/>
              </a:xfrm>
              <a:prstGeom prst="rect">
                <a:avLst/>
              </a:prstGeom>
              <a:blipFill>
                <a:blip r:embed="rId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1036141" y="2462339"/>
                <a:ext cx="2733121" cy="39126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r>
                  <a:rPr lang="zh-TW" altLang="en-US" sz="1800" dirty="0"/>
                  <a:t>定義</a:t>
                </a:r>
                <a14:m>
                  <m:oMath xmlns:m="http://schemas.openxmlformats.org/officeDocument/2006/math">
                    <m:r>
                      <a:rPr lang="zh-TW" altLang="en-US" sz="1800" i="1" smtClean="0">
                        <a:latin typeface="Cambria Math"/>
                      </a:rPr>
                      <m:t>算子</m:t>
                    </m:r>
                    <m:r>
                      <a:rPr lang="zh-TW" altLang="en-US" sz="1800" b="0" i="1" smtClean="0">
                        <a:latin typeface="Cambria Math"/>
                      </a:rPr>
                      <m:t>：</m:t>
                    </m:r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altLang="zh-TW" sz="1800" i="1">
                        <a:latin typeface="Cambria Math"/>
                        <a:ea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1800" i="1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41" y="2462339"/>
                <a:ext cx="2733121" cy="391261"/>
              </a:xfrm>
              <a:prstGeom prst="rect">
                <a:avLst/>
              </a:prstGeom>
              <a:blipFill>
                <a:blip r:embed="rId7"/>
                <a:stretch>
                  <a:fillRect l="-1852" t="-6250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1"/>
          <p:cNvSpPr txBox="1"/>
          <p:nvPr/>
        </p:nvSpPr>
        <p:spPr bwMode="auto">
          <a:xfrm>
            <a:off x="1014741" y="2916128"/>
            <a:ext cx="2844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1800" dirty="0"/>
              <a:t>上式可以簡化為：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100D36-EE6A-338C-3080-B48B14C753C9}"/>
                  </a:ext>
                </a:extLst>
              </p:cNvPr>
              <p:cNvSpPr txBox="1"/>
              <p:nvPr/>
            </p:nvSpPr>
            <p:spPr bwMode="auto">
              <a:xfrm>
                <a:off x="2997545" y="473900"/>
                <a:ext cx="43628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100D36-EE6A-338C-3080-B48B14C75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97545" y="473900"/>
                <a:ext cx="43628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1837B3-DA1D-0C26-00D8-8B602A99225F}"/>
                  </a:ext>
                </a:extLst>
              </p:cNvPr>
              <p:cNvSpPr txBox="1"/>
              <p:nvPr/>
            </p:nvSpPr>
            <p:spPr bwMode="auto">
              <a:xfrm>
                <a:off x="5990052" y="452406"/>
                <a:ext cx="43628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𝑖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1837B3-DA1D-0C26-00D8-8B602A992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90052" y="452406"/>
                <a:ext cx="436284" cy="369332"/>
              </a:xfrm>
              <a:prstGeom prst="rect">
                <a:avLst/>
              </a:prstGeom>
              <a:blipFill>
                <a:blip r:embed="rId12"/>
                <a:stretch>
                  <a:fillRect r="-5714" b="-1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5">
                <a:extLst>
                  <a:ext uri="{FF2B5EF4-FFF2-40B4-BE49-F238E27FC236}">
                    <a16:creationId xmlns:a16="http://schemas.microsoft.com/office/drawing/2014/main" id="{CDB162D0-D3E5-4B7B-FF88-901DA43B67C1}"/>
                  </a:ext>
                </a:extLst>
              </p:cNvPr>
              <p:cNvSpPr/>
              <p:nvPr/>
            </p:nvSpPr>
            <p:spPr>
              <a:xfrm>
                <a:off x="3092317" y="3347988"/>
                <a:ext cx="2063385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TW" sz="18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  <m:r>
                            <a:rPr lang="en-US" altLang="zh-TW" sz="180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1" name="矩形 15">
                <a:extLst>
                  <a:ext uri="{FF2B5EF4-FFF2-40B4-BE49-F238E27FC236}">
                    <a16:creationId xmlns:a16="http://schemas.microsoft.com/office/drawing/2014/main" id="{CDB162D0-D3E5-4B7B-FF88-901DA43B67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317" y="3347988"/>
                <a:ext cx="2063385" cy="369332"/>
              </a:xfrm>
              <a:prstGeom prst="rect">
                <a:avLst/>
              </a:prstGeom>
              <a:blipFill>
                <a:blip r:embed="rId1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2">
                <a:extLst>
                  <a:ext uri="{FF2B5EF4-FFF2-40B4-BE49-F238E27FC236}">
                    <a16:creationId xmlns:a16="http://schemas.microsoft.com/office/drawing/2014/main" id="{DFE80AEA-0202-5F0F-0242-F037B1B02C97}"/>
                  </a:ext>
                </a:extLst>
              </p:cNvPr>
              <p:cNvSpPr txBox="1"/>
              <p:nvPr/>
            </p:nvSpPr>
            <p:spPr bwMode="auto">
              <a:xfrm>
                <a:off x="6694920" y="3325728"/>
                <a:ext cx="1939109" cy="40498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zh-TW" altLang="en-US" i="1">
                          <a:latin typeface="Cambria Math"/>
                        </a:rPr>
                        <m:t>𝜔</m:t>
                      </m:r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8" name="文字方塊 2">
                <a:extLst>
                  <a:ext uri="{FF2B5EF4-FFF2-40B4-BE49-F238E27FC236}">
                    <a16:creationId xmlns:a16="http://schemas.microsoft.com/office/drawing/2014/main" id="{DFE80AEA-0202-5F0F-0242-F037B1B02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94920" y="3325728"/>
                <a:ext cx="1939109" cy="40498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2">
                <a:extLst>
                  <a:ext uri="{FF2B5EF4-FFF2-40B4-BE49-F238E27FC236}">
                    <a16:creationId xmlns:a16="http://schemas.microsoft.com/office/drawing/2014/main" id="{E0D678E5-CC2D-D4B2-44FE-81B7CB67EE23}"/>
                  </a:ext>
                </a:extLst>
              </p:cNvPr>
              <p:cNvSpPr txBox="1"/>
              <p:nvPr/>
            </p:nvSpPr>
            <p:spPr bwMode="auto">
              <a:xfrm>
                <a:off x="6694921" y="3876659"/>
                <a:ext cx="1939109" cy="37645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zh-TW" altLang="en-US" i="1">
                          <a:latin typeface="Cambria Math"/>
                        </a:rPr>
                        <m:t>𝜔</m:t>
                      </m:r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9" name="文字方塊 2">
                <a:extLst>
                  <a:ext uri="{FF2B5EF4-FFF2-40B4-BE49-F238E27FC236}">
                    <a16:creationId xmlns:a16="http://schemas.microsoft.com/office/drawing/2014/main" id="{E0D678E5-CC2D-D4B2-44FE-81B7CB67E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94921" y="3876659"/>
                <a:ext cx="1939109" cy="376450"/>
              </a:xfrm>
              <a:prstGeom prst="rect">
                <a:avLst/>
              </a:prstGeom>
              <a:blipFill>
                <a:blip r:embed="rId15"/>
                <a:stretch>
                  <a:fillRect b="-16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FB0FEA7-0DEE-A63B-ECCE-1FAC139393CF}"/>
                  </a:ext>
                </a:extLst>
              </p:cNvPr>
              <p:cNvSpPr txBox="1"/>
              <p:nvPr/>
            </p:nvSpPr>
            <p:spPr bwMode="auto">
              <a:xfrm>
                <a:off x="1014741" y="3928173"/>
                <a:ext cx="5665992" cy="376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這兩式與量子彈簧中</a:t>
                </a:r>
                <a:r>
                  <a:rPr lang="en-US" altLang="zh-TW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𝐻</a:t>
                </a:r>
                <a:r>
                  <a:rPr lang="zh-TW" altLang="en-US" b="0" i="0" dirty="0">
                    <a:latin typeface="Cambria Math" panose="02040503050406030204" pitchFamily="18" charset="0"/>
                  </a:rPr>
                  <a:t>與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†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的對易關係完全相同！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FB0FEA7-0DEE-A63B-ECCE-1FAC13939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4741" y="3928173"/>
                <a:ext cx="5665992" cy="376450"/>
              </a:xfrm>
              <a:prstGeom prst="rect">
                <a:avLst/>
              </a:prstGeom>
              <a:blipFill>
                <a:blip r:embed="rId17"/>
                <a:stretch>
                  <a:fillRect l="-893" t="-3333" b="-3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444A3D1F-FA2B-2338-46D4-C3F8FE85EAE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94921" y="79823"/>
            <a:ext cx="2264931" cy="305346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7CD3AF87-3AC6-AC33-FB47-92A80442A7AE}"/>
              </a:ext>
            </a:extLst>
          </p:cNvPr>
          <p:cNvSpPr/>
          <p:nvPr/>
        </p:nvSpPr>
        <p:spPr>
          <a:xfrm>
            <a:off x="1475656" y="1245048"/>
            <a:ext cx="1080120" cy="5997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C7B4415-FD14-12E7-20A6-C532EEF2ADCA}"/>
              </a:ext>
            </a:extLst>
          </p:cNvPr>
          <p:cNvSpPr/>
          <p:nvPr/>
        </p:nvSpPr>
        <p:spPr>
          <a:xfrm>
            <a:off x="2976564" y="1241301"/>
            <a:ext cx="1080120" cy="5997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16">
                <a:extLst>
                  <a:ext uri="{FF2B5EF4-FFF2-40B4-BE49-F238E27FC236}">
                    <a16:creationId xmlns:a16="http://schemas.microsoft.com/office/drawing/2014/main" id="{5EBF9A07-DE9C-CFC7-F40C-7E617CCCA43A}"/>
                  </a:ext>
                </a:extLst>
              </p:cNvPr>
              <p:cNvSpPr/>
              <p:nvPr/>
            </p:nvSpPr>
            <p:spPr>
              <a:xfrm>
                <a:off x="4104515" y="2479386"/>
                <a:ext cx="2199256" cy="431337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Cambria Math" panose="02040503050406030204" pitchFamily="18" charset="0"/>
                        </a:rPr>
                        <m:t>≡</m:t>
                      </m:r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4" name="矩形 16">
                <a:extLst>
                  <a:ext uri="{FF2B5EF4-FFF2-40B4-BE49-F238E27FC236}">
                    <a16:creationId xmlns:a16="http://schemas.microsoft.com/office/drawing/2014/main" id="{5EBF9A07-DE9C-CFC7-F40C-7E617CCCA4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15" y="2479386"/>
                <a:ext cx="2199256" cy="431337"/>
              </a:xfrm>
              <a:prstGeom prst="rect">
                <a:avLst/>
              </a:prstGeom>
              <a:blipFill>
                <a:blip r:embed="rId1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D6F15D5-C777-142F-7B93-EC6BEDBC0007}"/>
                  </a:ext>
                </a:extLst>
              </p:cNvPr>
              <p:cNvSpPr txBox="1"/>
              <p:nvPr/>
            </p:nvSpPr>
            <p:spPr bwMode="auto">
              <a:xfrm>
                <a:off x="1926618" y="4556642"/>
                <a:ext cx="557808" cy="471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D6F15D5-C777-142F-7B93-EC6BEDBC0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6618" y="4556642"/>
                <a:ext cx="557808" cy="47121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2E4C963-9DDB-7A77-61CD-8793FC6C81A7}"/>
                  </a:ext>
                </a:extLst>
              </p:cNvPr>
              <p:cNvSpPr txBox="1"/>
              <p:nvPr/>
            </p:nvSpPr>
            <p:spPr bwMode="auto">
              <a:xfrm>
                <a:off x="2844640" y="4549524"/>
                <a:ext cx="55780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2E4C963-9DDB-7A77-61CD-8793FC6C8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4640" y="4549524"/>
                <a:ext cx="557808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EB32D19-1C68-A313-8520-934222FC824D}"/>
                  </a:ext>
                </a:extLst>
              </p:cNvPr>
              <p:cNvSpPr txBox="1"/>
              <p:nvPr/>
            </p:nvSpPr>
            <p:spPr bwMode="auto">
              <a:xfrm>
                <a:off x="4970626" y="4556642"/>
                <a:ext cx="55780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EB32D19-1C68-A313-8520-934222FC8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70626" y="4556642"/>
                <a:ext cx="557808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B0E3FB3-2A24-7128-0EE9-E31F41104576}"/>
                  </a:ext>
                </a:extLst>
              </p:cNvPr>
              <p:cNvSpPr txBox="1"/>
              <p:nvPr/>
            </p:nvSpPr>
            <p:spPr bwMode="auto">
              <a:xfrm>
                <a:off x="1926618" y="6034593"/>
                <a:ext cx="55780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B0E3FB3-2A24-7128-0EE9-E31F41104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6618" y="6034593"/>
                <a:ext cx="557808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B15245-7C45-AEA7-A4B3-47CFCACA9BC7}"/>
                  </a:ext>
                </a:extLst>
              </p:cNvPr>
              <p:cNvSpPr txBox="1"/>
              <p:nvPr/>
            </p:nvSpPr>
            <p:spPr bwMode="auto">
              <a:xfrm>
                <a:off x="2796559" y="6052946"/>
                <a:ext cx="55780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B15245-7C45-AEA7-A4B3-47CFCACA9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96559" y="6052946"/>
                <a:ext cx="557808" cy="46166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77DA6E0-B321-81F7-239D-EF49C23015B5}"/>
                  </a:ext>
                </a:extLst>
              </p:cNvPr>
              <p:cNvSpPr txBox="1"/>
              <p:nvPr/>
            </p:nvSpPr>
            <p:spPr bwMode="auto">
              <a:xfrm>
                <a:off x="4850537" y="6052946"/>
                <a:ext cx="70182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77DA6E0-B321-81F7-239D-EF49C2301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0537" y="6052946"/>
                <a:ext cx="701824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Up-down Arrow 30">
            <a:extLst>
              <a:ext uri="{FF2B5EF4-FFF2-40B4-BE49-F238E27FC236}">
                <a16:creationId xmlns:a16="http://schemas.microsoft.com/office/drawing/2014/main" id="{FC784016-148F-D205-1F24-1E8656192370}"/>
              </a:ext>
            </a:extLst>
          </p:cNvPr>
          <p:cNvSpPr/>
          <p:nvPr/>
        </p:nvSpPr>
        <p:spPr>
          <a:xfrm>
            <a:off x="3402448" y="5098865"/>
            <a:ext cx="522312" cy="759519"/>
          </a:xfrm>
          <a:prstGeom prst="up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9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5" grpId="0" animBg="1"/>
      <p:bldP spid="16" grpId="0" animBg="1"/>
      <p:bldP spid="17" grpId="0" animBg="1"/>
      <p:bldP spid="2" grpId="0"/>
      <p:bldP spid="7" grpId="0"/>
      <p:bldP spid="8" grpId="0"/>
      <p:bldP spid="11" grpId="0" animBg="1"/>
      <p:bldP spid="18" grpId="0" animBg="1"/>
      <p:bldP spid="19" grpId="0" animBg="1"/>
      <p:bldP spid="21" grpId="0"/>
      <p:bldP spid="13" grpId="0" animBg="1"/>
      <p:bldP spid="14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1054671" y="1982556"/>
                <a:ext cx="1760418" cy="37561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TW" sz="18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r>
                            <a:rPr lang="en-US" altLang="zh-TW" sz="180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671" y="1982556"/>
                <a:ext cx="1760418" cy="375616"/>
              </a:xfrm>
              <a:prstGeom prst="rect">
                <a:avLst/>
              </a:prstGeom>
              <a:blipFill>
                <a:blip r:embed="rId2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998544" y="3156694"/>
                <a:ext cx="3519873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+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  <m:r>
                        <a:rPr lang="en-US" altLang="zh-TW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TW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544" y="3156694"/>
                <a:ext cx="3519873" cy="369332"/>
              </a:xfrm>
              <a:prstGeom prst="rect">
                <a:avLst/>
              </a:prstGeom>
              <a:blipFill>
                <a:blip r:embed="rId3"/>
                <a:stretch>
                  <a:fillRect t="-106667" r="-5396" b="-17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 bwMode="auto">
              <a:xfrm>
                <a:off x="971357" y="2674165"/>
                <a:ext cx="670683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zh-TW" altLang="en-US" sz="1800" dirty="0"/>
                  <a:t>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</a:rPr>
                          <m:t>+</m:t>
                        </m:r>
                      </m:sub>
                    </m:sSub>
                  </m:oMath>
                </a14:m>
                <a:r>
                  <a:rPr lang="zh-TW" altLang="en-US" sz="1800" dirty="0"/>
                  <a:t>作用於任一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zh-TW" altLang="en-US" sz="1800" dirty="0"/>
                  <a:t>的本徵態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zh-TW" alt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zh-TW" altLang="en-US" i="1">
                        <a:latin typeface="Cambria Math" panose="02040503050406030204" pitchFamily="18" charset="0"/>
                      </a:rPr>
                      <m:t>：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+</m:t>
                        </m:r>
                      </m:sub>
                    </m:sSub>
                    <m:d>
                      <m:dPr>
                        <m:begChr m:val=""/>
                        <m:endChr m:val="⟩"/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r>
                  <a:rPr lang="zh-TW" altLang="en-US" sz="1800" dirty="0"/>
                  <a:t>竟又</a:t>
                </a:r>
                <a:r>
                  <a:rPr lang="zh-TW" altLang="en-US" dirty="0"/>
                  <a:t>是</a:t>
                </a:r>
                <a:r>
                  <a:rPr lang="zh-TW" altLang="en-US" sz="1800" dirty="0"/>
                  <a:t>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zh-TW" altLang="en-US" sz="1800" dirty="0"/>
                  <a:t>本徵態：</a:t>
                </a: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357" y="2674165"/>
                <a:ext cx="6706831" cy="369332"/>
              </a:xfrm>
              <a:prstGeom prst="rect">
                <a:avLst/>
              </a:prstGeom>
              <a:blipFill>
                <a:blip r:embed="rId4"/>
                <a:stretch>
                  <a:fillRect l="-756" t="-110000" b="-16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951276" y="5975716"/>
                <a:ext cx="7634915" cy="3756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sz="1800" dirty="0"/>
                  <a:t>本徵態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 panose="02040503050406030204" pitchFamily="18" charset="0"/>
                          </a:rPr>
                          <m:t>±</m:t>
                        </m:r>
                      </m:sub>
                    </m:sSub>
                    <m:d>
                      <m:dPr>
                        <m:begChr m:val=""/>
                        <m:endChr m:val="⟩"/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r>
                  <a:rPr lang="zh-TW" altLang="en-US" sz="1800" dirty="0"/>
                  <a:t>的本徵值為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TW" i="1">
                            <a:latin typeface="Cambria Math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</m:oMath>
                </a14:m>
                <a:r>
                  <a:rPr lang="zh-TW" altLang="en-US" sz="1800" dirty="0"/>
                  <a:t>，但它是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1800" dirty="0"/>
                  <a:t>的本徵態嗎？</a:t>
                </a: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276" y="5975716"/>
                <a:ext cx="7634915" cy="375616"/>
              </a:xfrm>
              <a:prstGeom prst="rect">
                <a:avLst/>
              </a:prstGeom>
              <a:blipFill>
                <a:blip r:embed="rId5"/>
                <a:stretch>
                  <a:fillRect l="-498" t="-106452" b="-15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5">
                <a:extLst>
                  <a:ext uri="{FF2B5EF4-FFF2-40B4-BE49-F238E27FC236}">
                    <a16:creationId xmlns:a16="http://schemas.microsoft.com/office/drawing/2014/main" id="{CDB162D0-D3E5-4B7B-FF88-901DA43B67C1}"/>
                  </a:ext>
                </a:extLst>
              </p:cNvPr>
              <p:cNvSpPr/>
              <p:nvPr/>
            </p:nvSpPr>
            <p:spPr>
              <a:xfrm>
                <a:off x="3150370" y="1988840"/>
                <a:ext cx="1928733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TW" sz="18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  <m:r>
                            <a:rPr lang="en-US" altLang="zh-TW" sz="180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1" name="矩形 15">
                <a:extLst>
                  <a:ext uri="{FF2B5EF4-FFF2-40B4-BE49-F238E27FC236}">
                    <a16:creationId xmlns:a16="http://schemas.microsoft.com/office/drawing/2014/main" id="{CDB162D0-D3E5-4B7B-FF88-901DA43B67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370" y="1988840"/>
                <a:ext cx="1928733" cy="369332"/>
              </a:xfrm>
              <a:prstGeom prst="rect">
                <a:avLst/>
              </a:prstGeom>
              <a:blipFill>
                <a:blip r:embed="rId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9">
                <a:extLst>
                  <a:ext uri="{FF2B5EF4-FFF2-40B4-BE49-F238E27FC236}">
                    <a16:creationId xmlns:a16="http://schemas.microsoft.com/office/drawing/2014/main" id="{F6EE407A-75E5-B665-4B76-B0F4270FBDC9}"/>
                  </a:ext>
                </a:extLst>
              </p:cNvPr>
              <p:cNvSpPr/>
              <p:nvPr/>
            </p:nvSpPr>
            <p:spPr>
              <a:xfrm>
                <a:off x="998544" y="3616090"/>
                <a:ext cx="5411595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2" name="矩形 19">
                <a:extLst>
                  <a:ext uri="{FF2B5EF4-FFF2-40B4-BE49-F238E27FC236}">
                    <a16:creationId xmlns:a16="http://schemas.microsoft.com/office/drawing/2014/main" id="{F6EE407A-75E5-B665-4B76-B0F4270FBD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544" y="3616090"/>
                <a:ext cx="5411595" cy="369332"/>
              </a:xfrm>
              <a:prstGeom prst="rect">
                <a:avLst/>
              </a:prstGeom>
              <a:blipFill>
                <a:blip r:embed="rId7"/>
                <a:stretch>
                  <a:fillRect t="-106667" r="-2108" b="-17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19">
                <a:extLst>
                  <a:ext uri="{FF2B5EF4-FFF2-40B4-BE49-F238E27FC236}">
                    <a16:creationId xmlns:a16="http://schemas.microsoft.com/office/drawing/2014/main" id="{B7541AF3-7E4C-52AC-23E0-B6E0D033DEF5}"/>
                  </a:ext>
                </a:extLst>
              </p:cNvPr>
              <p:cNvSpPr/>
              <p:nvPr/>
            </p:nvSpPr>
            <p:spPr>
              <a:xfrm>
                <a:off x="999435" y="4183835"/>
                <a:ext cx="3701398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+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  <m:r>
                        <a:rPr lang="en-US" altLang="zh-TW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22" name="矩形 19">
                <a:extLst>
                  <a:ext uri="{FF2B5EF4-FFF2-40B4-BE49-F238E27FC236}">
                    <a16:creationId xmlns:a16="http://schemas.microsoft.com/office/drawing/2014/main" id="{B7541AF3-7E4C-52AC-23E0-B6E0D033DE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35" y="4183835"/>
                <a:ext cx="3701398" cy="369332"/>
              </a:xfrm>
              <a:prstGeom prst="rect">
                <a:avLst/>
              </a:prstGeom>
              <a:blipFill>
                <a:blip r:embed="rId8"/>
                <a:stretch>
                  <a:fillRect t="-106667" r="-4778" b="-17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13">
                <a:extLst>
                  <a:ext uri="{FF2B5EF4-FFF2-40B4-BE49-F238E27FC236}">
                    <a16:creationId xmlns:a16="http://schemas.microsoft.com/office/drawing/2014/main" id="{6F8816F3-3318-95A7-FC1A-AF7D86D4E689}"/>
                  </a:ext>
                </a:extLst>
              </p:cNvPr>
              <p:cNvSpPr txBox="1"/>
              <p:nvPr/>
            </p:nvSpPr>
            <p:spPr bwMode="auto">
              <a:xfrm>
                <a:off x="998544" y="5407971"/>
                <a:ext cx="6946492" cy="375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b>
                    </m:sSub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可以增加及減少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𝑍</m:t>
                        </m:r>
                      </m:sub>
                    </m:sSub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的本徵值一個量子</a:t>
                </a:r>
                <a14:m>
                  <m:oMath xmlns:m="http://schemas.openxmlformats.org/officeDocument/2006/math">
                    <m:r>
                      <a:rPr lang="en-US" altLang="zh-TW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。</a:t>
                </a:r>
                <a:endParaRPr lang="zh-TW" altLang="en-US" sz="1800" dirty="0"/>
              </a:p>
            </p:txBody>
          </p:sp>
        </mc:Choice>
        <mc:Fallback xmlns="">
          <p:sp>
            <p:nvSpPr>
              <p:cNvPr id="25" name="文字方塊 13">
                <a:extLst>
                  <a:ext uri="{FF2B5EF4-FFF2-40B4-BE49-F238E27FC236}">
                    <a16:creationId xmlns:a16="http://schemas.microsoft.com/office/drawing/2014/main" id="{6F8816F3-3318-95A7-FC1A-AF7D86D4E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8544" y="5407971"/>
                <a:ext cx="6946492" cy="375616"/>
              </a:xfrm>
              <a:prstGeom prst="rect">
                <a:avLst/>
              </a:prstGeom>
              <a:blipFill>
                <a:blip r:embed="rId10"/>
                <a:stretch>
                  <a:fillRect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32F714A-F493-0300-78B5-A963BB858815}"/>
                  </a:ext>
                </a:extLst>
              </p:cNvPr>
              <p:cNvSpPr txBox="1"/>
              <p:nvPr/>
            </p:nvSpPr>
            <p:spPr bwMode="auto">
              <a:xfrm>
                <a:off x="1363186" y="418204"/>
                <a:ext cx="557808" cy="471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32F714A-F493-0300-78B5-A963BB858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3186" y="418204"/>
                <a:ext cx="557808" cy="47121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1E011B0-24E8-D396-90C2-10653966ADC5}"/>
                  </a:ext>
                </a:extLst>
              </p:cNvPr>
              <p:cNvSpPr txBox="1"/>
              <p:nvPr/>
            </p:nvSpPr>
            <p:spPr bwMode="auto">
              <a:xfrm>
                <a:off x="2281208" y="411086"/>
                <a:ext cx="55780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1E011B0-24E8-D396-90C2-10653966A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1208" y="411086"/>
                <a:ext cx="557808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848D48B-867D-F9AA-D5C8-120A8B45B8FD}"/>
                  </a:ext>
                </a:extLst>
              </p:cNvPr>
              <p:cNvSpPr txBox="1"/>
              <p:nvPr/>
            </p:nvSpPr>
            <p:spPr bwMode="auto">
              <a:xfrm>
                <a:off x="4407194" y="418204"/>
                <a:ext cx="55780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848D48B-867D-F9AA-D5C8-120A8B45B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07194" y="418204"/>
                <a:ext cx="557808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B3525C9-7976-3003-1B30-9C63FCF8A26A}"/>
                  </a:ext>
                </a:extLst>
              </p:cNvPr>
              <p:cNvSpPr txBox="1"/>
              <p:nvPr/>
            </p:nvSpPr>
            <p:spPr bwMode="auto">
              <a:xfrm>
                <a:off x="1339259" y="1169607"/>
                <a:ext cx="55780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B3525C9-7976-3003-1B30-9C63FCF8A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9259" y="1169607"/>
                <a:ext cx="557808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689F189-76FF-2B87-2E88-156C165CF10E}"/>
                  </a:ext>
                </a:extLst>
              </p:cNvPr>
              <p:cNvSpPr txBox="1"/>
              <p:nvPr/>
            </p:nvSpPr>
            <p:spPr bwMode="auto">
              <a:xfrm>
                <a:off x="2209200" y="1187960"/>
                <a:ext cx="55780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689F189-76FF-2B87-2E88-156C165CF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9200" y="1187960"/>
                <a:ext cx="557808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56F3315-A108-5E12-43F2-9CEB281C3E4C}"/>
                  </a:ext>
                </a:extLst>
              </p:cNvPr>
              <p:cNvSpPr txBox="1"/>
              <p:nvPr/>
            </p:nvSpPr>
            <p:spPr bwMode="auto">
              <a:xfrm>
                <a:off x="4263178" y="1187960"/>
                <a:ext cx="70182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56F3315-A108-5E12-43F2-9CEB281C3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63178" y="1187960"/>
                <a:ext cx="701824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Up-down Arrow 31">
            <a:extLst>
              <a:ext uri="{FF2B5EF4-FFF2-40B4-BE49-F238E27FC236}">
                <a16:creationId xmlns:a16="http://schemas.microsoft.com/office/drawing/2014/main" id="{D1B98206-1EC9-1B39-BA8D-A728B5317B35}"/>
              </a:ext>
            </a:extLst>
          </p:cNvPr>
          <p:cNvSpPr/>
          <p:nvPr/>
        </p:nvSpPr>
        <p:spPr>
          <a:xfrm>
            <a:off x="3306354" y="790077"/>
            <a:ext cx="172735" cy="471220"/>
          </a:xfrm>
          <a:prstGeom prst="up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19">
                <a:extLst>
                  <a:ext uri="{FF2B5EF4-FFF2-40B4-BE49-F238E27FC236}">
                    <a16:creationId xmlns:a16="http://schemas.microsoft.com/office/drawing/2014/main" id="{4B5CAD39-AA0C-62E9-9843-6A14978BD52C}"/>
                  </a:ext>
                </a:extLst>
              </p:cNvPr>
              <p:cNvSpPr/>
              <p:nvPr/>
            </p:nvSpPr>
            <p:spPr>
              <a:xfrm>
                <a:off x="998544" y="4948575"/>
                <a:ext cx="3701398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  <m:r>
                        <a:rPr lang="en-US" altLang="zh-TW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35" name="矩形 19">
                <a:extLst>
                  <a:ext uri="{FF2B5EF4-FFF2-40B4-BE49-F238E27FC236}">
                    <a16:creationId xmlns:a16="http://schemas.microsoft.com/office/drawing/2014/main" id="{4B5CAD39-AA0C-62E9-9843-6A14978BD5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544" y="4948575"/>
                <a:ext cx="3701398" cy="369332"/>
              </a:xfrm>
              <a:prstGeom prst="rect">
                <a:avLst/>
              </a:prstGeom>
              <a:blipFill>
                <a:blip r:embed="rId17"/>
                <a:stretch>
                  <a:fillRect t="-106667" r="-4778" b="-17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19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6" grpId="0"/>
      <p:bldP spid="12" grpId="0" animBg="1"/>
      <p:bldP spid="22" grpId="0" animBg="1"/>
      <p:bldP spid="25" grpId="0"/>
      <p:bldP spid="3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422569" y="1011000"/>
                <a:ext cx="1454950" cy="38113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sub>
                          </m:sSub>
                          <m:r>
                            <a:rPr lang="en-US" altLang="zh-TW" sz="180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569" y="1011000"/>
                <a:ext cx="1454950" cy="381130"/>
              </a:xfrm>
              <a:prstGeom prst="rect">
                <a:avLst/>
              </a:prstGeom>
              <a:blipFill>
                <a:blip r:embed="rId2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7164288" y="498469"/>
                <a:ext cx="1647887" cy="39126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b>
                      </m:sSub>
                      <m:r>
                        <a:rPr lang="en-US" altLang="zh-TW" sz="1800" i="1">
                          <a:latin typeface="Cambria Math"/>
                          <a:ea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498469"/>
                <a:ext cx="1647887" cy="391261"/>
              </a:xfrm>
              <a:prstGeom prst="rect">
                <a:avLst/>
              </a:prstGeom>
              <a:blipFill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1551129" y="3409354"/>
                <a:ext cx="2309607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  <m:d>
                      <m:dPr>
                        <m:begChr m:val=""/>
                        <m:endChr m:val="⟩"/>
                        <m:ctrlPr>
                          <a:rPr lang="zh-TW" alt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zh-TW" altLang="en-US" sz="1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zh-TW" alt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TW" sz="18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129" y="3409354"/>
                <a:ext cx="2309607" cy="369332"/>
              </a:xfrm>
              <a:prstGeom prst="rect">
                <a:avLst/>
              </a:prstGeom>
              <a:blipFill>
                <a:blip r:embed="rId4"/>
                <a:stretch>
                  <a:fillRect l="-2186" t="-106667" r="-5464" b="-17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540893" y="5526451"/>
                <a:ext cx="42551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𝑍</m:t>
                        </m:r>
                      </m:sub>
                    </m:sSub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的本徵值是量子化的。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一個量子是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。</a:t>
                </a: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893" y="5526451"/>
                <a:ext cx="4255139" cy="369332"/>
              </a:xfrm>
              <a:prstGeom prst="rect">
                <a:avLst/>
              </a:prstGeom>
              <a:blipFill>
                <a:blip r:embed="rId5"/>
                <a:stretch>
                  <a:fillRect t="-10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 bwMode="auto">
              <a:xfrm>
                <a:off x="1531766" y="4415833"/>
                <a:ext cx="6946492" cy="375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b>
                    </m:sSub>
                  </m:oMath>
                </a14:m>
                <a:r>
                  <a:rPr lang="zh-TW" altLang="en-US" sz="1800" dirty="0"/>
                  <a:t>可以增加及減少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/>
                          </a:rPr>
                          <m:t>𝑍</m:t>
                        </m:r>
                      </m:sub>
                    </m:sSub>
                  </m:oMath>
                </a14:m>
                <a:r>
                  <a:rPr lang="zh-TW" altLang="en-US" sz="1800" dirty="0"/>
                  <a:t>的本徵值一個量子</a:t>
                </a:r>
                <a14:m>
                  <m:oMath xmlns:m="http://schemas.openxmlformats.org/officeDocument/2006/math">
                    <m:r>
                      <a:rPr lang="en-US" altLang="zh-TW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</m:oMath>
                </a14:m>
                <a:r>
                  <a:rPr lang="zh-TW" altLang="en-US" sz="1800" dirty="0"/>
                  <a:t>。維持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本徵值不變！</a:t>
                </a:r>
                <a:endParaRPr lang="zh-TW" altLang="en-US" sz="1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1766" y="4415833"/>
                <a:ext cx="6946492" cy="375616"/>
              </a:xfrm>
              <a:prstGeom prst="rect">
                <a:avLst/>
              </a:prstGeom>
              <a:blipFill>
                <a:blip r:embed="rId6"/>
                <a:stretch>
                  <a:fillRect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1540893" y="1988056"/>
                <a:ext cx="4319901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+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  <m:r>
                        <a:rPr lang="en-US" altLang="zh-TW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893" y="1988056"/>
                <a:ext cx="4319901" cy="369332"/>
              </a:xfrm>
              <a:prstGeom prst="rect">
                <a:avLst/>
              </a:prstGeom>
              <a:blipFill>
                <a:blip r:embed="rId7"/>
                <a:stretch>
                  <a:fillRect t="-106667" r="-4106" b="-17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1"/>
          <p:cNvSpPr txBox="1"/>
          <p:nvPr/>
        </p:nvSpPr>
        <p:spPr bwMode="auto">
          <a:xfrm>
            <a:off x="1559940" y="1026848"/>
            <a:ext cx="2844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dirty="0"/>
              <a:t>因此：</a:t>
            </a:r>
            <a:endParaRPr lang="zh-TW" alt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 bwMode="auto">
              <a:xfrm>
                <a:off x="1531766" y="1547386"/>
                <a:ext cx="317202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</a:rPr>
                          <m:t>+</m:t>
                        </m:r>
                      </m:sub>
                    </m:sSub>
                    <m:d>
                      <m:dPr>
                        <m:begChr m:val=""/>
                        <m:endChr m:val="⟩"/>
                        <m:ctrlPr>
                          <a:rPr lang="zh-TW" alt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r>
                  <a:rPr lang="zh-TW" altLang="en-US" sz="1800" dirty="0"/>
                  <a:t>，</a:t>
                </a:r>
                <a:r>
                  <a:rPr lang="zh-TW" altLang="en-US" dirty="0"/>
                  <a:t>也是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1800" dirty="0"/>
                  <a:t>本徵態：</a:t>
                </a: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1766" y="1547386"/>
                <a:ext cx="3172020" cy="369332"/>
              </a:xfrm>
              <a:prstGeom prst="rect">
                <a:avLst/>
              </a:prstGeom>
              <a:blipFill>
                <a:blip r:embed="rId8"/>
                <a:stretch>
                  <a:fillRect l="-1992" t="-110000" b="-17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543157" y="2929393"/>
                <a:ext cx="74925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+</m:t>
                        </m:r>
                      </m:sub>
                    </m:sSub>
                    <m:d>
                      <m:dPr>
                        <m:begChr m:val=""/>
                        <m:endChr m:val="⟩"/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r>
                  <a:rPr lang="zh-TW" altLang="en-US" dirty="0"/>
                  <a:t>同時是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dirty="0"/>
                  <a:t>及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zh-TW" altLang="en-US" dirty="0"/>
                  <a:t>的本徵態，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zh-TW" altLang="en-US" sz="1800" dirty="0"/>
                  <a:t>的本徵值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sz="1800" i="1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TW" altLang="en-US" sz="1800" dirty="0"/>
                  <a:t>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本徵值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ℏ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1800" dirty="0"/>
                  <a:t>：</a:t>
                </a: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157" y="2929393"/>
                <a:ext cx="7492500" cy="369332"/>
              </a:xfrm>
              <a:prstGeom prst="rect">
                <a:avLst/>
              </a:prstGeom>
              <a:blipFill>
                <a:blip r:embed="rId9"/>
                <a:stretch>
                  <a:fillRect l="-846" t="-110000" b="-16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2282167" y="3975163"/>
                <a:ext cx="2309607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/>
                          </a:rPr>
                          <m:t>−</m:t>
                        </m:r>
                      </m:sub>
                    </m:sSub>
                    <m:d>
                      <m:dPr>
                        <m:begChr m:val=""/>
                        <m:endChr m:val="⟩"/>
                        <m:ctrlPr>
                          <a:rPr lang="zh-TW" alt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zh-TW" altLang="en-US" sz="1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zh-TW" alt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TW" sz="18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167" y="3975163"/>
                <a:ext cx="2309607" cy="369332"/>
              </a:xfrm>
              <a:prstGeom prst="rect">
                <a:avLst/>
              </a:prstGeom>
              <a:blipFill>
                <a:blip r:embed="rId10"/>
                <a:stretch>
                  <a:fillRect l="-2732" t="-103226" r="-5464" b="-16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 bwMode="auto">
          <a:xfrm>
            <a:off x="1531766" y="3975163"/>
            <a:ext cx="9888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1800" dirty="0"/>
              <a:t>同理：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11">
                <a:extLst>
                  <a:ext uri="{FF2B5EF4-FFF2-40B4-BE49-F238E27FC236}">
                    <a16:creationId xmlns:a16="http://schemas.microsoft.com/office/drawing/2014/main" id="{CA04AC8F-C4EE-41B7-760E-498F15079F7B}"/>
                  </a:ext>
                </a:extLst>
              </p:cNvPr>
              <p:cNvSpPr/>
              <p:nvPr/>
            </p:nvSpPr>
            <p:spPr>
              <a:xfrm>
                <a:off x="1560051" y="530036"/>
                <a:ext cx="2541254" cy="4110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8" name="矩形 11">
                <a:extLst>
                  <a:ext uri="{FF2B5EF4-FFF2-40B4-BE49-F238E27FC236}">
                    <a16:creationId xmlns:a16="http://schemas.microsoft.com/office/drawing/2014/main" id="{CA04AC8F-C4EE-41B7-760E-498F15079F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051" y="530036"/>
                <a:ext cx="2541254" cy="411010"/>
              </a:xfrm>
              <a:prstGeom prst="rect">
                <a:avLst/>
              </a:prstGeom>
              <a:blipFill>
                <a:blip r:embed="rId11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5E04739-2CD4-2862-C3E6-0E07B6B57AA1}"/>
                  </a:ext>
                </a:extLst>
              </p:cNvPr>
              <p:cNvSpPr txBox="1"/>
              <p:nvPr/>
            </p:nvSpPr>
            <p:spPr bwMode="auto">
              <a:xfrm>
                <a:off x="1540893" y="2405148"/>
                <a:ext cx="3330489" cy="373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本徵值不變，依舊是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ℏ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5E04739-2CD4-2862-C3E6-0E07B6B57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0893" y="2405148"/>
                <a:ext cx="3330489" cy="373184"/>
              </a:xfrm>
              <a:prstGeom prst="rect">
                <a:avLst/>
              </a:prstGeom>
              <a:blipFill>
                <a:blip r:embed="rId12"/>
                <a:stretch>
                  <a:fillRect l="-1521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881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3" grpId="0"/>
      <p:bldP spid="14" grpId="0"/>
      <p:bldP spid="6" grpId="0"/>
      <p:bldP spid="18" grpId="0" animBg="1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E97CA-AF00-A925-FCA5-633221515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485" y="620688"/>
            <a:ext cx="4283029" cy="57741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2292B5-A6C1-F0C0-B89D-E69A65E3B8A2}"/>
                  </a:ext>
                </a:extLst>
              </p:cNvPr>
              <p:cNvSpPr txBox="1"/>
              <p:nvPr/>
            </p:nvSpPr>
            <p:spPr bwMode="auto">
              <a:xfrm>
                <a:off x="2472942" y="796589"/>
                <a:ext cx="11338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特定的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2292B5-A6C1-F0C0-B89D-E69A65E3B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72942" y="796589"/>
                <a:ext cx="1133872" cy="369332"/>
              </a:xfrm>
              <a:prstGeom prst="rect">
                <a:avLst/>
              </a:prstGeom>
              <a:blipFill>
                <a:blip r:embed="rId3"/>
                <a:stretch>
                  <a:fillRect l="-4396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22">
                <a:extLst>
                  <a:ext uri="{FF2B5EF4-FFF2-40B4-BE49-F238E27FC236}">
                    <a16:creationId xmlns:a16="http://schemas.microsoft.com/office/drawing/2014/main" id="{FAAC0183-68D6-BAC3-03E8-A9E722DA3431}"/>
                  </a:ext>
                </a:extLst>
              </p:cNvPr>
              <p:cNvSpPr/>
              <p:nvPr/>
            </p:nvSpPr>
            <p:spPr>
              <a:xfrm>
                <a:off x="2452011" y="1170179"/>
                <a:ext cx="2309607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  <m:d>
                      <m:dPr>
                        <m:begChr m:val=""/>
                        <m:endChr m:val="⟩"/>
                        <m:ctrlPr>
                          <a:rPr lang="zh-TW" alt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zh-TW" altLang="en-US" sz="1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zh-TW" alt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TW" sz="18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6" name="矩形 22">
                <a:extLst>
                  <a:ext uri="{FF2B5EF4-FFF2-40B4-BE49-F238E27FC236}">
                    <a16:creationId xmlns:a16="http://schemas.microsoft.com/office/drawing/2014/main" id="{FAAC0183-68D6-BAC3-03E8-A9E722DA34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011" y="1170179"/>
                <a:ext cx="2309607" cy="369332"/>
              </a:xfrm>
              <a:prstGeom prst="rect">
                <a:avLst/>
              </a:prstGeom>
              <a:blipFill>
                <a:blip r:embed="rId4"/>
                <a:stretch>
                  <a:fillRect l="-2732" t="-106667" r="-5464" b="-17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2">
                <a:extLst>
                  <a:ext uri="{FF2B5EF4-FFF2-40B4-BE49-F238E27FC236}">
                    <a16:creationId xmlns:a16="http://schemas.microsoft.com/office/drawing/2014/main" id="{14BBCBD3-1E0F-A4BD-B6B4-27AD34ECAB85}"/>
                  </a:ext>
                </a:extLst>
              </p:cNvPr>
              <p:cNvSpPr/>
              <p:nvPr/>
            </p:nvSpPr>
            <p:spPr>
              <a:xfrm>
                <a:off x="2484774" y="1715412"/>
                <a:ext cx="2221442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d>
                      <m:dPr>
                        <m:begChr m:val=""/>
                        <m:endChr m:val="⟩"/>
                        <m:ctrlPr>
                          <a:rPr lang="zh-TW" alt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zh-TW" altLang="en-US" sz="1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zh-TW" alt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</m:oMath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3" name="矩形 22">
                <a:extLst>
                  <a:ext uri="{FF2B5EF4-FFF2-40B4-BE49-F238E27FC236}">
                    <a16:creationId xmlns:a16="http://schemas.microsoft.com/office/drawing/2014/main" id="{14BBCBD3-1E0F-A4BD-B6B4-27AD34ECAB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774" y="1715412"/>
                <a:ext cx="2221442" cy="369332"/>
              </a:xfrm>
              <a:prstGeom prst="rect">
                <a:avLst/>
              </a:prstGeom>
              <a:blipFill>
                <a:blip r:embed="rId5"/>
                <a:stretch>
                  <a:fillRect l="-2841" t="-103226" r="-9659" b="-164516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99585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2"/>
              <p:cNvSpPr txBox="1">
                <a:spLocks noChangeArrowheads="1"/>
              </p:cNvSpPr>
              <p:nvPr/>
            </p:nvSpPr>
            <p:spPr bwMode="auto">
              <a:xfrm>
                <a:off x="787309" y="997582"/>
                <a:ext cx="3042406" cy="40235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zh-TW" alt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𝑙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ℏ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4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7309" y="997582"/>
                <a:ext cx="3042406" cy="402354"/>
              </a:xfrm>
              <a:prstGeom prst="rect">
                <a:avLst/>
              </a:prstGeom>
              <a:blipFill>
                <a:blip r:embed="rId2"/>
                <a:stretch>
                  <a:fillRect l="-415" t="-100000" r="-4979" b="-1424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2"/>
              <p:cNvSpPr txBox="1">
                <a:spLocks noChangeArrowheads="1"/>
              </p:cNvSpPr>
              <p:nvPr/>
            </p:nvSpPr>
            <p:spPr bwMode="auto">
              <a:xfrm>
                <a:off x="799772" y="1506974"/>
                <a:ext cx="2357773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zh-TW" alt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𝑚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1800" i="1" smtClean="0">
                              <a:latin typeface="Cambria Math"/>
                            </a:rPr>
                            <m:t>∙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5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9772" y="1506974"/>
                <a:ext cx="2357773" cy="369332"/>
              </a:xfrm>
              <a:prstGeom prst="rect">
                <a:avLst/>
              </a:prstGeom>
              <a:blipFill>
                <a:blip r:embed="rId3"/>
                <a:stretch>
                  <a:fillRect t="-110000" r="-6417" b="-16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 bwMode="auto">
              <a:xfrm>
                <a:off x="730554" y="3508754"/>
                <a:ext cx="268236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zh-TW" altLang="en-US" sz="1800" dirty="0"/>
                  <a:t>或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  <a:ea typeface="Cambria Math"/>
                      </a:rPr>
                      <m:t>𝑙</m:t>
                    </m:r>
                  </m:oMath>
                </a14:m>
                <a:r>
                  <a:rPr lang="zh-TW" altLang="en-US" dirty="0"/>
                  <a:t>是半自然數</a:t>
                </a:r>
                <a:r>
                  <a:rPr lang="zh-TW" altLang="en-US" sz="1800" dirty="0"/>
                  <a:t>：</a:t>
                </a: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0554" y="3508754"/>
                <a:ext cx="2682366" cy="369332"/>
              </a:xfrm>
              <a:prstGeom prst="rect">
                <a:avLst/>
              </a:prstGeom>
              <a:blipFill>
                <a:blip r:embed="rId4"/>
                <a:stretch>
                  <a:fillRect l="-1887" t="-6667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 bwMode="auto">
              <a:xfrm>
                <a:off x="762375" y="2132856"/>
                <a:ext cx="369827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altLang="zh-TW" sz="1800" i="1">
                        <a:latin typeface="Cambria Math"/>
                        <a:ea typeface="Cambria Math"/>
                      </a:rPr>
                      <m:t>𝑙</m:t>
                    </m:r>
                  </m:oMath>
                </a14:m>
                <a:r>
                  <a:rPr lang="zh-TW" altLang="en-US" sz="1800" dirty="0"/>
                  <a:t>必須是整數，</a:t>
                </a:r>
                <a:r>
                  <a:rPr lang="zh-TW" altLang="en-US" dirty="0"/>
                  <a:t>因此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𝑙</m:t>
                    </m:r>
                  </m:oMath>
                </a14:m>
                <a:r>
                  <a:rPr lang="zh-TW" altLang="en-US" dirty="0"/>
                  <a:t>是自然數，</a:t>
                </a:r>
                <a:endParaRPr lang="zh-TW" altLang="en-US" sz="1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375" y="2132856"/>
                <a:ext cx="3698275" cy="369332"/>
              </a:xfrm>
              <a:prstGeom prst="rect">
                <a:avLst/>
              </a:prstGeom>
              <a:blipFill>
                <a:blip r:embed="rId5"/>
                <a:stretch>
                  <a:fillRect t="-10345" b="-275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744489" y="441524"/>
                <a:ext cx="720173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altLang="zh-TW" sz="1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1800" dirty="0"/>
                  <a:t>及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zh-TW" altLang="en-US" sz="1800" dirty="0"/>
                  <a:t>共同的本徵函數可以以量子數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zh-TW" altLang="en-US" sz="1800" dirty="0"/>
                  <a:t>來歸類</a:t>
                </a:r>
                <a:r>
                  <a:rPr lang="zh-TW" altLang="en-US" dirty="0"/>
                  <a:t>：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begChr m:val=""/>
                        <m:endChr m:val="⟩"/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𝑙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89" y="441524"/>
                <a:ext cx="7201734" cy="369332"/>
              </a:xfrm>
              <a:prstGeom prst="rect">
                <a:avLst/>
              </a:prstGeom>
              <a:blipFill>
                <a:blip r:embed="rId6"/>
                <a:stretch>
                  <a:fillRect t="-110000" b="-16666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2">
                <a:extLst>
                  <a:ext uri="{FF2B5EF4-FFF2-40B4-BE49-F238E27FC236}">
                    <a16:creationId xmlns:a16="http://schemas.microsoft.com/office/drawing/2014/main" id="{08E09440-9A6A-10F4-BAE6-EEE22618B2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7001" y="3053522"/>
                <a:ext cx="3783912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+1,⋯−1,0,1⋯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−1,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8" name="文字方塊 2">
                <a:extLst>
                  <a:ext uri="{FF2B5EF4-FFF2-40B4-BE49-F238E27FC236}">
                    <a16:creationId xmlns:a16="http://schemas.microsoft.com/office/drawing/2014/main" id="{08E09440-9A6A-10F4-BAE6-EEE22618B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001" y="3053522"/>
                <a:ext cx="378391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2">
                <a:extLst>
                  <a:ext uri="{FF2B5EF4-FFF2-40B4-BE49-F238E27FC236}">
                    <a16:creationId xmlns:a16="http://schemas.microsoft.com/office/drawing/2014/main" id="{F9301136-73BB-E786-D1A4-743A35CFEF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8440" y="4758510"/>
                <a:ext cx="3698274" cy="61093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+1,⋯−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−1,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0" name="文字方塊 2">
                <a:extLst>
                  <a:ext uri="{FF2B5EF4-FFF2-40B4-BE49-F238E27FC236}">
                    <a16:creationId xmlns:a16="http://schemas.microsoft.com/office/drawing/2014/main" id="{F9301136-73BB-E786-D1A4-743A35CFE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8440" y="4758510"/>
                <a:ext cx="3698274" cy="610936"/>
              </a:xfrm>
              <a:prstGeom prst="rect">
                <a:avLst/>
              </a:prstGeom>
              <a:blipFill>
                <a:blip r:embed="rId8"/>
                <a:stretch>
                  <a:fillRect b="-40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2">
                <a:extLst>
                  <a:ext uri="{FF2B5EF4-FFF2-40B4-BE49-F238E27FC236}">
                    <a16:creationId xmlns:a16="http://schemas.microsoft.com/office/drawing/2014/main" id="{C0218D99-FE99-23AA-325A-9231E6B26D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3230" y="2562048"/>
                <a:ext cx="1489075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=0,1,2,3⋯</m:t>
                      </m:r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1" name="文字方塊 2">
                <a:extLst>
                  <a:ext uri="{FF2B5EF4-FFF2-40B4-BE49-F238E27FC236}">
                    <a16:creationId xmlns:a16="http://schemas.microsoft.com/office/drawing/2014/main" id="{C0218D99-FE99-23AA-325A-9231E6B26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3230" y="2562048"/>
                <a:ext cx="148907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2">
                <a:extLst>
                  <a:ext uri="{FF2B5EF4-FFF2-40B4-BE49-F238E27FC236}">
                    <a16:creationId xmlns:a16="http://schemas.microsoft.com/office/drawing/2014/main" id="{B48B868E-67ED-549E-7B39-ABEC4292E1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3639" y="3966786"/>
                <a:ext cx="1604846" cy="61651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7" name="文字方塊 2">
                <a:extLst>
                  <a:ext uri="{FF2B5EF4-FFF2-40B4-BE49-F238E27FC236}">
                    <a16:creationId xmlns:a16="http://schemas.microsoft.com/office/drawing/2014/main" id="{B48B868E-67ED-549E-7B39-ABEC4292E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639" y="3966786"/>
                <a:ext cx="1604846" cy="616515"/>
              </a:xfrm>
              <a:prstGeom prst="rect">
                <a:avLst/>
              </a:prstGeom>
              <a:blipFill>
                <a:blip r:embed="rId10"/>
                <a:stretch>
                  <a:fillRect b="-61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59B38303-7D6B-1FD1-0319-B32651E0C14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5242"/>
          <a:stretch/>
        </p:blipFill>
        <p:spPr>
          <a:xfrm>
            <a:off x="4661178" y="2132856"/>
            <a:ext cx="2256126" cy="28821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1FB8A99-A2C3-06CE-4C89-7CE253B6E05B}"/>
                  </a:ext>
                </a:extLst>
              </p:cNvPr>
              <p:cNvSpPr txBox="1"/>
              <p:nvPr/>
            </p:nvSpPr>
            <p:spPr bwMode="auto">
              <a:xfrm>
                <a:off x="4800965" y="976695"/>
                <a:ext cx="249459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一個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就有一個階梯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！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1FB8A99-A2C3-06CE-4C89-7CE253B6E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965" y="976695"/>
                <a:ext cx="2494594" cy="369332"/>
              </a:xfrm>
              <a:prstGeom prst="rect">
                <a:avLst/>
              </a:prstGeom>
              <a:blipFill>
                <a:blip r:embed="rId12"/>
                <a:stretch>
                  <a:fillRect l="-2538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362B49E-08AD-5857-64D8-80FD554B9D4A}"/>
              </a:ext>
            </a:extLst>
          </p:cNvPr>
          <p:cNvSpPr txBox="1"/>
          <p:nvPr/>
        </p:nvSpPr>
        <p:spPr bwMode="auto">
          <a:xfrm>
            <a:off x="4800965" y="1346027"/>
            <a:ext cx="32600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階梯有最高階、也有最低階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6BF841-42AE-8C81-6358-F903F520B40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5242"/>
          <a:stretch/>
        </p:blipFill>
        <p:spPr>
          <a:xfrm>
            <a:off x="6553755" y="2132855"/>
            <a:ext cx="2256126" cy="28821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65964B-EE05-B97A-A176-281103579C80}"/>
                  </a:ext>
                </a:extLst>
              </p:cNvPr>
              <p:cNvSpPr txBox="1"/>
              <p:nvPr/>
            </p:nvSpPr>
            <p:spPr bwMode="auto">
              <a:xfrm>
                <a:off x="8260898" y="3488244"/>
                <a:ext cx="32870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⋯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65964B-EE05-B97A-A176-281103579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60898" y="3488244"/>
                <a:ext cx="328708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B27EE6F2-5B29-5DC7-85E0-487956254EAD}"/>
              </a:ext>
            </a:extLst>
          </p:cNvPr>
          <p:cNvSpPr/>
          <p:nvPr/>
        </p:nvSpPr>
        <p:spPr>
          <a:xfrm>
            <a:off x="7774231" y="2132855"/>
            <a:ext cx="773116" cy="543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2BDAF5-6345-1553-4640-C223C068EF03}"/>
              </a:ext>
            </a:extLst>
          </p:cNvPr>
          <p:cNvSpPr/>
          <p:nvPr/>
        </p:nvSpPr>
        <p:spPr>
          <a:xfrm>
            <a:off x="6890037" y="4815651"/>
            <a:ext cx="731994" cy="199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FDF7DF8-7379-FE1D-829D-757432C67F83}"/>
                  </a:ext>
                </a:extLst>
              </p:cNvPr>
              <p:cNvSpPr txBox="1"/>
              <p:nvPr/>
            </p:nvSpPr>
            <p:spPr bwMode="auto">
              <a:xfrm>
                <a:off x="4800964" y="1714363"/>
                <a:ext cx="409151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階梯數目等於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！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FDF7DF8-7379-FE1D-829D-757432C67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964" y="1714363"/>
                <a:ext cx="4091515" cy="369332"/>
              </a:xfrm>
              <a:prstGeom prst="rect">
                <a:avLst/>
              </a:prstGeom>
              <a:blipFill>
                <a:blip r:embed="rId14"/>
                <a:stretch>
                  <a:fillRect l="-1548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871F4A0F-96E6-89B4-C723-50C8B49A9200}"/>
              </a:ext>
            </a:extLst>
          </p:cNvPr>
          <p:cNvSpPr/>
          <p:nvPr/>
        </p:nvSpPr>
        <p:spPr>
          <a:xfrm>
            <a:off x="2482833" y="2889796"/>
            <a:ext cx="114197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4527804-0B1C-6BF4-8ECF-6C18B2F9DACC}"/>
              </a:ext>
            </a:extLst>
          </p:cNvPr>
          <p:cNvSpPr/>
          <p:nvPr/>
        </p:nvSpPr>
        <p:spPr>
          <a:xfrm>
            <a:off x="2468898" y="4583300"/>
            <a:ext cx="114197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57F31BB-FDEC-A57E-C6B6-BA9CDBFBED3D}"/>
                  </a:ext>
                </a:extLst>
              </p:cNvPr>
              <p:cNvSpPr txBox="1"/>
              <p:nvPr/>
            </p:nvSpPr>
            <p:spPr bwMode="auto">
              <a:xfrm>
                <a:off x="4446714" y="4986603"/>
                <a:ext cx="394237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沒有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的可能，繞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𝑧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軸不能不轉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！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57F31BB-FDEC-A57E-C6B6-BA9CDBFBE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46714" y="4986603"/>
                <a:ext cx="3942370" cy="369332"/>
              </a:xfrm>
              <a:prstGeom prst="rect">
                <a:avLst/>
              </a:prstGeom>
              <a:blipFill>
                <a:blip r:embed="rId15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3AFB5FD-AD29-640B-C4F8-424BCA91CD46}"/>
                  </a:ext>
                </a:extLst>
              </p:cNvPr>
              <p:cNvSpPr txBox="1"/>
              <p:nvPr/>
            </p:nvSpPr>
            <p:spPr bwMode="auto">
              <a:xfrm>
                <a:off x="744490" y="5432495"/>
                <a:ext cx="8306479" cy="5309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接下來會發現粒子位置變化產生的角動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TW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  <m:r>
                          <a:rPr lang="en-US" altLang="zh-TW" i="1">
                            <a:latin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TW" i="1" smtClean="0">
                        <a:latin typeface="Cambria Math"/>
                        <a:ea typeface="Cambria Math"/>
                      </a:rPr>
                      <m:t>𝑙</m:t>
                    </m:r>
                  </m:oMath>
                </a14:m>
                <a:r>
                  <a:rPr lang="zh-TW" altLang="en-US" dirty="0"/>
                  <a:t>不能是半整數。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3AFB5FD-AD29-640B-C4F8-424BCA91C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4490" y="5432495"/>
                <a:ext cx="8306479" cy="530979"/>
              </a:xfrm>
              <a:prstGeom prst="rect">
                <a:avLst/>
              </a:prstGeom>
              <a:blipFill>
                <a:blip r:embed="rId16"/>
                <a:stretch>
                  <a:fillRect l="-611" r="-458" b="-465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">
                <a:extLst>
                  <a:ext uri="{FF2B5EF4-FFF2-40B4-BE49-F238E27FC236}">
                    <a16:creationId xmlns:a16="http://schemas.microsoft.com/office/drawing/2014/main" id="{ABBFCE4B-825C-DD9C-8EE9-0FF75F24EF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71133" y="792029"/>
                <a:ext cx="1979836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zh-TW" alt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𝑙𝑚</m:t>
                          </m:r>
                        </m:sub>
                      </m:sSub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23" name="文字方塊 2">
                <a:extLst>
                  <a:ext uri="{FF2B5EF4-FFF2-40B4-BE49-F238E27FC236}">
                    <a16:creationId xmlns:a16="http://schemas.microsoft.com/office/drawing/2014/main" id="{ABBFCE4B-825C-DD9C-8EE9-0FF75F24E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71133" y="792029"/>
                <a:ext cx="1979836" cy="369332"/>
              </a:xfrm>
              <a:prstGeom prst="rect">
                <a:avLst/>
              </a:prstGeom>
              <a:blipFill>
                <a:blip r:embed="rId17"/>
                <a:stretch>
                  <a:fillRect l="-10191" t="-113333" b="-16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C20A907-FB00-A159-440A-198F7F00683D}"/>
                  </a:ext>
                </a:extLst>
              </p:cNvPr>
              <p:cNvSpPr txBox="1"/>
              <p:nvPr/>
            </p:nvSpPr>
            <p:spPr bwMode="auto">
              <a:xfrm>
                <a:off x="742623" y="5925989"/>
                <a:ext cx="8394850" cy="4110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但若有其他不是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位置變化產生的角動量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也滿足一樣的對易關係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/>
                      </a:rPr>
                      <m:t>=</m:t>
                    </m:r>
                    <m:r>
                      <a:rPr lang="en-US" altLang="zh-TW" i="1">
                        <a:latin typeface="Cambria Math"/>
                      </a:rPr>
                      <m:t>𝑖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C20A907-FB00-A159-440A-198F7F006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2623" y="5925989"/>
                <a:ext cx="8394850" cy="411010"/>
              </a:xfrm>
              <a:prstGeom prst="rect">
                <a:avLst/>
              </a:prstGeom>
              <a:blipFill>
                <a:blip r:embed="rId18"/>
                <a:stretch>
                  <a:fillRect l="-604" b="-1470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35A701D-9AF9-4114-E418-3781E5FC4D23}"/>
                  </a:ext>
                </a:extLst>
              </p:cNvPr>
              <p:cNvSpPr txBox="1"/>
              <p:nvPr/>
            </p:nvSpPr>
            <p:spPr bwMode="auto">
              <a:xfrm>
                <a:off x="767821" y="6342802"/>
                <a:ext cx="306189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  <a:ea typeface="Cambria Math"/>
                      </a:rPr>
                      <m:t>𝑙</m:t>
                    </m:r>
                  </m:oMath>
                </a14:m>
                <a:r>
                  <a:rPr lang="zh-TW" altLang="en-US" dirty="0"/>
                  <a:t>就可能是半自然數。</a:t>
                </a:r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35A701D-9AF9-4114-E418-3781E5FC4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7821" y="6342802"/>
                <a:ext cx="3061894" cy="369332"/>
              </a:xfrm>
              <a:prstGeom prst="rect">
                <a:avLst/>
              </a:prstGeom>
              <a:blipFill>
                <a:blip r:embed="rId19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347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7" grpId="0" animBg="1"/>
      <p:bldP spid="19" grpId="0" animBg="1"/>
      <p:bldP spid="20" grpId="0" animBg="1"/>
      <p:bldP spid="21" grpId="0"/>
      <p:bldP spid="22" grpId="0"/>
      <p:bldP spid="24" grpId="0"/>
      <p:bldP spid="2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893" name="文字方塊 6"/>
              <p:cNvSpPr txBox="1">
                <a:spLocks noChangeArrowheads="1"/>
              </p:cNvSpPr>
              <p:nvPr/>
            </p:nvSpPr>
            <p:spPr bwMode="auto">
              <a:xfrm>
                <a:off x="1033966" y="128872"/>
                <a:ext cx="75692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r>
                  <a:rPr lang="zh-TW" altLang="en-US" sz="1800" dirty="0">
                    <a:latin typeface="Times New Roman" pitchFamily="18" charset="0"/>
                    <a:cs typeface="Times New Roman" pitchFamily="18" charset="0"/>
                  </a:rPr>
                  <a:t>角動量大小經常是守恆的，收集特定</a:t>
                </a:r>
                <a14:m>
                  <m:oMath xmlns:m="http://schemas.openxmlformats.org/officeDocument/2006/math">
                    <m:r>
                      <a:rPr lang="en-US" altLang="zh-TW" sz="1800" i="1" smtClean="0">
                        <a:latin typeface="Cambria Math"/>
                        <a:cs typeface="Times New Roman" pitchFamily="18" charset="0"/>
                      </a:rPr>
                      <m:t>𝑙</m:t>
                    </m:r>
                  </m:oMath>
                </a14:m>
                <a:r>
                  <a:rPr lang="zh-TW" altLang="en-US" sz="1800" dirty="0">
                    <a:latin typeface="Times New Roman" pitchFamily="18" charset="0"/>
                    <a:cs typeface="Times New Roman" pitchFamily="18" charset="0"/>
                  </a:rPr>
                  <a:t>的角動量本徵態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zh-TW" alt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i="1">
                                <a:latin typeface="Cambria Math"/>
                              </a:rPr>
                              <m:t>𝑙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r>
                  <a:rPr lang="zh-TW" altLang="en-US" sz="1800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</a:p>
            </p:txBody>
          </p:sp>
        </mc:Choice>
        <mc:Fallback xmlns="">
          <p:sp>
            <p:nvSpPr>
              <p:cNvPr id="37893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3966" y="128872"/>
                <a:ext cx="7569254" cy="369332"/>
              </a:xfrm>
              <a:prstGeom prst="rect">
                <a:avLst/>
              </a:prstGeom>
              <a:blipFill>
                <a:blip r:embed="rId2"/>
                <a:stretch>
                  <a:fillRect l="-670" t="-113333" b="-16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839043" y="932179"/>
                <a:ext cx="7514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/>
                          <a:cs typeface="Times New Roman" pitchFamily="18" charset="0"/>
                        </a:rPr>
                        <m:t>𝑙</m:t>
                      </m:r>
                      <m:r>
                        <a:rPr lang="en-US" altLang="zh-TW" sz="1800" b="0" i="1" smtClean="0">
                          <a:latin typeface="Cambria Math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043" y="932179"/>
                <a:ext cx="75142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4134607" y="1847223"/>
                <a:ext cx="1646707" cy="483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1800" i="1" smtClean="0">
                        <a:latin typeface="Cambria Math"/>
                        <a:cs typeface="Times New Roman" pitchFamily="18" charset="0"/>
                      </a:rPr>
                      <m:t>𝑙</m:t>
                    </m:r>
                    <m:r>
                      <a:rPr lang="en-US" altLang="zh-TW" sz="18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TW" sz="18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18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TW" altLang="en-US" sz="1800" dirty="0"/>
                  <a:t> 對應自旋</a:t>
                </a: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607" y="1847223"/>
                <a:ext cx="1646707" cy="483466"/>
              </a:xfrm>
              <a:prstGeom prst="rect">
                <a:avLst/>
              </a:prstGeom>
              <a:blipFill>
                <a:blip r:embed="rId4"/>
                <a:stretch>
                  <a:fillRect r="-2290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3804383" y="4916956"/>
                <a:ext cx="751424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/>
                          <a:cs typeface="Times New Roman" pitchFamily="18" charset="0"/>
                        </a:rPr>
                        <m:t>𝑙</m:t>
                      </m:r>
                      <m:r>
                        <a:rPr lang="en-US" altLang="zh-TW" sz="18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383" y="4916956"/>
                <a:ext cx="751424" cy="610936"/>
              </a:xfrm>
              <a:prstGeom prst="rect">
                <a:avLst/>
              </a:prstGeom>
              <a:blipFill>
                <a:blip r:embed="rId5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3804383" y="3133996"/>
                <a:ext cx="7514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/>
                          <a:cs typeface="Times New Roman" pitchFamily="18" charset="0"/>
                        </a:rPr>
                        <m:t>𝑙</m:t>
                      </m:r>
                      <m:r>
                        <a:rPr lang="en-US" altLang="zh-TW" sz="1800" b="0" i="1" smtClean="0">
                          <a:latin typeface="Cambria Math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383" y="3133996"/>
                <a:ext cx="75142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CA0D20-85D9-285F-D5CA-B25C18FB077A}"/>
                  </a:ext>
                </a:extLst>
              </p:cNvPr>
              <p:cNvSpPr txBox="1"/>
              <p:nvPr/>
            </p:nvSpPr>
            <p:spPr bwMode="auto">
              <a:xfrm>
                <a:off x="378634" y="879100"/>
                <a:ext cx="604093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zh-TW" alt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CA0D20-85D9-285F-D5CA-B25C18FB0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634" y="879100"/>
                <a:ext cx="604093" cy="369332"/>
              </a:xfrm>
              <a:prstGeom prst="rect">
                <a:avLst/>
              </a:prstGeom>
              <a:blipFill>
                <a:blip r:embed="rId7"/>
                <a:stretch>
                  <a:fillRect l="-51020" t="-110000" r="-42857" b="-17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130E24-7E31-0409-1AD4-A0543660D2FA}"/>
                  </a:ext>
                </a:extLst>
              </p:cNvPr>
              <p:cNvSpPr txBox="1"/>
              <p:nvPr/>
            </p:nvSpPr>
            <p:spPr bwMode="auto">
              <a:xfrm>
                <a:off x="378634" y="1340616"/>
                <a:ext cx="1093056" cy="154074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TW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f>
                                      <m:f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130E24-7E31-0409-1AD4-A0543660D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634" y="1340616"/>
                <a:ext cx="1093056" cy="1540743"/>
              </a:xfrm>
              <a:prstGeom prst="rect">
                <a:avLst/>
              </a:prstGeom>
              <a:blipFill>
                <a:blip r:embed="rId8"/>
                <a:stretch>
                  <a:fillRect l="-88506" t="-100813" r="-96552" b="-14390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ABDF7B-C854-184A-0821-8B3CF2B18614}"/>
                  </a:ext>
                </a:extLst>
              </p:cNvPr>
              <p:cNvSpPr txBox="1"/>
              <p:nvPr/>
            </p:nvSpPr>
            <p:spPr bwMode="auto">
              <a:xfrm>
                <a:off x="345063" y="2904115"/>
                <a:ext cx="1093057" cy="90601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ABDF7B-C854-184A-0821-8B3CF2B18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5063" y="2904115"/>
                <a:ext cx="1093057" cy="906017"/>
              </a:xfrm>
              <a:prstGeom prst="rect">
                <a:avLst/>
              </a:prstGeom>
              <a:blipFill>
                <a:blip r:embed="rId9"/>
                <a:stretch>
                  <a:fillRect l="-20690" t="-48611" r="-12644" b="-708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76C47F-BF0D-E390-EF18-7915D50DB78A}"/>
                  </a:ext>
                </a:extLst>
              </p:cNvPr>
              <p:cNvSpPr txBox="1"/>
              <p:nvPr/>
            </p:nvSpPr>
            <p:spPr bwMode="auto">
              <a:xfrm>
                <a:off x="329664" y="3817580"/>
                <a:ext cx="1093057" cy="3028971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d>
                                    <m:dPr>
                                      <m:begChr m:val=""/>
                                      <m:endChr m:val="⟩"/>
                                      <m:ctrlPr>
                                        <a:rPr lang="zh-TW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d>
                                </m:e>
                              </m:mr>
                              <m:mr>
                                <m:e>
                                  <m:d>
                                    <m:dPr>
                                      <m:begChr m:val=""/>
                                      <m:endChr m:val="⟩"/>
                                      <m:ctrlPr>
                                        <a:rPr lang="zh-TW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d>
                                </m:e>
                              </m:mr>
                            </m:m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d>
                                    <m:dPr>
                                      <m:begChr m:val=""/>
                                      <m:endChr m:val="⟩"/>
                                      <m:ctrlPr>
                                        <a:rPr lang="zh-TW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d>
                                </m:e>
                              </m:mr>
                              <m:mr>
                                <m:e>
                                  <m:d>
                                    <m:dPr>
                                      <m:begChr m:val=""/>
                                      <m:endChr m:val="⟩"/>
                                      <m:ctrlPr>
                                        <a:rPr lang="zh-TW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d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76C47F-BF0D-E390-EF18-7915D50DB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9664" y="3817580"/>
                <a:ext cx="1093057" cy="3028971"/>
              </a:xfrm>
              <a:prstGeom prst="rect">
                <a:avLst/>
              </a:prstGeom>
              <a:blipFill>
                <a:blip r:embed="rId10"/>
                <a:stretch>
                  <a:fillRect l="-87356" t="-51250" r="-96552" b="-7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2">
                <a:extLst>
                  <a:ext uri="{FF2B5EF4-FFF2-40B4-BE49-F238E27FC236}">
                    <a16:creationId xmlns:a16="http://schemas.microsoft.com/office/drawing/2014/main" id="{9683E971-0ABC-835D-7501-6D5C064B99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27799" y="952816"/>
                <a:ext cx="2648564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+1,⋯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−1,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5" name="文字方塊 2">
                <a:extLst>
                  <a:ext uri="{FF2B5EF4-FFF2-40B4-BE49-F238E27FC236}">
                    <a16:creationId xmlns:a16="http://schemas.microsoft.com/office/drawing/2014/main" id="{9683E971-0ABC-835D-7501-6D5C064B9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7799" y="952816"/>
                <a:ext cx="264856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15">
            <a:extLst>
              <a:ext uri="{FF2B5EF4-FFF2-40B4-BE49-F238E27FC236}">
                <a16:creationId xmlns:a16="http://schemas.microsoft.com/office/drawing/2014/main" id="{F14789D1-E562-E497-4B9B-CAF351281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849" y="1496386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Line 16">
            <a:extLst>
              <a:ext uri="{FF2B5EF4-FFF2-40B4-BE49-F238E27FC236}">
                <a16:creationId xmlns:a16="http://schemas.microsoft.com/office/drawing/2014/main" id="{4FB27509-F32C-FCC1-1ED4-B372957191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30749" y="1207461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Oval 18">
            <a:extLst>
              <a:ext uri="{FF2B5EF4-FFF2-40B4-BE49-F238E27FC236}">
                <a16:creationId xmlns:a16="http://schemas.microsoft.com/office/drawing/2014/main" id="{C6CD1CB2-5ADA-D6C5-88A2-49864720B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4699" y="2314317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Line 19">
            <a:extLst>
              <a:ext uri="{FF2B5EF4-FFF2-40B4-BE49-F238E27FC236}">
                <a16:creationId xmlns:a16="http://schemas.microsoft.com/office/drawing/2014/main" id="{18FF7239-AAEE-E647-FEEB-B4BC77A7BC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02187" y="260165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" name="AutoShape 20">
            <a:extLst>
              <a:ext uri="{FF2B5EF4-FFF2-40B4-BE49-F238E27FC236}">
                <a16:creationId xmlns:a16="http://schemas.microsoft.com/office/drawing/2014/main" id="{063B3B7A-1610-CD5E-F9DD-0E7745122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762" y="1631323"/>
            <a:ext cx="936625" cy="215900"/>
          </a:xfrm>
          <a:prstGeom prst="curvedUpArrow">
            <a:avLst>
              <a:gd name="adj1" fmla="val 86765"/>
              <a:gd name="adj2" fmla="val 173529"/>
              <a:gd name="adj3" fmla="val 33333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" name="AutoShape 22">
            <a:extLst>
              <a:ext uri="{FF2B5EF4-FFF2-40B4-BE49-F238E27FC236}">
                <a16:creationId xmlns:a16="http://schemas.microsoft.com/office/drawing/2014/main" id="{CAD6081D-6A41-3C48-4B8D-30C1D171716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202124" y="2307967"/>
            <a:ext cx="935038" cy="287338"/>
          </a:xfrm>
          <a:prstGeom prst="curvedUpArrow">
            <a:avLst>
              <a:gd name="adj1" fmla="val 65083"/>
              <a:gd name="adj2" fmla="val 130166"/>
              <a:gd name="adj3" fmla="val 33333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" name="Oval 15">
            <a:extLst>
              <a:ext uri="{FF2B5EF4-FFF2-40B4-BE49-F238E27FC236}">
                <a16:creationId xmlns:a16="http://schemas.microsoft.com/office/drawing/2014/main" id="{9663DBE5-CB8E-9B78-35C4-90F7072D6F7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753078" y="1827451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" name="Line 16">
            <a:extLst>
              <a:ext uri="{FF2B5EF4-FFF2-40B4-BE49-F238E27FC236}">
                <a16:creationId xmlns:a16="http://schemas.microsoft.com/office/drawing/2014/main" id="{7247214D-B3C8-B81F-7A40-4537F3D07FFB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6342438" y="189851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" name="AutoShape 20">
            <a:extLst>
              <a:ext uri="{FF2B5EF4-FFF2-40B4-BE49-F238E27FC236}">
                <a16:creationId xmlns:a16="http://schemas.microsoft.com/office/drawing/2014/main" id="{20603FFE-5BC5-BA3A-34EE-FF9A9B14F5E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560991" y="1962388"/>
            <a:ext cx="936625" cy="215900"/>
          </a:xfrm>
          <a:prstGeom prst="curvedUpArrow">
            <a:avLst>
              <a:gd name="adj1" fmla="val 86765"/>
              <a:gd name="adj2" fmla="val 173529"/>
              <a:gd name="adj3" fmla="val 33333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933FB95-78E5-C4B7-FB9A-6ADA2E9627F1}"/>
                  </a:ext>
                </a:extLst>
              </p:cNvPr>
              <p:cNvSpPr txBox="1"/>
              <p:nvPr/>
            </p:nvSpPr>
            <p:spPr bwMode="auto">
              <a:xfrm>
                <a:off x="6652227" y="1961357"/>
                <a:ext cx="24482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沒有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𝑍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這個狀態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933FB95-78E5-C4B7-FB9A-6ADA2E962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52227" y="1961357"/>
                <a:ext cx="2448272" cy="369332"/>
              </a:xfrm>
              <a:prstGeom prst="rect">
                <a:avLst/>
              </a:prstGeom>
              <a:blipFill>
                <a:blip r:embed="rId12"/>
                <a:stretch>
                  <a:fillRect l="-2062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1A5A49A-FF35-3A5F-CB7D-D618616482DA}"/>
                  </a:ext>
                </a:extLst>
              </p:cNvPr>
              <p:cNvSpPr txBox="1"/>
              <p:nvPr/>
            </p:nvSpPr>
            <p:spPr bwMode="auto">
              <a:xfrm>
                <a:off x="5227799" y="3253497"/>
                <a:ext cx="30963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整數</a:t>
                </a:r>
                <a14:m>
                  <m:oMath xmlns:m="http://schemas.openxmlformats.org/officeDocument/2006/math">
                    <m:r>
                      <a:rPr lang="en-US" altLang="zh-TW" sz="1800" i="1" smtClean="0">
                        <a:latin typeface="Cambria Math"/>
                        <a:cs typeface="Times New Roman" pitchFamily="18" charset="0"/>
                      </a:rPr>
                      <m:t>𝑙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的本徵態有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奇數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個。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1A5A49A-FF35-3A5F-CB7D-D61861648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7799" y="3253497"/>
                <a:ext cx="3096344" cy="369332"/>
              </a:xfrm>
              <a:prstGeom prst="rect">
                <a:avLst/>
              </a:prstGeom>
              <a:blipFill>
                <a:blip r:embed="rId13"/>
                <a:stretch>
                  <a:fillRect l="-1633" t="-10000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BA70CE9-60DA-6BC2-1CEE-6F065FA8A2CF}"/>
                  </a:ext>
                </a:extLst>
              </p:cNvPr>
              <p:cNvSpPr txBox="1"/>
              <p:nvPr/>
            </p:nvSpPr>
            <p:spPr bwMode="auto">
              <a:xfrm>
                <a:off x="5227799" y="4976239"/>
                <a:ext cx="30963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半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整數</a:t>
                </a:r>
                <a14:m>
                  <m:oMath xmlns:m="http://schemas.openxmlformats.org/officeDocument/2006/math">
                    <m:r>
                      <a:rPr lang="en-US" altLang="zh-TW" sz="1800" i="1" smtClean="0">
                        <a:latin typeface="Cambria Math"/>
                        <a:cs typeface="Times New Roman" pitchFamily="18" charset="0"/>
                      </a:rPr>
                      <m:t>𝑙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的本徵態有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偶數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個。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BA70CE9-60DA-6BC2-1CEE-6F065FA8A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7799" y="4976239"/>
                <a:ext cx="3096344" cy="369332"/>
              </a:xfrm>
              <a:prstGeom prst="rect">
                <a:avLst/>
              </a:prstGeom>
              <a:blipFill>
                <a:blip r:embed="rId14"/>
                <a:stretch>
                  <a:fillRect l="-1633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F374339F-BB80-2D06-6A56-143FBB2A474E}"/>
              </a:ext>
            </a:extLst>
          </p:cNvPr>
          <p:cNvSpPr txBox="1"/>
          <p:nvPr/>
        </p:nvSpPr>
        <p:spPr bwMode="auto">
          <a:xfrm>
            <a:off x="1026869" y="475534"/>
            <a:ext cx="6333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並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以它們為基底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組成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線性空間，會是</a:t>
            </a: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非常有用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的。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30E5B32-2AFD-73F0-8418-A51B4305F4EA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42838" t="26096" r="23287" b="47472"/>
          <a:stretch/>
        </p:blipFill>
        <p:spPr>
          <a:xfrm>
            <a:off x="1636005" y="1377920"/>
            <a:ext cx="1450872" cy="152619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F8F28D9-69BB-7570-798B-4D977A713E87}"/>
              </a:ext>
            </a:extLst>
          </p:cNvPr>
          <p:cNvSpPr/>
          <p:nvPr/>
        </p:nvSpPr>
        <p:spPr>
          <a:xfrm>
            <a:off x="1777595" y="1382535"/>
            <a:ext cx="1288129" cy="306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B83F7B-BBCB-568F-5934-217C1FE45824}"/>
              </a:ext>
            </a:extLst>
          </p:cNvPr>
          <p:cNvSpPr/>
          <p:nvPr/>
        </p:nvSpPr>
        <p:spPr>
          <a:xfrm>
            <a:off x="1669645" y="2711821"/>
            <a:ext cx="1288129" cy="207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20C11D5-6C12-39DB-3F2D-4AADBB538CF4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42838" t="26096" r="23287" b="47472"/>
          <a:stretch/>
        </p:blipFill>
        <p:spPr>
          <a:xfrm>
            <a:off x="1614852" y="3125594"/>
            <a:ext cx="1450872" cy="152619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806E6C7-C7CD-B107-7B61-793412C163D5}"/>
              </a:ext>
            </a:extLst>
          </p:cNvPr>
          <p:cNvSpPr/>
          <p:nvPr/>
        </p:nvSpPr>
        <p:spPr>
          <a:xfrm>
            <a:off x="1619988" y="4507411"/>
            <a:ext cx="1445736" cy="179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E73C91B-04CA-A7CB-45F6-B8361F3D6B98}"/>
              </a:ext>
            </a:extLst>
          </p:cNvPr>
          <p:cNvSpPr/>
          <p:nvPr/>
        </p:nvSpPr>
        <p:spPr>
          <a:xfrm>
            <a:off x="1619987" y="2954240"/>
            <a:ext cx="1445737" cy="186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2E99D66-95F8-B1FF-51F8-01BFA64030D4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42838" t="37602" r="23287" b="47472"/>
          <a:stretch/>
        </p:blipFill>
        <p:spPr>
          <a:xfrm>
            <a:off x="1637378" y="812667"/>
            <a:ext cx="1450872" cy="86181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5F9E99F-2AB6-9918-DAB5-EDF335C7641B}"/>
              </a:ext>
            </a:extLst>
          </p:cNvPr>
          <p:cNvSpPr/>
          <p:nvPr/>
        </p:nvSpPr>
        <p:spPr>
          <a:xfrm>
            <a:off x="1639220" y="816164"/>
            <a:ext cx="1288129" cy="207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404E027-BDFF-049C-DAE2-6F5E3C17DA59}"/>
              </a:ext>
            </a:extLst>
          </p:cNvPr>
          <p:cNvSpPr/>
          <p:nvPr/>
        </p:nvSpPr>
        <p:spPr>
          <a:xfrm>
            <a:off x="1671018" y="1482189"/>
            <a:ext cx="1288129" cy="192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4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" grpId="0" animBg="1"/>
      <p:bldP spid="4" grpId="0" animBg="1"/>
      <p:bldP spid="14" grpId="0"/>
      <p:bldP spid="22" grpId="0"/>
      <p:bldP spid="28" grpId="0" animBg="1"/>
      <p:bldP spid="2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11">
                <a:extLst>
                  <a:ext uri="{FF2B5EF4-FFF2-40B4-BE49-F238E27FC236}">
                    <a16:creationId xmlns:a16="http://schemas.microsoft.com/office/drawing/2014/main" id="{B0E39F8F-9663-DD11-EEFF-265EF3974284}"/>
                  </a:ext>
                </a:extLst>
              </p:cNvPr>
              <p:cNvSpPr/>
              <p:nvPr/>
            </p:nvSpPr>
            <p:spPr>
              <a:xfrm>
                <a:off x="1234396" y="4106179"/>
                <a:ext cx="2088232" cy="39677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i="1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altLang="zh-TW" sz="1800" dirty="0"/>
              </a:p>
            </p:txBody>
          </p:sp>
        </mc:Choice>
        <mc:Fallback>
          <p:sp>
            <p:nvSpPr>
              <p:cNvPr id="3" name="矩形 11">
                <a:extLst>
                  <a:ext uri="{FF2B5EF4-FFF2-40B4-BE49-F238E27FC236}">
                    <a16:creationId xmlns:a16="http://schemas.microsoft.com/office/drawing/2014/main" id="{B0E39F8F-9663-DD11-EEFF-265EF39742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396" y="4106179"/>
                <a:ext cx="2088232" cy="396775"/>
              </a:xfrm>
              <a:prstGeom prst="rect">
                <a:avLst/>
              </a:prstGeom>
              <a:blipFill>
                <a:blip r:embed="rId2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11">
                <a:extLst>
                  <a:ext uri="{FF2B5EF4-FFF2-40B4-BE49-F238E27FC236}">
                    <a16:creationId xmlns:a16="http://schemas.microsoft.com/office/drawing/2014/main" id="{60109310-2485-A2AC-FD0E-03793E87D030}"/>
                  </a:ext>
                </a:extLst>
              </p:cNvPr>
              <p:cNvSpPr/>
              <p:nvPr/>
            </p:nvSpPr>
            <p:spPr>
              <a:xfrm>
                <a:off x="1270124" y="2925800"/>
                <a:ext cx="2088232" cy="70102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TW" sz="1800" dirty="0"/>
              </a:p>
            </p:txBody>
          </p:sp>
        </mc:Choice>
        <mc:Fallback>
          <p:sp>
            <p:nvSpPr>
              <p:cNvPr id="4" name="矩形 11">
                <a:extLst>
                  <a:ext uri="{FF2B5EF4-FFF2-40B4-BE49-F238E27FC236}">
                    <a16:creationId xmlns:a16="http://schemas.microsoft.com/office/drawing/2014/main" id="{60109310-2485-A2AC-FD0E-03793E87D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124" y="2925800"/>
                <a:ext cx="2088232" cy="7010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11">
                <a:extLst>
                  <a:ext uri="{FF2B5EF4-FFF2-40B4-BE49-F238E27FC236}">
                    <a16:creationId xmlns:a16="http://schemas.microsoft.com/office/drawing/2014/main" id="{C6701032-19D3-DA4B-691B-6CC71360E0A0}"/>
                  </a:ext>
                </a:extLst>
              </p:cNvPr>
              <p:cNvSpPr/>
              <p:nvPr/>
            </p:nvSpPr>
            <p:spPr>
              <a:xfrm>
                <a:off x="1228950" y="4561369"/>
                <a:ext cx="2630829" cy="69346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den>
                          </m:f>
                        </m:e>
                      </m:d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altLang="zh-TW" sz="1800" dirty="0"/>
              </a:p>
            </p:txBody>
          </p:sp>
        </mc:Choice>
        <mc:Fallback>
          <p:sp>
            <p:nvSpPr>
              <p:cNvPr id="5" name="矩形 11">
                <a:extLst>
                  <a:ext uri="{FF2B5EF4-FFF2-40B4-BE49-F238E27FC236}">
                    <a16:creationId xmlns:a16="http://schemas.microsoft.com/office/drawing/2014/main" id="{C6701032-19D3-DA4B-691B-6CC71360E0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950" y="4561369"/>
                <a:ext cx="2630829" cy="6934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11">
                <a:extLst>
                  <a:ext uri="{FF2B5EF4-FFF2-40B4-BE49-F238E27FC236}">
                    <a16:creationId xmlns:a16="http://schemas.microsoft.com/office/drawing/2014/main" id="{4C25373A-A5EC-9DF5-70EE-316BA79B2DA3}"/>
                  </a:ext>
                </a:extLst>
              </p:cNvPr>
              <p:cNvSpPr/>
              <p:nvPr/>
            </p:nvSpPr>
            <p:spPr>
              <a:xfrm>
                <a:off x="1232735" y="6086339"/>
                <a:ext cx="4104456" cy="67518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𝑙𝑚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>
          <p:sp>
            <p:nvSpPr>
              <p:cNvPr id="6" name="矩形 11">
                <a:extLst>
                  <a:ext uri="{FF2B5EF4-FFF2-40B4-BE49-F238E27FC236}">
                    <a16:creationId xmlns:a16="http://schemas.microsoft.com/office/drawing/2014/main" id="{4C25373A-A5EC-9DF5-70EE-316BA79B2D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735" y="6086339"/>
                <a:ext cx="4104456" cy="6751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8B0BFF-FF14-044C-2D5F-D66BC92C4F6E}"/>
                  </a:ext>
                </a:extLst>
              </p:cNvPr>
              <p:cNvSpPr txBox="1"/>
              <p:nvPr/>
            </p:nvSpPr>
            <p:spPr bwMode="auto">
              <a:xfrm>
                <a:off x="1221419" y="5334464"/>
                <a:ext cx="564127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solidFill>
                      <a:srgbClr val="FF0000"/>
                    </a:solidFill>
                  </a:rPr>
                  <a:t>因此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TW" dirty="0">
                    <a:solidFill>
                      <a:srgbClr val="FF0000"/>
                    </a:solidFill>
                  </a:rPr>
                  <a:t>的本徵態</a:t>
                </a:r>
                <a:r>
                  <a:rPr lang="en-GB" dirty="0">
                    <a:solidFill>
                      <a:srgbClr val="FF0000"/>
                    </a:solidFill>
                  </a:rPr>
                  <a:t>：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zh-TW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，</a:t>
                </a:r>
                <a:r>
                  <a:rPr lang="en-US" dirty="0" err="1">
                    <a:solidFill>
                      <a:srgbClr val="FF0000"/>
                    </a:solidFill>
                  </a:rPr>
                  <a:t>也是能量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err="1">
                    <a:solidFill>
                      <a:srgbClr val="FF0000"/>
                    </a:solidFill>
                  </a:rPr>
                  <a:t>的本徵態</a:t>
                </a:r>
                <a:r>
                  <a:rPr lang="en-US" dirty="0">
                    <a:solidFill>
                      <a:srgbClr val="FF0000"/>
                    </a:solidFill>
                  </a:rPr>
                  <a:t>，</a:t>
                </a:r>
                <a:endParaRPr lang="en-TW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8B0BFF-FF14-044C-2D5F-D66BC92C4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1419" y="5334464"/>
                <a:ext cx="5641273" cy="369332"/>
              </a:xfrm>
              <a:prstGeom prst="rect">
                <a:avLst/>
              </a:prstGeom>
              <a:blipFill>
                <a:blip r:embed="rId6"/>
                <a:stretch>
                  <a:fillRect l="-899" t="-113333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11">
                <a:extLst>
                  <a:ext uri="{FF2B5EF4-FFF2-40B4-BE49-F238E27FC236}">
                    <a16:creationId xmlns:a16="http://schemas.microsoft.com/office/drawing/2014/main" id="{88563D57-FB4A-1B68-C685-904794AC1B87}"/>
                  </a:ext>
                </a:extLst>
              </p:cNvPr>
              <p:cNvSpPr/>
              <p:nvPr/>
            </p:nvSpPr>
            <p:spPr>
              <a:xfrm>
                <a:off x="1270124" y="1666609"/>
                <a:ext cx="2238539" cy="74251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TW" sz="1800" dirty="0"/>
              </a:p>
            </p:txBody>
          </p:sp>
        </mc:Choice>
        <mc:Fallback>
          <p:sp>
            <p:nvSpPr>
              <p:cNvPr id="7" name="矩形 11">
                <a:extLst>
                  <a:ext uri="{FF2B5EF4-FFF2-40B4-BE49-F238E27FC236}">
                    <a16:creationId xmlns:a16="http://schemas.microsoft.com/office/drawing/2014/main" id="{88563D57-FB4A-1B68-C685-904794AC1B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124" y="1666609"/>
                <a:ext cx="2238539" cy="742511"/>
              </a:xfrm>
              <a:prstGeom prst="rect">
                <a:avLst/>
              </a:prstGeom>
              <a:blipFill>
                <a:blip r:embed="rId7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O Carbon Monoxide 3d Molecule Isolated On White Royalty Free SVG,  Cliparts, Vectors, and Stock Illustration. Image 48278349.">
            <a:extLst>
              <a:ext uri="{FF2B5EF4-FFF2-40B4-BE49-F238E27FC236}">
                <a16:creationId xmlns:a16="http://schemas.microsoft.com/office/drawing/2014/main" id="{7EB2AC8D-8B23-9E8D-3B1C-8D4D9EB120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36180" r="43700" b="39613"/>
          <a:stretch/>
        </p:blipFill>
        <p:spPr bwMode="auto">
          <a:xfrm>
            <a:off x="4119803" y="247463"/>
            <a:ext cx="1512168" cy="53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87909B-9D69-AB6F-4B7E-97FE9D635044}"/>
              </a:ext>
            </a:extLst>
          </p:cNvPr>
          <p:cNvSpPr txBox="1"/>
          <p:nvPr/>
        </p:nvSpPr>
        <p:spPr bwMode="auto">
          <a:xfrm>
            <a:off x="1174014" y="384026"/>
            <a:ext cx="3384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考慮雙原子分子，例如CO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DC83817-0AED-9D37-0FD6-CF58B60F8EB0}"/>
                  </a:ext>
                </a:extLst>
              </p:cNvPr>
              <p:cNvSpPr txBox="1"/>
              <p:nvPr/>
            </p:nvSpPr>
            <p:spPr bwMode="auto">
              <a:xfrm>
                <a:off x="1174014" y="785692"/>
                <a:ext cx="352839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以鍵結方向為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𝑧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軸：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DC83817-0AED-9D37-0FD6-CF58B60F8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4014" y="785692"/>
                <a:ext cx="3528391" cy="369332"/>
              </a:xfrm>
              <a:prstGeom prst="rect">
                <a:avLst/>
              </a:prstGeom>
              <a:blipFill>
                <a:blip r:embed="rId9"/>
                <a:stretch>
                  <a:fillRect l="-1434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4772317-8095-BDFB-EAF0-35BC4E4FA286}"/>
              </a:ext>
            </a:extLst>
          </p:cNvPr>
          <p:cNvCxnSpPr/>
          <p:nvPr/>
        </p:nvCxnSpPr>
        <p:spPr>
          <a:xfrm>
            <a:off x="7452320" y="968224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8" descr="D:\Users\Vincent\Downloads\Data\Knight\Media\Chapter18\Images\18_12Figure-F.jpg">
            <a:extLst>
              <a:ext uri="{FF2B5EF4-FFF2-40B4-BE49-F238E27FC236}">
                <a16:creationId xmlns:a16="http://schemas.microsoft.com/office/drawing/2014/main" id="{B825190D-23FF-3C90-B9D0-D4DE91E3C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37" b="27779"/>
          <a:stretch>
            <a:fillRect/>
          </a:stretch>
        </p:blipFill>
        <p:spPr bwMode="auto">
          <a:xfrm>
            <a:off x="6764475" y="238556"/>
            <a:ext cx="1911981" cy="518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3365CEC-8152-537E-4043-A34530A2FE4C}"/>
                  </a:ext>
                </a:extLst>
              </p:cNvPr>
              <p:cNvSpPr txBox="1"/>
              <p:nvPr/>
            </p:nvSpPr>
            <p:spPr bwMode="auto">
              <a:xfrm>
                <a:off x="8388424" y="783558"/>
                <a:ext cx="288032" cy="3385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𝑧</m:t>
                      </m:r>
                    </m:oMath>
                  </m:oMathPara>
                </a14:m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3365CEC-8152-537E-4043-A34530A2F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8424" y="783558"/>
                <a:ext cx="288032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073D637-85C2-C97C-53DB-4531505F0800}"/>
                  </a:ext>
                </a:extLst>
              </p:cNvPr>
              <p:cNvSpPr txBox="1"/>
              <p:nvPr/>
            </p:nvSpPr>
            <p:spPr bwMode="auto">
              <a:xfrm>
                <a:off x="8325994" y="2564904"/>
                <a:ext cx="288032" cy="3385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𝑧</m:t>
                      </m:r>
                    </m:oMath>
                  </m:oMathPara>
                </a14:m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073D637-85C2-C97C-53DB-4531505F0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25994" y="2564904"/>
                <a:ext cx="288032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07319DA-0132-41D1-4332-444FC79E2389}"/>
                  </a:ext>
                </a:extLst>
              </p:cNvPr>
              <p:cNvSpPr txBox="1"/>
              <p:nvPr/>
            </p:nvSpPr>
            <p:spPr bwMode="auto">
              <a:xfrm>
                <a:off x="8288079" y="4409763"/>
                <a:ext cx="288032" cy="3385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𝑧</m:t>
                      </m:r>
                    </m:oMath>
                  </m:oMathPara>
                </a14:m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07319DA-0132-41D1-4332-444FC79E2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88079" y="4409763"/>
                <a:ext cx="288032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D4A8A2D-2790-A51F-09B8-F40A3914AA40}"/>
                  </a:ext>
                </a:extLst>
              </p:cNvPr>
              <p:cNvSpPr txBox="1"/>
              <p:nvPr/>
            </p:nvSpPr>
            <p:spPr bwMode="auto">
              <a:xfrm>
                <a:off x="6880282" y="1054311"/>
                <a:ext cx="288032" cy="3385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D4A8A2D-2790-A51F-09B8-F40A3914A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0282" y="1054311"/>
                <a:ext cx="288032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2B63D9-1B74-D674-415A-DE3A97B42D88}"/>
                  </a:ext>
                </a:extLst>
              </p:cNvPr>
              <p:cNvSpPr txBox="1"/>
              <p:nvPr/>
            </p:nvSpPr>
            <p:spPr bwMode="auto">
              <a:xfrm>
                <a:off x="6773252" y="2825791"/>
                <a:ext cx="288032" cy="3385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2B63D9-1B74-D674-415A-DE3A97B42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73252" y="2825791"/>
                <a:ext cx="288032" cy="3385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AC8A2F-893D-145F-F9BD-835FE2150A60}"/>
                  </a:ext>
                </a:extLst>
              </p:cNvPr>
              <p:cNvSpPr txBox="1"/>
              <p:nvPr/>
            </p:nvSpPr>
            <p:spPr bwMode="auto">
              <a:xfrm>
                <a:off x="6773252" y="4691212"/>
                <a:ext cx="288032" cy="3385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AC8A2F-893D-145F-F9BD-835FE2150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73252" y="4691212"/>
                <a:ext cx="288032" cy="3385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10992E2-B3CF-6D85-D446-C5A575A3A6C4}"/>
                  </a:ext>
                </a:extLst>
              </p:cNvPr>
              <p:cNvSpPr txBox="1"/>
              <p:nvPr/>
            </p:nvSpPr>
            <p:spPr bwMode="auto">
              <a:xfrm>
                <a:off x="1174013" y="1220885"/>
                <a:ext cx="5065469" cy="391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轉動動能可以以轉動慣量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及角動量表示：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10992E2-B3CF-6D85-D446-C5A575A3A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4013" y="1220885"/>
                <a:ext cx="5065469" cy="391261"/>
              </a:xfrm>
              <a:prstGeom prst="rect">
                <a:avLst/>
              </a:prstGeom>
              <a:blipFill>
                <a:blip r:embed="rId17"/>
                <a:stretch>
                  <a:fillRect l="-1000" t="-6452" b="-161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8D64DA77-D616-54D7-41CF-8660EED7FD77}"/>
              </a:ext>
            </a:extLst>
          </p:cNvPr>
          <p:cNvSpPr txBox="1"/>
          <p:nvPr/>
        </p:nvSpPr>
        <p:spPr bwMode="auto">
          <a:xfrm>
            <a:off x="1203600" y="2455574"/>
            <a:ext cx="2305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已知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85BCD2-2005-B769-A45C-9AE3F20896C8}"/>
                  </a:ext>
                </a:extLst>
              </p:cNvPr>
              <p:cNvSpPr txBox="1"/>
              <p:nvPr/>
            </p:nvSpPr>
            <p:spPr bwMode="auto">
              <a:xfrm>
                <a:off x="1977447" y="2455574"/>
                <a:ext cx="1553944" cy="391261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85BCD2-2005-B769-A45C-9AE3F2089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7447" y="2455574"/>
                <a:ext cx="1553944" cy="391261"/>
              </a:xfrm>
              <a:prstGeom prst="rect">
                <a:avLst/>
              </a:prstGeom>
              <a:blipFill>
                <a:blip r:embed="rId18"/>
                <a:stretch>
                  <a:fillRect b="-312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CD1721C-A727-6A02-2705-9CF3CFBA29B5}"/>
                  </a:ext>
                </a:extLst>
              </p:cNvPr>
              <p:cNvSpPr txBox="1"/>
              <p:nvPr/>
            </p:nvSpPr>
            <p:spPr bwMode="auto">
              <a:xfrm>
                <a:off x="1259559" y="3685812"/>
                <a:ext cx="4658810" cy="396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TW" i="1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可以以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表示：</a:t>
                </a: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CD1721C-A727-6A02-2705-9CF3CFBA2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559" y="3685812"/>
                <a:ext cx="4658810" cy="396775"/>
              </a:xfrm>
              <a:prstGeom prst="rect">
                <a:avLst/>
              </a:prstGeom>
              <a:blipFill>
                <a:blip r:embed="rId19"/>
                <a:stretch>
                  <a:fillRect t="-6250" b="-1562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880807A-3DFD-7A74-591E-9C8646AF9BD0}"/>
                  </a:ext>
                </a:extLst>
              </p:cNvPr>
              <p:cNvSpPr txBox="1"/>
              <p:nvPr/>
            </p:nvSpPr>
            <p:spPr bwMode="auto">
              <a:xfrm>
                <a:off x="1239009" y="5685901"/>
                <a:ext cx="657335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能量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err="1">
                    <a:solidFill>
                      <a:srgbClr val="FF0000"/>
                    </a:solidFill>
                  </a:rPr>
                  <a:t>的本徵</a:t>
                </a:r>
                <a:r>
                  <a:rPr lang="en-US" dirty="0">
                    <a:solidFill>
                      <a:srgbClr val="FF0000"/>
                    </a:solidFill>
                  </a:rPr>
                  <a:t>值就是將對應的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TW">
                    <a:solidFill>
                      <a:srgbClr val="FF0000"/>
                    </a:solidFill>
                  </a:rPr>
                  <a:t>的本徵</a:t>
                </a:r>
                <a:r>
                  <a:rPr lang="en-GB" dirty="0" err="1">
                    <a:solidFill>
                      <a:srgbClr val="FF0000"/>
                    </a:solidFill>
                  </a:rPr>
                  <a:t>值代入即可</a:t>
                </a:r>
                <a:r>
                  <a:rPr lang="en-GB" dirty="0">
                    <a:solidFill>
                      <a:srgbClr val="FF0000"/>
                    </a:solidFill>
                  </a:rPr>
                  <a:t>：</a:t>
                </a:r>
                <a:endParaRPr lang="en-TW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880807A-3DFD-7A74-591E-9C8646AF9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9009" y="5685901"/>
                <a:ext cx="6573351" cy="369332"/>
              </a:xfrm>
              <a:prstGeom prst="rect">
                <a:avLst/>
              </a:prstGeom>
              <a:blipFill>
                <a:blip r:embed="rId20"/>
                <a:stretch>
                  <a:fillRect l="-771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72817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C6A097-60F3-C87F-D93E-59E23F8D7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95851"/>
            <a:ext cx="5248198" cy="646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63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CAEAA8-F906-B599-608F-97AA4195B1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452" b="19355"/>
          <a:stretch/>
        </p:blipFill>
        <p:spPr>
          <a:xfrm>
            <a:off x="620925" y="4378740"/>
            <a:ext cx="8063996" cy="10801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7DF4196-1425-E436-4FC9-1CB1AD4A2C8C}"/>
              </a:ext>
            </a:extLst>
          </p:cNvPr>
          <p:cNvSpPr/>
          <p:nvPr/>
        </p:nvSpPr>
        <p:spPr>
          <a:xfrm>
            <a:off x="620925" y="5170828"/>
            <a:ext cx="727235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13262EB-B936-31B9-330E-A1F1A0B1D609}"/>
                  </a:ext>
                </a:extLst>
              </p:cNvPr>
              <p:cNvSpPr txBox="1"/>
              <p:nvPr/>
            </p:nvSpPr>
            <p:spPr bwMode="auto">
              <a:xfrm>
                <a:off x="539552" y="5589240"/>
                <a:ext cx="828092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沒有遺漏，可見</a:t>
                </a:r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對</a:t>
                </a:r>
                <a:r>
                  <a:rPr lang="en-GB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能量</a:t>
                </a:r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的測量結果只能是本徵值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其中之一，不能是其他的值</a:t>
                </a:r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TW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13262EB-B936-31B9-330E-A1F1A0B1D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5589240"/>
                <a:ext cx="8280920" cy="369332"/>
              </a:xfrm>
              <a:prstGeom prst="rect">
                <a:avLst/>
              </a:prstGeom>
              <a:blipFill>
                <a:blip r:embed="rId3"/>
                <a:stretch>
                  <a:fillRect l="-613" t="-10345" b="-275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13">
                <a:extLst>
                  <a:ext uri="{FF2B5EF4-FFF2-40B4-BE49-F238E27FC236}">
                    <a16:creationId xmlns:a16="http://schemas.microsoft.com/office/drawing/2014/main" id="{10094E09-D832-2817-3541-7720BEA3A2D0}"/>
                  </a:ext>
                </a:extLst>
              </p:cNvPr>
              <p:cNvSpPr txBox="1"/>
              <p:nvPr/>
            </p:nvSpPr>
            <p:spPr bwMode="auto">
              <a:xfrm>
                <a:off x="663481" y="3481092"/>
                <a:ext cx="1787563" cy="76450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5" name="文字方塊 13">
                <a:extLst>
                  <a:ext uri="{FF2B5EF4-FFF2-40B4-BE49-F238E27FC236}">
                    <a16:creationId xmlns:a16="http://schemas.microsoft.com/office/drawing/2014/main" id="{10094E09-D832-2817-3541-7720BEA3A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3481" y="3481092"/>
                <a:ext cx="1787563" cy="764505"/>
              </a:xfrm>
              <a:prstGeom prst="rect">
                <a:avLst/>
              </a:prstGeom>
              <a:blipFill>
                <a:blip r:embed="rId4"/>
                <a:stretch>
                  <a:fillRect l="-31915" t="-122951" b="-1688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3">
                <a:extLst>
                  <a:ext uri="{FF2B5EF4-FFF2-40B4-BE49-F238E27FC236}">
                    <a16:creationId xmlns:a16="http://schemas.microsoft.com/office/drawing/2014/main" id="{3416DD3B-84D6-AD97-3605-8EB5DFB5855D}"/>
                  </a:ext>
                </a:extLst>
              </p:cNvPr>
              <p:cNvSpPr txBox="1"/>
              <p:nvPr/>
            </p:nvSpPr>
            <p:spPr bwMode="auto">
              <a:xfrm>
                <a:off x="663481" y="1492771"/>
                <a:ext cx="5850249" cy="9019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kumimoji="0" lang="zh-TW" altLang="el-GR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kumimoji="0" lang="zh-TW" altLang="el-GR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zh-TW" altLang="el-GR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∙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zh-TW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8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zh-TW" sz="1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altLang="zh-TW" sz="1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" name="文字方塊 13">
                <a:extLst>
                  <a:ext uri="{FF2B5EF4-FFF2-40B4-BE49-F238E27FC236}">
                    <a16:creationId xmlns:a16="http://schemas.microsoft.com/office/drawing/2014/main" id="{3416DD3B-84D6-AD97-3605-8EB5DFB58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3481" y="1492771"/>
                <a:ext cx="5850249" cy="901914"/>
              </a:xfrm>
              <a:prstGeom prst="rect">
                <a:avLst/>
              </a:prstGeom>
              <a:blipFill>
                <a:blip r:embed="rId5"/>
                <a:stretch>
                  <a:fillRect l="-3896" t="-111111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13">
                <a:extLst>
                  <a:ext uri="{FF2B5EF4-FFF2-40B4-BE49-F238E27FC236}">
                    <a16:creationId xmlns:a16="http://schemas.microsoft.com/office/drawing/2014/main" id="{BF8BCC89-E33F-389E-1D3B-1EC5CA6F13C8}"/>
                  </a:ext>
                </a:extLst>
              </p:cNvPr>
              <p:cNvSpPr txBox="1"/>
              <p:nvPr/>
            </p:nvSpPr>
            <p:spPr bwMode="auto">
              <a:xfrm>
                <a:off x="663481" y="2474065"/>
                <a:ext cx="5706233" cy="9019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nary>
                            <m:naryPr>
                              <m:limLoc m:val="undOvr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altLang="zh-TW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𝑑𝑥</m:t>
                              </m:r>
                            </m:e>
                          </m:nary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zh-TW" altLang="el-GR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7" name="文字方塊 13">
                <a:extLst>
                  <a:ext uri="{FF2B5EF4-FFF2-40B4-BE49-F238E27FC236}">
                    <a16:creationId xmlns:a16="http://schemas.microsoft.com/office/drawing/2014/main" id="{BF8BCC89-E33F-389E-1D3B-1EC5CA6F1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3481" y="2474065"/>
                <a:ext cx="5706233" cy="901914"/>
              </a:xfrm>
              <a:prstGeom prst="rect">
                <a:avLst/>
              </a:prstGeom>
              <a:blipFill>
                <a:blip r:embed="rId6"/>
                <a:stretch>
                  <a:fillRect l="-4000" t="-109722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65C3F416-1FB0-4D19-56D3-C977B9C2E1BD}"/>
                  </a:ext>
                </a:extLst>
              </p:cNvPr>
              <p:cNvSpPr/>
              <p:nvPr/>
            </p:nvSpPr>
            <p:spPr>
              <a:xfrm>
                <a:off x="631376" y="1028319"/>
                <a:ext cx="691321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0" lang="zh-TW" altLang="en-US" dirty="0">
                    <a:solidFill>
                      <a:srgbClr val="FF0000"/>
                    </a:solidFill>
                    <a:latin typeface="PMingLiU" panose="02020500000000000000" pitchFamily="18" charset="-120"/>
                    <a:ea typeface="PMingLiU" panose="02020500000000000000" pitchFamily="18" charset="-120"/>
                  </a:rPr>
                  <a:t>如果真是如此，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機率總和必須等於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！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65C3F416-1FB0-4D19-56D3-C977B9C2E1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76" y="1028319"/>
                <a:ext cx="6913218" cy="369332"/>
              </a:xfrm>
              <a:prstGeom prst="rect">
                <a:avLst/>
              </a:prstGeom>
              <a:blipFill>
                <a:blip r:embed="rId7"/>
                <a:stretch>
                  <a:fillRect l="-733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DA3EE3-B1D7-AAB5-5A63-EBB25466C043}"/>
                  </a:ext>
                </a:extLst>
              </p:cNvPr>
              <p:cNvSpPr txBox="1"/>
              <p:nvPr/>
            </p:nvSpPr>
            <p:spPr bwMode="auto">
              <a:xfrm>
                <a:off x="539552" y="5999027"/>
                <a:ext cx="591175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如果還會測到其他值，總機率就要超過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了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！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DA3EE3-B1D7-AAB5-5A63-EBB25466C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5999027"/>
                <a:ext cx="5911752" cy="369332"/>
              </a:xfrm>
              <a:prstGeom prst="rect">
                <a:avLst/>
              </a:prstGeom>
              <a:blipFill>
                <a:blip r:embed="rId8"/>
                <a:stretch>
                  <a:fillRect l="-858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4DE209-C7D3-270B-17F9-9DDFF799A312}"/>
                  </a:ext>
                </a:extLst>
              </p:cNvPr>
              <p:cNvSpPr txBox="1"/>
              <p:nvPr/>
            </p:nvSpPr>
            <p:spPr bwMode="auto">
              <a:xfrm>
                <a:off x="620925" y="619297"/>
                <a:ext cx="775443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solidFill>
                      <a:srgbClr val="FF0000"/>
                    </a:solidFill>
                  </a:rPr>
                  <a:t>這強烈暗示測量能量時，得到</a:t>
                </a:r>
                <a14:m>
                  <m:oMath xmlns:m="http://schemas.openxmlformats.org/officeDocument/2006/math">
                    <m:r>
                      <a:rPr kumimoji="0" lang="zh-TW" altLang="en-US" i="1">
                        <a:solidFill>
                          <a:srgbClr val="FF0000"/>
                        </a:solidFill>
                        <a:latin typeface="Cambria Math"/>
                      </a:rPr>
                      <m:t>結果</m:t>
                    </m:r>
                    <m:r>
                      <a:rPr kumimoji="0" lang="zh-TW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只能</m:t>
                    </m:r>
                    <m:r>
                      <a:rPr kumimoji="0" lang="zh-TW" altLang="en-US" i="1">
                        <a:solidFill>
                          <a:srgbClr val="FF0000"/>
                        </a:solidFill>
                        <a:latin typeface="Cambria Math"/>
                      </a:rPr>
                      <m:t>是</m:t>
                    </m:r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err="1">
                    <a:solidFill>
                      <a:srgbClr val="FF0000"/>
                    </a:solidFill>
                  </a:rPr>
                  <a:t>其中之一！不會測到其他的值</a:t>
                </a:r>
                <a:r>
                  <a:rPr lang="en-US" dirty="0">
                    <a:solidFill>
                      <a:srgbClr val="FF0000"/>
                    </a:solidFill>
                  </a:rPr>
                  <a:t>。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4DE209-C7D3-270B-17F9-9DDFF799A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0925" y="619297"/>
                <a:ext cx="7754436" cy="369332"/>
              </a:xfrm>
              <a:prstGeom prst="rect">
                <a:avLst/>
              </a:prstGeom>
              <a:blipFill>
                <a:blip r:embed="rId9"/>
                <a:stretch>
                  <a:fillRect l="-654" t="-6667" r="-490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2" descr="D:\Dropbox\Documents\課程\YoungTextBook\Images\Chapter40\A_Images\A_Figures_and_Photos\40_11_Figure.jpg">
            <a:extLst>
              <a:ext uri="{FF2B5EF4-FFF2-40B4-BE49-F238E27FC236}">
                <a16:creationId xmlns:a16="http://schemas.microsoft.com/office/drawing/2014/main" id="{5EF25313-2A15-795D-4346-775B6B2693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59"/>
          <a:stretch/>
        </p:blipFill>
        <p:spPr bwMode="auto">
          <a:xfrm>
            <a:off x="6594709" y="1491997"/>
            <a:ext cx="2225763" cy="265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F24A91-0A5B-AAD1-B8A1-0E6B539178FB}"/>
              </a:ext>
            </a:extLst>
          </p:cNvPr>
          <p:cNvSpPr txBox="1"/>
          <p:nvPr/>
        </p:nvSpPr>
        <p:spPr bwMode="auto">
          <a:xfrm>
            <a:off x="5364088" y="6302417"/>
            <a:ext cx="3593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Measurement Theorem</a:t>
            </a:r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測量定理</a:t>
            </a:r>
            <a:endParaRPr lang="en-TW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5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 animBg="1"/>
      <p:bldP spid="7" grpId="0" animBg="1"/>
      <p:bldP spid="10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11">
                <a:extLst>
                  <a:ext uri="{FF2B5EF4-FFF2-40B4-BE49-F238E27FC236}">
                    <a16:creationId xmlns:a16="http://schemas.microsoft.com/office/drawing/2014/main" id="{45309B9B-280E-967B-2F12-3D701D3B61A4}"/>
                  </a:ext>
                </a:extLst>
              </p:cNvPr>
              <p:cNvSpPr/>
              <p:nvPr/>
            </p:nvSpPr>
            <p:spPr>
              <a:xfrm>
                <a:off x="1633376" y="2277517"/>
                <a:ext cx="2052228" cy="62805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n-US" altLang="zh-TW" sz="1800" dirty="0"/>
              </a:p>
            </p:txBody>
          </p:sp>
        </mc:Choice>
        <mc:Fallback>
          <p:sp>
            <p:nvSpPr>
              <p:cNvPr id="3" name="矩形 11">
                <a:extLst>
                  <a:ext uri="{FF2B5EF4-FFF2-40B4-BE49-F238E27FC236}">
                    <a16:creationId xmlns:a16="http://schemas.microsoft.com/office/drawing/2014/main" id="{45309B9B-280E-967B-2F12-3D701D3B61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376" y="2277517"/>
                <a:ext cx="2052228" cy="628057"/>
              </a:xfrm>
              <a:prstGeom prst="rect">
                <a:avLst/>
              </a:prstGeom>
              <a:blipFill>
                <a:blip r:embed="rId2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B0E4224-8EE3-CD19-E4F6-A7C10A7009A2}"/>
              </a:ext>
            </a:extLst>
          </p:cNvPr>
          <p:cNvCxnSpPr/>
          <p:nvPr/>
        </p:nvCxnSpPr>
        <p:spPr>
          <a:xfrm>
            <a:off x="7060045" y="1350356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 descr="D:\Users\Vincent\Downloads\Data\Knight\Media\Chapter18\Images\18_12Figure-F.jpg">
            <a:extLst>
              <a:ext uri="{FF2B5EF4-FFF2-40B4-BE49-F238E27FC236}">
                <a16:creationId xmlns:a16="http://schemas.microsoft.com/office/drawing/2014/main" id="{2CBB2AE8-E10E-26C8-709A-1CF7DA45D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37" b="27779"/>
          <a:stretch>
            <a:fillRect/>
          </a:stretch>
        </p:blipFill>
        <p:spPr bwMode="auto">
          <a:xfrm>
            <a:off x="6372200" y="620688"/>
            <a:ext cx="1911981" cy="518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92DA52-6212-2456-D805-CF5C23E54EB3}"/>
                  </a:ext>
                </a:extLst>
              </p:cNvPr>
              <p:cNvSpPr txBox="1"/>
              <p:nvPr/>
            </p:nvSpPr>
            <p:spPr bwMode="auto">
              <a:xfrm>
                <a:off x="7996149" y="1165690"/>
                <a:ext cx="288032" cy="3385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𝑧</m:t>
                      </m:r>
                    </m:oMath>
                  </m:oMathPara>
                </a14:m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92DA52-6212-2456-D805-CF5C23E54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96149" y="1165690"/>
                <a:ext cx="288032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E1183D-039A-CA82-6389-3630EF910BCB}"/>
                  </a:ext>
                </a:extLst>
              </p:cNvPr>
              <p:cNvSpPr txBox="1"/>
              <p:nvPr/>
            </p:nvSpPr>
            <p:spPr bwMode="auto">
              <a:xfrm>
                <a:off x="7933719" y="2947036"/>
                <a:ext cx="288032" cy="3385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𝑧</m:t>
                      </m:r>
                    </m:oMath>
                  </m:oMathPara>
                </a14:m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E1183D-039A-CA82-6389-3630EF910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33719" y="2947036"/>
                <a:ext cx="288032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2B23758-FC68-E628-6D52-2C386C87316C}"/>
                  </a:ext>
                </a:extLst>
              </p:cNvPr>
              <p:cNvSpPr txBox="1"/>
              <p:nvPr/>
            </p:nvSpPr>
            <p:spPr bwMode="auto">
              <a:xfrm>
                <a:off x="7895804" y="4791895"/>
                <a:ext cx="288032" cy="3385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𝑧</m:t>
                      </m:r>
                    </m:oMath>
                  </m:oMathPara>
                </a14:m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2B23758-FC68-E628-6D52-2C386C873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95804" y="4791895"/>
                <a:ext cx="288032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C5C11C9-F657-02ED-83F7-82B9C84E3FA6}"/>
                  </a:ext>
                </a:extLst>
              </p:cNvPr>
              <p:cNvSpPr txBox="1"/>
              <p:nvPr/>
            </p:nvSpPr>
            <p:spPr bwMode="auto">
              <a:xfrm>
                <a:off x="6488007" y="1436443"/>
                <a:ext cx="288032" cy="3385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C5C11C9-F657-02ED-83F7-82B9C84E3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88007" y="1436443"/>
                <a:ext cx="288032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1C3581-37AB-0B4E-0263-27405A900F62}"/>
                  </a:ext>
                </a:extLst>
              </p:cNvPr>
              <p:cNvSpPr txBox="1"/>
              <p:nvPr/>
            </p:nvSpPr>
            <p:spPr bwMode="auto">
              <a:xfrm>
                <a:off x="6380977" y="3207923"/>
                <a:ext cx="288032" cy="3385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1C3581-37AB-0B4E-0263-27405A900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0977" y="3207923"/>
                <a:ext cx="288032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A7F8C2-922B-CB05-938C-A1909BED754F}"/>
                  </a:ext>
                </a:extLst>
              </p:cNvPr>
              <p:cNvSpPr txBox="1"/>
              <p:nvPr/>
            </p:nvSpPr>
            <p:spPr bwMode="auto">
              <a:xfrm>
                <a:off x="6380977" y="5073344"/>
                <a:ext cx="288032" cy="3385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A7F8C2-922B-CB05-938C-A1909BED7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0977" y="5073344"/>
                <a:ext cx="288032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05847E0-D358-C795-F916-4C9D02B02B33}"/>
                  </a:ext>
                </a:extLst>
              </p:cNvPr>
              <p:cNvSpPr txBox="1"/>
              <p:nvPr/>
            </p:nvSpPr>
            <p:spPr bwMode="auto">
              <a:xfrm>
                <a:off x="1607343" y="527969"/>
                <a:ext cx="345638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如圖所示</a:t>
                </a:r>
                <a:r>
                  <a:rPr lang="en-US" dirty="0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05847E0-D358-C795-F916-4C9D02B02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7343" y="527969"/>
                <a:ext cx="3456384" cy="369332"/>
              </a:xfrm>
              <a:prstGeom prst="rect">
                <a:avLst/>
              </a:prstGeom>
              <a:blipFill>
                <a:blip r:embed="rId10"/>
                <a:stretch>
                  <a:fillRect l="-1465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D4CA6DA-24CE-0604-7323-BB7E2E765F02}"/>
                  </a:ext>
                </a:extLst>
              </p:cNvPr>
              <p:cNvSpPr txBox="1"/>
              <p:nvPr/>
            </p:nvSpPr>
            <p:spPr bwMode="auto">
              <a:xfrm>
                <a:off x="1619672" y="911676"/>
                <a:ext cx="3635896" cy="5328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:r>
                  <a:rPr lang="zh-TW" altLang="en-US" dirty="0"/>
                  <a:t>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TW" altLang="en-US" dirty="0"/>
                  <a:t>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den>
                        </m:f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den>
                        </m:f>
                      </m:e>
                    </m:d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D4CA6DA-24CE-0604-7323-BB7E2E765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911676"/>
                <a:ext cx="3635896" cy="532838"/>
              </a:xfrm>
              <a:prstGeom prst="rect">
                <a:avLst/>
              </a:prstGeom>
              <a:blipFill>
                <a:blip r:embed="rId11"/>
                <a:stretch>
                  <a:fillRect l="-139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2D936417-ABAC-137A-7C65-74A478E1439F}"/>
              </a:ext>
            </a:extLst>
          </p:cNvPr>
          <p:cNvSpPr txBox="1"/>
          <p:nvPr/>
        </p:nvSpPr>
        <p:spPr bwMode="auto">
          <a:xfrm>
            <a:off x="1607343" y="1444514"/>
            <a:ext cx="37624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這些能階將永遠無法激發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618E32-AD54-A4B7-7B36-56555DF19958}"/>
                  </a:ext>
                </a:extLst>
              </p:cNvPr>
              <p:cNvSpPr txBox="1"/>
              <p:nvPr/>
            </p:nvSpPr>
            <p:spPr bwMode="auto">
              <a:xfrm>
                <a:off x="1619672" y="1813846"/>
                <a:ext cx="438015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只有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的能階留下！能量由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決定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618E32-AD54-A4B7-7B36-56555DF19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1813846"/>
                <a:ext cx="4380159" cy="369332"/>
              </a:xfrm>
              <a:prstGeom prst="rect">
                <a:avLst/>
              </a:prstGeom>
              <a:blipFill>
                <a:blip r:embed="rId12"/>
                <a:stretch>
                  <a:fillRect l="-1156" t="-10345" b="-2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EE92840-05C9-4C3A-A31A-419D475BB0C5}"/>
                  </a:ext>
                </a:extLst>
              </p:cNvPr>
              <p:cNvSpPr txBox="1"/>
              <p:nvPr/>
            </p:nvSpPr>
            <p:spPr bwMode="auto">
              <a:xfrm>
                <a:off x="1633376" y="3021710"/>
                <a:ext cx="321432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光譜線對應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𝑙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+1→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𝑙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的能差為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EE92840-05C9-4C3A-A31A-419D475BB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3376" y="3021710"/>
                <a:ext cx="3214327" cy="369332"/>
              </a:xfrm>
              <a:prstGeom prst="rect">
                <a:avLst/>
              </a:prstGeom>
              <a:blipFill>
                <a:blip r:embed="rId13"/>
                <a:stretch>
                  <a:fillRect l="-1575" t="-10345" b="-2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矩形 11">
                <a:extLst>
                  <a:ext uri="{FF2B5EF4-FFF2-40B4-BE49-F238E27FC236}">
                    <a16:creationId xmlns:a16="http://schemas.microsoft.com/office/drawing/2014/main" id="{604BCD6D-68F7-4877-1B62-F5DC9EA68327}"/>
                  </a:ext>
                </a:extLst>
              </p:cNvPr>
              <p:cNvSpPr/>
              <p:nvPr/>
            </p:nvSpPr>
            <p:spPr>
              <a:xfrm>
                <a:off x="1599524" y="3445199"/>
                <a:ext cx="2102178" cy="6463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altLang="zh-TW" sz="1800" dirty="0"/>
              </a:p>
            </p:txBody>
          </p:sp>
        </mc:Choice>
        <mc:Fallback>
          <p:sp>
            <p:nvSpPr>
              <p:cNvPr id="20" name="矩形 11">
                <a:extLst>
                  <a:ext uri="{FF2B5EF4-FFF2-40B4-BE49-F238E27FC236}">
                    <a16:creationId xmlns:a16="http://schemas.microsoft.com/office/drawing/2014/main" id="{604BCD6D-68F7-4877-1B62-F5DC9EA683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524" y="3445199"/>
                <a:ext cx="2102178" cy="646331"/>
              </a:xfrm>
              <a:prstGeom prst="rect">
                <a:avLst/>
              </a:prstGeom>
              <a:blipFill>
                <a:blip r:embed="rId14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C79C266E-4A89-4927-780D-6A892A375E12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b="40073"/>
          <a:stretch/>
        </p:blipFill>
        <p:spPr>
          <a:xfrm>
            <a:off x="1619672" y="4221088"/>
            <a:ext cx="4380160" cy="237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623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75B0C5-A87F-0357-666D-C845F9815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648" y="0"/>
            <a:ext cx="4180703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11">
                <a:extLst>
                  <a:ext uri="{FF2B5EF4-FFF2-40B4-BE49-F238E27FC236}">
                    <a16:creationId xmlns:a16="http://schemas.microsoft.com/office/drawing/2014/main" id="{45309B9B-280E-967B-2F12-3D701D3B61A4}"/>
                  </a:ext>
                </a:extLst>
              </p:cNvPr>
              <p:cNvSpPr/>
              <p:nvPr/>
            </p:nvSpPr>
            <p:spPr>
              <a:xfrm>
                <a:off x="3347864" y="692696"/>
                <a:ext cx="2052228" cy="62805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n-US" altLang="zh-TW" sz="1800" dirty="0"/>
              </a:p>
            </p:txBody>
          </p:sp>
        </mc:Choice>
        <mc:Fallback>
          <p:sp>
            <p:nvSpPr>
              <p:cNvPr id="3" name="矩形 11">
                <a:extLst>
                  <a:ext uri="{FF2B5EF4-FFF2-40B4-BE49-F238E27FC236}">
                    <a16:creationId xmlns:a16="http://schemas.microsoft.com/office/drawing/2014/main" id="{45309B9B-280E-967B-2F12-3D701D3B61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692696"/>
                <a:ext cx="2052228" cy="628057"/>
              </a:xfrm>
              <a:prstGeom prst="rect">
                <a:avLst/>
              </a:prstGeom>
              <a:blipFill>
                <a:blip r:embed="rId3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90662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1FB803-2FCE-8125-B066-8D84015CE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134" y="527412"/>
            <a:ext cx="6415732" cy="580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817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1698C6-F538-43E0-76CF-B2B2FCA0C570}"/>
              </a:ext>
            </a:extLst>
          </p:cNvPr>
          <p:cNvSpPr txBox="1"/>
          <p:nvPr/>
        </p:nvSpPr>
        <p:spPr bwMode="auto">
          <a:xfrm>
            <a:off x="1402670" y="700127"/>
            <a:ext cx="4320446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3維空間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量子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動能為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Laplacian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微分算子。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0F6ABCA6-924E-430D-475D-8216579DE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1974" y="1276191"/>
            <a:ext cx="3580207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Laplacian</a:t>
            </a:r>
            <a:r>
              <a:rPr lang="zh-TW" altLang="en-US" dirty="0">
                <a:cs typeface="Times New Roman" panose="02020603050405020304" pitchFamily="18" charset="0"/>
              </a:rPr>
              <a:t>可以以</a:t>
            </a:r>
            <a:r>
              <a:rPr lang="zh-TW" altLang="en-US" dirty="0"/>
              <a:t>極座標微分書寫。</a:t>
            </a: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1D250E09-33FE-9519-26E9-FC5D97E6D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2670" y="1832516"/>
            <a:ext cx="5112568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Laplacian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可以寫成</a:t>
            </a:r>
            <a:r>
              <a:rPr lang="zh-TW" altLang="en-US" dirty="0"/>
              <a:t>極座標兩次微分，沒有交差項。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5BC646-03EA-1C9A-33C8-CF4D17C330D1}"/>
              </a:ext>
            </a:extLst>
          </p:cNvPr>
          <p:cNvSpPr txBox="1"/>
          <p:nvPr/>
        </p:nvSpPr>
        <p:spPr bwMode="auto">
          <a:xfrm>
            <a:off x="1402670" y="3399281"/>
            <a:ext cx="5309288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角動量算子可以表示為極座標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兩個角度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的微分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B6738D-3EFA-CA24-B42D-C131B2F754FC}"/>
                  </a:ext>
                </a:extLst>
              </p:cNvPr>
              <p:cNvSpPr txBox="1"/>
              <p:nvPr/>
            </p:nvSpPr>
            <p:spPr bwMode="auto">
              <a:xfrm>
                <a:off x="1381232" y="4038062"/>
                <a:ext cx="7563151" cy="36933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Laplacian方程式中與角度微分關的部分</a:t>
                </a:r>
                <a:r>
                  <a:rPr lang="en-TW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，其實就是角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動</a:t>
                </a:r>
                <a:r>
                  <a:rPr lang="en-TW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量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大小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TW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算子</a:t>
                </a:r>
                <a:r>
                  <a:rPr lang="en-TW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！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B6738D-3EFA-CA24-B42D-C131B2F75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1232" y="4038062"/>
                <a:ext cx="7563151" cy="369332"/>
              </a:xfrm>
              <a:prstGeom prst="rect">
                <a:avLst/>
              </a:prstGeom>
              <a:blipFill>
                <a:blip r:embed="rId2"/>
                <a:stretch>
                  <a:fillRect l="-670" t="-6452" b="-19355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14">
                <a:extLst>
                  <a:ext uri="{FF2B5EF4-FFF2-40B4-BE49-F238E27FC236}">
                    <a16:creationId xmlns:a16="http://schemas.microsoft.com/office/drawing/2014/main" id="{902BEE34-D773-9772-BC85-1856A480D388}"/>
                  </a:ext>
                </a:extLst>
              </p:cNvPr>
              <p:cNvSpPr txBox="1"/>
              <p:nvPr/>
            </p:nvSpPr>
            <p:spPr bwMode="auto">
              <a:xfrm>
                <a:off x="1381232" y="5212946"/>
                <a:ext cx="3139136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zh-TW" altLang="en-US" b="0" i="1" smtClean="0">
                              <a:latin typeface="Cambria Math"/>
                            </a:rPr>
                            <m:t>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zh-TW" altLang="en-US" b="0" i="1" smtClean="0">
                              <a:latin typeface="Cambria Math"/>
                            </a:rPr>
                            <m:t>𝜙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𝑙𝑚</m:t>
                          </m:r>
                        </m:sub>
                      </m:sSub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TW" altLang="el-GR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0" name="文字方塊 14">
                <a:extLst>
                  <a:ext uri="{FF2B5EF4-FFF2-40B4-BE49-F238E27FC236}">
                    <a16:creationId xmlns:a16="http://schemas.microsoft.com/office/drawing/2014/main" id="{902BEE34-D773-9772-BC85-1856A480D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1232" y="5212946"/>
                <a:ext cx="3139136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771E37-D8B2-0E41-A67C-3C598F96F2F4}"/>
                  </a:ext>
                </a:extLst>
              </p:cNvPr>
              <p:cNvSpPr txBox="1"/>
              <p:nvPr/>
            </p:nvSpPr>
            <p:spPr bwMode="auto">
              <a:xfrm>
                <a:off x="1381232" y="5769271"/>
                <a:ext cx="4490288" cy="36933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定態波函數可分解。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𝑙𝑚</m:t>
                        </m:r>
                      </m:sub>
                    </m:sSub>
                  </m:oMath>
                </a14:m>
                <a:r>
                  <a:rPr lang="en-TW" dirty="0">
                    <a:solidFill>
                      <a:schemeClr val="tx1"/>
                    </a:solidFill>
                  </a:rPr>
                  <a:t>是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TW" dirty="0">
                    <a:solidFill>
                      <a:schemeClr val="tx1"/>
                    </a:solidFill>
                  </a:rPr>
                  <a:t>的本徵態</a:t>
                </a:r>
                <a:r>
                  <a:rPr lang="en-GB" dirty="0">
                    <a:solidFill>
                      <a:schemeClr val="tx1"/>
                    </a:solidFill>
                  </a:rPr>
                  <a:t>。</a:t>
                </a:r>
                <a:endParaRPr lang="en-T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771E37-D8B2-0E41-A67C-3C598F96F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1232" y="5769271"/>
                <a:ext cx="4490288" cy="369332"/>
              </a:xfrm>
              <a:prstGeom prst="rect">
                <a:avLst/>
              </a:prstGeom>
              <a:blipFill>
                <a:blip r:embed="rId4"/>
                <a:stretch>
                  <a:fillRect l="-1127" t="-3226" r="-563" b="-22581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FFC3BE56-036B-F415-D71B-BA2033733E30}"/>
              </a:ext>
            </a:extLst>
          </p:cNvPr>
          <p:cNvSpPr txBox="1"/>
          <p:nvPr/>
        </p:nvSpPr>
        <p:spPr bwMode="auto">
          <a:xfrm>
            <a:off x="4647384" y="5212946"/>
            <a:ext cx="24482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1">
                <a:extLst>
                  <a:ext uri="{FF2B5EF4-FFF2-40B4-BE49-F238E27FC236}">
                    <a16:creationId xmlns:a16="http://schemas.microsoft.com/office/drawing/2014/main" id="{38C9E398-D6F3-3E73-B9B5-063C13048D9D}"/>
                  </a:ext>
                </a:extLst>
              </p:cNvPr>
              <p:cNvSpPr txBox="1"/>
              <p:nvPr/>
            </p:nvSpPr>
            <p:spPr bwMode="auto">
              <a:xfrm>
                <a:off x="536515" y="2429072"/>
                <a:ext cx="7745838" cy="69480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i="1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𝐸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𝜃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zh-TW" altLang="en-US" i="1" smtClean="0"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i="1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𝐸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zh-TW" altLang="en-US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altLang="zh-TW" b="0" i="0" smtClean="0"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zh-TW" altLang="en-US" b="0" i="1" smtClean="0">
                              <a:latin typeface="Cambria Math"/>
                            </a:rPr>
                            <m:t>𝜃</m:t>
                          </m:r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i="1" smtClean="0">
                                  <a:latin typeface="Cambria Math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11">
                <a:extLst>
                  <a:ext uri="{FF2B5EF4-FFF2-40B4-BE49-F238E27FC236}">
                    <a16:creationId xmlns:a16="http://schemas.microsoft.com/office/drawing/2014/main" id="{38C9E398-D6F3-3E73-B9B5-063C13048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515" y="2429072"/>
                <a:ext cx="7745838" cy="694806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8D4B760C-613B-4D8F-729F-7ECAED19238E}"/>
              </a:ext>
            </a:extLst>
          </p:cNvPr>
          <p:cNvSpPr/>
          <p:nvPr/>
        </p:nvSpPr>
        <p:spPr>
          <a:xfrm>
            <a:off x="2408723" y="2429071"/>
            <a:ext cx="3888432" cy="720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55E1D1-2883-9320-A7DD-FB76454F430A}"/>
                  </a:ext>
                </a:extLst>
              </p:cNvPr>
              <p:cNvSpPr txBox="1"/>
              <p:nvPr/>
            </p:nvSpPr>
            <p:spPr bwMode="auto">
              <a:xfrm>
                <a:off x="1390229" y="4622434"/>
                <a:ext cx="3611952" cy="391261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對易</a:t>
                </a:r>
                <a:r>
                  <a:rPr lang="en-US" dirty="0">
                    <a:solidFill>
                      <a:schemeClr val="tx1"/>
                    </a:solidFill>
                  </a:rPr>
                  <a:t>，因此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與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對易。</a:t>
                </a:r>
                <a:endParaRPr lang="en-T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55E1D1-2883-9320-A7DD-FB76454F4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0229" y="4622434"/>
                <a:ext cx="3611952" cy="391261"/>
              </a:xfrm>
              <a:prstGeom prst="rect">
                <a:avLst/>
              </a:prstGeom>
              <a:blipFill>
                <a:blip r:embed="rId6"/>
                <a:stretch>
                  <a:fillRect t="-6061" b="-12121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5098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56" name="Text Box 10"/>
              <p:cNvSpPr txBox="1">
                <a:spLocks noChangeArrowheads="1"/>
              </p:cNvSpPr>
              <p:nvPr/>
            </p:nvSpPr>
            <p:spPr bwMode="auto">
              <a:xfrm>
                <a:off x="712393" y="1794118"/>
                <a:ext cx="609053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  <a:cs typeface="新細明體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/>
                  <a:t>對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zh-TW" altLang="en-US" dirty="0"/>
                  <a:t>與對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zh-TW" altLang="en-US" dirty="0"/>
                  <a:t>的微分是分開的，並沒有交叉項。</a:t>
                </a:r>
              </a:p>
            </p:txBody>
          </p:sp>
        </mc:Choice>
        <mc:Fallback xmlns="">
          <p:sp>
            <p:nvSpPr>
              <p:cNvPr id="2056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2393" y="1794118"/>
                <a:ext cx="6090530" cy="369332"/>
              </a:xfrm>
              <a:prstGeom prst="rect">
                <a:avLst/>
              </a:prstGeom>
              <a:blipFill>
                <a:blip r:embed="rId2"/>
                <a:stretch>
                  <a:fillRect l="-1042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9" name="Picture 10" descr="D:\Dropbox\Documents\課程\YoungTextBook\Images\Chapter41\A_Images\A_Figures_and_Photos\41_05_Figur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701" y="459119"/>
            <a:ext cx="1520886" cy="182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 bwMode="auto">
              <a:xfrm>
                <a:off x="740082" y="2638965"/>
                <a:ext cx="2994184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zh-TW" altLang="en-US" b="0" i="1" smtClean="0">
                              <a:latin typeface="Cambria Math"/>
                            </a:rPr>
                            <m:t>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zh-TW" altLang="en-US" b="0" i="1" smtClean="0">
                              <a:latin typeface="Cambria Math"/>
                            </a:rPr>
                            <m:t>𝜙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l-GR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TW" altLang="el-GR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0082" y="2638965"/>
                <a:ext cx="2994184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1">
                <a:extLst>
                  <a:ext uri="{FF2B5EF4-FFF2-40B4-BE49-F238E27FC236}">
                    <a16:creationId xmlns:a16="http://schemas.microsoft.com/office/drawing/2014/main" id="{2F56CFD9-FF50-8B43-A9C8-640A722EEE21}"/>
                  </a:ext>
                </a:extLst>
              </p:cNvPr>
              <p:cNvSpPr txBox="1"/>
              <p:nvPr/>
            </p:nvSpPr>
            <p:spPr bwMode="auto">
              <a:xfrm>
                <a:off x="758413" y="1059697"/>
                <a:ext cx="5757803" cy="62491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i="1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𝐸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11">
                <a:extLst>
                  <a:ext uri="{FF2B5EF4-FFF2-40B4-BE49-F238E27FC236}">
                    <a16:creationId xmlns:a16="http://schemas.microsoft.com/office/drawing/2014/main" id="{2F56CFD9-FF50-8B43-A9C8-640A722EE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8413" y="1059697"/>
                <a:ext cx="5757803" cy="624915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1">
                <a:extLst>
                  <a:ext uri="{FF2B5EF4-FFF2-40B4-BE49-F238E27FC236}">
                    <a16:creationId xmlns:a16="http://schemas.microsoft.com/office/drawing/2014/main" id="{5150209B-0042-FD1F-83E7-D3992C7C09AE}"/>
                  </a:ext>
                </a:extLst>
              </p:cNvPr>
              <p:cNvSpPr txBox="1"/>
              <p:nvPr/>
            </p:nvSpPr>
            <p:spPr bwMode="auto">
              <a:xfrm>
                <a:off x="712393" y="3536491"/>
                <a:ext cx="5278740" cy="62491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𝑌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𝑅𝑌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11">
                <a:extLst>
                  <a:ext uri="{FF2B5EF4-FFF2-40B4-BE49-F238E27FC236}">
                    <a16:creationId xmlns:a16="http://schemas.microsoft.com/office/drawing/2014/main" id="{5150209B-0042-FD1F-83E7-D3992C7C0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2393" y="3536491"/>
                <a:ext cx="5278740" cy="624915"/>
              </a:xfrm>
              <a:prstGeom prst="rect">
                <a:avLst/>
              </a:prstGeom>
              <a:blipFill>
                <a:blip r:embed="rId6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AE563C-690F-BD5E-C155-976EE3247E37}"/>
                  </a:ext>
                </a:extLst>
              </p:cNvPr>
              <p:cNvSpPr txBox="1"/>
              <p:nvPr/>
            </p:nvSpPr>
            <p:spPr bwMode="auto">
              <a:xfrm>
                <a:off x="673352" y="4290061"/>
                <a:ext cx="728302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除以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𝑅𝑌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，第二項與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𝑟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無關，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移到右邊，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其餘指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與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𝑟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有關，移到左邊</a:t>
                </a:r>
                <a:r>
                  <a:rPr lang="en-TW" dirty="0"/>
                  <a:t>。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AE563C-690F-BD5E-C155-976EE3247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3352" y="4290061"/>
                <a:ext cx="7283024" cy="369332"/>
              </a:xfrm>
              <a:prstGeom prst="rect">
                <a:avLst/>
              </a:prstGeom>
              <a:blipFill>
                <a:blip r:embed="rId7"/>
                <a:stretch>
                  <a:fillRect l="-696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832B8C-C52B-5A32-AF1F-A56E48D08A52}"/>
                  </a:ext>
                </a:extLst>
              </p:cNvPr>
              <p:cNvSpPr txBox="1"/>
              <p:nvPr/>
            </p:nvSpPr>
            <p:spPr bwMode="auto">
              <a:xfrm>
                <a:off x="651379" y="3059291"/>
                <a:ext cx="797880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要得到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zh-TW" altLang="el-GR" i="1"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個別滿足的方程式，將上式代入定態方程式：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832B8C-C52B-5A32-AF1F-A56E48D08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1379" y="3059291"/>
                <a:ext cx="7978804" cy="369332"/>
              </a:xfrm>
              <a:prstGeom prst="rect">
                <a:avLst/>
              </a:prstGeom>
              <a:blipFill>
                <a:blip r:embed="rId8"/>
                <a:stretch>
                  <a:fillRect l="-636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E2FC17D-3ED7-F876-FDB8-57E2B97C15C6}"/>
                  </a:ext>
                </a:extLst>
              </p:cNvPr>
              <p:cNvSpPr txBox="1"/>
              <p:nvPr/>
            </p:nvSpPr>
            <p:spPr bwMode="auto">
              <a:xfrm>
                <a:off x="693000" y="5613637"/>
                <a:ext cx="820278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現在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m:t>右邊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只與</m:t>
                    </m:r>
                    <m:r>
                      <a:rPr lang="zh-TW" altLang="el-GR" i="1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有關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，與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𝑟</m:t>
                    </m:r>
                  </m:oMath>
                </a14:m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無關，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而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左邊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只與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𝑟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有關，因此兩邊都只能是常數</a:t>
                </a:r>
                <a:r>
                  <a:rPr lang="en-TW"/>
                  <a:t>。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E2FC17D-3ED7-F876-FDB8-57E2B97C1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000" y="5613637"/>
                <a:ext cx="8202785" cy="369332"/>
              </a:xfrm>
              <a:prstGeom prst="rect">
                <a:avLst/>
              </a:prstGeom>
              <a:blipFill>
                <a:blip r:embed="rId9"/>
                <a:stretch>
                  <a:fillRect l="-618" t="-10345" b="-275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10">
            <a:extLst>
              <a:ext uri="{FF2B5EF4-FFF2-40B4-BE49-F238E27FC236}">
                <a16:creationId xmlns:a16="http://schemas.microsoft.com/office/drawing/2014/main" id="{C637E945-D358-AF9A-B4D5-D75CB33CC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000" y="579939"/>
            <a:ext cx="49591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定態波函數的與時間無關薛定格方程式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11">
                <a:extLst>
                  <a:ext uri="{FF2B5EF4-FFF2-40B4-BE49-F238E27FC236}">
                    <a16:creationId xmlns:a16="http://schemas.microsoft.com/office/drawing/2014/main" id="{DB4178AC-F097-B931-23F6-C4A279104A0F}"/>
                  </a:ext>
                </a:extLst>
              </p:cNvPr>
              <p:cNvSpPr txBox="1"/>
              <p:nvPr/>
            </p:nvSpPr>
            <p:spPr bwMode="auto">
              <a:xfrm>
                <a:off x="727866" y="4806148"/>
                <a:ext cx="5904656" cy="71468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num>
                            <m:den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den>
                      </m:f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TW" altLang="el-GR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3" name="文字方塊 11">
                <a:extLst>
                  <a:ext uri="{FF2B5EF4-FFF2-40B4-BE49-F238E27FC236}">
                    <a16:creationId xmlns:a16="http://schemas.microsoft.com/office/drawing/2014/main" id="{DB4178AC-F097-B931-23F6-C4A279104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7866" y="4806148"/>
                <a:ext cx="5904656" cy="7146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A0AC70-7604-B9A5-66C6-D5684A5DBD92}"/>
                  </a:ext>
                </a:extLst>
              </p:cNvPr>
              <p:cNvSpPr txBox="1"/>
              <p:nvPr/>
            </p:nvSpPr>
            <p:spPr bwMode="auto">
              <a:xfrm>
                <a:off x="686372" y="2214444"/>
                <a:ext cx="662193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我們預期一個解可以分解為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zh-TW" altLang="en-US" dirty="0"/>
                  <a:t>的函數與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zh-TW" altLang="en-US" dirty="0"/>
                  <a:t>的函數的乘積：</a:t>
                </a:r>
                <a:endParaRPr lang="en-TW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A0AC70-7604-B9A5-66C6-D5684A5DB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6372" y="2214444"/>
                <a:ext cx="6621931" cy="369332"/>
              </a:xfrm>
              <a:prstGeom prst="rect">
                <a:avLst/>
              </a:prstGeom>
              <a:blipFill>
                <a:blip r:embed="rId11"/>
                <a:stretch>
                  <a:fillRect l="-958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95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14" grpId="0"/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11">
                <a:extLst>
                  <a:ext uri="{FF2B5EF4-FFF2-40B4-BE49-F238E27FC236}">
                    <a16:creationId xmlns:a16="http://schemas.microsoft.com/office/drawing/2014/main" id="{52EA242F-F07C-9575-D0BC-E574148480EC}"/>
                  </a:ext>
                </a:extLst>
              </p:cNvPr>
              <p:cNvSpPr txBox="1"/>
              <p:nvPr/>
            </p:nvSpPr>
            <p:spPr bwMode="auto">
              <a:xfrm>
                <a:off x="872353" y="1292113"/>
                <a:ext cx="2007728" cy="61093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den>
                      </m:f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TW" altLang="el-GR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3" name="文字方塊 11">
                <a:extLst>
                  <a:ext uri="{FF2B5EF4-FFF2-40B4-BE49-F238E27FC236}">
                    <a16:creationId xmlns:a16="http://schemas.microsoft.com/office/drawing/2014/main" id="{52EA242F-F07C-9575-D0BC-E57414848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2353" y="1292113"/>
                <a:ext cx="2007728" cy="610936"/>
              </a:xfrm>
              <a:prstGeom prst="rect">
                <a:avLst/>
              </a:prstGeom>
              <a:blipFill>
                <a:blip r:embed="rId2"/>
                <a:stretch>
                  <a:fillRect b="-40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4037E14-85DD-EA2E-F525-444E0412B514}"/>
                  </a:ext>
                </a:extLst>
              </p:cNvPr>
              <p:cNvSpPr txBox="1"/>
              <p:nvPr/>
            </p:nvSpPr>
            <p:spPr bwMode="auto">
              <a:xfrm>
                <a:off x="827584" y="864824"/>
                <a:ext cx="201622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m:t>右邊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等於常數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TW"/>
                  <a:t>。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4037E14-85DD-EA2E-F525-444E0412B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864824"/>
                <a:ext cx="2016224" cy="369332"/>
              </a:xfrm>
              <a:prstGeom prst="rect">
                <a:avLst/>
              </a:prstGeom>
              <a:blipFill>
                <a:blip r:embed="rId3"/>
                <a:stretch>
                  <a:fillRect l="-1250" t="-10345" b="-275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1">
                <a:extLst>
                  <a:ext uri="{FF2B5EF4-FFF2-40B4-BE49-F238E27FC236}">
                    <a16:creationId xmlns:a16="http://schemas.microsoft.com/office/drawing/2014/main" id="{34D9DD88-1EF2-41B2-ABF0-05A3E8EBCDA6}"/>
                  </a:ext>
                </a:extLst>
              </p:cNvPr>
              <p:cNvSpPr txBox="1"/>
              <p:nvPr/>
            </p:nvSpPr>
            <p:spPr bwMode="auto">
              <a:xfrm>
                <a:off x="884761" y="1995537"/>
                <a:ext cx="2399308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TW" altLang="el-GR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TW" altLang="el-GR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1" name="文字方塊 11">
                <a:extLst>
                  <a:ext uri="{FF2B5EF4-FFF2-40B4-BE49-F238E27FC236}">
                    <a16:creationId xmlns:a16="http://schemas.microsoft.com/office/drawing/2014/main" id="{34D9DD88-1EF2-41B2-ABF0-05A3E8EBC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4761" y="1995537"/>
                <a:ext cx="2399308" cy="369332"/>
              </a:xfrm>
              <a:prstGeom prst="rect">
                <a:avLst/>
              </a:prstGeom>
              <a:blipFill>
                <a:blip r:embed="rId4"/>
                <a:stretch>
                  <a:fillRect b="-16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1">
                <a:extLst>
                  <a:ext uri="{FF2B5EF4-FFF2-40B4-BE49-F238E27FC236}">
                    <a16:creationId xmlns:a16="http://schemas.microsoft.com/office/drawing/2014/main" id="{59AFA602-FE05-FC38-80AE-F5BF77F50701}"/>
                  </a:ext>
                </a:extLst>
              </p:cNvPr>
              <p:cNvSpPr txBox="1"/>
              <p:nvPr/>
            </p:nvSpPr>
            <p:spPr bwMode="auto">
              <a:xfrm>
                <a:off x="2841052" y="2956236"/>
                <a:ext cx="3271600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TW" altLang="el-GR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TW" altLang="el-GR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11">
                <a:extLst>
                  <a:ext uri="{FF2B5EF4-FFF2-40B4-BE49-F238E27FC236}">
                    <a16:creationId xmlns:a16="http://schemas.microsoft.com/office/drawing/2014/main" id="{59AFA602-FE05-FC38-80AE-F5BF77F50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1052" y="2956236"/>
                <a:ext cx="3271600" cy="369332"/>
              </a:xfrm>
              <a:prstGeom prst="rect">
                <a:avLst/>
              </a:prstGeom>
              <a:blipFill>
                <a:blip r:embed="rId5"/>
                <a:stretch>
                  <a:fillRect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DA44776-2A76-C966-F114-04F1A7605F5F}"/>
                  </a:ext>
                </a:extLst>
              </p:cNvPr>
              <p:cNvSpPr txBox="1"/>
              <p:nvPr/>
            </p:nvSpPr>
            <p:spPr bwMode="auto">
              <a:xfrm>
                <a:off x="863857" y="2483999"/>
                <a:ext cx="793328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因此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zh-TW" altLang="el-GR" i="1"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滿足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TW"/>
                  <a:t>的本徵態</a:t>
                </a:r>
                <a:r>
                  <a:rPr lang="en-GB" dirty="0" err="1"/>
                  <a:t>方程式</a:t>
                </a:r>
                <a:r>
                  <a:rPr lang="en-TW"/>
                  <a:t>。</a:t>
                </a:r>
                <a:r>
                  <a:rPr lang="en-US" dirty="0" err="1"/>
                  <a:t>已知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err="1"/>
                  <a:t>本徵值只能是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因此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DA44776-2A76-C966-F114-04F1A7605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3857" y="2483999"/>
                <a:ext cx="7933288" cy="369332"/>
              </a:xfrm>
              <a:prstGeom prst="rect">
                <a:avLst/>
              </a:prstGeom>
              <a:blipFill>
                <a:blip r:embed="rId6"/>
                <a:stretch>
                  <a:fillRect l="-800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1">
                <a:extLst>
                  <a:ext uri="{FF2B5EF4-FFF2-40B4-BE49-F238E27FC236}">
                    <a16:creationId xmlns:a16="http://schemas.microsoft.com/office/drawing/2014/main" id="{FD48FAD1-74C9-2C05-60F5-651D717D87F5}"/>
                  </a:ext>
                </a:extLst>
              </p:cNvPr>
              <p:cNvSpPr txBox="1"/>
              <p:nvPr/>
            </p:nvSpPr>
            <p:spPr bwMode="auto">
              <a:xfrm>
                <a:off x="884761" y="2956236"/>
                <a:ext cx="1477016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6" name="文字方塊 11">
                <a:extLst>
                  <a:ext uri="{FF2B5EF4-FFF2-40B4-BE49-F238E27FC236}">
                    <a16:creationId xmlns:a16="http://schemas.microsoft.com/office/drawing/2014/main" id="{FD48FAD1-74C9-2C05-60F5-651D717D8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4761" y="2956236"/>
                <a:ext cx="147701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70571B1-11BA-0682-2B09-F240EB6AB766}"/>
                  </a:ext>
                </a:extLst>
              </p:cNvPr>
              <p:cNvSpPr txBox="1"/>
              <p:nvPr/>
            </p:nvSpPr>
            <p:spPr bwMode="auto">
              <a:xfrm>
                <a:off x="836847" y="3429000"/>
                <a:ext cx="74348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這表示能量的本徵態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l-GR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zh-TW" altLang="el-GR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dirty="0" err="1">
                    <a:solidFill>
                      <a:srgbClr val="FF0000"/>
                    </a:solidFill>
                  </a:rPr>
                  <a:t>，也會</a:t>
                </a:r>
                <a:r>
                  <a:rPr lang="en-TW">
                    <a:solidFill>
                      <a:srgbClr val="FF0000"/>
                    </a:solidFill>
                  </a:rPr>
                  <a:t>是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TW" dirty="0">
                    <a:solidFill>
                      <a:srgbClr val="FF0000"/>
                    </a:solidFill>
                  </a:rPr>
                  <a:t>的本徵態</a:t>
                </a:r>
                <a:r>
                  <a:rPr lang="en-GB" dirty="0">
                    <a:solidFill>
                      <a:srgbClr val="FF0000"/>
                    </a:solidFill>
                  </a:rPr>
                  <a:t>。</a:t>
                </a:r>
                <a:endParaRPr lang="en-TW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70571B1-11BA-0682-2B09-F240EB6AB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6847" y="3429000"/>
                <a:ext cx="7434800" cy="369332"/>
              </a:xfrm>
              <a:prstGeom prst="rect">
                <a:avLst/>
              </a:prstGeom>
              <a:blipFill>
                <a:blip r:embed="rId8"/>
                <a:stretch>
                  <a:fillRect l="-681" t="-10000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11">
                <a:extLst>
                  <a:ext uri="{FF2B5EF4-FFF2-40B4-BE49-F238E27FC236}">
                    <a16:creationId xmlns:a16="http://schemas.microsoft.com/office/drawing/2014/main" id="{4327F721-FED5-B58E-F253-969293DBAF2F}"/>
                  </a:ext>
                </a:extLst>
              </p:cNvPr>
              <p:cNvSpPr txBox="1"/>
              <p:nvPr/>
            </p:nvSpPr>
            <p:spPr bwMode="auto">
              <a:xfrm>
                <a:off x="872353" y="3882835"/>
                <a:ext cx="4491735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TW" altLang="el-GR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TW" altLang="el-GR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11">
                <a:extLst>
                  <a:ext uri="{FF2B5EF4-FFF2-40B4-BE49-F238E27FC236}">
                    <a16:creationId xmlns:a16="http://schemas.microsoft.com/office/drawing/2014/main" id="{4327F721-FED5-B58E-F253-969293DBA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2353" y="3882835"/>
                <a:ext cx="4491735" cy="369332"/>
              </a:xfrm>
              <a:prstGeom prst="rect">
                <a:avLst/>
              </a:prstGeom>
              <a:blipFill>
                <a:blip r:embed="rId9"/>
                <a:stretch>
                  <a:fillRect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3A11D9C-1700-F9F5-4F09-212635AE3670}"/>
                  </a:ext>
                </a:extLst>
              </p:cNvPr>
              <p:cNvSpPr txBox="1"/>
              <p:nvPr/>
            </p:nvSpPr>
            <p:spPr bwMode="auto">
              <a:xfrm>
                <a:off x="863856" y="4374001"/>
                <a:ext cx="550834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err="1"/>
                  <a:t>只包含角度座標的微分，對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 err="1"/>
                  <a:t>沒有作用</a:t>
                </a:r>
                <a:r>
                  <a:rPr lang="en-US" dirty="0"/>
                  <a:t>。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3A11D9C-1700-F9F5-4F09-212635AE3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3856" y="4374001"/>
                <a:ext cx="5508343" cy="369332"/>
              </a:xfrm>
              <a:prstGeom prst="rect">
                <a:avLst/>
              </a:prstGeom>
              <a:blipFill>
                <a:blip r:embed="rId10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87EE49A-B198-AD04-5687-062B63E6358B}"/>
                  </a:ext>
                </a:extLst>
              </p:cNvPr>
              <p:cNvSpPr txBox="1"/>
              <p:nvPr/>
            </p:nvSpPr>
            <p:spPr bwMode="auto">
              <a:xfrm>
                <a:off x="863856" y="4822765"/>
                <a:ext cx="648072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這顯示能量算子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與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是對易的。</a:t>
                </a:r>
                <a:endParaRPr lang="en-TW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87EE49A-B198-AD04-5687-062B63E63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3856" y="4822765"/>
                <a:ext cx="6480720" cy="369332"/>
              </a:xfrm>
              <a:prstGeom prst="rect">
                <a:avLst/>
              </a:prstGeom>
              <a:blipFill>
                <a:blip r:embed="rId11"/>
                <a:stretch>
                  <a:fillRect l="-978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52773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58EE5B-B665-5B7F-BAAC-7F792BFC8D39}"/>
                  </a:ext>
                </a:extLst>
              </p:cNvPr>
              <p:cNvSpPr txBox="1"/>
              <p:nvPr/>
            </p:nvSpPr>
            <p:spPr bwMode="auto">
              <a:xfrm>
                <a:off x="892087" y="433574"/>
                <a:ext cx="648072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dirty="0" err="1">
                    <a:solidFill>
                      <a:srgbClr val="FF0000"/>
                    </a:solidFill>
                  </a:rPr>
                  <a:t>很容易可以導出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對易。</a:t>
                </a:r>
                <a:endParaRPr lang="en-TW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58EE5B-B665-5B7F-BAAC-7F792BFC8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2087" y="433574"/>
                <a:ext cx="6480720" cy="369332"/>
              </a:xfrm>
              <a:prstGeom prst="rect">
                <a:avLst/>
              </a:prstGeom>
              <a:blipFill>
                <a:blip r:embed="rId2"/>
                <a:stretch>
                  <a:fillRect l="-783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4F2A43-BAE1-228D-449B-2F99D407B09D}"/>
                  </a:ext>
                </a:extLst>
              </p:cNvPr>
              <p:cNvSpPr txBox="1"/>
              <p:nvPr/>
            </p:nvSpPr>
            <p:spPr bwMode="auto">
              <a:xfrm>
                <a:off x="890465" y="5024611"/>
                <a:ext cx="502905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𝑙𝑚</m:t>
                        </m:r>
                      </m:sub>
                    </m:sSub>
                    <m:d>
                      <m:dPr>
                        <m:ctrlPr>
                          <a:rPr lang="el-GR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zh-TW" altLang="el-GR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GB" dirty="0" err="1">
                    <a:solidFill>
                      <a:srgbClr val="FF0000"/>
                    </a:solidFill>
                  </a:rPr>
                  <a:t>就是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zh-TW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所代表的波函數。</a:t>
                </a:r>
                <a:endParaRPr lang="en-T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4F2A43-BAE1-228D-449B-2F99D407B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0465" y="5024611"/>
                <a:ext cx="5029054" cy="369332"/>
              </a:xfrm>
              <a:prstGeom prst="rect">
                <a:avLst/>
              </a:prstGeom>
              <a:blipFill>
                <a:blip r:embed="rId3"/>
                <a:stretch>
                  <a:fillRect t="-110000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9">
                <a:extLst>
                  <a:ext uri="{FF2B5EF4-FFF2-40B4-BE49-F238E27FC236}">
                    <a16:creationId xmlns:a16="http://schemas.microsoft.com/office/drawing/2014/main" id="{7A3376E0-3847-5F49-FE06-897B26270DF3}"/>
                  </a:ext>
                </a:extLst>
              </p:cNvPr>
              <p:cNvSpPr txBox="1"/>
              <p:nvPr/>
            </p:nvSpPr>
            <p:spPr bwMode="auto">
              <a:xfrm>
                <a:off x="899592" y="1369064"/>
                <a:ext cx="7912289" cy="71731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zh-TW" altLang="en-US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𝑟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𝜕</m:t>
                                      </m:r>
                                    </m:num>
                                    <m:den>
                                      <m:r>
                                        <a:rPr lang="zh-TW" altLang="en-US" i="1">
                                          <a:latin typeface="Cambria Math"/>
                                          <a:ea typeface="Cambria Math"/>
                                        </a:rPr>
                                        <m:t>𝜕</m:t>
                                      </m:r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𝑟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zh-TW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TW"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𝜃</m:t>
                                      </m:r>
                                    </m:e>
                                  </m:func>
                                </m:den>
                              </m:f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zh-TW" altLang="en-US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𝜃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TW"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𝜃</m:t>
                                      </m:r>
                                    </m:e>
                                  </m:func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𝜕</m:t>
                                      </m:r>
                                    </m:num>
                                    <m:den>
                                      <m:r>
                                        <a:rPr lang="zh-TW" altLang="en-US" i="1">
                                          <a:latin typeface="Cambria Math"/>
                                          <a:ea typeface="Cambria Math"/>
                                        </a:rPr>
                                        <m:t>𝜕𝜃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zh-TW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altLang="zh-TW">
                                          <a:latin typeface="Cambria Math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𝜃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zh-TW" altLang="en-US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𝜙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altLang="zh-TW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𝜕𝜙</m:t>
                              </m:r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文字方塊 9">
                <a:extLst>
                  <a:ext uri="{FF2B5EF4-FFF2-40B4-BE49-F238E27FC236}">
                    <a16:creationId xmlns:a16="http://schemas.microsoft.com/office/drawing/2014/main" id="{7A3376E0-3847-5F49-FE06-897B26270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1369064"/>
                <a:ext cx="7912289" cy="717312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DD8438-FDB9-8608-1D8C-03D6656FA9E0}"/>
                  </a:ext>
                </a:extLst>
              </p:cNvPr>
              <p:cNvSpPr txBox="1"/>
              <p:nvPr/>
            </p:nvSpPr>
            <p:spPr bwMode="auto">
              <a:xfrm>
                <a:off x="928249" y="2143062"/>
                <a:ext cx="6142892" cy="533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算子中完全沒有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 err="1"/>
                  <a:t>座標，自然與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𝜕𝜙</m:t>
                        </m:r>
                      </m:den>
                    </m:f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對易</a:t>
                </a:r>
                <a:r>
                  <a:rPr lang="en-US" dirty="0"/>
                  <a:t>！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DD8438-FDB9-8608-1D8C-03D6656FA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8249" y="2143062"/>
                <a:ext cx="6142892" cy="533351"/>
              </a:xfrm>
              <a:prstGeom prst="rect">
                <a:avLst/>
              </a:prstGeom>
              <a:blipFill>
                <a:blip r:embed="rId5"/>
                <a:stretch>
                  <a:fillRect b="-697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B97B09-770F-835D-CC5D-98EAF235E244}"/>
                  </a:ext>
                </a:extLst>
              </p:cNvPr>
              <p:cNvSpPr txBox="1"/>
              <p:nvPr/>
            </p:nvSpPr>
            <p:spPr bwMode="auto">
              <a:xfrm>
                <a:off x="890465" y="4595041"/>
                <a:ext cx="768152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solidFill>
                      <a:srgbClr val="FF0000"/>
                    </a:solidFill>
                  </a:rPr>
                  <a:t>因此可以選擇能量的本徵態，同時也是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TW">
                    <a:solidFill>
                      <a:srgbClr val="FF0000"/>
                    </a:solidFill>
                  </a:rPr>
                  <a:t>的本徵態</a:t>
                </a:r>
                <a:r>
                  <a:rPr lang="en-GB" dirty="0">
                    <a:solidFill>
                      <a:srgbClr val="FF0000"/>
                    </a:solidFill>
                  </a:rPr>
                  <a:t>，</a:t>
                </a:r>
                <a:r>
                  <a:rPr lang="en-GB" dirty="0" err="1">
                    <a:solidFill>
                      <a:srgbClr val="FF0000"/>
                    </a:solidFill>
                  </a:rPr>
                  <a:t>記為</a:t>
                </a:r>
                <a:r>
                  <a:rPr lang="en-US" dirty="0">
                    <a:solidFill>
                      <a:srgbClr val="FF0000"/>
                    </a:solidFill>
                  </a:rPr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𝑙𝑚</m:t>
                        </m:r>
                      </m:sub>
                    </m:sSub>
                    <m:d>
                      <m:dPr>
                        <m:ctrlPr>
                          <a:rPr lang="el-GR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zh-TW" altLang="el-GR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。</a:t>
                </a:r>
                <a:endParaRPr lang="en-TW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B97B09-770F-835D-CC5D-98EAF235E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0465" y="4595041"/>
                <a:ext cx="7681529" cy="369332"/>
              </a:xfrm>
              <a:prstGeom prst="rect">
                <a:avLst/>
              </a:prstGeom>
              <a:blipFill>
                <a:blip r:embed="rId6"/>
                <a:stretch>
                  <a:fillRect l="-661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5C2818EF-062C-236C-6BAB-D57DB07640DF}"/>
                  </a:ext>
                </a:extLst>
              </p:cNvPr>
              <p:cNvSpPr txBox="1"/>
              <p:nvPr/>
            </p:nvSpPr>
            <p:spPr bwMode="auto">
              <a:xfrm>
                <a:off x="899592" y="5496395"/>
                <a:ext cx="3748334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𝑙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TW" altLang="el-GR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𝑙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TW" altLang="el-GR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5C2818EF-062C-236C-6BAB-D57DB0764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5496395"/>
                <a:ext cx="3748334" cy="36933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1">
                <a:extLst>
                  <a:ext uri="{FF2B5EF4-FFF2-40B4-BE49-F238E27FC236}">
                    <a16:creationId xmlns:a16="http://schemas.microsoft.com/office/drawing/2014/main" id="{9001E36B-CDCE-2C37-57F3-9AD5C5DC2A94}"/>
                  </a:ext>
                </a:extLst>
              </p:cNvPr>
              <p:cNvSpPr txBox="1"/>
              <p:nvPr/>
            </p:nvSpPr>
            <p:spPr bwMode="auto">
              <a:xfrm>
                <a:off x="890465" y="5965579"/>
                <a:ext cx="3089500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zh-TW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𝑙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TW" altLang="el-GR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𝑙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TW" altLang="el-GR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文字方塊 11">
                <a:extLst>
                  <a:ext uri="{FF2B5EF4-FFF2-40B4-BE49-F238E27FC236}">
                    <a16:creationId xmlns:a16="http://schemas.microsoft.com/office/drawing/2014/main" id="{9001E36B-CDCE-2C37-57F3-9AD5C5DC2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0465" y="5965579"/>
                <a:ext cx="3089500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9DBCF2A-27FF-749E-C8E5-F74EACA74798}"/>
                  </a:ext>
                </a:extLst>
              </p:cNvPr>
              <p:cNvSpPr txBox="1"/>
              <p:nvPr/>
            </p:nvSpPr>
            <p:spPr bwMode="auto">
              <a:xfrm>
                <a:off x="928249" y="3550969"/>
                <a:ext cx="4577442" cy="391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由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組成，自然也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對易。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9DBCF2A-27FF-749E-C8E5-F74EACA74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8249" y="3550969"/>
                <a:ext cx="4577442" cy="391261"/>
              </a:xfrm>
              <a:prstGeom prst="rect">
                <a:avLst/>
              </a:prstGeom>
              <a:blipFill>
                <a:blip r:embed="rId9"/>
                <a:stretch>
                  <a:fillRect t="-6250" b="-1562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9">
                <a:extLst>
                  <a:ext uri="{FF2B5EF4-FFF2-40B4-BE49-F238E27FC236}">
                    <a16:creationId xmlns:a16="http://schemas.microsoft.com/office/drawing/2014/main" id="{B2B2DCC5-9FA4-2495-2DD8-A10E3867EA5F}"/>
                  </a:ext>
                </a:extLst>
              </p:cNvPr>
              <p:cNvSpPr txBox="1"/>
              <p:nvPr/>
            </p:nvSpPr>
            <p:spPr bwMode="auto">
              <a:xfrm>
                <a:off x="920191" y="901319"/>
                <a:ext cx="1259450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9" name="文字方塊 9">
                <a:extLst>
                  <a:ext uri="{FF2B5EF4-FFF2-40B4-BE49-F238E27FC236}">
                    <a16:creationId xmlns:a16="http://schemas.microsoft.com/office/drawing/2014/main" id="{B2B2DCC5-9FA4-2495-2DD8-A10E3867E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0191" y="901319"/>
                <a:ext cx="125945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8F1D094-3DE7-5F7C-D917-EF072D041A13}"/>
                  </a:ext>
                </a:extLst>
              </p:cNvPr>
              <p:cNvSpPr txBox="1"/>
              <p:nvPr/>
            </p:nvSpPr>
            <p:spPr bwMode="auto">
              <a:xfrm>
                <a:off x="899592" y="2636912"/>
                <a:ext cx="7692752" cy="668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因為旋轉對稱，三個角動量分量的性質應該沒有區別，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因此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err="1">
                    <a:solidFill>
                      <a:schemeClr val="tx1"/>
                    </a:solidFill>
                  </a:rPr>
                  <a:t>也與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對易。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8F1D094-3DE7-5F7C-D917-EF072D041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2636912"/>
                <a:ext cx="7692752" cy="668260"/>
              </a:xfrm>
              <a:prstGeom prst="rect">
                <a:avLst/>
              </a:prstGeom>
              <a:blipFill>
                <a:blip r:embed="rId11"/>
                <a:stretch>
                  <a:fillRect l="-825" t="-3704" b="-129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9">
                <a:extLst>
                  <a:ext uri="{FF2B5EF4-FFF2-40B4-BE49-F238E27FC236}">
                    <a16:creationId xmlns:a16="http://schemas.microsoft.com/office/drawing/2014/main" id="{77C2A5AD-D558-D7E7-B750-E6158D074791}"/>
                  </a:ext>
                </a:extLst>
              </p:cNvPr>
              <p:cNvSpPr txBox="1"/>
              <p:nvPr/>
            </p:nvSpPr>
            <p:spPr bwMode="auto">
              <a:xfrm>
                <a:off x="965781" y="3060782"/>
                <a:ext cx="3312369" cy="4110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1" name="文字方塊 9">
                <a:extLst>
                  <a:ext uri="{FF2B5EF4-FFF2-40B4-BE49-F238E27FC236}">
                    <a16:creationId xmlns:a16="http://schemas.microsoft.com/office/drawing/2014/main" id="{77C2A5AD-D558-D7E7-B750-E6158D074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5781" y="3060782"/>
                <a:ext cx="3312369" cy="411010"/>
              </a:xfrm>
              <a:prstGeom prst="rect">
                <a:avLst/>
              </a:prstGeom>
              <a:blipFill>
                <a:blip r:embed="rId12"/>
                <a:stretch>
                  <a:fillRect b="-58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9">
                <a:extLst>
                  <a:ext uri="{FF2B5EF4-FFF2-40B4-BE49-F238E27FC236}">
                    <a16:creationId xmlns:a16="http://schemas.microsoft.com/office/drawing/2014/main" id="{C0F6CDE3-CE18-2220-30AD-2AB6E1994F38}"/>
                  </a:ext>
                </a:extLst>
              </p:cNvPr>
              <p:cNvSpPr txBox="1"/>
              <p:nvPr/>
            </p:nvSpPr>
            <p:spPr bwMode="auto">
              <a:xfrm>
                <a:off x="995803" y="3980180"/>
                <a:ext cx="1399862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2" name="文字方塊 9">
                <a:extLst>
                  <a:ext uri="{FF2B5EF4-FFF2-40B4-BE49-F238E27FC236}">
                    <a16:creationId xmlns:a16="http://schemas.microsoft.com/office/drawing/2014/main" id="{C0F6CDE3-CE18-2220-30AD-2AB6E1994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5803" y="3980180"/>
                <a:ext cx="139986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2">
                <a:extLst>
                  <a:ext uri="{FF2B5EF4-FFF2-40B4-BE49-F238E27FC236}">
                    <a16:creationId xmlns:a16="http://schemas.microsoft.com/office/drawing/2014/main" id="{AA80644F-8DAA-3DF0-F4E0-32ABAC5F6D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49938" y="5450234"/>
                <a:ext cx="3042406" cy="40235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zh-TW" alt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𝑙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ℏ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35" name="文字方塊 2">
                <a:extLst>
                  <a:ext uri="{FF2B5EF4-FFF2-40B4-BE49-F238E27FC236}">
                    <a16:creationId xmlns:a16="http://schemas.microsoft.com/office/drawing/2014/main" id="{AA80644F-8DAA-3DF0-F4E0-32ABAC5F6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49938" y="5450234"/>
                <a:ext cx="3042406" cy="402354"/>
              </a:xfrm>
              <a:prstGeom prst="rect">
                <a:avLst/>
              </a:prstGeom>
              <a:blipFill>
                <a:blip r:embed="rId14"/>
                <a:stretch>
                  <a:fillRect l="-415" t="-103125" r="-4979" b="-1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2">
                <a:extLst>
                  <a:ext uri="{FF2B5EF4-FFF2-40B4-BE49-F238E27FC236}">
                    <a16:creationId xmlns:a16="http://schemas.microsoft.com/office/drawing/2014/main" id="{78EE9229-879B-F046-7C74-E36ED652AB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62401" y="5959626"/>
                <a:ext cx="2357773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zh-TW" alt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𝑚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1800" i="1" smtClean="0">
                              <a:latin typeface="Cambria Math"/>
                            </a:rPr>
                            <m:t>∙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36" name="文字方塊 2">
                <a:extLst>
                  <a:ext uri="{FF2B5EF4-FFF2-40B4-BE49-F238E27FC236}">
                    <a16:creationId xmlns:a16="http://schemas.microsoft.com/office/drawing/2014/main" id="{78EE9229-879B-F046-7C74-E36ED652A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2401" y="5959626"/>
                <a:ext cx="2357773" cy="369332"/>
              </a:xfrm>
              <a:prstGeom prst="rect">
                <a:avLst/>
              </a:prstGeom>
              <a:blipFill>
                <a:blip r:embed="rId15"/>
                <a:stretch>
                  <a:fillRect t="-113333" r="-6417" b="-16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688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 animBg="1"/>
      <p:bldP spid="15" grpId="0" animBg="1"/>
      <p:bldP spid="18" grpId="0"/>
      <p:bldP spid="20" grpId="0"/>
      <p:bldP spid="21" grpId="0" animBg="1"/>
      <p:bldP spid="22" grpId="0" animBg="1"/>
      <p:bldP spid="35" grpId="0" animBg="1"/>
      <p:bldP spid="3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12" descr="deBroglie_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52" y="3931089"/>
            <a:ext cx="2531503" cy="199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D:\Dropbox\Documents\課程\YoungTextBook\Images\Chapter41\A_Images\A_Figures_and_Photos\41_05_Figur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89" y="716026"/>
            <a:ext cx="252095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文字方塊 10"/>
          <p:cNvSpPr txBox="1">
            <a:spLocks noChangeArrowheads="1"/>
          </p:cNvSpPr>
          <p:nvPr/>
        </p:nvSpPr>
        <p:spPr bwMode="auto">
          <a:xfrm>
            <a:off x="3455271" y="4545149"/>
            <a:ext cx="50106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/>
            <a:r>
              <a:rPr lang="zh-TW" altLang="en-US" dirty="0">
                <a:latin typeface="Times New Roman" charset="0"/>
                <a:cs typeface="Times New Roman" charset="0"/>
              </a:rPr>
              <a:t>這的確像德布羅意提出在軌道上傳播的波。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 bwMode="auto">
              <a:xfrm>
                <a:off x="3508723" y="1496656"/>
                <a:ext cx="2636876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𝑙𝑚</m:t>
                          </m:r>
                        </m:sub>
                      </m:sSub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TW" altLang="el-GR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l-GR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TW" altLang="el-GR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l-GR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altLang="zh-TW" i="1">
                          <a:latin typeface="Cambria Math"/>
                          <a:ea typeface="Cambria Math"/>
                        </a:rPr>
                        <m:t>Φ</m:t>
                      </m:r>
                      <m:d>
                        <m:dPr>
                          <m:ctrlPr>
                            <a:rPr lang="el-GR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TW" altLang="el-GR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8723" y="1496656"/>
                <a:ext cx="2636876" cy="369332"/>
              </a:xfrm>
              <a:prstGeom prst="rect">
                <a:avLst/>
              </a:prstGeom>
              <a:blipFill>
                <a:blip r:embed="rId4"/>
                <a:stretch>
                  <a:fillRect b="-172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 bwMode="auto">
              <a:xfrm>
                <a:off x="6033388" y="4097253"/>
                <a:ext cx="1602169" cy="37997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b="0" i="1" smtClean="0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l-GR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TW" altLang="el-GR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𝑖𝑚</m:t>
                          </m:r>
                          <m:r>
                            <a:rPr lang="zh-TW" altLang="en-US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33388" y="4097253"/>
                <a:ext cx="1602169" cy="379976"/>
              </a:xfrm>
              <a:prstGeom prst="rect">
                <a:avLst/>
              </a:prstGeom>
              <a:blipFill>
                <a:blip r:embed="rId5"/>
                <a:stretch>
                  <a:fillRect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 bwMode="auto">
              <a:xfrm>
                <a:off x="3567930" y="5003033"/>
                <a:ext cx="1287084" cy="37824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𝑖𝑚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∙2</m:t>
                          </m:r>
                          <m:r>
                            <a:rPr lang="zh-TW" alt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7930" y="5003033"/>
                <a:ext cx="1287084" cy="3782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 bwMode="auto">
              <a:xfrm>
                <a:off x="3567930" y="5473992"/>
                <a:ext cx="1453411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integer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7930" y="5473992"/>
                <a:ext cx="1453411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B8F96C-66AD-4FE3-1D48-8C7FC408B835}"/>
                  </a:ext>
                </a:extLst>
              </p:cNvPr>
              <p:cNvSpPr txBox="1"/>
              <p:nvPr/>
            </p:nvSpPr>
            <p:spPr bwMode="auto">
              <a:xfrm>
                <a:off x="3491521" y="678062"/>
                <a:ext cx="26642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𝑙𝑚</m:t>
                        </m:r>
                      </m:sub>
                    </m:sSub>
                  </m:oMath>
                </a14:m>
                <a:r>
                  <a:rPr lang="en-TW" dirty="0"/>
                  <a:t>是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TW"/>
                  <a:t>的本徵態，</a:t>
                </a:r>
                <a:endParaRPr lang="en-TW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B8F96C-66AD-4FE3-1D48-8C7FC408B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1521" y="678062"/>
                <a:ext cx="2664296" cy="369332"/>
              </a:xfrm>
              <a:prstGeom prst="rect">
                <a:avLst/>
              </a:prstGeom>
              <a:blipFill>
                <a:blip r:embed="rId8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2">
                <a:extLst>
                  <a:ext uri="{FF2B5EF4-FFF2-40B4-BE49-F238E27FC236}">
                    <a16:creationId xmlns:a16="http://schemas.microsoft.com/office/drawing/2014/main" id="{FF34FEB4-1D3C-206F-7EE3-995BD673B8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69140" y="679388"/>
                <a:ext cx="1766417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zh-TW" alt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𝑙𝑚</m:t>
                          </m:r>
                        </m:sub>
                      </m:sSub>
                      <m:d>
                        <m:dPr>
                          <m:ctrlPr>
                            <a:rPr lang="el-GR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TW" altLang="el-GR" sz="18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7" name="文字方塊 2">
                <a:extLst>
                  <a:ext uri="{FF2B5EF4-FFF2-40B4-BE49-F238E27FC236}">
                    <a16:creationId xmlns:a16="http://schemas.microsoft.com/office/drawing/2014/main" id="{FF34FEB4-1D3C-206F-7EE3-995BD673B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9140" y="679388"/>
                <a:ext cx="1766417" cy="369332"/>
              </a:xfrm>
              <a:prstGeom prst="rect">
                <a:avLst/>
              </a:prstGeom>
              <a:blipFill>
                <a:blip r:embed="rId9"/>
                <a:stretch>
                  <a:fillRect l="-17857" t="-110000" b="-16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10">
                <a:extLst>
                  <a:ext uri="{FF2B5EF4-FFF2-40B4-BE49-F238E27FC236}">
                    <a16:creationId xmlns:a16="http://schemas.microsoft.com/office/drawing/2014/main" id="{F7E0E424-6D23-7E4B-FE2D-B212D65DFB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0665" y="1069637"/>
                <a:ext cx="3916906" cy="376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  <a:cs typeface="新細明體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/>
                  <a:t>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𝑙𝑚</m:t>
                        </m:r>
                      </m:sub>
                    </m:sSub>
                    <m:d>
                      <m:d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zh-TW" altLang="el-GR" i="1"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zh-TW" altLang="en-US" dirty="0"/>
                  <a:t>分解為兩個部分的乘積：</a:t>
                </a:r>
              </a:p>
            </p:txBody>
          </p:sp>
        </mc:Choice>
        <mc:Fallback xmlns="">
          <p:sp>
            <p:nvSpPr>
              <p:cNvPr id="8" name="Text Box 10">
                <a:extLst>
                  <a:ext uri="{FF2B5EF4-FFF2-40B4-BE49-F238E27FC236}">
                    <a16:creationId xmlns:a16="http://schemas.microsoft.com/office/drawing/2014/main" id="{F7E0E424-6D23-7E4B-FE2D-B212D65DF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80665" y="1069637"/>
                <a:ext cx="3916906" cy="376770"/>
              </a:xfrm>
              <a:prstGeom prst="rect">
                <a:avLst/>
              </a:prstGeom>
              <a:blipFill>
                <a:blip r:embed="rId10"/>
                <a:stretch>
                  <a:fillRect l="-1294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D7B9B88-F892-D227-82F8-AF0041769037}"/>
                  </a:ext>
                </a:extLst>
              </p:cNvPr>
              <p:cNvSpPr txBox="1"/>
              <p:nvPr/>
            </p:nvSpPr>
            <p:spPr bwMode="auto">
              <a:xfrm>
                <a:off x="3455271" y="1920042"/>
                <a:ext cx="568635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已知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TW" dirty="0"/>
                  <a:t>就是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TW" dirty="0"/>
                  <a:t>的微分，與</a:t>
                </a:r>
                <a14:m>
                  <m:oMath xmlns:m="http://schemas.openxmlformats.org/officeDocument/2006/math">
                    <m:r>
                      <a:rPr lang="zh-TW" altLang="el-GR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TW" dirty="0"/>
                  <a:t>無關，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D7B9B88-F892-D227-82F8-AF0041769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55271" y="1920042"/>
                <a:ext cx="5686359" cy="369332"/>
              </a:xfrm>
              <a:prstGeom prst="rect">
                <a:avLst/>
              </a:prstGeom>
              <a:blipFill>
                <a:blip r:embed="rId11"/>
                <a:stretch>
                  <a:fillRect l="-1116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3">
                <a:extLst>
                  <a:ext uri="{FF2B5EF4-FFF2-40B4-BE49-F238E27FC236}">
                    <a16:creationId xmlns:a16="http://schemas.microsoft.com/office/drawing/2014/main" id="{C74BD27A-EE2F-D414-901B-C505C286FD25}"/>
                  </a:ext>
                </a:extLst>
              </p:cNvPr>
              <p:cNvSpPr/>
              <p:nvPr/>
            </p:nvSpPr>
            <p:spPr>
              <a:xfrm>
                <a:off x="3491521" y="2386955"/>
                <a:ext cx="4144036" cy="66569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m:rPr>
                          <m:sty m:val="p"/>
                        </m:rPr>
                        <a:rPr lang="el-GR" altLang="zh-TW" i="1">
                          <a:latin typeface="Cambria Math"/>
                          <a:ea typeface="Cambria Math"/>
                        </a:rPr>
                        <m:t>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m:rPr>
                              <m:sty m:val="p"/>
                            </m:rPr>
                            <a:rPr lang="el-GR" altLang="zh-TW" i="1">
                              <a:latin typeface="Cambria Math"/>
                              <a:ea typeface="Cambria Math"/>
                            </a:rPr>
                            <m:t>Φ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𝜕𝜙</m:t>
                          </m:r>
                        </m:den>
                      </m:f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l-GR" altLang="zh-TW" i="1">
                              <a:latin typeface="Cambria Math"/>
                              <a:ea typeface="Cambria Math"/>
                            </a:rPr>
                            <m:t>Φ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𝜕𝜙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m:rPr>
                          <m:sty m:val="p"/>
                        </m:rPr>
                        <a:rPr lang="el-GR" altLang="zh-TW" i="1">
                          <a:latin typeface="Cambria Math"/>
                          <a:ea typeface="Cambria Math"/>
                        </a:rPr>
                        <m:t>Φ</m:t>
                      </m:r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0" name="矩形 3">
                <a:extLst>
                  <a:ext uri="{FF2B5EF4-FFF2-40B4-BE49-F238E27FC236}">
                    <a16:creationId xmlns:a16="http://schemas.microsoft.com/office/drawing/2014/main" id="{C74BD27A-EE2F-D414-901B-C505C286FD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521" y="2386955"/>
                <a:ext cx="4144036" cy="665695"/>
              </a:xfrm>
              <a:prstGeom prst="rect">
                <a:avLst/>
              </a:prstGeom>
              <a:blipFill>
                <a:blip r:embed="rId12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24F9D6C-78FA-D55C-58A1-6CFC0219F324}"/>
                  </a:ext>
                </a:extLst>
              </p:cNvPr>
              <p:cNvSpPr txBox="1"/>
              <p:nvPr/>
            </p:nvSpPr>
            <p:spPr bwMode="auto">
              <a:xfrm>
                <a:off x="3458215" y="251043"/>
                <a:ext cx="26642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先來解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𝑙𝑚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24F9D6C-78FA-D55C-58A1-6CFC0219F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58215" y="251043"/>
                <a:ext cx="2664296" cy="369332"/>
              </a:xfrm>
              <a:prstGeom prst="rect">
                <a:avLst/>
              </a:prstGeom>
              <a:blipFill>
                <a:blip r:embed="rId13"/>
                <a:stretch>
                  <a:fillRect l="-1905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A5BC0E-C27D-60D4-D444-FAC52C8DA84D}"/>
                  </a:ext>
                </a:extLst>
              </p:cNvPr>
              <p:cNvSpPr txBox="1"/>
              <p:nvPr/>
            </p:nvSpPr>
            <p:spPr bwMode="auto">
              <a:xfrm>
                <a:off x="4902875" y="5011946"/>
                <a:ext cx="397402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要求波函數繞一圈</a:t>
                </a:r>
                <a14:m>
                  <m:oMath xmlns:m="http://schemas.openxmlformats.org/officeDocument/2006/math">
                    <m:r>
                      <a:rPr lang="zh-TW" altLang="en-US" b="0" i="1" smtClean="0">
                        <a:latin typeface="Cambria Math"/>
                        <a:ea typeface="Cambria Math"/>
                      </a:rPr>
                      <m:t>𝜙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加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𝜋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後值不變。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A5BC0E-C27D-60D4-D444-FAC52C8DA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02875" y="5011946"/>
                <a:ext cx="3974023" cy="369332"/>
              </a:xfrm>
              <a:prstGeom prst="rect">
                <a:avLst/>
              </a:prstGeom>
              <a:blipFill>
                <a:blip r:embed="rId14"/>
                <a:stretch>
                  <a:fillRect l="-955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75B9BF0-836D-1AC9-277D-5EF87BBDA99A}"/>
                  </a:ext>
                </a:extLst>
              </p:cNvPr>
              <p:cNvSpPr txBox="1"/>
              <p:nvPr/>
            </p:nvSpPr>
            <p:spPr bwMode="auto">
              <a:xfrm>
                <a:off x="3567930" y="5928520"/>
                <a:ext cx="489799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再一次確認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的本徵值為量子化的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ℏ</m:t>
                    </m:r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75B9BF0-836D-1AC9-277D-5EF87BBDA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7930" y="5928520"/>
                <a:ext cx="4897994" cy="369332"/>
              </a:xfrm>
              <a:prstGeom prst="rect">
                <a:avLst/>
              </a:prstGeom>
              <a:blipFill>
                <a:blip r:embed="rId15"/>
                <a:stretch>
                  <a:fillRect l="-1034" t="-10345" b="-2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930AC41-349B-FD22-FCCD-25D29543B967}"/>
                  </a:ext>
                </a:extLst>
              </p:cNvPr>
              <p:cNvSpPr txBox="1"/>
              <p:nvPr/>
            </p:nvSpPr>
            <p:spPr bwMode="auto">
              <a:xfrm>
                <a:off x="3480665" y="4075034"/>
                <a:ext cx="302785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 smtClean="0">
                        <a:latin typeface="Cambria Math"/>
                        <a:ea typeface="Cambria Math"/>
                      </a:rPr>
                      <m:t>Φ</m:t>
                    </m:r>
                    <m:d>
                      <m:d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zh-TW" altLang="el-GR" i="1"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dirty="0"/>
                  <a:t>可以很容易解出：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930AC41-349B-FD22-FCCD-25D29543B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80665" y="4075034"/>
                <a:ext cx="3027851" cy="369332"/>
              </a:xfrm>
              <a:prstGeom prst="rect">
                <a:avLst/>
              </a:prstGeom>
              <a:blipFill>
                <a:blip r:embed="rId16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45491D4-22FA-EA4E-5CC4-F878B08E495D}"/>
              </a:ext>
            </a:extLst>
          </p:cNvPr>
          <p:cNvSpPr txBox="1"/>
          <p:nvPr/>
        </p:nvSpPr>
        <p:spPr bwMode="auto">
          <a:xfrm>
            <a:off x="3567930" y="6320095"/>
            <a:ext cx="3829641" cy="37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這一次連波函數都得到了。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211AD85E-7ADE-59BF-D1D6-2E5FB00ED0E5}"/>
                  </a:ext>
                </a:extLst>
              </p:cNvPr>
              <p:cNvSpPr/>
              <p:nvPr/>
            </p:nvSpPr>
            <p:spPr>
              <a:xfrm>
                <a:off x="3508723" y="3248126"/>
                <a:ext cx="1927373" cy="66569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l-GR" altLang="zh-TW" i="1">
                              <a:latin typeface="Cambria Math"/>
                              <a:ea typeface="Cambria Math"/>
                            </a:rPr>
                            <m:t>Φ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𝜕𝜙</m:t>
                          </m:r>
                        </m:den>
                      </m:f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m:rPr>
                          <m:sty m:val="p"/>
                        </m:rPr>
                        <a:rPr lang="el-GR" altLang="zh-TW" i="1">
                          <a:latin typeface="Cambria Math"/>
                          <a:ea typeface="Cambria Math"/>
                        </a:rPr>
                        <m:t>Φ</m:t>
                      </m:r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211AD85E-7ADE-59BF-D1D6-2E5FB00ED0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723" y="3248126"/>
                <a:ext cx="1927373" cy="665695"/>
              </a:xfrm>
              <a:prstGeom prst="rect">
                <a:avLst/>
              </a:prstGeom>
              <a:blipFill>
                <a:blip r:embed="rId17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  <p:bldP spid="12" grpId="0" animBg="1"/>
      <p:bldP spid="14" grpId="0" animBg="1"/>
      <p:bldP spid="15" grpId="0" animBg="1"/>
      <p:bldP spid="17" grpId="0" animBg="1"/>
      <p:bldP spid="8" grpId="0"/>
      <p:bldP spid="9" grpId="0"/>
      <p:bldP spid="10" grpId="0" animBg="1"/>
      <p:bldP spid="11" grpId="0"/>
      <p:bldP spid="13" grpId="0"/>
      <p:bldP spid="18" grpId="0"/>
      <p:bldP spid="3" grpId="0"/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Text Box 14"/>
          <p:cNvSpPr txBox="1">
            <a:spLocks noChangeArrowheads="1"/>
          </p:cNvSpPr>
          <p:nvPr/>
        </p:nvSpPr>
        <p:spPr bwMode="auto">
          <a:xfrm>
            <a:off x="5279733" y="4502056"/>
            <a:ext cx="13668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才有解</a:t>
            </a:r>
          </a:p>
        </p:txBody>
      </p:sp>
      <p:sp>
        <p:nvSpPr>
          <p:cNvPr id="4107" name="Text Box 16"/>
          <p:cNvSpPr txBox="1">
            <a:spLocks noChangeArrowheads="1"/>
          </p:cNvSpPr>
          <p:nvPr/>
        </p:nvSpPr>
        <p:spPr bwMode="auto">
          <a:xfrm>
            <a:off x="4997645" y="2095590"/>
            <a:ext cx="13668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才有解</a:t>
            </a:r>
          </a:p>
        </p:txBody>
      </p:sp>
      <p:pic>
        <p:nvPicPr>
          <p:cNvPr id="7180" name="Picture 10" descr="D:\Dropbox\Documents\課程\YoungTextBook\Images\Chapter41\A_Images\A_Figures_and_Photos\41_05_Figur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15" y="755965"/>
            <a:ext cx="2231479" cy="267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 bwMode="auto">
              <a:xfrm>
                <a:off x="3936994" y="1259655"/>
                <a:ext cx="4955331" cy="52982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𝑛𝑙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𝑍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m:rPr>
                              <m:nor/>
                            </m:rPr>
                            <a:rPr lang="en-TW" dirty="0">
                              <a:latin typeface="Times New Roman" pitchFamily="18" charset="0"/>
                              <a:cs typeface="Times New Roman" pitchFamily="18" charset="0"/>
                            </a:rPr>
                            <m:t>的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𝑙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−1</m:t>
                          </m:r>
                          <m:r>
                            <m:rPr>
                              <m:nor/>
                            </m:rPr>
                            <a:rPr lang="en-TW" dirty="0">
                              <a:latin typeface="Times New Roman" pitchFamily="18" charset="0"/>
                              <a:cs typeface="Times New Roman" pitchFamily="18" charset="0"/>
                            </a:rPr>
                            <m:t>次的多項式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6994" y="1259655"/>
                <a:ext cx="4955331" cy="529825"/>
              </a:xfrm>
              <a:prstGeom prst="rect">
                <a:avLst/>
              </a:prstGeom>
              <a:blipFill>
                <a:blip r:embed="rId3"/>
                <a:stretch>
                  <a:fillRect b="-69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 bwMode="auto">
              <a:xfrm>
                <a:off x="324922" y="3596707"/>
                <a:ext cx="3492238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𝑛𝑙𝑚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𝑛𝑙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sup>
                      </m:sSubSup>
                      <m:d>
                        <m:dPr>
                          <m:ctrlPr>
                            <a:rPr lang="el-GR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TW" altLang="el-GR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l-GR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l-GR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b="0" i="1" smtClean="0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l-GR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TW" altLang="el-GR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4922" y="3596707"/>
                <a:ext cx="3492238" cy="369332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 bwMode="auto">
              <a:xfrm>
                <a:off x="3908588" y="4506516"/>
                <a:ext cx="1371145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𝑙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≥0</m:t>
                      </m:r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08588" y="4506516"/>
                <a:ext cx="137114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 bwMode="auto">
              <a:xfrm>
                <a:off x="3941587" y="3202438"/>
                <a:ext cx="1919180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=0,1,2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⋯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𝑛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−1</m:t>
                      </m:r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1587" y="3202438"/>
                <a:ext cx="191918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 bwMode="auto">
              <a:xfrm>
                <a:off x="3936994" y="2089258"/>
                <a:ext cx="1029513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𝑛</m:t>
                    </m:r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𝑙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</m:oMath>
                </a14:m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6994" y="2089258"/>
                <a:ext cx="1029513" cy="369332"/>
              </a:xfrm>
              <a:prstGeom prst="rect">
                <a:avLst/>
              </a:prstGeom>
              <a:blipFill>
                <a:blip r:embed="rId7"/>
                <a:stretch>
                  <a:fillRect t="-6667" r="-3659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3D8D46B-F053-CE43-7B09-A25CA2B72632}"/>
                  </a:ext>
                </a:extLst>
              </p:cNvPr>
              <p:cNvSpPr txBox="1"/>
              <p:nvPr/>
            </p:nvSpPr>
            <p:spPr bwMode="auto">
              <a:xfrm>
                <a:off x="3906451" y="5048104"/>
                <a:ext cx="782522" cy="27699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𝑙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3D8D46B-F053-CE43-7B09-A25CA2B72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06451" y="5048104"/>
                <a:ext cx="782522" cy="276999"/>
              </a:xfrm>
              <a:prstGeom prst="rect">
                <a:avLst/>
              </a:prstGeom>
              <a:blipFill>
                <a:blip r:embed="rId8"/>
                <a:stretch>
                  <a:fillRect r="-4762" b="-86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9">
                <a:extLst>
                  <a:ext uri="{FF2B5EF4-FFF2-40B4-BE49-F238E27FC236}">
                    <a16:creationId xmlns:a16="http://schemas.microsoft.com/office/drawing/2014/main" id="{A57566D8-FBE9-1612-3BE9-A9EB6146B4E9}"/>
                  </a:ext>
                </a:extLst>
              </p:cNvPr>
              <p:cNvSpPr txBox="1"/>
              <p:nvPr/>
            </p:nvSpPr>
            <p:spPr bwMode="auto">
              <a:xfrm>
                <a:off x="3939152" y="2647235"/>
                <a:ext cx="1164165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𝑛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−1</m:t>
                      </m:r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文字方塊 19">
                <a:extLst>
                  <a:ext uri="{FF2B5EF4-FFF2-40B4-BE49-F238E27FC236}">
                    <a16:creationId xmlns:a16="http://schemas.microsoft.com/office/drawing/2014/main" id="{A57566D8-FBE9-1612-3BE9-A9EB6146B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9152" y="2647235"/>
                <a:ext cx="116416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B07EDC-D6F3-910C-4574-E2D9D29435C9}"/>
                  </a:ext>
                </a:extLst>
              </p:cNvPr>
              <p:cNvSpPr txBox="1"/>
              <p:nvPr/>
            </p:nvSpPr>
            <p:spPr bwMode="auto">
              <a:xfrm>
                <a:off x="702888" y="4104274"/>
                <a:ext cx="136815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與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無關。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B07EDC-D6F3-910C-4574-E2D9D2943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2888" y="4104274"/>
                <a:ext cx="1368153" cy="369332"/>
              </a:xfrm>
              <a:prstGeom prst="rect">
                <a:avLst/>
              </a:prstGeom>
              <a:blipFill>
                <a:blip r:embed="rId10"/>
                <a:stretch>
                  <a:fillRect l="-3670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CB878A-9CCE-15FE-F797-64D8B5C1BAF5}"/>
                  </a:ext>
                </a:extLst>
              </p:cNvPr>
              <p:cNvSpPr txBox="1"/>
              <p:nvPr/>
            </p:nvSpPr>
            <p:spPr bwMode="auto">
              <a:xfrm>
                <a:off x="2226661" y="4104274"/>
                <a:ext cx="136815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與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無關。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CB878A-9CCE-15FE-F797-64D8B5C1B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26661" y="4104274"/>
                <a:ext cx="1368153" cy="369332"/>
              </a:xfrm>
              <a:prstGeom prst="rect">
                <a:avLst/>
              </a:prstGeom>
              <a:blipFill>
                <a:blip r:embed="rId11"/>
                <a:stretch>
                  <a:fillRect l="-3670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0BEDDDE-9D02-6601-267F-C4E1A69BA723}"/>
              </a:ext>
            </a:extLst>
          </p:cNvPr>
          <p:cNvCxnSpPr>
            <a:cxnSpLocks/>
          </p:cNvCxnSpPr>
          <p:nvPr/>
        </p:nvCxnSpPr>
        <p:spPr>
          <a:xfrm flipV="1">
            <a:off x="1170940" y="3906718"/>
            <a:ext cx="216024" cy="2795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4C6B20C-0618-FC0C-EEBE-64ADD6A7B6BD}"/>
              </a:ext>
            </a:extLst>
          </p:cNvPr>
          <p:cNvCxnSpPr>
            <a:cxnSpLocks/>
          </p:cNvCxnSpPr>
          <p:nvPr/>
        </p:nvCxnSpPr>
        <p:spPr>
          <a:xfrm flipH="1" flipV="1">
            <a:off x="2287065" y="3950389"/>
            <a:ext cx="252028" cy="2358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C72D6E1-36CC-F78B-19C9-2FC8D24EB2D0}"/>
              </a:ext>
            </a:extLst>
          </p:cNvPr>
          <p:cNvCxnSpPr>
            <a:cxnSpLocks/>
          </p:cNvCxnSpPr>
          <p:nvPr/>
        </p:nvCxnSpPr>
        <p:spPr>
          <a:xfrm flipV="1">
            <a:off x="2868870" y="3906718"/>
            <a:ext cx="216024" cy="2795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2">
                <a:extLst>
                  <a:ext uri="{FF2B5EF4-FFF2-40B4-BE49-F238E27FC236}">
                    <a16:creationId xmlns:a16="http://schemas.microsoft.com/office/drawing/2014/main" id="{623FE8C7-00D6-CCEF-290E-E2991EB39124}"/>
                  </a:ext>
                </a:extLst>
              </p:cNvPr>
              <p:cNvSpPr txBox="1"/>
              <p:nvPr/>
            </p:nvSpPr>
            <p:spPr bwMode="auto">
              <a:xfrm>
                <a:off x="3906958" y="3959517"/>
                <a:ext cx="4672464" cy="3917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sup>
                      </m:sSubSup>
                      <m:d>
                        <m:dPr>
                          <m:ctrlPr>
                            <a:rPr lang="el-GR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TW" altLang="el-GR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zh-TW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</m:d>
                        </m:sup>
                      </m:sSup>
                      <m:r>
                        <a:rPr lang="zh-TW" altLang="en-US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zh-TW" alt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zh-TW" altLang="en-US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TW" dirty="0">
                              <a:latin typeface="Times New Roman" pitchFamily="18" charset="0"/>
                              <a:cs typeface="Times New Roman" pitchFamily="18" charset="0"/>
                            </a:rPr>
                            <m:t>次的多項式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9" name="文字方塊 12">
                <a:extLst>
                  <a:ext uri="{FF2B5EF4-FFF2-40B4-BE49-F238E27FC236}">
                    <a16:creationId xmlns:a16="http://schemas.microsoft.com/office/drawing/2014/main" id="{623FE8C7-00D6-CCEF-290E-E2991EB391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06958" y="3959517"/>
                <a:ext cx="4672464" cy="391774"/>
              </a:xfrm>
              <a:prstGeom prst="rect">
                <a:avLst/>
              </a:prstGeom>
              <a:blipFill>
                <a:blip r:embed="rId12"/>
                <a:stretch>
                  <a:fillRect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1">
                <a:extLst>
                  <a:ext uri="{FF2B5EF4-FFF2-40B4-BE49-F238E27FC236}">
                    <a16:creationId xmlns:a16="http://schemas.microsoft.com/office/drawing/2014/main" id="{0F662DB8-0426-AECF-BEFD-93A875D88D4D}"/>
                  </a:ext>
                </a:extLst>
              </p:cNvPr>
              <p:cNvSpPr txBox="1"/>
              <p:nvPr/>
            </p:nvSpPr>
            <p:spPr bwMode="auto">
              <a:xfrm>
                <a:off x="3903882" y="5482886"/>
                <a:ext cx="3159391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+1,⋯0, ⋯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−1,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𝑙</m:t>
                      </m:r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文字方塊 1">
                <a:extLst>
                  <a:ext uri="{FF2B5EF4-FFF2-40B4-BE49-F238E27FC236}">
                    <a16:creationId xmlns:a16="http://schemas.microsoft.com/office/drawing/2014/main" id="{0F662DB8-0426-AECF-BEFD-93A875D88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03882" y="5482886"/>
                <a:ext cx="315939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95373CA-1E6F-10BA-5F4D-A2615C870536}"/>
                  </a:ext>
                </a:extLst>
              </p:cNvPr>
              <p:cNvSpPr txBox="1"/>
              <p:nvPr/>
            </p:nvSpPr>
            <p:spPr bwMode="auto">
              <a:xfrm>
                <a:off x="1008444" y="5203877"/>
                <a:ext cx="2330190" cy="682687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95373CA-1E6F-10BA-5F4D-A2615C870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8444" y="5203877"/>
                <a:ext cx="2330190" cy="682687"/>
              </a:xfrm>
              <a:prstGeom prst="rect">
                <a:avLst/>
              </a:prstGeom>
              <a:blipFill>
                <a:blip r:embed="rId14"/>
                <a:stretch>
                  <a:fillRect l="-1622" b="-181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3">
                <a:extLst>
                  <a:ext uri="{FF2B5EF4-FFF2-40B4-BE49-F238E27FC236}">
                    <a16:creationId xmlns:a16="http://schemas.microsoft.com/office/drawing/2014/main" id="{2AD9BE80-1819-5250-8420-497C4F62C293}"/>
                  </a:ext>
                </a:extLst>
              </p:cNvPr>
              <p:cNvSpPr txBox="1"/>
              <p:nvPr/>
            </p:nvSpPr>
            <p:spPr bwMode="auto">
              <a:xfrm>
                <a:off x="3881408" y="6073201"/>
                <a:ext cx="1602169" cy="37997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b="0" i="1" smtClean="0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l-GR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TW" altLang="el-GR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𝑖𝑚</m:t>
                          </m:r>
                          <m:r>
                            <a:rPr lang="zh-TW" altLang="en-US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文字方塊 13">
                <a:extLst>
                  <a:ext uri="{FF2B5EF4-FFF2-40B4-BE49-F238E27FC236}">
                    <a16:creationId xmlns:a16="http://schemas.microsoft.com/office/drawing/2014/main" id="{2AD9BE80-1819-5250-8420-497C4F62C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1408" y="6073201"/>
                <a:ext cx="1602169" cy="379976"/>
              </a:xfrm>
              <a:prstGeom prst="rect">
                <a:avLst/>
              </a:prstGeom>
              <a:blipFill>
                <a:blip r:embed="rId15"/>
                <a:stretch>
                  <a:fillRect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45619D-5A60-A506-4A84-87DAB045978D}"/>
                  </a:ext>
                </a:extLst>
              </p:cNvPr>
              <p:cNvSpPr txBox="1"/>
              <p:nvPr/>
            </p:nvSpPr>
            <p:spPr bwMode="auto">
              <a:xfrm>
                <a:off x="3833465" y="771466"/>
                <a:ext cx="405460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solidFill>
                      <a:schemeClr val="tx1"/>
                    </a:solidFill>
                  </a:rPr>
                  <a:t>能量只與</a:t>
                </a:r>
                <a14:m>
                  <m:oMath xmlns:m="http://schemas.openxmlformats.org/officeDocument/2006/math">
                    <m:r>
                      <a:rPr lang="en-US" altLang="zh-TW" i="1" dirty="0">
                        <a:solidFill>
                          <a:schemeClr val="tx1"/>
                        </a:solidFill>
                        <a:latin typeface="Cambria Math"/>
                        <a:cs typeface="Times New Roman" charset="0"/>
                      </a:rPr>
                      <m:t>𝑛</m:t>
                    </m:r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有關。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一般會先選定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：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45619D-5A60-A506-4A84-87DAB0459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3465" y="771466"/>
                <a:ext cx="4054604" cy="369332"/>
              </a:xfrm>
              <a:prstGeom prst="rect">
                <a:avLst/>
              </a:prstGeom>
              <a:blipFill>
                <a:blip r:embed="rId16"/>
                <a:stretch>
                  <a:fillRect l="-1246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AD7B6D-1569-9C36-D9F5-FB7B20BF2949}"/>
                  </a:ext>
                </a:extLst>
              </p:cNvPr>
              <p:cNvSpPr txBox="1"/>
              <p:nvPr/>
            </p:nvSpPr>
            <p:spPr bwMode="auto">
              <a:xfrm>
                <a:off x="5220072" y="2646956"/>
                <a:ext cx="167518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會有最大值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AD7B6D-1569-9C36-D9F5-FB7B20BF2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0072" y="2646956"/>
                <a:ext cx="1675183" cy="369332"/>
              </a:xfrm>
              <a:prstGeom prst="rect">
                <a:avLst/>
              </a:prstGeom>
              <a:blipFill>
                <a:blip r:embed="rId17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1C7F676-7A98-42E2-B916-D86CAAF7DB3D}"/>
                  </a:ext>
                </a:extLst>
              </p:cNvPr>
              <p:cNvSpPr txBox="1"/>
              <p:nvPr/>
            </p:nvSpPr>
            <p:spPr bwMode="auto">
              <a:xfrm>
                <a:off x="4815623" y="4990241"/>
                <a:ext cx="191661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 err="1"/>
                  <a:t>會有最大值</a:t>
                </a:r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1C7F676-7A98-42E2-B916-D86CAAF7D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15623" y="4990241"/>
                <a:ext cx="1916617" cy="369332"/>
              </a:xfrm>
              <a:prstGeom prst="rect">
                <a:avLst/>
              </a:prstGeom>
              <a:blipFill>
                <a:blip r:embed="rId18"/>
                <a:stretch>
                  <a:fillRect t="-10345" b="-2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385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  <p:bldP spid="17" grpId="0" animBg="1"/>
      <p:bldP spid="3" grpId="0" animBg="1"/>
      <p:bldP spid="19" grpId="0" animBg="1"/>
      <p:bldP spid="5" grpId="0" animBg="1"/>
      <p:bldP spid="8" grpId="0" animBg="1"/>
      <p:bldP spid="2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F063332-CA7A-D57F-3C51-62282CBB2BD6}"/>
                  </a:ext>
                </a:extLst>
              </p:cNvPr>
              <p:cNvSpPr txBox="1"/>
              <p:nvPr/>
            </p:nvSpPr>
            <p:spPr bwMode="auto">
              <a:xfrm>
                <a:off x="755577" y="1456306"/>
                <a:ext cx="648072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在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趨近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∞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處此解由遞減指數函數控制：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F063332-CA7A-D57F-3C51-62282CBB2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7" y="1456306"/>
                <a:ext cx="6480720" cy="369332"/>
              </a:xfrm>
              <a:prstGeom prst="rect">
                <a:avLst/>
              </a:prstGeom>
              <a:blipFill>
                <a:blip r:embed="rId2"/>
                <a:stretch>
                  <a:fillRect l="-783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75FD6D-F935-A889-6C5F-C25971234E53}"/>
                  </a:ext>
                </a:extLst>
              </p:cNvPr>
              <p:cNvSpPr txBox="1"/>
              <p:nvPr/>
            </p:nvSpPr>
            <p:spPr bwMode="auto">
              <a:xfrm>
                <a:off x="902051" y="754715"/>
                <a:ext cx="2955783" cy="56746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𝑛𝑙</m:t>
                          </m:r>
                        </m:sub>
                      </m:sSub>
                      <m:d>
                        <m:d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r>
                        <a:rPr lang="en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𝑙</m:t>
                          </m:r>
                        </m:sup>
                      </m:sSup>
                      <m:r>
                        <a:rPr lang="en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75FD6D-F935-A889-6C5F-C25971234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2051" y="754715"/>
                <a:ext cx="2955783" cy="567463"/>
              </a:xfrm>
              <a:prstGeom prst="rect">
                <a:avLst/>
              </a:prstGeom>
              <a:blipFill>
                <a:blip r:embed="rId3"/>
                <a:stretch>
                  <a:fillRect l="-858" t="-4348" b="-652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1B9DF1-B26D-CDCD-76F4-6EF746D6FABA}"/>
                  </a:ext>
                </a:extLst>
              </p:cNvPr>
              <p:cNvSpPr txBox="1"/>
              <p:nvPr/>
            </p:nvSpPr>
            <p:spPr bwMode="auto">
              <a:xfrm>
                <a:off x="760889" y="1894302"/>
                <a:ext cx="7266162" cy="374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在原點附近則由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𝑙</m:t>
                        </m:r>
                      </m:sup>
                    </m:sSup>
                  </m:oMath>
                </a14:m>
                <a:r>
                  <a:rPr lang="en-US" dirty="0" err="1">
                    <a:solidFill>
                      <a:schemeClr val="tx1"/>
                    </a:solidFill>
                  </a:rPr>
                  <a:t>決定。角動量的量子數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決定了函數的行為。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1B9DF1-B26D-CDCD-76F4-6EF746D6F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0889" y="1894302"/>
                <a:ext cx="7266162" cy="374270"/>
              </a:xfrm>
              <a:prstGeom prst="rect">
                <a:avLst/>
              </a:prstGeom>
              <a:blipFill>
                <a:blip r:embed="rId4"/>
                <a:stretch>
                  <a:fillRect l="-873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B01C10-B004-0A87-B97A-AFE9DC92BDDA}"/>
                  </a:ext>
                </a:extLst>
              </p:cNvPr>
              <p:cNvSpPr txBox="1"/>
              <p:nvPr/>
            </p:nvSpPr>
            <p:spPr bwMode="auto">
              <a:xfrm>
                <a:off x="4788024" y="1433575"/>
                <a:ext cx="881043" cy="41479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B01C10-B004-0A87-B97A-AFE9DC92B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88024" y="1433575"/>
                <a:ext cx="881043" cy="4147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27297C7-FC2A-D6A6-C73A-4876B771EE74}"/>
                  </a:ext>
                </a:extLst>
              </p:cNvPr>
              <p:cNvSpPr txBox="1"/>
              <p:nvPr/>
            </p:nvSpPr>
            <p:spPr bwMode="auto">
              <a:xfrm>
                <a:off x="755576" y="2340084"/>
                <a:ext cx="727280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在兩者之間乘上一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  <m:r>
                      <a:rPr lang="en-US" altLang="zh-TW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altLang="zh-TW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𝑙</m:t>
                    </m:r>
                    <m:r>
                      <a:rPr lang="en-US" altLang="zh-TW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−1</m:t>
                    </m:r>
                  </m:oMath>
                </a14:m>
                <a:r>
                  <a:rPr lang="en-TW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次的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多項式控制！會通過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𝑟</m:t>
                    </m:r>
                  </m:oMath>
                </a14:m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軸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  <m:r>
                      <a:rPr lang="en-US" altLang="zh-TW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altLang="zh-TW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𝑙</m:t>
                    </m:r>
                    <m:r>
                      <a:rPr lang="en-US" altLang="zh-TW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−1</m:t>
                    </m:r>
                    <m:r>
                      <a:rPr lang="zh-TW" alt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次</m:t>
                    </m:r>
                    <m:r>
                      <a:rPr lang="zh-TW" alt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。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27297C7-FC2A-D6A6-C73A-4876B771E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2340084"/>
                <a:ext cx="7272808" cy="369332"/>
              </a:xfrm>
              <a:prstGeom prst="rect">
                <a:avLst/>
              </a:prstGeom>
              <a:blipFill>
                <a:blip r:embed="rId6"/>
                <a:stretch>
                  <a:fillRect l="-697" t="-10000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C3118B-9BA2-1088-2FA2-4265E78638BC}"/>
                  </a:ext>
                </a:extLst>
              </p:cNvPr>
              <p:cNvSpPr txBox="1"/>
              <p:nvPr/>
            </p:nvSpPr>
            <p:spPr bwMode="auto">
              <a:xfrm>
                <a:off x="754243" y="2780928"/>
                <a:ext cx="344966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也就是有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  <m:r>
                      <a:rPr lang="en-US" altLang="zh-TW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altLang="zh-TW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𝑙</m:t>
                    </m:r>
                    <m:r>
                      <a:rPr lang="en-US" altLang="zh-TW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個節點。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C3118B-9BA2-1088-2FA2-4265E7863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4243" y="2780928"/>
                <a:ext cx="3449664" cy="369332"/>
              </a:xfrm>
              <a:prstGeom prst="rect">
                <a:avLst/>
              </a:prstGeom>
              <a:blipFill>
                <a:blip r:embed="rId7"/>
                <a:stretch>
                  <a:fillRect l="-1465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 descr="A graph of a function&#10;&#10;Description automatically generated">
            <a:extLst>
              <a:ext uri="{FF2B5EF4-FFF2-40B4-BE49-F238E27FC236}">
                <a16:creationId xmlns:a16="http://schemas.microsoft.com/office/drawing/2014/main" id="{AD96005E-471D-8088-BEF5-CC8EDE3241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605" y="3573016"/>
            <a:ext cx="3859302" cy="23426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845CC7F-B4DF-4FDA-4011-D4A0D2C7AF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3959" y="2815436"/>
            <a:ext cx="4436210" cy="362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444E17C-01E0-B87C-87E4-8619BC21841D}"/>
                  </a:ext>
                </a:extLst>
              </p:cNvPr>
              <p:cNvSpPr txBox="1"/>
              <p:nvPr/>
            </p:nvSpPr>
            <p:spPr bwMode="auto">
              <a:xfrm>
                <a:off x="2555776" y="3940031"/>
                <a:ext cx="881043" cy="41479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444E17C-01E0-B87C-87E4-8619BC218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5776" y="3940031"/>
                <a:ext cx="881043" cy="414794"/>
              </a:xfrm>
              <a:prstGeom prst="rect">
                <a:avLst/>
              </a:prstGeom>
              <a:blipFill>
                <a:blip r:embed="rId10"/>
                <a:stretch>
                  <a:fillRect b="-303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A38C794-09E2-E164-6826-62E85AEBEE96}"/>
                  </a:ext>
                </a:extLst>
              </p:cNvPr>
              <p:cNvSpPr txBox="1"/>
              <p:nvPr/>
            </p:nvSpPr>
            <p:spPr bwMode="auto">
              <a:xfrm>
                <a:off x="1454689" y="3675627"/>
                <a:ext cx="341784" cy="37427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A38C794-09E2-E164-6826-62E85AEBE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54689" y="3675627"/>
                <a:ext cx="341784" cy="37427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E5797BD6-90CE-3390-3603-A2656F26D1B8}"/>
              </a:ext>
            </a:extLst>
          </p:cNvPr>
          <p:cNvSpPr/>
          <p:nvPr/>
        </p:nvSpPr>
        <p:spPr>
          <a:xfrm>
            <a:off x="1475656" y="5157192"/>
            <a:ext cx="432048" cy="244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EFEC140-FA29-61D6-64A3-7F0FD1D4DACD}"/>
                  </a:ext>
                </a:extLst>
              </p:cNvPr>
              <p:cNvSpPr txBox="1"/>
              <p:nvPr/>
            </p:nvSpPr>
            <p:spPr bwMode="auto">
              <a:xfrm>
                <a:off x="720239" y="3575427"/>
                <a:ext cx="773832" cy="3385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sz="16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𝑛𝑙</m:t>
                          </m:r>
                        </m:sub>
                      </m:sSub>
                      <m:d>
                        <m:dPr>
                          <m:ctrlPr>
                            <a:rPr lang="en-TW" sz="16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EFEC140-FA29-61D6-64A3-7F0FD1D4D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239" y="3575427"/>
                <a:ext cx="773832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082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 bwMode="auto">
              <a:xfrm>
                <a:off x="1157391" y="2033844"/>
                <a:ext cx="725058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zh-TW" altLang="en-US" sz="1800" dirty="0">
                    <a:solidFill>
                      <a:srgbClr val="FF0000"/>
                    </a:solidFill>
                  </a:rPr>
                  <a:t>所以第一次的測量使粒子的狀態由</a:t>
                </a:r>
                <a14:m>
                  <m:oMath xmlns:m="http://schemas.openxmlformats.org/officeDocument/2006/math">
                    <m:r>
                      <a:rPr kumimoji="0" lang="el-GR" altLang="zh-TW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kumimoji="0"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kumimoji="0" lang="en-US" altLang="zh-TW" sz="1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瞬間崩潰變成了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kumimoji="0"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kumimoji="0"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zh-TW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zh-TW" altLang="en-US" sz="1800" dirty="0">
                    <a:solidFill>
                      <a:srgbClr val="FF0000"/>
                    </a:solidFill>
                    <a:latin typeface="Calibri" pitchFamily="34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7391" y="2033844"/>
                <a:ext cx="7250582" cy="369332"/>
              </a:xfrm>
              <a:prstGeom prst="rect">
                <a:avLst/>
              </a:prstGeom>
              <a:blipFill>
                <a:blip r:embed="rId2"/>
                <a:stretch>
                  <a:fillRect l="-876" t="-10000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 bwMode="auto">
              <a:xfrm>
                <a:off x="1167668" y="766430"/>
                <a:ext cx="6924520" cy="378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剛測量完時，立刻再作一次</a:t>
                </a:r>
                <a:r>
                  <a:rPr kumimoji="0" lang="zh-TW" altLang="en-US" dirty="0">
                    <a:solidFill>
                      <a:srgbClr val="000000"/>
                    </a:solidFill>
                    <a:latin typeface="Calibri" pitchFamily="34" charset="0"/>
                  </a:rPr>
                  <a:t>能量</a:t>
                </a:r>
                <a14:m>
                  <m:oMath xmlns:m="http://schemas.openxmlformats.org/officeDocument/2006/math">
                    <m:r>
                      <a:rPr kumimoji="0" lang="zh-TW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的測量，結果一定確定</m:t>
                    </m:r>
                    <m:r>
                      <a:rPr kumimoji="0" lang="zh-TW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還</m:t>
                    </m:r>
                    <m:r>
                      <a:rPr kumimoji="0" lang="zh-TW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是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，</a:t>
                </a: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7668" y="766430"/>
                <a:ext cx="6924520" cy="378758"/>
              </a:xfrm>
              <a:prstGeom prst="rect">
                <a:avLst/>
              </a:prstGeom>
              <a:blipFill>
                <a:blip r:embed="rId3"/>
                <a:stretch>
                  <a:fillRect l="-917" t="-6452" b="-161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167668" y="1628169"/>
                <a:ext cx="60288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0" lang="zh-TW" altLang="en-US" dirty="0">
                    <a:solidFill>
                      <a:srgbClr val="000000"/>
                    </a:solidFill>
                    <a:latin typeface="Calibri" pitchFamily="34" charset="0"/>
                  </a:rPr>
                  <a:t>而是結果完全確定的</a:t>
                </a:r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本徵函數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TW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kumimoji="0" lang="en-US" altLang="zh-TW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kumimoji="0" lang="en-US" altLang="zh-TW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kumimoji="0" lang="en-US" altLang="zh-TW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  <m:r>
                      <a:rPr kumimoji="0" lang="en-US" altLang="zh-TW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668" y="1628169"/>
                <a:ext cx="6028842" cy="369332"/>
              </a:xfrm>
              <a:prstGeom prst="rect">
                <a:avLst/>
              </a:prstGeom>
              <a:blipFill>
                <a:blip r:embed="rId4"/>
                <a:stretch>
                  <a:fillRect l="-1053" t="-6667" b="-2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 bwMode="auto">
              <a:xfrm>
                <a:off x="1177727" y="346936"/>
                <a:ext cx="641714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對任一狀態</a:t>
                </a:r>
                <a14:m>
                  <m:oMath xmlns:m="http://schemas.openxmlformats.org/officeDocument/2006/math">
                    <m:r>
                      <a:rPr kumimoji="0" lang="el-GR" altLang="zh-TW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kumimoji="0" lang="en-US" altLang="zh-TW" sz="18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kumimoji="0" lang="en-US" altLang="zh-TW" sz="18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kumimoji="0" lang="en-US" altLang="zh-TW" sz="18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作</a:t>
                </a:r>
                <a:r>
                  <a:rPr kumimoji="0" lang="zh-TW" altLang="en-US" dirty="0">
                    <a:solidFill>
                      <a:srgbClr val="000000"/>
                    </a:solidFill>
                    <a:latin typeface="Calibri" pitchFamily="34" charset="0"/>
                  </a:rPr>
                  <a:t>能</a:t>
                </a:r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量</a:t>
                </a:r>
                <a14:m>
                  <m:oMath xmlns:m="http://schemas.openxmlformats.org/officeDocument/2006/math">
                    <m:r>
                      <a:rPr kumimoji="0" lang="zh-TW" altLang="en-US" sz="1800" i="1">
                        <a:solidFill>
                          <a:srgbClr val="000000"/>
                        </a:solidFill>
                        <a:latin typeface="Cambria Math"/>
                      </a:rPr>
                      <m:t>的測量</m:t>
                    </m:r>
                  </m:oMath>
                </a14:m>
                <a:r>
                  <a:rPr lang="zh-TW" altLang="en-US" sz="1800" dirty="0"/>
                  <a:t>，</a:t>
                </a:r>
                <a14:m>
                  <m:oMath xmlns:m="http://schemas.openxmlformats.org/officeDocument/2006/math">
                    <m:r>
                      <a:rPr kumimoji="0" lang="zh-TW" altLang="en-US" i="1">
                        <a:solidFill>
                          <a:srgbClr val="000000"/>
                        </a:solidFill>
                        <a:latin typeface="Cambria Math"/>
                      </a:rPr>
                      <m:t>若所得到的結果是</m:t>
                    </m:r>
                  </m:oMath>
                </a14:m>
                <a:r>
                  <a:rPr kumimoji="0" lang="zh-TW" altLang="en-US" dirty="0">
                    <a:solidFill>
                      <a:srgbClr val="000000"/>
                    </a:solidFill>
                    <a:latin typeface="Calibri" pitchFamily="34" charset="0"/>
                  </a:rPr>
                  <a:t>某一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zh-TW" altLang="en-US" dirty="0">
                    <a:solidFill>
                      <a:srgbClr val="000000"/>
                    </a:solidFill>
                    <a:latin typeface="Calibri" pitchFamily="34" charset="0"/>
                  </a:rPr>
                  <a:t>，</a:t>
                </a: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7727" y="346936"/>
                <a:ext cx="6417140" cy="369332"/>
              </a:xfrm>
              <a:prstGeom prst="rect">
                <a:avLst/>
              </a:prstGeom>
              <a:blipFill>
                <a:blip r:embed="rId5"/>
                <a:stretch>
                  <a:fillRect l="-789" t="-10000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 bwMode="auto">
              <a:xfrm>
                <a:off x="3404131" y="2507575"/>
                <a:ext cx="1944216" cy="48320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l-GR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  <m:d>
                        <m:dPr>
                          <m:ctrlPr>
                            <a:rPr kumimoji="0" lang="en-US" altLang="zh-TW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kumimoji="0" lang="en-US" altLang="zh-TW" sz="18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kumimoji="0" lang="zh-TW" altLang="en-US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groupChr>
                        <m:groupChrPr>
                          <m:chr m:val="→"/>
                          <m:pos m:val="top"/>
                          <m:ctrlPr>
                            <a:rPr kumimoji="0" lang="zh-TW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acc>
                            <m:accPr>
                              <m:chr m:val="̂"/>
                              <m:ctrlPr>
                                <a:rPr kumimoji="0" lang="zh-TW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kumimoji="0" lang="en-US" altLang="zh-TW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𝐻</m:t>
                              </m:r>
                            </m:e>
                          </m:acc>
                          <m:r>
                            <m:rPr>
                              <m:brk m:alnAt="1"/>
                            </m:rPr>
                            <a:rPr kumimoji="0" lang="en-US" altLang="zh-TW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groupChr>
                      <m:sSub>
                        <m:sSubPr>
                          <m:ctrlPr>
                            <a:rPr kumimoji="0" lang="en-US" altLang="zh-TW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kumimoji="0" lang="en-US" altLang="zh-TW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0" lang="en-US" altLang="zh-TW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kumimoji="0" lang="en-US" altLang="zh-TW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zh-TW" sz="1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kumimoji="0" lang="zh-TW" alt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04131" y="2507575"/>
                <a:ext cx="1944216" cy="4832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15">
                <a:extLst>
                  <a:ext uri="{FF2B5EF4-FFF2-40B4-BE49-F238E27FC236}">
                    <a16:creationId xmlns:a16="http://schemas.microsoft.com/office/drawing/2014/main" id="{2289B76F-3EBF-83DA-89D0-25F99347CD6F}"/>
                  </a:ext>
                </a:extLst>
              </p:cNvPr>
              <p:cNvSpPr/>
              <p:nvPr/>
            </p:nvSpPr>
            <p:spPr>
              <a:xfrm>
                <a:off x="1157391" y="1198829"/>
                <a:ext cx="66743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0" lang="zh-TW" altLang="en-US" dirty="0">
                    <a:solidFill>
                      <a:srgbClr val="000000"/>
                    </a:solidFill>
                    <a:latin typeface="Calibri" pitchFamily="34" charset="0"/>
                  </a:rPr>
                  <a:t>測量第一次</a:t>
                </a:r>
                <a:r>
                  <a:rPr kumimoji="0" lang="zh-TW" altLang="en-US">
                    <a:solidFill>
                      <a:srgbClr val="000000"/>
                    </a:solidFill>
                    <a:latin typeface="Calibri" pitchFamily="34" charset="0"/>
                  </a:rPr>
                  <a:t>完畢後，狀態</a:t>
                </a:r>
                <a:r>
                  <a:rPr kumimoji="0" lang="zh-TW" altLang="en-US" dirty="0">
                    <a:solidFill>
                      <a:srgbClr val="000000"/>
                    </a:solidFill>
                    <a:latin typeface="Calibri" pitchFamily="34" charset="0"/>
                  </a:rPr>
                  <a:t>已經不會再是</a:t>
                </a:r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結果不確定的狀態</a:t>
                </a:r>
                <a14:m>
                  <m:oMath xmlns:m="http://schemas.openxmlformats.org/officeDocument/2006/math">
                    <m:r>
                      <a:rPr kumimoji="0" lang="el-GR" altLang="zh-TW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kumimoji="0" lang="en-US" altLang="zh-TW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kumimoji="0" lang="en-US" altLang="zh-TW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kumimoji="0" lang="en-US" altLang="zh-TW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zh-TW" altLang="en-US" sz="1800" dirty="0"/>
                  <a:t>，</a:t>
                </a:r>
              </a:p>
            </p:txBody>
          </p:sp>
        </mc:Choice>
        <mc:Fallback xmlns="">
          <p:sp>
            <p:nvSpPr>
              <p:cNvPr id="4" name="矩形 15">
                <a:extLst>
                  <a:ext uri="{FF2B5EF4-FFF2-40B4-BE49-F238E27FC236}">
                    <a16:creationId xmlns:a16="http://schemas.microsoft.com/office/drawing/2014/main" id="{2289B76F-3EBF-83DA-89D0-25F99347CD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391" y="1198829"/>
                <a:ext cx="6674391" cy="369332"/>
              </a:xfrm>
              <a:prstGeom prst="rect">
                <a:avLst/>
              </a:prstGeom>
              <a:blipFill>
                <a:blip r:embed="rId7"/>
                <a:stretch>
                  <a:fillRect l="-951" t="-6667" b="-2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CEB8E24-24B1-6D18-A581-CA07329F92B6}"/>
              </a:ext>
            </a:extLst>
          </p:cNvPr>
          <p:cNvSpPr txBox="1"/>
          <p:nvPr/>
        </p:nvSpPr>
        <p:spPr bwMode="auto">
          <a:xfrm>
            <a:off x="1157390" y="3055906"/>
            <a:ext cx="68189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在特定狀態，每一個初次測量結果不會是確定的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p:sp>
        <p:nvSpPr>
          <p:cNvPr id="3" name="橢圓 9">
            <a:extLst>
              <a:ext uri="{FF2B5EF4-FFF2-40B4-BE49-F238E27FC236}">
                <a16:creationId xmlns:a16="http://schemas.microsoft.com/office/drawing/2014/main" id="{BE68A05F-A9EC-8320-17F1-8EFD044CBA7B}"/>
              </a:ext>
            </a:extLst>
          </p:cNvPr>
          <p:cNvSpPr/>
          <p:nvPr/>
        </p:nvSpPr>
        <p:spPr>
          <a:xfrm>
            <a:off x="567834" y="4469668"/>
            <a:ext cx="214313" cy="2143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橢圓 10">
            <a:extLst>
              <a:ext uri="{FF2B5EF4-FFF2-40B4-BE49-F238E27FC236}">
                <a16:creationId xmlns:a16="http://schemas.microsoft.com/office/drawing/2014/main" id="{90A19895-6210-8542-02CA-D6C08AEE8724}"/>
              </a:ext>
            </a:extLst>
          </p:cNvPr>
          <p:cNvSpPr/>
          <p:nvPr/>
        </p:nvSpPr>
        <p:spPr>
          <a:xfrm>
            <a:off x="4211147" y="4469668"/>
            <a:ext cx="214312" cy="2143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7" name="直線接點 12">
            <a:extLst>
              <a:ext uri="{FF2B5EF4-FFF2-40B4-BE49-F238E27FC236}">
                <a16:creationId xmlns:a16="http://schemas.microsoft.com/office/drawing/2014/main" id="{4EC00029-C962-1D1E-9608-F99B58665BA6}"/>
              </a:ext>
            </a:extLst>
          </p:cNvPr>
          <p:cNvCxnSpPr>
            <a:stCxn id="3" idx="7"/>
          </p:cNvCxnSpPr>
          <p:nvPr/>
        </p:nvCxnSpPr>
        <p:spPr>
          <a:xfrm rot="5400000" flipH="1" flipV="1">
            <a:off x="1321897" y="3398106"/>
            <a:ext cx="531812" cy="1674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14">
            <a:extLst>
              <a:ext uri="{FF2B5EF4-FFF2-40B4-BE49-F238E27FC236}">
                <a16:creationId xmlns:a16="http://schemas.microsoft.com/office/drawing/2014/main" id="{E4930A95-A8C0-F0D7-A93C-6588C5F3701F}"/>
              </a:ext>
            </a:extLst>
          </p:cNvPr>
          <p:cNvCxnSpPr>
            <a:endCxn id="6" idx="1"/>
          </p:cNvCxnSpPr>
          <p:nvPr/>
        </p:nvCxnSpPr>
        <p:spPr>
          <a:xfrm>
            <a:off x="2425209" y="3969606"/>
            <a:ext cx="1817688" cy="531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0">
                <a:extLst>
                  <a:ext uri="{FF2B5EF4-FFF2-40B4-BE49-F238E27FC236}">
                    <a16:creationId xmlns:a16="http://schemas.microsoft.com/office/drawing/2014/main" id="{8A4680B7-9CA0-A6B1-4FA9-FD0C855F6C65}"/>
                  </a:ext>
                </a:extLst>
              </p:cNvPr>
              <p:cNvSpPr/>
              <p:nvPr/>
            </p:nvSpPr>
            <p:spPr>
              <a:xfrm>
                <a:off x="643101" y="4827627"/>
                <a:ext cx="3599796" cy="6127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altLang="zh-TW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矩形 10">
                <a:extLst>
                  <a:ext uri="{FF2B5EF4-FFF2-40B4-BE49-F238E27FC236}">
                    <a16:creationId xmlns:a16="http://schemas.microsoft.com/office/drawing/2014/main" id="{8A4680B7-9CA0-A6B1-4FA9-FD0C855F6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01" y="4827627"/>
                <a:ext cx="3599796" cy="612732"/>
              </a:xfrm>
              <a:prstGeom prst="rect">
                <a:avLst/>
              </a:prstGeom>
              <a:blipFill>
                <a:blip r:embed="rId8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>
            <a:extLst>
              <a:ext uri="{FF2B5EF4-FFF2-40B4-BE49-F238E27FC236}">
                <a16:creationId xmlns:a16="http://schemas.microsoft.com/office/drawing/2014/main" id="{05F2B0F6-F0BE-7153-BE7A-F16DDF0301E0}"/>
              </a:ext>
            </a:extLst>
          </p:cNvPr>
          <p:cNvSpPr/>
          <p:nvPr/>
        </p:nvSpPr>
        <p:spPr>
          <a:xfrm rot="19820672">
            <a:off x="5034806" y="4490857"/>
            <a:ext cx="831312" cy="171933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65EC055-1CC0-65AE-7A8A-93B38D97EB64}"/>
                  </a:ext>
                </a:extLst>
              </p:cNvPr>
              <p:cNvSpPr txBox="1"/>
              <p:nvPr/>
            </p:nvSpPr>
            <p:spPr bwMode="auto">
              <a:xfrm rot="19855196">
                <a:off x="4416137" y="3823147"/>
                <a:ext cx="1765420" cy="58067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14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400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CN" sz="1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1400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CN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65EC055-1CC0-65AE-7A8A-93B38D97E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9855196">
                <a:off x="4416137" y="3823147"/>
                <a:ext cx="1765420" cy="5806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>
            <a:extLst>
              <a:ext uri="{FF2B5EF4-FFF2-40B4-BE49-F238E27FC236}">
                <a16:creationId xmlns:a16="http://schemas.microsoft.com/office/drawing/2014/main" id="{B3A856F2-032E-3009-038F-396D1EB9000E}"/>
              </a:ext>
            </a:extLst>
          </p:cNvPr>
          <p:cNvSpPr/>
          <p:nvPr/>
        </p:nvSpPr>
        <p:spPr>
          <a:xfrm>
            <a:off x="4517135" y="5392249"/>
            <a:ext cx="831312" cy="171933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033ACF-5CE7-0F64-FDD8-BE2001A184FE}"/>
                  </a:ext>
                </a:extLst>
              </p:cNvPr>
              <p:cNvSpPr txBox="1"/>
              <p:nvPr/>
            </p:nvSpPr>
            <p:spPr bwMode="auto">
              <a:xfrm>
                <a:off x="4557248" y="4986394"/>
                <a:ext cx="914461" cy="30777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033ACF-5CE7-0F64-FDD8-BE2001A18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57248" y="4986394"/>
                <a:ext cx="914461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2" descr="D:\Dropbox\Documents\課程\YoungTextBook\Images\Chapter40\A_Images\A_Figures_and_Photos\40_11_Figure.jpg">
            <a:extLst>
              <a:ext uri="{FF2B5EF4-FFF2-40B4-BE49-F238E27FC236}">
                <a16:creationId xmlns:a16="http://schemas.microsoft.com/office/drawing/2014/main" id="{278DCD97-B043-C7FB-FD71-8A3DDA44A2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8" t="75580" b="7276"/>
          <a:stretch/>
        </p:blipFill>
        <p:spPr bwMode="auto">
          <a:xfrm>
            <a:off x="6588224" y="4265137"/>
            <a:ext cx="2227528" cy="47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 descr="D:\Dropbox\Documents\課程\YoungTextBook\Images\Chapter40\A_Images\A_Figures_and_Photos\40_11_Figure.jpg">
            <a:extLst>
              <a:ext uri="{FF2B5EF4-FFF2-40B4-BE49-F238E27FC236}">
                <a16:creationId xmlns:a16="http://schemas.microsoft.com/office/drawing/2014/main" id="{5EBEDC8B-1590-56CE-3D71-3172EAE301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8" t="38584" b="40869"/>
          <a:stretch/>
        </p:blipFill>
        <p:spPr bwMode="auto">
          <a:xfrm>
            <a:off x="6588224" y="5157192"/>
            <a:ext cx="2227528" cy="56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ight Arrow 20">
            <a:extLst>
              <a:ext uri="{FF2B5EF4-FFF2-40B4-BE49-F238E27FC236}">
                <a16:creationId xmlns:a16="http://schemas.microsoft.com/office/drawing/2014/main" id="{D47E71A7-F16E-9241-F3BA-E32EDCBBC1A4}"/>
              </a:ext>
            </a:extLst>
          </p:cNvPr>
          <p:cNvSpPr/>
          <p:nvPr/>
        </p:nvSpPr>
        <p:spPr>
          <a:xfrm rot="1885604">
            <a:off x="4922413" y="5908786"/>
            <a:ext cx="831312" cy="171933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F8264D2-A87D-44D3-F95C-221232BEB0B2}"/>
                  </a:ext>
                </a:extLst>
              </p:cNvPr>
              <p:cNvSpPr txBox="1"/>
              <p:nvPr/>
            </p:nvSpPr>
            <p:spPr bwMode="auto">
              <a:xfrm>
                <a:off x="5754167" y="5983755"/>
                <a:ext cx="457230" cy="30777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F8264D2-A87D-44D3-F95C-221232BEB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54167" y="5983755"/>
                <a:ext cx="457230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6253160-D614-33A7-479E-A9FFC4240D51}"/>
                  </a:ext>
                </a:extLst>
              </p:cNvPr>
              <p:cNvSpPr txBox="1"/>
              <p:nvPr/>
            </p:nvSpPr>
            <p:spPr bwMode="auto">
              <a:xfrm>
                <a:off x="5865656" y="4235512"/>
                <a:ext cx="648971" cy="33855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~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6253160-D614-33A7-479E-A9FFC4240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5656" y="4235512"/>
                <a:ext cx="648971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24265BB-D22C-AD7E-FE43-17DBC2A35D3B}"/>
                  </a:ext>
                </a:extLst>
              </p:cNvPr>
              <p:cNvSpPr txBox="1"/>
              <p:nvPr/>
            </p:nvSpPr>
            <p:spPr bwMode="auto">
              <a:xfrm>
                <a:off x="5597123" y="5200736"/>
                <a:ext cx="750639" cy="554960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81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24265BB-D22C-AD7E-FE43-17DBC2A35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97123" y="5200736"/>
                <a:ext cx="750639" cy="554960"/>
              </a:xfrm>
              <a:prstGeom prst="rect">
                <a:avLst/>
              </a:prstGeom>
              <a:blipFill>
                <a:blip r:embed="rId14"/>
                <a:stretch>
                  <a:fillRect r="-1667" b="-222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C91DCFE-0092-F169-B25D-AF0BEF826840}"/>
                  </a:ext>
                </a:extLst>
              </p:cNvPr>
              <p:cNvSpPr txBox="1"/>
              <p:nvPr/>
            </p:nvSpPr>
            <p:spPr bwMode="auto">
              <a:xfrm>
                <a:off x="6347761" y="5994752"/>
                <a:ext cx="222752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但不會測到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C91DCFE-0092-F169-B25D-AF0BEF826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47761" y="5994752"/>
                <a:ext cx="2227527" cy="369332"/>
              </a:xfrm>
              <a:prstGeom prst="rect">
                <a:avLst/>
              </a:prstGeom>
              <a:blipFill>
                <a:blip r:embed="rId15"/>
                <a:stretch>
                  <a:fillRect l="-2260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DF16EC52-5020-AE8F-DEDA-E594B237E197}"/>
              </a:ext>
            </a:extLst>
          </p:cNvPr>
          <p:cNvSpPr txBox="1"/>
          <p:nvPr/>
        </p:nvSpPr>
        <p:spPr bwMode="auto">
          <a:xfrm>
            <a:off x="576056" y="6411662"/>
            <a:ext cx="8107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這個結果不只適用於能量，對任何測量物理量如位置、動量、角動量都成立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103055-5E13-C013-7488-16D5A1EA11D0}"/>
              </a:ext>
            </a:extLst>
          </p:cNvPr>
          <p:cNvSpPr txBox="1"/>
          <p:nvPr/>
        </p:nvSpPr>
        <p:spPr bwMode="auto">
          <a:xfrm>
            <a:off x="1167668" y="3440522"/>
            <a:ext cx="46439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1800" dirty="0"/>
              <a:t>崩潰變成的態也就不確定。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8" grpId="0" animBg="1"/>
      <p:bldP spid="4" grpId="0"/>
      <p:bldP spid="2" grpId="0"/>
      <p:bldP spid="3" grpId="0" animBg="1"/>
      <p:bldP spid="6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/>
      <p:bldP spid="15" grpId="0"/>
      <p:bldP spid="2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3AEDD29-8E85-3AEB-630E-38FB2046B9FA}"/>
                  </a:ext>
                </a:extLst>
              </p:cNvPr>
              <p:cNvSpPr txBox="1"/>
              <p:nvPr/>
            </p:nvSpPr>
            <p:spPr bwMode="auto">
              <a:xfrm>
                <a:off x="1478412" y="692696"/>
                <a:ext cx="2955783" cy="56746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𝑛𝑙</m:t>
                          </m:r>
                        </m:sub>
                      </m:sSub>
                      <m:d>
                        <m:d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r>
                        <a:rPr lang="en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𝑙</m:t>
                          </m:r>
                        </m:sup>
                      </m:sSup>
                      <m:r>
                        <a:rPr lang="en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3AEDD29-8E85-3AEB-630E-38FB2046B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8412" y="692696"/>
                <a:ext cx="2955783" cy="567463"/>
              </a:xfrm>
              <a:prstGeom prst="rect">
                <a:avLst/>
              </a:prstGeom>
              <a:blipFill>
                <a:blip r:embed="rId2"/>
                <a:stretch>
                  <a:fillRect l="-429" t="-4348" b="-652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D0DF4B3-A510-3172-DC33-05BDE0261604}"/>
                  </a:ext>
                </a:extLst>
              </p:cNvPr>
              <p:cNvSpPr txBox="1"/>
              <p:nvPr/>
            </p:nvSpPr>
            <p:spPr bwMode="auto">
              <a:xfrm>
                <a:off x="4574756" y="791761"/>
                <a:ext cx="3168352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𝜌</m:t>
                        </m:r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𝑙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−1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次的多項式。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D0DF4B3-A510-3172-DC33-05BDE0261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4756" y="791761"/>
                <a:ext cx="3168352" cy="369332"/>
              </a:xfrm>
              <a:prstGeom prst="rect">
                <a:avLst/>
              </a:prstGeom>
              <a:blipFill>
                <a:blip r:embed="rId3"/>
                <a:stretch>
                  <a:fillRect t="-6667" r="-1600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graph of a function&#10;&#10;Description automatically generated">
            <a:extLst>
              <a:ext uri="{FF2B5EF4-FFF2-40B4-BE49-F238E27FC236}">
                <a16:creationId xmlns:a16="http://schemas.microsoft.com/office/drawing/2014/main" id="{29397616-CF5F-5A3C-A8CE-89A538A68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2492896"/>
            <a:ext cx="5731510" cy="34791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219A4C-FEAE-BA0E-5441-F101743FE769}"/>
                  </a:ext>
                </a:extLst>
              </p:cNvPr>
              <p:cNvSpPr txBox="1"/>
              <p:nvPr/>
            </p:nvSpPr>
            <p:spPr bwMode="auto">
              <a:xfrm>
                <a:off x="1478412" y="1395219"/>
                <a:ext cx="345638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0" dirty="0">
                    <a:cs typeface="Times New Roman" pitchFamily="18" charset="0"/>
                  </a:rPr>
                  <a:t>對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𝑙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+1</m:t>
                    </m:r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𝜌</m:t>
                        </m:r>
                      </m:e>
                    </m:d>
                  </m:oMath>
                </a14:m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是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常數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219A4C-FEAE-BA0E-5441-F101743FE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8412" y="1395219"/>
                <a:ext cx="3456384" cy="369332"/>
              </a:xfrm>
              <a:prstGeom prst="rect">
                <a:avLst/>
              </a:prstGeom>
              <a:blipFill>
                <a:blip r:embed="rId5"/>
                <a:stretch>
                  <a:fillRect l="-1465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36910B-F0E2-4CD3-013C-C1B1C327B07B}"/>
                  </a:ext>
                </a:extLst>
              </p:cNvPr>
              <p:cNvSpPr txBox="1"/>
              <p:nvPr/>
            </p:nvSpPr>
            <p:spPr bwMode="auto">
              <a:xfrm>
                <a:off x="1478412" y="1834683"/>
                <a:ext cx="2376264" cy="41479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r>
                        <a:rPr lang="en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36910B-F0E2-4CD3-013C-C1B1C327B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8412" y="1834683"/>
                <a:ext cx="2376264" cy="414794"/>
              </a:xfrm>
              <a:prstGeom prst="rect">
                <a:avLst/>
              </a:prstGeom>
              <a:blipFill>
                <a:blip r:embed="rId6"/>
                <a:stretch>
                  <a:fillRect l="-532" b="-882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5526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389DF0-36FB-4494-8115-45A310877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794149"/>
            <a:ext cx="5544616" cy="29648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2E117E-B71B-0BEF-D74D-2B4A3F1F8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605794"/>
            <a:ext cx="5544616" cy="2220273"/>
          </a:xfrm>
          <a:prstGeom prst="rect">
            <a:avLst/>
          </a:prstGeom>
        </p:spPr>
      </p:pic>
      <p:pic>
        <p:nvPicPr>
          <p:cNvPr id="5" name="Picture 8" descr="http://photos.aip.org/history/Thumbnails/schrodinger_erwin_a1.jpg">
            <a:extLst>
              <a:ext uri="{FF2B5EF4-FFF2-40B4-BE49-F238E27FC236}">
                <a16:creationId xmlns:a16="http://schemas.microsoft.com/office/drawing/2014/main" id="{BF79107C-E6EE-4BAF-636D-EA883B848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213" y="1844824"/>
            <a:ext cx="20859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724E70-D517-0C53-00C6-4FB11FA98895}"/>
              </a:ext>
            </a:extLst>
          </p:cNvPr>
          <p:cNvSpPr txBox="1"/>
          <p:nvPr/>
        </p:nvSpPr>
        <p:spPr bwMode="auto">
          <a:xfrm>
            <a:off x="1187624" y="172550"/>
            <a:ext cx="57974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Quantum Simple Harmonic Oscillator energy eigenstates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9">
                <a:extLst>
                  <a:ext uri="{FF2B5EF4-FFF2-40B4-BE49-F238E27FC236}">
                    <a16:creationId xmlns:a16="http://schemas.microsoft.com/office/drawing/2014/main" id="{ADAAB38B-24C5-6FC1-3F55-FA4349CEEC9F}"/>
                  </a:ext>
                </a:extLst>
              </p:cNvPr>
              <p:cNvSpPr txBox="1"/>
              <p:nvPr/>
            </p:nvSpPr>
            <p:spPr bwMode="auto">
              <a:xfrm>
                <a:off x="1216663" y="5892043"/>
                <a:ext cx="3009092" cy="72032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文字方塊 9">
                <a:extLst>
                  <a:ext uri="{FF2B5EF4-FFF2-40B4-BE49-F238E27FC236}">
                    <a16:creationId xmlns:a16="http://schemas.microsoft.com/office/drawing/2014/main" id="{ADAAB38B-24C5-6FC1-3F55-FA4349CEE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6663" y="5892043"/>
                <a:ext cx="3009092" cy="7203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9">
                <a:extLst>
                  <a:ext uri="{FF2B5EF4-FFF2-40B4-BE49-F238E27FC236}">
                    <a16:creationId xmlns:a16="http://schemas.microsoft.com/office/drawing/2014/main" id="{E7CF37E2-6C2F-DD32-3061-03821D4748D5}"/>
                  </a:ext>
                </a:extLst>
              </p:cNvPr>
              <p:cNvSpPr txBox="1"/>
              <p:nvPr/>
            </p:nvSpPr>
            <p:spPr bwMode="auto">
              <a:xfrm>
                <a:off x="4860032" y="5919328"/>
                <a:ext cx="2870466" cy="648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𝑚𝐸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7" name="文字方塊 9">
                <a:extLst>
                  <a:ext uri="{FF2B5EF4-FFF2-40B4-BE49-F238E27FC236}">
                    <a16:creationId xmlns:a16="http://schemas.microsoft.com/office/drawing/2014/main" id="{E7CF37E2-6C2F-DD32-3061-03821D474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60032" y="5919328"/>
                <a:ext cx="2870466" cy="648126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9">
                <a:extLst>
                  <a:ext uri="{FF2B5EF4-FFF2-40B4-BE49-F238E27FC236}">
                    <a16:creationId xmlns:a16="http://schemas.microsoft.com/office/drawing/2014/main" id="{5B2B11F4-FBFF-BD05-9E0D-9D825F92D40A}"/>
                  </a:ext>
                </a:extLst>
              </p:cNvPr>
              <p:cNvSpPr txBox="1"/>
              <p:nvPr/>
            </p:nvSpPr>
            <p:spPr bwMode="auto">
              <a:xfrm>
                <a:off x="7740352" y="5796855"/>
                <a:ext cx="1096389" cy="9106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文字方塊 9">
                <a:extLst>
                  <a:ext uri="{FF2B5EF4-FFF2-40B4-BE49-F238E27FC236}">
                    <a16:creationId xmlns:a16="http://schemas.microsoft.com/office/drawing/2014/main" id="{5B2B11F4-FBFF-BD05-9E0D-9D825F92D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40352" y="5796855"/>
                <a:ext cx="1096389" cy="9106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>
            <a:extLst>
              <a:ext uri="{FF2B5EF4-FFF2-40B4-BE49-F238E27FC236}">
                <a16:creationId xmlns:a16="http://schemas.microsoft.com/office/drawing/2014/main" id="{821DB275-48C6-83D9-D10F-99B0B8309721}"/>
              </a:ext>
            </a:extLst>
          </p:cNvPr>
          <p:cNvSpPr/>
          <p:nvPr/>
        </p:nvSpPr>
        <p:spPr>
          <a:xfrm>
            <a:off x="4355976" y="6165304"/>
            <a:ext cx="266512" cy="21602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69FC92D8-86A7-4EB6-17A9-0CEC9136CEC6}"/>
                  </a:ext>
                </a:extLst>
              </p:cNvPr>
              <p:cNvSpPr txBox="1"/>
              <p:nvPr/>
            </p:nvSpPr>
            <p:spPr bwMode="auto">
              <a:xfrm>
                <a:off x="7195972" y="5285156"/>
                <a:ext cx="1618456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69FC92D8-86A7-4EB6-17A9-0CEC9136C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5972" y="5285156"/>
                <a:ext cx="1618456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995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37CEEE-D657-6E21-EFF9-A23486FC2E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632" b="40346"/>
          <a:stretch/>
        </p:blipFill>
        <p:spPr>
          <a:xfrm>
            <a:off x="617968" y="1830541"/>
            <a:ext cx="3928730" cy="9830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F025E1-1118-10B9-9C68-E741DA1B8436}"/>
                  </a:ext>
                </a:extLst>
              </p:cNvPr>
              <p:cNvSpPr txBox="1"/>
              <p:nvPr/>
            </p:nvSpPr>
            <p:spPr bwMode="auto">
              <a:xfrm>
                <a:off x="659953" y="1381524"/>
                <a:ext cx="544392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在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∞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趨近指數遞減，在原點附近維持緩慢變化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F025E1-1118-10B9-9C68-E741DA1B8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9953" y="1381524"/>
                <a:ext cx="5443920" cy="369332"/>
              </a:xfrm>
              <a:prstGeom prst="rect">
                <a:avLst/>
              </a:prstGeom>
              <a:blipFill>
                <a:blip r:embed="rId3"/>
                <a:stretch>
                  <a:fillRect l="-698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0ABC1BF3-0B5E-EC14-6B73-B5F6595E1A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068"/>
          <a:stretch/>
        </p:blipFill>
        <p:spPr>
          <a:xfrm>
            <a:off x="617968" y="3665966"/>
            <a:ext cx="4784684" cy="12545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9">
                <a:extLst>
                  <a:ext uri="{FF2B5EF4-FFF2-40B4-BE49-F238E27FC236}">
                    <a16:creationId xmlns:a16="http://schemas.microsoft.com/office/drawing/2014/main" id="{CB7991B4-F027-7893-CEC1-BA4DD3E664B9}"/>
                  </a:ext>
                </a:extLst>
              </p:cNvPr>
              <p:cNvSpPr txBox="1"/>
              <p:nvPr/>
            </p:nvSpPr>
            <p:spPr bwMode="auto">
              <a:xfrm>
                <a:off x="617968" y="407627"/>
                <a:ext cx="3678058" cy="53251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zh-TW" altLang="en-US" i="0">
                              <a:latin typeface="+mj-ea"/>
                              <a:ea typeface="+mj-ea"/>
                            </a:rPr>
                            <m:t>一個特別的多項式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文字方塊 9">
                <a:extLst>
                  <a:ext uri="{FF2B5EF4-FFF2-40B4-BE49-F238E27FC236}">
                    <a16:creationId xmlns:a16="http://schemas.microsoft.com/office/drawing/2014/main" id="{CB7991B4-F027-7893-CEC1-BA4DD3E66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968" y="407627"/>
                <a:ext cx="3678058" cy="532518"/>
              </a:xfrm>
              <a:prstGeom prst="rect">
                <a:avLst/>
              </a:prstGeom>
              <a:blipFill>
                <a:blip r:embed="rId4"/>
                <a:stretch>
                  <a:fillRect b="-9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4CB227-6C55-B619-EAD7-FA7960EDB215}"/>
                  </a:ext>
                </a:extLst>
              </p:cNvPr>
              <p:cNvSpPr txBox="1"/>
              <p:nvPr/>
            </p:nvSpPr>
            <p:spPr bwMode="auto">
              <a:xfrm>
                <a:off x="671116" y="20199"/>
                <a:ext cx="485669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讓我們先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感覺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一下這個函數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𝑢</m:t>
                    </m:r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的特性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4CB227-6C55-B619-EAD7-FA7960EDB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1116" y="20199"/>
                <a:ext cx="4856693" cy="369332"/>
              </a:xfrm>
              <a:prstGeom prst="rect">
                <a:avLst/>
              </a:prstGeom>
              <a:blipFill>
                <a:blip r:embed="rId5"/>
                <a:stretch>
                  <a:fillRect l="-1042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1E28426-F425-AB29-C5F6-73BAB4D291BB}"/>
                  </a:ext>
                </a:extLst>
              </p:cNvPr>
              <p:cNvSpPr txBox="1"/>
              <p:nvPr/>
            </p:nvSpPr>
            <p:spPr bwMode="auto">
              <a:xfrm>
                <a:off x="659953" y="1041126"/>
                <a:ext cx="702809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ea typeface="+mj-ea"/>
                  </a:rPr>
                  <a:t>若</a:t>
                </a:r>
                <a14:m>
                  <m:oMath xmlns:m="http://schemas.openxmlformats.org/officeDocument/2006/math">
                    <m:r>
                      <a:rPr lang="zh-TW" altLang="en-US" i="1" dirty="0">
                        <a:latin typeface="Cambria Math" panose="02040503050406030204" pitchFamily="18" charset="0"/>
                        <a:ea typeface="+mj-ea"/>
                      </a:rPr>
                      <m:t>式中</m:t>
                    </m:r>
                    <m:r>
                      <m:rPr>
                        <m:nor/>
                      </m:rPr>
                      <a:rPr lang="en-US" altLang="zh-TW" b="0" i="0" dirty="0" smtClean="0">
                        <a:latin typeface="Cambria Math" panose="02040503050406030204" pitchFamily="18" charset="0"/>
                        <a:ea typeface="+mj-ea"/>
                      </a:rPr>
                      <m:t>(</m:t>
                    </m:r>
                    <m:r>
                      <m:rPr>
                        <m:nor/>
                      </m:rPr>
                      <a:rPr lang="zh-TW" altLang="en-US" i="0" smtClean="0">
                        <a:latin typeface="+mj-ea"/>
                        <a:ea typeface="+mj-ea"/>
                      </a:rPr>
                      <m:t>特別的多項式</m:t>
                    </m:r>
                    <m:r>
                      <m:rPr>
                        <m:nor/>
                      </m:rPr>
                      <a:rPr lang="en-US" altLang="zh-TW" b="0" i="0" smtClean="0">
                        <a:latin typeface="+mj-ea"/>
                        <a:ea typeface="+mj-ea"/>
                      </a:rPr>
                      <m:t>)</m:t>
                    </m:r>
                  </m:oMath>
                </a14:m>
                <a:r>
                  <a:rPr lang="en-US" dirty="0" err="1"/>
                  <a:t>是常數，此函數就是一個單純的高斯分佈</a:t>
                </a:r>
                <a:r>
                  <a:rPr lang="en-US" dirty="0"/>
                  <a:t>：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1E28426-F425-AB29-C5F6-73BAB4D29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9953" y="1041126"/>
                <a:ext cx="7028095" cy="369332"/>
              </a:xfrm>
              <a:prstGeom prst="rect">
                <a:avLst/>
              </a:prstGeom>
              <a:blipFill>
                <a:blip r:embed="rId6"/>
                <a:stretch>
                  <a:fillRect l="-541" t="-10345" b="-2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7E26A9C-FB5A-8931-F7C2-631208191B86}"/>
                  </a:ext>
                </a:extLst>
              </p:cNvPr>
              <p:cNvSpPr txBox="1"/>
              <p:nvPr/>
            </p:nvSpPr>
            <p:spPr bwMode="auto">
              <a:xfrm>
                <a:off x="617968" y="2867400"/>
                <a:ext cx="702809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ea typeface="+mj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  <a:ea typeface="+mj-ea"/>
                      </a:rPr>
                      <m:t>(</m:t>
                    </m:r>
                    <m:r>
                      <m:rPr>
                        <m:nor/>
                      </m:rPr>
                      <a:rPr lang="zh-TW" altLang="en-US" i="0" smtClean="0">
                        <a:latin typeface="+mj-ea"/>
                        <a:ea typeface="+mj-ea"/>
                      </a:rPr>
                      <m:t>特別的多項式</m:t>
                    </m:r>
                    <m:r>
                      <m:rPr>
                        <m:nor/>
                      </m:rPr>
                      <a:rPr lang="en-US" altLang="zh-TW" b="0" i="0" smtClean="0">
                        <a:latin typeface="+mj-ea"/>
                        <a:ea typeface="+mj-ea"/>
                      </a:rPr>
                      <m:t>)</m:t>
                    </m:r>
                  </m:oMath>
                </a14:m>
                <a:r>
                  <a:rPr lang="en-US" dirty="0"/>
                  <a:t>是一次方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，</a:t>
                </a:r>
                <a:r>
                  <a:rPr lang="en-US" dirty="0" err="1"/>
                  <a:t>此函數在遠處是高斯分佈</a:t>
                </a:r>
                <a:r>
                  <a:rPr lang="en-US" dirty="0"/>
                  <a:t>：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7E26A9C-FB5A-8931-F7C2-631208191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968" y="2867400"/>
                <a:ext cx="7028095" cy="369332"/>
              </a:xfrm>
              <a:prstGeom prst="rect">
                <a:avLst/>
              </a:prstGeom>
              <a:blipFill>
                <a:blip r:embed="rId7"/>
                <a:stretch>
                  <a:fillRect l="-722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AB934E-EF69-65C5-992F-FF01EB08A376}"/>
                  </a:ext>
                </a:extLst>
              </p:cNvPr>
              <p:cNvSpPr txBox="1"/>
              <p:nvPr/>
            </p:nvSpPr>
            <p:spPr bwMode="auto">
              <a:xfrm>
                <a:off x="617968" y="3207798"/>
                <a:ext cx="630641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在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∞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趨近指數遞減，在原點附近穿過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軸，在此函數需為零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AB934E-EF69-65C5-992F-FF01EB08A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968" y="3207798"/>
                <a:ext cx="6306414" cy="369332"/>
              </a:xfrm>
              <a:prstGeom prst="rect">
                <a:avLst/>
              </a:prstGeom>
              <a:blipFill>
                <a:blip r:embed="rId8"/>
                <a:stretch>
                  <a:fillRect l="-803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F063332-CA7A-D57F-3C51-62282CBB2BD6}"/>
                  </a:ext>
                </a:extLst>
              </p:cNvPr>
              <p:cNvSpPr txBox="1"/>
              <p:nvPr/>
            </p:nvSpPr>
            <p:spPr bwMode="auto">
              <a:xfrm>
                <a:off x="658797" y="4948891"/>
                <a:ext cx="791919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大膽猜想：</a:t>
                </a:r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在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趨近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∞</m:t>
                    </m:r>
                  </m:oMath>
                </a14:m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處此解由高斯分佈控制，在原點附近則由多項式控制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！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F063332-CA7A-D57F-3C51-62282CBB2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797" y="4948891"/>
                <a:ext cx="7919193" cy="369332"/>
              </a:xfrm>
              <a:prstGeom prst="rect">
                <a:avLst/>
              </a:prstGeom>
              <a:blipFill>
                <a:blip r:embed="rId9"/>
                <a:stretch>
                  <a:fillRect l="-480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2D8F4262-7B84-0622-7CC0-6572CC0B3E4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010" t="47299" r="53958" b="39817"/>
          <a:stretch/>
        </p:blipFill>
        <p:spPr>
          <a:xfrm>
            <a:off x="643270" y="5763798"/>
            <a:ext cx="2160240" cy="10039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A49DF82-0AA3-2BED-E908-DD2F7113562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506" t="28916" r="55763" b="59658"/>
          <a:stretch/>
        </p:blipFill>
        <p:spPr>
          <a:xfrm>
            <a:off x="3155185" y="5733255"/>
            <a:ext cx="2354903" cy="10039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41F6E6-0BA9-9E52-7AD5-7EA817510050}"/>
                  </a:ext>
                </a:extLst>
              </p:cNvPr>
              <p:cNvSpPr txBox="1"/>
              <p:nvPr/>
            </p:nvSpPr>
            <p:spPr bwMode="auto">
              <a:xfrm>
                <a:off x="658797" y="5325802"/>
                <a:ext cx="630641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該多項式若是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次，則會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穿過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軸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次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越大能量越大。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41F6E6-0BA9-9E52-7AD5-7EA817510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797" y="5325802"/>
                <a:ext cx="6306414" cy="369332"/>
              </a:xfrm>
              <a:prstGeom prst="rect">
                <a:avLst/>
              </a:prstGeom>
              <a:blipFill>
                <a:blip r:embed="rId11"/>
                <a:stretch>
                  <a:fillRect l="-602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390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9">
                <a:extLst>
                  <a:ext uri="{FF2B5EF4-FFF2-40B4-BE49-F238E27FC236}">
                    <a16:creationId xmlns:a16="http://schemas.microsoft.com/office/drawing/2014/main" id="{9117B015-38D4-A7BD-8FD3-29160261868D}"/>
                  </a:ext>
                </a:extLst>
              </p:cNvPr>
              <p:cNvSpPr txBox="1"/>
              <p:nvPr/>
            </p:nvSpPr>
            <p:spPr bwMode="auto">
              <a:xfrm>
                <a:off x="2080607" y="1079747"/>
                <a:ext cx="2567178" cy="66909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文字方塊 9">
                <a:extLst>
                  <a:ext uri="{FF2B5EF4-FFF2-40B4-BE49-F238E27FC236}">
                    <a16:creationId xmlns:a16="http://schemas.microsoft.com/office/drawing/2014/main" id="{9117B015-38D4-A7BD-8FD3-291602618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0607" y="1079747"/>
                <a:ext cx="2567178" cy="6690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01F130-CDF1-63B1-3DA0-118AB62F01C6}"/>
                  </a:ext>
                </a:extLst>
              </p:cNvPr>
              <p:cNvSpPr txBox="1"/>
              <p:nvPr/>
            </p:nvSpPr>
            <p:spPr bwMode="auto">
              <a:xfrm>
                <a:off x="579340" y="2419131"/>
                <a:ext cx="864095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01F130-CDF1-63B1-3DA0-118AB62F0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340" y="2419131"/>
                <a:ext cx="86409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9">
                <a:extLst>
                  <a:ext uri="{FF2B5EF4-FFF2-40B4-BE49-F238E27FC236}">
                    <a16:creationId xmlns:a16="http://schemas.microsoft.com/office/drawing/2014/main" id="{56A31305-EC18-5F19-E37E-27722BC8A80C}"/>
                  </a:ext>
                </a:extLst>
              </p:cNvPr>
              <p:cNvSpPr txBox="1"/>
              <p:nvPr/>
            </p:nvSpPr>
            <p:spPr bwMode="auto">
              <a:xfrm>
                <a:off x="3221869" y="2324444"/>
                <a:ext cx="3381671" cy="53251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文字方塊 9">
                <a:extLst>
                  <a:ext uri="{FF2B5EF4-FFF2-40B4-BE49-F238E27FC236}">
                    <a16:creationId xmlns:a16="http://schemas.microsoft.com/office/drawing/2014/main" id="{56A31305-EC18-5F19-E37E-27722BC8A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21869" y="2324444"/>
                <a:ext cx="3381671" cy="532518"/>
              </a:xfrm>
              <a:prstGeom prst="rect">
                <a:avLst/>
              </a:prstGeom>
              <a:blipFill>
                <a:blip r:embed="rId4"/>
                <a:stretch>
                  <a:fillRect b="-45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D8B0BE-7F0D-2711-E0A9-18F2596B73E4}"/>
                  </a:ext>
                </a:extLst>
              </p:cNvPr>
              <p:cNvSpPr txBox="1"/>
              <p:nvPr/>
            </p:nvSpPr>
            <p:spPr bwMode="auto">
              <a:xfrm>
                <a:off x="536174" y="4548517"/>
                <a:ext cx="863638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D8B0BE-7F0D-2711-E0A9-18F2596B7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174" y="4548517"/>
                <a:ext cx="86363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9">
                <a:extLst>
                  <a:ext uri="{FF2B5EF4-FFF2-40B4-BE49-F238E27FC236}">
                    <a16:creationId xmlns:a16="http://schemas.microsoft.com/office/drawing/2014/main" id="{C579BCDD-E977-81C2-F0BF-BCD93F4353EC}"/>
                  </a:ext>
                </a:extLst>
              </p:cNvPr>
              <p:cNvSpPr txBox="1"/>
              <p:nvPr/>
            </p:nvSpPr>
            <p:spPr bwMode="auto">
              <a:xfrm>
                <a:off x="3116118" y="4466924"/>
                <a:ext cx="3662522" cy="53251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7" name="文字方塊 9">
                <a:extLst>
                  <a:ext uri="{FF2B5EF4-FFF2-40B4-BE49-F238E27FC236}">
                    <a16:creationId xmlns:a16="http://schemas.microsoft.com/office/drawing/2014/main" id="{C579BCDD-E977-81C2-F0BF-BCD93F435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16118" y="4466924"/>
                <a:ext cx="3662522" cy="532518"/>
              </a:xfrm>
              <a:prstGeom prst="rect">
                <a:avLst/>
              </a:prstGeom>
              <a:blipFill>
                <a:blip r:embed="rId6"/>
                <a:stretch>
                  <a:fillRect b="-46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3" descr="D:\Dropbox\Documents\課程\YoungTextBook\Images\Chapter40\A_Images\A_Figures_and_Photos\40_26_Figure.jpg">
            <a:extLst>
              <a:ext uri="{FF2B5EF4-FFF2-40B4-BE49-F238E27FC236}">
                <a16:creationId xmlns:a16="http://schemas.microsoft.com/office/drawing/2014/main" id="{75A13ED4-018C-40E1-6A6A-64916915D9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91" b="7465"/>
          <a:stretch/>
        </p:blipFill>
        <p:spPr bwMode="auto">
          <a:xfrm>
            <a:off x="6949307" y="44624"/>
            <a:ext cx="1992267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Dropbox\Documents\課程\YoungTextBook\Images\Chapter40\A_Images\A_Figures_and_Photos\40_26_Figure.jpg">
            <a:extLst>
              <a:ext uri="{FF2B5EF4-FFF2-40B4-BE49-F238E27FC236}">
                <a16:creationId xmlns:a16="http://schemas.microsoft.com/office/drawing/2014/main" id="{A5ADA087-AA3B-4AC0-62B8-B1BF2DF2ED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5" r="51067"/>
          <a:stretch/>
        </p:blipFill>
        <p:spPr bwMode="auto">
          <a:xfrm>
            <a:off x="6932581" y="1970883"/>
            <a:ext cx="1992267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9C178B9-D663-81E6-9911-DDFFDEF170AB}"/>
                  </a:ext>
                </a:extLst>
              </p:cNvPr>
              <p:cNvSpPr txBox="1"/>
              <p:nvPr/>
            </p:nvSpPr>
            <p:spPr bwMode="auto">
              <a:xfrm>
                <a:off x="536175" y="5702805"/>
                <a:ext cx="863637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9C178B9-D663-81E6-9911-DDFFDEF17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175" y="5702805"/>
                <a:ext cx="86363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9">
                <a:extLst>
                  <a:ext uri="{FF2B5EF4-FFF2-40B4-BE49-F238E27FC236}">
                    <a16:creationId xmlns:a16="http://schemas.microsoft.com/office/drawing/2014/main" id="{D47044DF-45E2-6484-3714-404E763AA35C}"/>
                  </a:ext>
                </a:extLst>
              </p:cNvPr>
              <p:cNvSpPr txBox="1"/>
              <p:nvPr/>
            </p:nvSpPr>
            <p:spPr bwMode="auto">
              <a:xfrm>
                <a:off x="3096345" y="5447089"/>
                <a:ext cx="1699440" cy="65094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den>
                      </m:f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1" name="文字方塊 9">
                <a:extLst>
                  <a:ext uri="{FF2B5EF4-FFF2-40B4-BE49-F238E27FC236}">
                    <a16:creationId xmlns:a16="http://schemas.microsoft.com/office/drawing/2014/main" id="{D47044DF-45E2-6484-3714-404E763AA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6345" y="5447089"/>
                <a:ext cx="1699440" cy="65094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4563BCE-6A16-F481-6A5B-B6D69138C780}"/>
                  </a:ext>
                </a:extLst>
              </p:cNvPr>
              <p:cNvSpPr txBox="1"/>
              <p:nvPr/>
            </p:nvSpPr>
            <p:spPr bwMode="auto">
              <a:xfrm>
                <a:off x="3096345" y="6169749"/>
                <a:ext cx="5328592" cy="532518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4563BCE-6A16-F481-6A5B-B6D69138C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6345" y="6169749"/>
                <a:ext cx="5328592" cy="532518"/>
              </a:xfrm>
              <a:prstGeom prst="rect">
                <a:avLst/>
              </a:prstGeom>
              <a:blipFill>
                <a:blip r:embed="rId10"/>
                <a:stretch>
                  <a:fillRect b="-465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3" descr="D:\Dropbox\Documents\課程\YoungTextBook\Images\Chapter40\A_Images\A_Figures_and_Photos\40_26_Figure.jpg">
            <a:extLst>
              <a:ext uri="{FF2B5EF4-FFF2-40B4-BE49-F238E27FC236}">
                <a16:creationId xmlns:a16="http://schemas.microsoft.com/office/drawing/2014/main" id="{BB9120BE-398E-26FB-4AAC-54D87011C9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4" r="25786"/>
          <a:stretch/>
        </p:blipFill>
        <p:spPr bwMode="auto">
          <a:xfrm>
            <a:off x="6935604" y="4060416"/>
            <a:ext cx="200597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9CAF7B0-F1F9-B3DE-A0D4-D5ED388C4A2E}"/>
              </a:ext>
            </a:extLst>
          </p:cNvPr>
          <p:cNvSpPr txBox="1"/>
          <p:nvPr/>
        </p:nvSpPr>
        <p:spPr bwMode="auto">
          <a:xfrm>
            <a:off x="497736" y="2061119"/>
            <a:ext cx="19449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前三個定態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9">
                <a:extLst>
                  <a:ext uri="{FF2B5EF4-FFF2-40B4-BE49-F238E27FC236}">
                    <a16:creationId xmlns:a16="http://schemas.microsoft.com/office/drawing/2014/main" id="{E3FF5D1D-8A74-9745-F9AC-4699E6671E3C}"/>
                  </a:ext>
                </a:extLst>
              </p:cNvPr>
              <p:cNvSpPr txBox="1"/>
              <p:nvPr/>
            </p:nvSpPr>
            <p:spPr bwMode="auto">
              <a:xfrm>
                <a:off x="4795785" y="855732"/>
                <a:ext cx="1872208" cy="87985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5" name="文字方塊 9">
                <a:extLst>
                  <a:ext uri="{FF2B5EF4-FFF2-40B4-BE49-F238E27FC236}">
                    <a16:creationId xmlns:a16="http://schemas.microsoft.com/office/drawing/2014/main" id="{E3FF5D1D-8A74-9745-F9AC-4699E6671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95785" y="855732"/>
                <a:ext cx="1872208" cy="879856"/>
              </a:xfrm>
              <a:prstGeom prst="rect">
                <a:avLst/>
              </a:prstGeom>
              <a:blipFill>
                <a:blip r:embed="rId11"/>
                <a:stretch>
                  <a:fillRect t="-97143" b="-14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9">
                <a:extLst>
                  <a:ext uri="{FF2B5EF4-FFF2-40B4-BE49-F238E27FC236}">
                    <a16:creationId xmlns:a16="http://schemas.microsoft.com/office/drawing/2014/main" id="{2E08666D-3F54-1329-1B38-E6BB5950FBF4}"/>
                  </a:ext>
                </a:extLst>
              </p:cNvPr>
              <p:cNvSpPr txBox="1"/>
              <p:nvPr/>
            </p:nvSpPr>
            <p:spPr bwMode="auto">
              <a:xfrm>
                <a:off x="540377" y="3077276"/>
                <a:ext cx="1356653" cy="9106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𝑥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𝑦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6" name="文字方塊 9">
                <a:extLst>
                  <a:ext uri="{FF2B5EF4-FFF2-40B4-BE49-F238E27FC236}">
                    <a16:creationId xmlns:a16="http://schemas.microsoft.com/office/drawing/2014/main" id="{2E08666D-3F54-1329-1B38-E6BB5950F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0377" y="3077276"/>
                <a:ext cx="1356653" cy="9106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9">
                <a:extLst>
                  <a:ext uri="{FF2B5EF4-FFF2-40B4-BE49-F238E27FC236}">
                    <a16:creationId xmlns:a16="http://schemas.microsoft.com/office/drawing/2014/main" id="{249E0968-5D74-2C95-0DD2-B832D7871B2F}"/>
                  </a:ext>
                </a:extLst>
              </p:cNvPr>
              <p:cNvSpPr txBox="1"/>
              <p:nvPr/>
            </p:nvSpPr>
            <p:spPr bwMode="auto">
              <a:xfrm>
                <a:off x="3829447" y="3341759"/>
                <a:ext cx="2774093" cy="64036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1/4</m:t>
                          </m:r>
                        </m:sup>
                      </m:sSup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sSup>
                                <m:sSupPr>
                                  <m:ctrlP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7" name="文字方塊 9">
                <a:extLst>
                  <a:ext uri="{FF2B5EF4-FFF2-40B4-BE49-F238E27FC236}">
                    <a16:creationId xmlns:a16="http://schemas.microsoft.com/office/drawing/2014/main" id="{249E0968-5D74-2C95-0DD2-B832D7871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29447" y="3341759"/>
                <a:ext cx="2774093" cy="640368"/>
              </a:xfrm>
              <a:prstGeom prst="rect">
                <a:avLst/>
              </a:prstGeom>
              <a:blipFill>
                <a:blip r:embed="rId13"/>
                <a:stretch>
                  <a:fillRect b="-58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51FFD75F-8234-D58D-8CA1-7DE350900641}"/>
              </a:ext>
            </a:extLst>
          </p:cNvPr>
          <p:cNvSpPr txBox="1"/>
          <p:nvPr/>
        </p:nvSpPr>
        <p:spPr bwMode="auto">
          <a:xfrm>
            <a:off x="1897030" y="3475262"/>
            <a:ext cx="2144264" cy="3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Ground state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B7A1BF-99DA-B193-538F-86F41361E187}"/>
              </a:ext>
            </a:extLst>
          </p:cNvPr>
          <p:cNvSpPr txBox="1"/>
          <p:nvPr/>
        </p:nvSpPr>
        <p:spPr bwMode="auto">
          <a:xfrm>
            <a:off x="1485359" y="4548517"/>
            <a:ext cx="2144264" cy="3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1st excited state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905939-D72A-88E0-3F3E-499AC1493453}"/>
              </a:ext>
            </a:extLst>
          </p:cNvPr>
          <p:cNvSpPr txBox="1"/>
          <p:nvPr/>
        </p:nvSpPr>
        <p:spPr bwMode="auto">
          <a:xfrm>
            <a:off x="1820234" y="3982793"/>
            <a:ext cx="29755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常數則由歸一化條件給定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9">
                <a:extLst>
                  <a:ext uri="{FF2B5EF4-FFF2-40B4-BE49-F238E27FC236}">
                    <a16:creationId xmlns:a16="http://schemas.microsoft.com/office/drawing/2014/main" id="{FF5BF8E9-FBEC-3B18-861E-4052851A04C8}"/>
                  </a:ext>
                </a:extLst>
              </p:cNvPr>
              <p:cNvSpPr txBox="1"/>
              <p:nvPr/>
            </p:nvSpPr>
            <p:spPr bwMode="auto">
              <a:xfrm>
                <a:off x="561782" y="395200"/>
                <a:ext cx="3233001" cy="52174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𝑢</m:t>
                    </m:r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TW" altLang="en-US" sz="1800" b="0" i="0" dirty="0">
                    <a:latin typeface="PMingLiU" panose="02020500000000000000" pitchFamily="18" charset="-120"/>
                    <a:ea typeface="PMingLiU" panose="02020500000000000000" pitchFamily="18" charset="-120"/>
                  </a:rPr>
                  <a:t>的</a:t>
                </a:r>
                <a14:m>
                  <m:oMath xmlns:m="http://schemas.openxmlformats.org/officeDocument/2006/math">
                    <m:r>
                      <a:rPr lang="en-US" altLang="zh-TW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TW" altLang="en-US" i="0" dirty="0">
                    <a:latin typeface="+mj-lt"/>
                    <a:ea typeface="+mn-ea"/>
                  </a:rPr>
                  <a:t>次</a:t>
                </a:r>
                <a:r>
                  <a:rPr lang="zh-TW" altLang="en-US" i="0" dirty="0">
                    <a:latin typeface="+mj-lt"/>
                    <a:ea typeface="+mj-ea"/>
                  </a:rPr>
                  <a:t>多項式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0" name="文字方塊 9">
                <a:extLst>
                  <a:ext uri="{FF2B5EF4-FFF2-40B4-BE49-F238E27FC236}">
                    <a16:creationId xmlns:a16="http://schemas.microsoft.com/office/drawing/2014/main" id="{FF5BF8E9-FBEC-3B18-861E-4052851A0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1782" y="395200"/>
                <a:ext cx="3233001" cy="521746"/>
              </a:xfrm>
              <a:prstGeom prst="rect">
                <a:avLst/>
              </a:prstGeom>
              <a:blipFill>
                <a:blip r:embed="rId14"/>
                <a:stretch>
                  <a:fillRect b="-170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BD147C32-760D-89A7-1C4D-86F27CFD82AB}"/>
              </a:ext>
            </a:extLst>
          </p:cNvPr>
          <p:cNvSpPr txBox="1"/>
          <p:nvPr/>
        </p:nvSpPr>
        <p:spPr bwMode="auto">
          <a:xfrm>
            <a:off x="1443435" y="5698774"/>
            <a:ext cx="2144264" cy="3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2nd excited state</a:t>
            </a:r>
          </a:p>
        </p:txBody>
      </p:sp>
    </p:spTree>
    <p:extLst>
      <p:ext uri="{BB962C8B-B14F-4D97-AF65-F5344CB8AC3E}">
        <p14:creationId xmlns:p14="http://schemas.microsoft.com/office/powerpoint/2010/main" val="329388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向右箭號 22"/>
          <p:cNvSpPr/>
          <p:nvPr/>
        </p:nvSpPr>
        <p:spPr>
          <a:xfrm>
            <a:off x="1923313" y="1762131"/>
            <a:ext cx="431800" cy="287337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sz="18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2534983" y="1722562"/>
                <a:ext cx="526385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983" y="1722562"/>
                <a:ext cx="526385" cy="369332"/>
              </a:xfrm>
              <a:prstGeom prst="rect">
                <a:avLst/>
              </a:prstGeom>
              <a:blipFill>
                <a:blip r:embed="rId2"/>
                <a:stretch>
                  <a:fillRect l="-57143" t="-106667" r="-45238" b="-17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36">
                <a:extLst>
                  <a:ext uri="{FF2B5EF4-FFF2-40B4-BE49-F238E27FC236}">
                    <a16:creationId xmlns:a16="http://schemas.microsoft.com/office/drawing/2014/main" id="{E37E1CE9-0B03-7574-7E5E-5C49432473F5}"/>
                  </a:ext>
                </a:extLst>
              </p:cNvPr>
              <p:cNvSpPr/>
              <p:nvPr/>
            </p:nvSpPr>
            <p:spPr>
              <a:xfrm>
                <a:off x="922236" y="1722562"/>
                <a:ext cx="824136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4" name="矩形 36">
                <a:extLst>
                  <a:ext uri="{FF2B5EF4-FFF2-40B4-BE49-F238E27FC236}">
                    <a16:creationId xmlns:a16="http://schemas.microsoft.com/office/drawing/2014/main" id="{E37E1CE9-0B03-7574-7E5E-5C49432473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36" y="1722562"/>
                <a:ext cx="824136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055BC1-12EA-ABB2-707C-AC3CA1E6A17B}"/>
                  </a:ext>
                </a:extLst>
              </p:cNvPr>
              <p:cNvSpPr txBox="1"/>
              <p:nvPr/>
            </p:nvSpPr>
            <p:spPr bwMode="auto">
              <a:xfrm>
                <a:off x="880295" y="2216288"/>
                <a:ext cx="828843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latin typeface="+mj-ea"/>
                    <a:ea typeface="+mj-ea"/>
                    <a:cs typeface="Times New Roman" panose="02020603050405020304" pitchFamily="18" charset="0"/>
                  </a:rPr>
                  <a:t>就如同一個向量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zh-TW" altLang="en-US" dirty="0">
                    <a:latin typeface="+mj-ea"/>
                    <a:ea typeface="+mj-ea"/>
                    <a:cs typeface="Times New Roman" panose="02020603050405020304" pitchFamily="18" charset="0"/>
                  </a:rPr>
                  <a:t>，在計算上其實就是分量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en-US" dirty="0">
                    <a:latin typeface="+mj-ea"/>
                    <a:ea typeface="+mj-ea"/>
                    <a:cs typeface="Times New Roman" panose="02020603050405020304" pitchFamily="18" charset="0"/>
                  </a:rPr>
                  <a:t>的組合。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055BC1-12EA-ABB2-707C-AC3CA1E6A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0295" y="2216288"/>
                <a:ext cx="8288432" cy="369332"/>
              </a:xfrm>
              <a:prstGeom prst="rect">
                <a:avLst/>
              </a:prstGeom>
              <a:blipFill>
                <a:blip r:embed="rId4"/>
                <a:stretch>
                  <a:fillRect l="-613" t="-13333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B1CC7CB-A7B5-78FF-7516-32238D0731E9}"/>
              </a:ext>
            </a:extLst>
          </p:cNvPr>
          <p:cNvSpPr txBox="1"/>
          <p:nvPr/>
        </p:nvSpPr>
        <p:spPr bwMode="auto">
          <a:xfrm>
            <a:off x="839642" y="736030"/>
            <a:ext cx="81719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kumimoji="0" lang="en-US" altLang="zh-TW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Bra</a:t>
            </a:r>
            <a:r>
              <a:rPr kumimoji="0" lang="zh-TW" alt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及</a:t>
            </a:r>
            <a:r>
              <a:rPr kumimoji="0" lang="en-US" altLang="zh-TW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Ket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這些符號看起來很抽象，但別忘了其實就是狀態函數，及其複數共軛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sp>
        <p:nvSpPr>
          <p:cNvPr id="4" name="向右箭號 18">
            <a:extLst>
              <a:ext uri="{FF2B5EF4-FFF2-40B4-BE49-F238E27FC236}">
                <a16:creationId xmlns:a16="http://schemas.microsoft.com/office/drawing/2014/main" id="{9E14E047-CEB4-DD0C-381B-65BB1B4A3A17}"/>
              </a:ext>
            </a:extLst>
          </p:cNvPr>
          <p:cNvSpPr/>
          <p:nvPr/>
        </p:nvSpPr>
        <p:spPr>
          <a:xfrm>
            <a:off x="1871915" y="1304807"/>
            <a:ext cx="431800" cy="19900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sz="18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3">
                <a:extLst>
                  <a:ext uri="{FF2B5EF4-FFF2-40B4-BE49-F238E27FC236}">
                    <a16:creationId xmlns:a16="http://schemas.microsoft.com/office/drawing/2014/main" id="{5C83C29F-00AD-AFD0-75AC-00877703EF9D}"/>
                  </a:ext>
                </a:extLst>
              </p:cNvPr>
              <p:cNvSpPr/>
              <p:nvPr/>
            </p:nvSpPr>
            <p:spPr>
              <a:xfrm>
                <a:off x="2507707" y="1190048"/>
                <a:ext cx="553661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kumimoji="0" lang="zh-TW" alt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矩形 3">
                <a:extLst>
                  <a:ext uri="{FF2B5EF4-FFF2-40B4-BE49-F238E27FC236}">
                    <a16:creationId xmlns:a16="http://schemas.microsoft.com/office/drawing/2014/main" id="{5C83C29F-00AD-AFD0-75AC-00877703EF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707" y="1190048"/>
                <a:ext cx="553661" cy="369332"/>
              </a:xfrm>
              <a:prstGeom prst="rect">
                <a:avLst/>
              </a:prstGeom>
              <a:blipFill>
                <a:blip r:embed="rId5"/>
                <a:stretch>
                  <a:fillRect l="-52273" t="-106667" r="-38636" b="-17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36">
                <a:extLst>
                  <a:ext uri="{FF2B5EF4-FFF2-40B4-BE49-F238E27FC236}">
                    <a16:creationId xmlns:a16="http://schemas.microsoft.com/office/drawing/2014/main" id="{7CA061A1-6CD6-3BD5-8066-22E11CC16F83}"/>
                  </a:ext>
                </a:extLst>
              </p:cNvPr>
              <p:cNvSpPr/>
              <p:nvPr/>
            </p:nvSpPr>
            <p:spPr>
              <a:xfrm flipH="1">
                <a:off x="922459" y="1190048"/>
                <a:ext cx="833731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i="1">
                          <a:solidFill>
                            <a:srgbClr val="000000"/>
                          </a:solidFill>
                          <a:latin typeface="Cambria Math"/>
                        </a:rPr>
                        <m:t>𝜓</m:t>
                      </m:r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2" name="矩形 36">
                <a:extLst>
                  <a:ext uri="{FF2B5EF4-FFF2-40B4-BE49-F238E27FC236}">
                    <a16:creationId xmlns:a16="http://schemas.microsoft.com/office/drawing/2014/main" id="{7CA061A1-6CD6-3BD5-8066-22E11CC16F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22459" y="1190048"/>
                <a:ext cx="833731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342DDA4-EC78-6596-F6ED-7848DE9794C9}"/>
              </a:ext>
            </a:extLst>
          </p:cNvPr>
          <p:cNvSpPr txBox="1"/>
          <p:nvPr/>
        </p:nvSpPr>
        <p:spPr bwMode="auto">
          <a:xfrm>
            <a:off x="848234" y="2802732"/>
            <a:ext cx="46567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抽象的內積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，其實是函數乘積的積分：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36">
                <a:extLst>
                  <a:ext uri="{FF2B5EF4-FFF2-40B4-BE49-F238E27FC236}">
                    <a16:creationId xmlns:a16="http://schemas.microsoft.com/office/drawing/2014/main" id="{20394C9C-32CC-A9A9-46C1-ED4DD00D7B07}"/>
                  </a:ext>
                </a:extLst>
              </p:cNvPr>
              <p:cNvSpPr/>
              <p:nvPr/>
            </p:nvSpPr>
            <p:spPr>
              <a:xfrm>
                <a:off x="883598" y="3260453"/>
                <a:ext cx="3119893" cy="90191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zh-TW" alt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TW" sz="180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kumimoji="0" lang="zh-TW" altLang="en-US" i="1">
                          <a:solidFill>
                            <a:srgbClr val="000000"/>
                          </a:solidFill>
                          <a:latin typeface="Cambria Math"/>
                        </a:rPr>
                        <m:t>𝜓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e>
                          <m:r>
                            <a:rPr kumimoji="0" lang="zh-TW" alt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5" name="矩形 36">
                <a:extLst>
                  <a:ext uri="{FF2B5EF4-FFF2-40B4-BE49-F238E27FC236}">
                    <a16:creationId xmlns:a16="http://schemas.microsoft.com/office/drawing/2014/main" id="{20394C9C-32CC-A9A9-46C1-ED4DD00D7B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598" y="3260453"/>
                <a:ext cx="3119893" cy="901914"/>
              </a:xfrm>
              <a:prstGeom prst="rect">
                <a:avLst/>
              </a:prstGeom>
              <a:blipFill>
                <a:blip r:embed="rId7"/>
                <a:stretch>
                  <a:fillRect l="-24291" t="-109722" b="-17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0D771DA9-1EBA-ADF3-74A0-135D9E89C62E}"/>
              </a:ext>
            </a:extLst>
          </p:cNvPr>
          <p:cNvSpPr txBox="1"/>
          <p:nvPr/>
        </p:nvSpPr>
        <p:spPr bwMode="auto">
          <a:xfrm>
            <a:off x="831501" y="4293096"/>
            <a:ext cx="80149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未來會介紹古典沒有的電子自旋，它的狀態就不是位置波函數，而真是向量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sp>
        <p:nvSpPr>
          <p:cNvPr id="28" name="Oval 15">
            <a:extLst>
              <a:ext uri="{FF2B5EF4-FFF2-40B4-BE49-F238E27FC236}">
                <a16:creationId xmlns:a16="http://schemas.microsoft.com/office/drawing/2014/main" id="{C0A98666-FC4D-07AD-A6CD-E168B3141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3071" y="5106212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" name="Line 16">
            <a:extLst>
              <a:ext uri="{FF2B5EF4-FFF2-40B4-BE49-F238E27FC236}">
                <a16:creationId xmlns:a16="http://schemas.microsoft.com/office/drawing/2014/main" id="{242B1DBE-70CE-59E4-A1EF-95243E2976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48971" y="4817287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" name="Oval 18">
            <a:extLst>
              <a:ext uri="{FF2B5EF4-FFF2-40B4-BE49-F238E27FC236}">
                <a16:creationId xmlns:a16="http://schemas.microsoft.com/office/drawing/2014/main" id="{E96DB7BB-8678-91F5-779D-D69484FCC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901" y="5988921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" name="Line 19">
            <a:extLst>
              <a:ext uri="{FF2B5EF4-FFF2-40B4-BE49-F238E27FC236}">
                <a16:creationId xmlns:a16="http://schemas.microsoft.com/office/drawing/2014/main" id="{A2DA5C16-B0F5-C14D-06F4-76F4C281F9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94389" y="6276259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4" name="AutoShape 20">
            <a:extLst>
              <a:ext uri="{FF2B5EF4-FFF2-40B4-BE49-F238E27FC236}">
                <a16:creationId xmlns:a16="http://schemas.microsoft.com/office/drawing/2014/main" id="{C8406418-9A5F-D4F7-EBC2-73BC2264E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984" y="5241149"/>
            <a:ext cx="936625" cy="215900"/>
          </a:xfrm>
          <a:prstGeom prst="curvedUpArrow">
            <a:avLst>
              <a:gd name="adj1" fmla="val 86765"/>
              <a:gd name="adj2" fmla="val 173529"/>
              <a:gd name="adj3" fmla="val 33333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" name="AutoShape 22">
            <a:extLst>
              <a:ext uri="{FF2B5EF4-FFF2-40B4-BE49-F238E27FC236}">
                <a16:creationId xmlns:a16="http://schemas.microsoft.com/office/drawing/2014/main" id="{67A9E664-D2F2-C133-8147-F299C21F9BE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594326" y="5982571"/>
            <a:ext cx="935038" cy="287338"/>
          </a:xfrm>
          <a:prstGeom prst="curvedUpArrow">
            <a:avLst>
              <a:gd name="adj1" fmla="val 65083"/>
              <a:gd name="adj2" fmla="val 130166"/>
              <a:gd name="adj3" fmla="val 33333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29">
                <a:extLst>
                  <a:ext uri="{FF2B5EF4-FFF2-40B4-BE49-F238E27FC236}">
                    <a16:creationId xmlns:a16="http://schemas.microsoft.com/office/drawing/2014/main" id="{91ED919C-2E9C-3E2A-6E0D-39FCEC429B6C}"/>
                  </a:ext>
                </a:extLst>
              </p:cNvPr>
              <p:cNvSpPr txBox="1"/>
              <p:nvPr/>
            </p:nvSpPr>
            <p:spPr bwMode="auto">
              <a:xfrm>
                <a:off x="5759304" y="5418977"/>
                <a:ext cx="617110" cy="55354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6" name="文字方塊 29">
                <a:extLst>
                  <a:ext uri="{FF2B5EF4-FFF2-40B4-BE49-F238E27FC236}">
                    <a16:creationId xmlns:a16="http://schemas.microsoft.com/office/drawing/2014/main" id="{91ED919C-2E9C-3E2A-6E0D-39FCEC429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59304" y="5418977"/>
                <a:ext cx="617110" cy="55354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510BDE9-5180-55B2-2336-23A010A648DF}"/>
                  </a:ext>
                </a:extLst>
              </p:cNvPr>
              <p:cNvSpPr txBox="1"/>
              <p:nvPr/>
            </p:nvSpPr>
            <p:spPr bwMode="auto">
              <a:xfrm>
                <a:off x="3111657" y="1758567"/>
                <a:ext cx="507804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所以bra基本上就</a:t>
                </a:r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是狀態函數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取</a:t>
                </a:r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複數共軛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sSup>
                      <m:sSup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510BDE9-5180-55B2-2336-23A010A64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11657" y="1758567"/>
                <a:ext cx="5078040" cy="369332"/>
              </a:xfrm>
              <a:prstGeom prst="rect">
                <a:avLst/>
              </a:prstGeom>
              <a:blipFill>
                <a:blip r:embed="rId9"/>
                <a:stretch>
                  <a:fillRect l="-998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602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6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 rtlCol="0">
        <a:spAutoFit/>
      </a:bodyPr>
      <a:lstStyle>
        <a:defPPr>
          <a:defRPr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17690</TotalTime>
  <Words>4541</Words>
  <Application>Microsoft Macintosh PowerPoint</Application>
  <PresentationFormat>On-screen Show (4:3)</PresentationFormat>
  <Paragraphs>605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PMingLiU</vt:lpstr>
      <vt:lpstr>Arial</vt:lpstr>
      <vt:lpstr>Calibri</vt:lpstr>
      <vt:lpstr>Cambria Math</vt:lpstr>
      <vt:lpstr>Times New Roman</vt:lpstr>
      <vt:lpstr>Office 佈景主題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Chia-Hung Chang</dc:creator>
  <cp:lastModifiedBy>Chia-Hung Vincent Chang</cp:lastModifiedBy>
  <cp:revision>783</cp:revision>
  <cp:lastPrinted>2024-04-08T05:07:14Z</cp:lastPrinted>
  <dcterms:created xsi:type="dcterms:W3CDTF">2008-03-17T12:32:20Z</dcterms:created>
  <dcterms:modified xsi:type="dcterms:W3CDTF">2024-04-09T06:07:34Z</dcterms:modified>
</cp:coreProperties>
</file>