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420" r:id="rId2"/>
    <p:sldId id="1422" r:id="rId3"/>
    <p:sldId id="1316" r:id="rId4"/>
    <p:sldId id="1317" r:id="rId5"/>
    <p:sldId id="1321" r:id="rId6"/>
    <p:sldId id="1309" r:id="rId7"/>
    <p:sldId id="1310" r:id="rId8"/>
    <p:sldId id="366" r:id="rId9"/>
    <p:sldId id="717" r:id="rId10"/>
    <p:sldId id="830" r:id="rId11"/>
    <p:sldId id="656" r:id="rId12"/>
    <p:sldId id="969" r:id="rId13"/>
    <p:sldId id="414" r:id="rId14"/>
    <p:sldId id="425" r:id="rId15"/>
    <p:sldId id="1093" r:id="rId16"/>
    <p:sldId id="1063" r:id="rId17"/>
    <p:sldId id="426" r:id="rId18"/>
    <p:sldId id="640" r:id="rId19"/>
    <p:sldId id="1571" r:id="rId20"/>
    <p:sldId id="432" r:id="rId21"/>
    <p:sldId id="1572" r:id="rId22"/>
    <p:sldId id="1573" r:id="rId23"/>
    <p:sldId id="433" r:id="rId24"/>
    <p:sldId id="428" r:id="rId25"/>
    <p:sldId id="1574" r:id="rId26"/>
    <p:sldId id="400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6197" autoAdjust="0"/>
  </p:normalViewPr>
  <p:slideViewPr>
    <p:cSldViewPr>
      <p:cViewPr varScale="1">
        <p:scale>
          <a:sx n="124" d="100"/>
          <a:sy n="124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File:Emission_spectrum-H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2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7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12" Type="http://schemas.openxmlformats.org/officeDocument/2006/relationships/image" Target="../media/image6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68.png"/><Relationship Id="rId5" Type="http://schemas.openxmlformats.org/officeDocument/2006/relationships/image" Target="../media/image860.png"/><Relationship Id="rId10" Type="http://schemas.openxmlformats.org/officeDocument/2006/relationships/image" Target="../media/image67.png"/><Relationship Id="rId4" Type="http://schemas.openxmlformats.org/officeDocument/2006/relationships/image" Target="../media/image850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23.wmf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3.png"/><Relationship Id="rId13" Type="http://schemas.openxmlformats.org/officeDocument/2006/relationships/image" Target="../media/image115.png"/><Relationship Id="rId3" Type="http://schemas.openxmlformats.org/officeDocument/2006/relationships/image" Target="../media/image24.jpe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9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112.png"/><Relationship Id="rId4" Type="http://schemas.openxmlformats.org/officeDocument/2006/relationships/image" Target="../media/image1030.png"/><Relationship Id="rId9" Type="http://schemas.openxmlformats.org/officeDocument/2006/relationships/image" Target="../media/image111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12" Type="http://schemas.openxmlformats.org/officeDocument/2006/relationships/image" Target="../media/image163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11" Type="http://schemas.openxmlformats.org/officeDocument/2006/relationships/image" Target="../media/image720.png"/><Relationship Id="rId5" Type="http://schemas.openxmlformats.org/officeDocument/2006/relationships/image" Target="../media/image670.png"/><Relationship Id="rId10" Type="http://schemas.openxmlformats.org/officeDocument/2006/relationships/image" Target="../media/image1170.png"/><Relationship Id="rId4" Type="http://schemas.openxmlformats.org/officeDocument/2006/relationships/image" Target="../media/image660.png"/><Relationship Id="rId9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0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../media/image4.jpeg"/><Relationship Id="rId12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6.sv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2887" name="Text Box 12"/>
          <p:cNvSpPr txBox="1">
            <a:spLocks noChangeArrowheads="1"/>
          </p:cNvSpPr>
          <p:nvPr/>
        </p:nvSpPr>
        <p:spPr bwMode="auto">
          <a:xfrm>
            <a:off x="4496416" y="2022220"/>
            <a:ext cx="241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接近牛頓的定義</a:t>
            </a:r>
          </a:p>
        </p:txBody>
      </p:sp>
      <p:sp>
        <p:nvSpPr>
          <p:cNvPr id="122888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/>
              <p:nvPr/>
            </p:nvSpPr>
            <p:spPr>
              <a:xfrm>
                <a:off x="1130123" y="1048438"/>
                <a:ext cx="2510880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1048438"/>
                <a:ext cx="2510880" cy="818942"/>
              </a:xfrm>
              <a:prstGeom prst="rect">
                <a:avLst/>
              </a:prstGeom>
              <a:blipFill>
                <a:blip r:embed="rId2"/>
                <a:stretch>
                  <a:fillRect l="-1508" b="-30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/>
              <p:nvPr/>
            </p:nvSpPr>
            <p:spPr>
              <a:xfrm>
                <a:off x="1130123" y="2048799"/>
                <a:ext cx="3224344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≪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因此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2048799"/>
                <a:ext cx="3224344" cy="276999"/>
              </a:xfrm>
              <a:prstGeom prst="rect">
                <a:avLst/>
              </a:prstGeom>
              <a:blipFill>
                <a:blip r:embed="rId3"/>
                <a:stretch>
                  <a:fillRect l="-392" t="-8696" b="-3478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FAE71-381C-C80F-4F48-C606BC82D3FD}"/>
              </a:ext>
            </a:extLst>
          </p:cNvPr>
          <p:cNvSpPr txBox="1"/>
          <p:nvPr/>
        </p:nvSpPr>
        <p:spPr>
          <a:xfrm>
            <a:off x="1047929" y="5693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/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0">
            <a:extLst>
              <a:ext uri="{FF2B5EF4-FFF2-40B4-BE49-F238E27FC236}">
                <a16:creationId xmlns:a16="http://schemas.microsoft.com/office/drawing/2014/main" id="{5D72320E-6FF0-81A7-7F46-D443B60BB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9736" y="4549900"/>
            <a:ext cx="99386" cy="484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8205D74-10B7-A750-E86B-27513814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73" y="2638028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  <p:sp>
        <p:nvSpPr>
          <p:cNvPr id="6" name="文字方塊 16">
            <a:extLst>
              <a:ext uri="{FF2B5EF4-FFF2-40B4-BE49-F238E27FC236}">
                <a16:creationId xmlns:a16="http://schemas.microsoft.com/office/drawing/2014/main" id="{ECD5D7E4-021E-F5A3-9D07-16B9936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305" y="4180012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動能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BEE1993-044A-21FF-6F80-CEE942ECA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882" y="4513386"/>
            <a:ext cx="44231" cy="6647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18">
            <a:extLst>
              <a:ext uri="{FF2B5EF4-FFF2-40B4-BE49-F238E27FC236}">
                <a16:creationId xmlns:a16="http://schemas.microsoft.com/office/drawing/2014/main" id="{15FF9D2C-93A8-DF38-526C-5280A9A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61" y="4189536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靜止能量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/>
              <p:nvPr/>
            </p:nvSpPr>
            <p:spPr bwMode="auto">
              <a:xfrm>
                <a:off x="1078473" y="3064768"/>
                <a:ext cx="2592376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3" y="3064768"/>
                <a:ext cx="2592376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/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blipFill>
                <a:blip r:embed="rId6"/>
                <a:stretch>
                  <a:fillRect l="-4651"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字方塊 1"/>
          <p:cNvSpPr txBox="1">
            <a:spLocks noChangeArrowheads="1"/>
          </p:cNvSpPr>
          <p:nvPr/>
        </p:nvSpPr>
        <p:spPr bwMode="auto">
          <a:xfrm>
            <a:off x="827583" y="1321228"/>
            <a:ext cx="6532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原子中電子的狀態是一系列</a:t>
            </a:r>
            <a:r>
              <a:rPr lang="zh-TW" altLang="en-US" sz="1800" dirty="0">
                <a:solidFill>
                  <a:srgbClr val="FF0000"/>
                </a:solidFill>
              </a:rPr>
              <a:t>分離的穩定態 </a:t>
            </a:r>
            <a:r>
              <a:rPr lang="en-US" altLang="zh-TW" sz="1800" dirty="0" err="1">
                <a:solidFill>
                  <a:srgbClr val="FF0000"/>
                </a:solidFill>
              </a:rPr>
              <a:t>Staionary</a:t>
            </a:r>
            <a:r>
              <a:rPr lang="en-US" altLang="zh-TW" sz="1800" dirty="0">
                <a:solidFill>
                  <a:srgbClr val="FF0000"/>
                </a:solidFill>
              </a:rPr>
              <a:t> States</a:t>
            </a:r>
            <a:r>
              <a:rPr lang="zh-TW" alt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文字方塊 2"/>
              <p:cNvSpPr txBox="1">
                <a:spLocks noChangeArrowheads="1"/>
              </p:cNvSpPr>
              <p:nvPr/>
            </p:nvSpPr>
            <p:spPr bwMode="auto">
              <a:xfrm>
                <a:off x="827584" y="1782805"/>
                <a:ext cx="73890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穩定態的能量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/>
                  <a:t>，以一個自然數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sz="1800" dirty="0"/>
                  <a:t>標定，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sz="1800" dirty="0"/>
                  <a:t>稱為量子數！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77827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782805"/>
                <a:ext cx="7389023" cy="369332"/>
              </a:xfrm>
              <a:prstGeom prst="rect">
                <a:avLst/>
              </a:prstGeom>
              <a:blipFill>
                <a:blip r:embed="rId2"/>
                <a:stretch>
                  <a:fillRect l="-8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0" name="文字方塊 5"/>
          <p:cNvSpPr txBox="1">
            <a:spLocks noChangeArrowheads="1"/>
          </p:cNvSpPr>
          <p:nvPr/>
        </p:nvSpPr>
        <p:spPr bwMode="auto">
          <a:xfrm>
            <a:off x="827582" y="5117310"/>
            <a:ext cx="8159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電子在能態間</a:t>
            </a:r>
            <a:r>
              <a:rPr lang="zh-TW" altLang="en-US" sz="1800" dirty="0">
                <a:solidFill>
                  <a:srgbClr val="FF0000"/>
                </a:solidFill>
              </a:rPr>
              <a:t>躍遷</a:t>
            </a:r>
            <a:r>
              <a:rPr lang="zh-TW" altLang="en-US" sz="1800" dirty="0"/>
              <a:t>，同時放出或吸收</a:t>
            </a:r>
            <a:r>
              <a:rPr lang="zh-TW" altLang="en-US" sz="1800" dirty="0">
                <a:solidFill>
                  <a:srgbClr val="FF0000"/>
                </a:solidFill>
              </a:rPr>
              <a:t>一個光子</a:t>
            </a:r>
            <a:r>
              <a:rPr lang="zh-TW" altLang="en-US" sz="1800" dirty="0"/>
              <a:t>，光子的能量即能態的能量差：</a:t>
            </a:r>
          </a:p>
        </p:txBody>
      </p:sp>
      <p:sp>
        <p:nvSpPr>
          <p:cNvPr id="77832" name="文字方塊 8"/>
          <p:cNvSpPr txBox="1">
            <a:spLocks noChangeArrowheads="1"/>
          </p:cNvSpPr>
          <p:nvPr/>
        </p:nvSpPr>
        <p:spPr bwMode="auto">
          <a:xfrm>
            <a:off x="3117939" y="689940"/>
            <a:ext cx="280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波爾原子模型的基本假設</a:t>
            </a:r>
          </a:p>
        </p:txBody>
      </p:sp>
      <p:pic>
        <p:nvPicPr>
          <p:cNvPr id="77833" name="Picture 9" descr="D:\Downloads\Data\Knight\Media\Chapter39\Images\39_25Figure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7" y="2242681"/>
            <a:ext cx="2771651" cy="27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827583" y="5601069"/>
            <a:ext cx="725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因為穩定態是離散分布，所以發出的光子頻率不是連續的：</a:t>
            </a:r>
          </a:p>
        </p:txBody>
      </p:sp>
      <p:pic>
        <p:nvPicPr>
          <p:cNvPr id="11" name="Picture 2" descr="http://upload.wikimedia.org/wikipedia/en/4/4c/Emission_spectrum-H.png">
            <a:hlinkClick r:id="rId4" tooltip="Emission spectrum of Hydroge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03" y="2465096"/>
            <a:ext cx="4389167" cy="6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40_17">
            <a:extLst>
              <a:ext uri="{FF2B5EF4-FFF2-40B4-BE49-F238E27FC236}">
                <a16:creationId xmlns:a16="http://schemas.microsoft.com/office/drawing/2014/main" id="{F2A4E6B7-5257-9D43-8F00-CCC72B75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b="37914"/>
          <a:stretch>
            <a:fillRect/>
          </a:stretch>
        </p:blipFill>
        <p:spPr bwMode="auto">
          <a:xfrm flipH="1">
            <a:off x="3680103" y="3667830"/>
            <a:ext cx="4664287" cy="12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483DB629-DAE2-0DCB-5242-F541E3A73BFA}"/>
                  </a:ext>
                </a:extLst>
              </p:cNvPr>
              <p:cNvSpPr txBox="1"/>
              <p:nvPr/>
            </p:nvSpPr>
            <p:spPr>
              <a:xfrm>
                <a:off x="6876256" y="5529500"/>
                <a:ext cx="1835733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~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483DB629-DAE2-0DCB-5242-F541E3A73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529500"/>
                <a:ext cx="1835733" cy="618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9D3FAF76-A00D-1017-7FC2-CDF7C00DD89A}"/>
                  </a:ext>
                </a:extLst>
              </p:cNvPr>
              <p:cNvSpPr txBox="1"/>
              <p:nvPr/>
            </p:nvSpPr>
            <p:spPr>
              <a:xfrm>
                <a:off x="6681785" y="1695885"/>
                <a:ext cx="1357338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9D3FAF76-A00D-1017-7FC2-CDF7C00DD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785" y="1695885"/>
                <a:ext cx="135733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文字方塊 3"/>
              <p:cNvSpPr txBox="1">
                <a:spLocks noChangeArrowheads="1"/>
              </p:cNvSpPr>
              <p:nvPr/>
            </p:nvSpPr>
            <p:spPr bwMode="auto">
              <a:xfrm>
                <a:off x="5003354" y="2853060"/>
                <a:ext cx="3764126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TW" altLang="en-US" sz="1800" dirty="0"/>
                  <a:t>分別標定跳躍前後的穩定態，</a:t>
                </a:r>
              </a:p>
            </p:txBody>
          </p:sp>
        </mc:Choice>
        <mc:Fallback xmlns="">
          <p:sp>
            <p:nvSpPr>
              <p:cNvPr id="78851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354" y="2853060"/>
                <a:ext cx="3764126" cy="369888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3" name="文字方塊 5"/>
          <p:cNvSpPr txBox="1">
            <a:spLocks noChangeArrowheads="1"/>
          </p:cNvSpPr>
          <p:nvPr/>
        </p:nvSpPr>
        <p:spPr bwMode="auto">
          <a:xfrm>
            <a:off x="4984850" y="3267689"/>
            <a:ext cx="3268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波爾得到了</a:t>
            </a:r>
            <a:r>
              <a:rPr lang="zh-TW" altLang="en-US" sz="1800" dirty="0">
                <a:solidFill>
                  <a:srgbClr val="FF0000"/>
                </a:solidFill>
              </a:rPr>
              <a:t>能階</a:t>
            </a:r>
            <a:r>
              <a:rPr lang="zh-TW" altLang="en-US" sz="1800" dirty="0"/>
              <a:t>的具體公式：</a:t>
            </a:r>
          </a:p>
        </p:txBody>
      </p:sp>
      <p:sp>
        <p:nvSpPr>
          <p:cNvPr id="78855" name="矩形 1"/>
          <p:cNvSpPr>
            <a:spLocks noChangeArrowheads="1"/>
          </p:cNvSpPr>
          <p:nvPr/>
        </p:nvSpPr>
        <p:spPr bwMode="auto">
          <a:xfrm>
            <a:off x="5005310" y="1083597"/>
            <a:ext cx="3343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即可得出能態的能量：</a:t>
            </a:r>
          </a:p>
        </p:txBody>
      </p:sp>
      <p:pic>
        <p:nvPicPr>
          <p:cNvPr id="8" name="Picture 5" descr="D:\Dropbox\Documents\課程\YoungTextBook\Images\Chapter39\A_Images\A_Figures_and_Photos\39_24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9525" b="9094"/>
          <a:stretch/>
        </p:blipFill>
        <p:spPr bwMode="auto">
          <a:xfrm>
            <a:off x="795661" y="620688"/>
            <a:ext cx="4127176" cy="44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1975830-3331-FE4D-9933-10739D2F761B}"/>
                  </a:ext>
                </a:extLst>
              </p:cNvPr>
              <p:cNvSpPr txBox="1"/>
              <p:nvPr/>
            </p:nvSpPr>
            <p:spPr>
              <a:xfrm>
                <a:off x="5051505" y="1476641"/>
                <a:ext cx="3114710" cy="11879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h𝑐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1975830-3331-FE4D-9933-10739D2F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05" y="1476641"/>
                <a:ext cx="3114710" cy="1187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D621DDF-F280-BC47-A9DC-0657BD59DE8E}"/>
                  </a:ext>
                </a:extLst>
              </p:cNvPr>
              <p:cNvSpPr txBox="1"/>
              <p:nvPr/>
            </p:nvSpPr>
            <p:spPr>
              <a:xfrm>
                <a:off x="5076056" y="3789040"/>
                <a:ext cx="2376264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−13.6</m:t>
                          </m:r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eV</m:t>
                          </m:r>
                        </m:e>
                      </m:d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D621DDF-F280-BC47-A9DC-0657BD59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89040"/>
                <a:ext cx="2376264" cy="618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97607D02-8A7B-5059-3F6A-156866FF5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966" y="5167457"/>
                <a:ext cx="75247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存在一能量最低、穩定的能態，</a:t>
                </a:r>
                <a:r>
                  <a:rPr lang="en-US" altLang="zh-TW" sz="1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稱基態。其餘的態稱激發態。</a:t>
                </a:r>
              </a:p>
            </p:txBody>
          </p:sp>
        </mc:Choice>
        <mc:Fallback xmlns="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97607D02-8A7B-5059-3F6A-156866FF5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8966" y="5167457"/>
                <a:ext cx="7524750" cy="369888"/>
              </a:xfrm>
              <a:prstGeom prst="rect">
                <a:avLst/>
              </a:prstGeom>
              <a:blipFill>
                <a:blip r:embed="rId6"/>
                <a:stretch>
                  <a:fillRect l="-673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7B341E-2912-73AC-B27F-8CE59264F89F}"/>
              </a:ext>
            </a:extLst>
          </p:cNvPr>
          <p:cNvSpPr txBox="1"/>
          <p:nvPr/>
        </p:nvSpPr>
        <p:spPr>
          <a:xfrm>
            <a:off x="1178966" y="5589240"/>
            <a:ext cx="79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TW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處於基態的電子，沒有更低的能態了，因此完全無法再放出光子。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3DD8E-956E-8921-79CF-348407CAE5B8}"/>
              </a:ext>
            </a:extLst>
          </p:cNvPr>
          <p:cNvSpPr txBox="1"/>
          <p:nvPr/>
        </p:nvSpPr>
        <p:spPr>
          <a:xfrm>
            <a:off x="1178966" y="6021288"/>
            <a:ext cx="699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TW" sz="1800" dirty="0">
                <a:latin typeface="Cambria Math" panose="02040503050406030204" pitchFamily="18" charset="0"/>
              </a:rPr>
              <a:t>這是古典物理不會出現的，也是原子之所以會穩定的原因！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3DD87AB-B2D1-498F-407E-AD1288247C3F}"/>
                  </a:ext>
                </a:extLst>
              </p:cNvPr>
              <p:cNvSpPr txBox="1"/>
              <p:nvPr/>
            </p:nvSpPr>
            <p:spPr>
              <a:xfrm>
                <a:off x="6522315" y="402250"/>
                <a:ext cx="1643900" cy="6186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3DD87AB-B2D1-498F-407E-AD128824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15" y="402250"/>
                <a:ext cx="1643900" cy="618631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1">
            <a:extLst>
              <a:ext uri="{FF2B5EF4-FFF2-40B4-BE49-F238E27FC236}">
                <a16:creationId xmlns:a16="http://schemas.microsoft.com/office/drawing/2014/main" id="{5414C187-BBC2-09CB-2DA0-93217BF6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10" y="582447"/>
            <a:ext cx="4319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由光譜波長，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D:\Dropbox\Documents\課程\YoungTextBook\Images\Chapter39\A_Images\A_Figures_and_Photos\39_1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4521"/>
            <a:ext cx="41973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文字方塊 5"/>
          <p:cNvSpPr txBox="1">
            <a:spLocks noChangeArrowheads="1"/>
          </p:cNvSpPr>
          <p:nvPr/>
        </p:nvSpPr>
        <p:spPr bwMode="auto">
          <a:xfrm>
            <a:off x="1620242" y="4624034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在原子中，電子的狀態是分立而不連續的 </a:t>
            </a:r>
            <a:r>
              <a:rPr lang="en-US" altLang="zh-TW" sz="1800" dirty="0"/>
              <a:t>(Discrete)</a:t>
            </a:r>
            <a:r>
              <a:rPr lang="zh-TW" altLang="en-US" sz="1800" dirty="0"/>
              <a:t>，</a:t>
            </a:r>
          </a:p>
        </p:txBody>
      </p:sp>
      <p:sp>
        <p:nvSpPr>
          <p:cNvPr id="75780" name="文字方塊 5"/>
          <p:cNvSpPr txBox="1">
            <a:spLocks noChangeArrowheads="1"/>
          </p:cNvSpPr>
          <p:nvPr/>
        </p:nvSpPr>
        <p:spPr bwMode="auto">
          <a:xfrm>
            <a:off x="1655167" y="1111566"/>
            <a:ext cx="6589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光是在電子從一個能量狀態直接</a:t>
            </a:r>
            <a:r>
              <a:rPr lang="zh-TW" altLang="en-US" sz="1800" dirty="0">
                <a:solidFill>
                  <a:srgbClr val="FF0000"/>
                </a:solidFill>
              </a:rPr>
              <a:t>跳</a:t>
            </a:r>
            <a:r>
              <a:rPr lang="zh-TW" altLang="en-US" sz="1800" dirty="0"/>
              <a:t>到另一個態的時候發出！</a:t>
            </a:r>
          </a:p>
        </p:txBody>
      </p:sp>
      <p:sp>
        <p:nvSpPr>
          <p:cNvPr id="75782" name="矩形 2"/>
          <p:cNvSpPr>
            <a:spLocks noChangeArrowheads="1"/>
          </p:cNvSpPr>
          <p:nvPr/>
        </p:nvSpPr>
        <p:spPr bwMode="auto">
          <a:xfrm>
            <a:off x="1620242" y="5070490"/>
            <a:ext cx="6768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躍遷前後狀態間能量差以一個光子的形式釋放。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655167" y="1564506"/>
            <a:ext cx="6986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能態不是連續分布，因此稱為跳。量子躍遷！ </a:t>
            </a:r>
            <a:r>
              <a:rPr lang="en-US" altLang="zh-TW" sz="1800" dirty="0">
                <a:solidFill>
                  <a:srgbClr val="FF0000"/>
                </a:solidFill>
              </a:rPr>
              <a:t>Quantum Jump</a:t>
            </a:r>
            <a:r>
              <a:rPr lang="zh-TW" altLang="en-US" sz="1800" dirty="0">
                <a:solidFill>
                  <a:srgbClr val="FF0000"/>
                </a:solidFill>
              </a:rPr>
              <a:t>。</a:t>
            </a:r>
            <a:endParaRPr lang="en-US" altLang="zh-TW" sz="1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1020" y="2479718"/>
            <a:ext cx="221014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91060" y="2479718"/>
            <a:ext cx="18002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084168" y="2037411"/>
                <a:ext cx="1234825" cy="6108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37411"/>
                <a:ext cx="1234825" cy="61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84168" y="3651211"/>
                <a:ext cx="1282402" cy="61087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51211"/>
                <a:ext cx="1282402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A8AC779-3B76-0B47-BC38-BA86BA1AA1C5}"/>
                  </a:ext>
                </a:extLst>
              </p:cNvPr>
              <p:cNvSpPr txBox="1"/>
              <p:nvPr/>
            </p:nvSpPr>
            <p:spPr>
              <a:xfrm>
                <a:off x="6084168" y="2851605"/>
                <a:ext cx="2580004" cy="6186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A8AC779-3B76-0B47-BC38-BA86BA1A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51605"/>
                <a:ext cx="2580004" cy="61863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D7557F2-8797-704D-9311-BE496981C577}"/>
              </a:ext>
            </a:extLst>
          </p:cNvPr>
          <p:cNvSpPr/>
          <p:nvPr/>
        </p:nvSpPr>
        <p:spPr>
          <a:xfrm>
            <a:off x="5224540" y="2567651"/>
            <a:ext cx="288032" cy="2766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文字方塊 5">
            <a:extLst>
              <a:ext uri="{FF2B5EF4-FFF2-40B4-BE49-F238E27FC236}">
                <a16:creationId xmlns:a16="http://schemas.microsoft.com/office/drawing/2014/main" id="{2314E676-FFE3-FAEE-A08E-61F46938E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295" y="5517978"/>
            <a:ext cx="6589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光子是不能分割的！因此，躍遷的時候不經過中間連續的變化！</a:t>
            </a:r>
          </a:p>
        </p:txBody>
      </p:sp>
    </p:spTree>
    <p:extLst>
      <p:ext uri="{BB962C8B-B14F-4D97-AF65-F5344CB8AC3E}">
        <p14:creationId xmlns:p14="http://schemas.microsoft.com/office/powerpoint/2010/main" val="426359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2166372" y="426806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粒子與波的翻譯表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757856" y="817658"/>
            <a:ext cx="7414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找尋波方程式時可以用的線索：</a:t>
            </a:r>
          </a:p>
        </p:txBody>
      </p:sp>
      <p:sp>
        <p:nvSpPr>
          <p:cNvPr id="2058" name="Oval 7"/>
          <p:cNvSpPr>
            <a:spLocks noChangeArrowheads="1"/>
          </p:cNvSpPr>
          <p:nvPr/>
        </p:nvSpPr>
        <p:spPr bwMode="auto">
          <a:xfrm>
            <a:off x="1497389" y="2607741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文字方塊 12"/>
          <p:cNvSpPr txBox="1">
            <a:spLocks noChangeArrowheads="1"/>
          </p:cNvSpPr>
          <p:nvPr/>
        </p:nvSpPr>
        <p:spPr bwMode="auto">
          <a:xfrm>
            <a:off x="757856" y="1228821"/>
            <a:ext cx="811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德布羅意的猜想：一個不受力、動量固定的自由粒子對應於波長固定的正弦波。</a:t>
            </a:r>
          </a:p>
        </p:txBody>
      </p:sp>
      <p:sp>
        <p:nvSpPr>
          <p:cNvPr id="16" name="左-右雙向箭號 15"/>
          <p:cNvSpPr/>
          <p:nvPr/>
        </p:nvSpPr>
        <p:spPr>
          <a:xfrm>
            <a:off x="2486468" y="2507359"/>
            <a:ext cx="981767" cy="5000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62" name="文字方塊 14"/>
          <p:cNvSpPr txBox="1">
            <a:spLocks noChangeArrowheads="1"/>
          </p:cNvSpPr>
          <p:nvPr/>
        </p:nvSpPr>
        <p:spPr bwMode="auto">
          <a:xfrm>
            <a:off x="5331403" y="3740603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波函數</a:t>
            </a:r>
          </a:p>
        </p:txBody>
      </p:sp>
      <p:pic>
        <p:nvPicPr>
          <p:cNvPr id="2063" name="Picture 16" descr="D:\Dropbox\Documents\課程\YoungTextBook\Images\Chapter15\A_Images\A_Figures_and_Photos\15_09_Figur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6041" r="19110" b="5304"/>
          <a:stretch/>
        </p:blipFill>
        <p:spPr bwMode="auto">
          <a:xfrm>
            <a:off x="4427984" y="1700808"/>
            <a:ext cx="2512769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2642969" y="4862075"/>
                <a:ext cx="96507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2969" y="4862075"/>
                <a:ext cx="965072" cy="369332"/>
              </a:xfrm>
              <a:prstGeom prst="rect">
                <a:avLst/>
              </a:prstGeom>
              <a:blipFill>
                <a:blip r:embed="rId3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2642969" y="5356716"/>
                <a:ext cx="813428" cy="61831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2969" y="5356716"/>
                <a:ext cx="813428" cy="618311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4452119" y="4857157"/>
                <a:ext cx="101149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119" y="4857157"/>
                <a:ext cx="10114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4461054" y="5457767"/>
                <a:ext cx="9508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1054" y="5457767"/>
                <a:ext cx="95083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12">
            <a:extLst>
              <a:ext uri="{FF2B5EF4-FFF2-40B4-BE49-F238E27FC236}">
                <a16:creationId xmlns:a16="http://schemas.microsoft.com/office/drawing/2014/main" id="{4E4C5727-E7A1-4D4B-9603-BB143BBA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269" y="5973155"/>
            <a:ext cx="4057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尋找一個波方程式可以得到這個關係。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/>
              <p:nvPr/>
            </p:nvSpPr>
            <p:spPr bwMode="auto">
              <a:xfrm>
                <a:off x="6886501" y="5133704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01" y="5133704"/>
                <a:ext cx="1525739" cy="648126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/>
              <p:nvPr/>
            </p:nvSpPr>
            <p:spPr bwMode="auto">
              <a:xfrm>
                <a:off x="544215" y="5178973"/>
                <a:ext cx="102964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215" y="5178973"/>
                <a:ext cx="1029641" cy="648126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40bio3">
            <a:extLst>
              <a:ext uri="{FF2B5EF4-FFF2-40B4-BE49-F238E27FC236}">
                <a16:creationId xmlns:a16="http://schemas.microsoft.com/office/drawing/2014/main" id="{B28490D2-550A-00BD-9CC8-D212B5DC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71" y="2276872"/>
            <a:ext cx="1160096" cy="15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EB79BC4-C229-861F-FD2D-C430CBCB6C8A}"/>
              </a:ext>
            </a:extLst>
          </p:cNvPr>
          <p:cNvSpPr/>
          <p:nvPr/>
        </p:nvSpPr>
        <p:spPr>
          <a:xfrm>
            <a:off x="5796136" y="5356716"/>
            <a:ext cx="432048" cy="28571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/>
              <p:nvPr/>
            </p:nvSpPr>
            <p:spPr bwMode="auto">
              <a:xfrm>
                <a:off x="4461054" y="4247414"/>
                <a:ext cx="23448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1054" y="4247414"/>
                <a:ext cx="23448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639991-F2FB-712B-B8C2-E9445D8CCD33}"/>
              </a:ext>
            </a:extLst>
          </p:cNvPr>
          <p:cNvSpPr txBox="1"/>
          <p:nvPr/>
        </p:nvSpPr>
        <p:spPr bwMode="auto">
          <a:xfrm>
            <a:off x="757856" y="16438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Calibri" pitchFamily="34" charset="0"/>
              </a:rPr>
              <a:t>牛頓第一運動定律！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3344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3522352" y="5224675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352" y="5224675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6516216" y="32129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-1" y="187689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-1" y="187054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5517857" y="733798"/>
            <a:ext cx="3409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對電子波而言，色散關係如下：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3464860" y="5931911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6100998" y="3318666"/>
                <a:ext cx="1852879" cy="6424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𝑖𝑘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998" y="3318666"/>
                <a:ext cx="1852879" cy="642420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6100998" y="4051436"/>
                <a:ext cx="2064411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998" y="4051436"/>
                <a:ext cx="2064411" cy="62555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5718958" y="1150019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958" y="1150019"/>
                <a:ext cx="152573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49E6A3-0900-E9BC-5645-91D9C89BAA48}"/>
              </a:ext>
            </a:extLst>
          </p:cNvPr>
          <p:cNvSpPr txBox="1"/>
          <p:nvPr/>
        </p:nvSpPr>
        <p:spPr bwMode="auto">
          <a:xfrm>
            <a:off x="690138" y="1308201"/>
            <a:ext cx="346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對於自由電子，已知：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/>
              <p:nvPr/>
            </p:nvSpPr>
            <p:spPr bwMode="auto">
              <a:xfrm>
                <a:off x="3061235" y="1160324"/>
                <a:ext cx="102964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235" y="1160324"/>
                <a:ext cx="1029641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10">
            <a:extLst>
              <a:ext uri="{FF2B5EF4-FFF2-40B4-BE49-F238E27FC236}">
                <a16:creationId xmlns:a16="http://schemas.microsoft.com/office/drawing/2014/main" id="{9F94FF38-9C4D-A88C-3E70-8A3D7EAFB4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0532" y="1484387"/>
            <a:ext cx="1293103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/>
              <p:nvPr/>
            </p:nvSpPr>
            <p:spPr bwMode="auto">
              <a:xfrm>
                <a:off x="4428832" y="1039552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832" y="1039552"/>
                <a:ext cx="10114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/>
              <p:nvPr/>
            </p:nvSpPr>
            <p:spPr bwMode="auto">
              <a:xfrm>
                <a:off x="4459160" y="1590084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160" y="1590084"/>
                <a:ext cx="95083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/>
              <p:nvPr/>
            </p:nvSpPr>
            <p:spPr bwMode="auto">
              <a:xfrm>
                <a:off x="7249142" y="2068576"/>
                <a:ext cx="1754263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142" y="2068576"/>
                <a:ext cx="1754263" cy="387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171620A-B511-82A9-8B13-CB7BDA27297D}"/>
              </a:ext>
            </a:extLst>
          </p:cNvPr>
          <p:cNvSpPr txBox="1"/>
          <p:nvPr/>
        </p:nvSpPr>
        <p:spPr bwMode="auto">
          <a:xfrm>
            <a:off x="697478" y="2092064"/>
            <a:ext cx="7052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如果模仿前述的波方程式，在色散關係乘一個自由電子波函數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/>
              <p:nvPr/>
            </p:nvSpPr>
            <p:spPr bwMode="auto">
              <a:xfrm>
                <a:off x="3068575" y="2488438"/>
                <a:ext cx="182524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575" y="2488438"/>
                <a:ext cx="1825243" cy="648126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/>
              <p:nvPr/>
            </p:nvSpPr>
            <p:spPr bwMode="auto">
              <a:xfrm>
                <a:off x="697210" y="3455210"/>
                <a:ext cx="55309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已知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，對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這一個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波函數取時空微分就分別得到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10" y="3455210"/>
                <a:ext cx="5530974" cy="369332"/>
              </a:xfrm>
              <a:prstGeom prst="rect">
                <a:avLst/>
              </a:prstGeom>
              <a:blipFill>
                <a:blip r:embed="rId11"/>
                <a:stretch>
                  <a:fillRect l="-91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0BF542-C096-774A-3064-B975E429912B}"/>
              </a:ext>
            </a:extLst>
          </p:cNvPr>
          <p:cNvSpPr txBox="1"/>
          <p:nvPr/>
        </p:nvSpPr>
        <p:spPr bwMode="auto">
          <a:xfrm>
            <a:off x="690138" y="4791291"/>
            <a:ext cx="7052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由色散關係，自然猜出可以得出此關係的波方程式如下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217E-DF0F-1979-14B1-C2DC4181CC19}"/>
              </a:ext>
            </a:extLst>
          </p:cNvPr>
          <p:cNvSpPr txBox="1"/>
          <p:nvPr/>
        </p:nvSpPr>
        <p:spPr bwMode="auto">
          <a:xfrm>
            <a:off x="697478" y="518423"/>
            <a:ext cx="4503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現在把同樣辦法用在電子波：</a:t>
            </a:r>
          </a:p>
        </p:txBody>
      </p:sp>
      <p:pic>
        <p:nvPicPr>
          <p:cNvPr id="10" name="Picture 8" descr="http://www.google.com/url?source=imglanding&amp;ct=img&amp;q=http://laboratorynews.files.wordpress.com/2010/11/electron.jpg&amp;sa=X&amp;ei=WsWEUIDyN4PZmAWQmICABQ&amp;ved=0CAwQ8wc&amp;usg=AFQjCNEz28Rbu36JFGofuKvyWvmTfIxB1w">
            <a:extLst>
              <a:ext uri="{FF2B5EF4-FFF2-40B4-BE49-F238E27FC236}">
                <a16:creationId xmlns:a16="http://schemas.microsoft.com/office/drawing/2014/main" id="{DF490796-AB0D-55E6-37EA-D4828B61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52" y="4934153"/>
            <a:ext cx="1042932" cy="12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301" grpId="0"/>
      <p:bldP spid="12304" grpId="0"/>
      <p:bldP spid="26" grpId="0" animBg="1"/>
      <p:bldP spid="27" grpId="0" animBg="1"/>
      <p:bldP spid="31" grpId="0" animBg="1"/>
      <p:bldP spid="5" grpId="0" animBg="1"/>
      <p:bldP spid="6" grpId="0" animBg="1"/>
      <p:bldP spid="7" grpId="0" animBg="1"/>
      <p:bldP spid="11" grpId="0" animBg="1"/>
      <p:bldP spid="12" grpId="0"/>
      <p:bldP spid="13" grpId="0" animBg="1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280170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0" y="276836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27620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3" name="Text Box 11"/>
          <p:cNvSpPr txBox="1">
            <a:spLocks noChangeArrowheads="1"/>
          </p:cNvSpPr>
          <p:nvPr/>
        </p:nvSpPr>
        <p:spPr bwMode="auto">
          <a:xfrm>
            <a:off x="1901729" y="5481595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4000">
                <a:latin typeface="Calibri" pitchFamily="34" charset="0"/>
              </a:rPr>
              <a:t>?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1131883" y="5078925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滿足此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" name="Text Box 10"/>
          <p:cNvSpPr txBox="1">
            <a:spLocks noChangeArrowheads="1"/>
          </p:cNvSpPr>
          <p:nvPr/>
        </p:nvSpPr>
        <p:spPr bwMode="auto">
          <a:xfrm>
            <a:off x="1067778" y="539080"/>
            <a:ext cx="3288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自由電子波複數的波函數：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1131883" y="5628066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83" y="5628066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 descr="D:\Dropbox\Documents\課程\YoungTextBook\Images\Chapter40\A_Images\A_Figures_and_Photos\40_03_Figure.jpg">
            <a:extLst>
              <a:ext uri="{FF2B5EF4-FFF2-40B4-BE49-F238E27FC236}">
                <a16:creationId xmlns:a16="http://schemas.microsoft.com/office/drawing/2014/main" id="{6A3F24D2-17A6-EDA6-F409-8F3AF428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3" y="1596046"/>
            <a:ext cx="3779837" cy="34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F07A182A-C392-8063-169B-B00F9A774727}"/>
                  </a:ext>
                </a:extLst>
              </p:cNvPr>
              <p:cNvSpPr txBox="1"/>
              <p:nvPr/>
            </p:nvSpPr>
            <p:spPr bwMode="auto">
              <a:xfrm>
                <a:off x="1131883" y="1054883"/>
                <a:ext cx="5350696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F07A182A-C392-8063-169B-B00F9A77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83" y="1054883"/>
                <a:ext cx="5350696" cy="387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0">
                <a:extLst>
                  <a:ext uri="{FF2B5EF4-FFF2-40B4-BE49-F238E27FC236}">
                    <a16:creationId xmlns:a16="http://schemas.microsoft.com/office/drawing/2014/main" id="{6B2CEA8D-7952-5EC2-923B-E2E560516D40}"/>
                  </a:ext>
                </a:extLst>
              </p:cNvPr>
              <p:cNvSpPr txBox="1"/>
              <p:nvPr/>
            </p:nvSpPr>
            <p:spPr bwMode="auto">
              <a:xfrm>
                <a:off x="6732240" y="908412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30">
                <a:extLst>
                  <a:ext uri="{FF2B5EF4-FFF2-40B4-BE49-F238E27FC236}">
                    <a16:creationId xmlns:a16="http://schemas.microsoft.com/office/drawing/2014/main" id="{6B2CEA8D-7952-5EC2-923B-E2E56051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908412"/>
                <a:ext cx="152573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http://www.google.com/url?source=imglanding&amp;ct=img&amp;q=http://laboratorynews.files.wordpress.com/2010/11/electron.jpg&amp;sa=X&amp;ei=WsWEUIDyN4PZmAWQmICABQ&amp;ved=0CAwQ8wc&amp;usg=AFQjCNEz28Rbu36JFGofuKvyWvmTfIxB1w">
            <a:extLst>
              <a:ext uri="{FF2B5EF4-FFF2-40B4-BE49-F238E27FC236}">
                <a16:creationId xmlns:a16="http://schemas.microsoft.com/office/drawing/2014/main" id="{317BAA61-2265-E6E0-E60C-835CB119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0" y="2262236"/>
            <a:ext cx="231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9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D20C5E4-5A30-AD43-8397-6866C2F2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420851"/>
            <a:ext cx="4554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現在解的實數部與虛數部是糾纏在一起的！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7C351702-1B70-E144-A33B-C0696B63554F}"/>
                  </a:ext>
                </a:extLst>
              </p:cNvPr>
              <p:cNvSpPr txBox="1"/>
              <p:nvPr/>
            </p:nvSpPr>
            <p:spPr bwMode="auto">
              <a:xfrm>
                <a:off x="3120229" y="1044587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7C351702-1B70-E144-A33B-C0696B63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229" y="1044587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5BE07460-BF86-C341-A45F-7332AB611454}"/>
                  </a:ext>
                </a:extLst>
              </p:cNvPr>
              <p:cNvSpPr txBox="1"/>
              <p:nvPr/>
            </p:nvSpPr>
            <p:spPr bwMode="auto">
              <a:xfrm>
                <a:off x="1445828" y="2567371"/>
                <a:ext cx="273004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5BE07460-BF86-C341-A45F-7332AB61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828" y="2567371"/>
                <a:ext cx="2730043" cy="648126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FFF27B6-6DE4-B24B-A7C1-0AF1E5EC3FF0}"/>
                  </a:ext>
                </a:extLst>
              </p:cNvPr>
              <p:cNvSpPr txBox="1"/>
              <p:nvPr/>
            </p:nvSpPr>
            <p:spPr bwMode="auto">
              <a:xfrm>
                <a:off x="4560593" y="2556701"/>
                <a:ext cx="263065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FFF27B6-6DE4-B24B-A7C1-0AF1E5EC3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593" y="2556701"/>
                <a:ext cx="2630657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C86F6313-4912-DF43-A668-47B75D1D4AF7}"/>
              </a:ext>
            </a:extLst>
          </p:cNvPr>
          <p:cNvSpPr/>
          <p:nvPr/>
        </p:nvSpPr>
        <p:spPr>
          <a:xfrm rot="19358945">
            <a:off x="4885794" y="1885836"/>
            <a:ext cx="360040" cy="4320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EAEEC6D-5F42-AE4E-9681-C98DBEBE8D7D}"/>
              </a:ext>
            </a:extLst>
          </p:cNvPr>
          <p:cNvSpPr/>
          <p:nvPr/>
        </p:nvSpPr>
        <p:spPr>
          <a:xfrm rot="1938094">
            <a:off x="3264929" y="1908683"/>
            <a:ext cx="360040" cy="4320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1C5F8-B24F-C94F-BBFA-1BD8A1624293}"/>
              </a:ext>
            </a:extLst>
          </p:cNvPr>
          <p:cNvSpPr txBox="1"/>
          <p:nvPr/>
        </p:nvSpPr>
        <p:spPr bwMode="auto">
          <a:xfrm>
            <a:off x="1335266" y="1845915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方程式的實數部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D43F1-0144-0548-999B-C0A7BE8D508B}"/>
              </a:ext>
            </a:extLst>
          </p:cNvPr>
          <p:cNvSpPr txBox="1"/>
          <p:nvPr/>
        </p:nvSpPr>
        <p:spPr bwMode="auto">
          <a:xfrm>
            <a:off x="5338587" y="1845915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方程式的虛數部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B1F3794-9076-3542-91C9-C6D0ACA0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973593"/>
            <a:ext cx="4554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解的實數部與虛數部不是彼此獨立的！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837D5-FB60-C77E-5614-76CC7207FAEA}"/>
              </a:ext>
            </a:extLst>
          </p:cNvPr>
          <p:cNvSpPr txBox="1"/>
          <p:nvPr/>
        </p:nvSpPr>
        <p:spPr bwMode="auto">
          <a:xfrm>
            <a:off x="1331640" y="4458418"/>
            <a:ext cx="5745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所以我已經不能要求這個電子波函數是實數了！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3551B-39A3-80F2-81E7-8A8E96B6B043}"/>
              </a:ext>
            </a:extLst>
          </p:cNvPr>
          <p:cNvSpPr txBox="1"/>
          <p:nvPr/>
        </p:nvSpPr>
        <p:spPr bwMode="auto">
          <a:xfrm>
            <a:off x="1331640" y="5445224"/>
            <a:ext cx="7564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電子波函數真的是複數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！它的實數部與虛數部都有意義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且</a:t>
            </a:r>
            <a:r>
              <a:rPr kumimoji="0" lang="zh-TW" altLang="en-US" dirty="0">
                <a:latin typeface="Calibri" pitchFamily="34" charset="0"/>
              </a:rPr>
              <a:t>糾纏在一起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883D-719B-0C80-5868-C11D1D847E3B}"/>
              </a:ext>
            </a:extLst>
          </p:cNvPr>
          <p:cNvSpPr txBox="1"/>
          <p:nvPr/>
        </p:nvSpPr>
        <p:spPr bwMode="auto">
          <a:xfrm>
            <a:off x="1334420" y="4951821"/>
            <a:ext cx="3345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假戲真作！弄假成真。</a:t>
            </a:r>
          </a:p>
        </p:txBody>
      </p:sp>
    </p:spTree>
    <p:extLst>
      <p:ext uri="{BB962C8B-B14F-4D97-AF65-F5344CB8AC3E}">
        <p14:creationId xmlns:p14="http://schemas.microsoft.com/office/powerpoint/2010/main" val="267116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文字方塊 1"/>
          <p:cNvSpPr txBox="1">
            <a:spLocks noChangeArrowheads="1"/>
          </p:cNvSpPr>
          <p:nvPr/>
        </p:nvSpPr>
        <p:spPr bwMode="auto">
          <a:xfrm>
            <a:off x="2826766" y="830247"/>
            <a:ext cx="603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因此，終極翻譯表，直接由粒子圖像翻譯為波函數的運算！</a:t>
            </a:r>
          </a:p>
        </p:txBody>
      </p:sp>
      <p:sp>
        <p:nvSpPr>
          <p:cNvPr id="5" name="矩形 4"/>
          <p:cNvSpPr/>
          <p:nvPr/>
        </p:nvSpPr>
        <p:spPr>
          <a:xfrm>
            <a:off x="1357313" y="1714500"/>
            <a:ext cx="2357437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57875" y="1714500"/>
            <a:ext cx="2357438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2643188" y="4642916"/>
            <a:ext cx="500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698808" y="3643313"/>
            <a:ext cx="29056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動量翻譯為空間微分運算。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698808" y="4000500"/>
            <a:ext cx="315944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能量翻譯為時間微分運算。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2893219" y="5264880"/>
            <a:ext cx="296465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運算得運算於某個東西之上。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5572125" y="4642916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331" name="Picture 6" descr="http://www.projectrho.com/rocket/rosetta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4" y="247436"/>
            <a:ext cx="1539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399529" y="604645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粒子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3153042" y="6124241"/>
            <a:ext cx="23574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6863192" y="6031316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波動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2014532" y="1952734"/>
                <a:ext cx="1055995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4532" y="1952734"/>
                <a:ext cx="1055995" cy="619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1997882" y="2710974"/>
                <a:ext cx="1234120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7882" y="2710974"/>
                <a:ext cx="1234120" cy="619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6259869" y="1975933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869" y="1975933"/>
                <a:ext cx="1401538" cy="619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6242798" y="2726038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2798" y="2726038"/>
                <a:ext cx="1217256" cy="6190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4313086" y="2835816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3086" y="2835816"/>
                <a:ext cx="101149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4340125" y="2077576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0125" y="2077576"/>
                <a:ext cx="95083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1187450" y="4461728"/>
                <a:ext cx="102964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4461728"/>
                <a:ext cx="1029641" cy="648126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3351328" y="4447788"/>
                <a:ext cx="197759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328" y="4447788"/>
                <a:ext cx="1977593" cy="648126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6343333" y="4437557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3333" y="4437557"/>
                <a:ext cx="2111283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4">
            <a:extLst>
              <a:ext uri="{FF2B5EF4-FFF2-40B4-BE49-F238E27FC236}">
                <a16:creationId xmlns:a16="http://schemas.microsoft.com/office/drawing/2014/main" id="{CF7ACD79-D741-B301-0054-38D1A762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033" y="5316021"/>
            <a:ext cx="2965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393542CF-0971-91C8-D2B3-31C8C9636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039" y="425196"/>
                <a:ext cx="54621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我們又已經知道：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zh-TW" altLang="en-US" dirty="0"/>
                  <a:t>翻譯為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翻譯為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393542CF-0971-91C8-D2B3-31C8C963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039" y="425196"/>
                <a:ext cx="5462172" cy="369332"/>
              </a:xfrm>
              <a:prstGeom prst="rect">
                <a:avLst/>
              </a:prstGeom>
              <a:blipFill>
                <a:blip r:embed="rId12"/>
                <a:stretch>
                  <a:fillRect l="-92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94A4FEC1-5849-91C4-6660-D99A82CEE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219" y="5631607"/>
                <a:ext cx="2964656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這東西自然是波函數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94A4FEC1-5849-91C4-6660-D99A82CE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219" y="5631607"/>
                <a:ext cx="2964656" cy="369887"/>
              </a:xfrm>
              <a:prstGeom prst="rect">
                <a:avLst/>
              </a:prstGeom>
              <a:blipFill>
                <a:blip r:embed="rId13"/>
                <a:stretch>
                  <a:fillRect l="-213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5" grpId="0"/>
      <p:bldP spid="16" grpId="0"/>
      <p:bldP spid="18" grpId="0" animBg="1"/>
      <p:bldP spid="20" grpId="0"/>
      <p:bldP spid="21" grpId="0" animBg="1"/>
      <p:bldP spid="22" grpId="0"/>
      <p:bldP spid="25" grpId="0" animBg="1"/>
      <p:bldP spid="26" grpId="0" animBg="1"/>
      <p:bldP spid="29" grpId="0" animBg="1"/>
      <p:bldP spid="30" grpId="0" animBg="1"/>
      <p:bldP spid="31" grpId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58675" y="1941974"/>
            <a:ext cx="4175125" cy="381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4" name="Text Box 4"/>
              <p:cNvSpPr txBox="1">
                <a:spLocks noChangeArrowheads="1"/>
              </p:cNvSpPr>
              <p:nvPr/>
            </p:nvSpPr>
            <p:spPr bwMode="auto">
              <a:xfrm>
                <a:off x="714225" y="1366307"/>
                <a:ext cx="58134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在複數平面上表示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kumimoji="0" lang="zh-TW" altLang="en-US" sz="1800" i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決定絕對值，</a:t>
                </a:r>
                <a14:m>
                  <m:oMath xmlns:m="http://schemas.openxmlformats.org/officeDocument/2006/math">
                    <m:r>
                      <a:rPr kumimoji="0" lang="el-GR" altLang="zh-TW" sz="18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kumimoji="0" lang="zh-TW" altLang="en-US" sz="1800" i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決定幅角</a:t>
                </a:r>
                <a:endParaRPr kumimoji="0" lang="en-US" altLang="zh-TW" sz="18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27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225" y="1366307"/>
                <a:ext cx="5813425" cy="369332"/>
              </a:xfrm>
              <a:prstGeom prst="rect">
                <a:avLst/>
              </a:prstGeom>
              <a:blipFill>
                <a:blip r:embed="rId2"/>
                <a:stretch>
                  <a:fillRect l="-87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5" name="Line 5"/>
          <p:cNvSpPr>
            <a:spLocks noChangeShapeType="1"/>
          </p:cNvSpPr>
          <p:nvPr/>
        </p:nvSpPr>
        <p:spPr bwMode="auto">
          <a:xfrm>
            <a:off x="901550" y="4029537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6" name="Line 6"/>
          <p:cNvSpPr>
            <a:spLocks noChangeShapeType="1"/>
          </p:cNvSpPr>
          <p:nvPr/>
        </p:nvSpPr>
        <p:spPr bwMode="auto">
          <a:xfrm flipV="1">
            <a:off x="2558900" y="2156287"/>
            <a:ext cx="0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7" name="Line 7"/>
          <p:cNvSpPr>
            <a:spLocks noChangeShapeType="1"/>
          </p:cNvSpPr>
          <p:nvPr/>
        </p:nvSpPr>
        <p:spPr bwMode="auto">
          <a:xfrm flipV="1">
            <a:off x="2558900" y="3022491"/>
            <a:ext cx="15843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8" name="Text Box 9"/>
          <p:cNvSpPr txBox="1">
            <a:spLocks noChangeArrowheads="1"/>
          </p:cNvSpPr>
          <p:nvPr/>
        </p:nvSpPr>
        <p:spPr bwMode="auto">
          <a:xfrm>
            <a:off x="3133575" y="3597737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l-GR" altLang="zh-TW" sz="2000">
                <a:solidFill>
                  <a:srgbClr val="000000"/>
                </a:solidFill>
                <a:latin typeface="新細明體" charset="-120"/>
              </a:rPr>
              <a:t>θ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65432"/>
              </p:ext>
            </p:extLst>
          </p:nvPr>
        </p:nvGraphicFramePr>
        <p:xfrm>
          <a:off x="3062138" y="3021474"/>
          <a:ext cx="3746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64880" imgH="203040" progId="Equation.3">
                  <p:embed/>
                </p:oleObj>
              </mc:Choice>
              <mc:Fallback>
                <p:oleObj name="方程式" r:id="rId3" imgW="164880" imgH="203040" progId="Equation.3">
                  <p:embed/>
                  <p:pic>
                    <p:nvPicPr>
                      <p:cNvPr id="112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138" y="3021474"/>
                        <a:ext cx="3746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Line 11"/>
          <p:cNvSpPr>
            <a:spLocks noChangeShapeType="1"/>
          </p:cNvSpPr>
          <p:nvPr/>
        </p:nvSpPr>
        <p:spPr bwMode="auto">
          <a:xfrm>
            <a:off x="3278038" y="3381837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4430563" y="381363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800">
                <a:solidFill>
                  <a:srgbClr val="000000"/>
                </a:solidFill>
                <a:latin typeface="Calibri" pitchFamily="34" charset="0"/>
              </a:rPr>
              <a:t>Re</a:t>
            </a:r>
            <a:endParaRPr kumimoji="0"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1982638" y="1940387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1800">
                <a:solidFill>
                  <a:srgbClr val="000000"/>
                </a:solidFill>
                <a:latin typeface="Calibri" pitchFamily="34" charset="0"/>
              </a:rPr>
              <a:t>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2" name="文字方塊 16"/>
              <p:cNvSpPr txBox="1">
                <a:spLocks noChangeArrowheads="1"/>
              </p:cNvSpPr>
              <p:nvPr/>
            </p:nvSpPr>
            <p:spPr bwMode="auto">
              <a:xfrm>
                <a:off x="714225" y="308437"/>
                <a:ext cx="5813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solidFill>
                      <a:srgbClr val="000000"/>
                    </a:solidFill>
                  </a:rPr>
                  <a:t>我們可以更進一步定義複數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1800" dirty="0">
                    <a:solidFill>
                      <a:srgbClr val="000000"/>
                    </a:solidFill>
                  </a:rPr>
                  <a:t>的指數函數：</a:t>
                </a:r>
              </a:p>
            </p:txBody>
          </p:sp>
        </mc:Choice>
        <mc:Fallback xmlns="">
          <p:sp>
            <p:nvSpPr>
              <p:cNvPr id="11282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225" y="308437"/>
                <a:ext cx="5813424" cy="369332"/>
              </a:xfrm>
              <a:prstGeom prst="rect">
                <a:avLst/>
              </a:prstGeom>
              <a:blipFill>
                <a:blip r:embed="rId5"/>
                <a:stretch>
                  <a:fillRect l="-87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8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5076056" y="5085184"/>
                <a:ext cx="2308324" cy="6255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1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altLang="zh-TW" sz="1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5085184"/>
                <a:ext cx="2308324" cy="625556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6224362" y="838184"/>
                <a:ext cx="2285434" cy="381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4362" y="838184"/>
                <a:ext cx="2285434" cy="381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758675" y="5902811"/>
            <a:ext cx="7056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所以，</a:t>
            </a:r>
            <a:r>
              <a:rPr lang="zh-CN" altLang="en-US" sz="1800" dirty="0">
                <a:solidFill>
                  <a:prstClr val="black"/>
                </a:solidFill>
                <a:cs typeface="Times New Roman" pitchFamily="18" charset="0"/>
              </a:rPr>
              <a:t>複</a:t>
            </a:r>
            <a:r>
              <a:rPr lang="zh-TW" altLang="en-US" sz="1800" dirty="0">
                <a:solidFill>
                  <a:prstClr val="black"/>
                </a:solidFill>
                <a:cs typeface="Times New Roman" pitchFamily="18" charset="0"/>
              </a:rPr>
              <a:t>數的指數函數，所有的微分都與自己成正比！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744887" y="790243"/>
                <a:ext cx="4288162" cy="381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887" y="790243"/>
                <a:ext cx="4288162" cy="381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5098926" y="1968923"/>
                <a:ext cx="1125436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926" y="1968923"/>
                <a:ext cx="1125436" cy="404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5098926" y="2527185"/>
                <a:ext cx="1474571" cy="4049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8926" y="2527185"/>
                <a:ext cx="1474571" cy="404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5076056" y="3086370"/>
                <a:ext cx="180818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𝑚𝑛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1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3086370"/>
                <a:ext cx="18081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AB2F3815-7ADE-EB5A-FDF3-45876DE2CDB1}"/>
                  </a:ext>
                </a:extLst>
              </p:cNvPr>
              <p:cNvSpPr txBox="1"/>
              <p:nvPr/>
            </p:nvSpPr>
            <p:spPr bwMode="auto">
              <a:xfrm>
                <a:off x="2810716" y="4576654"/>
                <a:ext cx="599061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AB2F3815-7ADE-EB5A-FDF3-45876DE2C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716" y="4576654"/>
                <a:ext cx="59906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6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969094" y="996752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時間為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zh-TW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的瞬間</m:t>
                    </m:r>
                  </m:oMath>
                </a14:m>
                <a:r>
                  <a:rPr lang="zh-TW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dirty="0"/>
                  <a:t>之間發現該粒子的機率，可以寫成：</a:t>
                </a:r>
              </a:p>
            </p:txBody>
          </p:sp>
        </mc:Choice>
        <mc:Fallback xmlns="">
          <p:sp>
            <p:nvSpPr>
              <p:cNvPr id="184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94" y="996752"/>
                <a:ext cx="6807601" cy="369332"/>
              </a:xfrm>
              <a:prstGeom prst="rect">
                <a:avLst/>
              </a:prstGeom>
              <a:blipFill>
                <a:blip r:embed="rId2"/>
                <a:stretch>
                  <a:fillRect l="-74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0" name="Picture 7" descr="4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1009893" y="2672331"/>
            <a:ext cx="3060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2824954" y="6077863"/>
                <a:ext cx="63190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將機率密度積分，得到瞬間在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zh-TW" altLang="en-US" dirty="0"/>
                  <a:t>之間發現該粒子的機率。</a:t>
                </a:r>
              </a:p>
            </p:txBody>
          </p:sp>
        </mc:Choice>
        <mc:Fallback xmlns="">
          <p:sp>
            <p:nvSpPr>
              <p:cNvPr id="1844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4954" y="6077863"/>
                <a:ext cx="6319045" cy="369332"/>
              </a:xfrm>
              <a:prstGeom prst="rect">
                <a:avLst/>
              </a:prstGeom>
              <a:blipFill>
                <a:blip r:embed="rId4"/>
                <a:stretch>
                  <a:fillRect l="-8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522781" y="3717033"/>
            <a:ext cx="142875" cy="16191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8443" name="Picture 7" descr="D:\Downloads\Data\Knight\Media\Chapter40\Images\40_07Figure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120362" cy="29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977118" y="1837214"/>
                <a:ext cx="537486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𝑑𝑥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18" y="1837214"/>
                <a:ext cx="53748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007711" y="5785482"/>
                <a:ext cx="1849737" cy="9326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11" y="5785482"/>
                <a:ext cx="1849737" cy="932628"/>
              </a:xfrm>
              <a:prstGeom prst="rect">
                <a:avLst/>
              </a:prstGeom>
              <a:blipFill>
                <a:blip r:embed="rId7"/>
                <a:stretch>
                  <a:fillRect l="-46259" t="-105405" b="-16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4499992" y="5661249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有時會以點的數目來表示機率大小！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6F3DBFB6-ABC2-128D-D23A-9450B4B3E25F}"/>
                  </a:ext>
                </a:extLst>
              </p:cNvPr>
              <p:cNvSpPr txBox="1"/>
              <p:nvPr/>
            </p:nvSpPr>
            <p:spPr bwMode="auto">
              <a:xfrm>
                <a:off x="969094" y="2206546"/>
                <a:ext cx="6987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此瞬間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的波函數絕對值平方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l-GR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</a:t>
                </a:r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此瞬間的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機率密度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6F3DBFB6-ABC2-128D-D23A-9450B4B3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94" y="2206546"/>
                <a:ext cx="6987282" cy="369332"/>
              </a:xfrm>
              <a:prstGeom prst="rect">
                <a:avLst/>
              </a:prstGeom>
              <a:blipFill>
                <a:blip r:embed="rId8"/>
                <a:stretch>
                  <a:fillRect l="-726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6AA022-5CB0-DBFD-047A-44C6F05E869E}"/>
              </a:ext>
            </a:extLst>
          </p:cNvPr>
          <p:cNvSpPr txBox="1"/>
          <p:nvPr/>
        </p:nvSpPr>
        <p:spPr bwMode="auto">
          <a:xfrm>
            <a:off x="2857448" y="188485"/>
            <a:ext cx="2362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波函數的機率解釋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05FF-96F4-513D-C687-FD16F976ECD3}"/>
                  </a:ext>
                </a:extLst>
              </p:cNvPr>
              <p:cNvSpPr txBox="1"/>
              <p:nvPr/>
            </p:nvSpPr>
            <p:spPr bwMode="auto">
              <a:xfrm>
                <a:off x="2282302" y="5266013"/>
                <a:ext cx="235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05FF-96F4-513D-C687-FD16F976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302" y="5266013"/>
                <a:ext cx="235640" cy="369332"/>
              </a:xfrm>
              <a:prstGeom prst="rect">
                <a:avLst/>
              </a:prstGeom>
              <a:blipFill>
                <a:blip r:embed="rId9"/>
                <a:stretch>
                  <a:fillRect r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3EDC5-0194-E1C8-C878-7C162F7DF2D6}"/>
                  </a:ext>
                </a:extLst>
              </p:cNvPr>
              <p:cNvSpPr txBox="1"/>
              <p:nvPr/>
            </p:nvSpPr>
            <p:spPr bwMode="auto">
              <a:xfrm>
                <a:off x="2465656" y="5276393"/>
                <a:ext cx="9633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3EDC5-0194-E1C8-C878-7C162F7DF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656" y="5276393"/>
                <a:ext cx="9633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 descr="http://www.aip.org/history/heisenberg/images/borna1.jpg">
            <a:extLst>
              <a:ext uri="{FF2B5EF4-FFF2-40B4-BE49-F238E27FC236}">
                <a16:creationId xmlns:a16="http://schemas.microsoft.com/office/drawing/2014/main" id="{87E25A06-F305-4F32-FE57-1B74DEF7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54" y="391566"/>
            <a:ext cx="1181265" cy="174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811DDC17-9D94-73FD-2CA7-CFD6D9A57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986" y="1417991"/>
                <a:ext cx="61907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（意思就是位置在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附近，不準度大約是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dirty="0"/>
                  <a:t>）</a:t>
                </a:r>
              </a:p>
            </p:txBody>
          </p:sp>
        </mc:Choice>
        <mc:Fallback xmlns="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811DDC17-9D94-73FD-2CA7-CFD6D9A57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86" y="1417991"/>
                <a:ext cx="6190759" cy="369332"/>
              </a:xfrm>
              <a:prstGeom prst="rect">
                <a:avLst/>
              </a:prstGeom>
              <a:blipFill>
                <a:blip r:embed="rId12"/>
                <a:stretch>
                  <a:fillRect l="-82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6555F19E-D407-88EE-99BB-5F2D12911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661" y="579194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zh-TW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是連續變數</m:t>
                    </m:r>
                  </m:oMath>
                </a14:m>
                <a:r>
                  <a:rPr lang="zh-TW" altLang="en-US" dirty="0"/>
                  <a:t>，所以機率大小是以機率密度表示！</a:t>
                </a: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6555F19E-D407-88EE-99BB-5F2D1291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661" y="579194"/>
                <a:ext cx="6807601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7"/>
              <p:cNvSpPr txBox="1">
                <a:spLocks noChangeArrowheads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TW" altLang="en-US" dirty="0">
                    <a:latin typeface="+mn-lt"/>
                  </a:rPr>
                  <a:t>當速度等於光速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+mn-lt"/>
                  </a:rPr>
                  <a:t>時，物體的能量是無限大，因此我們無法將物體的速度加大超過光速。</a:t>
                </a:r>
                <a:r>
                  <a:rPr lang="en-US" altLang="zh-TW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blipFill>
                <a:blip r:embed="rId2"/>
                <a:stretch>
                  <a:fillRect l="-509" b="-1000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093932" y="5745675"/>
            <a:ext cx="67691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Arial" charset="0"/>
              </a:rPr>
              <a:t>當物體靜止時，它的質量對應一個不為零的能量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pic>
        <p:nvPicPr>
          <p:cNvPr id="198663" name="Picture 11" descr="F3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>
            <a:fillRect/>
          </a:stretch>
        </p:blipFill>
        <p:spPr bwMode="auto">
          <a:xfrm>
            <a:off x="1159794" y="1233240"/>
            <a:ext cx="25384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solidFill>
                      <a:schemeClr val="tx1"/>
                    </a:solidFill>
                  </a:rPr>
                  <a:t>動能的牛頓定義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chemeClr val="tx1"/>
                    </a:solidFill>
                  </a:rPr>
                  <a:t>是不正確的！</a:t>
                </a: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blipFill>
                <a:blip r:embed="rId4"/>
                <a:stretch>
                  <a:fillRect l="-771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2225" y="2822344"/>
            <a:ext cx="39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如此定義的動能才滿足動能守恆定律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（牛頓定義下的動能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在高速時即不守恆）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  <a:blipFill>
                <a:blip r:embed="rId5"/>
                <a:stretch>
                  <a:fillRect l="-1010" b="-5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FF0000"/>
                    </a:solidFill>
                  </a:rPr>
                  <a:t>但在速度遠小於光速時，相對論的動能會趨近牛頓力學中的動能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blipFill rotWithShape="1">
                <a:blip r:embed="rId11"/>
                <a:stretch>
                  <a:fillRect l="-637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3941976" y="1215413"/>
            <a:ext cx="291509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相對論修改了能量的形式，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8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354145" y="3773247"/>
            <a:ext cx="35754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機率密度的總積分必需等於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9460" name="Picture 12" descr="D:\Downloads\Data\Knight\Media\Chapter40\Images\40_08Figureb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4"/>
          <a:stretch>
            <a:fillRect/>
          </a:stretch>
        </p:blipFill>
        <p:spPr bwMode="auto">
          <a:xfrm>
            <a:off x="1755407" y="1222676"/>
            <a:ext cx="51974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12"/>
          <p:cNvSpPr txBox="1">
            <a:spLocks noChangeArrowheads="1"/>
          </p:cNvSpPr>
          <p:nvPr/>
        </p:nvSpPr>
        <p:spPr bwMode="auto">
          <a:xfrm>
            <a:off x="1706424" y="4646545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歸一化條件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Normalization Condition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矩形 15"/>
          <p:cNvSpPr>
            <a:spLocks noChangeArrowheads="1"/>
          </p:cNvSpPr>
          <p:nvPr/>
        </p:nvSpPr>
        <p:spPr bwMode="auto">
          <a:xfrm>
            <a:off x="1694550" y="5079892"/>
            <a:ext cx="7027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這個是</a:t>
            </a:r>
            <a:r>
              <a:rPr lang="zh-TW" altLang="en-US" dirty="0"/>
              <a:t>電子</a:t>
            </a:r>
            <a:r>
              <a:rPr lang="zh-TW" altLang="zh-TW" dirty="0"/>
              <a:t>波函數在薛丁格方程式以外必須滿足的額外的條件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800638" y="3520629"/>
                <a:ext cx="2388090" cy="9019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638" y="3520629"/>
                <a:ext cx="2388090" cy="901914"/>
              </a:xfrm>
              <a:prstGeom prst="rect">
                <a:avLst/>
              </a:prstGeom>
              <a:blipFill>
                <a:blip r:embed="rId3"/>
                <a:stretch>
                  <a:fillRect l="-32275" t="-112676" b="-1732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18B9A2-E729-3BD3-3101-749DE5277EB3}"/>
              </a:ext>
            </a:extLst>
          </p:cNvPr>
          <p:cNvSpPr txBox="1"/>
          <p:nvPr/>
        </p:nvSpPr>
        <p:spPr bwMode="auto">
          <a:xfrm>
            <a:off x="1695261" y="5925585"/>
            <a:ext cx="493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但總機率是不是會隨時間變化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7A03558-79D7-A87B-022B-64CE8BF2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407" y="708644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發現該粒子的總機率必需等於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46C53-F7D7-831F-C33F-B9F9A8B4BA70}"/>
              </a:ext>
            </a:extLst>
          </p:cNvPr>
          <p:cNvSpPr txBox="1"/>
          <p:nvPr/>
        </p:nvSpPr>
        <p:spPr bwMode="auto">
          <a:xfrm>
            <a:off x="1706424" y="5491206"/>
            <a:ext cx="576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光子或會衰變生成的粒子就不滿足此條件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3155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DA2B1-B569-4FED-B249-F533B13E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7" b="54330"/>
          <a:stretch/>
        </p:blipFill>
        <p:spPr>
          <a:xfrm>
            <a:off x="789332" y="2276872"/>
            <a:ext cx="4032448" cy="303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3753C-34AD-A216-1132-8623F4F72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829" b="50882"/>
          <a:stretch/>
        </p:blipFill>
        <p:spPr>
          <a:xfrm>
            <a:off x="4958458" y="2276872"/>
            <a:ext cx="3600400" cy="3037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5DD42-5D6D-125F-82B6-35C025074DDB}"/>
              </a:ext>
            </a:extLst>
          </p:cNvPr>
          <p:cNvSpPr txBox="1"/>
          <p:nvPr/>
        </p:nvSpPr>
        <p:spPr bwMode="auto">
          <a:xfrm>
            <a:off x="819354" y="90872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假設某時間時，瞬間波函數可以寫成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/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3B999C-F0CC-B98E-40B1-751B1A7CEBD7}"/>
              </a:ext>
            </a:extLst>
          </p:cNvPr>
          <p:cNvSpPr txBox="1"/>
          <p:nvPr/>
        </p:nvSpPr>
        <p:spPr bwMode="auto">
          <a:xfrm>
            <a:off x="789332" y="1419960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考慮其歸一化條件，並計算機率密度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5726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4ABF2-407F-BE8C-54BF-0835D32B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188640"/>
            <a:ext cx="790890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3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2060848"/>
            <a:ext cx="48974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547664" y="1412776"/>
            <a:ext cx="6876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自由電子波波函數及其機率解釋能計算雙狹縫干涉的粒子分佈嗎？</a:t>
            </a:r>
          </a:p>
        </p:txBody>
      </p:sp>
    </p:spTree>
    <p:extLst>
      <p:ext uri="{BB962C8B-B14F-4D97-AF65-F5344CB8AC3E}">
        <p14:creationId xmlns:p14="http://schemas.microsoft.com/office/powerpoint/2010/main" val="280366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5367" name="Picture 5" descr="f3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49" y="3800655"/>
            <a:ext cx="2691804" cy="27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/>
          <p:cNvCxnSpPr>
            <a:cxnSpLocks/>
          </p:cNvCxnSpPr>
          <p:nvPr/>
        </p:nvCxnSpPr>
        <p:spPr>
          <a:xfrm flipV="1">
            <a:off x="6743700" y="4651375"/>
            <a:ext cx="1199895" cy="2138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69" name="文字方塊 22"/>
              <p:cNvSpPr txBox="1">
                <a:spLocks noChangeArrowheads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Re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dirty="0"/>
                  <a:t>就是干涉的結果！</a:t>
                </a:r>
              </a:p>
            </p:txBody>
          </p:sp>
        </mc:Choice>
        <mc:Fallback xmlns="">
          <p:sp>
            <p:nvSpPr>
              <p:cNvPr id="15369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>
            <a:cxnSpLocks/>
          </p:cNvCxnSpPr>
          <p:nvPr/>
        </p:nvCxnSpPr>
        <p:spPr>
          <a:xfrm flipV="1">
            <a:off x="6743700" y="4651375"/>
            <a:ext cx="1199895" cy="854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E7E14B09-6CE0-A41A-0CB0-062A1F8131CB}"/>
                  </a:ext>
                </a:extLst>
              </p:cNvPr>
              <p:cNvSpPr txBox="1"/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E7E14B09-6CE0-A41A-0CB0-062A1F81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89AFA043-23C5-590B-78C8-E8FB3447723D}"/>
                  </a:ext>
                </a:extLst>
              </p:cNvPr>
              <p:cNvSpPr txBox="1"/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89AFA043-23C5-590B-78C8-E8FB3447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D0EE5D34-0383-E246-D470-C4AC380345A5}"/>
                  </a:ext>
                </a:extLst>
              </p:cNvPr>
              <p:cNvSpPr txBox="1"/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D0EE5D34-0383-E246-D470-C4AC3803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D864EA57-58B4-E850-BCE2-D729589E5419}"/>
                  </a:ext>
                </a:extLst>
              </p:cNvPr>
              <p:cNvSpPr txBox="1"/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D864EA57-58B4-E850-BCE2-D729589E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7DF92F-637F-013B-5000-533272A68ED2}"/>
              </a:ext>
            </a:extLst>
          </p:cNvPr>
          <p:cNvSpPr txBox="1"/>
          <p:nvPr/>
        </p:nvSpPr>
        <p:spPr bwMode="auto">
          <a:xfrm>
            <a:off x="7092280" y="2301316"/>
            <a:ext cx="1008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2-16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547BD-C7FC-EDF9-6435-DE3A48479442}"/>
                  </a:ext>
                </a:extLst>
              </p:cNvPr>
              <p:cNvSpPr txBox="1"/>
              <p:nvPr/>
            </p:nvSpPr>
            <p:spPr bwMode="auto">
              <a:xfrm>
                <a:off x="7088829" y="4765548"/>
                <a:ext cx="291483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547BD-C7FC-EDF9-6435-DE3A4847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8829" y="4765548"/>
                <a:ext cx="29148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63238-AA0C-EECF-4528-F044969093EE}"/>
                  </a:ext>
                </a:extLst>
              </p:cNvPr>
              <p:cNvSpPr txBox="1"/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63238-AA0C-EECF-4528-F04496909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C1C7D-31AD-0267-4DAE-A5808A800F15}"/>
                  </a:ext>
                </a:extLst>
              </p:cNvPr>
              <p:cNvSpPr txBox="1"/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是狹縫1,2距觀測點的距離！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C1C7D-31AD-0267-4DAE-A5808A80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49610F-A82E-E36A-E885-962D604B3DBF}"/>
              </a:ext>
            </a:extLst>
          </p:cNvPr>
          <p:cNvSpPr txBox="1"/>
          <p:nvPr/>
        </p:nvSpPr>
        <p:spPr bwMode="auto">
          <a:xfrm>
            <a:off x="1127500" y="1316271"/>
            <a:ext cx="226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觀測點的機率密度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60"/>
          <a:stretch/>
        </p:blipFill>
        <p:spPr bwMode="auto">
          <a:xfrm>
            <a:off x="827584" y="2336304"/>
            <a:ext cx="7848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F3CC8955-21C4-E4B2-ED17-885C4886C883}"/>
                  </a:ext>
                </a:extLst>
              </p:cNvPr>
              <p:cNvSpPr txBox="1"/>
              <p:nvPr/>
            </p:nvSpPr>
            <p:spPr bwMode="auto">
              <a:xfrm>
                <a:off x="1042497" y="764704"/>
                <a:ext cx="6873356" cy="7693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F3CC8955-21C4-E4B2-ED17-885C4886C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97" y="764704"/>
                <a:ext cx="6873356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7968611-25EF-C5EB-5C61-D139D28F9CCE}"/>
              </a:ext>
            </a:extLst>
          </p:cNvPr>
          <p:cNvSpPr txBox="1"/>
          <p:nvPr/>
        </p:nvSpPr>
        <p:spPr bwMode="auto">
          <a:xfrm>
            <a:off x="3059832" y="1769062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與一般雙狹縫干涉完全一致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39_08">
            <a:extLst>
              <a:ext uri="{FF2B5EF4-FFF2-40B4-BE49-F238E27FC236}">
                <a16:creationId xmlns:a16="http://schemas.microsoft.com/office/drawing/2014/main" id="{F1B64FBB-D2AE-9B07-3297-1C9E892AF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7033" r="48530"/>
          <a:stretch/>
        </p:blipFill>
        <p:spPr bwMode="auto">
          <a:xfrm>
            <a:off x="3635896" y="5301208"/>
            <a:ext cx="2232248" cy="106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4291C-806B-3C6D-A2C0-4A84616F6D4D}"/>
                  </a:ext>
                </a:extLst>
              </p:cNvPr>
              <p:cNvSpPr txBox="1"/>
              <p:nvPr/>
            </p:nvSpPr>
            <p:spPr bwMode="auto">
              <a:xfrm>
                <a:off x="7884096" y="5216624"/>
                <a:ext cx="79208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4291C-806B-3C6D-A2C0-4A84616F6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096" y="5216624"/>
                <a:ext cx="79208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8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60"/>
          <a:stretch/>
        </p:blipFill>
        <p:spPr bwMode="auto">
          <a:xfrm>
            <a:off x="827584" y="2336304"/>
            <a:ext cx="7848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F3CC8955-21C4-E4B2-ED17-885C4886C883}"/>
                  </a:ext>
                </a:extLst>
              </p:cNvPr>
              <p:cNvSpPr txBox="1"/>
              <p:nvPr/>
            </p:nvSpPr>
            <p:spPr bwMode="auto">
              <a:xfrm>
                <a:off x="1042497" y="764704"/>
                <a:ext cx="6873356" cy="7693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F3CC8955-21C4-E4B2-ED17-885C4886C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97" y="764704"/>
                <a:ext cx="6873356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7968611-25EF-C5EB-5C61-D139D28F9CCE}"/>
              </a:ext>
            </a:extLst>
          </p:cNvPr>
          <p:cNvSpPr txBox="1"/>
          <p:nvPr/>
        </p:nvSpPr>
        <p:spPr bwMode="auto">
          <a:xfrm>
            <a:off x="3059832" y="1769062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與一般雙狹縫干涉完全一致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39_08">
            <a:extLst>
              <a:ext uri="{FF2B5EF4-FFF2-40B4-BE49-F238E27FC236}">
                <a16:creationId xmlns:a16="http://schemas.microsoft.com/office/drawing/2014/main" id="{F1B64FBB-D2AE-9B07-3297-1C9E892AF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7033" r="48530"/>
          <a:stretch/>
        </p:blipFill>
        <p:spPr bwMode="auto">
          <a:xfrm>
            <a:off x="3635896" y="5301208"/>
            <a:ext cx="2232248" cy="106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4291C-806B-3C6D-A2C0-4A84616F6D4D}"/>
                  </a:ext>
                </a:extLst>
              </p:cNvPr>
              <p:cNvSpPr txBox="1"/>
              <p:nvPr/>
            </p:nvSpPr>
            <p:spPr bwMode="auto">
              <a:xfrm>
                <a:off x="7884096" y="5216624"/>
                <a:ext cx="79208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4291C-806B-3C6D-A2C0-4A84616F6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096" y="5216624"/>
                <a:ext cx="79208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08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19250" y="2060575"/>
            <a:ext cx="51133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靜止的物體因為其質量，能量亦不為零</a:t>
            </a:r>
            <a:endParaRPr lang="en-US" altLang="zh-TW" dirty="0">
              <a:latin typeface="+mn-lt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619250" y="2565400"/>
            <a:ext cx="5076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+mn-lt"/>
              </a:rPr>
              <a:t>這個公式暗示了能量與質量可以彼此互相轉換。</a:t>
            </a:r>
            <a:endParaRPr lang="en-US" altLang="zh-TW" dirty="0">
              <a:latin typeface="+mn-lt"/>
            </a:endParaRPr>
          </a:p>
        </p:txBody>
      </p:sp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1042988" y="5842000"/>
            <a:ext cx="7939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質量是能量的一種形式，能量守恆蘊含質量可以轉換為其他形式的能量，</a:t>
            </a:r>
          </a:p>
        </p:txBody>
      </p:sp>
      <p:sp>
        <p:nvSpPr>
          <p:cNvPr id="134150" name="向右箭號 7"/>
          <p:cNvSpPr>
            <a:spLocks noChangeArrowheads="1"/>
          </p:cNvSpPr>
          <p:nvPr/>
        </p:nvSpPr>
        <p:spPr bwMode="auto">
          <a:xfrm>
            <a:off x="3635375" y="873125"/>
            <a:ext cx="757238" cy="395288"/>
          </a:xfrm>
          <a:prstGeom prst="rightArrow">
            <a:avLst>
              <a:gd name="adj1" fmla="val 50000"/>
              <a:gd name="adj2" fmla="val 50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2" name="Line 16"/>
          <p:cNvSpPr>
            <a:spLocks noChangeShapeType="1"/>
          </p:cNvSpPr>
          <p:nvPr/>
        </p:nvSpPr>
        <p:spPr bwMode="auto">
          <a:xfrm flipH="1">
            <a:off x="1133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3" name="Line 17"/>
          <p:cNvSpPr>
            <a:spLocks noChangeShapeType="1"/>
          </p:cNvSpPr>
          <p:nvPr/>
        </p:nvSpPr>
        <p:spPr bwMode="auto">
          <a:xfrm>
            <a:off x="11334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4" name="Line 18"/>
          <p:cNvSpPr>
            <a:spLocks noChangeShapeType="1"/>
          </p:cNvSpPr>
          <p:nvPr/>
        </p:nvSpPr>
        <p:spPr bwMode="auto">
          <a:xfrm flipV="1">
            <a:off x="1438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5" name="Rectangle 19"/>
          <p:cNvSpPr>
            <a:spLocks noChangeArrowheads="1"/>
          </p:cNvSpPr>
          <p:nvPr/>
        </p:nvSpPr>
        <p:spPr bwMode="auto">
          <a:xfrm>
            <a:off x="1133475" y="4387850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56" name="Line 20"/>
          <p:cNvSpPr>
            <a:spLocks noChangeShapeType="1"/>
          </p:cNvSpPr>
          <p:nvPr/>
        </p:nvSpPr>
        <p:spPr bwMode="auto">
          <a:xfrm flipH="1">
            <a:off x="50958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7" name="Line 21"/>
          <p:cNvSpPr>
            <a:spLocks noChangeShapeType="1"/>
          </p:cNvSpPr>
          <p:nvPr/>
        </p:nvSpPr>
        <p:spPr bwMode="auto">
          <a:xfrm>
            <a:off x="50958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8" name="Line 22"/>
          <p:cNvSpPr>
            <a:spLocks noChangeShapeType="1"/>
          </p:cNvSpPr>
          <p:nvPr/>
        </p:nvSpPr>
        <p:spPr bwMode="auto">
          <a:xfrm flipV="1">
            <a:off x="5400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59" name="Rectangle 23"/>
          <p:cNvSpPr>
            <a:spLocks noChangeArrowheads="1"/>
          </p:cNvSpPr>
          <p:nvPr/>
        </p:nvSpPr>
        <p:spPr bwMode="auto">
          <a:xfrm>
            <a:off x="5095875" y="4845050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0" name="Text Box 24"/>
          <p:cNvSpPr txBox="1">
            <a:spLocks noChangeArrowheads="1"/>
          </p:cNvSpPr>
          <p:nvPr/>
        </p:nvSpPr>
        <p:spPr bwMode="auto">
          <a:xfrm>
            <a:off x="1514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61" name="Line 26"/>
          <p:cNvSpPr>
            <a:spLocks noChangeShapeType="1"/>
          </p:cNvSpPr>
          <p:nvPr/>
        </p:nvSpPr>
        <p:spPr bwMode="auto">
          <a:xfrm flipH="1">
            <a:off x="61626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2" name="Line 27"/>
          <p:cNvSpPr>
            <a:spLocks noChangeShapeType="1"/>
          </p:cNvSpPr>
          <p:nvPr/>
        </p:nvSpPr>
        <p:spPr bwMode="auto">
          <a:xfrm>
            <a:off x="61626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3" name="Line 28"/>
          <p:cNvSpPr>
            <a:spLocks noChangeShapeType="1"/>
          </p:cNvSpPr>
          <p:nvPr/>
        </p:nvSpPr>
        <p:spPr bwMode="auto">
          <a:xfrm flipV="1">
            <a:off x="64674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4" name="Rectangle 29"/>
          <p:cNvSpPr>
            <a:spLocks noChangeArrowheads="1"/>
          </p:cNvSpPr>
          <p:nvPr/>
        </p:nvSpPr>
        <p:spPr bwMode="auto">
          <a:xfrm>
            <a:off x="6162675" y="4387850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65" name="Text Box 30"/>
          <p:cNvSpPr txBox="1">
            <a:spLocks noChangeArrowheads="1"/>
          </p:cNvSpPr>
          <p:nvPr/>
        </p:nvSpPr>
        <p:spPr bwMode="auto">
          <a:xfrm>
            <a:off x="64674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66" name="Line 31"/>
          <p:cNvSpPr>
            <a:spLocks noChangeShapeType="1"/>
          </p:cNvSpPr>
          <p:nvPr/>
        </p:nvSpPr>
        <p:spPr bwMode="auto">
          <a:xfrm flipH="1">
            <a:off x="22002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7" name="Line 32"/>
          <p:cNvSpPr>
            <a:spLocks noChangeShapeType="1"/>
          </p:cNvSpPr>
          <p:nvPr/>
        </p:nvSpPr>
        <p:spPr bwMode="auto">
          <a:xfrm>
            <a:off x="2200275" y="499745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8" name="Line 33"/>
          <p:cNvSpPr>
            <a:spLocks noChangeShapeType="1"/>
          </p:cNvSpPr>
          <p:nvPr/>
        </p:nvSpPr>
        <p:spPr bwMode="auto">
          <a:xfrm flipV="1">
            <a:off x="2505075" y="4311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69" name="Rectangle 34"/>
          <p:cNvSpPr>
            <a:spLocks noChangeArrowheads="1"/>
          </p:cNvSpPr>
          <p:nvPr/>
        </p:nvSpPr>
        <p:spPr bwMode="auto">
          <a:xfrm>
            <a:off x="2200275" y="484505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0" name="Text Box 35"/>
          <p:cNvSpPr txBox="1">
            <a:spLocks noChangeArrowheads="1"/>
          </p:cNvSpPr>
          <p:nvPr/>
        </p:nvSpPr>
        <p:spPr bwMode="auto">
          <a:xfrm>
            <a:off x="2505075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4171" name="AutoShape 36"/>
          <p:cNvSpPr>
            <a:spLocks noChangeArrowheads="1"/>
          </p:cNvSpPr>
          <p:nvPr/>
        </p:nvSpPr>
        <p:spPr bwMode="auto">
          <a:xfrm>
            <a:off x="1285875" y="3778250"/>
            <a:ext cx="1143000" cy="3048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4172" name="Text Box 24"/>
          <p:cNvSpPr txBox="1">
            <a:spLocks noChangeArrowheads="1"/>
          </p:cNvSpPr>
          <p:nvPr/>
        </p:nvSpPr>
        <p:spPr bwMode="auto">
          <a:xfrm>
            <a:off x="5435600" y="46164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4173" name="文字方塊 31"/>
          <p:cNvSpPr txBox="1">
            <a:spLocks noChangeArrowheads="1"/>
          </p:cNvSpPr>
          <p:nvPr/>
        </p:nvSpPr>
        <p:spPr bwMode="auto">
          <a:xfrm>
            <a:off x="1079500" y="53736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質量的減少可能變為動能的增加！</a:t>
            </a:r>
          </a:p>
        </p:txBody>
      </p:sp>
      <p:sp>
        <p:nvSpPr>
          <p:cNvPr id="2" name="矩形 1"/>
          <p:cNvSpPr/>
          <p:nvPr/>
        </p:nvSpPr>
        <p:spPr>
          <a:xfrm>
            <a:off x="1042988" y="6334370"/>
            <a:ext cx="793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>
                <a:solidFill>
                  <a:srgbClr val="FF0000"/>
                </a:solidFill>
                <a:latin typeface="Arial" pitchFamily="34" charset="0"/>
              </a:rPr>
              <a:t>其他形式的能量亦可轉換為質量，質量不再守恆。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is not conserved.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/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106EC5-348F-5647-94A5-DC56B2B6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305" y="730524"/>
                <a:ext cx="1739707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/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A611071-B038-084F-952C-C5420635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57" y="932269"/>
                <a:ext cx="934743" cy="276999"/>
              </a:xfrm>
              <a:prstGeom prst="rect">
                <a:avLst/>
              </a:prstGeom>
              <a:blipFill>
                <a:blip r:embed="rId3"/>
                <a:stretch>
                  <a:fillRect l="-4000" r="-1333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/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D1376B2-AF22-1E4A-A730-EA054FF64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43" y="3358783"/>
                <a:ext cx="1379352" cy="276999"/>
              </a:xfrm>
              <a:prstGeom prst="rect">
                <a:avLst/>
              </a:prstGeom>
              <a:blipFill>
                <a:blip r:embed="rId4"/>
                <a:stretch>
                  <a:fillRect l="-2752" t="-4545" r="-1835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11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Oval 2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0" name="Oval 3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1" name="Line 6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2" name="Line 7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4" name="Text Box 9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5" name="Text Box 26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35176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7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1" name="Text Box 37"/>
          <p:cNvSpPr txBox="1">
            <a:spLocks noChangeArrowheads="1"/>
          </p:cNvSpPr>
          <p:nvPr/>
        </p:nvSpPr>
        <p:spPr bwMode="auto">
          <a:xfrm>
            <a:off x="3650303" y="4329113"/>
            <a:ext cx="484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質量不守恆，入射粒子的動能轉換成質量。</a:t>
            </a:r>
          </a:p>
        </p:txBody>
      </p:sp>
      <p:sp>
        <p:nvSpPr>
          <p:cNvPr id="135182" name="Line 16"/>
          <p:cNvSpPr>
            <a:spLocks noChangeShapeType="1"/>
          </p:cNvSpPr>
          <p:nvPr/>
        </p:nvSpPr>
        <p:spPr bwMode="auto">
          <a:xfrm flipH="1">
            <a:off x="49291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3" name="Line 17"/>
          <p:cNvSpPr>
            <a:spLocks noChangeShapeType="1"/>
          </p:cNvSpPr>
          <p:nvPr/>
        </p:nvSpPr>
        <p:spPr bwMode="auto">
          <a:xfrm>
            <a:off x="49291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4" name="Line 18"/>
          <p:cNvSpPr>
            <a:spLocks noChangeShapeType="1"/>
          </p:cNvSpPr>
          <p:nvPr/>
        </p:nvSpPr>
        <p:spPr bwMode="auto">
          <a:xfrm flipV="1">
            <a:off x="5233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4929188" y="5792788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6" name="Line 20"/>
          <p:cNvSpPr>
            <a:spLocks noChangeShapeType="1"/>
          </p:cNvSpPr>
          <p:nvPr/>
        </p:nvSpPr>
        <p:spPr bwMode="auto">
          <a:xfrm flipH="1">
            <a:off x="13636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7" name="Line 21"/>
          <p:cNvSpPr>
            <a:spLocks noChangeShapeType="1"/>
          </p:cNvSpPr>
          <p:nvPr/>
        </p:nvSpPr>
        <p:spPr bwMode="auto">
          <a:xfrm>
            <a:off x="13636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8" name="Line 22"/>
          <p:cNvSpPr>
            <a:spLocks noChangeShapeType="1"/>
          </p:cNvSpPr>
          <p:nvPr/>
        </p:nvSpPr>
        <p:spPr bwMode="auto">
          <a:xfrm flipV="1">
            <a:off x="1668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1363663" y="6321425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0" name="Text Box 24"/>
          <p:cNvSpPr txBox="1">
            <a:spLocks noChangeArrowheads="1"/>
          </p:cNvSpPr>
          <p:nvPr/>
        </p:nvSpPr>
        <p:spPr bwMode="auto">
          <a:xfrm>
            <a:off x="53101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191" name="Line 26"/>
          <p:cNvSpPr>
            <a:spLocks noChangeShapeType="1"/>
          </p:cNvSpPr>
          <p:nvPr/>
        </p:nvSpPr>
        <p:spPr bwMode="auto">
          <a:xfrm flipH="1">
            <a:off x="2430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2" name="Line 27"/>
          <p:cNvSpPr>
            <a:spLocks noChangeShapeType="1"/>
          </p:cNvSpPr>
          <p:nvPr/>
        </p:nvSpPr>
        <p:spPr bwMode="auto">
          <a:xfrm>
            <a:off x="24304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3" name="Line 28"/>
          <p:cNvSpPr>
            <a:spLocks noChangeShapeType="1"/>
          </p:cNvSpPr>
          <p:nvPr/>
        </p:nvSpPr>
        <p:spPr bwMode="auto">
          <a:xfrm flipV="1">
            <a:off x="27352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4" name="Rectangle 29"/>
          <p:cNvSpPr>
            <a:spLocks noChangeArrowheads="1"/>
          </p:cNvSpPr>
          <p:nvPr/>
        </p:nvSpPr>
        <p:spPr bwMode="auto">
          <a:xfrm>
            <a:off x="2430463" y="5864225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5" name="Text Box 30"/>
          <p:cNvSpPr txBox="1">
            <a:spLocks noChangeArrowheads="1"/>
          </p:cNvSpPr>
          <p:nvPr/>
        </p:nvSpPr>
        <p:spPr bwMode="auto">
          <a:xfrm>
            <a:off x="2735263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196" name="Line 31"/>
          <p:cNvSpPr>
            <a:spLocks noChangeShapeType="1"/>
          </p:cNvSpPr>
          <p:nvPr/>
        </p:nvSpPr>
        <p:spPr bwMode="auto">
          <a:xfrm flipH="1">
            <a:off x="5995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7" name="Line 32"/>
          <p:cNvSpPr>
            <a:spLocks noChangeShapeType="1"/>
          </p:cNvSpPr>
          <p:nvPr/>
        </p:nvSpPr>
        <p:spPr bwMode="auto">
          <a:xfrm>
            <a:off x="59959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8" name="Line 33"/>
          <p:cNvSpPr>
            <a:spLocks noChangeShapeType="1"/>
          </p:cNvSpPr>
          <p:nvPr/>
        </p:nvSpPr>
        <p:spPr bwMode="auto">
          <a:xfrm flipV="1">
            <a:off x="63007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9" name="Rectangle 34"/>
          <p:cNvSpPr>
            <a:spLocks noChangeArrowheads="1"/>
          </p:cNvSpPr>
          <p:nvPr/>
        </p:nvSpPr>
        <p:spPr bwMode="auto">
          <a:xfrm>
            <a:off x="5995988" y="6249988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0" name="Text Box 35"/>
          <p:cNvSpPr txBox="1">
            <a:spLocks noChangeArrowheads="1"/>
          </p:cNvSpPr>
          <p:nvPr/>
        </p:nvSpPr>
        <p:spPr bwMode="auto">
          <a:xfrm>
            <a:off x="63007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201" name="AutoShape 36"/>
          <p:cNvSpPr>
            <a:spLocks noChangeArrowheads="1"/>
          </p:cNvSpPr>
          <p:nvPr/>
        </p:nvSpPr>
        <p:spPr bwMode="auto">
          <a:xfrm flipH="1">
            <a:off x="1331913" y="5373688"/>
            <a:ext cx="1304925" cy="330200"/>
          </a:xfrm>
          <a:prstGeom prst="curvedDownArrow">
            <a:avLst>
              <a:gd name="adj1" fmla="val 75068"/>
              <a:gd name="adj2" fmla="val 15015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2" name="Text Box 24"/>
          <p:cNvSpPr txBox="1">
            <a:spLocks noChangeArrowheads="1"/>
          </p:cNvSpPr>
          <p:nvPr/>
        </p:nvSpPr>
        <p:spPr bwMode="auto">
          <a:xfrm>
            <a:off x="1704975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203" name="Oval 4"/>
          <p:cNvSpPr>
            <a:spLocks noChangeArrowheads="1"/>
          </p:cNvSpPr>
          <p:nvPr/>
        </p:nvSpPr>
        <p:spPr bwMode="auto">
          <a:xfrm>
            <a:off x="1841500" y="3135313"/>
            <a:ext cx="631825" cy="63341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/>
              <p:nvPr/>
            </p:nvSpPr>
            <p:spPr bwMode="auto">
              <a:xfrm>
                <a:off x="4172340" y="902494"/>
                <a:ext cx="2204258" cy="9573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40" y="902494"/>
                <a:ext cx="2204258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/>
              <p:nvPr/>
            </p:nvSpPr>
            <p:spPr bwMode="auto">
              <a:xfrm>
                <a:off x="4177475" y="3142878"/>
                <a:ext cx="1958100" cy="610936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475" y="3142878"/>
                <a:ext cx="19581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/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BB0729D-A8D8-C6DD-6795-749E1B6B22D6}"/>
              </a:ext>
            </a:extLst>
          </p:cNvPr>
          <p:cNvSpPr txBox="1"/>
          <p:nvPr/>
        </p:nvSpPr>
        <p:spPr>
          <a:xfrm>
            <a:off x="2401532" y="340607"/>
            <a:ext cx="3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完全非彈性碰撞的質量就不守恆！</a:t>
            </a:r>
          </a:p>
        </p:txBody>
      </p:sp>
    </p:spTree>
    <p:extLst>
      <p:ext uri="{BB962C8B-B14F-4D97-AF65-F5344CB8AC3E}">
        <p14:creationId xmlns:p14="http://schemas.microsoft.com/office/powerpoint/2010/main" val="15761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Oval 2"/>
          <p:cNvSpPr>
            <a:spLocks noChangeArrowheads="1"/>
          </p:cNvSpPr>
          <p:nvPr/>
        </p:nvSpPr>
        <p:spPr bwMode="auto">
          <a:xfrm>
            <a:off x="1204119" y="2426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0" name="Oval 3"/>
          <p:cNvSpPr>
            <a:spLocks noChangeArrowheads="1"/>
          </p:cNvSpPr>
          <p:nvPr/>
        </p:nvSpPr>
        <p:spPr bwMode="auto">
          <a:xfrm>
            <a:off x="2969419" y="2426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1" name="Oval 4"/>
          <p:cNvSpPr>
            <a:spLocks noChangeArrowheads="1"/>
          </p:cNvSpPr>
          <p:nvPr/>
        </p:nvSpPr>
        <p:spPr bwMode="auto">
          <a:xfrm>
            <a:off x="1933770" y="1077459"/>
            <a:ext cx="631825" cy="63341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2" name="Line 6"/>
          <p:cNvSpPr>
            <a:spLocks noChangeShapeType="1"/>
          </p:cNvSpPr>
          <p:nvPr/>
        </p:nvSpPr>
        <p:spPr bwMode="auto">
          <a:xfrm flipH="1">
            <a:off x="688816" y="2274526"/>
            <a:ext cx="6232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>
            <a:off x="3040856" y="2282463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Text Box 8"/>
              <p:cNvSpPr txBox="1">
                <a:spLocks noChangeArrowheads="1"/>
              </p:cNvSpPr>
              <p:nvPr/>
            </p:nvSpPr>
            <p:spPr bwMode="auto">
              <a:xfrm>
                <a:off x="1312069" y="1887175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029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2069" y="1887175"/>
                <a:ext cx="179387" cy="276999"/>
              </a:xfrm>
              <a:prstGeom prst="rect">
                <a:avLst/>
              </a:prstGeom>
              <a:blipFill>
                <a:blip r:embed="rId2"/>
                <a:stretch>
                  <a:fillRect l="-33333" t="-30435" r="-2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6" name="Text Box 26"/>
          <p:cNvSpPr txBox="1">
            <a:spLocks noChangeArrowheads="1"/>
          </p:cNvSpPr>
          <p:nvPr/>
        </p:nvSpPr>
        <p:spPr bwMode="auto">
          <a:xfrm>
            <a:off x="7560469" y="1237888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40297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8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2860675" y="6308162"/>
            <a:ext cx="478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衰變產物的總質量必須小於衰變粒子的質量</a:t>
            </a:r>
            <a:r>
              <a:rPr kumimoji="0" lang="en-US" altLang="zh-TW" sz="1800" dirty="0">
                <a:solidFill>
                  <a:srgbClr val="FF0000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805311" y="2859701"/>
            <a:ext cx="42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由能量守恆可以得出產物粒子的能量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212431" y="1823947"/>
                <a:ext cx="2676310" cy="96334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31" y="1823947"/>
                <a:ext cx="2676310" cy="963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60803" y="3308150"/>
                <a:ext cx="1346651" cy="39709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03" y="3308150"/>
                <a:ext cx="1346651" cy="397096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822331" y="4316574"/>
                <a:ext cx="1385123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31" y="4316574"/>
                <a:ext cx="1385123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787250" y="3852240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293506" y="5064047"/>
                <a:ext cx="1614609" cy="963341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06" y="5064047"/>
                <a:ext cx="1614609" cy="963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12431" y="1323996"/>
                <a:ext cx="1454180" cy="38940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𝑀𝑐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31" y="1323996"/>
                <a:ext cx="1454180" cy="389402"/>
              </a:xfrm>
              <a:prstGeom prst="rect">
                <a:avLst/>
              </a:prstGeom>
              <a:blipFill>
                <a:blip r:embed="rId7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86890" y="6287089"/>
                <a:ext cx="107273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890" y="6287089"/>
                <a:ext cx="107273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/>
              <p:nvPr/>
            </p:nvSpPr>
            <p:spPr>
              <a:xfrm>
                <a:off x="1842971" y="5080819"/>
                <a:ext cx="2219743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71" y="5080819"/>
                <a:ext cx="2219743" cy="646331"/>
              </a:xfrm>
              <a:prstGeom prst="rect">
                <a:avLst/>
              </a:prstGeom>
              <a:blipFill>
                <a:blip r:embed="rId9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310" y="1898916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6310" y="1898916"/>
                <a:ext cx="179387" cy="276999"/>
              </a:xfrm>
              <a:prstGeom prst="rect">
                <a:avLst/>
              </a:prstGeom>
              <a:blipFill>
                <a:blip r:embed="rId10"/>
                <a:stretch>
                  <a:fillRect l="-26667" t="-30435" r="-10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/>
              <p:nvPr/>
            </p:nvSpPr>
            <p:spPr>
              <a:xfrm>
                <a:off x="4210896" y="811217"/>
                <a:ext cx="2165220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96" y="811217"/>
                <a:ext cx="2165220" cy="299249"/>
              </a:xfrm>
              <a:prstGeom prst="rect">
                <a:avLst/>
              </a:prstGeom>
              <a:blipFill>
                <a:blip r:embed="rId11"/>
                <a:stretch>
                  <a:fillRect t="-28000" b="-28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/>
              <p:nvPr/>
            </p:nvSpPr>
            <p:spPr>
              <a:xfrm>
                <a:off x="289791" y="337329"/>
                <a:ext cx="885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，選擇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靜止座標系，這就是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的質心坐標系。 </a:t>
                </a:r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1" y="337329"/>
                <a:ext cx="8854209" cy="369332"/>
              </a:xfrm>
              <a:prstGeom prst="rect">
                <a:avLst/>
              </a:prstGeom>
              <a:blipFill>
                <a:blip r:embed="rId12"/>
                <a:stretch>
                  <a:fillRect l="-717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/>
              <p:nvPr/>
            </p:nvSpPr>
            <p:spPr>
              <a:xfrm>
                <a:off x="5293506" y="4344113"/>
                <a:ext cx="1809598" cy="55585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06" y="4344113"/>
                <a:ext cx="1809598" cy="555858"/>
              </a:xfrm>
              <a:prstGeom prst="rect">
                <a:avLst/>
              </a:prstGeom>
              <a:blipFill>
                <a:blip r:embed="rId13"/>
                <a:stretch>
                  <a:fillRect l="-2083" r="-694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6980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1" name="文字方塊 11"/>
              <p:cNvSpPr txBox="1">
                <a:spLocks noChangeArrowheads="1"/>
              </p:cNvSpPr>
              <p:nvPr/>
            </p:nvSpPr>
            <p:spPr bwMode="auto">
              <a:xfrm>
                <a:off x="997173" y="302416"/>
                <a:ext cx="54038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en-US" altLang="zh-TW" sz="1800" dirty="0">
                    <a:latin typeface="Times New Roman" pitchFamily="18" charset="0"/>
                  </a:rPr>
                  <a:t>4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的長度</a:t>
                </a:r>
                <a14:m>
                  <m:oMath xmlns:m="http://schemas.openxmlformats.org/officeDocument/2006/math">
                    <m:r>
                      <a:rPr kumimoji="0" lang="en-US" altLang="zh-TW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kumimoji="0" lang="en-US" altLang="zh-TW" sz="1800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zh-TW" altLang="en-US" sz="1800" dirty="0">
                    <a:latin typeface="Arial" pitchFamily="34" charset="0"/>
                  </a:rPr>
                  <a:t>是甚麼呢？</a:t>
                </a:r>
              </a:p>
            </p:txBody>
          </p:sp>
        </mc:Choice>
        <mc:Fallback xmlns="">
          <p:sp>
            <p:nvSpPr>
              <p:cNvPr id="126981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7173" y="302416"/>
                <a:ext cx="5403850" cy="369332"/>
              </a:xfrm>
              <a:prstGeom prst="rect">
                <a:avLst/>
              </a:prstGeom>
              <a:blipFill>
                <a:blip r:embed="rId2"/>
                <a:stretch>
                  <a:fillRect l="-93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3" name="文字方塊 13"/>
          <p:cNvSpPr txBox="1">
            <a:spLocks noChangeArrowheads="1"/>
          </p:cNvSpPr>
          <p:nvPr/>
        </p:nvSpPr>
        <p:spPr bwMode="auto">
          <a:xfrm>
            <a:off x="997793" y="5400365"/>
            <a:ext cx="6316663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質量是一個粒子四維動量的長度，是一個羅倫茲不變量。</a:t>
            </a:r>
          </a:p>
        </p:txBody>
      </p:sp>
      <p:sp>
        <p:nvSpPr>
          <p:cNvPr id="126984" name="文字方塊 14"/>
          <p:cNvSpPr txBox="1">
            <a:spLocks noChangeArrowheads="1"/>
          </p:cNvSpPr>
          <p:nvPr/>
        </p:nvSpPr>
        <p:spPr bwMode="auto">
          <a:xfrm>
            <a:off x="962869" y="5770253"/>
            <a:ext cx="438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FF0000"/>
                </a:solidFill>
                <a:latin typeface="Arial" pitchFamily="34" charset="0"/>
              </a:rPr>
              <a:t>因此質量是粒子的最重要的特徵！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/>
              <p:nvPr/>
            </p:nvSpPr>
            <p:spPr>
              <a:xfrm>
                <a:off x="1050182" y="4473804"/>
                <a:ext cx="315156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2" y="4473804"/>
                <a:ext cx="3151568" cy="555858"/>
              </a:xfrm>
              <a:prstGeom prst="rect">
                <a:avLst/>
              </a:prstGeom>
              <a:blipFill>
                <a:blip r:embed="rId3"/>
                <a:stretch>
                  <a:fillRect l="-1205" r="-402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/>
              <p:nvPr/>
            </p:nvSpPr>
            <p:spPr>
              <a:xfrm>
                <a:off x="4922094" y="4600266"/>
                <a:ext cx="112941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B563E3F-C4C0-1844-8AF5-29CE777A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94" y="4600266"/>
                <a:ext cx="1129412" cy="276999"/>
              </a:xfrm>
              <a:prstGeom prst="rect">
                <a:avLst/>
              </a:prstGeom>
              <a:blipFill>
                <a:blip r:embed="rId4"/>
                <a:stretch>
                  <a:fillRect l="-4444" t="-9091" r="-1111" b="-2727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25C3C47-A951-1D4B-BBD5-F10EF69A15F0}"/>
                  </a:ext>
                </a:extLst>
              </p:cNvPr>
              <p:cNvSpPr txBox="1"/>
              <p:nvPr/>
            </p:nvSpPr>
            <p:spPr>
              <a:xfrm>
                <a:off x="997793" y="793485"/>
                <a:ext cx="3861826" cy="531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25C3C47-A951-1D4B-BBD5-F10EF69A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3" y="793485"/>
                <a:ext cx="3861826" cy="531812"/>
              </a:xfrm>
              <a:prstGeom prst="rect">
                <a:avLst/>
              </a:prstGeom>
              <a:blipFill>
                <a:blip r:embed="rId5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/>
              <p:nvPr/>
            </p:nvSpPr>
            <p:spPr>
              <a:xfrm>
                <a:off x="962869" y="1529653"/>
                <a:ext cx="7393884" cy="97033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69" y="1529653"/>
                <a:ext cx="7393884" cy="970330"/>
              </a:xfrm>
              <a:prstGeom prst="rect">
                <a:avLst/>
              </a:prstGeom>
              <a:blipFill>
                <a:blip r:embed="rId6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/>
              <p:nvPr/>
            </p:nvSpPr>
            <p:spPr>
              <a:xfrm>
                <a:off x="997173" y="3214688"/>
                <a:ext cx="3478068" cy="64979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𝑐𝑑𝑡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6FC5782-BEA7-C94A-A5F0-CE6EF95A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73" y="3214688"/>
                <a:ext cx="3478068" cy="649793"/>
              </a:xfrm>
              <a:prstGeom prst="rect">
                <a:avLst/>
              </a:prstGeom>
              <a:blipFill>
                <a:blip r:embed="rId7"/>
                <a:stretch>
                  <a:fillRect l="-1455" r="-3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/>
              <p:nvPr/>
            </p:nvSpPr>
            <p:spPr>
              <a:xfrm>
                <a:off x="4922094" y="3389747"/>
                <a:ext cx="2163797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D9547DA-D06A-4044-BDB0-91150BED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94" y="3389747"/>
                <a:ext cx="2163797" cy="276999"/>
              </a:xfrm>
              <a:prstGeom prst="rect">
                <a:avLst/>
              </a:prstGeom>
              <a:blipFill>
                <a:blip r:embed="rId8"/>
                <a:stretch>
                  <a:fillRect l="-1170" t="-4348" r="-585" b="-869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00181D-6B24-BB47-B1C2-B3220CB31DE6}"/>
              </a:ext>
            </a:extLst>
          </p:cNvPr>
          <p:cNvSpPr txBox="1"/>
          <p:nvPr/>
        </p:nvSpPr>
        <p:spPr>
          <a:xfrm>
            <a:off x="997173" y="6140140"/>
            <a:ext cx="665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Mass is the invaraint of 4-momentum as 4-vector.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26984" grpId="0"/>
      <p:bldP spid="13" grpId="0" animBg="1"/>
      <p:bldP spid="14" grpId="0" animBg="1"/>
      <p:bldP spid="17" grpId="0" animBg="1"/>
      <p:bldP spid="1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字方塊 12"/>
          <p:cNvSpPr txBox="1">
            <a:spLocks noChangeArrowheads="1"/>
          </p:cNvSpPr>
          <p:nvPr/>
        </p:nvSpPr>
        <p:spPr bwMode="auto">
          <a:xfrm>
            <a:off x="1476375" y="1952625"/>
            <a:ext cx="658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每一個基本粒子的 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4 momentum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都必須滿足以下的 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on-shell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條件</a:t>
            </a:r>
          </a:p>
        </p:txBody>
      </p:sp>
      <p:sp>
        <p:nvSpPr>
          <p:cNvPr id="128003" name="文字方塊 3"/>
          <p:cNvSpPr txBox="1">
            <a:spLocks noChangeArrowheads="1"/>
          </p:cNvSpPr>
          <p:nvPr/>
        </p:nvSpPr>
        <p:spPr bwMode="auto">
          <a:xfrm>
            <a:off x="1476375" y="3291304"/>
            <a:ext cx="525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能量與</a:t>
            </a:r>
            <a:r>
              <a:rPr kumimoji="0" lang="en-US" altLang="zh-TW" sz="180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TW" altLang="en-US" sz="1800">
                <a:latin typeface="Times New Roman" pitchFamily="18" charset="0"/>
                <a:cs typeface="Times New Roman" pitchFamily="18" charset="0"/>
              </a:rPr>
              <a:t>維動量大小並非獨立的變數。</a:t>
            </a:r>
          </a:p>
        </p:txBody>
      </p:sp>
      <p:sp>
        <p:nvSpPr>
          <p:cNvPr id="128004" name="文字方塊 4"/>
          <p:cNvSpPr txBox="1">
            <a:spLocks noChangeArrowheads="1"/>
          </p:cNvSpPr>
          <p:nvPr/>
        </p:nvSpPr>
        <p:spPr bwMode="auto">
          <a:xfrm>
            <a:off x="1476375" y="3759616"/>
            <a:ext cx="7423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動量越大，能量就越大。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The larger the 3-momentum, the larger the energy.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6156072-30E1-7244-B58A-9924A6CD3999}"/>
                  </a:ext>
                </a:extLst>
              </p:cNvPr>
              <p:cNvSpPr txBox="1"/>
              <p:nvPr/>
            </p:nvSpPr>
            <p:spPr>
              <a:xfrm>
                <a:off x="1476375" y="2528979"/>
                <a:ext cx="23516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6156072-30E1-7244-B58A-9924A6CD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528979"/>
                <a:ext cx="2351606" cy="555858"/>
              </a:xfrm>
              <a:prstGeom prst="rect">
                <a:avLst/>
              </a:prstGeom>
              <a:blipFill>
                <a:blip r:embed="rId2"/>
                <a:stretch>
                  <a:fillRect l="-2151" r="-538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C570DA02-E4EE-5E46-5A88-262A809B57ED}"/>
                  </a:ext>
                </a:extLst>
              </p:cNvPr>
              <p:cNvSpPr/>
              <p:nvPr/>
            </p:nvSpPr>
            <p:spPr>
              <a:xfrm>
                <a:off x="4416997" y="2605429"/>
                <a:ext cx="2185919" cy="4280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0">
                <a:extLst>
                  <a:ext uri="{FF2B5EF4-FFF2-40B4-BE49-F238E27FC236}">
                    <a16:creationId xmlns:a16="http://schemas.microsoft.com/office/drawing/2014/main" id="{C570DA02-E4EE-5E46-5A88-262A809B5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997" y="2605429"/>
                <a:ext cx="2185919" cy="428002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 descr="f3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765175"/>
            <a:ext cx="442990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Text Box 6"/>
              <p:cNvSpPr txBox="1">
                <a:spLocks noChangeArrowheads="1"/>
              </p:cNvSpPr>
              <p:nvPr/>
            </p:nvSpPr>
            <p:spPr bwMode="auto">
              <a:xfrm>
                <a:off x="366712" y="260648"/>
                <a:ext cx="48172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將截止電壓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en-US" altLang="zh-TW" sz="1800" baseline="-25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stop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對光的頻率作圖，呈線性關係！</a:t>
                </a:r>
              </a:p>
            </p:txBody>
          </p:sp>
        </mc:Choice>
        <mc:Fallback xmlns="">
          <p:sp>
            <p:nvSpPr>
              <p:cNvPr id="11776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712" y="260648"/>
                <a:ext cx="481720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13" t="-6667" r="-582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66" name="文字方塊 9"/>
              <p:cNvSpPr txBox="1">
                <a:spLocks noChangeArrowheads="1"/>
              </p:cNvSpPr>
              <p:nvPr/>
            </p:nvSpPr>
            <p:spPr bwMode="auto">
              <a:xfrm>
                <a:off x="5292080" y="260648"/>
                <a:ext cx="3851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𝑒𝑉</m:t>
                    </m:r>
                    <m:r>
                      <m:rPr>
                        <m:nor/>
                      </m:rPr>
                      <a:rPr lang="en-US" altLang="zh-TW" sz="1800" i="0" baseline="-25000" dirty="0" err="1" smtClean="0">
                        <a:latin typeface="Cambria Math"/>
                        <a:cs typeface="Times New Roman" pitchFamily="18" charset="0"/>
                      </a:rPr>
                      <m:t>sto</m:t>
                    </m:r>
                    <m:r>
                      <m:rPr>
                        <m:nor/>
                      </m:rPr>
                      <a:rPr lang="en-US" altLang="zh-TW" sz="1800" b="0" i="0" baseline="-25000" dirty="0" smtClean="0">
                        <a:latin typeface="Cambria Math"/>
                        <a:cs typeface="Times New Roman" pitchFamily="18" charset="0"/>
                      </a:rPr>
                      <m:t>p</m:t>
                    </m:r>
                  </m:oMath>
                </a14:m>
                <a:r>
                  <a:rPr lang="zh-TW" altLang="en-US" sz="18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>
                    <a:cs typeface="Times New Roman" pitchFamily="18" charset="0"/>
                  </a:rPr>
                  <a:t>即是一個光電子的最大動能。</a:t>
                </a:r>
              </a:p>
            </p:txBody>
          </p:sp>
        </mc:Choice>
        <mc:Fallback xmlns="">
          <p:sp>
            <p:nvSpPr>
              <p:cNvPr id="117766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260648"/>
                <a:ext cx="3851920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67" name="Picture 11" descr="4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5671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11" descr="4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12701" r="58557" b="76387"/>
          <a:stretch>
            <a:fillRect/>
          </a:stretch>
        </p:blipFill>
        <p:spPr bwMode="auto">
          <a:xfrm>
            <a:off x="2484438" y="33575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 12"/>
          <p:cNvSpPr/>
          <p:nvPr/>
        </p:nvSpPr>
        <p:spPr>
          <a:xfrm>
            <a:off x="2771775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476375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187450" y="1701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39750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3" name="文字方塊 16"/>
              <p:cNvSpPr txBox="1">
                <a:spLocks noChangeArrowheads="1"/>
              </p:cNvSpPr>
              <p:nvPr/>
            </p:nvSpPr>
            <p:spPr bwMode="auto">
              <a:xfrm>
                <a:off x="1403350" y="5373688"/>
                <a:ext cx="62649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是光電子離開電極所需克服的最小位能：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 Function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7773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5373688"/>
                <a:ext cx="6264994" cy="369332"/>
              </a:xfrm>
              <a:prstGeom prst="rect">
                <a:avLst/>
              </a:prstGeom>
              <a:blipFill>
                <a:blip r:embed="rId8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74" name="文字方塊 19"/>
              <p:cNvSpPr txBox="1">
                <a:spLocks noChangeArrowheads="1"/>
              </p:cNvSpPr>
              <p:nvPr/>
            </p:nvSpPr>
            <p:spPr bwMode="auto">
              <a:xfrm>
                <a:off x="1403350" y="6237288"/>
                <a:ext cx="7095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直線的斜率即是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Planck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。這是最容易測蒲朗克常數的辦法。</a:t>
                </a:r>
              </a:p>
            </p:txBody>
          </p:sp>
        </mc:Choice>
        <mc:Fallback xmlns="">
          <p:sp>
            <p:nvSpPr>
              <p:cNvPr id="117774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6237288"/>
                <a:ext cx="7095318" cy="369332"/>
              </a:xfrm>
              <a:prstGeom prst="rect">
                <a:avLst/>
              </a:prstGeom>
              <a:blipFill>
                <a:blip r:embed="rId9"/>
                <a:stretch>
                  <a:fillRect l="-71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75" name="Text Box 9"/>
          <p:cNvSpPr txBox="1">
            <a:spLocks noChangeArrowheads="1"/>
          </p:cNvSpPr>
          <p:nvPr/>
        </p:nvSpPr>
        <p:spPr bwMode="auto">
          <a:xfrm>
            <a:off x="1403350" y="4941888"/>
            <a:ext cx="590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光交給電子的能量是一個固定不可分割的值，稱為光量子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6" name="文字方塊 10"/>
              <p:cNvSpPr txBox="1">
                <a:spLocks noChangeArrowheads="1"/>
              </p:cNvSpPr>
              <p:nvPr/>
            </p:nvSpPr>
            <p:spPr bwMode="auto">
              <a:xfrm>
                <a:off x="1403350" y="5805488"/>
                <a:ext cx="75611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一個光量子的能量由頻率決定，因此光量子能量低於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zh-TW" altLang="en-US" sz="1800" dirty="0"/>
                  <a:t>即無法打出電子。</a:t>
                </a:r>
              </a:p>
            </p:txBody>
          </p:sp>
        </mc:Choice>
        <mc:Fallback xmlns="">
          <p:sp>
            <p:nvSpPr>
              <p:cNvPr id="117776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5805488"/>
                <a:ext cx="7561138" cy="369332"/>
              </a:xfrm>
              <a:prstGeom prst="rect">
                <a:avLst/>
              </a:prstGeom>
              <a:blipFill>
                <a:blip r:embed="rId10"/>
                <a:stretch>
                  <a:fillRect l="-670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E1D2208-A1BF-BB7D-4FBC-5B821D2B2A3B}"/>
                  </a:ext>
                </a:extLst>
              </p:cNvPr>
              <p:cNvSpPr txBox="1"/>
              <p:nvPr/>
            </p:nvSpPr>
            <p:spPr>
              <a:xfrm>
                <a:off x="7452320" y="4941888"/>
                <a:ext cx="9538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E1D2208-A1BF-BB7D-4FBC-5B821D2B2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941888"/>
                <a:ext cx="95385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2623DCE2-F8C1-4ECA-BBA5-52492BEE9A7A}"/>
                  </a:ext>
                </a:extLst>
              </p:cNvPr>
              <p:cNvSpPr txBox="1"/>
              <p:nvPr/>
            </p:nvSpPr>
            <p:spPr>
              <a:xfrm>
                <a:off x="1460684" y="4449763"/>
                <a:ext cx="2451697" cy="3940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stop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2623DCE2-F8C1-4ECA-BBA5-52492BEE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4449763"/>
                <a:ext cx="2451697" cy="394019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762EF-28EF-C116-F932-1123FCF8FE3A}"/>
                  </a:ext>
                </a:extLst>
              </p:cNvPr>
              <p:cNvSpPr txBox="1"/>
              <p:nvPr/>
            </p:nvSpPr>
            <p:spPr>
              <a:xfrm>
                <a:off x="7452320" y="5373688"/>
                <a:ext cx="10798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762EF-28EF-C116-F932-1123FCF8F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373688"/>
                <a:ext cx="1079866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at with solid fill">
            <a:extLst>
              <a:ext uri="{FF2B5EF4-FFF2-40B4-BE49-F238E27FC236}">
                <a16:creationId xmlns:a16="http://schemas.microsoft.com/office/drawing/2014/main" id="{E3D505D7-4373-7845-25AA-C10F97FC7F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3156193" y="796534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光子 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endParaRPr lang="zh-TW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笑臉 2"/>
          <p:cNvSpPr/>
          <p:nvPr/>
        </p:nvSpPr>
        <p:spPr>
          <a:xfrm>
            <a:off x="3730868" y="1444234"/>
            <a:ext cx="576263" cy="5762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1860" name="Picture 4" descr="http://www-d0.fnal.gov/Run2Physics/WWW/results/final/TOP/T06C/elementary_part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857" b="5501"/>
          <a:stretch>
            <a:fillRect/>
          </a:stretch>
        </p:blipFill>
        <p:spPr bwMode="auto">
          <a:xfrm>
            <a:off x="2795831" y="2307834"/>
            <a:ext cx="25796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156176" y="2668072"/>
                <a:ext cx="95385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68072"/>
                <a:ext cx="95385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23728" y="5577780"/>
                <a:ext cx="4556696" cy="3724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=6.626×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−34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J</m:t>
                      </m:r>
                      <m:r>
                        <a:rPr lang="zh-TW" altLang="en-US" sz="1800" dirty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sz="1800" b="0" i="0" dirty="0" smtClean="0">
                          <a:latin typeface="Cambria Math"/>
                        </a:rPr>
                        <m:t>s</m:t>
                      </m:r>
                      <m:r>
                        <a:rPr lang="en-US" altLang="zh-TW" sz="1800" b="0" i="0" dirty="0" smtClean="0">
                          <a:latin typeface="Cambria Math"/>
                        </a:rPr>
                        <m:t>=4.136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77780"/>
                <a:ext cx="4556696" cy="372410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73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1758</Words>
  <Application>Microsoft Macintosh PowerPoint</Application>
  <PresentationFormat>On-screen Show (4:3)</PresentationFormat>
  <Paragraphs>226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新細明體</vt:lpstr>
      <vt:lpstr>新細明體</vt:lpstr>
      <vt:lpstr>Arial</vt:lpstr>
      <vt:lpstr>Calibri</vt:lpstr>
      <vt:lpstr>Cambria Math</vt:lpstr>
      <vt:lpstr>Tahoma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620</cp:revision>
  <dcterms:created xsi:type="dcterms:W3CDTF">2008-03-17T12:32:20Z</dcterms:created>
  <dcterms:modified xsi:type="dcterms:W3CDTF">2023-10-24T06:38:59Z</dcterms:modified>
</cp:coreProperties>
</file>