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1601" r:id="rId2"/>
    <p:sldId id="1774" r:id="rId3"/>
    <p:sldId id="1773" r:id="rId4"/>
    <p:sldId id="1772" r:id="rId5"/>
    <p:sldId id="1599" r:id="rId6"/>
    <p:sldId id="1088" r:id="rId7"/>
    <p:sldId id="1089" r:id="rId8"/>
    <p:sldId id="1775" r:id="rId9"/>
    <p:sldId id="1776" r:id="rId10"/>
    <p:sldId id="1799" r:id="rId11"/>
    <p:sldId id="369" r:id="rId12"/>
    <p:sldId id="1800" r:id="rId13"/>
    <p:sldId id="1632" r:id="rId14"/>
    <p:sldId id="1771" r:id="rId15"/>
    <p:sldId id="1801" r:id="rId16"/>
    <p:sldId id="1770" r:id="rId17"/>
    <p:sldId id="1086" r:id="rId18"/>
    <p:sldId id="1777" r:id="rId19"/>
    <p:sldId id="1778" r:id="rId20"/>
    <p:sldId id="342" r:id="rId21"/>
    <p:sldId id="583" r:id="rId22"/>
    <p:sldId id="1794" r:id="rId23"/>
    <p:sldId id="1793" r:id="rId24"/>
    <p:sldId id="833" r:id="rId25"/>
    <p:sldId id="1752" r:id="rId26"/>
    <p:sldId id="1784" r:id="rId27"/>
    <p:sldId id="1780" r:id="rId28"/>
    <p:sldId id="1781" r:id="rId29"/>
    <p:sldId id="1787" r:id="rId30"/>
    <p:sldId id="1788" r:id="rId31"/>
    <p:sldId id="1789" r:id="rId32"/>
    <p:sldId id="1786" r:id="rId33"/>
    <p:sldId id="1785" r:id="rId34"/>
    <p:sldId id="1792" r:id="rId35"/>
    <p:sldId id="1790" r:id="rId36"/>
    <p:sldId id="1802" r:id="rId37"/>
    <p:sldId id="1803" r:id="rId38"/>
    <p:sldId id="282" r:id="rId39"/>
    <p:sldId id="936" r:id="rId40"/>
    <p:sldId id="1751" r:id="rId41"/>
    <p:sldId id="1798" r:id="rId42"/>
    <p:sldId id="938" r:id="rId43"/>
    <p:sldId id="937" r:id="rId44"/>
    <p:sldId id="1095" r:id="rId45"/>
    <p:sldId id="1098" r:id="rId46"/>
    <p:sldId id="1101" r:id="rId47"/>
    <p:sldId id="1100" r:id="rId48"/>
    <p:sldId id="1099" r:id="rId49"/>
    <p:sldId id="1102" r:id="rId50"/>
    <p:sldId id="359" r:id="rId51"/>
    <p:sldId id="1140" r:id="rId52"/>
    <p:sldId id="345" r:id="rId53"/>
    <p:sldId id="1749" r:id="rId54"/>
    <p:sldId id="1791" r:id="rId55"/>
    <p:sldId id="1753" r:id="rId56"/>
    <p:sldId id="1795" r:id="rId57"/>
    <p:sldId id="1754" r:id="rId58"/>
    <p:sldId id="1755" r:id="rId59"/>
    <p:sldId id="1796" r:id="rId60"/>
    <p:sldId id="1757" r:id="rId61"/>
    <p:sldId id="394" r:id="rId62"/>
    <p:sldId id="1758" r:id="rId63"/>
    <p:sldId id="1797" r:id="rId64"/>
    <p:sldId id="1759" r:id="rId65"/>
    <p:sldId id="1760" r:id="rId66"/>
    <p:sldId id="1804" r:id="rId67"/>
    <p:sldId id="343" r:id="rId68"/>
    <p:sldId id="1805" r:id="rId69"/>
    <p:sldId id="1769" r:id="rId70"/>
    <p:sldId id="344" r:id="rId71"/>
    <p:sldId id="1763" r:id="rId72"/>
    <p:sldId id="1766" r:id="rId73"/>
    <p:sldId id="1762" r:id="rId74"/>
    <p:sldId id="1764" r:id="rId75"/>
    <p:sldId id="1765" r:id="rId76"/>
    <p:sldId id="1767" r:id="rId77"/>
    <p:sldId id="1744" r:id="rId78"/>
    <p:sldId id="399" r:id="rId79"/>
    <p:sldId id="1626" r:id="rId80"/>
    <p:sldId id="1761" r:id="rId81"/>
    <p:sldId id="1559" r:id="rId82"/>
    <p:sldId id="1555" r:id="rId83"/>
    <p:sldId id="1560" r:id="rId84"/>
    <p:sldId id="1567" r:id="rId85"/>
    <p:sldId id="1768" r:id="rId86"/>
    <p:sldId id="1139" r:id="rId87"/>
    <p:sldId id="1141" r:id="rId8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DE887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/>
    <p:restoredTop sz="96197" autoAdjust="0"/>
  </p:normalViewPr>
  <p:slideViewPr>
    <p:cSldViewPr>
      <p:cViewPr varScale="1">
        <p:scale>
          <a:sx n="94" d="100"/>
          <a:sy n="94" d="100"/>
        </p:scale>
        <p:origin x="1584" y="1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6.png"/><Relationship Id="rId3" Type="http://schemas.openxmlformats.org/officeDocument/2006/relationships/image" Target="../media/image941.png"/><Relationship Id="rId7" Type="http://schemas.openxmlformats.org/officeDocument/2006/relationships/image" Target="../media/image382.png"/><Relationship Id="rId12" Type="http://schemas.openxmlformats.org/officeDocument/2006/relationships/image" Target="../media/image14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36.jpeg"/><Relationship Id="rId5" Type="http://schemas.openxmlformats.org/officeDocument/2006/relationships/image" Target="../media/image134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image" Target="../media/image371.png"/><Relationship Id="rId9" Type="http://schemas.openxmlformats.org/officeDocument/2006/relationships/image" Target="../media/image141.png"/><Relationship Id="rId14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5.png"/><Relationship Id="rId5" Type="http://schemas.openxmlformats.org/officeDocument/2006/relationships/image" Target="../media/image36.jpe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9.jpeg"/><Relationship Id="rId7" Type="http://schemas.openxmlformats.org/officeDocument/2006/relationships/image" Target="NUL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2.sv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5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1.png"/><Relationship Id="rId5" Type="http://schemas.openxmlformats.org/officeDocument/2006/relationships/image" Target="../media/image562.pn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5" Type="http://schemas.openxmlformats.org/officeDocument/2006/relationships/image" Target="../media/image641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40.png"/><Relationship Id="rId7" Type="http://schemas.openxmlformats.org/officeDocument/2006/relationships/image" Target="../media/image771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4.pn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50.png"/><Relationship Id="rId7" Type="http://schemas.openxmlformats.org/officeDocument/2006/relationships/image" Target="../media/image99.png"/><Relationship Id="rId12" Type="http://schemas.openxmlformats.org/officeDocument/2006/relationships/image" Target="../media/image94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861.png"/><Relationship Id="rId5" Type="http://schemas.openxmlformats.org/officeDocument/2006/relationships/image" Target="../media/image791.png"/><Relationship Id="rId10" Type="http://schemas.openxmlformats.org/officeDocument/2006/relationships/image" Target="../media/image842.png"/><Relationship Id="rId4" Type="http://schemas.openxmlformats.org/officeDocument/2006/relationships/image" Target="../media/image193.png"/><Relationship Id="rId9" Type="http://schemas.openxmlformats.org/officeDocument/2006/relationships/image" Target="../media/image8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1.png"/><Relationship Id="rId3" Type="http://schemas.openxmlformats.org/officeDocument/2006/relationships/image" Target="../media/image882.png"/><Relationship Id="rId7" Type="http://schemas.openxmlformats.org/officeDocument/2006/relationships/image" Target="../media/image922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4.png"/><Relationship Id="rId7" Type="http://schemas.openxmlformats.org/officeDocument/2006/relationships/image" Target="../media/image106.png"/><Relationship Id="rId12" Type="http://schemas.openxmlformats.org/officeDocument/2006/relationships/image" Target="../media/image1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2.png"/><Relationship Id="rId5" Type="http://schemas.openxmlformats.org/officeDocument/2006/relationships/image" Target="../media/image102.png"/><Relationship Id="rId10" Type="http://schemas.openxmlformats.org/officeDocument/2006/relationships/image" Target="../media/image110.png"/><Relationship Id="rId4" Type="http://schemas.openxmlformats.org/officeDocument/2006/relationships/image" Target="../media/image98.png"/><Relationship Id="rId9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4.png"/><Relationship Id="rId7" Type="http://schemas.openxmlformats.org/officeDocument/2006/relationships/image" Target="../media/image113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0.png"/><Relationship Id="rId5" Type="http://schemas.openxmlformats.org/officeDocument/2006/relationships/image" Target="../media/image1100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png"/><Relationship Id="rId3" Type="http://schemas.openxmlformats.org/officeDocument/2006/relationships/image" Target="../media/image98.png"/><Relationship Id="rId12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80.png"/><Relationship Id="rId10" Type="http://schemas.openxmlformats.org/officeDocument/2006/relationships/image" Target="../media/image115.png"/><Relationship Id="rId4" Type="http://schemas.openxmlformats.org/officeDocument/2006/relationships/image" Target="../media/image1130.png"/><Relationship Id="rId9" Type="http://schemas.openxmlformats.org/officeDocument/2006/relationships/image" Target="../media/image10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7" Type="http://schemas.openxmlformats.org/officeDocument/2006/relationships/image" Target="../media/image12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0.png"/><Relationship Id="rId3" Type="http://schemas.openxmlformats.org/officeDocument/2006/relationships/image" Target="../media/image1140.png"/><Relationship Id="rId7" Type="http://schemas.openxmlformats.org/officeDocument/2006/relationships/image" Target="../media/image118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0.png"/><Relationship Id="rId5" Type="http://schemas.openxmlformats.org/officeDocument/2006/relationships/image" Target="../media/image127.jpeg"/><Relationship Id="rId4" Type="http://schemas.openxmlformats.org/officeDocument/2006/relationships/image" Target="../media/image1150.png"/><Relationship Id="rId9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3" Type="http://schemas.openxmlformats.org/officeDocument/2006/relationships/image" Target="../media/image1311.png"/><Relationship Id="rId7" Type="http://schemas.openxmlformats.org/officeDocument/2006/relationships/image" Target="../media/image150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0.png"/><Relationship Id="rId11" Type="http://schemas.openxmlformats.org/officeDocument/2006/relationships/image" Target="../media/image190.png"/><Relationship Id="rId5" Type="http://schemas.openxmlformats.org/officeDocument/2006/relationships/image" Target="../media/image1710.png"/><Relationship Id="rId10" Type="http://schemas.openxmlformats.org/officeDocument/2006/relationships/image" Target="../media/image133.png"/><Relationship Id="rId4" Type="http://schemas.openxmlformats.org/officeDocument/2006/relationships/image" Target="../media/image1581.png"/><Relationship Id="rId9" Type="http://schemas.openxmlformats.org/officeDocument/2006/relationships/image" Target="../media/image1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320.png"/><Relationship Id="rId3" Type="http://schemas.openxmlformats.org/officeDocument/2006/relationships/image" Target="../media/image204.png"/><Relationship Id="rId7" Type="http://schemas.openxmlformats.org/officeDocument/2006/relationships/image" Target="../media/image270.png"/><Relationship Id="rId12" Type="http://schemas.openxmlformats.org/officeDocument/2006/relationships/image" Target="../media/image31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300.png"/><Relationship Id="rId5" Type="http://schemas.openxmlformats.org/officeDocument/2006/relationships/image" Target="../media/image250.png"/><Relationship Id="rId10" Type="http://schemas.openxmlformats.org/officeDocument/2006/relationships/image" Target="../media/image290.png"/><Relationship Id="rId4" Type="http://schemas.openxmlformats.org/officeDocument/2006/relationships/image" Target="../media/image212.png"/><Relationship Id="rId9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240.png"/><Relationship Id="rId7" Type="http://schemas.openxmlformats.org/officeDocument/2006/relationships/image" Target="../media/image350.png"/><Relationship Id="rId12" Type="http://schemas.openxmlformats.org/officeDocument/2006/relationships/image" Target="../media/image40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4" Type="http://schemas.openxmlformats.org/officeDocument/2006/relationships/image" Target="../media/image280.png"/><Relationship Id="rId9" Type="http://schemas.openxmlformats.org/officeDocument/2006/relationships/image" Target="../media/image3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0.png"/><Relationship Id="rId13" Type="http://schemas.openxmlformats.org/officeDocument/2006/relationships/image" Target="../media/image541.png"/><Relationship Id="rId18" Type="http://schemas.openxmlformats.org/officeDocument/2006/relationships/image" Target="../media/image1720.png"/><Relationship Id="rId3" Type="http://schemas.openxmlformats.org/officeDocument/2006/relationships/image" Target="../media/image450.png"/><Relationship Id="rId7" Type="http://schemas.openxmlformats.org/officeDocument/2006/relationships/image" Target="../media/image1610.png"/><Relationship Id="rId12" Type="http://schemas.openxmlformats.org/officeDocument/2006/relationships/image" Target="../media/image531.png"/><Relationship Id="rId17" Type="http://schemas.openxmlformats.org/officeDocument/2006/relationships/image" Target="../media/image581.png"/><Relationship Id="rId2" Type="http://schemas.openxmlformats.org/officeDocument/2006/relationships/image" Target="../media/image440.png"/><Relationship Id="rId16" Type="http://schemas.openxmlformats.org/officeDocument/2006/relationships/image" Target="../media/image570.png"/><Relationship Id="rId20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openxmlformats.org/officeDocument/2006/relationships/image" Target="../media/image561.png"/><Relationship Id="rId10" Type="http://schemas.openxmlformats.org/officeDocument/2006/relationships/image" Target="../media/image510.png"/><Relationship Id="rId19" Type="http://schemas.openxmlformats.org/officeDocument/2006/relationships/image" Target="../media/image601.png"/><Relationship Id="rId4" Type="http://schemas.openxmlformats.org/officeDocument/2006/relationships/image" Target="../media/image461.png"/><Relationship Id="rId9" Type="http://schemas.openxmlformats.org/officeDocument/2006/relationships/image" Target="../media/image500.png"/><Relationship Id="rId14" Type="http://schemas.openxmlformats.org/officeDocument/2006/relationships/image" Target="../media/image5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13" Type="http://schemas.openxmlformats.org/officeDocument/2006/relationships/image" Target="../media/image540.png"/><Relationship Id="rId18" Type="http://schemas.openxmlformats.org/officeDocument/2006/relationships/image" Target="../media/image711.png"/><Relationship Id="rId3" Type="http://schemas.openxmlformats.org/officeDocument/2006/relationships/image" Target="../media/image671.png"/><Relationship Id="rId21" Type="http://schemas.openxmlformats.org/officeDocument/2006/relationships/image" Target="../media/image730.png"/><Relationship Id="rId7" Type="http://schemas.openxmlformats.org/officeDocument/2006/relationships/image" Target="../media/image6900.png"/><Relationship Id="rId12" Type="http://schemas.openxmlformats.org/officeDocument/2006/relationships/image" Target="../media/image530.png"/><Relationship Id="rId17" Type="http://schemas.openxmlformats.org/officeDocument/2006/relationships/image" Target="../media/image580.png"/><Relationship Id="rId2" Type="http://schemas.openxmlformats.org/officeDocument/2006/relationships/image" Target="../media/image660.png"/><Relationship Id="rId16" Type="http://schemas.openxmlformats.org/officeDocument/2006/relationships/image" Target="../media/image700.png"/><Relationship Id="rId20" Type="http://schemas.openxmlformats.org/officeDocument/2006/relationships/image" Target="../media/image7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1.png"/><Relationship Id="rId5" Type="http://schemas.openxmlformats.org/officeDocument/2006/relationships/image" Target="../media/image670.png"/><Relationship Id="rId15" Type="http://schemas.openxmlformats.org/officeDocument/2006/relationships/image" Target="../media/image560.png"/><Relationship Id="rId19" Type="http://schemas.openxmlformats.org/officeDocument/2006/relationships/image" Target="../media/image600.png"/><Relationship Id="rId4" Type="http://schemas.openxmlformats.org/officeDocument/2006/relationships/image" Target="../media/image680.png"/><Relationship Id="rId9" Type="http://schemas.openxmlformats.org/officeDocument/2006/relationships/image" Target="../media/image712.png"/><Relationship Id="rId14" Type="http://schemas.openxmlformats.org/officeDocument/2006/relationships/image" Target="../media/image5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0.png"/><Relationship Id="rId7" Type="http://schemas.openxmlformats.org/officeDocument/2006/relationships/image" Target="../media/image76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6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90.png"/><Relationship Id="rId7" Type="http://schemas.openxmlformats.org/officeDocument/2006/relationships/image" Target="../media/image14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400.png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13" Type="http://schemas.openxmlformats.org/officeDocument/2006/relationships/image" Target="../media/image1591.png"/><Relationship Id="rId3" Type="http://schemas.openxmlformats.org/officeDocument/2006/relationships/image" Target="../media/image1390.png"/><Relationship Id="rId7" Type="http://schemas.openxmlformats.org/officeDocument/2006/relationships/image" Target="../media/image1530.png"/><Relationship Id="rId12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0.png"/><Relationship Id="rId11" Type="http://schemas.openxmlformats.org/officeDocument/2006/relationships/image" Target="../media/image1570.png"/><Relationship Id="rId5" Type="http://schemas.openxmlformats.org/officeDocument/2006/relationships/image" Target="../media/image1510.png"/><Relationship Id="rId15" Type="http://schemas.openxmlformats.org/officeDocument/2006/relationships/image" Target="../media/image1611.png"/><Relationship Id="rId10" Type="http://schemas.openxmlformats.org/officeDocument/2006/relationships/image" Target="../media/image1561.png"/><Relationship Id="rId4" Type="http://schemas.openxmlformats.org/officeDocument/2006/relationships/image" Target="../media/image1441.png"/><Relationship Id="rId9" Type="http://schemas.openxmlformats.org/officeDocument/2006/relationships/image" Target="../media/image155.png"/><Relationship Id="rId14" Type="http://schemas.openxmlformats.org/officeDocument/2006/relationships/image" Target="../media/image16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4.png"/><Relationship Id="rId2" Type="http://schemas.openxmlformats.org/officeDocument/2006/relationships/image" Target="../media/image166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3.png"/><Relationship Id="rId5" Type="http://schemas.openxmlformats.org/officeDocument/2006/relationships/image" Target="../media/image168.png"/><Relationship Id="rId15" Type="http://schemas.openxmlformats.org/officeDocument/2006/relationships/image" Target="../media/image176.png"/><Relationship Id="rId10" Type="http://schemas.openxmlformats.org/officeDocument/2006/relationships/image" Target="../media/image172.png"/><Relationship Id="rId4" Type="http://schemas.openxmlformats.org/officeDocument/2006/relationships/image" Target="../media/image1670.png"/><Relationship Id="rId9" Type="http://schemas.openxmlformats.org/officeDocument/2006/relationships/image" Target="../media/image1712.png"/><Relationship Id="rId14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78.png"/><Relationship Id="rId7" Type="http://schemas.openxmlformats.org/officeDocument/2006/relationships/image" Target="../media/image174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0.png"/><Relationship Id="rId11" Type="http://schemas.openxmlformats.org/officeDocument/2006/relationships/image" Target="../media/image182.png"/><Relationship Id="rId5" Type="http://schemas.openxmlformats.org/officeDocument/2006/relationships/image" Target="../media/image180.png"/><Relationship Id="rId10" Type="http://schemas.openxmlformats.org/officeDocument/2006/relationships/image" Target="../media/image181.png"/><Relationship Id="rId4" Type="http://schemas.openxmlformats.org/officeDocument/2006/relationships/image" Target="../media/image179.png"/><Relationship Id="rId9" Type="http://schemas.openxmlformats.org/officeDocument/2006/relationships/image" Target="../media/image16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1.png"/><Relationship Id="rId3" Type="http://schemas.openxmlformats.org/officeDocument/2006/relationships/image" Target="../media/image1771.png"/><Relationship Id="rId7" Type="http://schemas.openxmlformats.org/officeDocument/2006/relationships/image" Target="../media/image181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1.png"/><Relationship Id="rId11" Type="http://schemas.openxmlformats.org/officeDocument/2006/relationships/image" Target="../media/image185.png"/><Relationship Id="rId5" Type="http://schemas.openxmlformats.org/officeDocument/2006/relationships/image" Target="../media/image1791.png"/><Relationship Id="rId10" Type="http://schemas.openxmlformats.org/officeDocument/2006/relationships/image" Target="../media/image126.png"/><Relationship Id="rId4" Type="http://schemas.openxmlformats.org/officeDocument/2006/relationships/image" Target="../media/image1780.png"/><Relationship Id="rId9" Type="http://schemas.openxmlformats.org/officeDocument/2006/relationships/image" Target="../media/image1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10.png"/><Relationship Id="rId7" Type="http://schemas.openxmlformats.org/officeDocument/2006/relationships/image" Target="../media/image23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5" Type="http://schemas.openxmlformats.org/officeDocument/2006/relationships/image" Target="../media/image116.png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0.png"/><Relationship Id="rId3" Type="http://schemas.openxmlformats.org/officeDocument/2006/relationships/image" Target="../media/image186.png"/><Relationship Id="rId7" Type="http://schemas.openxmlformats.org/officeDocument/2006/relationships/image" Target="../media/image182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0.png"/><Relationship Id="rId11" Type="http://schemas.openxmlformats.org/officeDocument/2006/relationships/image" Target="../media/image187.png"/><Relationship Id="rId5" Type="http://schemas.openxmlformats.org/officeDocument/2006/relationships/image" Target="../media/image1800.png"/><Relationship Id="rId10" Type="http://schemas.openxmlformats.org/officeDocument/2006/relationships/image" Target="../media/image1860.png"/><Relationship Id="rId4" Type="http://schemas.openxmlformats.org/officeDocument/2006/relationships/image" Target="../media/image1790.png"/><Relationship Id="rId9" Type="http://schemas.openxmlformats.org/officeDocument/2006/relationships/image" Target="../media/image18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89.png"/><Relationship Id="rId7" Type="http://schemas.openxmlformats.org/officeDocument/2006/relationships/image" Target="../media/image19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98.png"/><Relationship Id="rId7" Type="http://schemas.openxmlformats.org/officeDocument/2006/relationships/image" Target="../media/image20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11" Type="http://schemas.openxmlformats.org/officeDocument/2006/relationships/image" Target="../media/image209.png"/><Relationship Id="rId5" Type="http://schemas.openxmlformats.org/officeDocument/2006/relationships/image" Target="../media/image202.png"/><Relationship Id="rId10" Type="http://schemas.openxmlformats.org/officeDocument/2006/relationships/image" Target="../media/image208.png"/><Relationship Id="rId4" Type="http://schemas.openxmlformats.org/officeDocument/2006/relationships/image" Target="../media/image199.png"/><Relationship Id="rId9" Type="http://schemas.openxmlformats.org/officeDocument/2006/relationships/image" Target="../media/image20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1.png"/><Relationship Id="rId3" Type="http://schemas.openxmlformats.org/officeDocument/2006/relationships/image" Target="../media/image211.png"/><Relationship Id="rId7" Type="http://schemas.openxmlformats.org/officeDocument/2006/relationships/image" Target="../media/image214.jpeg"/><Relationship Id="rId12" Type="http://schemas.openxmlformats.org/officeDocument/2006/relationships/image" Target="../media/image21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0.png"/><Relationship Id="rId11" Type="http://schemas.openxmlformats.org/officeDocument/2006/relationships/image" Target="../media/image218.png"/><Relationship Id="rId5" Type="http://schemas.openxmlformats.org/officeDocument/2006/relationships/image" Target="../media/image2110.png"/><Relationship Id="rId10" Type="http://schemas.openxmlformats.org/officeDocument/2006/relationships/image" Target="../media/image217.png"/><Relationship Id="rId4" Type="http://schemas.openxmlformats.org/officeDocument/2006/relationships/image" Target="../media/image213.png"/><Relationship Id="rId9" Type="http://schemas.openxmlformats.org/officeDocument/2006/relationships/image" Target="../media/image216.png"/><Relationship Id="rId14" Type="http://schemas.openxmlformats.org/officeDocument/2006/relationships/image" Target="../media/image2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68.png"/><Relationship Id="rId7" Type="http://schemas.openxmlformats.org/officeDocument/2006/relationships/image" Target="../media/image30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png"/><Relationship Id="rId5" Type="http://schemas.openxmlformats.org/officeDocument/2006/relationships/image" Target="../media/image281.png"/><Relationship Id="rId10" Type="http://schemas.openxmlformats.org/officeDocument/2006/relationships/image" Target="../media/image36.jpeg"/><Relationship Id="rId4" Type="http://schemas.openxmlformats.org/officeDocument/2006/relationships/image" Target="../media/image2710.png"/><Relationship Id="rId9" Type="http://schemas.openxmlformats.org/officeDocument/2006/relationships/image" Target="../media/image3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32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3231.png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0.png"/><Relationship Id="rId13" Type="http://schemas.openxmlformats.org/officeDocument/2006/relationships/image" Target="../media/image2310.png"/><Relationship Id="rId3" Type="http://schemas.openxmlformats.org/officeDocument/2006/relationships/image" Target="../media/image2251.png"/><Relationship Id="rId7" Type="http://schemas.openxmlformats.org/officeDocument/2006/relationships/image" Target="../media/image2261.png"/><Relationship Id="rId12" Type="http://schemas.openxmlformats.org/officeDocument/2006/relationships/image" Target="../media/image2290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0.png"/><Relationship Id="rId11" Type="http://schemas.openxmlformats.org/officeDocument/2006/relationships/image" Target="../media/image2280.png"/><Relationship Id="rId5" Type="http://schemas.openxmlformats.org/officeDocument/2006/relationships/image" Target="../media/image2220.png"/><Relationship Id="rId15" Type="http://schemas.openxmlformats.org/officeDocument/2006/relationships/image" Target="../media/image2350.png"/><Relationship Id="rId10" Type="http://schemas.openxmlformats.org/officeDocument/2006/relationships/image" Target="../media/image245.jpeg"/><Relationship Id="rId4" Type="http://schemas.openxmlformats.org/officeDocument/2006/relationships/image" Target="../media/image2210.png"/><Relationship Id="rId9" Type="http://schemas.openxmlformats.org/officeDocument/2006/relationships/image" Target="../media/image2260.png"/><Relationship Id="rId14" Type="http://schemas.openxmlformats.org/officeDocument/2006/relationships/image" Target="../media/image23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0.png"/><Relationship Id="rId3" Type="http://schemas.openxmlformats.org/officeDocument/2006/relationships/image" Target="../media/image246.png"/><Relationship Id="rId7" Type="http://schemas.openxmlformats.org/officeDocument/2006/relationships/image" Target="../media/image242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0.png"/><Relationship Id="rId5" Type="http://schemas.openxmlformats.org/officeDocument/2006/relationships/image" Target="../media/image347.png"/><Relationship Id="rId10" Type="http://schemas.openxmlformats.org/officeDocument/2006/relationships/image" Target="../media/image159.jpeg"/><Relationship Id="rId4" Type="http://schemas.openxmlformats.org/officeDocument/2006/relationships/image" Target="../media/image247.png"/><Relationship Id="rId9" Type="http://schemas.openxmlformats.org/officeDocument/2006/relationships/image" Target="../media/image24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3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1.png"/><Relationship Id="rId5" Type="http://schemas.openxmlformats.org/officeDocument/2006/relationships/image" Target="../media/image2490.png"/><Relationship Id="rId4" Type="http://schemas.openxmlformats.org/officeDocument/2006/relationships/image" Target="../media/image24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png"/><Relationship Id="rId5" Type="http://schemas.openxmlformats.org/officeDocument/2006/relationships/image" Target="../media/image2450.png"/><Relationship Id="rId4" Type="http://schemas.openxmlformats.org/officeDocument/2006/relationships/image" Target="../media/image244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927086" y="815906"/>
            <a:ext cx="280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某瞬間時刻的狀態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 flipV="1">
            <a:off x="3069869" y="1050019"/>
            <a:ext cx="77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242444" y="816181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複數狀態函數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942211" y="1228265"/>
            <a:ext cx="184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可測量的物理量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788806" y="144140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242444" y="127178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4077692" y="3526453"/>
            <a:ext cx="4832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把對應的算子放入此式，就可得到測量期望值。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947254" y="2066614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615288" y="329518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5880816" y="803426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0816" y="803426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923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  <a:blipFill>
                <a:blip r:embed="rId6"/>
                <a:stretch>
                  <a:fillRect l="-76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/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3382E6-2039-B186-4145-C2C48FF5C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49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697808" y="262385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就得到量子力學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對應的算子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文字方塊 2">
            <a:extLst>
              <a:ext uri="{FF2B5EF4-FFF2-40B4-BE49-F238E27FC236}">
                <a16:creationId xmlns:a16="http://schemas.microsoft.com/office/drawing/2014/main" id="{C94A80FD-E8A9-0E92-2D82-EF86498B102A}"/>
              </a:ext>
            </a:extLst>
          </p:cNvPr>
          <p:cNvSpPr txBox="1"/>
          <p:nvPr/>
        </p:nvSpPr>
        <p:spPr bwMode="auto">
          <a:xfrm>
            <a:off x="937805" y="1627986"/>
            <a:ext cx="577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例如位置算子為乘上位置座標，動量算子為對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座標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/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8C6CF6EF-3526-436F-9776-6032303BF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96CD513-7748-7BC4-3A67-92B26565D6AD}"/>
              </a:ext>
            </a:extLst>
          </p:cNvPr>
          <p:cNvSpPr txBox="1"/>
          <p:nvPr/>
        </p:nvSpPr>
        <p:spPr bwMode="auto">
          <a:xfrm>
            <a:off x="5471119" y="439030"/>
            <a:ext cx="363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可疊加，組成一無限維向量空間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D340B-09F5-8A6E-DDD4-8D6D352C9743}"/>
              </a:ext>
            </a:extLst>
          </p:cNvPr>
          <p:cNvSpPr txBox="1"/>
          <p:nvPr/>
        </p:nvSpPr>
        <p:spPr bwMode="auto">
          <a:xfrm>
            <a:off x="7067304" y="782154"/>
            <a:ext cx="2029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滿足歸一化條件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819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3" grpId="0"/>
      <p:bldP spid="8" grpId="0" animBg="1"/>
      <p:bldP spid="20" grpId="0" animBg="1"/>
      <p:bldP spid="2" grpId="0"/>
      <p:bldP spid="10" grpId="0" animBg="1"/>
      <p:bldP spid="1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/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   0&lt;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634B8-6B2B-A33F-6A37-EABA6FA2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402" y="287675"/>
                <a:ext cx="6480720" cy="991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/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3E0665-7978-4217-0673-BAFB8FAF5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538" y="1439803"/>
                <a:ext cx="2646040" cy="9112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/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B8ED5813-7170-5F09-AA1F-6B18E303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511423"/>
                <a:ext cx="5053146" cy="1794979"/>
              </a:xfrm>
              <a:prstGeom prst="rect">
                <a:avLst/>
              </a:prstGeom>
              <a:blipFill>
                <a:blip r:embed="rId4"/>
                <a:stretch>
                  <a:fillRect l="-6015" t="-55634" b="-845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/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9DF3D5EB-DB96-E082-0A6F-86A1D39BC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437112"/>
                <a:ext cx="6604153" cy="985398"/>
              </a:xfrm>
              <a:prstGeom prst="rect">
                <a:avLst/>
              </a:prstGeom>
              <a:blipFill>
                <a:blip r:embed="rId5"/>
                <a:stretch>
                  <a:fillRect l="-6526" t="-96203" b="-151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/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6CFDBD-EB19-AAEC-B434-812611960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501640"/>
                <a:ext cx="3592437" cy="61279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98F8F1-1EB6-3168-056D-773F4D0D83C0}"/>
              </a:ext>
            </a:extLst>
          </p:cNvPr>
          <p:cNvCxnSpPr>
            <a:cxnSpLocks/>
          </p:cNvCxnSpPr>
          <p:nvPr/>
        </p:nvCxnSpPr>
        <p:spPr>
          <a:xfrm flipV="1">
            <a:off x="3093095" y="6021288"/>
            <a:ext cx="0" cy="5725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AFA4D2-1BD0-BA4C-FA8A-B695010BA8C5}"/>
              </a:ext>
            </a:extLst>
          </p:cNvPr>
          <p:cNvCxnSpPr>
            <a:cxnSpLocks/>
          </p:cNvCxnSpPr>
          <p:nvPr/>
        </p:nvCxnSpPr>
        <p:spPr>
          <a:xfrm flipV="1">
            <a:off x="3564631" y="6021288"/>
            <a:ext cx="0" cy="57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3BFEB6-FCC2-7B13-8E6F-B2219E5F50B7}"/>
              </a:ext>
            </a:extLst>
          </p:cNvPr>
          <p:cNvSpPr txBox="1"/>
          <p:nvPr/>
        </p:nvSpPr>
        <p:spPr bwMode="auto">
          <a:xfrm>
            <a:off x="2425050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測量結果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64581-6E8A-790E-A18E-8C42B3CF256C}"/>
              </a:ext>
            </a:extLst>
          </p:cNvPr>
          <p:cNvSpPr txBox="1"/>
          <p:nvPr/>
        </p:nvSpPr>
        <p:spPr bwMode="auto">
          <a:xfrm>
            <a:off x="3421868" y="6364053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/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85F4FAA-ECD5-D62A-246D-60221EF32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0878" y="5553220"/>
                <a:ext cx="1444654" cy="61279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8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0"/>
          <a:stretch/>
        </p:blipFill>
        <p:spPr bwMode="auto">
          <a:xfrm>
            <a:off x="323528" y="1333624"/>
            <a:ext cx="2786063" cy="2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18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7" b="13396"/>
          <a:stretch/>
        </p:blipFill>
        <p:spPr bwMode="auto">
          <a:xfrm>
            <a:off x="394587" y="4077072"/>
            <a:ext cx="525753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/>
              <p:nvPr/>
            </p:nvSpPr>
            <p:spPr bwMode="auto">
              <a:xfrm>
                <a:off x="3563888" y="2437959"/>
                <a:ext cx="5077072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2437959"/>
                <a:ext cx="5077072" cy="991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1824">
            <a:extLst>
              <a:ext uri="{FF2B5EF4-FFF2-40B4-BE49-F238E27FC236}">
                <a16:creationId xmlns:a16="http://schemas.microsoft.com/office/drawing/2014/main" id="{3A0E3ED1-C9FD-96DF-82B2-2041A8021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905" b="13396"/>
          <a:stretch/>
        </p:blipFill>
        <p:spPr bwMode="auto">
          <a:xfrm>
            <a:off x="6371260" y="4075837"/>
            <a:ext cx="230425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009158-9F12-9165-CAE8-9AF470F275BE}"/>
              </a:ext>
            </a:extLst>
          </p:cNvPr>
          <p:cNvCxnSpPr/>
          <p:nvPr/>
        </p:nvCxnSpPr>
        <p:spPr>
          <a:xfrm>
            <a:off x="7020272" y="5373216"/>
            <a:ext cx="0" cy="64807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81C32AC2-0282-CB03-7839-11FBCD68B08B}"/>
              </a:ext>
            </a:extLst>
          </p:cNvPr>
          <p:cNvSpPr/>
          <p:nvPr/>
        </p:nvSpPr>
        <p:spPr>
          <a:xfrm rot="5400000">
            <a:off x="7380312" y="3573016"/>
            <a:ext cx="288973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1824">
            <a:extLst>
              <a:ext uri="{FF2B5EF4-FFF2-40B4-BE49-F238E27FC236}">
                <a16:creationId xmlns:a16="http://schemas.microsoft.com/office/drawing/2014/main" id="{F0BBDEEB-3129-7D82-23F8-AAABE436B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7164759" y="4112311"/>
            <a:ext cx="1008112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/>
              <p:nvPr/>
            </p:nvSpPr>
            <p:spPr bwMode="auto">
              <a:xfrm>
                <a:off x="395536" y="749878"/>
                <a:ext cx="3996952" cy="9910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41559B-83F1-A7E1-19E2-90A949602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749878"/>
                <a:ext cx="3996952" cy="991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1824">
            <a:extLst>
              <a:ext uri="{FF2B5EF4-FFF2-40B4-BE49-F238E27FC236}">
                <a16:creationId xmlns:a16="http://schemas.microsoft.com/office/drawing/2014/main" id="{3A0E3ED1-C9FD-96DF-82B2-2041A8021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905" b="13396"/>
          <a:stretch/>
        </p:blipFill>
        <p:spPr bwMode="auto">
          <a:xfrm>
            <a:off x="1403648" y="2273300"/>
            <a:ext cx="230425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009158-9F12-9165-CAE8-9AF470F275BE}"/>
              </a:ext>
            </a:extLst>
          </p:cNvPr>
          <p:cNvCxnSpPr/>
          <p:nvPr/>
        </p:nvCxnSpPr>
        <p:spPr>
          <a:xfrm>
            <a:off x="2052660" y="3570679"/>
            <a:ext cx="0" cy="64807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81C32AC2-0282-CB03-7839-11FBCD68B08B}"/>
              </a:ext>
            </a:extLst>
          </p:cNvPr>
          <p:cNvSpPr/>
          <p:nvPr/>
        </p:nvSpPr>
        <p:spPr>
          <a:xfrm rot="5400000">
            <a:off x="2412700" y="1883285"/>
            <a:ext cx="288973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824">
            <a:extLst>
              <a:ext uri="{FF2B5EF4-FFF2-40B4-BE49-F238E27FC236}">
                <a16:creationId xmlns:a16="http://schemas.microsoft.com/office/drawing/2014/main" id="{476CDC45-A58D-F3AE-646E-63E38F275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2197147" y="2309774"/>
            <a:ext cx="1008112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3DCE1-AA34-2122-5B0D-70D375BB2213}"/>
                  </a:ext>
                </a:extLst>
              </p:cNvPr>
              <p:cNvSpPr txBox="1"/>
              <p:nvPr/>
            </p:nvSpPr>
            <p:spPr bwMode="auto">
              <a:xfrm>
                <a:off x="4725641" y="786352"/>
                <a:ext cx="3996952" cy="100296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ra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3DCE1-AA34-2122-5B0D-70D375BB2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641" y="786352"/>
                <a:ext cx="3996952" cy="1002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 descr="1824">
            <a:extLst>
              <a:ext uri="{FF2B5EF4-FFF2-40B4-BE49-F238E27FC236}">
                <a16:creationId xmlns:a16="http://schemas.microsoft.com/office/drawing/2014/main" id="{DABAC0FD-59AE-648B-7627-F0F150341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905" b="13396"/>
          <a:stretch/>
        </p:blipFill>
        <p:spPr bwMode="auto">
          <a:xfrm>
            <a:off x="5733753" y="2309774"/>
            <a:ext cx="2304256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7BF9A3-08E0-12D4-5C95-D37AB5AA7958}"/>
              </a:ext>
            </a:extLst>
          </p:cNvPr>
          <p:cNvCxnSpPr>
            <a:cxnSpLocks/>
          </p:cNvCxnSpPr>
          <p:nvPr/>
        </p:nvCxnSpPr>
        <p:spPr>
          <a:xfrm>
            <a:off x="6382765" y="2924944"/>
            <a:ext cx="0" cy="13302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CC0026C-0E1B-38AD-4172-359AB2B9F4C5}"/>
              </a:ext>
            </a:extLst>
          </p:cNvPr>
          <p:cNvSpPr/>
          <p:nvPr/>
        </p:nvSpPr>
        <p:spPr>
          <a:xfrm rot="5400000">
            <a:off x="6742805" y="1919759"/>
            <a:ext cx="288973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1824">
            <a:extLst>
              <a:ext uri="{FF2B5EF4-FFF2-40B4-BE49-F238E27FC236}">
                <a16:creationId xmlns:a16="http://schemas.microsoft.com/office/drawing/2014/main" id="{E764D2DD-00DA-9590-16CB-669F6E9D2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6527252" y="2346248"/>
            <a:ext cx="1008112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1824">
            <a:extLst>
              <a:ext uri="{FF2B5EF4-FFF2-40B4-BE49-F238E27FC236}">
                <a16:creationId xmlns:a16="http://schemas.microsoft.com/office/drawing/2014/main" id="{CA002A38-1F65-814E-CB0D-1D70BE153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32108" r="77363" b="38214"/>
          <a:stretch/>
        </p:blipFill>
        <p:spPr bwMode="auto">
          <a:xfrm>
            <a:off x="6057909" y="2810499"/>
            <a:ext cx="145188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1BD055-831D-D228-3573-04E034505BB0}"/>
                  </a:ext>
                </a:extLst>
              </p:cNvPr>
              <p:cNvSpPr txBox="1"/>
              <p:nvPr/>
            </p:nvSpPr>
            <p:spPr bwMode="auto">
              <a:xfrm>
                <a:off x="1198660" y="5015204"/>
                <a:ext cx="67577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這兩個不同的狀態，可以測到的能量值竟然完全一樣：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1BD055-831D-D228-3573-04E034505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660" y="5015204"/>
                <a:ext cx="6757716" cy="369332"/>
              </a:xfrm>
              <a:prstGeom prst="rect">
                <a:avLst/>
              </a:prstGeom>
              <a:blipFill>
                <a:blip r:embed="rId5"/>
                <a:stretch>
                  <a:fillRect l="-75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47B695-F3A0-6BB9-2FE5-892940B8E313}"/>
                  </a:ext>
                </a:extLst>
              </p:cNvPr>
              <p:cNvSpPr txBox="1"/>
              <p:nvPr/>
            </p:nvSpPr>
            <p:spPr bwMode="auto">
              <a:xfrm>
                <a:off x="1219116" y="5512747"/>
                <a:ext cx="3672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機率的分佈不同！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2:1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1:2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47B695-F3A0-6BB9-2FE5-892940B8E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116" y="5512747"/>
                <a:ext cx="3672408" cy="369332"/>
              </a:xfrm>
              <a:prstGeom prst="rect">
                <a:avLst/>
              </a:prstGeom>
              <a:blipFill>
                <a:blip r:embed="rId6"/>
                <a:stretch>
                  <a:fillRect l="-138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564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97F4F-597D-6A9D-7F29-3F272AE41BE3}"/>
              </a:ext>
            </a:extLst>
          </p:cNvPr>
          <p:cNvSpPr txBox="1"/>
          <p:nvPr/>
        </p:nvSpPr>
        <p:spPr bwMode="auto">
          <a:xfrm>
            <a:off x="4714728" y="1691804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描述測量的算子是很有個性的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96788-5DD4-13CF-CEA5-E297363F8318}"/>
              </a:ext>
            </a:extLst>
          </p:cNvPr>
          <p:cNvSpPr txBox="1"/>
          <p:nvPr/>
        </p:nvSpPr>
        <p:spPr bwMode="auto">
          <a:xfrm>
            <a:off x="4714727" y="2061136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由它來決定測量的結果有哪些可能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4215754-CB9B-E644-B04F-8F1092634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5024997" y="2574484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/>
              <p:nvPr/>
            </p:nvSpPr>
            <p:spPr bwMode="auto">
              <a:xfrm>
                <a:off x="5683619" y="541652"/>
                <a:ext cx="908518" cy="948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𝒜</m:t>
                          </m:r>
                        </m:e>
                      </m:acc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3619" y="541652"/>
                <a:ext cx="908518" cy="948658"/>
              </a:xfrm>
              <a:prstGeom prst="rect">
                <a:avLst/>
              </a:prstGeom>
              <a:blipFill>
                <a:blip r:embed="rId3"/>
                <a:stretch>
                  <a:fillRect l="-18056" t="-18421" r="-13889" b="-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/>
              <p:nvPr/>
            </p:nvSpPr>
            <p:spPr bwMode="auto">
              <a:xfrm>
                <a:off x="1824789" y="754371"/>
                <a:ext cx="90851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789" y="754371"/>
                <a:ext cx="908518" cy="523220"/>
              </a:xfrm>
              <a:prstGeom prst="rect">
                <a:avLst/>
              </a:prstGeom>
              <a:blipFill>
                <a:blip r:embed="rId4"/>
                <a:stretch>
                  <a:fillRect l="-6849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34DB859-E92C-BE5F-EC9F-7AD745CD18C7}"/>
              </a:ext>
            </a:extLst>
          </p:cNvPr>
          <p:cNvSpPr txBox="1"/>
          <p:nvPr/>
        </p:nvSpPr>
        <p:spPr bwMode="auto">
          <a:xfrm>
            <a:off x="897103" y="169180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不同的狀態下，機率的分佈不同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/>
              <p:nvPr/>
            </p:nvSpPr>
            <p:spPr bwMode="auto">
              <a:xfrm>
                <a:off x="1620425" y="2581745"/>
                <a:ext cx="222576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=1,2,3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0425" y="2581745"/>
                <a:ext cx="22257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40F83C-6A19-891A-FA8F-BF88F680B14D}"/>
              </a:ext>
            </a:extLst>
          </p:cNvPr>
          <p:cNvSpPr txBox="1"/>
          <p:nvPr/>
        </p:nvSpPr>
        <p:spPr bwMode="auto">
          <a:xfrm>
            <a:off x="897103" y="2061136"/>
            <a:ext cx="35321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但可能得到的測量結果卻一樣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D698-59A4-4DAB-3E15-4FB362C8B36D}"/>
              </a:ext>
            </a:extLst>
          </p:cNvPr>
          <p:cNvSpPr txBox="1"/>
          <p:nvPr/>
        </p:nvSpPr>
        <p:spPr bwMode="auto">
          <a:xfrm>
            <a:off x="4932040" y="5373216"/>
            <a:ext cx="2165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算子有它的堅持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5E57B-55F6-FFE8-0BFD-68406F185DD3}"/>
              </a:ext>
            </a:extLst>
          </p:cNvPr>
          <p:cNvSpPr txBox="1"/>
          <p:nvPr/>
        </p:nvSpPr>
        <p:spPr bwMode="auto">
          <a:xfrm>
            <a:off x="973600" y="5886564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解eigenfunction、例如能量算子的定態，是在決定你測量時會得到什麼結果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119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157391" y="2033844"/>
                <a:ext cx="7250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所以第一次的測量使粒子的狀態由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瞬間崩潰變成了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7391" y="2033844"/>
                <a:ext cx="7250582" cy="369332"/>
              </a:xfrm>
              <a:prstGeom prst="rect">
                <a:avLst/>
              </a:prstGeom>
              <a:blipFill>
                <a:blip r:embed="rId2"/>
                <a:stretch>
                  <a:fillRect l="-876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剛測量完時，立刻再作一次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的測量，結果一定確定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還</m:t>
                    </m:r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668" y="766430"/>
                <a:ext cx="6924520" cy="378758"/>
              </a:xfrm>
              <a:prstGeom prst="rect">
                <a:avLst/>
              </a:prstGeom>
              <a:blipFill>
                <a:blip r:embed="rId3"/>
                <a:stretch>
                  <a:fillRect l="-917" t="-6452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而是結果完全確定的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68" y="1628169"/>
                <a:ext cx="6028842" cy="369332"/>
              </a:xfrm>
              <a:prstGeom prst="rect">
                <a:avLst/>
              </a:prstGeom>
              <a:blipFill>
                <a:blip r:embed="rId4"/>
                <a:stretch>
                  <a:fillRect l="-10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對任一狀態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作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能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量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的測量</m:t>
                    </m:r>
                  </m:oMath>
                </a14:m>
                <a:r>
                  <a:rPr lang="zh-TW" altLang="en-US" sz="1800" dirty="0"/>
                  <a:t>，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若所得到的結果是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某一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727" y="346936"/>
                <a:ext cx="6417140" cy="369332"/>
              </a:xfrm>
              <a:prstGeom prst="rect">
                <a:avLst/>
              </a:prstGeom>
              <a:blipFill>
                <a:blip r:embed="rId5"/>
                <a:stretch>
                  <a:fillRect l="-789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131" y="2507575"/>
                <a:ext cx="1944216" cy="483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2289B76F-3EBF-83DA-89D0-25F99347CD6F}"/>
                  </a:ext>
                </a:extLst>
              </p:cNvPr>
              <p:cNvSpPr/>
              <p:nvPr/>
            </p:nvSpPr>
            <p:spPr>
              <a:xfrm>
                <a:off x="1157391" y="1198829"/>
                <a:ext cx="6674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測量第一次</a:t>
                </a:r>
                <a:r>
                  <a:rPr kumimoji="0" lang="zh-TW" altLang="en-US">
                    <a:solidFill>
                      <a:srgbClr val="000000"/>
                    </a:solidFill>
                    <a:latin typeface="Calibri" pitchFamily="34" charset="0"/>
                  </a:rPr>
                  <a:t>完畢後，狀態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已經不會再是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結果不確定的狀態</a:t>
                </a:r>
                <a14:m>
                  <m:oMath xmlns:m="http://schemas.openxmlformats.org/officeDocument/2006/math">
                    <m:r>
                      <a:rPr kumimoji="0" lang="el-GR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矩形 15">
                <a:extLst>
                  <a:ext uri="{FF2B5EF4-FFF2-40B4-BE49-F238E27FC236}">
                    <a16:creationId xmlns:a16="http://schemas.microsoft.com/office/drawing/2014/main" id="{2289B76F-3EBF-83DA-89D0-25F99347C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391" y="1198829"/>
                <a:ext cx="6674391" cy="369332"/>
              </a:xfrm>
              <a:prstGeom prst="rect">
                <a:avLst/>
              </a:prstGeom>
              <a:blipFill>
                <a:blip r:embed="rId7"/>
                <a:stretch>
                  <a:fillRect l="-95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CEB8E24-24B1-6D18-A581-CA07329F92B6}"/>
              </a:ext>
            </a:extLst>
          </p:cNvPr>
          <p:cNvSpPr txBox="1"/>
          <p:nvPr/>
        </p:nvSpPr>
        <p:spPr bwMode="auto">
          <a:xfrm>
            <a:off x="1157390" y="3055906"/>
            <a:ext cx="68189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在特定狀態，每一個初次測量結果不會是確定的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橢圓 9">
            <a:extLst>
              <a:ext uri="{FF2B5EF4-FFF2-40B4-BE49-F238E27FC236}">
                <a16:creationId xmlns:a16="http://schemas.microsoft.com/office/drawing/2014/main" id="{BE68A05F-A9EC-8320-17F1-8EFD044CBA7B}"/>
              </a:ext>
            </a:extLst>
          </p:cNvPr>
          <p:cNvSpPr/>
          <p:nvPr/>
        </p:nvSpPr>
        <p:spPr>
          <a:xfrm>
            <a:off x="567834" y="4469668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0">
            <a:extLst>
              <a:ext uri="{FF2B5EF4-FFF2-40B4-BE49-F238E27FC236}">
                <a16:creationId xmlns:a16="http://schemas.microsoft.com/office/drawing/2014/main" id="{90A19895-6210-8542-02CA-D6C08AEE8724}"/>
              </a:ext>
            </a:extLst>
          </p:cNvPr>
          <p:cNvSpPr/>
          <p:nvPr/>
        </p:nvSpPr>
        <p:spPr>
          <a:xfrm>
            <a:off x="4211147" y="4469668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4EC00029-C962-1D1E-9608-F99B58665BA6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1321897" y="3398106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4">
            <a:extLst>
              <a:ext uri="{FF2B5EF4-FFF2-40B4-BE49-F238E27FC236}">
                <a16:creationId xmlns:a16="http://schemas.microsoft.com/office/drawing/2014/main" id="{E4930A95-A8C0-F0D7-A93C-6588C5F3701F}"/>
              </a:ext>
            </a:extLst>
          </p:cNvPr>
          <p:cNvCxnSpPr>
            <a:endCxn id="6" idx="1"/>
          </p:cNvCxnSpPr>
          <p:nvPr/>
        </p:nvCxnSpPr>
        <p:spPr>
          <a:xfrm>
            <a:off x="2425209" y="3969606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1" y="4827627"/>
                <a:ext cx="3599796" cy="612732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34806" y="4490857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416137" y="3823147"/>
                <a:ext cx="1765420" cy="5806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B3A856F2-032E-3009-038F-396D1EB9000E}"/>
              </a:ext>
            </a:extLst>
          </p:cNvPr>
          <p:cNvSpPr/>
          <p:nvPr/>
        </p:nvSpPr>
        <p:spPr>
          <a:xfrm>
            <a:off x="4517135" y="5392249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7248" y="4986394"/>
                <a:ext cx="91446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588224" y="4265137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588224" y="5157192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922413" y="5908786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/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4167" y="5983755"/>
                <a:ext cx="4572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5656" y="4235512"/>
                <a:ext cx="648971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7123" y="5200736"/>
                <a:ext cx="750639" cy="554960"/>
              </a:xfrm>
              <a:prstGeom prst="rect">
                <a:avLst/>
              </a:prstGeom>
              <a:blipFill>
                <a:blip r:embed="rId14"/>
                <a:stretch>
                  <a:fillRect r="-166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/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但不會測到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91DCFE-0092-F169-B25D-AF0BEF826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7761" y="5994752"/>
                <a:ext cx="2227527" cy="369332"/>
              </a:xfrm>
              <a:prstGeom prst="rect">
                <a:avLst/>
              </a:prstGeom>
              <a:blipFill>
                <a:blip r:embed="rId15"/>
                <a:stretch>
                  <a:fillRect l="-226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F16EC52-5020-AE8F-DEDA-E594B237E197}"/>
              </a:ext>
            </a:extLst>
          </p:cNvPr>
          <p:cNvSpPr txBox="1"/>
          <p:nvPr/>
        </p:nvSpPr>
        <p:spPr bwMode="auto">
          <a:xfrm>
            <a:off x="576056" y="6411662"/>
            <a:ext cx="8107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這個結果不只適用於能量，對任何測量物理量如位置、動量、角動量都成立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03055-5E13-C013-7488-16D5A1EA11D0}"/>
              </a:ext>
            </a:extLst>
          </p:cNvPr>
          <p:cNvSpPr txBox="1"/>
          <p:nvPr/>
        </p:nvSpPr>
        <p:spPr bwMode="auto">
          <a:xfrm>
            <a:off x="1167668" y="3440522"/>
            <a:ext cx="4643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崩潰變成的態也就不確定。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8" grpId="0" animBg="1"/>
      <p:bldP spid="4" grpId="0"/>
      <p:bldP spid="2" grpId="0"/>
      <p:bldP spid="3" grpId="0" animBg="1"/>
      <p:bldP spid="6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/>
      <p:bldP spid="1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9">
            <a:extLst>
              <a:ext uri="{FF2B5EF4-FFF2-40B4-BE49-F238E27FC236}">
                <a16:creationId xmlns:a16="http://schemas.microsoft.com/office/drawing/2014/main" id="{BE68A05F-A9EC-8320-17F1-8EFD044CBA7B}"/>
              </a:ext>
            </a:extLst>
          </p:cNvPr>
          <p:cNvSpPr/>
          <p:nvPr/>
        </p:nvSpPr>
        <p:spPr>
          <a:xfrm>
            <a:off x="537513" y="1299594"/>
            <a:ext cx="214313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0">
            <a:extLst>
              <a:ext uri="{FF2B5EF4-FFF2-40B4-BE49-F238E27FC236}">
                <a16:creationId xmlns:a16="http://schemas.microsoft.com/office/drawing/2014/main" id="{90A19895-6210-8542-02CA-D6C08AEE8724}"/>
              </a:ext>
            </a:extLst>
          </p:cNvPr>
          <p:cNvSpPr/>
          <p:nvPr/>
        </p:nvSpPr>
        <p:spPr>
          <a:xfrm>
            <a:off x="4180826" y="1299594"/>
            <a:ext cx="214312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12">
            <a:extLst>
              <a:ext uri="{FF2B5EF4-FFF2-40B4-BE49-F238E27FC236}">
                <a16:creationId xmlns:a16="http://schemas.microsoft.com/office/drawing/2014/main" id="{4EC00029-C962-1D1E-9608-F99B58665BA6}"/>
              </a:ext>
            </a:extLst>
          </p:cNvPr>
          <p:cNvCxnSpPr>
            <a:stCxn id="3" idx="7"/>
          </p:cNvCxnSpPr>
          <p:nvPr/>
        </p:nvCxnSpPr>
        <p:spPr>
          <a:xfrm rot="5400000" flipH="1" flipV="1">
            <a:off x="1291576" y="228032"/>
            <a:ext cx="531812" cy="1674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4">
            <a:extLst>
              <a:ext uri="{FF2B5EF4-FFF2-40B4-BE49-F238E27FC236}">
                <a16:creationId xmlns:a16="http://schemas.microsoft.com/office/drawing/2014/main" id="{E4930A95-A8C0-F0D7-A93C-6588C5F3701F}"/>
              </a:ext>
            </a:extLst>
          </p:cNvPr>
          <p:cNvCxnSpPr>
            <a:endCxn id="6" idx="1"/>
          </p:cNvCxnSpPr>
          <p:nvPr/>
        </p:nvCxnSpPr>
        <p:spPr>
          <a:xfrm>
            <a:off x="2394888" y="799532"/>
            <a:ext cx="1817688" cy="531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/>
              <p:nvPr/>
            </p:nvSpPr>
            <p:spPr>
              <a:xfrm>
                <a:off x="612780" y="1657553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8A4680B7-9CA0-A6B1-4FA9-FD0C855F6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80" y="1657553"/>
                <a:ext cx="3599796" cy="612732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05F2B0F6-F0BE-7153-BE7A-F16DDF0301E0}"/>
              </a:ext>
            </a:extLst>
          </p:cNvPr>
          <p:cNvSpPr/>
          <p:nvPr/>
        </p:nvSpPr>
        <p:spPr>
          <a:xfrm rot="19820672">
            <a:off x="5004485" y="1320783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/>
              <p:nvPr/>
            </p:nvSpPr>
            <p:spPr bwMode="auto">
              <a:xfrm rot="19855196">
                <a:off x="4385816" y="653073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5EC055-1CC0-65AE-7A8A-93B38D97E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385816" y="653073"/>
                <a:ext cx="1765420" cy="5806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B3A856F2-032E-3009-038F-396D1EB9000E}"/>
              </a:ext>
            </a:extLst>
          </p:cNvPr>
          <p:cNvSpPr/>
          <p:nvPr/>
        </p:nvSpPr>
        <p:spPr>
          <a:xfrm>
            <a:off x="4486814" y="2222175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/>
              <p:nvPr/>
            </p:nvSpPr>
            <p:spPr bwMode="auto">
              <a:xfrm>
                <a:off x="4526927" y="1816320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4033ACF-5CE7-0F64-FDD8-BE2001A1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6927" y="1816320"/>
                <a:ext cx="91446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278DCD97-B043-C7FB-FD71-8A3DDA44A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557903" y="1095063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BEDC8B-1590-56CE-3D71-3172EAE30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557903" y="1987118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47E71A7-F16E-9241-F3BA-E32EDCBBC1A4}"/>
              </a:ext>
            </a:extLst>
          </p:cNvPr>
          <p:cNvSpPr/>
          <p:nvPr/>
        </p:nvSpPr>
        <p:spPr>
          <a:xfrm rot="1885604">
            <a:off x="4892092" y="2738712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/>
              <p:nvPr/>
            </p:nvSpPr>
            <p:spPr bwMode="auto">
              <a:xfrm>
                <a:off x="5723846" y="2813681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8264D2-A87D-44D3-F95C-221232BE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3846" y="2813681"/>
                <a:ext cx="45723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/>
              <p:nvPr/>
            </p:nvSpPr>
            <p:spPr bwMode="auto">
              <a:xfrm>
                <a:off x="5835335" y="1065438"/>
                <a:ext cx="648971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53160-D614-33A7-479E-A9FFC4240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5335" y="1065438"/>
                <a:ext cx="64897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/>
              <p:nvPr/>
            </p:nvSpPr>
            <p:spPr bwMode="auto">
              <a:xfrm>
                <a:off x="5566802" y="2030662"/>
                <a:ext cx="750639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4265BB-D22C-AD7E-FE43-17DBC2A3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6802" y="2030662"/>
                <a:ext cx="750639" cy="554960"/>
              </a:xfrm>
              <a:prstGeom prst="rect">
                <a:avLst/>
              </a:prstGeom>
              <a:blipFill>
                <a:blip r:embed="rId8"/>
                <a:stretch>
                  <a:fillRect r="-166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0">
                <a:extLst>
                  <a:ext uri="{FF2B5EF4-FFF2-40B4-BE49-F238E27FC236}">
                    <a16:creationId xmlns:a16="http://schemas.microsoft.com/office/drawing/2014/main" id="{66BCD1A7-1017-3273-7A69-40C0F96C8301}"/>
                  </a:ext>
                </a:extLst>
              </p:cNvPr>
              <p:cNvSpPr/>
              <p:nvPr/>
            </p:nvSpPr>
            <p:spPr>
              <a:xfrm>
                <a:off x="565477" y="4582223"/>
                <a:ext cx="3599796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10">
                <a:extLst>
                  <a:ext uri="{FF2B5EF4-FFF2-40B4-BE49-F238E27FC236}">
                    <a16:creationId xmlns:a16="http://schemas.microsoft.com/office/drawing/2014/main" id="{66BCD1A7-1017-3273-7A69-40C0F96C8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77" y="4582223"/>
                <a:ext cx="3599796" cy="61273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ight Arrow 28">
            <a:extLst>
              <a:ext uri="{FF2B5EF4-FFF2-40B4-BE49-F238E27FC236}">
                <a16:creationId xmlns:a16="http://schemas.microsoft.com/office/drawing/2014/main" id="{716EB9E2-F186-5C94-95A9-54676C1C8EFD}"/>
              </a:ext>
            </a:extLst>
          </p:cNvPr>
          <p:cNvSpPr/>
          <p:nvPr/>
        </p:nvSpPr>
        <p:spPr>
          <a:xfrm rot="19820672">
            <a:off x="5209187" y="4610923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35CFCD-E560-2020-1AB7-8778082F9EA3}"/>
                  </a:ext>
                </a:extLst>
              </p:cNvPr>
              <p:cNvSpPr txBox="1"/>
              <p:nvPr/>
            </p:nvSpPr>
            <p:spPr bwMode="auto">
              <a:xfrm rot="19855196">
                <a:off x="4590518" y="3943213"/>
                <a:ext cx="1765420" cy="58067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sz="1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4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35CFCD-E560-2020-1AB7-8778082F9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855196">
                <a:off x="4590518" y="3943213"/>
                <a:ext cx="1765420" cy="5806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Arrow 30">
            <a:extLst>
              <a:ext uri="{FF2B5EF4-FFF2-40B4-BE49-F238E27FC236}">
                <a16:creationId xmlns:a16="http://schemas.microsoft.com/office/drawing/2014/main" id="{21C35BDD-1602-ED4E-CE3F-1816BFAD60EC}"/>
              </a:ext>
            </a:extLst>
          </p:cNvPr>
          <p:cNvSpPr/>
          <p:nvPr/>
        </p:nvSpPr>
        <p:spPr>
          <a:xfrm>
            <a:off x="4691516" y="5512315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639D61-6ABA-D09D-A6DB-4F0D1320220E}"/>
                  </a:ext>
                </a:extLst>
              </p:cNvPr>
              <p:cNvSpPr txBox="1"/>
              <p:nvPr/>
            </p:nvSpPr>
            <p:spPr bwMode="auto">
              <a:xfrm>
                <a:off x="4731629" y="5106460"/>
                <a:ext cx="914461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639D61-6ABA-D09D-A6DB-4F0D13202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1629" y="5106460"/>
                <a:ext cx="914461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F13244D-D5C1-4011-71E1-4842C3663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762605" y="4385203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64A6E27D-0A33-D872-0557-C3C5AE45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38584" b="40869"/>
          <a:stretch/>
        </p:blipFill>
        <p:spPr bwMode="auto">
          <a:xfrm>
            <a:off x="6762605" y="5277258"/>
            <a:ext cx="2227528" cy="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ight Arrow 34">
            <a:extLst>
              <a:ext uri="{FF2B5EF4-FFF2-40B4-BE49-F238E27FC236}">
                <a16:creationId xmlns:a16="http://schemas.microsoft.com/office/drawing/2014/main" id="{B20CC359-8E4C-3936-EFFE-B7EFF49CEA3B}"/>
              </a:ext>
            </a:extLst>
          </p:cNvPr>
          <p:cNvSpPr/>
          <p:nvPr/>
        </p:nvSpPr>
        <p:spPr>
          <a:xfrm rot="1885604">
            <a:off x="5096794" y="6028852"/>
            <a:ext cx="831312" cy="1719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8E22BA-747E-E467-8047-1D8B28BEC670}"/>
                  </a:ext>
                </a:extLst>
              </p:cNvPr>
              <p:cNvSpPr txBox="1"/>
              <p:nvPr/>
            </p:nvSpPr>
            <p:spPr bwMode="auto">
              <a:xfrm>
                <a:off x="5928548" y="6103821"/>
                <a:ext cx="457230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08E22BA-747E-E467-8047-1D8B28BE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8548" y="6103821"/>
                <a:ext cx="45723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FB1748-3261-FF71-7768-09E9CAD80F42}"/>
                  </a:ext>
                </a:extLst>
              </p:cNvPr>
              <p:cNvSpPr txBox="1"/>
              <p:nvPr/>
            </p:nvSpPr>
            <p:spPr bwMode="auto">
              <a:xfrm>
                <a:off x="6040037" y="4355578"/>
                <a:ext cx="648971" cy="5549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FB1748-3261-FF71-7768-09E9CAD8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0037" y="4355578"/>
                <a:ext cx="648971" cy="554960"/>
              </a:xfrm>
              <a:prstGeom prst="rect">
                <a:avLst/>
              </a:prstGeom>
              <a:blipFill>
                <a:blip r:embed="rId13"/>
                <a:stretch>
                  <a:fillRect r="-17308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F3D01F-1E6D-D1B5-7ACB-DC9A533EA486}"/>
                  </a:ext>
                </a:extLst>
              </p:cNvPr>
              <p:cNvSpPr txBox="1"/>
              <p:nvPr/>
            </p:nvSpPr>
            <p:spPr bwMode="auto">
              <a:xfrm>
                <a:off x="5771504" y="5320802"/>
                <a:ext cx="750639" cy="338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</m:oMath>
                </a14:m>
                <a:r>
                  <a:rPr lang="en-US" sz="1600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F3D01F-1E6D-D1B5-7ACB-DC9A533E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1504" y="5320802"/>
                <a:ext cx="750639" cy="338554"/>
              </a:xfrm>
              <a:prstGeom prst="rect">
                <a:avLst/>
              </a:prstGeom>
              <a:blipFill>
                <a:blip r:embed="rId14"/>
                <a:stretch>
                  <a:fillRect t="-7407" b="-2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516609-AAE7-8348-1CD1-FF94ED5BE428}"/>
                  </a:ext>
                </a:extLst>
              </p:cNvPr>
              <p:cNvSpPr txBox="1"/>
              <p:nvPr/>
            </p:nvSpPr>
            <p:spPr bwMode="auto">
              <a:xfrm>
                <a:off x="120456" y="6387816"/>
                <a:ext cx="73188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兩個不同的狀態，測到一的樣能量值，如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，就崩潰到同樣狀態。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2516609-AAE7-8348-1CD1-FF94ED5BE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56" y="6387816"/>
                <a:ext cx="7318891" cy="369332"/>
              </a:xfrm>
              <a:prstGeom prst="rect">
                <a:avLst/>
              </a:prstGeom>
              <a:blipFill>
                <a:blip r:embed="rId15"/>
                <a:stretch>
                  <a:fillRect l="-693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03F3438F-21BA-F853-F20D-0D2DB988F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75580" b="7276"/>
          <a:stretch/>
        </p:blipFill>
        <p:spPr bwMode="auto">
          <a:xfrm>
            <a:off x="6852368" y="6336201"/>
            <a:ext cx="2227528" cy="47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0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03AF3-6706-0993-C344-A86DEC81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20429"/>
            <a:ext cx="6791009" cy="1512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CA15D-4673-DF7B-4599-C7881625C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56"/>
          <a:stretch/>
        </p:blipFill>
        <p:spPr>
          <a:xfrm>
            <a:off x="1331640" y="4221088"/>
            <a:ext cx="6791009" cy="2304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61A7A2-1D49-7783-472A-EFF1762C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973558"/>
            <a:ext cx="6629237" cy="1296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9F19E-F049-7B7A-8C30-1EE860EEAC1C}"/>
              </a:ext>
            </a:extLst>
          </p:cNvPr>
          <p:cNvSpPr txBox="1"/>
          <p:nvPr/>
        </p:nvSpPr>
        <p:spPr bwMode="auto">
          <a:xfrm>
            <a:off x="3070960" y="42768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4 Basic Assumptions of QM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2E78E-24F6-FA85-D06D-B707489F1323}"/>
              </a:ext>
            </a:extLst>
          </p:cNvPr>
          <p:cNvSpPr/>
          <p:nvPr/>
        </p:nvSpPr>
        <p:spPr>
          <a:xfrm>
            <a:off x="1331639" y="4797152"/>
            <a:ext cx="469165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3520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00433" y="1288109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狀態以定態解展開還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提供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方程式的普遍解法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19595" y="2258522"/>
                <a:ext cx="243618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595" y="2258522"/>
                <a:ext cx="2436180" cy="847604"/>
              </a:xfrm>
              <a:prstGeom prst="rect">
                <a:avLst/>
              </a:prstGeom>
              <a:blipFill>
                <a:blip r:embed="rId2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19595" y="1825323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595" y="1825323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09586" y="3374084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9586" y="3374084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889717" y="3694007"/>
                <a:ext cx="7210676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接著定態隨時間個自演化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位能下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要求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乘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上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717" y="3694007"/>
                <a:ext cx="7210676" cy="480709"/>
              </a:xfrm>
              <a:prstGeom prst="rect">
                <a:avLst/>
              </a:prstGeom>
              <a:blipFill>
                <a:blip r:embed="rId5"/>
                <a:stretch>
                  <a:fillRect l="-704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889716" y="4221088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37685" y="4639927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685" y="4639927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7F359AA-5421-A467-66B0-BBAE396502BC}"/>
              </a:ext>
            </a:extLst>
          </p:cNvPr>
          <p:cNvSpPr txBox="1"/>
          <p:nvPr/>
        </p:nvSpPr>
        <p:spPr bwMode="auto">
          <a:xfrm>
            <a:off x="3355775" y="246261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根據展開定理，這永遠可以做到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5325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A96F883F-4ABB-4FF4-469E-EAF9EC24C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24169" r="3649" b="63747"/>
          <a:stretch/>
        </p:blipFill>
        <p:spPr>
          <a:xfrm>
            <a:off x="760715" y="1844824"/>
            <a:ext cx="6984776" cy="648072"/>
          </a:xfrm>
          <a:prstGeom prst="rect">
            <a:avLst/>
          </a:prstGeom>
        </p:spPr>
      </p:pic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8F22FA59-B6DB-676C-B0A6-B5450A9F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0" y="3140968"/>
            <a:ext cx="7772400" cy="24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4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A61D6682-E885-156E-21B7-FEED31467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966214" cy="5919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CA3F70-898B-2002-8196-2030ADFE8314}"/>
                  </a:ext>
                </a:extLst>
              </p:cNvPr>
              <p:cNvSpPr txBox="1"/>
              <p:nvPr/>
            </p:nvSpPr>
            <p:spPr bwMode="auto">
              <a:xfrm>
                <a:off x="611560" y="212240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與時間無關的薛丁格方程式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描述在一位能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中Stationary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State定態的解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CA3F70-898B-2002-8196-2030ADFE8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12240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6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51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 and black numbers&#10;&#10;Description automatically generated">
            <a:extLst>
              <a:ext uri="{FF2B5EF4-FFF2-40B4-BE49-F238E27FC236}">
                <a16:creationId xmlns:a16="http://schemas.microsoft.com/office/drawing/2014/main" id="{6A935E7B-B2C2-6A85-83A4-A65EDFC3F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/>
          <a:stretch/>
        </p:blipFill>
        <p:spPr>
          <a:xfrm>
            <a:off x="1512776" y="0"/>
            <a:ext cx="6118448" cy="2109472"/>
          </a:xfrm>
          <a:prstGeom prst="rect">
            <a:avLst/>
          </a:prstGeo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2411875-417D-1D73-0BAE-C1C6D797D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2656"/>
          <a:stretch/>
        </p:blipFill>
        <p:spPr>
          <a:xfrm>
            <a:off x="1512776" y="2109472"/>
            <a:ext cx="6495628" cy="45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5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2620865" y="342062"/>
            <a:ext cx="3500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簡諧振盪器、量子彈簧、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5644142" y="1671716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336371" y="1628863"/>
                <a:ext cx="2972417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1" y="1628863"/>
                <a:ext cx="2972417" cy="654025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/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blipFill>
                <a:blip r:embed="rId5"/>
                <a:stretch>
                  <a:fillRect l="-3030" r="-3030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7266E53-AF5E-3B39-E264-D0DC473ED1D6}"/>
              </a:ext>
            </a:extLst>
          </p:cNvPr>
          <p:cNvSpPr txBox="1"/>
          <p:nvPr/>
        </p:nvSpPr>
        <p:spPr bwMode="auto">
          <a:xfrm>
            <a:off x="2336370" y="2402806"/>
            <a:ext cx="4255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最簡單的量子彈簧就是雙原子分子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/>
              <p:nvPr/>
            </p:nvSpPr>
            <p:spPr bwMode="auto">
              <a:xfrm>
                <a:off x="2336370" y="832899"/>
                <a:ext cx="391318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0" y="832899"/>
                <a:ext cx="3913187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756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41" y="1447354"/>
            <a:ext cx="3174275" cy="369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51" y="2194992"/>
            <a:ext cx="1981877" cy="29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7"/>
          <p:cNvSpPr txBox="1">
            <a:spLocks noChangeArrowheads="1"/>
          </p:cNvSpPr>
          <p:nvPr/>
        </p:nvSpPr>
        <p:spPr bwMode="auto">
          <a:xfrm>
            <a:off x="1335092" y="5263357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量子彈簧的能量不是連續的，而是固定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/>
              <a:t>的整數倍（離散型式）</a:t>
            </a:r>
          </a:p>
        </p:txBody>
      </p:sp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1335092" y="5695157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量子</a:t>
            </a:r>
            <a:r>
              <a:rPr lang="en-US" altLang="zh-TW" sz="1800">
                <a:solidFill>
                  <a:srgbClr val="FF0000"/>
                </a:solidFill>
              </a:rPr>
              <a:t>(</a:t>
            </a: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Quantum)</a:t>
            </a:r>
            <a:r>
              <a:rPr lang="zh-TW" altLang="en-US" sz="1800">
                <a:cs typeface="Times New Roman" pitchFamily="18" charset="0"/>
              </a:rPr>
              <a:t>的大小與頻率成正比！</a:t>
            </a:r>
          </a:p>
        </p:txBody>
      </p:sp>
      <p:sp>
        <p:nvSpPr>
          <p:cNvPr id="93191" name="文字方塊 7"/>
          <p:cNvSpPr txBox="1">
            <a:spLocks noChangeArrowheads="1"/>
          </p:cNvSpPr>
          <p:nvPr/>
        </p:nvSpPr>
        <p:spPr bwMode="auto">
          <a:xfrm>
            <a:off x="2774979" y="6199882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TW" sz="1800" dirty="0">
                <a:cs typeface="Times New Roman" pitchFamily="18" charset="0"/>
              </a:rPr>
              <a:t>: </a:t>
            </a:r>
            <a:r>
              <a:rPr lang="en-US" altLang="zh-TW" sz="1800" dirty="0">
                <a:latin typeface="+mj-lt"/>
                <a:cs typeface="Times New Roman" pitchFamily="18" charset="0"/>
              </a:rPr>
              <a:t>Planck Constant</a:t>
            </a:r>
            <a:endParaRPr lang="zh-TW" altLang="en-US" sz="1800" dirty="0">
              <a:latin typeface="+mj-lt"/>
              <a:cs typeface="Times New Roman" pitchFamily="18" charset="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462084" y="560589"/>
            <a:ext cx="6301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如果要解釋黑體輻射，量子彈簧的能量變化必需是能階狀的！</a:t>
            </a:r>
          </a:p>
        </p:txBody>
      </p:sp>
      <p:sp>
        <p:nvSpPr>
          <p:cNvPr id="10" name="文字方塊 5"/>
          <p:cNvSpPr txBox="1">
            <a:spLocks noChangeArrowheads="1"/>
          </p:cNvSpPr>
          <p:nvPr/>
        </p:nvSpPr>
        <p:spPr bwMode="auto">
          <a:xfrm>
            <a:off x="1510441" y="953146"/>
            <a:ext cx="6017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Planck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開啟了量子革命的第一槍！</a:t>
            </a:r>
          </a:p>
        </p:txBody>
      </p:sp>
      <p:sp>
        <p:nvSpPr>
          <p:cNvPr id="11" name="文字方塊 7"/>
          <p:cNvSpPr txBox="1">
            <a:spLocks noChangeArrowheads="1"/>
          </p:cNvSpPr>
          <p:nvPr/>
        </p:nvSpPr>
        <p:spPr bwMode="auto">
          <a:xfrm>
            <a:off x="1462084" y="178710"/>
            <a:ext cx="583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黑體輻射以及空腔輻射也是一系列的量子彈簧。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/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/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=6.625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B974AF21-A5A3-F6D6-4941-865508DE1D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6417" y="6021768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3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250083" y="1519903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27" y="46579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3" y="1757651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1138100" y="1040969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固體內原子晶格的振動也是一系列量子彈簧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802733" y="1519903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111" r="-7407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6667" r="-1333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5054000" y="1519903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538" r="-7692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B5E05E-D689-9217-AE71-1119414EE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773" y="3468600"/>
            <a:ext cx="2853179" cy="1188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13D2D-AB77-863E-345A-12F423A07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056" y="3468599"/>
            <a:ext cx="3091627" cy="2492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BAD1C-9721-D2FF-8118-5B3E7F06C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927" y="4869160"/>
            <a:ext cx="2998974" cy="10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752330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52330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07704" y="394991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量子簡諧振盪器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Harmonic Oscillator SHO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、量子彈簧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012160" y="953395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728200" y="5909780"/>
            <a:ext cx="218340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能量是量子化的！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638829" y="898164"/>
                <a:ext cx="3009092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829" y="898164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8637B6-7EA1-ED58-6B25-7DEB0A024E1D}"/>
              </a:ext>
            </a:extLst>
          </p:cNvPr>
          <p:cNvSpPr txBox="1"/>
          <p:nvPr/>
        </p:nvSpPr>
        <p:spPr bwMode="auto">
          <a:xfrm>
            <a:off x="4749376" y="5457530"/>
            <a:ext cx="3630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波函數會進入古典禁止區域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65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5AA1B74-36E6-894E-63AB-58B7AD67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56" y="4857104"/>
            <a:ext cx="3347864" cy="18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755576" y="4818063"/>
            <a:ext cx="3134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Schrodinger Wave Equation</a:t>
            </a:r>
            <a:endParaRPr lang="zh-TW" altLang="en-US" sz="1800" dirty="0"/>
          </a:p>
        </p:txBody>
      </p:sp>
      <p:pic>
        <p:nvPicPr>
          <p:cNvPr id="10244" name="Picture 6" descr="http://www.ibmsonline.org/portals/0/Davosmouta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28625"/>
            <a:ext cx="52117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428625"/>
            <a:ext cx="18303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字方塊 12"/>
          <p:cNvSpPr txBox="1">
            <a:spLocks noChangeArrowheads="1"/>
          </p:cNvSpPr>
          <p:nvPr/>
        </p:nvSpPr>
        <p:spPr bwMode="auto">
          <a:xfrm>
            <a:off x="3530294" y="3731718"/>
            <a:ext cx="4093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dirty="0"/>
              <a:t>Villa Herwig, </a:t>
            </a:r>
            <a:r>
              <a:rPr lang="en-US" altLang="zh-TW" sz="1800" dirty="0" err="1"/>
              <a:t>Arosa</a:t>
            </a:r>
            <a:r>
              <a:rPr lang="en-US" altLang="zh-TW" sz="1800" dirty="0"/>
              <a:t> Switzerland 1925</a:t>
            </a:r>
            <a:endParaRPr lang="zh-TW" altLang="en-US" sz="1800" dirty="0"/>
          </a:p>
        </p:txBody>
      </p:sp>
      <p:pic>
        <p:nvPicPr>
          <p:cNvPr id="86022" name="Picture 6" descr="http://pic.big5.anhuinews.com/0/01/38/82/1388201_948788.jpg"/>
          <p:cNvPicPr>
            <a:picLocks noChangeAspect="1" noChangeArrowheads="1"/>
          </p:cNvPicPr>
          <p:nvPr/>
        </p:nvPicPr>
        <p:blipFill>
          <a:blip r:embed="rId5" cstate="print"/>
          <a:srcRect r="14999" b="28103"/>
          <a:stretch>
            <a:fillRect/>
          </a:stretch>
        </p:blipFill>
        <p:spPr bwMode="auto">
          <a:xfrm>
            <a:off x="6875095" y="4264514"/>
            <a:ext cx="2031586" cy="2445867"/>
          </a:xfrm>
          <a:prstGeom prst="rect">
            <a:avLst/>
          </a:prstGeom>
          <a:noFill/>
          <a:effectLst>
            <a:outerShdw blurRad="6223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15" name="波浪 14"/>
          <p:cNvSpPr/>
          <p:nvPr/>
        </p:nvSpPr>
        <p:spPr>
          <a:xfrm>
            <a:off x="7786688" y="5214938"/>
            <a:ext cx="928687" cy="714375"/>
          </a:xfrm>
          <a:prstGeom prst="wave">
            <a:avLst/>
          </a:prstGeom>
          <a:solidFill>
            <a:srgbClr val="CCEC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5"/>
          <p:cNvSpPr txBox="1">
            <a:spLocks noChangeArrowheads="1"/>
          </p:cNvSpPr>
          <p:nvPr/>
        </p:nvSpPr>
        <p:spPr bwMode="auto">
          <a:xfrm>
            <a:off x="755576" y="4294411"/>
            <a:ext cx="5759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薛丁格從無到有 </a:t>
            </a:r>
            <a:r>
              <a:rPr lang="en-US" altLang="zh-TW" sz="1800" dirty="0"/>
              <a:t>from scratch</a:t>
            </a:r>
            <a:r>
              <a:rPr lang="zh-TW" altLang="en-US" sz="1800" dirty="0"/>
              <a:t>猜出一個波方程式：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752380" y="6165304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注意：波函數是複數！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561074" y="5281187"/>
                <a:ext cx="3036852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074" y="5281187"/>
                <a:ext cx="3036852" cy="648126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548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96952"/>
            <a:ext cx="5803278" cy="3103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4" y="672852"/>
            <a:ext cx="5803900" cy="2324100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72521"/>
            <a:ext cx="1770580" cy="262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4196-3ECC-9B47-343F-2B7B83CE6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4" r="10099" b="82055"/>
          <a:stretch/>
        </p:blipFill>
        <p:spPr>
          <a:xfrm>
            <a:off x="5796136" y="2060848"/>
            <a:ext cx="3024959" cy="522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00109-9DD0-C345-3678-2F55FEEB2153}"/>
              </a:ext>
            </a:extLst>
          </p:cNvPr>
          <p:cNvSpPr txBox="1"/>
          <p:nvPr/>
        </p:nvSpPr>
        <p:spPr bwMode="auto">
          <a:xfrm>
            <a:off x="2483768" y="6237312"/>
            <a:ext cx="407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先讓我們定性的來猜一下它的解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231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/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彈力位能是左右對稱的，對稱點在原點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blipFill>
                <a:blip r:embed="rId2"/>
                <a:stretch>
                  <a:fillRect l="-97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73D54CA-EF7E-FD83-6967-317D85E01EF4}"/>
              </a:ext>
            </a:extLst>
          </p:cNvPr>
          <p:cNvSpPr txBox="1"/>
          <p:nvPr/>
        </p:nvSpPr>
        <p:spPr bwMode="auto">
          <a:xfrm>
            <a:off x="1236329" y="2091923"/>
            <a:ext cx="7591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物理結果應該左右對稱，所以，定態方程式的解或許也是對稱的？例如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8F5568-9D3C-C699-8BAA-738C864456E6}"/>
                  </a:ext>
                </a:extLst>
              </p:cNvPr>
              <p:cNvSpPr txBox="1"/>
              <p:nvPr/>
            </p:nvSpPr>
            <p:spPr bwMode="auto">
              <a:xfrm>
                <a:off x="1259632" y="6298744"/>
                <a:ext cx="3960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附近，會與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對稱！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8F5568-9D3C-C699-8BAA-738C8644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6298744"/>
                <a:ext cx="3960440" cy="369332"/>
              </a:xfrm>
              <a:prstGeom prst="rect">
                <a:avLst/>
              </a:prstGeom>
              <a:blipFill>
                <a:blip r:embed="rId3"/>
                <a:stretch>
                  <a:fillRect l="-128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Chia-Hung Chang\Downloads\Data\Knight\Media\Chapter41\Images\41_20Figure-F.jpg">
            <a:extLst>
              <a:ext uri="{FF2B5EF4-FFF2-40B4-BE49-F238E27FC236}">
                <a16:creationId xmlns:a16="http://schemas.microsoft.com/office/drawing/2014/main" id="{D9D8FC3F-9786-EB3C-239F-A54FBA92E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" b="32972"/>
          <a:stretch/>
        </p:blipFill>
        <p:spPr bwMode="auto">
          <a:xfrm>
            <a:off x="2267744" y="589092"/>
            <a:ext cx="2088232" cy="14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FEC4C-736B-93EB-823D-332860565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61"/>
          <a:stretch/>
        </p:blipFill>
        <p:spPr>
          <a:xfrm>
            <a:off x="2123728" y="5238554"/>
            <a:ext cx="2908534" cy="1012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/>
              <p:nvPr/>
            </p:nvSpPr>
            <p:spPr bwMode="auto">
              <a:xfrm>
                <a:off x="1259632" y="4509120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可以猜想到，在無限限遠處，波函數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解</m:t>
                    </m:r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會漸漸趨近於零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509120"/>
                <a:ext cx="7272808" cy="369332"/>
              </a:xfrm>
              <a:prstGeom prst="rect">
                <a:avLst/>
              </a:prstGeom>
              <a:blipFill>
                <a:blip r:embed="rId6"/>
                <a:stretch>
                  <a:fillRect l="-69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/>
              <p:nvPr/>
            </p:nvSpPr>
            <p:spPr bwMode="auto">
              <a:xfrm>
                <a:off x="1259632" y="4859663"/>
                <a:ext cx="3384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→∞,</m:t>
                    </m:r>
                    <m:r>
                      <a:rPr lang="zh-TW" altLang="en-US" i="1" smtClean="0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如下：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59663"/>
                <a:ext cx="3384376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3277197-E581-68EB-8514-E929484F55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632" b="40346"/>
          <a:stretch/>
        </p:blipFill>
        <p:spPr>
          <a:xfrm>
            <a:off x="2249353" y="2460775"/>
            <a:ext cx="3682610" cy="921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69066-C766-2191-C85E-A7655BAA6891}"/>
              </a:ext>
            </a:extLst>
          </p:cNvPr>
          <p:cNvSpPr txBox="1"/>
          <p:nvPr/>
        </p:nvSpPr>
        <p:spPr bwMode="auto">
          <a:xfrm>
            <a:off x="1259632" y="3439371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這樣的對稱的解稱為：偶函數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56428-39EB-4005-DB0B-7C65C286D748}"/>
              </a:ext>
            </a:extLst>
          </p:cNvPr>
          <p:cNvSpPr txBox="1"/>
          <p:nvPr/>
        </p:nvSpPr>
        <p:spPr bwMode="auto">
          <a:xfrm>
            <a:off x="1259632" y="3820128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偶函數在原點的斜率必須為零！斜率在原點才能連續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227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/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lang="zh-TW" altLang="en-US" dirty="0"/>
                  <a:t>兩者之間，解的變化就由方程式決定，我們也有一些定性的了解：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blipFill>
                <a:blip r:embed="rId2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/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/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的正負號會決定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的正負號！而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是斜率的變化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F8C161F-F013-AE03-1456-97E3BD96E0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22"/>
          <a:stretch/>
        </p:blipFill>
        <p:spPr>
          <a:xfrm>
            <a:off x="1107067" y="2241757"/>
            <a:ext cx="3888432" cy="195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/>
              <p:nvPr/>
            </p:nvSpPr>
            <p:spPr bwMode="auto">
              <a:xfrm>
                <a:off x="1096401" y="1831036"/>
                <a:ext cx="55531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，這是古典不容許的區域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1831036"/>
                <a:ext cx="5553165" cy="369332"/>
              </a:xfrm>
              <a:prstGeom prst="rect">
                <a:avLst/>
              </a:prstGeom>
              <a:blipFill>
                <a:blip r:embed="rId7"/>
                <a:stretch>
                  <a:fillRect l="-91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38537" y="5092423"/>
                <a:ext cx="76379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 err="1"/>
                  <a:t>處就是這樣的例子</a:t>
                </a:r>
                <a:r>
                  <a:rPr lang="en-US" dirty="0"/>
                  <a:t>：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/>
                  <a:t>負的斜率增加，傾斜度減小到零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8537" y="5092423"/>
                <a:ext cx="7637919" cy="369332"/>
              </a:xfrm>
              <a:prstGeom prst="rect">
                <a:avLst/>
              </a:prstGeom>
              <a:blipFill>
                <a:blip r:embed="rId8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/>
              <p:nvPr/>
            </p:nvSpPr>
            <p:spPr bwMode="auto">
              <a:xfrm>
                <a:off x="1048544" y="4603764"/>
                <a:ext cx="59321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通常就說</a:t>
                </a:r>
                <a:r>
                  <a:rPr lang="en-US" dirty="0"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增加時，波函數會趨離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544" y="4603764"/>
                <a:ext cx="5932172" cy="369332"/>
              </a:xfrm>
              <a:prstGeom prst="rect">
                <a:avLst/>
              </a:prstGeom>
              <a:blipFill>
                <a:blip r:embed="rId9"/>
                <a:stretch>
                  <a:fillRect l="-8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/>
              <p:nvPr/>
            </p:nvSpPr>
            <p:spPr bwMode="auto">
              <a:xfrm>
                <a:off x="3863433" y="303546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波函數為正</a:t>
                </a:r>
                <a:r>
                  <a:rPr lang="en-US" dirty="0"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增加時，斜率增加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3433" y="3035466"/>
                <a:ext cx="4752528" cy="369332"/>
              </a:xfrm>
              <a:prstGeom prst="rect">
                <a:avLst/>
              </a:prstGeom>
              <a:blipFill>
                <a:blip r:embed="rId10"/>
                <a:stretch>
                  <a:fillRect l="-1067" t="-10000" r="-5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/>
              <p:nvPr/>
            </p:nvSpPr>
            <p:spPr bwMode="auto">
              <a:xfrm>
                <a:off x="3795675" y="4171821"/>
                <a:ext cx="50405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波函數為負，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增加時，斜率減小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5675" y="4171821"/>
                <a:ext cx="5040560" cy="369332"/>
              </a:xfrm>
              <a:prstGeom prst="rect">
                <a:avLst/>
              </a:prstGeom>
              <a:blipFill>
                <a:blip r:embed="rId11"/>
                <a:stretch>
                  <a:fillRect l="-12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0654BA1-6987-EC92-587A-32A920834C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161"/>
          <a:stretch/>
        </p:blipFill>
        <p:spPr>
          <a:xfrm>
            <a:off x="1096401" y="5506874"/>
            <a:ext cx="2908534" cy="101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8E6DF9-5479-560B-5878-5790D9FAEBF1}"/>
              </a:ext>
            </a:extLst>
          </p:cNvPr>
          <p:cNvSpPr/>
          <p:nvPr/>
        </p:nvSpPr>
        <p:spPr>
          <a:xfrm>
            <a:off x="1547664" y="6093296"/>
            <a:ext cx="2088232" cy="37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0B3FA-1215-CEFB-99DC-4D09AFC5AB8D}"/>
              </a:ext>
            </a:extLst>
          </p:cNvPr>
          <p:cNvSpPr txBox="1"/>
          <p:nvPr/>
        </p:nvSpPr>
        <p:spPr bwMode="auto">
          <a:xfrm>
            <a:off x="4067411" y="5805580"/>
            <a:ext cx="2582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定性上類似指數遞減</a:t>
            </a:r>
            <a:r>
              <a:rPr lang="en-US" dirty="0"/>
              <a:t>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38B36A-8D60-E99F-B092-0C4FE144A5E9}"/>
              </a:ext>
            </a:extLst>
          </p:cNvPr>
          <p:cNvSpPr/>
          <p:nvPr/>
        </p:nvSpPr>
        <p:spPr>
          <a:xfrm>
            <a:off x="1403648" y="2241757"/>
            <a:ext cx="1008112" cy="793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54035E-A34D-7702-23AE-5E03F7C480B5}"/>
              </a:ext>
            </a:extLst>
          </p:cNvPr>
          <p:cNvCxnSpPr/>
          <p:nvPr/>
        </p:nvCxnSpPr>
        <p:spPr>
          <a:xfrm>
            <a:off x="2051720" y="3035466"/>
            <a:ext cx="1152128" cy="2807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5" grpId="0"/>
      <p:bldP spid="11" grpId="0"/>
      <p:bldP spid="10" grpId="0" animBg="1"/>
      <p:bldP spid="15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2231356" y="593723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1356" y="593723"/>
                <a:ext cx="2278894" cy="675441"/>
              </a:xfrm>
              <a:prstGeom prst="rect">
                <a:avLst/>
              </a:prstGeom>
              <a:blipFill>
                <a:blip r:embed="rId2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2127992" y="1313803"/>
                <a:ext cx="34563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的區域是古典容許的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7992" y="1313803"/>
                <a:ext cx="3456384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60E449-7C6D-2C28-8281-128753698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56"/>
          <a:stretch/>
        </p:blipFill>
        <p:spPr>
          <a:xfrm>
            <a:off x="1165964" y="2170751"/>
            <a:ext cx="4409678" cy="171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DEBDE-9423-BD4E-DD73-ECACA57C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159821"/>
            <a:ext cx="2267466" cy="2538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/>
              <p:nvPr/>
            </p:nvSpPr>
            <p:spPr bwMode="auto">
              <a:xfrm>
                <a:off x="1066787" y="4764401"/>
                <a:ext cx="70567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軸而彎曲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7" y="4764401"/>
                <a:ext cx="7056784" cy="369332"/>
              </a:xfrm>
              <a:prstGeom prst="rect">
                <a:avLst/>
              </a:prstGeom>
              <a:blipFill>
                <a:blip r:embed="rId6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A46AC3-3951-A4A5-4C4B-7CDD46DB4FC2}"/>
              </a:ext>
            </a:extLst>
          </p:cNvPr>
          <p:cNvSpPr txBox="1"/>
          <p:nvPr/>
        </p:nvSpPr>
        <p:spPr bwMode="auto">
          <a:xfrm>
            <a:off x="1066787" y="5739348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結論：在古典不容許的區域，定性上類似指數遞減</a:t>
            </a:r>
            <a:r>
              <a:rPr lang="en-US" dirty="0"/>
              <a:t>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B2CD7-E20B-4D78-23CF-391E8E1A797A}"/>
              </a:ext>
            </a:extLst>
          </p:cNvPr>
          <p:cNvSpPr txBox="1"/>
          <p:nvPr/>
        </p:nvSpPr>
        <p:spPr bwMode="auto">
          <a:xfrm>
            <a:off x="1066786" y="6108680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在古典容許的區域，定性上類似來回振盪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/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為正時，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增加時，斜率減小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blipFill>
                <a:blip r:embed="rId7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/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為負時，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增加時，斜率增加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blipFill>
                <a:blip r:embed="rId8"/>
                <a:stretch>
                  <a:fillRect l="-12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/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後又會趨向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彎曲，再一次又穿過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，典型的情況會來回穿過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blipFill>
                <a:blip r:embed="rId9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592402" y="2922505"/>
            <a:ext cx="5213370" cy="2722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B093B-B7ED-6255-5EA0-8586E1DED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5989360" y="5013110"/>
            <a:ext cx="1965841" cy="832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887776" y="2067427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</p:cNvCxnSpPr>
          <p:nvPr/>
        </p:nvCxnSpPr>
        <p:spPr>
          <a:xfrm flipH="1">
            <a:off x="3199087" y="2693096"/>
            <a:ext cx="493555" cy="2008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 flipV="1">
            <a:off x="3753601" y="5173741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608C75-8DE4-344B-7A01-AFB332EFCB5A}"/>
              </a:ext>
            </a:extLst>
          </p:cNvPr>
          <p:cNvSpPr txBox="1"/>
          <p:nvPr/>
        </p:nvSpPr>
        <p:spPr bwMode="auto">
          <a:xfrm>
            <a:off x="4884052" y="3474363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但如果傾斜度到達原點，來不及降為零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F081AB-D655-64EF-C760-548BA43517E9}"/>
                  </a:ext>
                </a:extLst>
              </p:cNvPr>
              <p:cNvSpPr txBox="1"/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近時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傾斜度又開始漸漸下降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F081AB-D655-64EF-C760-548BA4351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blipFill>
                <a:blip r:embed="rId5"/>
                <a:stretch>
                  <a:fillRect l="-585" t="-6667" r="-292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08FFD71-7806-07F6-F9CE-7799DB91980A}"/>
              </a:ext>
            </a:extLst>
          </p:cNvPr>
          <p:cNvSpPr txBox="1"/>
          <p:nvPr/>
        </p:nvSpPr>
        <p:spPr bwMode="auto">
          <a:xfrm>
            <a:off x="4905657" y="3854014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斜率在原點就無法連續，此解不成立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2F2889-13E1-5EA2-F1B1-E759E01F3AD8}"/>
                  </a:ext>
                </a:extLst>
              </p:cNvPr>
              <p:cNvSpPr txBox="1"/>
              <p:nvPr/>
            </p:nvSpPr>
            <p:spPr bwMode="auto">
              <a:xfrm>
                <a:off x="6637865" y="4210887"/>
                <a:ext cx="21240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，沒有解！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2F2889-13E1-5EA2-F1B1-E759E01F3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7865" y="4210887"/>
                <a:ext cx="2124066" cy="369332"/>
              </a:xfrm>
              <a:prstGeom prst="rect">
                <a:avLst/>
              </a:prstGeom>
              <a:blipFill>
                <a:blip r:embed="rId6"/>
                <a:stretch>
                  <a:fillRect l="-23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F9148FC-EFCE-26AB-D632-2A64F61B46EA}"/>
              </a:ext>
            </a:extLst>
          </p:cNvPr>
          <p:cNvSpPr txBox="1"/>
          <p:nvPr/>
        </p:nvSpPr>
        <p:spPr bwMode="auto">
          <a:xfrm>
            <a:off x="677037" y="342269"/>
            <a:ext cx="7423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策略：考慮一系列的能量值，大小不同，因此折返點不同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069F20-F150-F7C4-B3F4-049C6469BCA6}"/>
                  </a:ext>
                </a:extLst>
              </p:cNvPr>
              <p:cNvSpPr txBox="1"/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069F20-F150-F7C4-B3F4-049C6469B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3A9F1F-0666-DFBC-5271-ABA89F555B75}"/>
                  </a:ext>
                </a:extLst>
              </p:cNvPr>
              <p:cNvSpPr txBox="1"/>
              <p:nvPr/>
            </p:nvSpPr>
            <p:spPr bwMode="auto">
              <a:xfrm>
                <a:off x="2036458" y="5961733"/>
                <a:ext cx="7026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折返點外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傾斜度漸漸趨近零！向內走，傾斜度漸漸增加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3A9F1F-0666-DFBC-5271-ABA89F555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6458" y="5961733"/>
                <a:ext cx="7026970" cy="369332"/>
              </a:xfrm>
              <a:prstGeom prst="rect">
                <a:avLst/>
              </a:prstGeom>
              <a:blipFill>
                <a:blip r:embed="rId8"/>
                <a:stretch>
                  <a:fillRect l="-722" t="-6667" r="-36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CB9339-CED0-20FE-966E-12D4FA5011B4}"/>
                  </a:ext>
                </a:extLst>
              </p:cNvPr>
              <p:cNvSpPr txBox="1"/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在折返點內，曲線趨向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CB9339-CED0-20FE-966E-12D4FA501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blipFill>
                <a:blip r:embed="rId9"/>
                <a:stretch>
                  <a:fillRect l="-136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/>
              <p:nvPr/>
            </p:nvSpPr>
            <p:spPr bwMode="auto">
              <a:xfrm>
                <a:off x="677037" y="723274"/>
                <a:ext cx="7026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已知當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波函數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解</m:t>
                    </m:r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會趨近於零。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037" y="723274"/>
                <a:ext cx="7026970" cy="369332"/>
              </a:xfrm>
              <a:prstGeom prst="rect">
                <a:avLst/>
              </a:prstGeom>
              <a:blipFill>
                <a:blip r:embed="rId10"/>
                <a:stretch>
                  <a:fillRect l="-72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/>
              <p:nvPr/>
            </p:nvSpPr>
            <p:spPr bwMode="auto">
              <a:xfrm>
                <a:off x="677038" y="1120041"/>
                <a:ext cx="8386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出發向內朝原點前進，</a:t>
                </a:r>
                <a:r>
                  <a:rPr lang="en-US" dirty="0"/>
                  <a:t>以斜率變化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的正負，定性得到函數的行為。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038" y="1120041"/>
                <a:ext cx="8386390" cy="369332"/>
              </a:xfrm>
              <a:prstGeom prst="rect">
                <a:avLst/>
              </a:prstGeom>
              <a:blipFill>
                <a:blip r:embed="rId11"/>
                <a:stretch>
                  <a:fillRect l="-60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/>
              <p:nvPr/>
            </p:nvSpPr>
            <p:spPr bwMode="auto">
              <a:xfrm>
                <a:off x="683133" y="1457433"/>
                <a:ext cx="8078797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而當地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的正負號，也就是是否為古典容許區域，會決定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 err="1"/>
                  <a:t>的正負號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133" y="1457433"/>
                <a:ext cx="8078797" cy="557781"/>
              </a:xfrm>
              <a:prstGeom prst="rect">
                <a:avLst/>
              </a:prstGeom>
              <a:blipFill>
                <a:blip r:embed="rId12"/>
                <a:stretch>
                  <a:fillRect l="-628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67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B05E4-298E-3F44-A20E-F06E8400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>
            <a:extLst>
              <a:ext uri="{FF2B5EF4-FFF2-40B4-BE49-F238E27FC236}">
                <a16:creationId xmlns:a16="http://schemas.microsoft.com/office/drawing/2014/main" id="{F090F360-37BA-08F2-4D24-84EFFCF4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086" y="815906"/>
            <a:ext cx="2802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某瞬間時刻的狀態</a:t>
            </a:r>
          </a:p>
        </p:txBody>
      </p:sp>
      <p:sp>
        <p:nvSpPr>
          <p:cNvPr id="20483" name="Line 6">
            <a:extLst>
              <a:ext uri="{FF2B5EF4-FFF2-40B4-BE49-F238E27FC236}">
                <a16:creationId xmlns:a16="http://schemas.microsoft.com/office/drawing/2014/main" id="{15A3E4F1-87F5-0984-4A2E-9DFBBA9B2B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9869" y="1050019"/>
            <a:ext cx="77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BB87510B-9AD2-74C8-43AA-6E7E57306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444" y="816181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狀態函數</a:t>
            </a: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6107F088-B333-EB4A-5000-D066B4C1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211" y="1228265"/>
            <a:ext cx="184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可測量的物理量</a:t>
            </a:r>
          </a:p>
        </p:txBody>
      </p:sp>
      <p:sp>
        <p:nvSpPr>
          <p:cNvPr id="20486" name="Line 9">
            <a:extLst>
              <a:ext uri="{FF2B5EF4-FFF2-40B4-BE49-F238E27FC236}">
                <a16:creationId xmlns:a16="http://schemas.microsoft.com/office/drawing/2014/main" id="{2963FC87-490B-767C-ABF8-AB858663C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8806" y="144140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>
            <a:extLst>
              <a:ext uri="{FF2B5EF4-FFF2-40B4-BE49-F238E27FC236}">
                <a16:creationId xmlns:a16="http://schemas.microsoft.com/office/drawing/2014/main" id="{4B971A35-10E3-5805-CCB1-0C006D6D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444" y="127178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運算子</a:t>
            </a:r>
          </a:p>
        </p:txBody>
      </p:sp>
      <p:sp>
        <p:nvSpPr>
          <p:cNvPr id="20491" name="Text Box 14">
            <a:extLst>
              <a:ext uri="{FF2B5EF4-FFF2-40B4-BE49-F238E27FC236}">
                <a16:creationId xmlns:a16="http://schemas.microsoft.com/office/drawing/2014/main" id="{AB979D77-0DC0-73FE-E1FE-429675292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7692" y="3526453"/>
            <a:ext cx="4832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把對應的算子放入此式，就可得到測量期望值。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451B80F-D70B-3176-3C83-FC7DEA732F76}"/>
              </a:ext>
            </a:extLst>
          </p:cNvPr>
          <p:cNvSpPr txBox="1"/>
          <p:nvPr/>
        </p:nvSpPr>
        <p:spPr bwMode="auto">
          <a:xfrm>
            <a:off x="947254" y="2066614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D693CA25-AB89-DB3B-C109-BF8240E8B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455" y="392826"/>
            <a:ext cx="3562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量子力學的原則完整版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3479F9-D315-CE4E-0727-F18ECDDFA8E7}"/>
                  </a:ext>
                </a:extLst>
              </p:cNvPr>
              <p:cNvSpPr/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3479F9-D315-CE4E-0727-F18ECDDFA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63" y="3256410"/>
                <a:ext cx="3034869" cy="901914"/>
              </a:xfrm>
              <a:prstGeom prst="rect">
                <a:avLst/>
              </a:prstGeom>
              <a:blipFill>
                <a:blip r:embed="rId2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6A49661-25A0-4A20-BC6B-425C89F474E5}"/>
                  </a:ext>
                </a:extLst>
              </p:cNvPr>
              <p:cNvSpPr/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6A49661-25A0-4A20-BC6B-425C89F47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196" y="1269845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7D65658-2906-9787-F110-D3893704D249}"/>
                  </a:ext>
                </a:extLst>
              </p:cNvPr>
              <p:cNvSpPr txBox="1"/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07D65658-2906-9787-F110-D3893704D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05" y="2467010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85F07774-9B60-69DE-743A-38A7A44FAD87}"/>
                  </a:ext>
                </a:extLst>
              </p:cNvPr>
              <p:cNvSpPr txBox="1"/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85F07774-9B60-69DE-743A-38A7A44FA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9304" y="834967"/>
                <a:ext cx="652208" cy="369332"/>
              </a:xfrm>
              <a:prstGeom prst="rect">
                <a:avLst/>
              </a:prstGeom>
              <a:blipFill>
                <a:blip r:embed="rId5"/>
                <a:stretch>
                  <a:fillRect l="-1887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ED03065B-39FF-E11A-30CA-C5C88DF1E8F6}"/>
                  </a:ext>
                </a:extLst>
              </p:cNvPr>
              <p:cNvSpPr/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ED03065B-39FF-E11A-30CA-C5C88DF1E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86" y="4428355"/>
                <a:ext cx="4953730" cy="369332"/>
              </a:xfrm>
              <a:prstGeom prst="rect">
                <a:avLst/>
              </a:prstGeom>
              <a:blipFill>
                <a:blip r:embed="rId6"/>
                <a:stretch>
                  <a:fillRect l="-76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0ED00087-D525-2545-0B04-7DF7D283600C}"/>
                  </a:ext>
                </a:extLst>
              </p:cNvPr>
              <p:cNvSpPr txBox="1"/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0ED00087-D525-2545-0B04-7DF7D2836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7619" y="4423589"/>
                <a:ext cx="1941955" cy="378758"/>
              </a:xfrm>
              <a:prstGeom prst="rect">
                <a:avLst/>
              </a:prstGeom>
              <a:blipFill>
                <a:blip r:embed="rId7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A1BAEF-A9E3-7909-D348-E5361E377F1A}"/>
                  </a:ext>
                </a:extLst>
              </p:cNvPr>
              <p:cNvSpPr txBox="1"/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</a:t>
                </a: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結果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A1BAEF-A9E3-7909-D348-E5361E377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7086" y="4806242"/>
                <a:ext cx="7725644" cy="378758"/>
              </a:xfrm>
              <a:prstGeom prst="rect">
                <a:avLst/>
              </a:prstGeom>
              <a:blipFill>
                <a:blip r:embed="rId8"/>
                <a:stretch>
                  <a:fillRect l="-49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B92F157-EFDE-A6D2-2065-FA4F945A510A}"/>
              </a:ext>
            </a:extLst>
          </p:cNvPr>
          <p:cNvSpPr txBox="1"/>
          <p:nvPr/>
        </p:nvSpPr>
        <p:spPr bwMode="auto">
          <a:xfrm>
            <a:off x="4697808" y="262385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就得到量子力學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對應的算子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A7C17EF4-4C22-B154-80F3-AA60AD35B0B2}"/>
                  </a:ext>
                </a:extLst>
              </p:cNvPr>
              <p:cNvSpPr txBox="1"/>
              <p:nvPr/>
            </p:nvSpPr>
            <p:spPr bwMode="auto">
              <a:xfrm>
                <a:off x="1044740" y="5906640"/>
                <a:ext cx="2475358" cy="6298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A7C17EF4-4C22-B154-80F3-AA60AD35B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740" y="5906640"/>
                <a:ext cx="2475358" cy="629852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E1B898A-23C7-40DF-9252-EE6D1EC56E65}"/>
              </a:ext>
            </a:extLst>
          </p:cNvPr>
          <p:cNvSpPr txBox="1"/>
          <p:nvPr/>
        </p:nvSpPr>
        <p:spPr bwMode="auto">
          <a:xfrm>
            <a:off x="3520098" y="5891180"/>
            <a:ext cx="5056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狀態函數隨時間的演化由漢米爾頓量來負責！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C98D69E5-5DBD-26A0-A6D7-428B48795E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5597" y="5454219"/>
                <a:ext cx="30819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/>
                  <a:t>瞬間狀態</a:t>
                </a:r>
                <a14:m>
                  <m:oMath xmlns:m="http://schemas.openxmlformats.org/officeDocument/2006/math">
                    <m:r>
                      <a:rPr lang="el-GR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zh-TW" altLang="en-US" sz="1800" dirty="0"/>
                  <a:t>隨時間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𝑡</m:t>
                    </m:r>
                  </m:oMath>
                </a14:m>
                <a:r>
                  <a:rPr kumimoji="0" lang="zh-TW" altLang="en-US" sz="1800" dirty="0"/>
                  <a:t>演化</a:t>
                </a:r>
              </a:p>
            </p:txBody>
          </p:sp>
        </mc:Choice>
        <mc:Fallback xmlns=""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C98D69E5-5DBD-26A0-A6D7-428B48795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5597" y="5454219"/>
                <a:ext cx="3081936" cy="369332"/>
              </a:xfrm>
              <a:prstGeom prst="rect">
                <a:avLst/>
              </a:prstGeom>
              <a:blipFill>
                <a:blip r:embed="rId10"/>
                <a:stretch>
                  <a:fillRect l="-16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6">
            <a:extLst>
              <a:ext uri="{FF2B5EF4-FFF2-40B4-BE49-F238E27FC236}">
                <a16:creationId xmlns:a16="http://schemas.microsoft.com/office/drawing/2014/main" id="{536A1C1B-A3AE-1B8E-F0DF-200F6591F8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9718" y="5673984"/>
            <a:ext cx="1020110" cy="63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9E36A0A1-9505-ADC7-8CD4-7B62A356F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575" y="5450459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波函數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5B4B4B69-2DEC-311D-0D90-326679476231}"/>
                  </a:ext>
                </a:extLst>
              </p:cNvPr>
              <p:cNvSpPr txBox="1"/>
              <p:nvPr/>
            </p:nvSpPr>
            <p:spPr bwMode="auto">
              <a:xfrm>
                <a:off x="6184689" y="5479746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5B4B4B69-2DEC-311D-0D90-32667947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4689" y="5479746"/>
                <a:ext cx="95305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">
            <a:extLst>
              <a:ext uri="{FF2B5EF4-FFF2-40B4-BE49-F238E27FC236}">
                <a16:creationId xmlns:a16="http://schemas.microsoft.com/office/drawing/2014/main" id="{3923CF16-8379-A6AD-F14D-B70AF658411A}"/>
              </a:ext>
            </a:extLst>
          </p:cNvPr>
          <p:cNvSpPr txBox="1"/>
          <p:nvPr/>
        </p:nvSpPr>
        <p:spPr bwMode="auto">
          <a:xfrm>
            <a:off x="937805" y="1627986"/>
            <a:ext cx="5771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例如位置算子為乘上位置座標，動量算子為對</a:t>
            </a:r>
            <a:r>
              <a:rPr kumimoji="0" lang="zh-TW" altLang="en-US" dirty="0">
                <a:solidFill>
                  <a:srgbClr val="000000"/>
                </a:solidFill>
                <a:latin typeface="Calibri" pitchFamily="34" charset="0"/>
              </a:rPr>
              <a:t>座標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54696702-684E-3C3F-C68F-3556D629C4FC}"/>
                  </a:ext>
                </a:extLst>
              </p:cNvPr>
              <p:cNvSpPr txBox="1"/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54696702-684E-3C3F-C68F-3556D629C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9685" y="1447283"/>
                <a:ext cx="2180849" cy="618246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2EE2BE4-EE5E-B29A-6A2A-DD1AE400194C}"/>
              </a:ext>
            </a:extLst>
          </p:cNvPr>
          <p:cNvSpPr txBox="1"/>
          <p:nvPr/>
        </p:nvSpPr>
        <p:spPr bwMode="auto">
          <a:xfrm>
            <a:off x="5471119" y="439030"/>
            <a:ext cx="363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可疊加，組成一無限維向量空間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00AD-9749-004A-2606-428567E26D0A}"/>
              </a:ext>
            </a:extLst>
          </p:cNvPr>
          <p:cNvSpPr txBox="1"/>
          <p:nvPr/>
        </p:nvSpPr>
        <p:spPr bwMode="auto">
          <a:xfrm>
            <a:off x="7067304" y="782154"/>
            <a:ext cx="2029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滿足歸一化條件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B3F94-05DF-E29A-2FDE-7E958709ADBC}"/>
              </a:ext>
            </a:extLst>
          </p:cNvPr>
          <p:cNvSpPr txBox="1"/>
          <p:nvPr/>
        </p:nvSpPr>
        <p:spPr bwMode="auto">
          <a:xfrm>
            <a:off x="3531780" y="6297731"/>
            <a:ext cx="2858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薛丁格方程式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4" grpId="0" animBg="1"/>
      <p:bldP spid="19" grpId="0"/>
      <p:bldP spid="21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11560" y="963093"/>
            <a:ext cx="5213370" cy="272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1560" y="3717032"/>
            <a:ext cx="5213370" cy="130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B093B-B7ED-6255-5EA0-8586E1DED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4474304" y="2333381"/>
            <a:ext cx="1342792" cy="568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573345" y="158428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18245" y="824394"/>
            <a:ext cx="312859" cy="1918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>
            <a:off x="3772759" y="2675173"/>
            <a:ext cx="943257" cy="539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563871" y="5538781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blipFill>
                <a:blip r:embed="rId5"/>
                <a:stretch>
                  <a:fillRect l="-5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A01A71B-0A10-A165-E283-4429C6C982B0}"/>
              </a:ext>
            </a:extLst>
          </p:cNvPr>
          <p:cNvSpPr txBox="1"/>
          <p:nvPr/>
        </p:nvSpPr>
        <p:spPr bwMode="auto">
          <a:xfrm>
            <a:off x="3855057" y="898338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/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blipFill>
                <a:blip r:embed="rId6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707FF12-144D-F7A4-4404-255264DFAF4C}"/>
              </a:ext>
            </a:extLst>
          </p:cNvPr>
          <p:cNvSpPr txBox="1"/>
          <p:nvPr/>
        </p:nvSpPr>
        <p:spPr bwMode="auto">
          <a:xfrm>
            <a:off x="4567225" y="508943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AD803-5FAE-1FFE-A5DA-97A44228ED92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7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8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4ECAA5C-6BEF-A761-2D67-31C513C83297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572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8" grpId="0"/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83568" y="418050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 b="18869"/>
          <a:stretch/>
        </p:blipFill>
        <p:spPr>
          <a:xfrm>
            <a:off x="683568" y="4509120"/>
            <a:ext cx="5213370" cy="1342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83568" y="3171989"/>
            <a:ext cx="5213370" cy="1304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3" r="15420" b="53923"/>
          <a:stretch/>
        </p:blipFill>
        <p:spPr>
          <a:xfrm>
            <a:off x="3029150" y="108226"/>
            <a:ext cx="1604227" cy="5577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</p:cNvCxnSpPr>
          <p:nvPr/>
        </p:nvCxnSpPr>
        <p:spPr>
          <a:xfrm flipH="1">
            <a:off x="3290253" y="567461"/>
            <a:ext cx="705683" cy="1630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 flipV="1">
            <a:off x="3844767" y="2669286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FB26EA-84CB-2068-90B9-D151AE239843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4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9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斜率在原點前變號！但函數不為零，解又不成立了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blipFill>
                <a:blip r:embed="rId10"/>
                <a:stretch>
                  <a:fillRect l="-5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/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在以上的範圍，能量只能是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大一點小一點都不行，能量是量子化的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blipFill>
                <a:blip r:embed="rId11"/>
                <a:stretch>
                  <a:fillRect l="-49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2C7000F-3B8E-5DBF-FB6D-47559BBE5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402" b="45089"/>
          <a:stretch/>
        </p:blipFill>
        <p:spPr>
          <a:xfrm>
            <a:off x="4502326" y="1698856"/>
            <a:ext cx="1604226" cy="6794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E21B10-7049-61C7-C795-E81741099764}"/>
              </a:ext>
            </a:extLst>
          </p:cNvPr>
          <p:cNvSpPr txBox="1"/>
          <p:nvPr/>
        </p:nvSpPr>
        <p:spPr bwMode="auto">
          <a:xfrm>
            <a:off x="5148066" y="1182185"/>
            <a:ext cx="3879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/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blipFill>
                <a:blip r:embed="rId13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CA93528-6320-58E7-73E2-142984126021}"/>
              </a:ext>
            </a:extLst>
          </p:cNvPr>
          <p:cNvSpPr txBox="1"/>
          <p:nvPr/>
        </p:nvSpPr>
        <p:spPr bwMode="auto">
          <a:xfrm>
            <a:off x="5159391" y="826195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16CCB3-7C55-D3AB-0DA4-AC68AD49AE18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215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B7A19-D66F-E9B7-C32C-F057224F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77951"/>
          <a:stretch/>
        </p:blipFill>
        <p:spPr>
          <a:xfrm>
            <a:off x="1313670" y="443656"/>
            <a:ext cx="5213370" cy="1394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2A274-0693-ACD0-3115-344D24819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1302063" y="2213956"/>
            <a:ext cx="5213370" cy="1304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96F14-DD30-67EB-6355-CAA785C01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78"/>
          <a:stretch/>
        </p:blipFill>
        <p:spPr>
          <a:xfrm>
            <a:off x="1331640" y="5013176"/>
            <a:ext cx="5213370" cy="130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DBB1B-49E8-DE19-6EED-2762F0B4A183}"/>
              </a:ext>
            </a:extLst>
          </p:cNvPr>
          <p:cNvSpPr txBox="1"/>
          <p:nvPr/>
        </p:nvSpPr>
        <p:spPr bwMode="auto">
          <a:xfrm>
            <a:off x="1302685" y="119455"/>
            <a:ext cx="5224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位能左右對稱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D54CA-EF7E-FD83-6967-317D85E01EF4}"/>
              </a:ext>
            </a:extLst>
          </p:cNvPr>
          <p:cNvSpPr txBox="1"/>
          <p:nvPr/>
        </p:nvSpPr>
        <p:spPr bwMode="auto">
          <a:xfrm>
            <a:off x="1313670" y="1844624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定態方程式的解是對稱的：偶函數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069ED-0C2A-44A0-2F37-D37AE1F45798}"/>
              </a:ext>
            </a:extLst>
          </p:cNvPr>
          <p:cNvSpPr txBox="1"/>
          <p:nvPr/>
        </p:nvSpPr>
        <p:spPr bwMode="auto">
          <a:xfrm>
            <a:off x="1334040" y="4643844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定態方程式的解也可以反對稱的：稱為奇函數，例如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F5568-9D3C-C699-8BAA-738C864456E6}"/>
              </a:ext>
            </a:extLst>
          </p:cNvPr>
          <p:cNvSpPr txBox="1"/>
          <p:nvPr/>
        </p:nvSpPr>
        <p:spPr bwMode="auto">
          <a:xfrm>
            <a:off x="1302063" y="3555504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27CD5-557C-3E02-996C-F2FDA8A31ABB}"/>
              </a:ext>
            </a:extLst>
          </p:cNvPr>
          <p:cNvSpPr txBox="1"/>
          <p:nvPr/>
        </p:nvSpPr>
        <p:spPr bwMode="auto">
          <a:xfrm>
            <a:off x="1331639" y="6338406"/>
            <a:ext cx="6901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但注意！如此奇函數在原點的函數值必須為零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93B38-29F2-71A7-D0E7-6606B402478C}"/>
              </a:ext>
            </a:extLst>
          </p:cNvPr>
          <p:cNvSpPr txBox="1"/>
          <p:nvPr/>
        </p:nvSpPr>
        <p:spPr bwMode="auto">
          <a:xfrm>
            <a:off x="1319588" y="3914941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物理應該對稱，但物理是由狀態函數的平方決定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/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狀態波函數也可以是反對稱，意思是右邊函數式左邊函數乘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blipFill>
                <a:blip r:embed="rId3"/>
                <a:stretch>
                  <a:fillRect l="-71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CC54043-3A74-40F4-73F3-B3F136E74CF0}"/>
              </a:ext>
            </a:extLst>
          </p:cNvPr>
          <p:cNvSpPr txBox="1"/>
          <p:nvPr/>
        </p:nvSpPr>
        <p:spPr bwMode="auto">
          <a:xfrm>
            <a:off x="6609410" y="3088270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見課本3-6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F9EB81-D5DD-5E04-D6C1-09E3561897B6}"/>
              </a:ext>
            </a:extLst>
          </p:cNvPr>
          <p:cNvSpPr txBox="1"/>
          <p:nvPr/>
        </p:nvSpPr>
        <p:spPr bwMode="auto">
          <a:xfrm>
            <a:off x="6611560" y="3498447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有較細緻的討論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830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823688" y="-59856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/>
          <a:stretch/>
        </p:blipFill>
        <p:spPr>
          <a:xfrm>
            <a:off x="823688" y="4031214"/>
            <a:ext cx="5213370" cy="263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823688" y="2694083"/>
            <a:ext cx="5213370" cy="1304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斜率在原點前變號，但函數不為零！解不成立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blipFill>
                <a:blip r:embed="rId3"/>
                <a:stretch>
                  <a:fillRect l="-1389" t="-3846" r="-1042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/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但直到某更大的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，原點函數值降為零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，此解成立。是一奇函數解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blipFill>
                <a:blip r:embed="rId4"/>
                <a:stretch>
                  <a:fillRect l="-1365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4F773EE-2BDA-71FE-D07E-6276AD455C1E}"/>
              </a:ext>
            </a:extLst>
          </p:cNvPr>
          <p:cNvSpPr/>
          <p:nvPr/>
        </p:nvSpPr>
        <p:spPr>
          <a:xfrm>
            <a:off x="4716016" y="1214901"/>
            <a:ext cx="1152128" cy="58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CD30F4-200F-33CC-C5D3-B96A5E12FCCF}"/>
              </a:ext>
            </a:extLst>
          </p:cNvPr>
          <p:cNvSpPr txBox="1"/>
          <p:nvPr/>
        </p:nvSpPr>
        <p:spPr bwMode="auto">
          <a:xfrm>
            <a:off x="4375213" y="1400056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/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blipFill>
                <a:blip r:embed="rId5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75DA847-5FFF-903D-EF1F-CFE96916FCA0}"/>
              </a:ext>
            </a:extLst>
          </p:cNvPr>
          <p:cNvSpPr txBox="1"/>
          <p:nvPr/>
        </p:nvSpPr>
        <p:spPr bwMode="auto">
          <a:xfrm>
            <a:off x="5087381" y="1010661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1F6A5E-4326-3F00-7804-B758451D3053}"/>
              </a:ext>
            </a:extLst>
          </p:cNvPr>
          <p:cNvSpPr txBox="1"/>
          <p:nvPr/>
        </p:nvSpPr>
        <p:spPr bwMode="auto">
          <a:xfrm>
            <a:off x="6009205" y="343866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/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blipFill>
                <a:blip r:embed="rId6"/>
                <a:stretch>
                  <a:fillRect l="-2010" t="-10345" r="-50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/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blipFill>
                <a:blip r:embed="rId7"/>
                <a:stretch>
                  <a:fillRect t="-10345" r="-42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E5E811A-B50F-D093-E364-1A9A78A09EDC}"/>
              </a:ext>
            </a:extLst>
          </p:cNvPr>
          <p:cNvSpPr txBox="1"/>
          <p:nvPr/>
        </p:nvSpPr>
        <p:spPr bwMode="auto">
          <a:xfrm>
            <a:off x="6009205" y="306149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75022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" t="-1" r="7458" b="77694"/>
          <a:stretch/>
        </p:blipFill>
        <p:spPr>
          <a:xfrm>
            <a:off x="598101" y="207191"/>
            <a:ext cx="4752528" cy="1529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598101" y="2007391"/>
            <a:ext cx="5213370" cy="1304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607664" y="339765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blipFill>
                <a:blip r:embed="rId3"/>
                <a:stretch>
                  <a:fillRect l="-7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37953" y="4211262"/>
            <a:ext cx="5213370" cy="136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/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由零加大，在折返點開始減小直到變號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blipFill>
                <a:blip r:embed="rId4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6DBA1BA-D42B-8B72-933E-00251A6A66F8}"/>
              </a:ext>
            </a:extLst>
          </p:cNvPr>
          <p:cNvSpPr txBox="1"/>
          <p:nvPr/>
        </p:nvSpPr>
        <p:spPr bwMode="auto">
          <a:xfrm>
            <a:off x="637952" y="5998263"/>
            <a:ext cx="6306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函數值開始減小，同時使函數值在原點洽降到零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3874A-563B-2202-2A2E-31A530D1B574}"/>
              </a:ext>
            </a:extLst>
          </p:cNvPr>
          <p:cNvSpPr txBox="1"/>
          <p:nvPr/>
        </p:nvSpPr>
        <p:spPr bwMode="auto">
          <a:xfrm>
            <a:off x="6033835" y="2542734"/>
            <a:ext cx="182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AA298-4B38-9EF5-30AE-F631EA52C2EC}"/>
              </a:ext>
            </a:extLst>
          </p:cNvPr>
          <p:cNvSpPr txBox="1"/>
          <p:nvPr/>
        </p:nvSpPr>
        <p:spPr bwMode="auto">
          <a:xfrm>
            <a:off x="6033836" y="4666014"/>
            <a:ext cx="1693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299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2B2AA-8F33-7D0C-19A9-6B7299C3E906}"/>
              </a:ext>
            </a:extLst>
          </p:cNvPr>
          <p:cNvCxnSpPr/>
          <p:nvPr/>
        </p:nvCxnSpPr>
        <p:spPr>
          <a:xfrm flipH="1" flipV="1">
            <a:off x="4572000" y="2708920"/>
            <a:ext cx="144016" cy="312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47E7FC-2E0F-1853-FC74-E11960D03847}"/>
              </a:ext>
            </a:extLst>
          </p:cNvPr>
          <p:cNvCxnSpPr>
            <a:cxnSpLocks/>
          </p:cNvCxnSpPr>
          <p:nvPr/>
        </p:nvCxnSpPr>
        <p:spPr>
          <a:xfrm flipV="1">
            <a:off x="4283968" y="885797"/>
            <a:ext cx="216024" cy="425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偶函數在原點的斜率必須為零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blipFill>
                <a:blip r:embed="rId3"/>
                <a:stretch>
                  <a:fillRect l="-95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奇函數在原點的函數值必須為零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blipFill>
                <a:blip r:embed="rId4"/>
                <a:stretch>
                  <a:fillRect l="-9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/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能量再增加，折返點距原點越遠，函數曲線可以來回穿過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軸數次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CB5355A-593C-A807-3059-E33A39D532B9}"/>
              </a:ext>
            </a:extLst>
          </p:cNvPr>
          <p:cNvSpPr txBox="1"/>
          <p:nvPr/>
        </p:nvSpPr>
        <p:spPr bwMode="auto">
          <a:xfrm>
            <a:off x="1043608" y="6335361"/>
            <a:ext cx="5093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但必須滿足以上條件才是解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1"/>
            <a:ext cx="2632484" cy="6170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軸一次後使偶函數在原點的斜率為零！此能量給出一個解，共穿過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軸二次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blipFill>
                <a:blip r:embed="rId3"/>
                <a:stretch>
                  <a:fillRect l="-752" t="-10345" r="-602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軸一次後使奇函數在原點的函數值為零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blipFill>
                <a:blip r:embed="rId4"/>
                <a:stretch>
                  <a:fillRect l="-725" t="-10000" r="-29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/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blipFill>
                <a:blip r:embed="rId5"/>
                <a:stretch>
                  <a:fillRect l="-98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92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07210-02AE-4C32-0A69-97C7718048A1}"/>
              </a:ext>
            </a:extLst>
          </p:cNvPr>
          <p:cNvSpPr txBox="1"/>
          <p:nvPr/>
        </p:nvSpPr>
        <p:spPr bwMode="auto">
          <a:xfrm>
            <a:off x="2771800" y="609329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偶函數、奇函數隨能量增加間隔出現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E6C65-EC0F-5F97-63E4-C1EA01F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3" t="23484" r="3720" b="4785"/>
          <a:stretch/>
        </p:blipFill>
        <p:spPr>
          <a:xfrm>
            <a:off x="6300192" y="226742"/>
            <a:ext cx="23846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71" y="2564904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267" y="6021180"/>
            <a:ext cx="6162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能量只有在這些值，定態方程式才有滿足邊界條件的解！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5766451" y="5774959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451" y="5774959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2C01AF95-3B15-6A38-5CAE-5D86B332DF68}"/>
                  </a:ext>
                </a:extLst>
              </p:cNvPr>
              <p:cNvSpPr/>
              <p:nvPr/>
            </p:nvSpPr>
            <p:spPr>
              <a:xfrm>
                <a:off x="6702555" y="5765644"/>
                <a:ext cx="43197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2C01AF95-3B15-6A38-5CAE-5D86B332DF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555" y="5765644"/>
                <a:ext cx="431974" cy="246221"/>
              </a:xfrm>
              <a:prstGeom prst="rect">
                <a:avLst/>
              </a:prstGeom>
              <a:blipFill>
                <a:blip r:embed="rId4"/>
                <a:stretch>
                  <a:fillRect l="-2941" r="-588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E8F92603-A57B-FA6D-769B-5239E81E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76" y="64532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2D9EDD2F-A53C-9A85-1FC8-5D980FFEC4A8}"/>
                  </a:ext>
                </a:extLst>
              </p:cNvPr>
              <p:cNvSpPr/>
              <p:nvPr/>
            </p:nvSpPr>
            <p:spPr>
              <a:xfrm>
                <a:off x="4782132" y="219143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2D9EDD2F-A53C-9A85-1FC8-5D980FFEC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132" y="2191433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/>
              <p:nvPr/>
            </p:nvSpPr>
            <p:spPr>
              <a:xfrm>
                <a:off x="3567873" y="313730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873" y="313730"/>
                <a:ext cx="722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DF259545-6873-14A8-121E-1AE13A22F581}"/>
                  </a:ext>
                </a:extLst>
              </p:cNvPr>
              <p:cNvSpPr/>
              <p:nvPr/>
            </p:nvSpPr>
            <p:spPr>
              <a:xfrm>
                <a:off x="4756483" y="5732328"/>
                <a:ext cx="66131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DF259545-6873-14A8-121E-1AE13A22F5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483" y="5732328"/>
                <a:ext cx="661312" cy="246221"/>
              </a:xfrm>
              <a:prstGeom prst="rect">
                <a:avLst/>
              </a:prstGeom>
              <a:blipFill>
                <a:blip r:embed="rId8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7C6B35-45CA-A0C3-5147-A8BDBD29A5C8}"/>
              </a:ext>
            </a:extLst>
          </p:cNvPr>
          <p:cNvSpPr txBox="1"/>
          <p:nvPr/>
        </p:nvSpPr>
        <p:spPr bwMode="auto">
          <a:xfrm>
            <a:off x="571595" y="6363327"/>
            <a:ext cx="349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偶函數、奇函數也是間隔分佈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/>
              <p:nvPr/>
            </p:nvSpPr>
            <p:spPr bwMode="auto">
              <a:xfrm>
                <a:off x="4226469" y="6359604"/>
                <a:ext cx="4666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469" y="6359604"/>
                <a:ext cx="4666011" cy="369332"/>
              </a:xfrm>
              <a:prstGeom prst="rect">
                <a:avLst/>
              </a:prstGeom>
              <a:blipFill>
                <a:blip r:embed="rId9"/>
                <a:stretch>
                  <a:fillRect l="-10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8">
            <a:extLst>
              <a:ext uri="{FF2B5EF4-FFF2-40B4-BE49-F238E27FC236}">
                <a16:creationId xmlns:a16="http://schemas.microsoft.com/office/drawing/2014/main" id="{900AAC0B-8ACC-0DA4-993F-8531F115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7" y="504860"/>
            <a:ext cx="415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有限位能井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Potential Well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909C9-5989-E39E-6C8A-80F9ECA4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4512501" cy="201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BAAC3-026D-867D-4D57-0901C843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58971"/>
            <a:ext cx="2704225" cy="9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4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/>
              <p:nvPr/>
            </p:nvSpPr>
            <p:spPr bwMode="auto">
              <a:xfrm>
                <a:off x="851943" y="3208926"/>
                <a:ext cx="2565446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0">
                <a:extLst>
                  <a:ext uri="{FF2B5EF4-FFF2-40B4-BE49-F238E27FC236}">
                    <a16:creationId xmlns:a16="http://schemas.microsoft.com/office/drawing/2014/main" id="{CF3ABA25-B23B-CF90-3F5D-47F5401D1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43" y="3208926"/>
                <a:ext cx="2565446" cy="717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/>
              <p:nvPr/>
            </p:nvSpPr>
            <p:spPr bwMode="auto">
              <a:xfrm>
                <a:off x="807774" y="5079693"/>
                <a:ext cx="5918799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數學上這個關係稱為運算子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的本徵函數問題！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B75BB4-759F-0147-10FC-C11591723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74" y="5079693"/>
                <a:ext cx="5918799" cy="376770"/>
              </a:xfrm>
              <a:prstGeom prst="rect">
                <a:avLst/>
              </a:prstGeom>
              <a:blipFill>
                <a:blip r:embed="rId3"/>
                <a:stretch>
                  <a:fillRect l="-85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/>
              <p:nvPr/>
            </p:nvSpPr>
            <p:spPr bwMode="auto">
              <a:xfrm>
                <a:off x="851943" y="4581876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8F020E6-BF04-91ED-455E-7CB44180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43" y="4581876"/>
                <a:ext cx="1449307" cy="376770"/>
              </a:xfrm>
              <a:prstGeom prst="rect">
                <a:avLst/>
              </a:prstGeom>
              <a:blipFill>
                <a:blip r:embed="rId4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37B8924-2136-5EDD-CB6C-56D7DA20490F}"/>
              </a:ext>
            </a:extLst>
          </p:cNvPr>
          <p:cNvSpPr txBox="1"/>
          <p:nvPr/>
        </p:nvSpPr>
        <p:spPr bwMode="auto">
          <a:xfrm>
            <a:off x="792499" y="4153878"/>
            <a:ext cx="575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/>
              <p:nvPr/>
            </p:nvSpPr>
            <p:spPr bwMode="auto">
              <a:xfrm>
                <a:off x="803447" y="6175380"/>
                <a:ext cx="75802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定態的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Eigenfunction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！對應的本徵值Eigenvalue為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ABF8B1-37C9-BB9D-8794-8C1CA40B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447" y="6175380"/>
                <a:ext cx="7580286" cy="376770"/>
              </a:xfrm>
              <a:prstGeom prst="rect">
                <a:avLst/>
              </a:prstGeom>
              <a:blipFill>
                <a:blip r:embed="rId5"/>
                <a:stretch>
                  <a:fillRect l="-670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/>
              <p:nvPr/>
            </p:nvSpPr>
            <p:spPr bwMode="auto">
              <a:xfrm>
                <a:off x="803447" y="5515129"/>
                <a:ext cx="814949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原來，與時間無關的薛丁格方程式並不是波方程式，而是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的本徵函數方程式！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45A8A0-2F55-7E7B-AA21-F9505B136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447" y="5515129"/>
                <a:ext cx="8149491" cy="376770"/>
              </a:xfrm>
              <a:prstGeom prst="rect">
                <a:avLst/>
              </a:prstGeom>
              <a:blipFill>
                <a:blip r:embed="rId6"/>
                <a:stretch>
                  <a:fillRect l="-622" t="-6452" r="-31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/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4AC42DB1-08EB-D0AA-6FF8-5EB4D538F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653" y="1257292"/>
                <a:ext cx="3843295" cy="717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050D7B-FB11-9A29-3983-FD999A3AE819}"/>
              </a:ext>
            </a:extLst>
          </p:cNvPr>
          <p:cNvSpPr txBox="1"/>
          <p:nvPr/>
        </p:nvSpPr>
        <p:spPr bwMode="auto">
          <a:xfrm>
            <a:off x="812744" y="2780928"/>
            <a:ext cx="6780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左邊就是量子力學中對應的Hamiltan運算子，此式可以寫成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EE0B1672-27A1-DCC8-7C89-88A81BF01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63" y="798090"/>
            <a:ext cx="7203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薛丁格方程式的可分離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解，滿足與時間無關的薛丁格方程式：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6DE13-D024-5DE3-A5F8-5CEFAE0EBE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73" t="65927" r="6993" b="16794"/>
          <a:stretch/>
        </p:blipFill>
        <p:spPr>
          <a:xfrm>
            <a:off x="2624667" y="3958965"/>
            <a:ext cx="5933202" cy="1009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CB9EE-8132-F7B7-D943-EEDFD767B7C0}"/>
              </a:ext>
            </a:extLst>
          </p:cNvPr>
          <p:cNvSpPr txBox="1"/>
          <p:nvPr/>
        </p:nvSpPr>
        <p:spPr bwMode="auto">
          <a:xfrm>
            <a:off x="812744" y="412995"/>
            <a:ext cx="25318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運用以上的原則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639AE3-03E1-7775-F7BD-B4166790353B}"/>
                  </a:ext>
                </a:extLst>
              </p:cNvPr>
              <p:cNvSpPr txBox="1"/>
              <p:nvPr/>
            </p:nvSpPr>
            <p:spPr bwMode="auto">
              <a:xfrm>
                <a:off x="783737" y="1992356"/>
                <a:ext cx="8149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這些是描述Stationary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State定態的解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  <a:r>
                  <a:rPr lang="en-US" dirty="0" err="1"/>
                  <a:t>定態解的所有測量期望值與時間無關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639AE3-03E1-7775-F7BD-B41667903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737" y="1992356"/>
                <a:ext cx="8149491" cy="369332"/>
              </a:xfrm>
              <a:prstGeom prst="rect">
                <a:avLst/>
              </a:prstGeom>
              <a:blipFill>
                <a:blip r:embed="rId10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16634E74-8CD8-A5ED-7875-61B388B89A17}"/>
                  </a:ext>
                </a:extLst>
              </p:cNvPr>
              <p:cNvSpPr txBox="1"/>
              <p:nvPr/>
            </p:nvSpPr>
            <p:spPr bwMode="auto">
              <a:xfrm>
                <a:off x="5287522" y="1323341"/>
                <a:ext cx="25194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16634E74-8CD8-A5ED-7875-61B388B89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7522" y="1323341"/>
                <a:ext cx="2519408" cy="496867"/>
              </a:xfrm>
              <a:prstGeom prst="rect">
                <a:avLst/>
              </a:prstGeom>
              <a:blipFill>
                <a:blip r:embed="rId11"/>
                <a:stretch>
                  <a:fillRect b="-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2069ED1F-9DD9-A93A-4104-92BA6A063800}"/>
                  </a:ext>
                </a:extLst>
              </p:cNvPr>
              <p:cNvSpPr txBox="1"/>
              <p:nvPr/>
            </p:nvSpPr>
            <p:spPr bwMode="auto">
              <a:xfrm>
                <a:off x="788027" y="2242130"/>
                <a:ext cx="7695719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波函數的時間演化就是函數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乘上一個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Phase factor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2069ED1F-9DD9-A93A-4104-92BA6A063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027" y="2242130"/>
                <a:ext cx="7695719" cy="480709"/>
              </a:xfrm>
              <a:prstGeom prst="rect">
                <a:avLst/>
              </a:prstGeom>
              <a:blipFill>
                <a:blip r:embed="rId12"/>
                <a:stretch>
                  <a:fillRect l="-493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8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07797-3BD3-93B8-A3DD-462D5080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1"/>
          <a:stretch/>
        </p:blipFill>
        <p:spPr>
          <a:xfrm>
            <a:off x="5508104" y="1988840"/>
            <a:ext cx="3003673" cy="1045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C91A1-DC3A-B5F9-09B2-E4155354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15" y="5074262"/>
            <a:ext cx="1583733" cy="1772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D851B-62BF-9D33-E6A7-722F259F3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448" y="-10798"/>
            <a:ext cx="476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86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8">
            <a:extLst>
              <a:ext uri="{FF2B5EF4-FFF2-40B4-BE49-F238E27FC236}">
                <a16:creationId xmlns:a16="http://schemas.microsoft.com/office/drawing/2014/main" id="{900AAC0B-8ACC-0DA4-993F-8531F115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7" y="504860"/>
            <a:ext cx="41524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有限位能井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Potential Well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909C9-5989-E39E-6C8A-80F9ECA47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052736"/>
            <a:ext cx="4512501" cy="201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BAAC3-026D-867D-4D57-0901C843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58971"/>
            <a:ext cx="2704225" cy="972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A8BCC-7076-E57C-D40C-2D3199C5A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4" y="4293096"/>
            <a:ext cx="7452372" cy="1152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5EE737-365F-B527-06F0-B9DC2E2DC319}"/>
              </a:ext>
            </a:extLst>
          </p:cNvPr>
          <p:cNvCxnSpPr/>
          <p:nvPr/>
        </p:nvCxnSpPr>
        <p:spPr>
          <a:xfrm>
            <a:off x="2699792" y="486916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5F6AF-EC74-CC4F-EB7A-30685BDE087C}"/>
              </a:ext>
            </a:extLst>
          </p:cNvPr>
          <p:cNvCxnSpPr/>
          <p:nvPr/>
        </p:nvCxnSpPr>
        <p:spPr>
          <a:xfrm>
            <a:off x="1403648" y="5157192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2B4AFF-959B-B150-6D2F-CA358571465E}"/>
              </a:ext>
            </a:extLst>
          </p:cNvPr>
          <p:cNvSpPr txBox="1"/>
          <p:nvPr/>
        </p:nvSpPr>
        <p:spPr bwMode="auto">
          <a:xfrm>
            <a:off x="1043608" y="5586793"/>
            <a:ext cx="7576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一維位能的問題有時可以分解為一段段常數位能的區域，可以分開求解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02189-A85E-10D7-8749-F7FEC7B98C60}"/>
              </a:ext>
            </a:extLst>
          </p:cNvPr>
          <p:cNvSpPr txBox="1"/>
          <p:nvPr/>
        </p:nvSpPr>
        <p:spPr bwMode="auto">
          <a:xfrm>
            <a:off x="1043608" y="5983808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然後在邊界處，以連續條件將得到的各個解聯(match)起來。</a:t>
            </a:r>
          </a:p>
        </p:txBody>
      </p:sp>
    </p:spTree>
    <p:extLst>
      <p:ext uri="{BB962C8B-B14F-4D97-AF65-F5344CB8AC3E}">
        <p14:creationId xmlns:p14="http://schemas.microsoft.com/office/powerpoint/2010/main" val="3443236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2C114-E10F-A8FF-BB18-134874AA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2776"/>
            <a:ext cx="3925657" cy="5090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/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首先考慮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zh-TW" altLang="en-US" dirty="0"/>
                  <a:t>，能量可能為離散的定態</a:t>
                </a: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ADCF14B7-7FFA-01EE-4C91-B8841FF33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836712"/>
                <a:ext cx="4392489" cy="369332"/>
              </a:xfrm>
              <a:prstGeom prst="rect">
                <a:avLst/>
              </a:prstGeom>
              <a:blipFill>
                <a:blip r:embed="rId3"/>
                <a:stretch>
                  <a:fillRect l="-115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222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20" y="2853836"/>
            <a:ext cx="2507758" cy="22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𝑖𝑞𝑥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972" y="3904139"/>
                <a:ext cx="2490938" cy="378245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564903" y="2693780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4903" y="2693780"/>
                <a:ext cx="220457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/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BC8B74A1-841E-1733-37C9-01A4FE5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949" y="1063152"/>
                <a:ext cx="14164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/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0&gt;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63CF3-94DC-D18A-089B-CC51712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332" y="1074266"/>
                <a:ext cx="2031542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">
            <a:extLst>
              <a:ext uri="{FF2B5EF4-FFF2-40B4-BE49-F238E27FC236}">
                <a16:creationId xmlns:a16="http://schemas.microsoft.com/office/drawing/2014/main" id="{E9925E2E-8CE7-F864-A99F-68A17F09C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301" y="1529991"/>
            <a:ext cx="3929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在此區域古典的粒子可以存在。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/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26C2DB6-E02A-22E8-A88C-855770FAE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850" y="4490191"/>
                <a:ext cx="234711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4B8D98E-0302-DF9E-10A3-B594677FCF14}"/>
              </a:ext>
            </a:extLst>
          </p:cNvPr>
          <p:cNvSpPr txBox="1"/>
          <p:nvPr/>
        </p:nvSpPr>
        <p:spPr bwMode="auto">
          <a:xfrm>
            <a:off x="1075165" y="5086125"/>
            <a:ext cx="3740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這兩個解分別是偶函數與奇函數。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8BE0D-0091-F3A0-6454-EC04F0E16CA1}"/>
              </a:ext>
            </a:extLst>
          </p:cNvPr>
          <p:cNvSpPr txBox="1"/>
          <p:nvPr/>
        </p:nvSpPr>
        <p:spPr bwMode="auto">
          <a:xfrm>
            <a:off x="1075165" y="5486434"/>
            <a:ext cx="2456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可以分開考慮！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98FCF-B694-C931-12DB-BD064AE2340C}"/>
              </a:ext>
            </a:extLst>
          </p:cNvPr>
          <p:cNvSpPr txBox="1"/>
          <p:nvPr/>
        </p:nvSpPr>
        <p:spPr bwMode="auto">
          <a:xfrm>
            <a:off x="1095277" y="5901839"/>
            <a:ext cx="186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從偶函數開始：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/>
              <p:nvPr/>
            </p:nvSpPr>
            <p:spPr bwMode="auto">
              <a:xfrm>
                <a:off x="2867332" y="5877737"/>
                <a:ext cx="163826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9DAB9413-3F0D-0A7A-0D35-963C63B92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332" y="5877737"/>
                <a:ext cx="1638269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/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2">
                <a:extLst>
                  <a:ext uri="{FF2B5EF4-FFF2-40B4-BE49-F238E27FC236}">
                    <a16:creationId xmlns:a16="http://schemas.microsoft.com/office/drawing/2014/main" id="{7E8E1229-3927-F9A9-2775-5C07B6D9C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2745104"/>
                <a:ext cx="1781129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E6634CD-126F-3AFA-3DBC-B63C16EDE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9481" y="1181027"/>
            <a:ext cx="3228626" cy="1442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5DF0F-FD97-75A9-1918-EF31A44518D7}"/>
              </a:ext>
            </a:extLst>
          </p:cNvPr>
          <p:cNvSpPr txBox="1"/>
          <p:nvPr/>
        </p:nvSpPr>
        <p:spPr bwMode="auto">
          <a:xfrm>
            <a:off x="1092663" y="600314"/>
            <a:ext cx="3806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在位能井內，電子如同自由粒子！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7CE24-80E3-934D-1614-A546F840FC9D}"/>
              </a:ext>
            </a:extLst>
          </p:cNvPr>
          <p:cNvSpPr txBox="1"/>
          <p:nvPr/>
        </p:nvSpPr>
        <p:spPr bwMode="auto">
          <a:xfrm>
            <a:off x="1075165" y="3492967"/>
            <a:ext cx="3079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解也如同自由粒子波！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/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0">
                <a:extLst>
                  <a:ext uri="{FF2B5EF4-FFF2-40B4-BE49-F238E27FC236}">
                    <a16:creationId xmlns:a16="http://schemas.microsoft.com/office/drawing/2014/main" id="{43D72BC5-9253-DC60-17E7-965BD4FA1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509" y="1963665"/>
                <a:ext cx="456394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382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7"/>
          <p:cNvSpPr>
            <a:spLocks noChangeArrowheads="1"/>
          </p:cNvSpPr>
          <p:nvPr/>
        </p:nvSpPr>
        <p:spPr bwMode="auto">
          <a:xfrm>
            <a:off x="2723789" y="479715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1996" name="Text Box 8"/>
          <p:cNvSpPr txBox="1">
            <a:spLocks noChangeArrowheads="1"/>
          </p:cNvSpPr>
          <p:nvPr/>
        </p:nvSpPr>
        <p:spPr bwMode="auto">
          <a:xfrm>
            <a:off x="1079985" y="1594500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古典的粒子不能存在這樣的區域，</a:t>
            </a:r>
            <a:endParaRPr lang="en-US" altLang="zh-TW" dirty="0"/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>
            <a:off x="1108762" y="5777173"/>
            <a:ext cx="7927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在量子力學中，此區域波函數還是有解，只是不再是正弦波，而是指數函數。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2410747"/>
                <a:ext cx="1529137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2535265"/>
                <a:ext cx="309475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4606" y="2532156"/>
                <a:ext cx="161172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066" y="3266043"/>
                <a:ext cx="276556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/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8B8F4F64-2454-5039-F028-30FE3AF4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1154115"/>
                <a:ext cx="1915524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/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CB4B72-DD4E-1066-F80B-8C1F5A7DB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3780" y="1126267"/>
                <a:ext cx="13362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8">
            <a:extLst>
              <a:ext uri="{FF2B5EF4-FFF2-40B4-BE49-F238E27FC236}">
                <a16:creationId xmlns:a16="http://schemas.microsoft.com/office/drawing/2014/main" id="{39BF9343-252D-2B66-124E-6ED0BF549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741" y="5340683"/>
            <a:ext cx="53819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古典粒子不能存在，就表現在波函數指數遞減之上！</a:t>
            </a:r>
            <a:endParaRPr lang="en-US" altLang="zh-TW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E602A-EA52-1AE4-23CE-D68906C84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591C5-2308-E41F-2E6D-74069BC47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504072"/>
            <a:ext cx="2488634" cy="1640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8C7AA-C4BB-576D-2887-FB83CBC6F5D2}"/>
              </a:ext>
            </a:extLst>
          </p:cNvPr>
          <p:cNvSpPr txBox="1"/>
          <p:nvPr/>
        </p:nvSpPr>
        <p:spPr bwMode="auto">
          <a:xfrm>
            <a:off x="1079986" y="669152"/>
            <a:ext cx="164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在位能井外：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BDD1E-2E93-EA34-069F-048C5B358E43}"/>
              </a:ext>
            </a:extLst>
          </p:cNvPr>
          <p:cNvSpPr txBox="1"/>
          <p:nvPr/>
        </p:nvSpPr>
        <p:spPr bwMode="auto">
          <a:xfrm>
            <a:off x="1060883" y="1988966"/>
            <a:ext cx="2710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方程式差一個負號！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A3383-C4F7-F6EF-33D4-B74A33984E7A}"/>
              </a:ext>
            </a:extLst>
          </p:cNvPr>
          <p:cNvSpPr txBox="1"/>
          <p:nvPr/>
        </p:nvSpPr>
        <p:spPr bwMode="auto">
          <a:xfrm>
            <a:off x="1141822" y="3730830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為使無限遠處，波函數不發散：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/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9">
                <a:extLst>
                  <a:ext uri="{FF2B5EF4-FFF2-40B4-BE49-F238E27FC236}">
                    <a16:creationId xmlns:a16="http://schemas.microsoft.com/office/drawing/2014/main" id="{97446826-45EB-3483-3F32-77B5D9997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822" y="4167931"/>
                <a:ext cx="80804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/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42842732-E39D-FC7C-A93B-AAF5E25D4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755" y="4691230"/>
                <a:ext cx="9811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/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3A455EAB-2C9B-7DBC-AE97-3E2A2DF67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167931"/>
                <a:ext cx="1851661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/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7">
                <a:extLst>
                  <a:ext uri="{FF2B5EF4-FFF2-40B4-BE49-F238E27FC236}">
                    <a16:creationId xmlns:a16="http://schemas.microsoft.com/office/drawing/2014/main" id="{23B70D51-3992-8FF5-AB2E-46CC1AF64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4691230"/>
                <a:ext cx="1724510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64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6" grpId="0" animBg="1"/>
      <p:bldP spid="26" grpId="1" animBg="1"/>
      <p:bldP spid="27" grpId="0" animBg="1"/>
      <p:bldP spid="28" grpId="0" animBg="1"/>
      <p:bldP spid="7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D6F59E-4279-E542-AFC0-08008391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64850"/>
            <a:ext cx="3672408" cy="1640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/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及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9F0F75AB-5E59-335D-5916-B5B2606E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360" y="1278714"/>
                <a:ext cx="191552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292224-7780-2653-9CC0-D85D12D3E4A9}"/>
              </a:ext>
            </a:extLst>
          </p:cNvPr>
          <p:cNvSpPr txBox="1"/>
          <p:nvPr/>
        </p:nvSpPr>
        <p:spPr bwMode="auto">
          <a:xfrm>
            <a:off x="1026524" y="793751"/>
            <a:ext cx="2339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在位能井邊界上：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/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必須連續！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FA676-1E9D-1107-15A1-FE3A696BB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253" y="1725639"/>
                <a:ext cx="3492014" cy="369332"/>
              </a:xfrm>
              <a:prstGeom prst="rect">
                <a:avLst/>
              </a:prstGeom>
              <a:blipFill>
                <a:blip r:embed="rId4"/>
                <a:stretch>
                  <a:fillRect l="-3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/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E9FD1E32-D8C4-B1C2-0221-4BC07FB0C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503" y="3489802"/>
                <a:ext cx="196028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/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7">
                <a:extLst>
                  <a:ext uri="{FF2B5EF4-FFF2-40B4-BE49-F238E27FC236}">
                    <a16:creationId xmlns:a16="http://schemas.microsoft.com/office/drawing/2014/main" id="{E609986A-52F4-D232-9AB7-32A3C8577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9595" y="4087933"/>
                <a:ext cx="2067682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/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7">
                <a:extLst>
                  <a:ext uri="{FF2B5EF4-FFF2-40B4-BE49-F238E27FC236}">
                    <a16:creationId xmlns:a16="http://schemas.microsoft.com/office/drawing/2014/main" id="{4358AD5D-1DB9-7351-5E6A-BACC4081C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8465" y="3489802"/>
                <a:ext cx="185166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/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9">
                <a:extLst>
                  <a:ext uri="{FF2B5EF4-FFF2-40B4-BE49-F238E27FC236}">
                    <a16:creationId xmlns:a16="http://schemas.microsoft.com/office/drawing/2014/main" id="{F5337098-05F5-878F-FF1B-9EC8DAD57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6302" y="3071146"/>
                <a:ext cx="80804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/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B85E99D-7DFB-A6FC-A964-B378077CE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650" y="5128160"/>
                <a:ext cx="196028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/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CC172CB3-ABD1-F7EC-5787-694C79CF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3498" y="5695266"/>
                <a:ext cx="2062359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/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7">
                <a:extLst>
                  <a:ext uri="{FF2B5EF4-FFF2-40B4-BE49-F238E27FC236}">
                    <a16:creationId xmlns:a16="http://schemas.microsoft.com/office/drawing/2014/main" id="{F6F25AA3-D1DB-25B3-8F05-A0E38FA31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855" y="5124911"/>
                <a:ext cx="1724511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/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8FEF2605-149F-CC96-7CC0-9FFA8572F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725" y="4705822"/>
                <a:ext cx="9811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95C4FC4-DCB0-D996-33BE-91CF6DF09368}"/>
              </a:ext>
            </a:extLst>
          </p:cNvPr>
          <p:cNvSpPr txBox="1"/>
          <p:nvPr/>
        </p:nvSpPr>
        <p:spPr bwMode="auto">
          <a:xfrm>
            <a:off x="1065725" y="6260578"/>
            <a:ext cx="5446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兩邊對稱，解是一樣的！只要考慮一邊即可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31723-0947-B723-A150-927D5100259A}"/>
              </a:ext>
            </a:extLst>
          </p:cNvPr>
          <p:cNvSpPr txBox="1"/>
          <p:nvPr/>
        </p:nvSpPr>
        <p:spPr bwMode="auto">
          <a:xfrm>
            <a:off x="1065664" y="2657681"/>
            <a:ext cx="5162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先從偶函數開始討論：Even Function。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6F3B8-13AC-6807-160F-B18E76772572}"/>
              </a:ext>
            </a:extLst>
          </p:cNvPr>
          <p:cNvSpPr txBox="1"/>
          <p:nvPr/>
        </p:nvSpPr>
        <p:spPr bwMode="auto">
          <a:xfrm>
            <a:off x="1014874" y="2105714"/>
            <a:ext cx="6128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否則微分會是無限大，微分決定流量，不能是無限大。</a:t>
            </a:r>
          </a:p>
        </p:txBody>
      </p:sp>
    </p:spTree>
    <p:extLst>
      <p:ext uri="{BB962C8B-B14F-4D97-AF65-F5344CB8AC3E}">
        <p14:creationId xmlns:p14="http://schemas.microsoft.com/office/powerpoint/2010/main" val="114122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480" y="943138"/>
                <a:ext cx="223272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233" y="2505032"/>
                <a:ext cx="2056460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4442" y="943138"/>
                <a:ext cx="217386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805" y="438130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1619930"/>
                <a:ext cx="2304862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/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與其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微分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必須連續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37985C-71EF-57DD-9E59-C64F5B755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238" y="446134"/>
                <a:ext cx="3492014" cy="369332"/>
              </a:xfrm>
              <a:prstGeom prst="rect">
                <a:avLst/>
              </a:prstGeom>
              <a:blipFill>
                <a:blip r:embed="rId7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4506" y="292879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998" y="3352555"/>
                <a:ext cx="1468287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/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連續的條件：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FDDA1D-A3F1-E29D-0278-6C8D8486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59" y="2067840"/>
                <a:ext cx="3492014" cy="369332"/>
              </a:xfrm>
              <a:prstGeom prst="rect">
                <a:avLst/>
              </a:prstGeom>
              <a:blipFill>
                <a:blip r:embed="rId9"/>
                <a:stretch>
                  <a:fillRect l="-3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7587" y="1581833"/>
                <a:ext cx="1529137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7757" y="2600226"/>
                <a:ext cx="2204578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88" y="4328802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3734" y="4327067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5252470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099327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623" y="4762251"/>
                <a:ext cx="1485471" cy="369332"/>
              </a:xfrm>
              <a:prstGeom prst="rect">
                <a:avLst/>
              </a:prstGeom>
              <a:blipFill>
                <a:blip r:embed="rId1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374" y="5764286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197" y="6141379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48604" y="5757623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335" y="5363924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/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都是隨能量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變化的變數，而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是我們要由上式求解的對象。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D18FA2-8562-CBBC-3117-844586434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94" y="3892842"/>
                <a:ext cx="8097984" cy="369332"/>
              </a:xfrm>
              <a:prstGeom prst="rect">
                <a:avLst/>
              </a:prstGeom>
              <a:blipFill>
                <a:blip r:embed="rId20"/>
                <a:stretch>
                  <a:fillRect l="-4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4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6136C-C8D5-E273-2D3A-05DE60F6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511300"/>
            <a:ext cx="61976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/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9">
                <a:extLst>
                  <a:ext uri="{FF2B5EF4-FFF2-40B4-BE49-F238E27FC236}">
                    <a16:creationId xmlns:a16="http://schemas.microsoft.com/office/drawing/2014/main" id="{DE6B3992-B722-D268-1247-C164E82EF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200" y="633317"/>
                <a:ext cx="2033570" cy="427746"/>
              </a:xfrm>
              <a:prstGeom prst="rect">
                <a:avLst/>
              </a:prstGeom>
              <a:blipFill>
                <a:blip r:embed="rId3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1861279" cy="741037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779912" y="764704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643341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4932040" y="1190334"/>
            <a:ext cx="777198" cy="3048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C16569E-1BFD-CF80-00FD-A0C2F368127B}"/>
              </a:ext>
            </a:extLst>
          </p:cNvPr>
          <p:cNvSpPr/>
          <p:nvPr/>
        </p:nvSpPr>
        <p:spPr>
          <a:xfrm>
            <a:off x="2339752" y="335699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E926B9-2AE8-4BD9-30CA-6BCB62329636}"/>
              </a:ext>
            </a:extLst>
          </p:cNvPr>
          <p:cNvSpPr/>
          <p:nvPr/>
        </p:nvSpPr>
        <p:spPr>
          <a:xfrm>
            <a:off x="3059832" y="436510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41920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/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9">
                <a:extLst>
                  <a:ext uri="{FF2B5EF4-FFF2-40B4-BE49-F238E27FC236}">
                    <a16:creationId xmlns:a16="http://schemas.microsoft.com/office/drawing/2014/main" id="{F17A2357-DDC6-2692-7640-45E888F0C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338" y="1316687"/>
                <a:ext cx="21493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/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7">
                <a:extLst>
                  <a:ext uri="{FF2B5EF4-FFF2-40B4-BE49-F238E27FC236}">
                    <a16:creationId xmlns:a16="http://schemas.microsoft.com/office/drawing/2014/main" id="{0A54009E-F05D-CF67-623C-345DD871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244577"/>
                <a:ext cx="20372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/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0241EF1D-2260-0948-C619-AC53AFFD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1344337"/>
                <a:ext cx="2225160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/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10BCDDD1-6A4D-E270-E18F-0D830128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22" y="344519"/>
                <a:ext cx="8080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/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43E8E5F5-4983-78DD-CFEC-884936482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2678508"/>
                <a:ext cx="2508444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14FA62-C37F-E9D3-76F5-59F7219AFDB1}"/>
              </a:ext>
            </a:extLst>
          </p:cNvPr>
          <p:cNvSpPr txBox="1"/>
          <p:nvPr/>
        </p:nvSpPr>
        <p:spPr bwMode="auto">
          <a:xfrm>
            <a:off x="822805" y="3088763"/>
            <a:ext cx="3492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兩式相除，即消去常數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/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𝑞𝑎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1BB89DD8-D1F6-1BDD-0075-E159C6C4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3512525"/>
                <a:ext cx="1637371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/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2">
                <a:extLst>
                  <a:ext uri="{FF2B5EF4-FFF2-40B4-BE49-F238E27FC236}">
                    <a16:creationId xmlns:a16="http://schemas.microsoft.com/office/drawing/2014/main" id="{0863A459-DF2E-7282-5152-550BEA46D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9872" y="1857441"/>
                <a:ext cx="1529137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/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CF92E321-99DC-42EC-E644-C7D4C6685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317" y="2848645"/>
                <a:ext cx="2204578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/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，可轉為無單位的數值變數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：定義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3A1CC6-30D8-BBA0-A0C4-4AE87D04F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706" y="4236967"/>
                <a:ext cx="4922702" cy="369332"/>
              </a:xfrm>
              <a:prstGeom prst="rect">
                <a:avLst/>
              </a:prstGeom>
              <a:blipFill>
                <a:blip r:embed="rId12"/>
                <a:stretch>
                  <a:fillRect l="-102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/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5" name="文字方塊 19">
                <a:extLst>
                  <a:ext uri="{FF2B5EF4-FFF2-40B4-BE49-F238E27FC236}">
                    <a16:creationId xmlns:a16="http://schemas.microsoft.com/office/drawing/2014/main" id="{F4DEBF43-6691-FDCA-9B26-94194C62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6408" y="4224029"/>
                <a:ext cx="94288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/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另一個參數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表示出來，因為：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D6A7AD-C2DC-3559-47EE-1D31ED33B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268" y="5149432"/>
                <a:ext cx="4649703" cy="369332"/>
              </a:xfrm>
              <a:prstGeom prst="rect">
                <a:avLst/>
              </a:prstGeom>
              <a:blipFill>
                <a:blip r:embed="rId14"/>
                <a:stretch>
                  <a:fillRect l="-81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/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22">
                <a:extLst>
                  <a:ext uri="{FF2B5EF4-FFF2-40B4-BE49-F238E27FC236}">
                    <a16:creationId xmlns:a16="http://schemas.microsoft.com/office/drawing/2014/main" id="{C9A00F88-0C44-E819-FB73-3FCACE7F0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4996289"/>
                <a:ext cx="1862625" cy="612732"/>
              </a:xfrm>
              <a:prstGeom prst="rect">
                <a:avLst/>
              </a:prstGeom>
              <a:blipFill>
                <a:blip r:embed="rId15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/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9">
                <a:extLst>
                  <a:ext uri="{FF2B5EF4-FFF2-40B4-BE49-F238E27FC236}">
                    <a16:creationId xmlns:a16="http://schemas.microsoft.com/office/drawing/2014/main" id="{556CE522-5730-BE9D-02CD-6645C6637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6297" y="4659213"/>
                <a:ext cx="1640962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/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9">
                <a:extLst>
                  <a:ext uri="{FF2B5EF4-FFF2-40B4-BE49-F238E27FC236}">
                    <a16:creationId xmlns:a16="http://schemas.microsoft.com/office/drawing/2014/main" id="{99346AFB-73FC-5879-C334-E748C5A9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5661248"/>
                <a:ext cx="3432158" cy="9106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/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E2237558-5029-1FE9-FFB6-16CFAC5A9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871" y="6038341"/>
                <a:ext cx="2033570" cy="427746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>
            <a:extLst>
              <a:ext uri="{FF2B5EF4-FFF2-40B4-BE49-F238E27FC236}">
                <a16:creationId xmlns:a16="http://schemas.microsoft.com/office/drawing/2014/main" id="{CB080BD0-29FB-B51A-1374-B0DD489AAD5E}"/>
              </a:ext>
            </a:extLst>
          </p:cNvPr>
          <p:cNvSpPr/>
          <p:nvPr/>
        </p:nvSpPr>
        <p:spPr>
          <a:xfrm rot="16200000">
            <a:off x="1661278" y="5654585"/>
            <a:ext cx="360040" cy="22411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/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TW" dirty="0"/>
                  <a:t>是常數！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84BA12-1052-144D-B936-ACA35F17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4761" y="5270742"/>
                <a:ext cx="1496491" cy="369332"/>
              </a:xfrm>
              <a:prstGeom prst="rect">
                <a:avLst/>
              </a:prstGeom>
              <a:blipFill>
                <a:blip r:embed="rId19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/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B7DEE16C-328E-25F4-13A9-8CA6F113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532" y="870784"/>
                <a:ext cx="1929823" cy="369332"/>
              </a:xfrm>
              <a:prstGeom prst="rect">
                <a:avLst/>
              </a:prstGeom>
              <a:blipFill>
                <a:blip r:embed="rId2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/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7">
                <a:extLst>
                  <a:ext uri="{FF2B5EF4-FFF2-40B4-BE49-F238E27FC236}">
                    <a16:creationId xmlns:a16="http://schemas.microsoft.com/office/drawing/2014/main" id="{B8BDDAA6-F50B-8D38-7FDE-107EBBE96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272" y="904001"/>
                <a:ext cx="1851661" cy="369332"/>
              </a:xfrm>
              <a:prstGeom prst="rect">
                <a:avLst/>
              </a:prstGeom>
              <a:blipFill>
                <a:blip r:embed="rId2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1E02290-0242-2A15-792B-E57FB736F64B}"/>
              </a:ext>
            </a:extLst>
          </p:cNvPr>
          <p:cNvSpPr txBox="1"/>
          <p:nvPr/>
        </p:nvSpPr>
        <p:spPr bwMode="auto">
          <a:xfrm>
            <a:off x="1953357" y="344519"/>
            <a:ext cx="196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Odd Function</a:t>
            </a:r>
          </a:p>
        </p:txBody>
      </p:sp>
    </p:spTree>
    <p:extLst>
      <p:ext uri="{BB962C8B-B14F-4D97-AF65-F5344CB8AC3E}">
        <p14:creationId xmlns:p14="http://schemas.microsoft.com/office/powerpoint/2010/main" val="31657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3DE387-E73F-C935-AD40-543C7041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51068"/>
            <a:ext cx="6404996" cy="3896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/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9">
                <a:extLst>
                  <a:ext uri="{FF2B5EF4-FFF2-40B4-BE49-F238E27FC236}">
                    <a16:creationId xmlns:a16="http://schemas.microsoft.com/office/drawing/2014/main" id="{EE7B0554-F094-EF9D-A5BB-0EB24F554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76672"/>
                <a:ext cx="2055243" cy="741037"/>
              </a:xfrm>
              <a:prstGeom prst="rect">
                <a:avLst/>
              </a:prstGeom>
              <a:blipFill>
                <a:blip r:embed="rId3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CE8BD15-F477-8545-EFB8-94620CA57AD1}"/>
              </a:ext>
            </a:extLst>
          </p:cNvPr>
          <p:cNvSpPr/>
          <p:nvPr/>
        </p:nvSpPr>
        <p:spPr>
          <a:xfrm>
            <a:off x="3845294" y="778360"/>
            <a:ext cx="360040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F5A51-178D-12D0-1789-9E9CFEE0AD49}"/>
              </a:ext>
            </a:extLst>
          </p:cNvPr>
          <p:cNvCxnSpPr>
            <a:cxnSpLocks/>
          </p:cNvCxnSpPr>
          <p:nvPr/>
        </p:nvCxnSpPr>
        <p:spPr>
          <a:xfrm flipH="1">
            <a:off x="3944303" y="1061063"/>
            <a:ext cx="1000667" cy="1653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357F89-D406-6F5D-2593-53978402FD94}"/>
              </a:ext>
            </a:extLst>
          </p:cNvPr>
          <p:cNvCxnSpPr>
            <a:cxnSpLocks/>
          </p:cNvCxnSpPr>
          <p:nvPr/>
        </p:nvCxnSpPr>
        <p:spPr>
          <a:xfrm flipH="1">
            <a:off x="5311589" y="1190334"/>
            <a:ext cx="397649" cy="2886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/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𝑞𝑎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19">
                <a:extLst>
                  <a:ext uri="{FF2B5EF4-FFF2-40B4-BE49-F238E27FC236}">
                    <a16:creationId xmlns:a16="http://schemas.microsoft.com/office/drawing/2014/main" id="{0CFF19E7-A439-67C3-70C1-A49060093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612271"/>
                <a:ext cx="942886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/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的解即得到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也就得到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8C665F-D7B1-51AD-CC70-C3A76B0B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3808" y="5612271"/>
                <a:ext cx="4176464" cy="369332"/>
              </a:xfrm>
              <a:prstGeom prst="rect">
                <a:avLst/>
              </a:prstGeom>
              <a:blipFill>
                <a:blip r:embed="rId6"/>
                <a:stretch>
                  <a:fillRect l="-152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/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9">
                <a:extLst>
                  <a:ext uri="{FF2B5EF4-FFF2-40B4-BE49-F238E27FC236}">
                    <a16:creationId xmlns:a16="http://schemas.microsoft.com/office/drawing/2014/main" id="{8F34458F-E58F-BBE9-D781-DEB5B1BC1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7599" y="633317"/>
                <a:ext cx="2189061" cy="427746"/>
              </a:xfrm>
              <a:prstGeom prst="rect">
                <a:avLst/>
              </a:prstGeom>
              <a:blipFill>
                <a:blip r:embed="rId7"/>
                <a:stretch>
                  <a:fillRect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1FEB6865-4A01-B2CC-6773-15663E3E7398}"/>
              </a:ext>
            </a:extLst>
          </p:cNvPr>
          <p:cNvSpPr/>
          <p:nvPr/>
        </p:nvSpPr>
        <p:spPr>
          <a:xfrm>
            <a:off x="2405779" y="37890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48959B-4788-B646-7E2F-EF2278CFA0A1}"/>
              </a:ext>
            </a:extLst>
          </p:cNvPr>
          <p:cNvSpPr/>
          <p:nvPr/>
        </p:nvSpPr>
        <p:spPr>
          <a:xfrm>
            <a:off x="3203848" y="414908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6392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2EE497-007D-BCF3-B5B4-6024DE6D400E}"/>
              </a:ext>
            </a:extLst>
          </p:cNvPr>
          <p:cNvSpPr/>
          <p:nvPr/>
        </p:nvSpPr>
        <p:spPr>
          <a:xfrm>
            <a:off x="5580112" y="1717538"/>
            <a:ext cx="2952328" cy="3583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/>
              <p:nvPr/>
            </p:nvSpPr>
            <p:spPr bwMode="auto">
              <a:xfrm>
                <a:off x="3419872" y="908720"/>
                <a:ext cx="1449307" cy="3767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1137F02B-1433-8BE8-BF77-EA715D72C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908720"/>
                <a:ext cx="1449307" cy="376770"/>
              </a:xfrm>
              <a:prstGeom prst="rect">
                <a:avLst/>
              </a:prstGeom>
              <a:blipFill>
                <a:blip r:embed="rId2"/>
                <a:stretch>
                  <a:fillRect t="-3226"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1850FAC6-89E2-C95A-DD46-94098F2D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ana (The Princess and the Frog) - Wikipedia">
            <a:extLst>
              <a:ext uri="{FF2B5EF4-FFF2-40B4-BE49-F238E27FC236}">
                <a16:creationId xmlns:a16="http://schemas.microsoft.com/office/drawing/2014/main" id="{A7F5905E-D697-FA9C-0FF8-A869ADBD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38"/>
            <a:ext cx="2794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ince Naveen | Heroes Wiki | Fandom">
            <a:extLst>
              <a:ext uri="{FF2B5EF4-FFF2-40B4-BE49-F238E27FC236}">
                <a16:creationId xmlns:a16="http://schemas.microsoft.com/office/drawing/2014/main" id="{16916BAB-CB90-A688-6DA8-76C2612F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73" y="1717538"/>
            <a:ext cx="1774984" cy="358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F4844A91-988D-C324-B523-713D12559F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6543" y="5363924"/>
                <a:ext cx="72347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處於定態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的電子，能量的測量值為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，完全沒有不確定性！</a:t>
                </a:r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F4844A91-988D-C324-B523-713D12559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43" y="5363924"/>
                <a:ext cx="7234734" cy="369332"/>
              </a:xfrm>
              <a:prstGeom prst="rect">
                <a:avLst/>
              </a:prstGeom>
              <a:blipFill>
                <a:blip r:embed="rId6"/>
                <a:stretch>
                  <a:fillRect l="-70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F9D888AD-A801-2461-CE4A-0F9A3B1586AA}"/>
                  </a:ext>
                </a:extLst>
              </p:cNvPr>
              <p:cNvSpPr txBox="1"/>
              <p:nvPr/>
            </p:nvSpPr>
            <p:spPr bwMode="auto">
              <a:xfrm>
                <a:off x="7396799" y="5387349"/>
                <a:ext cx="10205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F9D888AD-A801-2461-CE4A-0F9A3B15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6799" y="5387349"/>
                <a:ext cx="10205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4791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0" descr="C:\Users\Chia-Hung Chang\Downloads\Data\Knight\Media\Chapter41\Images\41_1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63928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6" descr="F39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>
            <a:fillRect/>
          </a:stretch>
        </p:blipFill>
        <p:spPr bwMode="auto">
          <a:xfrm>
            <a:off x="3856020" y="3867899"/>
            <a:ext cx="20002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289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86ABC-9FB7-32D0-EC7E-3147745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95" y="3200591"/>
            <a:ext cx="4039933" cy="3171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11585-8103-EC77-5C06-4662E025E9AB}"/>
              </a:ext>
            </a:extLst>
          </p:cNvPr>
          <p:cNvSpPr txBox="1"/>
          <p:nvPr/>
        </p:nvSpPr>
        <p:spPr bwMode="auto">
          <a:xfrm>
            <a:off x="3684511" y="836712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Linear Potential</a:t>
            </a:r>
          </a:p>
        </p:txBody>
      </p:sp>
      <p:pic>
        <p:nvPicPr>
          <p:cNvPr id="6" name="Picture 2" descr="C:\Users\Chia-Hung Chang\Downloads\Data\Knight\Media\Chapter41\Images\41_25Figure-F.jpg">
            <a:extLst>
              <a:ext uri="{FF2B5EF4-FFF2-40B4-BE49-F238E27FC236}">
                <a16:creationId xmlns:a16="http://schemas.microsoft.com/office/drawing/2014/main" id="{472C277F-AE2E-01EE-1B26-1E5806FA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09819"/>
            <a:ext cx="1826541" cy="316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738C5C4E-AF69-315D-0061-BF3B53FBD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923" y="485964"/>
            <a:ext cx="208536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電容器中的電子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642FE-E869-D1AF-B3E5-B7C49DE92EB1}"/>
                  </a:ext>
                </a:extLst>
              </p:cNvPr>
              <p:cNvSpPr txBox="1"/>
              <p:nvPr/>
            </p:nvSpPr>
            <p:spPr bwMode="auto">
              <a:xfrm>
                <a:off x="917848" y="1273352"/>
                <a:ext cx="774035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642FE-E869-D1AF-B3E5-B7C49DE92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848" y="1273352"/>
                <a:ext cx="7740352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F8E5CC-BAA1-2DA0-F717-1DE13F7A1DA4}"/>
                  </a:ext>
                </a:extLst>
              </p:cNvPr>
              <p:cNvSpPr txBox="1"/>
              <p:nvPr/>
            </p:nvSpPr>
            <p:spPr bwMode="auto">
              <a:xfrm>
                <a:off x="917848" y="1951573"/>
                <a:ext cx="7740351" cy="1218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</a:rPr>
                  <a:t>The solution we have for step potential:</a:t>
                </a:r>
                <a:r>
                  <a:rPr lang="en-US" sz="1800" i="1" kern="12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𝑖𝑘𝑥</m:t>
                        </m:r>
                      </m:sup>
                    </m:sSup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𝑅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sz="1800" i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totally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cannot apply here. </a:t>
                </a:r>
                <a:r>
                  <a:rPr lang="en-US" sz="1800" dirty="0"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Some of you still copy here the formula</a:t>
                </a:r>
                <a:r>
                  <a:rPr lang="zh-TW" altLang="en-US" sz="1800" dirty="0">
                    <a:effectLst/>
                    <a:latin typeface="Cambria Math" panose="020405030504060302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dirty="0"/>
                  <a:t>.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it does not make sense.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F8E5CC-BAA1-2DA0-F717-1DE13F7A1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848" y="1951573"/>
                <a:ext cx="7740351" cy="1218923"/>
              </a:xfrm>
              <a:prstGeom prst="rect">
                <a:avLst/>
              </a:prstGeom>
              <a:blipFill>
                <a:blip r:embed="rId5"/>
                <a:stretch>
                  <a:fillRect l="-656" t="-1031" b="-72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036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C:\Users\Chia-Hung Chang\Downloads\Data\Knight\Media\Chapter41\Images\41_26Figurea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402" y="756174"/>
            <a:ext cx="3585553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48FF92-AA44-096D-3347-2D188C1E5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1" b="3161"/>
          <a:stretch/>
        </p:blipFill>
        <p:spPr>
          <a:xfrm>
            <a:off x="7533881" y="2636912"/>
            <a:ext cx="1419497" cy="1045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62F62-0B0C-476D-09FD-5F65832D1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5338459"/>
            <a:ext cx="1265928" cy="1417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0588-DD43-A7F7-A33E-44B8D00FD29D}"/>
                  </a:ext>
                </a:extLst>
              </p:cNvPr>
              <p:cNvSpPr txBox="1"/>
              <p:nvPr/>
            </p:nvSpPr>
            <p:spPr bwMode="auto">
              <a:xfrm>
                <a:off x="885626" y="5814994"/>
                <a:ext cx="440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0588-DD43-A7F7-A33E-44B8D00FD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626" y="5814994"/>
                <a:ext cx="4406454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68CB08E-E669-FBCE-0A85-7924B2C51FF6}"/>
              </a:ext>
            </a:extLst>
          </p:cNvPr>
          <p:cNvSpPr txBox="1"/>
          <p:nvPr/>
        </p:nvSpPr>
        <p:spPr bwMode="auto">
          <a:xfrm>
            <a:off x="2771021" y="288073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定態方程式的解必須滿足在原點為零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75FB2-B478-C85B-6373-198C4DF7211F}"/>
              </a:ext>
            </a:extLst>
          </p:cNvPr>
          <p:cNvSpPr txBox="1"/>
          <p:nvPr/>
        </p:nvSpPr>
        <p:spPr bwMode="auto">
          <a:xfrm>
            <a:off x="971600" y="3347138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束縛態，能量量子化！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17CCF-32C5-BAF9-A3B0-29510AD89BDD}"/>
              </a:ext>
            </a:extLst>
          </p:cNvPr>
          <p:cNvSpPr txBox="1"/>
          <p:nvPr/>
        </p:nvSpPr>
        <p:spPr bwMode="auto">
          <a:xfrm>
            <a:off x="971600" y="908720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一邊是折返點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A58BF-6A3E-DEE7-DBB9-9A0CCC6F4E7A}"/>
              </a:ext>
            </a:extLst>
          </p:cNvPr>
          <p:cNvSpPr txBox="1"/>
          <p:nvPr/>
        </p:nvSpPr>
        <p:spPr bwMode="auto">
          <a:xfrm>
            <a:off x="971600" y="1344701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波函數指數遞減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A7F54-585B-83F6-4DE8-59AF95BDEC4E}"/>
              </a:ext>
            </a:extLst>
          </p:cNvPr>
          <p:cNvSpPr txBox="1"/>
          <p:nvPr/>
        </p:nvSpPr>
        <p:spPr bwMode="auto">
          <a:xfrm>
            <a:off x="971600" y="1844824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在容許區會來回振盪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AD10A-2AC9-6B4C-A76F-C348A27BAEB5}"/>
              </a:ext>
            </a:extLst>
          </p:cNvPr>
          <p:cNvSpPr txBox="1"/>
          <p:nvPr/>
        </p:nvSpPr>
        <p:spPr bwMode="auto">
          <a:xfrm>
            <a:off x="971600" y="2348880"/>
            <a:ext cx="2936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另一邊原點是無限大位能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CD05ED-941F-924A-034C-9AB318012A03}"/>
              </a:ext>
            </a:extLst>
          </p:cNvPr>
          <p:cNvSpPr txBox="1"/>
          <p:nvPr/>
        </p:nvSpPr>
        <p:spPr bwMode="auto">
          <a:xfrm>
            <a:off x="977240" y="2852936"/>
            <a:ext cx="2514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波函數必須降到零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63801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8A129-A63C-4BBC-ADE1-16A04ECA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052736"/>
            <a:ext cx="6743700" cy="441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8438E-B486-DF5B-A4F4-012440E42E0A}"/>
                  </a:ext>
                </a:extLst>
              </p:cNvPr>
              <p:cNvSpPr txBox="1"/>
              <p:nvPr/>
            </p:nvSpPr>
            <p:spPr bwMode="auto">
              <a:xfrm>
                <a:off x="2222888" y="5620598"/>
                <a:ext cx="44064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8438E-B486-DF5B-A4F4-012440E42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2888" y="5620598"/>
                <a:ext cx="4406454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AE43CF-4ADB-9BDC-FC67-6F76E2591E5B}"/>
                  </a:ext>
                </a:extLst>
              </p:cNvPr>
              <p:cNvSpPr txBox="1"/>
              <p:nvPr/>
            </p:nvSpPr>
            <p:spPr bwMode="auto">
              <a:xfrm>
                <a:off x="6372200" y="3645024"/>
                <a:ext cx="48580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AE43CF-4ADB-9BDC-FC67-6F76E2591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3645024"/>
                <a:ext cx="4858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FE6F9D7-6AE9-0DA7-946A-2541FF61C595}"/>
              </a:ext>
            </a:extLst>
          </p:cNvPr>
          <p:cNvSpPr txBox="1"/>
          <p:nvPr/>
        </p:nvSpPr>
        <p:spPr bwMode="auto">
          <a:xfrm>
            <a:off x="2222888" y="6002731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這是一個可以證明的定理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23412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94149"/>
            <a:ext cx="5544616" cy="296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05794"/>
            <a:ext cx="5544616" cy="2220273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13" y="1844824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24E70-D517-0C53-00C6-4FB11FA98895}"/>
              </a:ext>
            </a:extLst>
          </p:cNvPr>
          <p:cNvSpPr txBox="1"/>
          <p:nvPr/>
        </p:nvSpPr>
        <p:spPr bwMode="auto">
          <a:xfrm>
            <a:off x="2016521" y="17255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can do better! Solving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Euqation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/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/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/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21DB275-48C6-83D9-D10F-99B0B8309721}"/>
              </a:ext>
            </a:extLst>
          </p:cNvPr>
          <p:cNvSpPr/>
          <p:nvPr/>
        </p:nvSpPr>
        <p:spPr>
          <a:xfrm>
            <a:off x="4355976" y="6165304"/>
            <a:ext cx="26651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/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9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/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/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/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4E88A4-C72E-911F-20E3-BD6FFC958374}"/>
              </a:ext>
            </a:extLst>
          </p:cNvPr>
          <p:cNvSpPr txBox="1"/>
          <p:nvPr/>
        </p:nvSpPr>
        <p:spPr bwMode="auto">
          <a:xfrm>
            <a:off x="1421798" y="1816647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單位是長度平方的倒數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6E9D1-5D59-AB32-56BB-C4A8B99CFDD8}"/>
              </a:ext>
            </a:extLst>
          </p:cNvPr>
          <p:cNvSpPr txBox="1"/>
          <p:nvPr/>
        </p:nvSpPr>
        <p:spPr bwMode="auto">
          <a:xfrm>
            <a:off x="3100207" y="2456433"/>
            <a:ext cx="5144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我們可以選擇長度單位使此式的數值等於1。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/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/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/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/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839794AD-FF1F-5C0C-B4AF-2361874B96A9}"/>
              </a:ext>
            </a:extLst>
          </p:cNvPr>
          <p:cNvSpPr/>
          <p:nvPr/>
        </p:nvSpPr>
        <p:spPr>
          <a:xfrm>
            <a:off x="2859808" y="5293742"/>
            <a:ext cx="657995" cy="2725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/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/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14C2AEB-839D-8310-B81D-89E62DC45965}"/>
              </a:ext>
            </a:extLst>
          </p:cNvPr>
          <p:cNvSpPr txBox="1"/>
          <p:nvPr/>
        </p:nvSpPr>
        <p:spPr bwMode="auto">
          <a:xfrm>
            <a:off x="762082" y="977983"/>
            <a:ext cx="7478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很神奇又自然的：我們可以取任一個較方便的長度單位來解此方程式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11297-9155-7CF8-948E-D3454281B7F2}"/>
              </a:ext>
            </a:extLst>
          </p:cNvPr>
          <p:cNvSpPr txBox="1"/>
          <p:nvPr/>
        </p:nvSpPr>
        <p:spPr bwMode="auto">
          <a:xfrm>
            <a:off x="736215" y="3453570"/>
            <a:ext cx="2222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方程式簡化為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/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方程式只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剩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無單位，可以定義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為單位能量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，引入：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blipFill>
                <a:blip r:embed="rId11"/>
                <a:stretch>
                  <a:fillRect l="-651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/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給此單位制中的位置、新的名字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blipFill>
                <a:blip r:embed="rId12"/>
                <a:stretch>
                  <a:fillRect l="-10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/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他們可以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很容易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換算回到原來的單位制的位置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blipFill>
                <a:blip r:embed="rId13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53E57BA-3EC5-74DE-38FF-AAAE4618FD63}"/>
              </a:ext>
            </a:extLst>
          </p:cNvPr>
          <p:cNvSpPr txBox="1"/>
          <p:nvPr/>
        </p:nvSpPr>
        <p:spPr bwMode="auto">
          <a:xfrm>
            <a:off x="5476494" y="1334679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得到解後再換算回原單位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A91193-A0D7-0F5E-56F3-22B0A9AE85F4}"/>
              </a:ext>
            </a:extLst>
          </p:cNvPr>
          <p:cNvSpPr/>
          <p:nvPr/>
        </p:nvSpPr>
        <p:spPr>
          <a:xfrm>
            <a:off x="1530414" y="202309"/>
            <a:ext cx="720080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96A5DF-07BC-B77F-9577-2E8FFE9FC247}"/>
              </a:ext>
            </a:extLst>
          </p:cNvPr>
          <p:cNvSpPr/>
          <p:nvPr/>
        </p:nvSpPr>
        <p:spPr>
          <a:xfrm>
            <a:off x="2769109" y="189184"/>
            <a:ext cx="650763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E0270-334D-F9BA-C6AA-78E8EF8A5903}"/>
              </a:ext>
            </a:extLst>
          </p:cNvPr>
          <p:cNvSpPr txBox="1"/>
          <p:nvPr/>
        </p:nvSpPr>
        <p:spPr bwMode="auto">
          <a:xfrm>
            <a:off x="3604397" y="461351"/>
            <a:ext cx="2901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這些常數很繁雜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/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那第一個常數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也等於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blipFill>
                <a:blip r:embed="rId14"/>
                <a:stretch>
                  <a:fillRect l="-1338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D19FBEAB-74EE-16BB-816B-886FD040CE7B}"/>
              </a:ext>
            </a:extLst>
          </p:cNvPr>
          <p:cNvSpPr/>
          <p:nvPr/>
        </p:nvSpPr>
        <p:spPr>
          <a:xfrm>
            <a:off x="2173114" y="3767794"/>
            <a:ext cx="455735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/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40CD827-232C-0A4C-3C10-95D1231A626E}"/>
              </a:ext>
            </a:extLst>
          </p:cNvPr>
          <p:cNvSpPr txBox="1"/>
          <p:nvPr/>
        </p:nvSpPr>
        <p:spPr bwMode="auto">
          <a:xfrm>
            <a:off x="5476494" y="1817540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8" grpId="0"/>
      <p:bldP spid="9" grpId="0"/>
      <p:bldP spid="12" grpId="0" animBg="1"/>
      <p:bldP spid="15" grpId="0" animBg="1"/>
      <p:bldP spid="19" grpId="0" animBg="1"/>
      <p:bldP spid="20" grpId="0" animBg="1"/>
      <p:bldP spid="21" grpId="0" animBg="1"/>
      <p:bldP spid="2" grpId="0" animBg="1"/>
      <p:bldP spid="4" grpId="0" animBg="1"/>
      <p:bldP spid="7" grpId="0"/>
      <p:bldP spid="10" grpId="0"/>
      <p:bldP spid="13" grpId="0"/>
      <p:bldP spid="22" grpId="0"/>
      <p:bldP spid="26" grpId="0"/>
      <p:bldP spid="27" grpId="0" animBg="1"/>
      <p:bldP spid="28" grpId="0" animBg="1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16F3-D29A-CD72-9783-21DC43E5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03D47-038C-9E0D-0DF7-8A52F14D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67" y="1052736"/>
            <a:ext cx="5336199" cy="4048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BE7F9-E6F3-C9FB-E360-F2C79BDC6471}"/>
              </a:ext>
            </a:extLst>
          </p:cNvPr>
          <p:cNvSpPr txBox="1"/>
          <p:nvPr/>
        </p:nvSpPr>
        <p:spPr bwMode="auto">
          <a:xfrm>
            <a:off x="1907704" y="472868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薛丁格怎麼解這個方程式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5DBBC-A3B7-CCED-65D8-7A8486B82250}"/>
              </a:ext>
            </a:extLst>
          </p:cNvPr>
          <p:cNvSpPr txBox="1"/>
          <p:nvPr/>
        </p:nvSpPr>
        <p:spPr bwMode="auto">
          <a:xfrm>
            <a:off x="2025678" y="5148049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他直接知道答案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/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/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E5A9EDC-B54F-3DD7-4C74-8D0F5D41188D}"/>
              </a:ext>
            </a:extLst>
          </p:cNvPr>
          <p:cNvSpPr txBox="1"/>
          <p:nvPr/>
        </p:nvSpPr>
        <p:spPr bwMode="auto">
          <a:xfrm>
            <a:off x="2025678" y="6145210"/>
            <a:ext cx="6650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這是一個指數遞減的高斯分佈函數，乘上一個Hermite多項式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0A082-4A3A-70AD-DC6E-F85B9D1C4149}"/>
              </a:ext>
            </a:extLst>
          </p:cNvPr>
          <p:cNvSpPr/>
          <p:nvPr/>
        </p:nvSpPr>
        <p:spPr>
          <a:xfrm>
            <a:off x="3491880" y="2924944"/>
            <a:ext cx="230425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/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有限次多項式無法是此式的解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顯然比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來得高階。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blipFill>
                <a:blip r:embed="rId2"/>
                <a:stretch>
                  <a:fillRect l="-71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/>
              <p:nvPr/>
            </p:nvSpPr>
            <p:spPr bwMode="auto">
              <a:xfrm>
                <a:off x="3797269" y="5035700"/>
                <a:ext cx="193104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269" y="5035700"/>
                <a:ext cx="1931042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393919" y="5543193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919" y="5543193"/>
                <a:ext cx="1931041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/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1106996" y="4083049"/>
                <a:ext cx="7857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他的想法是：非多項式函數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必須趨近於零。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96" y="4083049"/>
                <a:ext cx="7857491" cy="369332"/>
              </a:xfrm>
              <a:prstGeom prst="rect">
                <a:avLst/>
              </a:prstGeom>
              <a:blipFill>
                <a:blip r:embed="rId9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4681016" y="3128492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1016" y="3128492"/>
                <a:ext cx="3678058" cy="532518"/>
              </a:xfrm>
              <a:prstGeom prst="rect">
                <a:avLst/>
              </a:prstGeom>
              <a:blipFill>
                <a:blip r:embed="rId10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/>
              <p:nvPr/>
            </p:nvSpPr>
            <p:spPr bwMode="auto">
              <a:xfrm>
                <a:off x="1106996" y="3227663"/>
                <a:ext cx="42154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但薛丁格如何猜到正確的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96" y="3227663"/>
                <a:ext cx="4215451" cy="369332"/>
              </a:xfrm>
              <a:prstGeom prst="rect">
                <a:avLst/>
              </a:prstGeom>
              <a:blipFill>
                <a:blip r:embed="rId11"/>
                <a:stretch>
                  <a:fillRect l="-120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1091107" y="5009144"/>
                <a:ext cx="26481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5009144"/>
                <a:ext cx="2648171" cy="369332"/>
              </a:xfrm>
              <a:prstGeom prst="rect">
                <a:avLst/>
              </a:prstGeom>
              <a:blipFill>
                <a:blip r:embed="rId12"/>
                <a:stretch>
                  <a:fillRect l="-14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1106996" y="6275563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96" y="6275563"/>
                <a:ext cx="3380909" cy="369332"/>
              </a:xfrm>
              <a:prstGeom prst="rect">
                <a:avLst/>
              </a:prstGeom>
              <a:blipFill>
                <a:blip r:embed="rId13"/>
                <a:stretch>
                  <a:fillRect l="-1498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FEEFCB3-682C-9DDA-1A65-A0C07AF76784}"/>
              </a:ext>
            </a:extLst>
          </p:cNvPr>
          <p:cNvSpPr txBox="1"/>
          <p:nvPr/>
        </p:nvSpPr>
        <p:spPr bwMode="auto">
          <a:xfrm>
            <a:off x="1091107" y="1834493"/>
            <a:ext cx="707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而且有限次多項式在無限遠處會發散，不符合定態的要求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/>
              <p:nvPr/>
            </p:nvSpPr>
            <p:spPr bwMode="auto">
              <a:xfrm>
                <a:off x="1106996" y="4467624"/>
                <a:ext cx="72520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而且在無限遠處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必須比多項式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h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重要。多項式相比之下如一個常數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96" y="4467624"/>
                <a:ext cx="7252078" cy="369332"/>
              </a:xfrm>
              <a:prstGeom prst="rect">
                <a:avLst/>
              </a:prstGeom>
              <a:blipFill>
                <a:blip r:embed="rId14"/>
                <a:stretch>
                  <a:fillRect l="-69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1207767" y="5556187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7767" y="5556187"/>
                <a:ext cx="2310697" cy="695447"/>
              </a:xfrm>
              <a:prstGeom prst="rect">
                <a:avLst/>
              </a:prstGeom>
              <a:blipFill>
                <a:blip r:embed="rId15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739278" y="5783180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/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的最高次項沒有人可以抵消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blipFill>
                <a:blip r:embed="rId16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5" grpId="0"/>
      <p:bldP spid="2" grpId="0" animBg="1"/>
      <p:bldP spid="3" grpId="0"/>
      <p:bldP spid="18" grpId="0"/>
      <p:bldP spid="21" grpId="0"/>
      <p:bldP spid="5" grpId="0"/>
      <p:bldP spid="11" grpId="0"/>
      <p:bldP spid="14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/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77B65FB-9FF6-7110-895F-1CEF13F95398}"/>
              </a:ext>
            </a:extLst>
          </p:cNvPr>
          <p:cNvSpPr txBox="1"/>
          <p:nvPr/>
        </p:nvSpPr>
        <p:spPr bwMode="auto">
          <a:xfrm>
            <a:off x="795201" y="2470590"/>
            <a:ext cx="6667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因此如果這樣設定：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/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/>
              <p:nvPr/>
            </p:nvSpPr>
            <p:spPr bwMode="auto">
              <a:xfrm>
                <a:off x="848489" y="4179496"/>
                <a:ext cx="1846724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489" y="4179496"/>
                <a:ext cx="1846724" cy="695447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436284A8-2AF1-EAB2-5444-F1A1435BF3A8}"/>
              </a:ext>
            </a:extLst>
          </p:cNvPr>
          <p:cNvSpPr/>
          <p:nvPr/>
        </p:nvSpPr>
        <p:spPr>
          <a:xfrm rot="16200000">
            <a:off x="2748906" y="4444633"/>
            <a:ext cx="168646" cy="2483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/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/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真的消失了。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5A62CE4-A81E-4535-EA1C-546D2DDFB6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48" t="48442" r="15938"/>
          <a:stretch/>
        </p:blipFill>
        <p:spPr>
          <a:xfrm>
            <a:off x="3986208" y="1077986"/>
            <a:ext cx="3635896" cy="2160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/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/>
                  <a:t>很容易就可以找到，就是一個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高斯分佈函數，課本有細膩的推導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P86。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blipFill>
                <a:blip r:embed="rId9"/>
                <a:stretch>
                  <a:fillRect l="-6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/>
              <p:nvPr/>
            </p:nvSpPr>
            <p:spPr bwMode="auto">
              <a:xfrm>
                <a:off x="797165" y="348363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/>
                  <a:t>就可能得到有限次多項式的解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165" y="3483639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08DDEFD-7DDB-2010-1D3D-18AE8D89B56C}"/>
              </a:ext>
            </a:extLst>
          </p:cNvPr>
          <p:cNvSpPr txBox="1"/>
          <p:nvPr/>
        </p:nvSpPr>
        <p:spPr bwMode="auto">
          <a:xfrm>
            <a:off x="827584" y="6165304"/>
            <a:ext cx="801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後兩項是同次多項式，第一項則較低次，故後兩項的最高次項可以彼此抵消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397D-A124-F3A9-AB9B-2BC1E48F50E5}"/>
              </a:ext>
            </a:extLst>
          </p:cNvPr>
          <p:cNvSpPr txBox="1"/>
          <p:nvPr/>
        </p:nvSpPr>
        <p:spPr bwMode="auto">
          <a:xfrm>
            <a:off x="811309" y="67833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但直接代入即可驗證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/>
              <p:nvPr/>
            </p:nvSpPr>
            <p:spPr bwMode="auto">
              <a:xfrm>
                <a:off x="2963817" y="4214604"/>
                <a:ext cx="5922968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3817" y="4214604"/>
                <a:ext cx="5922968" cy="619016"/>
              </a:xfrm>
              <a:prstGeom prst="rect">
                <a:avLst/>
              </a:prstGeom>
              <a:blipFill>
                <a:blip r:embed="rId11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D9861E68-B70F-2C02-149D-0824B6010F8F}"/>
              </a:ext>
            </a:extLst>
          </p:cNvPr>
          <p:cNvSpPr/>
          <p:nvPr/>
        </p:nvSpPr>
        <p:spPr>
          <a:xfrm>
            <a:off x="3635896" y="4870646"/>
            <a:ext cx="144016" cy="35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4" grpId="0" animBg="1"/>
      <p:bldP spid="15" grpId="0" animBg="1"/>
      <p:bldP spid="16" grpId="0" animBg="1"/>
      <p:bldP spid="18" grpId="0"/>
      <p:bldP spid="6" grpId="0"/>
      <p:bldP spid="2" grpId="0"/>
      <p:bldP spid="5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感覺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一下這個函數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/>
                  <a:t>是常數，此函數就是一個單純的高斯分佈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/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此函數在遠處是高斯分佈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79191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處此解由高斯分佈控制，在原點附近則由多項式控制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7919193" cy="369332"/>
              </a:xfrm>
              <a:prstGeom prst="rect">
                <a:avLst/>
              </a:prstGeom>
              <a:blipFill>
                <a:blip r:embed="rId9"/>
                <a:stretch>
                  <a:fillRect l="-4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140012" y="2087791"/>
                <a:ext cx="2464521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l-GR" altLang="zh-TW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12" y="2087791"/>
                <a:ext cx="2464521" cy="764505"/>
              </a:xfrm>
              <a:prstGeom prst="rect">
                <a:avLst/>
              </a:prstGeom>
              <a:blipFill>
                <a:blip r:embed="rId2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14642" y="5336132"/>
                <a:ext cx="7705732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展開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的絕對值平方，就是對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機率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42" y="5336132"/>
                <a:ext cx="7705732" cy="376770"/>
              </a:xfrm>
              <a:prstGeom prst="rect">
                <a:avLst/>
              </a:prstGeom>
              <a:blipFill>
                <a:blip r:embed="rId3"/>
                <a:stretch>
                  <a:fillRect l="-658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/>
              <p:nvPr/>
            </p:nvSpPr>
            <p:spPr bwMode="auto">
              <a:xfrm>
                <a:off x="3912554" y="2281658"/>
                <a:ext cx="2106081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0">
                <a:extLst>
                  <a:ext uri="{FF2B5EF4-FFF2-40B4-BE49-F238E27FC236}">
                    <a16:creationId xmlns:a16="http://schemas.microsoft.com/office/drawing/2014/main" id="{DD64CB7E-269D-34F7-5A06-56A8443BE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2554" y="2281658"/>
                <a:ext cx="2106081" cy="376770"/>
              </a:xfrm>
              <a:prstGeom prst="rect">
                <a:avLst/>
              </a:prstGeom>
              <a:blipFill>
                <a:blip r:embed="rId5"/>
                <a:stretch>
                  <a:fillRect t="-3226"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/>
              <p:nvPr/>
            </p:nvSpPr>
            <p:spPr bwMode="auto">
              <a:xfrm>
                <a:off x="1014642" y="1619486"/>
                <a:ext cx="702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我們發現任一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函數</a:t>
                </a:r>
                <a14:m>
                  <m:oMath xmlns:m="http://schemas.openxmlformats.org/officeDocument/2006/math"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可以以一系列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能量的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387FD8-D5F7-068C-180F-38E84D99A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42" y="1619486"/>
                <a:ext cx="7023657" cy="369332"/>
              </a:xfrm>
              <a:prstGeom prst="rect">
                <a:avLst/>
              </a:prstGeom>
              <a:blipFill>
                <a:blip r:embed="rId6"/>
                <a:stretch>
                  <a:fillRect l="-72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/>
              <p:nvPr/>
            </p:nvSpPr>
            <p:spPr bwMode="auto">
              <a:xfrm>
                <a:off x="6310502" y="2062418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7FE5464-7729-98BD-E1DA-A975C7E1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0502" y="2062418"/>
                <a:ext cx="2577372" cy="904543"/>
              </a:xfrm>
              <a:prstGeom prst="rect">
                <a:avLst/>
              </a:prstGeom>
              <a:blipFill>
                <a:blip r:embed="rId7"/>
                <a:stretch>
                  <a:fillRect l="-112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/>
              <p:nvPr/>
            </p:nvSpPr>
            <p:spPr bwMode="auto">
              <a:xfrm>
                <a:off x="1140012" y="3498858"/>
                <a:ext cx="465612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2355B4C-8CD2-D5AA-DA63-6DD3F8D7F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0012" y="3498858"/>
                <a:ext cx="4656124" cy="901914"/>
              </a:xfrm>
              <a:prstGeom prst="rect">
                <a:avLst/>
              </a:prstGeom>
              <a:blipFill>
                <a:blip r:embed="rId8"/>
                <a:stretch>
                  <a:fillRect l="-217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D53611F-2EB6-E3F1-F0FB-8CB92F75E39F}"/>
              </a:ext>
            </a:extLst>
          </p:cNvPr>
          <p:cNvSpPr txBox="1"/>
          <p:nvPr/>
        </p:nvSpPr>
        <p:spPr bwMode="auto">
          <a:xfrm>
            <a:off x="1014642" y="3049528"/>
            <a:ext cx="2981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能量的期望值等於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F72536-DA95-6F26-484B-EE28A37EFCA7}"/>
              </a:ext>
            </a:extLst>
          </p:cNvPr>
          <p:cNvCxnSpPr/>
          <p:nvPr/>
        </p:nvCxnSpPr>
        <p:spPr>
          <a:xfrm flipV="1">
            <a:off x="4923453" y="4155765"/>
            <a:ext cx="0" cy="751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2648E9-C771-009F-7C4E-BD81CD370FE4}"/>
              </a:ext>
            </a:extLst>
          </p:cNvPr>
          <p:cNvCxnSpPr/>
          <p:nvPr/>
        </p:nvCxnSpPr>
        <p:spPr>
          <a:xfrm flipV="1">
            <a:off x="5394989" y="4155764"/>
            <a:ext cx="0" cy="7511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CAA6BF9-D70B-9862-3119-1B438B678A5D}"/>
              </a:ext>
            </a:extLst>
          </p:cNvPr>
          <p:cNvSpPr txBox="1"/>
          <p:nvPr/>
        </p:nvSpPr>
        <p:spPr bwMode="auto">
          <a:xfrm>
            <a:off x="4122733" y="4861744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測量結果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B609C-4AA6-C51E-5EDE-439497412614}"/>
              </a:ext>
            </a:extLst>
          </p:cNvPr>
          <p:cNvSpPr txBox="1"/>
          <p:nvPr/>
        </p:nvSpPr>
        <p:spPr bwMode="auto">
          <a:xfrm>
            <a:off x="5189913" y="4861744"/>
            <a:ext cx="1212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3EBCE-19AA-1937-B5B1-F4F3E863CF15}"/>
                  </a:ext>
                </a:extLst>
              </p:cNvPr>
              <p:cNvSpPr txBox="1"/>
              <p:nvPr/>
            </p:nvSpPr>
            <p:spPr bwMode="auto">
              <a:xfrm>
                <a:off x="1014642" y="1145098"/>
                <a:ext cx="702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這樣的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能量的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通常有一系列：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 </m:t>
                    </m:r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𝑛</m:t>
                    </m:r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=1,2,⋯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3EBCE-19AA-1937-B5B1-F4F3E863C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42" y="1145098"/>
                <a:ext cx="7023657" cy="369332"/>
              </a:xfrm>
              <a:prstGeom prst="rect">
                <a:avLst/>
              </a:prstGeom>
              <a:blipFill>
                <a:blip r:embed="rId9"/>
                <a:stretch>
                  <a:fillRect l="-72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6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5" grpId="0" animBg="1"/>
      <p:bldP spid="4" grpId="0" animBg="1"/>
      <p:bldP spid="9" grpId="0"/>
      <p:bldP spid="12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/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/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這個方程式有有限次多項式解嗎？先讓我們假設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/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8CB6B3F-3E2D-C576-6B8A-17834300E1D6}"/>
              </a:ext>
            </a:extLst>
          </p:cNvPr>
          <p:cNvSpPr txBox="1"/>
          <p:nvPr/>
        </p:nvSpPr>
        <p:spPr bwMode="auto">
          <a:xfrm>
            <a:off x="1273824" y="203308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代入後先看各項的最高次的貢獻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/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6FB6A7E-B1E9-91C6-1D06-1603282F6D77}"/>
              </a:ext>
            </a:extLst>
          </p:cNvPr>
          <p:cNvSpPr txBox="1"/>
          <p:nvPr/>
        </p:nvSpPr>
        <p:spPr bwMode="auto">
          <a:xfrm>
            <a:off x="1273824" y="3041198"/>
            <a:ext cx="769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第一項的貢獻其實小兩次，在此可以先忽略。第二項與第三項必須抵消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/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/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/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8EA670-4106-CE68-BEEC-DAD35CBE23CD}"/>
              </a:ext>
            </a:extLst>
          </p:cNvPr>
          <p:cNvSpPr txBox="1"/>
          <p:nvPr/>
        </p:nvSpPr>
        <p:spPr bwMode="auto">
          <a:xfrm>
            <a:off x="1247936" y="3931145"/>
            <a:ext cx="434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簡化後得到一個極漂亮的式子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/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/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只有當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為奇整數時，方程式才有可歸一化的有限次多項式解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blipFill>
                <a:blip r:embed="rId10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C20FE4-A41B-88F6-3920-63FB98718724}"/>
              </a:ext>
            </a:extLst>
          </p:cNvPr>
          <p:cNvSpPr txBox="1"/>
          <p:nvPr/>
        </p:nvSpPr>
        <p:spPr bwMode="auto">
          <a:xfrm>
            <a:off x="3201510" y="5928734"/>
            <a:ext cx="5417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能量只有在這些值時，定態方程式才有解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604E0-47AE-2910-7928-AA698552D6B4}"/>
              </a:ext>
            </a:extLst>
          </p:cNvPr>
          <p:cNvSpPr txBox="1"/>
          <p:nvPr/>
        </p:nvSpPr>
        <p:spPr bwMode="auto">
          <a:xfrm>
            <a:off x="1229278" y="6413321"/>
            <a:ext cx="5981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量子簡諧運動的能量是量子化的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7B152-51D1-075F-7FDB-5D4B7B172FC2}"/>
              </a:ext>
            </a:extLst>
          </p:cNvPr>
          <p:cNvSpPr txBox="1"/>
          <p:nvPr/>
        </p:nvSpPr>
        <p:spPr bwMode="auto">
          <a:xfrm>
            <a:off x="1258121" y="70799"/>
            <a:ext cx="6381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以上是一個猜測的過程，是否可行，必須直接求解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/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是多項式解的冪次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是該解對應的能量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8F4D50-D2EB-31C5-31A1-25034C67E03F}"/>
              </a:ext>
            </a:extLst>
          </p:cNvPr>
          <p:cNvSpPr/>
          <p:nvPr/>
        </p:nvSpPr>
        <p:spPr>
          <a:xfrm>
            <a:off x="2123728" y="1674837"/>
            <a:ext cx="648072" cy="458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13350-C414-D2AA-A0AD-8D7A277563B0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1763688" y="764704"/>
            <a:ext cx="684076" cy="91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CA62DD-E63C-7527-D82D-75A41C0700BD}"/>
              </a:ext>
            </a:extLst>
          </p:cNvPr>
          <p:cNvCxnSpPr>
            <a:cxnSpLocks/>
            <a:stCxn id="18" idx="7"/>
          </p:cNvCxnSpPr>
          <p:nvPr/>
        </p:nvCxnSpPr>
        <p:spPr>
          <a:xfrm flipH="1" flipV="1">
            <a:off x="2600164" y="764704"/>
            <a:ext cx="76728" cy="977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463D7-611B-4B61-90E2-ACEA6F4C6F43}"/>
              </a:ext>
            </a:extLst>
          </p:cNvPr>
          <p:cNvCxnSpPr>
            <a:cxnSpLocks/>
          </p:cNvCxnSpPr>
          <p:nvPr/>
        </p:nvCxnSpPr>
        <p:spPr>
          <a:xfrm flipV="1">
            <a:off x="2771800" y="980728"/>
            <a:ext cx="864096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/>
      <p:bldP spid="17" grpId="0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40\A_Images\A_Figures_and_Photos\40_2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1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/>
              <p:nvPr/>
            </p:nvSpPr>
            <p:spPr bwMode="auto">
              <a:xfrm>
                <a:off x="3563888" y="5423940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5423940"/>
                <a:ext cx="1819088" cy="618631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320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0E2A8-4645-D80A-0FFD-17F531F28403}"/>
              </a:ext>
            </a:extLst>
          </p:cNvPr>
          <p:cNvSpPr txBox="1"/>
          <p:nvPr/>
        </p:nvSpPr>
        <p:spPr bwMode="auto">
          <a:xfrm>
            <a:off x="1188335" y="881066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完整的解可以以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關係得到：</a:t>
            </a:r>
            <a:endParaRPr lang="en-US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/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/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對應的解為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次多項式，記為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/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blipFill>
                <a:blip r:embed="rId4"/>
                <a:stretch>
                  <a:fillRect t="-89333" b="-12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/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blipFill>
                <a:blip r:embed="rId5"/>
                <a:stretch>
                  <a:fillRect l="-9091" t="-91892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/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收集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的項，係數必須為零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blipFill>
                <a:blip r:embed="rId6"/>
                <a:stretch>
                  <a:fillRect l="-1379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/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A3BBF7-EA18-C528-CA68-37F827DB8F0D}"/>
              </a:ext>
            </a:extLst>
          </p:cNvPr>
          <p:cNvSpPr txBox="1"/>
          <p:nvPr/>
        </p:nvSpPr>
        <p:spPr bwMode="auto">
          <a:xfrm>
            <a:off x="3902852" y="532567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/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2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00BEB-4330-BE3F-A7D1-952FDDE7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50" y="4018433"/>
            <a:ext cx="2177798" cy="2737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2FC7D-58D4-A8DA-B61C-31780FE2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025673"/>
            <a:ext cx="2304256" cy="2761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E9732-CF8D-AEE1-A38F-15E54001226B}"/>
              </a:ext>
            </a:extLst>
          </p:cNvPr>
          <p:cNvSpPr txBox="1"/>
          <p:nvPr/>
        </p:nvSpPr>
        <p:spPr bwMode="auto">
          <a:xfrm>
            <a:off x="3907506" y="41052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/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/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/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分子為零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停止。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blipFill>
                <a:blip r:embed="rId6"/>
                <a:stretch>
                  <a:fillRect l="-14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/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/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會停止。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/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偶函數：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是偶數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blipFill>
                <a:blip r:embed="rId9"/>
                <a:stretch>
                  <a:fillRect l="-259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/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奇函數：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是奇數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blipFill>
                <a:blip r:embed="rId10"/>
                <a:stretch>
                  <a:fillRect l="-20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/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不是整數，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不會停止，多項式是無限次，可證明所得的解會發散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blipFill>
                <a:blip r:embed="rId11"/>
                <a:stretch>
                  <a:fillRect l="-81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6EE2D7-4F17-A128-67BD-4B6E732C0108}"/>
              </a:ext>
            </a:extLst>
          </p:cNvPr>
          <p:cNvSpPr txBox="1"/>
          <p:nvPr/>
        </p:nvSpPr>
        <p:spPr bwMode="auto">
          <a:xfrm>
            <a:off x="1144991" y="956860"/>
            <a:ext cx="6821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注意多項式中偶數次項是偶函數，奇數次項是奇函數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D9005-75B2-1DF7-E6EE-63711CEA72E5}"/>
              </a:ext>
            </a:extLst>
          </p:cNvPr>
          <p:cNvSpPr txBox="1"/>
          <p:nvPr/>
        </p:nvSpPr>
        <p:spPr bwMode="auto">
          <a:xfrm>
            <a:off x="1147471" y="1803903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其餘奇數次項係數都為零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57BE6-F857-9FE4-D4D9-1238C1D6043B}"/>
              </a:ext>
            </a:extLst>
          </p:cNvPr>
          <p:cNvSpPr txBox="1"/>
          <p:nvPr/>
        </p:nvSpPr>
        <p:spPr bwMode="auto">
          <a:xfrm>
            <a:off x="1144991" y="2737980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其餘偶數次項係數都為零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65ADE-D430-9E9A-B80B-76CEC9ABA84D}"/>
              </a:ext>
            </a:extLst>
          </p:cNvPr>
          <p:cNvSpPr txBox="1"/>
          <p:nvPr/>
        </p:nvSpPr>
        <p:spPr bwMode="auto">
          <a:xfrm>
            <a:off x="1144991" y="3177703"/>
            <a:ext cx="4964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這樣多項式正是Hermite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polynomials。</a:t>
            </a:r>
          </a:p>
        </p:txBody>
      </p:sp>
    </p:spTree>
    <p:extLst>
      <p:ext uri="{BB962C8B-B14F-4D97-AF65-F5344CB8AC3E}">
        <p14:creationId xmlns:p14="http://schemas.microsoft.com/office/powerpoint/2010/main" val="6444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/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/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/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/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/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75A13ED4-018C-40E1-6A6A-64916915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1" b="7465"/>
          <a:stretch/>
        </p:blipFill>
        <p:spPr bwMode="auto">
          <a:xfrm>
            <a:off x="6949307" y="44624"/>
            <a:ext cx="199226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A5ADA087-AA3B-4AC0-62B8-B1BF2DF2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51067"/>
          <a:stretch/>
        </p:blipFill>
        <p:spPr bwMode="auto">
          <a:xfrm>
            <a:off x="6932581" y="1970883"/>
            <a:ext cx="199226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/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/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/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BB9120BE-398E-26FB-4AAC-54D87011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4" r="25786"/>
          <a:stretch/>
        </p:blipFill>
        <p:spPr bwMode="auto">
          <a:xfrm>
            <a:off x="6935604" y="4060416"/>
            <a:ext cx="200597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CAF7B0-F1F9-B3DE-A0D4-D5ED388C4A2E}"/>
              </a:ext>
            </a:extLst>
          </p:cNvPr>
          <p:cNvSpPr txBox="1"/>
          <p:nvPr/>
        </p:nvSpPr>
        <p:spPr bwMode="auto">
          <a:xfrm>
            <a:off x="497736" y="2061119"/>
            <a:ext cx="1944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前三個定態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/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blipFill>
                <a:blip r:embed="rId11"/>
                <a:stretch>
                  <a:fillRect t="-97143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/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/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FFD75F-8234-D58D-8CA1-7DE350900641}"/>
              </a:ext>
            </a:extLst>
          </p:cNvPr>
          <p:cNvSpPr txBox="1"/>
          <p:nvPr/>
        </p:nvSpPr>
        <p:spPr bwMode="auto">
          <a:xfrm>
            <a:off x="1897030" y="3475262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Ground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7A1BF-99DA-B193-538F-86F41361E187}"/>
              </a:ext>
            </a:extLst>
          </p:cNvPr>
          <p:cNvSpPr txBox="1"/>
          <p:nvPr/>
        </p:nvSpPr>
        <p:spPr bwMode="auto">
          <a:xfrm>
            <a:off x="1485359" y="4548517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1st excited state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05939-D72A-88E0-3F3E-499AC1493453}"/>
              </a:ext>
            </a:extLst>
          </p:cNvPr>
          <p:cNvSpPr txBox="1"/>
          <p:nvPr/>
        </p:nvSpPr>
        <p:spPr bwMode="auto">
          <a:xfrm>
            <a:off x="1820234" y="3982793"/>
            <a:ext cx="2975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常數則由歸一化條件給定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/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sz="1800" b="0" i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i="0" dirty="0">
                    <a:latin typeface="+mj-lt"/>
                    <a:ea typeface="+mn-ea"/>
                  </a:rPr>
                  <a:t>次</a:t>
                </a:r>
                <a:r>
                  <a:rPr lang="zh-TW" altLang="en-US" i="0" dirty="0">
                    <a:latin typeface="+mj-lt"/>
                    <a:ea typeface="+mj-ea"/>
                  </a:rPr>
                  <a:t>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blipFill>
                <a:blip r:embed="rId14"/>
                <a:stretch>
                  <a:fillRect b="-170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D147C32-760D-89A7-1C4D-86F27CFD82AB}"/>
              </a:ext>
            </a:extLst>
          </p:cNvPr>
          <p:cNvSpPr txBox="1"/>
          <p:nvPr/>
        </p:nvSpPr>
        <p:spPr bwMode="auto">
          <a:xfrm>
            <a:off x="1443435" y="5698774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2nd excited state</a:t>
            </a:r>
          </a:p>
        </p:txBody>
      </p:sp>
    </p:spTree>
    <p:extLst>
      <p:ext uri="{BB962C8B-B14F-4D97-AF65-F5344CB8AC3E}">
        <p14:creationId xmlns:p14="http://schemas.microsoft.com/office/powerpoint/2010/main" val="32938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/>
      <p:bldP spid="19" grpId="0"/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" t="467" r="57109" b="-467"/>
          <a:stretch/>
        </p:blipFill>
        <p:spPr>
          <a:xfrm>
            <a:off x="2123728" y="63500"/>
            <a:ext cx="1870599" cy="679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/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602D49C-9998-4198-4109-ECF8B215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5" t="1747" b="78117"/>
          <a:stretch/>
        </p:blipFill>
        <p:spPr>
          <a:xfrm>
            <a:off x="4283968" y="1844824"/>
            <a:ext cx="431883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58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95BBB-0A59-7F47-5ADE-5BAC9D56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398340"/>
            <a:ext cx="5156130" cy="412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B743E-3639-F0DB-6D8D-9885738C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33"/>
          <a:stretch/>
        </p:blipFill>
        <p:spPr>
          <a:xfrm>
            <a:off x="1331640" y="312472"/>
            <a:ext cx="7560070" cy="139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53CB5-9EA6-EB95-3AEA-9078E3AB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703248"/>
            <a:ext cx="7560070" cy="5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4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hia-Hung Chang\Downloads\Data\Knight\Media\Chapter41\Images\41_2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65438"/>
            <a:ext cx="51752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6804025" y="465296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 = 11 State 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2339975" y="5949950"/>
            <a:ext cx="421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For large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, the quantum probability is similar to the classical one.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5" descr="D:\Dropbox\Documents\課程\YoungTextBook\Images\Chapter40\A_Images\A_Figures_and_Photos\40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83608"/>
            <a:ext cx="8547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082BD-3AE1-FD81-E9DA-3BB202D4C4DF}"/>
              </a:ext>
            </a:extLst>
          </p:cNvPr>
          <p:cNvSpPr txBox="1"/>
          <p:nvPr/>
        </p:nvSpPr>
        <p:spPr bwMode="auto">
          <a:xfrm>
            <a:off x="251521" y="2235995"/>
            <a:ext cx="8660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綠縣是量子機率分佈，藍線是對應古典振動的位置機率，兩端運動慢，出現機率高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036270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36EDE-3902-7E6C-0932-515EF52D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80728"/>
            <a:ext cx="5760640" cy="4503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/>
              <p:nvPr/>
            </p:nvSpPr>
            <p:spPr bwMode="auto">
              <a:xfrm>
                <a:off x="4355976" y="2955615"/>
                <a:ext cx="75257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=60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2955615"/>
                <a:ext cx="752578" cy="276999"/>
              </a:xfrm>
              <a:prstGeom prst="rect">
                <a:avLst/>
              </a:prstGeom>
              <a:blipFill>
                <a:blip r:embed="rId3"/>
                <a:stretch>
                  <a:fillRect l="-5000" r="-6667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897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1835696" y="1243372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微觀世界有許多彈簧！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167595" cy="291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5">
            <a:extLst>
              <a:ext uri="{FF2B5EF4-FFF2-40B4-BE49-F238E27FC236}">
                <a16:creationId xmlns:a16="http://schemas.microsoft.com/office/drawing/2014/main" id="{F29FF6F8-9C84-E000-0A0F-1C1EA368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659880"/>
            <a:ext cx="6702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一個力學系統在平衡點附近的小範圍運動，都是簡諧運動！</a:t>
            </a:r>
          </a:p>
        </p:txBody>
      </p:sp>
    </p:spTree>
    <p:extLst>
      <p:ext uri="{BB962C8B-B14F-4D97-AF65-F5344CB8AC3E}">
        <p14:creationId xmlns:p14="http://schemas.microsoft.com/office/powerpoint/2010/main" val="4143838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AEAA8-F906-B599-608F-97AA4195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2" b="19355"/>
          <a:stretch/>
        </p:blipFill>
        <p:spPr>
          <a:xfrm>
            <a:off x="620925" y="4378740"/>
            <a:ext cx="8063996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DF4196-1425-E436-4FC9-1CB1AD4A2C8C}"/>
              </a:ext>
            </a:extLst>
          </p:cNvPr>
          <p:cNvSpPr/>
          <p:nvPr/>
        </p:nvSpPr>
        <p:spPr>
          <a:xfrm>
            <a:off x="620925" y="5170828"/>
            <a:ext cx="727235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/>
              <p:nvPr/>
            </p:nvSpPr>
            <p:spPr bwMode="auto">
              <a:xfrm>
                <a:off x="539552" y="5589240"/>
                <a:ext cx="8280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沒有遺漏，可見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的測量結果只能是本徵值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其中之一，不能是其他的值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3262EB-B936-31B9-330E-A1F1A0B1D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589240"/>
                <a:ext cx="8280920" cy="369332"/>
              </a:xfrm>
              <a:prstGeom prst="rect">
                <a:avLst/>
              </a:prstGeom>
              <a:blipFill>
                <a:blip r:embed="rId3"/>
                <a:stretch>
                  <a:fillRect l="-613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/>
              <p:nvPr/>
            </p:nvSpPr>
            <p:spPr bwMode="auto">
              <a:xfrm>
                <a:off x="663481" y="3481092"/>
                <a:ext cx="1787563" cy="7645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10094E09-D832-2817-3541-7720BEA3A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81" y="3481092"/>
                <a:ext cx="1787563" cy="764505"/>
              </a:xfrm>
              <a:prstGeom prst="rect">
                <a:avLst/>
              </a:prstGeom>
              <a:blipFill>
                <a:blip r:embed="rId4"/>
                <a:stretch>
                  <a:fillRect l="-31915" t="-122951" b="-168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/>
              <p:nvPr/>
            </p:nvSpPr>
            <p:spPr bwMode="auto">
              <a:xfrm>
                <a:off x="663481" y="1492771"/>
                <a:ext cx="5850249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3416DD3B-84D6-AD97-3605-8EB5DFB58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81" y="1492771"/>
                <a:ext cx="5850249" cy="901914"/>
              </a:xfrm>
              <a:prstGeom prst="rect">
                <a:avLst/>
              </a:prstGeom>
              <a:blipFill>
                <a:blip r:embed="rId5"/>
                <a:stretch>
                  <a:fillRect l="-389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/>
              <p:nvPr/>
            </p:nvSpPr>
            <p:spPr bwMode="auto">
              <a:xfrm>
                <a:off x="663481" y="2474065"/>
                <a:ext cx="5706233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zh-TW" altLang="el-GR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BF8BCC89-E33F-389E-1D3B-1EC5CA6F1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81" y="2474065"/>
                <a:ext cx="5706233" cy="901914"/>
              </a:xfrm>
              <a:prstGeom prst="rect">
                <a:avLst/>
              </a:prstGeom>
              <a:blipFill>
                <a:blip r:embed="rId6"/>
                <a:stretch>
                  <a:fillRect l="-4000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/>
              <p:nvPr/>
            </p:nvSpPr>
            <p:spPr>
              <a:xfrm>
                <a:off x="631376" y="1028319"/>
                <a:ext cx="69132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如果真是如此，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機率總和必須等於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5C3F416-1FB0-4D19-56D3-C977B9C2E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6" y="1028319"/>
                <a:ext cx="6913218" cy="369332"/>
              </a:xfrm>
              <a:prstGeom prst="rect">
                <a:avLst/>
              </a:prstGeom>
              <a:blipFill>
                <a:blip r:embed="rId7"/>
                <a:stretch>
                  <a:fillRect l="-73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/>
              <p:nvPr/>
            </p:nvSpPr>
            <p:spPr bwMode="auto">
              <a:xfrm>
                <a:off x="539552" y="5999027"/>
                <a:ext cx="59117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如果還會測到其他值，總機率就要超過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了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DA3EE3-B1D7-AAB5-5A63-EBB25466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999027"/>
                <a:ext cx="5911752" cy="369332"/>
              </a:xfrm>
              <a:prstGeom prst="rect">
                <a:avLst/>
              </a:prstGeom>
              <a:blipFill>
                <a:blip r:embed="rId8"/>
                <a:stretch>
                  <a:fillRect l="-8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/>
              <p:nvPr/>
            </p:nvSpPr>
            <p:spPr bwMode="auto">
              <a:xfrm>
                <a:off x="620925" y="619297"/>
                <a:ext cx="77544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這強烈暗示測量能量時，得到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結果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只能</m:t>
                    </m:r>
                    <m:r>
                      <a:rPr kumimoji="0"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是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其中之一！不會測到其他的值</a:t>
                </a:r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4DE209-C7D3-270B-17F9-9DDFF799A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925" y="619297"/>
                <a:ext cx="7754436" cy="369332"/>
              </a:xfrm>
              <a:prstGeom prst="rect">
                <a:avLst/>
              </a:prstGeom>
              <a:blipFill>
                <a:blip r:embed="rId9"/>
                <a:stretch>
                  <a:fillRect l="-654" t="-6667" r="-49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EF25313-2A15-795D-4346-775B6B269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6594709" y="1491997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F24A91-0A5B-AAD1-B8A1-0E6B539178FB}"/>
              </a:ext>
            </a:extLst>
          </p:cNvPr>
          <p:cNvSpPr txBox="1"/>
          <p:nvPr/>
        </p:nvSpPr>
        <p:spPr bwMode="auto">
          <a:xfrm>
            <a:off x="5364088" y="6302417"/>
            <a:ext cx="3593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測量定理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  <p:bldP spid="7" grpId="0" animBg="1"/>
      <p:bldP spid="10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36417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:\Users\Chia-Hung Chang\Downloads\Data\Knight\Media\Chapter41\Images\41_24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33" y="3068961"/>
            <a:ext cx="4411680" cy="263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文字方塊 3"/>
          <p:cNvSpPr txBox="1">
            <a:spLocks noChangeArrowheads="1"/>
          </p:cNvSpPr>
          <p:nvPr/>
        </p:nvSpPr>
        <p:spPr bwMode="auto">
          <a:xfrm>
            <a:off x="4102328" y="2492896"/>
            <a:ext cx="31189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Molecular Vibration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分子光譜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1221-333D-D8E2-5542-1A5355683649}"/>
              </a:ext>
            </a:extLst>
          </p:cNvPr>
          <p:cNvSpPr txBox="1"/>
          <p:nvPr/>
        </p:nvSpPr>
        <p:spPr bwMode="auto">
          <a:xfrm>
            <a:off x="2771800" y="109333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分子的束縛鍵就是一個彈簧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1442229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96A9-BFF2-0430-CBA0-AD15E2A8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81917"/>
            <a:ext cx="6514852" cy="2894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4263D-3A5A-145A-846B-F580B2F39612}"/>
              </a:ext>
            </a:extLst>
          </p:cNvPr>
          <p:cNvSpPr txBox="1"/>
          <p:nvPr/>
        </p:nvSpPr>
        <p:spPr bwMode="auto">
          <a:xfrm>
            <a:off x="539552" y="5157192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三個原子組成的分子，可以有兩個振盪模式Mode，如同兩條獨立振動的彈簧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34083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A45549-FA9A-683C-7D01-4190BDC39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655651"/>
            <a:ext cx="5174410" cy="35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40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1826D-32FD-1478-0C6D-137D1E7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737061"/>
            <a:ext cx="3146223" cy="180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72A8A-4CF2-43A6-5450-9BFB22F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16632"/>
            <a:ext cx="4640312" cy="1541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A73BF-F31C-9B55-8911-940A02F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0" y="3639157"/>
            <a:ext cx="53975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2104B-21E0-55AC-ECF9-8E217235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752" y="4563927"/>
            <a:ext cx="3098800" cy="71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BA4F3-F404-14D9-7674-A7C09B238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4" r="25912" b="62985"/>
          <a:stretch/>
        </p:blipFill>
        <p:spPr>
          <a:xfrm>
            <a:off x="384640" y="5522831"/>
            <a:ext cx="1732701" cy="102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CE8682-373A-9BC0-C102-77C4ED98A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95" t="78626" r="20262" b="4554"/>
          <a:stretch/>
        </p:blipFill>
        <p:spPr>
          <a:xfrm>
            <a:off x="4168180" y="5985120"/>
            <a:ext cx="2523852" cy="559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164BA-21B5-884F-D370-8793DA8F0C3B}"/>
              </a:ext>
            </a:extLst>
          </p:cNvPr>
          <p:cNvSpPr txBox="1"/>
          <p:nvPr/>
        </p:nvSpPr>
        <p:spPr bwMode="auto">
          <a:xfrm>
            <a:off x="6726322" y="6080288"/>
            <a:ext cx="2240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等於兩條獨立彈簧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33CC4-6BE4-9F8D-3250-8406274BD927}"/>
              </a:ext>
            </a:extLst>
          </p:cNvPr>
          <p:cNvSpPr txBox="1"/>
          <p:nvPr/>
        </p:nvSpPr>
        <p:spPr bwMode="auto">
          <a:xfrm>
            <a:off x="5804644" y="3657937"/>
            <a:ext cx="216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有2個mode。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A6350-2942-2223-E208-A3F0C0F02A07}"/>
              </a:ext>
            </a:extLst>
          </p:cNvPr>
          <p:cNvSpPr txBox="1"/>
          <p:nvPr/>
        </p:nvSpPr>
        <p:spPr bwMode="auto">
          <a:xfrm>
            <a:off x="5804644" y="4032446"/>
            <a:ext cx="359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E7DFC8-31FD-1D61-5117-80BF193BF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831" y="5559588"/>
            <a:ext cx="12700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13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011238" y="2055107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64" y="142875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38" y="2292855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5633664" y="1511917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原子晶格的振動波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563888" y="2055107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538" r="-3846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0000" r="-13333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4815155" y="2055107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111" r="-3704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124BE6-0A29-0CED-4EB5-C012041EFC6D}"/>
              </a:ext>
            </a:extLst>
          </p:cNvPr>
          <p:cNvSpPr txBox="1"/>
          <p:nvPr/>
        </p:nvSpPr>
        <p:spPr bwMode="auto">
          <a:xfrm>
            <a:off x="1011238" y="4173798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晶格上原子的前後移動，可以改寫成一個一個獨立的振動模式mode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00628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9FBBA-C8B5-6B76-BA4D-E157AD32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73" y="716151"/>
            <a:ext cx="4232638" cy="567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/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blipFill>
                <a:blip r:embed="rId3"/>
                <a:stretch>
                  <a:fillRect l="-3704" r="-2778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/>
              <p:nvPr/>
            </p:nvSpPr>
            <p:spPr bwMode="auto">
              <a:xfrm>
                <a:off x="4572000" y="1643068"/>
                <a:ext cx="3719543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𝑗𝑑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643068"/>
                <a:ext cx="3719543" cy="524695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/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個mode的角頻率為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blipFill>
                <a:blip r:embed="rId5"/>
                <a:stretch>
                  <a:fillRect l="-117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/>
              <p:nvPr/>
            </p:nvSpPr>
            <p:spPr bwMode="auto">
              <a:xfrm>
                <a:off x="4595505" y="3949299"/>
                <a:ext cx="1321900" cy="299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505" y="3949299"/>
                <a:ext cx="1321900" cy="299313"/>
              </a:xfrm>
              <a:prstGeom prst="rect">
                <a:avLst/>
              </a:prstGeom>
              <a:blipFill>
                <a:blip r:embed="rId6"/>
                <a:stretch>
                  <a:fillRect l="-943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/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𝑗𝑑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blipFill>
                <a:blip r:embed="rId7"/>
                <a:stretch>
                  <a:fillRect l="-3509" t="-4348" r="-1052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/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blipFill>
                <a:blip r:embed="rId8"/>
                <a:stretch>
                  <a:fillRect l="-361" t="-2222" r="-1083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/>
                  <a:t>對應一條彈簧！</a:t>
                </a:r>
              </a:p>
            </p:txBody>
          </p:sp>
        </mc:Choice>
        <mc:Fallback xmlns="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blipFill>
                <a:blip r:embed="rId9"/>
                <a:stretch>
                  <a:fillRect l="-12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www.mbseurope.com/wp-content/uploads/wpsc/product_images/MBS%20Springs.jpg">
            <a:extLst>
              <a:ext uri="{FF2B5EF4-FFF2-40B4-BE49-F238E27FC236}">
                <a16:creationId xmlns:a16="http://schemas.microsoft.com/office/drawing/2014/main" id="{14E80326-3A3E-2BCB-252B-CDA5C438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7" y="5474527"/>
            <a:ext cx="1980286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1E73F-215A-69A1-4C58-5DD460887363}"/>
              </a:ext>
            </a:extLst>
          </p:cNvPr>
          <p:cNvSpPr txBox="1"/>
          <p:nvPr/>
        </p:nvSpPr>
        <p:spPr bwMode="auto">
          <a:xfrm>
            <a:off x="4493316" y="301998"/>
            <a:ext cx="4143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對應一條獨立彈簧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/>
              <p:nvPr/>
            </p:nvSpPr>
            <p:spPr bwMode="auto">
              <a:xfrm>
                <a:off x="200332" y="716151"/>
                <a:ext cx="231089" cy="2660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332" y="716151"/>
                <a:ext cx="231089" cy="266035"/>
              </a:xfrm>
              <a:prstGeom prst="rect">
                <a:avLst/>
              </a:prstGeom>
              <a:blipFill>
                <a:blip r:embed="rId11"/>
                <a:stretch>
                  <a:fillRect l="-10000" r="-5000" b="-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/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blipFill>
                <a:blip r:embed="rId12"/>
                <a:stretch>
                  <a:fillRect l="-1342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/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在第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個粒子的振幅可以寫成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blipFill>
                <a:blip r:embed="rId13"/>
                <a:stretch>
                  <a:fillRect l="-109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/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重新定義變數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位置。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blipFill>
                <a:blip r:embed="rId14"/>
                <a:stretch>
                  <a:fillRect l="-11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75717A-07AC-D476-A179-3519FDE42ED5}"/>
              </a:ext>
            </a:extLst>
          </p:cNvPr>
          <p:cNvSpPr txBox="1"/>
          <p:nvPr/>
        </p:nvSpPr>
        <p:spPr bwMode="auto">
          <a:xfrm>
            <a:off x="4506705" y="3491716"/>
            <a:ext cx="3017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以上可以改寫成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/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/>
                  <a:t>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/>
                  <a:t>取代。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AE07CD2-70CC-E208-3780-20805A3206FF}"/>
              </a:ext>
            </a:extLst>
          </p:cNvPr>
          <p:cNvSpPr txBox="1"/>
          <p:nvPr/>
        </p:nvSpPr>
        <p:spPr bwMode="auto">
          <a:xfrm>
            <a:off x="4524277" y="2122418"/>
            <a:ext cx="2663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很像駐波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789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  <p:bldP spid="14" grpId="0"/>
      <p:bldP spid="21" grpId="0"/>
      <p:bldP spid="22" grpId="0"/>
      <p:bldP spid="2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08AC-4743-B2EC-071C-AD07FDE9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4482475" cy="361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49196-5C45-60B6-8B3A-9A8ECCCE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149080"/>
            <a:ext cx="4889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951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4F908-6B63-68B2-EA42-8797B1E3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5" y="1152069"/>
            <a:ext cx="22860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1A66E-BC24-68CB-86D1-EBFD1053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6" y="2295647"/>
            <a:ext cx="2311400" cy="252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E3BCB-2563-77DA-841D-A0ABB9EF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332361"/>
            <a:ext cx="3783214" cy="247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6A05D-6595-4730-FE92-700BD3D860DE}"/>
              </a:ext>
            </a:extLst>
          </p:cNvPr>
          <p:cNvSpPr txBox="1"/>
          <p:nvPr/>
        </p:nvSpPr>
        <p:spPr bwMode="auto">
          <a:xfrm>
            <a:off x="1156446" y="5081253"/>
            <a:ext cx="59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晶體中原子的振動，可以找到一系列如彈簧的模式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/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這些模式一般如縱波平面波一般，有角波數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及對應的角頻率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blipFill>
                <a:blip r:embed="rId5"/>
                <a:stretch>
                  <a:fillRect l="-74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2C5579E-DC7B-5089-032D-EDFAE0EC1798}"/>
              </a:ext>
            </a:extLst>
          </p:cNvPr>
          <p:cNvSpPr txBox="1"/>
          <p:nvPr/>
        </p:nvSpPr>
        <p:spPr bwMode="auto">
          <a:xfrm>
            <a:off x="1147439" y="5867980"/>
            <a:ext cx="5655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如同量子彈簧，每一模式的能量皆為量子化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/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很大時，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就成為連續變數。其實這就是角波數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blipFill>
                <a:blip r:embed="rId6"/>
                <a:stretch>
                  <a:fillRect t="-6667" r="-7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/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blipFill>
                <a:blip r:embed="rId7"/>
                <a:stretch>
                  <a:fillRect l="-1613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/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blipFill>
                <a:blip r:embed="rId8"/>
                <a:stretch>
                  <a:fillRect l="-1852" t="-2381" r="-3704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DA75759-6718-5483-DE27-FCA04A238237}"/>
              </a:ext>
            </a:extLst>
          </p:cNvPr>
          <p:cNvSpPr txBox="1"/>
          <p:nvPr/>
        </p:nvSpPr>
        <p:spPr bwMode="auto">
          <a:xfrm>
            <a:off x="5154043" y="1704723"/>
            <a:ext cx="3093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晶格振動波的色散關係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/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時，在位置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的粒子的運動可以解出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blipFill>
                <a:blip r:embed="rId9"/>
                <a:stretch>
                  <a:fillRect l="-1108" t="-6452" r="-83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D:\Dropbox\Documents\課程\YoungTextBook\Images\Chapter40\A_Images\A_Figures_and_Photos\40_25_Figure.jpg">
            <a:extLst>
              <a:ext uri="{FF2B5EF4-FFF2-40B4-BE49-F238E27FC236}">
                <a16:creationId xmlns:a16="http://schemas.microsoft.com/office/drawing/2014/main" id="{68C57C80-923F-60FB-3897-3AFFCED1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24" y="3406445"/>
            <a:ext cx="1775364" cy="13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207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619672" y="193675"/>
            <a:ext cx="6120680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062163" y="33067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2145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5193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052638" y="25685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2050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5098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357438" y="27971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52638" y="17764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050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5098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57438" y="20050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052638" y="1936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0526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2050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5098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5860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3574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5860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7384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2812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16200000">
            <a:off x="2053432" y="12723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095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052638" y="40100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509838" y="43910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052638" y="48736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77" name="文字方塊 33"/>
              <p:cNvSpPr txBox="1">
                <a:spLocks noChangeArrowheads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/>
                  <a:t>的能階像極了在盒子中一個個裝入能量相同的粒子。</a:t>
                </a:r>
              </a:p>
            </p:txBody>
          </p:sp>
        </mc:Choice>
        <mc:Fallback xmlns="">
          <p:sp>
            <p:nvSpPr>
              <p:cNvPr id="104477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blipFill>
                <a:blip r:embed="rId3"/>
                <a:stretch>
                  <a:fillRect l="-8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765300" y="60261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205163" y="60261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557463" y="60975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141788" y="60261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phic 24" descr="Cat with solid fill">
            <a:extLst>
              <a:ext uri="{FF2B5EF4-FFF2-40B4-BE49-F238E27FC236}">
                <a16:creationId xmlns:a16="http://schemas.microsoft.com/office/drawing/2014/main" id="{1A360210-6660-9EA5-4222-0B78427B5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5514F5-43FA-6455-2B4F-A8210129412F}"/>
              </a:ext>
            </a:extLst>
          </p:cNvPr>
          <p:cNvSpPr txBox="1"/>
          <p:nvPr/>
        </p:nvSpPr>
        <p:spPr bwMode="auto">
          <a:xfrm>
            <a:off x="1765300" y="6475327"/>
            <a:ext cx="5326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這就稱為聲子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phonon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：量子彈簧的激發態！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244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290F3-727E-5D15-7AE0-AD961135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67804"/>
            <a:ext cx="23241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BD4A4-37CD-E069-A71B-29F25F8F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67804"/>
            <a:ext cx="51435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B20B5-E2EB-BC01-9CBE-1B29857C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69" y="3337648"/>
            <a:ext cx="5182176" cy="1224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883E2-F07A-E217-E868-EEC1FC85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84" y="2576063"/>
            <a:ext cx="2286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4AEDB-49E6-C023-D9B6-217A37CFD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15" y="4561784"/>
            <a:ext cx="3141712" cy="19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9D1166A-A003-F107-EB58-D5A61366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801257" y="476672"/>
            <a:ext cx="6912768" cy="4589778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BD1E19B8-B861-3F58-6B0C-EB241629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801257" y="5013176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30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3">
            <a:extLst>
              <a:ext uri="{FF2B5EF4-FFF2-40B4-BE49-F238E27FC236}">
                <a16:creationId xmlns:a16="http://schemas.microsoft.com/office/drawing/2014/main" id="{FA2BD7FF-7EB0-4936-F60D-11604B70D2FB}"/>
              </a:ext>
            </a:extLst>
          </p:cNvPr>
          <p:cNvSpPr/>
          <p:nvPr/>
        </p:nvSpPr>
        <p:spPr>
          <a:xfrm>
            <a:off x="1073709" y="2208205"/>
            <a:ext cx="4143102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BC69EF3-E82C-339D-F5BB-C5F63ADB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10" y="692627"/>
            <a:ext cx="2786211" cy="1008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197BEAB-D8C6-3EC5-371B-B5B7AA39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685946"/>
            <a:ext cx="2724605" cy="6109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9B75E9-C65E-EB8C-A410-A9D2F561383E}"/>
              </a:ext>
            </a:extLst>
          </p:cNvPr>
          <p:cNvSpPr/>
          <p:nvPr/>
        </p:nvSpPr>
        <p:spPr>
          <a:xfrm>
            <a:off x="1414007" y="2671327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B55E6B-15FF-2D6A-53C8-4BC836514628}"/>
              </a:ext>
            </a:extLst>
          </p:cNvPr>
          <p:cNvCxnSpPr>
            <a:cxnSpLocks/>
          </p:cNvCxnSpPr>
          <p:nvPr/>
        </p:nvCxnSpPr>
        <p:spPr>
          <a:xfrm>
            <a:off x="1630031" y="2815343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BA11759-6C4A-13BE-5BDD-079D0D1A80AE}"/>
              </a:ext>
            </a:extLst>
          </p:cNvPr>
          <p:cNvSpPr/>
          <p:nvPr/>
        </p:nvSpPr>
        <p:spPr>
          <a:xfrm>
            <a:off x="7338913" y="46685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895A3E-769E-C15D-AA23-75F0E4526F18}"/>
              </a:ext>
            </a:extLst>
          </p:cNvPr>
          <p:cNvCxnSpPr>
            <a:cxnSpLocks/>
          </p:cNvCxnSpPr>
          <p:nvPr/>
        </p:nvCxnSpPr>
        <p:spPr>
          <a:xfrm flipV="1">
            <a:off x="7038655" y="611745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E:\Media\Images\chapter40\4006.jpg">
            <a:extLst>
              <a:ext uri="{FF2B5EF4-FFF2-40B4-BE49-F238E27FC236}">
                <a16:creationId xmlns:a16="http://schemas.microsoft.com/office/drawing/2014/main" id="{08857376-D8F3-EDB9-8942-F4C2F044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2" y="2208205"/>
            <a:ext cx="2761935" cy="32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0">
            <a:extLst>
              <a:ext uri="{FF2B5EF4-FFF2-40B4-BE49-F238E27FC236}">
                <a16:creationId xmlns:a16="http://schemas.microsoft.com/office/drawing/2014/main" id="{CD83A053-645C-89DC-33F3-C5D6903C4394}"/>
              </a:ext>
            </a:extLst>
          </p:cNvPr>
          <p:cNvSpPr/>
          <p:nvPr/>
        </p:nvSpPr>
        <p:spPr>
          <a:xfrm>
            <a:off x="1506675" y="5019535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23">
            <a:extLst>
              <a:ext uri="{FF2B5EF4-FFF2-40B4-BE49-F238E27FC236}">
                <a16:creationId xmlns:a16="http://schemas.microsoft.com/office/drawing/2014/main" id="{CA9B6964-BC0D-C743-FED9-5C37CAE84584}"/>
              </a:ext>
            </a:extLst>
          </p:cNvPr>
          <p:cNvSpPr/>
          <p:nvPr/>
        </p:nvSpPr>
        <p:spPr>
          <a:xfrm>
            <a:off x="6484202" y="2204864"/>
            <a:ext cx="1504188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27">
            <a:extLst>
              <a:ext uri="{FF2B5EF4-FFF2-40B4-BE49-F238E27FC236}">
                <a16:creationId xmlns:a16="http://schemas.microsoft.com/office/drawing/2014/main" id="{93214BBC-844E-82A0-E673-50D2845B5D17}"/>
              </a:ext>
            </a:extLst>
          </p:cNvPr>
          <p:cNvSpPr/>
          <p:nvPr/>
        </p:nvSpPr>
        <p:spPr>
          <a:xfrm>
            <a:off x="6926693" y="4505090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橢圓 29">
            <a:extLst>
              <a:ext uri="{FF2B5EF4-FFF2-40B4-BE49-F238E27FC236}">
                <a16:creationId xmlns:a16="http://schemas.microsoft.com/office/drawing/2014/main" id="{0D54C261-F35C-1210-5815-2E86D183BEB3}"/>
              </a:ext>
            </a:extLst>
          </p:cNvPr>
          <p:cNvSpPr/>
          <p:nvPr/>
        </p:nvSpPr>
        <p:spPr>
          <a:xfrm>
            <a:off x="7236297" y="4675455"/>
            <a:ext cx="174624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326FD35-A2F3-4027-DA43-A2C2849151EF}"/>
              </a:ext>
            </a:extLst>
          </p:cNvPr>
          <p:cNvSpPr/>
          <p:nvPr/>
        </p:nvSpPr>
        <p:spPr>
          <a:xfrm>
            <a:off x="7140953" y="564823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4C6F8C-87DB-8268-59CB-8FE884BA5BA8}"/>
              </a:ext>
            </a:extLst>
          </p:cNvPr>
          <p:cNvCxnSpPr>
            <a:cxnSpLocks/>
          </p:cNvCxnSpPr>
          <p:nvPr/>
        </p:nvCxnSpPr>
        <p:spPr>
          <a:xfrm flipV="1">
            <a:off x="6809156" y="5824304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F06C106-AA81-178C-2E13-8E3D4270A359}"/>
              </a:ext>
            </a:extLst>
          </p:cNvPr>
          <p:cNvSpPr/>
          <p:nvPr/>
        </p:nvSpPr>
        <p:spPr>
          <a:xfrm>
            <a:off x="2155714" y="59624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A7E985-66A9-494F-9D10-770A135ED12A}"/>
              </a:ext>
            </a:extLst>
          </p:cNvPr>
          <p:cNvCxnSpPr>
            <a:cxnSpLocks/>
          </p:cNvCxnSpPr>
          <p:nvPr/>
        </p:nvCxnSpPr>
        <p:spPr>
          <a:xfrm>
            <a:off x="2371738" y="6106478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29">
            <a:extLst>
              <a:ext uri="{FF2B5EF4-FFF2-40B4-BE49-F238E27FC236}">
                <a16:creationId xmlns:a16="http://schemas.microsoft.com/office/drawing/2014/main" id="{92FAA658-82BE-2CDF-FF8D-D3D6DCCE75AF}"/>
              </a:ext>
            </a:extLst>
          </p:cNvPr>
          <p:cNvSpPr/>
          <p:nvPr/>
        </p:nvSpPr>
        <p:spPr>
          <a:xfrm>
            <a:off x="7158926" y="6392245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79D27E-22CA-3FC3-0938-EC6DD626BA01}"/>
              </a:ext>
            </a:extLst>
          </p:cNvPr>
          <p:cNvCxnSpPr>
            <a:cxnSpLocks/>
          </p:cNvCxnSpPr>
          <p:nvPr/>
        </p:nvCxnSpPr>
        <p:spPr>
          <a:xfrm>
            <a:off x="6652116" y="6106478"/>
            <a:ext cx="475359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/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電子移動中放出一個角波數為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blipFill>
                <a:blip r:embed="rId5"/>
                <a:stretch>
                  <a:fillRect l="-9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C2475D2F-FB89-3B2B-14D9-513457821217}"/>
              </a:ext>
            </a:extLst>
          </p:cNvPr>
          <p:cNvSpPr/>
          <p:nvPr/>
        </p:nvSpPr>
        <p:spPr>
          <a:xfrm>
            <a:off x="1691680" y="46994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4FDF76-8474-2526-B084-A6B9E5368FDC}"/>
              </a:ext>
            </a:extLst>
          </p:cNvPr>
          <p:cNvCxnSpPr>
            <a:cxnSpLocks/>
          </p:cNvCxnSpPr>
          <p:nvPr/>
        </p:nvCxnSpPr>
        <p:spPr>
          <a:xfrm>
            <a:off x="1907704" y="613956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170F01C-E605-0FA6-F7CE-3E6F85B2EFD5}"/>
              </a:ext>
            </a:extLst>
          </p:cNvPr>
          <p:cNvSpPr txBox="1"/>
          <p:nvPr/>
        </p:nvSpPr>
        <p:spPr bwMode="auto">
          <a:xfrm>
            <a:off x="3635896" y="188640"/>
            <a:ext cx="3173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電子碰撞晶體中的原子鏈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/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電子碰撞激發某個模式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躍遷到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定態。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blipFill>
                <a:blip r:embed="rId6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E2DDCC-D9D1-8544-2BC7-F1F7213BAB91}"/>
              </a:ext>
            </a:extLst>
          </p:cNvPr>
          <p:cNvSpPr txBox="1"/>
          <p:nvPr/>
        </p:nvSpPr>
        <p:spPr bwMode="auto">
          <a:xfrm>
            <a:off x="2125634" y="6392245"/>
            <a:ext cx="2878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聲子好像一個基本粒子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6663E0-2BC1-FFC7-1471-6ED1A9A4C373}"/>
              </a:ext>
            </a:extLst>
          </p:cNvPr>
          <p:cNvSpPr/>
          <p:nvPr/>
        </p:nvSpPr>
        <p:spPr>
          <a:xfrm>
            <a:off x="8244407" y="304356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6846A9-B9F7-5B0A-68C5-07CC6439B362}"/>
              </a:ext>
            </a:extLst>
          </p:cNvPr>
          <p:cNvCxnSpPr>
            <a:cxnSpLocks/>
          </p:cNvCxnSpPr>
          <p:nvPr/>
        </p:nvCxnSpPr>
        <p:spPr>
          <a:xfrm flipV="1">
            <a:off x="7747439" y="3139553"/>
            <a:ext cx="424961" cy="9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>
            <a:extLst>
              <a:ext uri="{FF2B5EF4-FFF2-40B4-BE49-F238E27FC236}">
                <a16:creationId xmlns:a16="http://schemas.microsoft.com/office/drawing/2014/main" id="{8AE8E251-36AB-58B2-D442-8BABD5FEDEDB}"/>
              </a:ext>
            </a:extLst>
          </p:cNvPr>
          <p:cNvSpPr/>
          <p:nvPr/>
        </p:nvSpPr>
        <p:spPr>
          <a:xfrm>
            <a:off x="4572000" y="4797152"/>
            <a:ext cx="216024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D59D4-CEF0-398F-8CB8-3C9A2A4605AF}"/>
              </a:ext>
            </a:extLst>
          </p:cNvPr>
          <p:cNvSpPr/>
          <p:nvPr/>
        </p:nvSpPr>
        <p:spPr>
          <a:xfrm>
            <a:off x="2587762" y="3149470"/>
            <a:ext cx="544078" cy="215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1030-9A17-9E60-43EC-C15A464A3C0B}"/>
              </a:ext>
            </a:extLst>
          </p:cNvPr>
          <p:cNvSpPr txBox="1"/>
          <p:nvPr/>
        </p:nvSpPr>
        <p:spPr bwMode="auto">
          <a:xfrm>
            <a:off x="1073708" y="1432201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6F405-7AB5-D175-5F73-621611F77905}"/>
              </a:ext>
            </a:extLst>
          </p:cNvPr>
          <p:cNvSpPr txBox="1"/>
          <p:nvPr/>
        </p:nvSpPr>
        <p:spPr bwMode="auto">
          <a:xfrm>
            <a:off x="1045448" y="5675722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9" grpId="0" animBg="1"/>
      <p:bldP spid="40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56" grpId="0"/>
      <p:bldP spid="60" grpId="0"/>
      <p:bldP spid="2" grpId="0"/>
      <p:bldP spid="4" grpId="0" animBg="1"/>
      <p:bldP spid="9" grpId="0" animBg="1"/>
      <p:bldP spid="10" grpId="0" animBg="1"/>
      <p:bldP spid="11" grpId="0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2" y="1935956"/>
            <a:ext cx="3629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文字方塊 2"/>
          <p:cNvSpPr txBox="1">
            <a:spLocks noChangeArrowheads="1"/>
          </p:cNvSpPr>
          <p:nvPr/>
        </p:nvSpPr>
        <p:spPr bwMode="auto">
          <a:xfrm>
            <a:off x="1619672" y="928169"/>
            <a:ext cx="621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量子彈簧不是彈簧，而是可以產生、可以消滅的粒子的系統。</a:t>
            </a:r>
          </a:p>
        </p:txBody>
      </p:sp>
      <p:pic>
        <p:nvPicPr>
          <p:cNvPr id="16282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4" y="3085306"/>
            <a:ext cx="2747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4" y="1535906"/>
            <a:ext cx="2482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017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文字方塊 1"/>
          <p:cNvSpPr txBox="1">
            <a:spLocks noChangeArrowheads="1"/>
          </p:cNvSpPr>
          <p:nvPr/>
        </p:nvSpPr>
        <p:spPr bwMode="auto">
          <a:xfrm>
            <a:off x="1296991" y="2320218"/>
            <a:ext cx="784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但我們早已熟悉、真空中場的擾動，也可看成一個一個的彈簧的組合！</a:t>
            </a:r>
          </a:p>
        </p:txBody>
      </p:sp>
      <p:pic>
        <p:nvPicPr>
          <p:cNvPr id="1587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69" y="2852936"/>
            <a:ext cx="3524820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7" y="2852936"/>
            <a:ext cx="2993012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文字方塊 1"/>
          <p:cNvSpPr txBox="1">
            <a:spLocks noChangeArrowheads="1"/>
          </p:cNvSpPr>
          <p:nvPr/>
        </p:nvSpPr>
        <p:spPr bwMode="auto">
          <a:xfrm>
            <a:off x="1404768" y="5142724"/>
            <a:ext cx="7343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如果場也量子化了，這就稱為量子場，激發態就會是一個個基本粒子。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A5DD5-A2A9-4FCF-4D2D-832257293F48}"/>
              </a:ext>
            </a:extLst>
          </p:cNvPr>
          <p:cNvSpPr txBox="1"/>
          <p:nvPr/>
        </p:nvSpPr>
        <p:spPr bwMode="auto">
          <a:xfrm>
            <a:off x="1289030" y="1120684"/>
            <a:ext cx="5542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那基本粒子如電子，可不可能看成聲子呢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785E-CC60-EF45-A769-0ADACB5727C7}"/>
              </a:ext>
            </a:extLst>
          </p:cNvPr>
          <p:cNvSpPr txBox="1"/>
          <p:nvPr/>
        </p:nvSpPr>
        <p:spPr bwMode="auto">
          <a:xfrm>
            <a:off x="1289030" y="1530332"/>
            <a:ext cx="6924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基本粒子如電子，可不可能看成是量子彈簧的激發態呢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A02D0-F591-6EEA-912F-DC1AA5D44BBA}"/>
              </a:ext>
            </a:extLst>
          </p:cNvPr>
          <p:cNvSpPr txBox="1"/>
          <p:nvPr/>
        </p:nvSpPr>
        <p:spPr bwMode="auto">
          <a:xfrm>
            <a:off x="1296991" y="1926774"/>
            <a:ext cx="6184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當然這時的彈簧就不能是原子的晶格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6" name="Picture 5" descr="24_02_Figure.jpg">
            <a:extLst>
              <a:ext uri="{FF2B5EF4-FFF2-40B4-BE49-F238E27FC236}">
                <a16:creationId xmlns:a16="http://schemas.microsoft.com/office/drawing/2014/main" id="{FACB902E-41DD-096E-1024-8573B19AD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3287628" y="2852936"/>
            <a:ext cx="2203452" cy="19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20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5" descr="Std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08" y="1549400"/>
            <a:ext cx="46593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文字方塊 2"/>
          <p:cNvSpPr txBox="1">
            <a:spLocks noChangeArrowheads="1"/>
          </p:cNvSpPr>
          <p:nvPr/>
        </p:nvSpPr>
        <p:spPr bwMode="auto">
          <a:xfrm>
            <a:off x="2471420" y="879475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每一個基本粒子都對應一個量子場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4116070" y="4749800"/>
            <a:ext cx="914400" cy="4651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AACD1-C874-80D0-700D-CAE33715D694}"/>
              </a:ext>
            </a:extLst>
          </p:cNvPr>
          <p:cNvSpPr txBox="1"/>
          <p:nvPr/>
        </p:nvSpPr>
        <p:spPr bwMode="auto">
          <a:xfrm>
            <a:off x="2339752" y="4780721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6D632-CB07-5120-F14F-6A3D99F05E1D}"/>
              </a:ext>
            </a:extLst>
          </p:cNvPr>
          <p:cNvSpPr txBox="1"/>
          <p:nvPr/>
        </p:nvSpPr>
        <p:spPr bwMode="auto">
          <a:xfrm>
            <a:off x="5478572" y="4799638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/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/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夸克場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C7C4CD1-CFF1-5B10-BEF8-35650D34EFD3}"/>
              </a:ext>
            </a:extLst>
          </p:cNvPr>
          <p:cNvSpPr txBox="1"/>
          <p:nvPr/>
        </p:nvSpPr>
        <p:spPr bwMode="auto">
          <a:xfrm>
            <a:off x="2339752" y="5733256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描述可產生可消滅的粒子的理論：量子場論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21689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2855278" y="1356995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我們的宇宙是由彈簧組成的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2004695"/>
            <a:ext cx="56610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338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252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98D04-BADC-C666-E7B1-39E5055B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4" y="1382674"/>
            <a:ext cx="6261100" cy="421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685E0-6E9A-80C5-DE00-939CA17D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70" b="23476"/>
          <a:stretch/>
        </p:blipFill>
        <p:spPr>
          <a:xfrm>
            <a:off x="5545906" y="5745742"/>
            <a:ext cx="1947191" cy="504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/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不連續。有一束縛態解。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56F53-A934-2D97-826C-F9871231E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5869914"/>
                <a:ext cx="3710210" cy="369332"/>
              </a:xfrm>
              <a:prstGeom prst="rect">
                <a:avLst/>
              </a:prstGeom>
              <a:blipFill>
                <a:blip r:embed="rId4"/>
                <a:stretch>
                  <a:fillRect l="-34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C32316E-02CD-27D8-E88E-F17A18C7EA83}"/>
              </a:ext>
            </a:extLst>
          </p:cNvPr>
          <p:cNvSpPr txBox="1"/>
          <p:nvPr/>
        </p:nvSpPr>
        <p:spPr bwMode="auto">
          <a:xfrm>
            <a:off x="3635896" y="61875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Delta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/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是否有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&lt;0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的解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DA4B56-C191-EF57-5E3D-0F320CFDF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002754"/>
                <a:ext cx="2448272" cy="369332"/>
              </a:xfrm>
              <a:prstGeom prst="rect">
                <a:avLst/>
              </a:prstGeom>
              <a:blipFill>
                <a:blip r:embed="rId5"/>
                <a:stretch>
                  <a:fillRect l="-206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8826696-46A2-C58D-7318-611F58700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611" y="2564904"/>
            <a:ext cx="2660972" cy="16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05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F2AAB-1360-0F57-0D8C-919F1F38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58" y="908720"/>
            <a:ext cx="5562600" cy="278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7CF5A-1E29-0304-BB4A-A7AA9C54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58" y="3789040"/>
            <a:ext cx="5480850" cy="2520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5D638-1ABA-660D-ECC1-2177D67A93A3}"/>
              </a:ext>
            </a:extLst>
          </p:cNvPr>
          <p:cNvSpPr txBox="1"/>
          <p:nvPr/>
        </p:nvSpPr>
        <p:spPr bwMode="auto">
          <a:xfrm>
            <a:off x="3131840" y="33265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Periodic Potential</a:t>
            </a:r>
          </a:p>
        </p:txBody>
      </p:sp>
    </p:spTree>
    <p:extLst>
      <p:ext uri="{BB962C8B-B14F-4D97-AF65-F5344CB8AC3E}">
        <p14:creationId xmlns:p14="http://schemas.microsoft.com/office/powerpoint/2010/main" val="415309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0BBA-0DA9-4B60-AEC8-2B89A3ED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0D027E06-8CBB-1D07-20CA-6A3AFA1E8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9"/>
          <a:stretch/>
        </p:blipFill>
        <p:spPr>
          <a:xfrm>
            <a:off x="755576" y="188640"/>
            <a:ext cx="6912768" cy="2456922"/>
          </a:xfrm>
          <a:prstGeom prst="rect">
            <a:avLst/>
          </a:prstGeo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1EF60C78-B44F-87E8-F07B-45A422A9D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7" b="793"/>
          <a:stretch/>
        </p:blipFill>
        <p:spPr>
          <a:xfrm>
            <a:off x="755576" y="3653358"/>
            <a:ext cx="7772400" cy="3016002"/>
          </a:xfrm>
          <a:prstGeom prst="rect">
            <a:avLst/>
          </a:prstGeom>
        </p:spPr>
      </p:pic>
      <p:pic>
        <p:nvPicPr>
          <p:cNvPr id="9" name="Picture 8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EE173DBB-A2FC-0FE8-7757-9BB49429C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086" b="76087"/>
          <a:stretch/>
        </p:blipFill>
        <p:spPr>
          <a:xfrm>
            <a:off x="755576" y="2403933"/>
            <a:ext cx="723284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2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12424</TotalTime>
  <Words>3471</Words>
  <Application>Microsoft Macintosh PowerPoint</Application>
  <PresentationFormat>On-screen Show (4:3)</PresentationFormat>
  <Paragraphs>567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PMingLiU</vt:lpstr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666</cp:revision>
  <cp:lastPrinted>2024-02-29T06:12:17Z</cp:lastPrinted>
  <dcterms:created xsi:type="dcterms:W3CDTF">2008-03-17T12:32:20Z</dcterms:created>
  <dcterms:modified xsi:type="dcterms:W3CDTF">2024-04-08T05:04:12Z</dcterms:modified>
</cp:coreProperties>
</file>