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1656" r:id="rId2"/>
    <p:sldId id="1657" r:id="rId3"/>
    <p:sldId id="1095" r:id="rId4"/>
    <p:sldId id="1663" r:id="rId5"/>
    <p:sldId id="1658" r:id="rId6"/>
    <p:sldId id="1659" r:id="rId7"/>
    <p:sldId id="1660" r:id="rId8"/>
    <p:sldId id="1661" r:id="rId9"/>
    <p:sldId id="1662" r:id="rId10"/>
    <p:sldId id="1670" r:id="rId11"/>
    <p:sldId id="660" r:id="rId12"/>
    <p:sldId id="1583" r:id="rId13"/>
    <p:sldId id="1582" r:id="rId14"/>
    <p:sldId id="594" r:id="rId15"/>
    <p:sldId id="1584" r:id="rId16"/>
    <p:sldId id="1653" r:id="rId17"/>
    <p:sldId id="1669" r:id="rId18"/>
    <p:sldId id="1572" r:id="rId19"/>
    <p:sldId id="1593" r:id="rId20"/>
    <p:sldId id="1594" r:id="rId21"/>
    <p:sldId id="1605" r:id="rId22"/>
    <p:sldId id="1604" r:id="rId23"/>
    <p:sldId id="1603" r:id="rId24"/>
    <p:sldId id="1651" r:id="rId25"/>
    <p:sldId id="1665" r:id="rId26"/>
    <p:sldId id="1592" r:id="rId27"/>
    <p:sldId id="886" r:id="rId28"/>
    <p:sldId id="1597" r:id="rId29"/>
    <p:sldId id="1590" r:id="rId30"/>
    <p:sldId id="1595" r:id="rId31"/>
    <p:sldId id="1596" r:id="rId32"/>
    <p:sldId id="1599" r:id="rId33"/>
    <p:sldId id="1571" r:id="rId34"/>
    <p:sldId id="1602" r:id="rId35"/>
    <p:sldId id="1573" r:id="rId36"/>
    <p:sldId id="1664" r:id="rId37"/>
    <p:sldId id="949" r:id="rId38"/>
    <p:sldId id="934" r:id="rId39"/>
    <p:sldId id="960" r:id="rId40"/>
    <p:sldId id="342" r:id="rId41"/>
    <p:sldId id="941" r:id="rId42"/>
    <p:sldId id="1666" r:id="rId43"/>
    <p:sldId id="1601" r:id="rId44"/>
    <p:sldId id="943" r:id="rId45"/>
    <p:sldId id="1667" r:id="rId46"/>
    <p:sldId id="1668" r:id="rId47"/>
    <p:sldId id="946" r:id="rId48"/>
    <p:sldId id="1574" r:id="rId49"/>
    <p:sldId id="944" r:id="rId50"/>
    <p:sldId id="955" r:id="rId51"/>
    <p:sldId id="945" r:id="rId52"/>
    <p:sldId id="954" r:id="rId53"/>
    <p:sldId id="1618" r:id="rId54"/>
    <p:sldId id="1577" r:id="rId55"/>
    <p:sldId id="1619" r:id="rId56"/>
    <p:sldId id="1600" r:id="rId57"/>
    <p:sldId id="1589" r:id="rId58"/>
    <p:sldId id="1606" r:id="rId59"/>
    <p:sldId id="1611" r:id="rId60"/>
    <p:sldId id="1612" r:id="rId61"/>
    <p:sldId id="1613" r:id="rId62"/>
    <p:sldId id="1617" r:id="rId63"/>
    <p:sldId id="1607" r:id="rId64"/>
    <p:sldId id="1608" r:id="rId65"/>
    <p:sldId id="1616" r:id="rId66"/>
    <p:sldId id="1609" r:id="rId67"/>
    <p:sldId id="1610" r:id="rId68"/>
    <p:sldId id="1614" r:id="rId69"/>
    <p:sldId id="1126" r:id="rId70"/>
    <p:sldId id="1127" r:id="rId71"/>
    <p:sldId id="940" r:id="rId72"/>
    <p:sldId id="1626" r:id="rId7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8"/>
    <p:restoredTop sz="96197" autoAdjust="0"/>
  </p:normalViewPr>
  <p:slideViewPr>
    <p:cSldViewPr>
      <p:cViewPr varScale="1">
        <p:scale>
          <a:sx n="124" d="100"/>
          <a:sy n="124" d="100"/>
        </p:scale>
        <p:origin x="11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2023/12/10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rac.gi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en.wikipedia.org/wiki/File:Dirac.gif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openxmlformats.org/officeDocument/2006/relationships/image" Target="../media/image350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10.png"/><Relationship Id="rId7" Type="http://schemas.openxmlformats.org/officeDocument/2006/relationships/image" Target="../media/image40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4.png"/><Relationship Id="rId5" Type="http://schemas.openxmlformats.org/officeDocument/2006/relationships/image" Target="../media/image97.png"/><Relationship Id="rId10" Type="http://schemas.openxmlformats.org/officeDocument/2006/relationships/image" Target="../media/image2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0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4.png"/><Relationship Id="rId2" Type="http://schemas.openxmlformats.org/officeDocument/2006/relationships/image" Target="../media/image38.jpe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3.png"/><Relationship Id="rId2" Type="http://schemas.openxmlformats.org/officeDocument/2006/relationships/image" Target="../media/image13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2.png"/><Relationship Id="rId13" Type="http://schemas.openxmlformats.org/officeDocument/2006/relationships/image" Target="../media/image154.png"/><Relationship Id="rId3" Type="http://schemas.openxmlformats.org/officeDocument/2006/relationships/image" Target="../media/image752.png"/><Relationship Id="rId7" Type="http://schemas.openxmlformats.org/officeDocument/2006/relationships/image" Target="../media/image149.png"/><Relationship Id="rId12" Type="http://schemas.openxmlformats.org/officeDocument/2006/relationships/image" Target="../media/image801.png"/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92.png"/><Relationship Id="rId5" Type="http://schemas.openxmlformats.org/officeDocument/2006/relationships/image" Target="../media/image771.png"/><Relationship Id="rId15" Type="http://schemas.openxmlformats.org/officeDocument/2006/relationships/image" Target="../media/image105.png"/><Relationship Id="rId10" Type="http://schemas.openxmlformats.org/officeDocument/2006/relationships/image" Target="../media/image103.png"/><Relationship Id="rId4" Type="http://schemas.openxmlformats.org/officeDocument/2006/relationships/image" Target="../media/image763.png"/><Relationship Id="rId9" Type="http://schemas.openxmlformats.org/officeDocument/2006/relationships/image" Target="../media/image100.png"/><Relationship Id="rId14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791.png"/><Relationship Id="rId3" Type="http://schemas.openxmlformats.org/officeDocument/2006/relationships/image" Target="../media/image751.png"/><Relationship Id="rId7" Type="http://schemas.openxmlformats.org/officeDocument/2006/relationships/image" Target="../media/image670.png"/><Relationship Id="rId12" Type="http://schemas.openxmlformats.org/officeDocument/2006/relationships/image" Target="../media/image78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11" Type="http://schemas.openxmlformats.org/officeDocument/2006/relationships/image" Target="../media/image770.png"/><Relationship Id="rId5" Type="http://schemas.openxmlformats.org/officeDocument/2006/relationships/image" Target="../media/image650.png"/><Relationship Id="rId10" Type="http://schemas.openxmlformats.org/officeDocument/2006/relationships/image" Target="../media/image762.png"/><Relationship Id="rId4" Type="http://schemas.openxmlformats.org/officeDocument/2006/relationships/image" Target="../media/image630.png"/><Relationship Id="rId9" Type="http://schemas.openxmlformats.org/officeDocument/2006/relationships/image" Target="../media/image690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780.png"/><Relationship Id="rId7" Type="http://schemas.openxmlformats.org/officeDocument/2006/relationships/image" Target="../media/image820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11" Type="http://schemas.openxmlformats.org/officeDocument/2006/relationships/image" Target="../media/image860.png"/><Relationship Id="rId5" Type="http://schemas.openxmlformats.org/officeDocument/2006/relationships/image" Target="../media/image800.png"/><Relationship Id="rId10" Type="http://schemas.openxmlformats.org/officeDocument/2006/relationships/image" Target="../media/image850.png"/><Relationship Id="rId4" Type="http://schemas.openxmlformats.org/officeDocument/2006/relationships/image" Target="../media/image790.png"/><Relationship Id="rId9" Type="http://schemas.openxmlformats.org/officeDocument/2006/relationships/image" Target="../media/image8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13" Type="http://schemas.openxmlformats.org/officeDocument/2006/relationships/image" Target="../media/image981.png"/><Relationship Id="rId3" Type="http://schemas.openxmlformats.org/officeDocument/2006/relationships/image" Target="../media/image880.png"/><Relationship Id="rId7" Type="http://schemas.openxmlformats.org/officeDocument/2006/relationships/image" Target="../media/image920.png"/><Relationship Id="rId12" Type="http://schemas.openxmlformats.org/officeDocument/2006/relationships/image" Target="../media/image971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11" Type="http://schemas.openxmlformats.org/officeDocument/2006/relationships/image" Target="../media/image960.png"/><Relationship Id="rId5" Type="http://schemas.openxmlformats.org/officeDocument/2006/relationships/image" Target="../media/image900.png"/><Relationship Id="rId15" Type="http://schemas.openxmlformats.org/officeDocument/2006/relationships/image" Target="../media/image1001.png"/><Relationship Id="rId10" Type="http://schemas.openxmlformats.org/officeDocument/2006/relationships/image" Target="../media/image950.png"/><Relationship Id="rId4" Type="http://schemas.openxmlformats.org/officeDocument/2006/relationships/image" Target="../media/image890.png"/><Relationship Id="rId9" Type="http://schemas.openxmlformats.org/officeDocument/2006/relationships/image" Target="../media/image940.png"/><Relationship Id="rId14" Type="http://schemas.openxmlformats.org/officeDocument/2006/relationships/image" Target="../media/image9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0.png"/><Relationship Id="rId5" Type="http://schemas.openxmlformats.org/officeDocument/2006/relationships/image" Target="../media/image1000.png"/><Relationship Id="rId4" Type="http://schemas.openxmlformats.org/officeDocument/2006/relationships/image" Target="../media/image9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1.png"/><Relationship Id="rId3" Type="http://schemas.openxmlformats.org/officeDocument/2006/relationships/image" Target="../media/image1031.png"/><Relationship Id="rId7" Type="http://schemas.openxmlformats.org/officeDocument/2006/relationships/image" Target="../media/image1071.png"/><Relationship Id="rId2" Type="http://schemas.openxmlformats.org/officeDocument/2006/relationships/image" Target="../media/image10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11" Type="http://schemas.openxmlformats.org/officeDocument/2006/relationships/image" Target="../media/image1112.png"/><Relationship Id="rId5" Type="http://schemas.openxmlformats.org/officeDocument/2006/relationships/image" Target="../media/image1050.png"/><Relationship Id="rId10" Type="http://schemas.openxmlformats.org/officeDocument/2006/relationships/image" Target="../media/image110.png"/><Relationship Id="rId4" Type="http://schemas.openxmlformats.org/officeDocument/2006/relationships/image" Target="../media/image1040.png"/><Relationship Id="rId9" Type="http://schemas.openxmlformats.org/officeDocument/2006/relationships/image" Target="../media/image10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101.png"/><Relationship Id="rId7" Type="http://schemas.openxmlformats.org/officeDocument/2006/relationships/image" Target="../media/image1140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1.png"/><Relationship Id="rId5" Type="http://schemas.openxmlformats.org/officeDocument/2006/relationships/image" Target="../media/image1120.png"/><Relationship Id="rId4" Type="http://schemas.openxmlformats.org/officeDocument/2006/relationships/image" Target="../media/image1111.png"/><Relationship Id="rId9" Type="http://schemas.openxmlformats.org/officeDocument/2006/relationships/image" Target="../media/image1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181.png"/><Relationship Id="rId7" Type="http://schemas.openxmlformats.org/officeDocument/2006/relationships/image" Target="../media/image1232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1.png"/><Relationship Id="rId5" Type="http://schemas.openxmlformats.org/officeDocument/2006/relationships/image" Target="../media/image1210.png"/><Relationship Id="rId4" Type="http://schemas.openxmlformats.org/officeDocument/2006/relationships/image" Target="../media/image1190.png"/><Relationship Id="rId9" Type="http://schemas.openxmlformats.org/officeDocument/2006/relationships/image" Target="../media/image12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7" Type="http://schemas.openxmlformats.org/officeDocument/2006/relationships/image" Target="../media/image1310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0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570.png"/><Relationship Id="rId7" Type="http://schemas.openxmlformats.org/officeDocument/2006/relationships/image" Target="../media/image60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5" Type="http://schemas.openxmlformats.org/officeDocument/2006/relationships/image" Target="../media/image620.png"/><Relationship Id="rId10" Type="http://schemas.openxmlformats.org/officeDocument/2006/relationships/image" Target="../media/image760.png"/><Relationship Id="rId4" Type="http://schemas.openxmlformats.org/officeDocument/2006/relationships/image" Target="../media/image2340.png"/><Relationship Id="rId9" Type="http://schemas.openxmlformats.org/officeDocument/2006/relationships/image" Target="../media/image7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44.png"/><Relationship Id="rId12" Type="http://schemas.openxmlformats.org/officeDocument/2006/relationships/image" Target="../media/image15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50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11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570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43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0.png"/><Relationship Id="rId5" Type="http://schemas.openxmlformats.org/officeDocument/2006/relationships/image" Target="../media/image252.pn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2.pn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0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7.png"/><Relationship Id="rId3" Type="http://schemas.openxmlformats.org/officeDocument/2006/relationships/image" Target="../media/image164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620.png"/><Relationship Id="rId5" Type="http://schemas.openxmlformats.org/officeDocument/2006/relationships/image" Target="../media/image167.png"/><Relationship Id="rId10" Type="http://schemas.openxmlformats.org/officeDocument/2006/relationships/image" Target="../media/image175.png"/><Relationship Id="rId4" Type="http://schemas.openxmlformats.org/officeDocument/2006/relationships/image" Target="../media/image1650.png"/><Relationship Id="rId9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1.png"/><Relationship Id="rId13" Type="http://schemas.openxmlformats.org/officeDocument/2006/relationships/image" Target="../media/image1870.png"/><Relationship Id="rId3" Type="http://schemas.openxmlformats.org/officeDocument/2006/relationships/image" Target="../media/image1820.png"/><Relationship Id="rId7" Type="http://schemas.openxmlformats.org/officeDocument/2006/relationships/image" Target="../media/image1840.png"/><Relationship Id="rId12" Type="http://schemas.openxmlformats.org/officeDocument/2006/relationships/image" Target="../media/image1090.png"/><Relationship Id="rId2" Type="http://schemas.openxmlformats.org/officeDocument/2006/relationships/image" Target="../media/image18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0.png"/><Relationship Id="rId11" Type="http://schemas.openxmlformats.org/officeDocument/2006/relationships/image" Target="../media/image1080.png"/><Relationship Id="rId5" Type="http://schemas.openxmlformats.org/officeDocument/2006/relationships/image" Target="../media/image1020.png"/><Relationship Id="rId15" Type="http://schemas.openxmlformats.org/officeDocument/2006/relationships/image" Target="../media/image189.png"/><Relationship Id="rId10" Type="http://schemas.openxmlformats.org/officeDocument/2006/relationships/image" Target="../media/image1070.png"/><Relationship Id="rId4" Type="http://schemas.openxmlformats.org/officeDocument/2006/relationships/image" Target="../media/image1830.png"/><Relationship Id="rId9" Type="http://schemas.openxmlformats.org/officeDocument/2006/relationships/image" Target="../media/image1860.png"/><Relationship Id="rId14" Type="http://schemas.openxmlformats.org/officeDocument/2006/relationships/image" Target="../media/image18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220.png"/><Relationship Id="rId3" Type="http://schemas.openxmlformats.org/officeDocument/2006/relationships/image" Target="../media/image1110.png"/><Relationship Id="rId7" Type="http://schemas.openxmlformats.org/officeDocument/2006/relationships/image" Target="../media/image1900.png"/><Relationship Id="rId12" Type="http://schemas.openxmlformats.org/officeDocument/2006/relationships/image" Target="../media/image1890.png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2.png"/><Relationship Id="rId11" Type="http://schemas.openxmlformats.org/officeDocument/2006/relationships/image" Target="../media/image1950.png"/><Relationship Id="rId5" Type="http://schemas.openxmlformats.org/officeDocument/2006/relationships/image" Target="../media/image1130.png"/><Relationship Id="rId15" Type="http://schemas.openxmlformats.org/officeDocument/2006/relationships/image" Target="../media/image1913.png"/><Relationship Id="rId10" Type="http://schemas.openxmlformats.org/officeDocument/2006/relationships/image" Target="../media/image1943.png"/><Relationship Id="rId4" Type="http://schemas.openxmlformats.org/officeDocument/2006/relationships/image" Target="../media/image1653.png"/><Relationship Id="rId9" Type="http://schemas.openxmlformats.org/officeDocument/2006/relationships/image" Target="../media/image1921.png"/><Relationship Id="rId14" Type="http://schemas.openxmlformats.org/officeDocument/2006/relationships/image" Target="../media/image12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1.png"/><Relationship Id="rId13" Type="http://schemas.openxmlformats.org/officeDocument/2006/relationships/image" Target="../media/image2090.png"/><Relationship Id="rId18" Type="http://schemas.openxmlformats.org/officeDocument/2006/relationships/image" Target="../media/image2140.png"/><Relationship Id="rId3" Type="http://schemas.openxmlformats.org/officeDocument/2006/relationships/image" Target="../media/image1990.png"/><Relationship Id="rId21" Type="http://schemas.openxmlformats.org/officeDocument/2006/relationships/image" Target="../media/image2121.png"/><Relationship Id="rId7" Type="http://schemas.openxmlformats.org/officeDocument/2006/relationships/image" Target="../media/image2030.png"/><Relationship Id="rId12" Type="http://schemas.openxmlformats.org/officeDocument/2006/relationships/image" Target="../media/image152.png"/><Relationship Id="rId17" Type="http://schemas.openxmlformats.org/officeDocument/2006/relationships/image" Target="../media/image2131.png"/><Relationship Id="rId2" Type="http://schemas.openxmlformats.org/officeDocument/2006/relationships/image" Target="../media/image1960.png"/><Relationship Id="rId16" Type="http://schemas.openxmlformats.org/officeDocument/2006/relationships/image" Target="../media/image153.jpeg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0.png"/><Relationship Id="rId11" Type="http://schemas.openxmlformats.org/officeDocument/2006/relationships/image" Target="../media/image2071.png"/><Relationship Id="rId5" Type="http://schemas.openxmlformats.org/officeDocument/2006/relationships/image" Target="../media/image2012.png"/><Relationship Id="rId15" Type="http://schemas.openxmlformats.org/officeDocument/2006/relationships/image" Target="../media/image2110.png"/><Relationship Id="rId10" Type="http://schemas.openxmlformats.org/officeDocument/2006/relationships/image" Target="../media/image2061.png"/><Relationship Id="rId19" Type="http://schemas.openxmlformats.org/officeDocument/2006/relationships/image" Target="../media/image2151.png"/><Relationship Id="rId4" Type="http://schemas.openxmlformats.org/officeDocument/2006/relationships/image" Target="../media/image2000.png"/><Relationship Id="rId9" Type="http://schemas.openxmlformats.org/officeDocument/2006/relationships/image" Target="../media/image2050.png"/><Relationship Id="rId14" Type="http://schemas.openxmlformats.org/officeDocument/2006/relationships/image" Target="../media/image2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jpeg"/><Relationship Id="rId3" Type="http://schemas.openxmlformats.org/officeDocument/2006/relationships/image" Target="../media/image1710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1.png"/><Relationship Id="rId11" Type="http://schemas.openxmlformats.org/officeDocument/2006/relationships/image" Target="../media/image25.png"/><Relationship Id="rId5" Type="http://schemas.openxmlformats.org/officeDocument/2006/relationships/image" Target="../media/image1912.png"/><Relationship Id="rId4" Type="http://schemas.openxmlformats.org/officeDocument/2006/relationships/image" Target="../media/image181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0.png"/><Relationship Id="rId13" Type="http://schemas.openxmlformats.org/officeDocument/2006/relationships/image" Target="../media/image220.png"/><Relationship Id="rId3" Type="http://schemas.openxmlformats.org/officeDocument/2006/relationships/image" Target="../media/image2031.png"/><Relationship Id="rId7" Type="http://schemas.openxmlformats.org/officeDocument/2006/relationships/image" Target="../media/image2021.png"/><Relationship Id="rId12" Type="http://schemas.openxmlformats.org/officeDocument/2006/relationships/image" Target="../media/image219.png"/><Relationship Id="rId2" Type="http://schemas.openxmlformats.org/officeDocument/2006/relationships/image" Target="../media/image16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1.png"/><Relationship Id="rId11" Type="http://schemas.openxmlformats.org/officeDocument/2006/relationships/image" Target="../media/image218.png"/><Relationship Id="rId5" Type="http://schemas.openxmlformats.org/officeDocument/2006/relationships/image" Target="../media/image1381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4" Type="http://schemas.openxmlformats.org/officeDocument/2006/relationships/image" Target="../media/image1663.png"/><Relationship Id="rId9" Type="http://schemas.openxmlformats.org/officeDocument/2006/relationships/image" Target="../media/image2060.png"/><Relationship Id="rId14" Type="http://schemas.openxmlformats.org/officeDocument/2006/relationships/image" Target="../media/image2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0.png"/><Relationship Id="rId7" Type="http://schemas.openxmlformats.org/officeDocument/2006/relationships/image" Target="../media/image233.png"/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0.png"/><Relationship Id="rId7" Type="http://schemas.openxmlformats.org/officeDocument/2006/relationships/image" Target="../media/image239.png"/><Relationship Id="rId2" Type="http://schemas.openxmlformats.org/officeDocument/2006/relationships/image" Target="../media/image23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5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12" Type="http://schemas.openxmlformats.org/officeDocument/2006/relationships/image" Target="../media/image25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58.png"/><Relationship Id="rId7" Type="http://schemas.openxmlformats.org/officeDocument/2006/relationships/image" Target="../media/image264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Relationship Id="rId9" Type="http://schemas.openxmlformats.org/officeDocument/2006/relationships/image" Target="../media/image2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1.png"/><Relationship Id="rId3" Type="http://schemas.openxmlformats.org/officeDocument/2006/relationships/image" Target="../media/image1911.png"/><Relationship Id="rId7" Type="http://schemas.openxmlformats.org/officeDocument/2006/relationships/image" Target="../media/image1952.png"/><Relationship Id="rId2" Type="http://schemas.openxmlformats.org/officeDocument/2006/relationships/image" Target="../media/image20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1.png"/><Relationship Id="rId5" Type="http://schemas.openxmlformats.org/officeDocument/2006/relationships/image" Target="../media/image1932.png"/><Relationship Id="rId10" Type="http://schemas.openxmlformats.org/officeDocument/2006/relationships/image" Target="../media/image2442.png"/><Relationship Id="rId4" Type="http://schemas.openxmlformats.org/officeDocument/2006/relationships/image" Target="../media/image1923.png"/><Relationship Id="rId9" Type="http://schemas.openxmlformats.org/officeDocument/2006/relationships/image" Target="../media/image24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69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1.png"/><Relationship Id="rId5" Type="http://schemas.openxmlformats.org/officeDocument/2006/relationships/image" Target="../media/image113.jpeg"/><Relationship Id="rId4" Type="http://schemas.openxmlformats.org/officeDocument/2006/relationships/image" Target="../media/image268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481.png"/><Relationship Id="rId7" Type="http://schemas.openxmlformats.org/officeDocument/2006/relationships/image" Target="../media/image2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2.png"/><Relationship Id="rId5" Type="http://schemas.openxmlformats.org/officeDocument/2006/relationships/image" Target="../media/image2501.png"/><Relationship Id="rId4" Type="http://schemas.openxmlformats.org/officeDocument/2006/relationships/image" Target="../media/image2491.png"/><Relationship Id="rId9" Type="http://schemas.openxmlformats.org/officeDocument/2006/relationships/image" Target="../media/image27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1.png"/><Relationship Id="rId7" Type="http://schemas.openxmlformats.org/officeDocument/2006/relationships/image" Target="../media/image27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1.png"/><Relationship Id="rId4" Type="http://schemas.openxmlformats.org/officeDocument/2006/relationships/image" Target="../media/image276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1.png"/><Relationship Id="rId5" Type="http://schemas.openxmlformats.org/officeDocument/2006/relationships/image" Target="../media/image2361.png"/><Relationship Id="rId4" Type="http://schemas.openxmlformats.org/officeDocument/2006/relationships/image" Target="../media/image23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1.png"/><Relationship Id="rId4" Type="http://schemas.openxmlformats.org/officeDocument/2006/relationships/image" Target="../media/image24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7" Type="http://schemas.openxmlformats.org/officeDocument/2006/relationships/image" Target="../media/image2461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1.png"/><Relationship Id="rId5" Type="http://schemas.openxmlformats.org/officeDocument/2006/relationships/image" Target="../media/image2441.png"/><Relationship Id="rId4" Type="http://schemas.openxmlformats.org/officeDocument/2006/relationships/image" Target="../media/image215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gif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gif"/><Relationship Id="rId7" Type="http://schemas.openxmlformats.org/officeDocument/2006/relationships/image" Target="../media/image283.pn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82.svg"/><Relationship Id="rId4" Type="http://schemas.openxmlformats.org/officeDocument/2006/relationships/image" Target="../media/image2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306.png"/><Relationship Id="rId7" Type="http://schemas.openxmlformats.org/officeDocument/2006/relationships/image" Target="../media/image1951.png"/><Relationship Id="rId2" Type="http://schemas.openxmlformats.org/officeDocument/2006/relationships/image" Target="../media/image19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70.png"/><Relationship Id="rId10" Type="http://schemas.openxmlformats.org/officeDocument/2006/relationships/image" Target="../media/image2200.png"/><Relationship Id="rId9" Type="http://schemas.openxmlformats.org/officeDocument/2006/relationships/image" Target="../media/image21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41.png"/><Relationship Id="rId7" Type="http://schemas.openxmlformats.org/officeDocument/2006/relationships/image" Target="../media/image128.png"/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1.png"/><Relationship Id="rId4" Type="http://schemas.openxmlformats.org/officeDocument/2006/relationships/image" Target="../media/image12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9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南投燈會點燈水陸空美景延續到元宵節- 生活- 中時">
            <a:extLst>
              <a:ext uri="{FF2B5EF4-FFF2-40B4-BE49-F238E27FC236}">
                <a16:creationId xmlns:a16="http://schemas.microsoft.com/office/drawing/2014/main" id="{4769B7AF-CAF0-2C1F-8CB9-91D8F44C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469856" cy="43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06B81-AA00-BA59-0433-AAF5A51BA32F}"/>
              </a:ext>
            </a:extLst>
          </p:cNvPr>
          <p:cNvSpPr txBox="1"/>
          <p:nvPr/>
        </p:nvSpPr>
        <p:spPr bwMode="auto">
          <a:xfrm>
            <a:off x="1259632" y="565195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花燈由支架支撐展開，所有可能的量子狀態是由本徵函數為支架展開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8140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39CC13A6-86D2-7B9B-517B-DA98B9CACDE9}"/>
              </a:ext>
            </a:extLst>
          </p:cNvPr>
          <p:cNvSpPr txBox="1"/>
          <p:nvPr/>
        </p:nvSpPr>
        <p:spPr bwMode="auto">
          <a:xfrm>
            <a:off x="1653088" y="4032236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所有可能的量子狀態、即狀態函數組成的數學結構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E3C82-CF56-01E6-98AD-A235BA86CDF5}"/>
              </a:ext>
            </a:extLst>
          </p:cNvPr>
          <p:cNvSpPr txBox="1"/>
          <p:nvPr/>
        </p:nvSpPr>
        <p:spPr bwMode="auto">
          <a:xfrm>
            <a:off x="1633961" y="449418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有內積的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、無限維的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向量空間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B2841F6B-6E22-EB91-0949-7CCB627CC2BB}"/>
                  </a:ext>
                </a:extLst>
              </p:cNvPr>
              <p:cNvSpPr/>
              <p:nvPr/>
            </p:nvSpPr>
            <p:spPr>
              <a:xfrm>
                <a:off x="2962144" y="4956142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6">
                <a:extLst>
                  <a:ext uri="{FF2B5EF4-FFF2-40B4-BE49-F238E27FC236}">
                    <a16:creationId xmlns:a16="http://schemas.microsoft.com/office/drawing/2014/main" id="{B2841F6B-6E22-EB91-0949-7CCB627CC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44" y="4956142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99279731-B6E3-FC70-F550-32C79BE9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9822" r="4762" b="7924"/>
          <a:stretch/>
        </p:blipFill>
        <p:spPr>
          <a:xfrm>
            <a:off x="3260405" y="836712"/>
            <a:ext cx="2523372" cy="3073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/>
              <p:nvPr/>
            </p:nvSpPr>
            <p:spPr bwMode="auto">
              <a:xfrm>
                <a:off x="4900286" y="3387418"/>
                <a:ext cx="864097" cy="523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28F9A2-1800-633A-5E16-FE58B5102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0286" y="3387418"/>
                <a:ext cx="864097" cy="523220"/>
              </a:xfrm>
              <a:prstGeom prst="rect">
                <a:avLst/>
              </a:prstGeom>
              <a:blipFill>
                <a:blip r:embed="rId4"/>
                <a:stretch>
                  <a:fillRect l="-7143" b="-162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7220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3.bp.blogspot.com/_CyscgW6VmO4/Sw06OlWVaAI/AAAAAAAAAFs/LuRWZAcRHpI/s1600/2_Farmelo_The_Strangest.jpg">
            <a:extLst>
              <a:ext uri="{FF2B5EF4-FFF2-40B4-BE49-F238E27FC236}">
                <a16:creationId xmlns:a16="http://schemas.microsoft.com/office/drawing/2014/main" id="{92AA276E-B3A9-5E4F-994E-57F1FA00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9" y="1892950"/>
            <a:ext cx="2549172" cy="38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F09E214A-864C-CA4A-9838-80178395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79" y="2769894"/>
            <a:ext cx="213836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文字方塊 3">
            <a:extLst>
              <a:ext uri="{FF2B5EF4-FFF2-40B4-BE49-F238E27FC236}">
                <a16:creationId xmlns:a16="http://schemas.microsoft.com/office/drawing/2014/main" id="{8C6468E9-CAAA-D349-87E4-459200E38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892949"/>
            <a:ext cx="2285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Dirac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1902-1984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90A0B04-8174-2EE2-5B1E-5763D233BCE5}"/>
              </a:ext>
            </a:extLst>
          </p:cNvPr>
          <p:cNvSpPr txBox="1"/>
          <p:nvPr/>
        </p:nvSpPr>
        <p:spPr bwMode="auto">
          <a:xfrm>
            <a:off x="1413933" y="1225573"/>
            <a:ext cx="65118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狄拉克更進一步發明一系列的符號來使此數學結構更加突顯！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5792586C-981E-F0DA-06C3-3C99EC311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61332"/>
            <a:ext cx="4354538" cy="3226172"/>
          </a:xfrm>
          <a:prstGeom prst="rect">
            <a:avLst/>
          </a:prstGeom>
        </p:spPr>
      </p:pic>
      <p:pic>
        <p:nvPicPr>
          <p:cNvPr id="3" name="Picture 8" descr="http://photos.aip.org/history/Thumbnails/fermi_enrico_c36.jpg">
            <a:extLst>
              <a:ext uri="{FF2B5EF4-FFF2-40B4-BE49-F238E27FC236}">
                <a16:creationId xmlns:a16="http://schemas.microsoft.com/office/drawing/2014/main" id="{8033AC7A-283E-464B-1520-9337B96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8174"/>
            <a:ext cx="371364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7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6B468D1-77C4-B31F-6539-A131504AD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2" y="1268760"/>
            <a:ext cx="6385755" cy="47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09F68833-3358-8146-B6BA-E30F5D252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3" b="21891"/>
          <a:stretch/>
        </p:blipFill>
        <p:spPr bwMode="auto">
          <a:xfrm>
            <a:off x="3151164" y="3363855"/>
            <a:ext cx="1870192" cy="4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Picture 7">
            <a:extLst>
              <a:ext uri="{FF2B5EF4-FFF2-40B4-BE49-F238E27FC236}">
                <a16:creationId xmlns:a16="http://schemas.microsoft.com/office/drawing/2014/main" id="{7877DBCF-CD04-9041-89EB-CC76ECE24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53323" y="3338417"/>
            <a:ext cx="1733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24" name="文字方塊 9">
            <a:extLst>
              <a:ext uri="{FF2B5EF4-FFF2-40B4-BE49-F238E27FC236}">
                <a16:creationId xmlns:a16="http://schemas.microsoft.com/office/drawing/2014/main" id="{292FE501-00F7-0C4A-8609-5AACB97F7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56" y="817003"/>
            <a:ext cx="4457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Dirac find it’s possible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4 by 4 matrices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文字方塊 11">
            <a:extLst>
              <a:ext uri="{FF2B5EF4-FFF2-40B4-BE49-F238E27FC236}">
                <a16:creationId xmlns:a16="http://schemas.microsoft.com/office/drawing/2014/main" id="{6B940916-BFE6-F545-937E-20F86B58F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1942876"/>
            <a:ext cx="300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the first order factor: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文字方塊 12">
            <a:extLst>
              <a:ext uri="{FF2B5EF4-FFF2-40B4-BE49-F238E27FC236}">
                <a16:creationId xmlns:a16="http://schemas.microsoft.com/office/drawing/2014/main" id="{3F8E2CD5-C7B5-8E4B-8EE1-81A935DC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465164"/>
            <a:ext cx="612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the replacement and put in the wave function: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文字方塊 13">
            <a:extLst>
              <a:ext uri="{FF2B5EF4-FFF2-40B4-BE49-F238E27FC236}">
                <a16:creationId xmlns:a16="http://schemas.microsoft.com/office/drawing/2014/main" id="{61CAE449-1CA0-9849-8C1C-BC4320359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61" y="3838480"/>
            <a:ext cx="642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l-GR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 are 4 by 4 matrices, </a:t>
            </a:r>
            <a:r>
              <a:rPr lang="el-GR" altLang="zh-TW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Ψ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a 4 component column</a:t>
            </a:r>
            <a:r>
              <a:rPr lang="en-US" altLang="zh-TW" dirty="0">
                <a:cs typeface="Tahoma" panose="020B0604030504040204" pitchFamily="34" charset="0"/>
              </a:rPr>
              <a:t>: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EF6443B1-71A1-B842-B435-4C3C1C66B3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73913" y="1712689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230" name="文字方塊 16">
            <a:extLst>
              <a:ext uri="{FF2B5EF4-FFF2-40B4-BE49-F238E27FC236}">
                <a16:creationId xmlns:a16="http://schemas.microsoft.com/office/drawing/2014/main" id="{B9282B45-8E03-EB47-95CA-CB546838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36" y="5066832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it consists of 4 Equations.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upload.wikimedia.org/wikipedia/commons/7/74/Dirac.gif">
            <a:hlinkClick r:id="rId3"/>
            <a:extLst>
              <a:ext uri="{FF2B5EF4-FFF2-40B4-BE49-F238E27FC236}">
                <a16:creationId xmlns:a16="http://schemas.microsoft.com/office/drawing/2014/main" id="{18B6F655-613A-A54A-A99D-BA4225B6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06" y="3412217"/>
            <a:ext cx="133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/>
              <p:nvPr/>
            </p:nvSpPr>
            <p:spPr>
              <a:xfrm>
                <a:off x="1050979" y="3439585"/>
                <a:ext cx="1870192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9A6165E-620F-0B44-B4DB-B9C65DDF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979" y="3439585"/>
                <a:ext cx="1870192" cy="299313"/>
              </a:xfrm>
              <a:prstGeom prst="rect">
                <a:avLst/>
              </a:prstGeom>
              <a:blipFill>
                <a:blip r:embed="rId5"/>
                <a:stretch>
                  <a:fillRect l="-1351" r="-202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/>
              <p:nvPr/>
            </p:nvSpPr>
            <p:spPr>
              <a:xfrm>
                <a:off x="3730625" y="1987922"/>
                <a:ext cx="1585178" cy="299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6A234D-B1FA-2346-ABFA-ABD57627C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625" y="1987922"/>
                <a:ext cx="1585178" cy="299313"/>
              </a:xfrm>
              <a:prstGeom prst="rect">
                <a:avLst/>
              </a:prstGeom>
              <a:blipFill>
                <a:blip r:embed="rId6"/>
                <a:stretch>
                  <a:fillRect l="-2381" r="-2381" b="-2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/>
              <p:nvPr/>
            </p:nvSpPr>
            <p:spPr>
              <a:xfrm>
                <a:off x="985856" y="1366304"/>
                <a:ext cx="4636590" cy="31906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32A804-0A2D-2748-A865-72C5AAFA1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56" y="1366304"/>
                <a:ext cx="4636590" cy="319062"/>
              </a:xfrm>
              <a:prstGeom prst="rect">
                <a:avLst/>
              </a:prstGeom>
              <a:blipFill>
                <a:blip r:embed="rId7"/>
                <a:stretch>
                  <a:fillRect l="-546" r="-5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/>
              <p:nvPr/>
            </p:nvSpPr>
            <p:spPr>
              <a:xfrm>
                <a:off x="5301534" y="823760"/>
                <a:ext cx="163621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EA604A-BE95-1642-8C52-AFB305B23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34" y="823760"/>
                <a:ext cx="1636217" cy="276999"/>
              </a:xfrm>
              <a:prstGeom prst="rect">
                <a:avLst/>
              </a:prstGeom>
              <a:blipFill>
                <a:blip r:embed="rId8"/>
                <a:stretch>
                  <a:fillRect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/>
              <p:nvPr/>
            </p:nvSpPr>
            <p:spPr>
              <a:xfrm>
                <a:off x="1022386" y="4355192"/>
                <a:ext cx="2928046" cy="532582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C2E3AB-C50C-F749-8D45-B265F2A29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86" y="4355192"/>
                <a:ext cx="2928046" cy="532582"/>
              </a:xfrm>
              <a:prstGeom prst="rect">
                <a:avLst/>
              </a:prstGeom>
              <a:blipFill>
                <a:blip r:embed="rId9"/>
                <a:stretch>
                  <a:fillRect l="-862" t="-2326" r="-862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/>
              <p:nvPr/>
            </p:nvSpPr>
            <p:spPr>
              <a:xfrm>
                <a:off x="4332986" y="4359514"/>
                <a:ext cx="1146596" cy="1080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C64B5-5DCF-7140-AC94-CF220CD45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986" y="4359514"/>
                <a:ext cx="1146596" cy="1080552"/>
              </a:xfrm>
              <a:prstGeom prst="rect">
                <a:avLst/>
              </a:prstGeom>
              <a:blipFill>
                <a:blip r:embed="rId10"/>
                <a:stretch>
                  <a:fillRect l="-5495" t="-23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/>
              <p:nvPr/>
            </p:nvSpPr>
            <p:spPr>
              <a:xfrm>
                <a:off x="3713145" y="2918001"/>
                <a:ext cx="960455" cy="299313"/>
              </a:xfrm>
              <a:prstGeom prst="rect">
                <a:avLst/>
              </a:prstGeom>
              <a:solidFill>
                <a:srgbClr val="FFFB9B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452276-E682-2541-87CB-ADDCE5BD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45" y="2918001"/>
                <a:ext cx="960455" cy="299313"/>
              </a:xfrm>
              <a:prstGeom prst="rect">
                <a:avLst/>
              </a:prstGeom>
              <a:blipFill>
                <a:blip r:embed="rId11"/>
                <a:stretch>
                  <a:fillRect l="-5195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B95B1A-6856-B043-C50D-97784BD6A7A8}"/>
              </a:ext>
            </a:extLst>
          </p:cNvPr>
          <p:cNvSpPr txBox="1"/>
          <p:nvPr/>
        </p:nvSpPr>
        <p:spPr bwMode="auto">
          <a:xfrm>
            <a:off x="957174" y="5527045"/>
            <a:ext cx="4565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這個方程式是場方程式，而不是波方程式。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06DD0-175F-5D56-8CEE-E08C0CA72287}"/>
              </a:ext>
            </a:extLst>
          </p:cNvPr>
          <p:cNvSpPr txBox="1"/>
          <p:nvPr/>
        </p:nvSpPr>
        <p:spPr bwMode="auto">
          <a:xfrm>
            <a:off x="957174" y="5957784"/>
            <a:ext cx="7208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它描述相對論性的電子，預測電子是有自旋的。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9A79D50D-79BA-66E0-56BD-5903DCF6D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09" y="850404"/>
            <a:ext cx="4496554" cy="473626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DE86B7A6-6F8E-EEB0-DBAD-65853BB74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663" y="5786162"/>
            <a:ext cx="6635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is too beautiful to be false; it is more important to have beauty in one's equations than to have them fit experiment.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 descr="afg015.jpg">
            <a:extLst>
              <a:ext uri="{FF2B5EF4-FFF2-40B4-BE49-F238E27FC236}">
                <a16:creationId xmlns:a16="http://schemas.microsoft.com/office/drawing/2014/main" id="{D5F7555C-992A-2F3D-7355-861EC09D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6856828" y="1670111"/>
            <a:ext cx="1769009" cy="180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Text Box 7"/>
          <p:cNvSpPr txBox="1">
            <a:spLocks noChangeArrowheads="1"/>
          </p:cNvSpPr>
          <p:nvPr/>
        </p:nvSpPr>
        <p:spPr bwMode="auto">
          <a:xfrm>
            <a:off x="3434876" y="4004051"/>
            <a:ext cx="1750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kumimoji="0" lang="en-US" altLang="zh-TW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Ket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向右箭號 18"/>
          <p:cNvSpPr/>
          <p:nvPr/>
        </p:nvSpPr>
        <p:spPr>
          <a:xfrm>
            <a:off x="2052787" y="4117501"/>
            <a:ext cx="431800" cy="19900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26322" name="文字方塊 23"/>
          <p:cNvSpPr txBox="1">
            <a:spLocks noChangeArrowheads="1"/>
          </p:cNvSpPr>
          <p:nvPr/>
        </p:nvSpPr>
        <p:spPr bwMode="auto">
          <a:xfrm>
            <a:off x="3563889" y="38555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Dirac Notation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50304" y="1259585"/>
            <a:ext cx="8015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/>
                <a:cs typeface="Times New Roman"/>
              </a:rPr>
              <a:t>我們也應該以一個</a:t>
            </a:r>
            <a:r>
              <a:rPr lang="zh-TW" altLang="en-US" sz="1800" dirty="0">
                <a:latin typeface="Times New Roman"/>
                <a:cs typeface="Times New Roman"/>
              </a:rPr>
              <a:t>抽象的符號來代表一個狀態，而無需寫出狀態函數。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88579" y="4002742"/>
                <a:ext cx="64041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79" y="4002742"/>
                <a:ext cx="640410" cy="369332"/>
              </a:xfrm>
              <a:prstGeom prst="rect">
                <a:avLst/>
              </a:prstGeom>
              <a:blipFill>
                <a:blip r:embed="rId3"/>
                <a:stretch>
                  <a:fillRect l="-36538" t="-110000" r="-25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AF925D6E-693C-A998-B1EC-54BB567A93D9}"/>
                  </a:ext>
                </a:extLst>
              </p:cNvPr>
              <p:cNvSpPr/>
              <p:nvPr/>
            </p:nvSpPr>
            <p:spPr>
              <a:xfrm flipH="1">
                <a:off x="1103331" y="4002742"/>
                <a:ext cx="83373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AF925D6E-693C-A998-B1EC-54BB567A9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03331" y="4002742"/>
                <a:ext cx="83373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50DD8AB-2BA7-D6EB-1146-BFF8C8E8CEC3}"/>
                  </a:ext>
                </a:extLst>
              </p:cNvPr>
              <p:cNvSpPr/>
              <p:nvPr/>
            </p:nvSpPr>
            <p:spPr>
              <a:xfrm>
                <a:off x="8184053" y="1675511"/>
                <a:ext cx="420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50DD8AB-2BA7-D6EB-1146-BFF8C8E8C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053" y="1675511"/>
                <a:ext cx="420569" cy="369332"/>
              </a:xfrm>
              <a:prstGeom prst="rect">
                <a:avLst/>
              </a:prstGeom>
              <a:blipFill>
                <a:blip r:embed="rId5"/>
                <a:stretch>
                  <a:fillRect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2">
            <a:extLst>
              <a:ext uri="{FF2B5EF4-FFF2-40B4-BE49-F238E27FC236}">
                <a16:creationId xmlns:a16="http://schemas.microsoft.com/office/drawing/2014/main" id="{04F458AB-948A-C33E-47C5-3B8B62355995}"/>
              </a:ext>
            </a:extLst>
          </p:cNvPr>
          <p:cNvSpPr txBox="1"/>
          <p:nvPr/>
        </p:nvSpPr>
        <p:spPr bwMode="auto">
          <a:xfrm>
            <a:off x="933892" y="1722472"/>
            <a:ext cx="5922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狄拉克用來代表狀態的符號，是以內積為設計的核心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61E301C6-9C43-DFBE-6109-B84879AE7067}"/>
                  </a:ext>
                </a:extLst>
              </p:cNvPr>
              <p:cNvSpPr/>
              <p:nvPr/>
            </p:nvSpPr>
            <p:spPr>
              <a:xfrm>
                <a:off x="1022497" y="2574332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61E301C6-9C43-DFBE-6109-B84879AE7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97" y="2574332"/>
                <a:ext cx="3119893" cy="901914"/>
              </a:xfrm>
              <a:prstGeom prst="rect">
                <a:avLst/>
              </a:prstGeom>
              <a:blipFill>
                <a:blip r:embed="rId6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D31665-911A-D7C0-752A-7478DC2D93AA}"/>
              </a:ext>
            </a:extLst>
          </p:cNvPr>
          <p:cNvCxnSpPr>
            <a:cxnSpLocks/>
          </p:cNvCxnSpPr>
          <p:nvPr/>
        </p:nvCxnSpPr>
        <p:spPr>
          <a:xfrm>
            <a:off x="3736935" y="2688759"/>
            <a:ext cx="0" cy="8391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C27AF5-83C8-D580-D226-9E1730EB99AB}"/>
              </a:ext>
            </a:extLst>
          </p:cNvPr>
          <p:cNvSpPr txBox="1"/>
          <p:nvPr/>
        </p:nvSpPr>
        <p:spPr bwMode="auto">
          <a:xfrm>
            <a:off x="950304" y="805226"/>
            <a:ext cx="7839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/>
                <a:cs typeface="Times New Roman"/>
              </a:rPr>
              <a:t>向量分析會以一個向量符號來代表一個向量，而不會直接寫出向量的分量。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E11E277-DFDF-A786-6AAE-210FFEFA9CDA}"/>
                  </a:ext>
                </a:extLst>
              </p:cNvPr>
              <p:cNvSpPr txBox="1"/>
              <p:nvPr/>
            </p:nvSpPr>
            <p:spPr bwMode="auto">
              <a:xfrm>
                <a:off x="950303" y="3578285"/>
                <a:ext cx="7090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</a:rPr>
                  <a:t>狄拉克建議任意狀態函數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，都用切開的內積符號的右半部來表示：</a:t>
                </a: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E11E277-DFDF-A786-6AAE-210FFEFA9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303" y="3578285"/>
                <a:ext cx="7090364" cy="369332"/>
              </a:xfrm>
              <a:prstGeom prst="rect">
                <a:avLst/>
              </a:prstGeom>
              <a:blipFill>
                <a:blip r:embed="rId7"/>
                <a:stretch>
                  <a:fillRect l="-714" t="-6452" r="-392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0">
            <a:extLst>
              <a:ext uri="{FF2B5EF4-FFF2-40B4-BE49-F238E27FC236}">
                <a16:creationId xmlns:a16="http://schemas.microsoft.com/office/drawing/2014/main" id="{36BB7216-E08E-A8F9-22D3-2D1EC6FB55DD}"/>
              </a:ext>
            </a:extLst>
          </p:cNvPr>
          <p:cNvSpPr txBox="1"/>
          <p:nvPr/>
        </p:nvSpPr>
        <p:spPr bwMode="auto">
          <a:xfrm>
            <a:off x="950303" y="5998583"/>
            <a:ext cx="8121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但別忘了積分之中，左邊的函數要取複數共軛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：左右有別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89E3900-D700-D8BD-0EA8-0CCB6A8C9BCD}"/>
                  </a:ext>
                </a:extLst>
              </p:cNvPr>
              <p:cNvSpPr txBox="1"/>
              <p:nvPr/>
            </p:nvSpPr>
            <p:spPr bwMode="auto">
              <a:xfrm>
                <a:off x="950303" y="5527653"/>
                <a:ext cx="81217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接著你可能以為積分式內的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就用同樣的符號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表示，</a:t>
                </a:r>
                <a:r>
                  <a:rPr lang="zh-TW" altLang="en-US" dirty="0">
                    <a:latin typeface="+mj-ea"/>
                  </a:rPr>
                  <a:t>內積寫成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89E3900-D700-D8BD-0EA8-0CCB6A8C9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0303" y="5527653"/>
                <a:ext cx="8121775" cy="369332"/>
              </a:xfrm>
              <a:prstGeom prst="rect">
                <a:avLst/>
              </a:prstGeom>
              <a:blipFill>
                <a:blip r:embed="rId8"/>
                <a:stretch>
                  <a:fillRect l="-62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350591-C389-0BF2-746C-BF83BF769CB4}"/>
              </a:ext>
            </a:extLst>
          </p:cNvPr>
          <p:cNvSpPr txBox="1"/>
          <p:nvPr/>
        </p:nvSpPr>
        <p:spPr bwMode="auto">
          <a:xfrm>
            <a:off x="950303" y="2144241"/>
            <a:ext cx="5611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內積是兩個</a:t>
            </a:r>
            <a:r>
              <a:rPr lang="zh-TW" altLang="en-US" sz="1800" dirty="0"/>
              <a:t>狀態函數相乘的積分，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A6906F21-425C-64E1-173D-FCB206E7B097}"/>
                  </a:ext>
                </a:extLst>
              </p:cNvPr>
              <p:cNvSpPr txBox="1"/>
              <p:nvPr/>
            </p:nvSpPr>
            <p:spPr bwMode="auto">
              <a:xfrm>
                <a:off x="1022497" y="4474407"/>
                <a:ext cx="6088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一般把</a:t>
                </a:r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寫在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ket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符號內，來表示這是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所對應的狀態！</a:t>
                </a: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A6906F21-425C-64E1-173D-FCB206E7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497" y="4474407"/>
                <a:ext cx="6088371" cy="369332"/>
              </a:xfrm>
              <a:prstGeom prst="rect">
                <a:avLst/>
              </a:prstGeom>
              <a:blipFill>
                <a:blip r:embed="rId9"/>
                <a:stretch>
                  <a:fillRect l="-8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EC4BBC14-E5DF-E171-32D1-0CEDAB12FDC6}"/>
              </a:ext>
            </a:extLst>
          </p:cNvPr>
          <p:cNvSpPr/>
          <p:nvPr/>
        </p:nvSpPr>
        <p:spPr>
          <a:xfrm>
            <a:off x="3563889" y="2688759"/>
            <a:ext cx="504055" cy="78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/>
      <p:bldP spid="19" grpId="0" animBg="1"/>
      <p:bldP spid="4" grpId="0" animBg="1"/>
      <p:bldP spid="13" grpId="0" animBg="1"/>
      <p:bldP spid="10" grpId="0"/>
      <p:bldP spid="24" grpId="0" animBg="1"/>
      <p:bldP spid="5" grpId="0"/>
      <p:bldP spid="9" grpId="0"/>
      <p:bldP spid="12" grpId="0"/>
      <p:bldP spid="8" grpId="0"/>
      <p:bldP spid="1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8" name="Text Box 7"/>
          <p:cNvSpPr txBox="1">
            <a:spLocks noChangeArrowheads="1"/>
          </p:cNvSpPr>
          <p:nvPr/>
        </p:nvSpPr>
        <p:spPr bwMode="auto">
          <a:xfrm>
            <a:off x="3184202" y="2110200"/>
            <a:ext cx="4997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，線性代數術語稱為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Co-vector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或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Dual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3" name="向右箭號 22"/>
          <p:cNvSpPr/>
          <p:nvPr/>
        </p:nvSpPr>
        <p:spPr>
          <a:xfrm>
            <a:off x="1963791" y="2152777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328" name="文字方塊 29"/>
              <p:cNvSpPr txBox="1">
                <a:spLocks noChangeArrowheads="1"/>
              </p:cNvSpPr>
              <p:nvPr/>
            </p:nvSpPr>
            <p:spPr bwMode="auto">
              <a:xfrm>
                <a:off x="880121" y="3060360"/>
                <a:ext cx="80153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當</a:t>
                </a:r>
                <a:r>
                  <a:rPr lang="en-US" altLang="zh-TW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與</a:t>
                </a:r>
                <a:r>
                  <a:rPr lang="en-US" altLang="zh-TW" sz="1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合體成為一</a:t>
                </a:r>
                <a:r>
                  <a:rPr lang="en-US" altLang="zh-TW" sz="1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Bracket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，即這兩個狀態的內積，符號就是：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zh-TW" altLang="en-US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𝜓</m:t>
                        </m:r>
                      </m:e>
                      <m:e>
                        <m: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  <a:latin typeface="Arial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6328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121" y="3060360"/>
                <a:ext cx="8015338" cy="369332"/>
              </a:xfrm>
              <a:prstGeom prst="rect">
                <a:avLst/>
              </a:prstGeom>
              <a:blipFill>
                <a:blip r:embed="rId2"/>
                <a:stretch>
                  <a:fillRect l="-633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向右箭號 37"/>
          <p:cNvSpPr/>
          <p:nvPr/>
        </p:nvSpPr>
        <p:spPr>
          <a:xfrm>
            <a:off x="3578041" y="3612387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4191663" y="3561619"/>
                <a:ext cx="8150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663" y="3561619"/>
                <a:ext cx="81509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575461" y="2113208"/>
                <a:ext cx="55366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461" y="2113208"/>
                <a:ext cx="553661" cy="369332"/>
              </a:xfrm>
              <a:prstGeom prst="rect">
                <a:avLst/>
              </a:prstGeom>
              <a:blipFill>
                <a:blip r:embed="rId4"/>
                <a:stretch>
                  <a:fillRect l="-48889" t="-110000" r="-3777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 bwMode="auto">
          <a:xfrm>
            <a:off x="5083746" y="3561619"/>
            <a:ext cx="1913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為一個複數。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/>
              <p:nvPr/>
            </p:nvSpPr>
            <p:spPr>
              <a:xfrm>
                <a:off x="962714" y="2113208"/>
                <a:ext cx="8241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E37E1CE9-0B03-7574-7E5E-5C4943247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14" y="2113208"/>
                <a:ext cx="82413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45F34604-61DE-4D26-00B2-F3C9B8043A2F}"/>
                  </a:ext>
                </a:extLst>
              </p:cNvPr>
              <p:cNvSpPr/>
              <p:nvPr/>
            </p:nvSpPr>
            <p:spPr>
              <a:xfrm>
                <a:off x="8259201" y="2117474"/>
                <a:ext cx="395786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45F34604-61DE-4D26-00B2-F3C9B8043A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1" y="2117474"/>
                <a:ext cx="395786" cy="4103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EE46182-44CD-4CBD-EC9A-B883C9D695C4}"/>
                  </a:ext>
                </a:extLst>
              </p:cNvPr>
              <p:cNvSpPr/>
              <p:nvPr/>
            </p:nvSpPr>
            <p:spPr>
              <a:xfrm>
                <a:off x="8259201" y="3550902"/>
                <a:ext cx="752202" cy="4103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EE46182-44CD-4CBD-EC9A-B883C9D69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01" y="3550902"/>
                <a:ext cx="752202" cy="4103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8201DF4-E024-6723-1207-3D4562BDAF4B}"/>
              </a:ext>
            </a:extLst>
          </p:cNvPr>
          <p:cNvSpPr txBox="1"/>
          <p:nvPr/>
        </p:nvSpPr>
        <p:spPr bwMode="auto">
          <a:xfrm>
            <a:off x="908348" y="1240282"/>
            <a:ext cx="82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積分之中，左邊函數要取複數共軛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：左右有別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左邊狀態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要有不同的符號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">
                <a:extLst>
                  <a:ext uri="{FF2B5EF4-FFF2-40B4-BE49-F238E27FC236}">
                    <a16:creationId xmlns:a16="http://schemas.microsoft.com/office/drawing/2014/main" id="{CF6B00B5-C07B-77FB-DCA0-0076981A1EEC}"/>
                  </a:ext>
                </a:extLst>
              </p:cNvPr>
              <p:cNvSpPr/>
              <p:nvPr/>
            </p:nvSpPr>
            <p:spPr>
              <a:xfrm>
                <a:off x="2515085" y="3583638"/>
                <a:ext cx="431800" cy="381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矩形 3">
                <a:extLst>
                  <a:ext uri="{FF2B5EF4-FFF2-40B4-BE49-F238E27FC236}">
                    <a16:creationId xmlns:a16="http://schemas.microsoft.com/office/drawing/2014/main" id="{CF6B00B5-C07B-77FB-DCA0-0076981A1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085" y="3583638"/>
                <a:ext cx="431800" cy="381628"/>
              </a:xfrm>
              <a:prstGeom prst="rect">
                <a:avLst/>
              </a:prstGeom>
              <a:blipFill>
                <a:blip r:embed="rId8"/>
                <a:stretch>
                  <a:fillRect l="-76471" t="-110000" r="-73529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19">
                <a:extLst>
                  <a:ext uri="{FF2B5EF4-FFF2-40B4-BE49-F238E27FC236}">
                    <a16:creationId xmlns:a16="http://schemas.microsoft.com/office/drawing/2014/main" id="{9A9FF1FB-68BE-5E0D-4445-1B7447C3A9B3}"/>
                  </a:ext>
                </a:extLst>
              </p:cNvPr>
              <p:cNvSpPr/>
              <p:nvPr/>
            </p:nvSpPr>
            <p:spPr>
              <a:xfrm>
                <a:off x="1398160" y="3576216"/>
                <a:ext cx="431800" cy="3816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矩形 19">
                <a:extLst>
                  <a:ext uri="{FF2B5EF4-FFF2-40B4-BE49-F238E27FC236}">
                    <a16:creationId xmlns:a16="http://schemas.microsoft.com/office/drawing/2014/main" id="{9A9FF1FB-68BE-5E0D-4445-1B7447C3A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160" y="3576216"/>
                <a:ext cx="431800" cy="381628"/>
              </a:xfrm>
              <a:prstGeom prst="rect">
                <a:avLst/>
              </a:prstGeom>
              <a:blipFill>
                <a:blip r:embed="rId9"/>
                <a:stretch>
                  <a:fillRect l="-71429" t="-103226" r="-71429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/>
              <p:nvPr/>
            </p:nvSpPr>
            <p:spPr bwMode="auto">
              <a:xfrm>
                <a:off x="902132" y="2609487"/>
                <a:ext cx="82884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雖然也是來自狀態函數，</a:t>
                </a:r>
                <a:r>
                  <a:rPr lang="en-US" altLang="zh-TW" sz="1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dirty="0" err="1"/>
                  <a:t>開口向右，正好與開口向左的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準備對接。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055BC1-12EA-ABB2-707C-AC3CA1E6A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132" y="2609487"/>
                <a:ext cx="8288432" cy="369332"/>
              </a:xfrm>
              <a:prstGeom prst="rect">
                <a:avLst/>
              </a:prstGeom>
              <a:blipFill>
                <a:blip r:embed="rId10"/>
                <a:stretch>
                  <a:fillRect l="-61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D7A330-A7F8-EC7B-6952-5D647A2DCAB9}"/>
              </a:ext>
            </a:extLst>
          </p:cNvPr>
          <p:cNvSpPr txBox="1"/>
          <p:nvPr/>
        </p:nvSpPr>
        <p:spPr bwMode="auto">
          <a:xfrm>
            <a:off x="879939" y="4041810"/>
            <a:ext cx="801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</a:t>
            </a:r>
            <a:r>
              <a:rPr lang="en-US" altLang="zh-TW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</a:t>
            </a:r>
            <a:r>
              <a:rPr lang="zh-TW" altLang="en-US" dirty="0">
                <a:solidFill>
                  <a:srgbClr val="000000"/>
                </a:solidFill>
              </a:rPr>
              <a:t>與</a:t>
            </a:r>
            <a:r>
              <a:rPr lang="en-US" altLang="zh-TW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符號設計的核心概念，一左一右才能非常自然地得到內積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CE4DB0-568D-D8B5-3400-CD322E78C7A0}"/>
                  </a:ext>
                </a:extLst>
              </p:cNvPr>
              <p:cNvSpPr txBox="1"/>
              <p:nvPr/>
            </p:nvSpPr>
            <p:spPr bwMode="auto">
              <a:xfrm>
                <a:off x="912289" y="4931436"/>
                <a:ext cx="68709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例如兩個右方</a:t>
                </a:r>
                <a:r>
                  <a:rPr lang="en-US" altLang="zh-TW" dirty="0">
                    <a:latin typeface="+mj-ea"/>
                    <a:ea typeface="+mj-ea"/>
                  </a:rPr>
                  <a:t>ket</a:t>
                </a:r>
                <a:r>
                  <a:rPr lang="zh-TW" alt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就不是內積，</a:t>
                </a:r>
                <a:r>
                  <a:rPr lang="en-US" dirty="0" err="1"/>
                  <a:t>這是一個張量積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CE4DB0-568D-D8B5-3400-CD322E78C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289" y="4931436"/>
                <a:ext cx="6870945" cy="369332"/>
              </a:xfrm>
              <a:prstGeom prst="rect">
                <a:avLst/>
              </a:prstGeom>
              <a:blipFill>
                <a:blip r:embed="rId11"/>
                <a:stretch>
                  <a:fillRect l="-92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194BE2BE-6D1E-4BA5-F414-B6E95F0015EB}"/>
              </a:ext>
            </a:extLst>
          </p:cNvPr>
          <p:cNvSpPr txBox="1"/>
          <p:nvPr/>
        </p:nvSpPr>
        <p:spPr bwMode="auto">
          <a:xfrm>
            <a:off x="912289" y="4498696"/>
            <a:ext cx="7901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畢竟內積是一個狀態函數與一個狀態函數的複數共軛乘起來作積分。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4A5A6D01-C54A-D10B-EDC0-FC269022AA52}"/>
              </a:ext>
            </a:extLst>
          </p:cNvPr>
          <p:cNvSpPr txBox="1"/>
          <p:nvPr/>
        </p:nvSpPr>
        <p:spPr bwMode="auto">
          <a:xfrm>
            <a:off x="933339" y="1675102"/>
            <a:ext cx="7090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0" lang="zh-TW" altLang="en-US" dirty="0">
                <a:solidFill>
                  <a:srgbClr val="000000"/>
                </a:solidFill>
              </a:rPr>
              <a:t>狄拉克建議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可以切開的內積符號的左半部表示：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B37E07-5A70-7313-A6EF-69EA83A2657E}"/>
                  </a:ext>
                </a:extLst>
              </p:cNvPr>
              <p:cNvSpPr txBox="1"/>
              <p:nvPr/>
            </p:nvSpPr>
            <p:spPr bwMode="auto">
              <a:xfrm>
                <a:off x="902132" y="5378385"/>
                <a:ext cx="7869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但注意</a:t>
                </a:r>
                <a:r>
                  <a:rPr lang="en-US" altLang="zh-TW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，是來自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所指涉的波函數的複數共軛，彼此</a:t>
                </a:r>
                <a:r>
                  <a:rPr lang="en-GB" dirty="0" err="1"/>
                  <a:t>有對應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B37E07-5A70-7313-A6EF-69EA83A26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132" y="5378385"/>
                <a:ext cx="7869294" cy="369332"/>
              </a:xfrm>
              <a:prstGeom prst="rect">
                <a:avLst/>
              </a:prstGeom>
              <a:blipFill>
                <a:blip r:embed="rId12"/>
                <a:stretch>
                  <a:fillRect l="-64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9E7C6-B27E-5325-64ED-BFA429E35386}"/>
                  </a:ext>
                </a:extLst>
              </p:cNvPr>
              <p:cNvSpPr txBox="1"/>
              <p:nvPr/>
            </p:nvSpPr>
            <p:spPr bwMode="auto">
              <a:xfrm>
                <a:off x="913849" y="5789458"/>
                <a:ext cx="7981428" cy="375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但別忘了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兩個Ket的線性組合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</a:t>
                </a:r>
                <a:r>
                  <a:rPr lang="en-US" altLang="zh-TW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Bra</a:t>
                </a:r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，</a:t>
                </a:r>
                <a:endParaRPr lang="en-US" dirty="0">
                  <a:latin typeface="+mj-ea"/>
                  <a:ea typeface="+mj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9E7C6-B27E-5325-64ED-BFA429E35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849" y="5789458"/>
                <a:ext cx="7981428" cy="375424"/>
              </a:xfrm>
              <a:prstGeom prst="rect">
                <a:avLst/>
              </a:prstGeom>
              <a:blipFill>
                <a:blip r:embed="rId13"/>
                <a:stretch>
                  <a:fillRect l="-79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7ED6B76-3A97-282A-2B84-32FE24249FFB}"/>
              </a:ext>
            </a:extLst>
          </p:cNvPr>
          <p:cNvSpPr txBox="1"/>
          <p:nvPr/>
        </p:nvSpPr>
        <p:spPr bwMode="auto">
          <a:xfrm>
            <a:off x="936320" y="6213717"/>
            <a:ext cx="666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  <a:cs typeface="Times New Roman" panose="02020603050405020304" pitchFamily="18" charset="0"/>
              </a:rPr>
              <a:t>係數要取複數共軛，畢竟</a:t>
            </a:r>
            <a:r>
              <a:rPr lang="en-US" altLang="zh-TW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Bra</a:t>
            </a:r>
            <a:r>
              <a:rPr lang="zh-TW" altLang="en-US" dirty="0">
                <a:latin typeface="+mj-ea"/>
                <a:ea typeface="+mj-ea"/>
                <a:cs typeface="Times New Roman" panose="02020603050405020304" pitchFamily="18" charset="0"/>
              </a:rPr>
              <a:t>本質上就是狀態函數的複數共軛。</a:t>
            </a:r>
            <a:endParaRPr lang="en-US" dirty="0"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F4F69EC7-7436-E127-54FC-F8AA178AE612}"/>
                  </a:ext>
                </a:extLst>
              </p:cNvPr>
              <p:cNvSpPr/>
              <p:nvPr/>
            </p:nvSpPr>
            <p:spPr>
              <a:xfrm>
                <a:off x="970953" y="275544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F4F69EC7-7436-E127-54FC-F8AA178AE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53" y="275544"/>
                <a:ext cx="3119893" cy="901914"/>
              </a:xfrm>
              <a:prstGeom prst="rect">
                <a:avLst/>
              </a:prstGeom>
              <a:blipFill>
                <a:blip r:embed="rId14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97CC2-DEB9-8DF6-6188-63BE0F0EB0A0}"/>
              </a:ext>
            </a:extLst>
          </p:cNvPr>
          <p:cNvCxnSpPr>
            <a:cxnSpLocks/>
          </p:cNvCxnSpPr>
          <p:nvPr/>
        </p:nvCxnSpPr>
        <p:spPr>
          <a:xfrm>
            <a:off x="3685391" y="389971"/>
            <a:ext cx="0" cy="8391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41AA89A-6B5B-6B3B-4B98-C2652CEAFCC1}"/>
              </a:ext>
            </a:extLst>
          </p:cNvPr>
          <p:cNvSpPr/>
          <p:nvPr/>
        </p:nvSpPr>
        <p:spPr>
          <a:xfrm>
            <a:off x="3238731" y="349522"/>
            <a:ext cx="504055" cy="78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9479 4.44444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28" grpId="0"/>
      <p:bldP spid="38" grpId="0" animBg="1"/>
      <p:bldP spid="9" grpId="0" animBg="1"/>
      <p:bldP spid="12" grpId="0"/>
      <p:bldP spid="17" grpId="0" animBg="1"/>
      <p:bldP spid="31" grpId="0" animBg="1"/>
      <p:bldP spid="32" grpId="0" animBg="1"/>
      <p:bldP spid="32" grpId="1" animBg="1"/>
      <p:bldP spid="8" grpId="0"/>
      <p:bldP spid="11" grpId="0"/>
      <p:bldP spid="27" grpId="0"/>
      <p:bldP spid="5" grpId="0"/>
      <p:bldP spid="7" grpId="0"/>
      <p:bldP spid="10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6">
                <a:extLst>
                  <a:ext uri="{FF2B5EF4-FFF2-40B4-BE49-F238E27FC236}">
                    <a16:creationId xmlns:a16="http://schemas.microsoft.com/office/drawing/2014/main" id="{6CE2A08B-9FBC-2C12-510D-441C0E3E4DF5}"/>
                  </a:ext>
                </a:extLst>
              </p:cNvPr>
              <p:cNvSpPr/>
              <p:nvPr/>
            </p:nvSpPr>
            <p:spPr>
              <a:xfrm>
                <a:off x="867074" y="4926900"/>
                <a:ext cx="5638018" cy="929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6">
                <a:extLst>
                  <a:ext uri="{FF2B5EF4-FFF2-40B4-BE49-F238E27FC236}">
                    <a16:creationId xmlns:a16="http://schemas.microsoft.com/office/drawing/2014/main" id="{6CE2A08B-9FBC-2C12-510D-441C0E3E4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74" y="4926900"/>
                <a:ext cx="5638018" cy="929293"/>
              </a:xfrm>
              <a:prstGeom prst="rect">
                <a:avLst/>
              </a:prstGeom>
              <a:blipFill>
                <a:blip r:embed="rId2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772C2D94-8B20-BA1D-6068-3CD4C3381BAA}"/>
                  </a:ext>
                </a:extLst>
              </p:cNvPr>
              <p:cNvSpPr/>
              <p:nvPr/>
            </p:nvSpPr>
            <p:spPr>
              <a:xfrm>
                <a:off x="832200" y="2777254"/>
                <a:ext cx="478740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dirty="0">
                              <a:ea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m:rPr>
                              <m:nor/>
                            </m:rPr>
                            <a:rPr lang="zh-TW" altLang="en-US" dirty="0"/>
                            <m:t> </m:t>
                          </m:r>
                        </m:e>
                      </m:d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772C2D94-8B20-BA1D-6068-3CD4C3381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00" y="2777254"/>
                <a:ext cx="4787401" cy="369332"/>
              </a:xfrm>
              <a:prstGeom prst="rect">
                <a:avLst/>
              </a:prstGeom>
              <a:blipFill>
                <a:blip r:embed="rId3"/>
                <a:stretch>
                  <a:fillRect l="-4762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C80A9FA4-1032-22DF-2673-C13B43C5CE48}"/>
                  </a:ext>
                </a:extLst>
              </p:cNvPr>
              <p:cNvSpPr/>
              <p:nvPr/>
            </p:nvSpPr>
            <p:spPr>
              <a:xfrm>
                <a:off x="843719" y="3300338"/>
                <a:ext cx="461799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kumimoji="0" lang="zh-TW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kumimoji="0" lang="zh-TW" altLang="en-US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altLang="zh-TW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kumimoji="0" lang="zh-TW" alt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6">
                <a:extLst>
                  <a:ext uri="{FF2B5EF4-FFF2-40B4-BE49-F238E27FC236}">
                    <a16:creationId xmlns:a16="http://schemas.microsoft.com/office/drawing/2014/main" id="{C80A9FA4-1032-22DF-2673-C13B43C5C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19" y="3300338"/>
                <a:ext cx="4617994" cy="369332"/>
              </a:xfrm>
              <a:prstGeom prst="rect">
                <a:avLst/>
              </a:prstGeom>
              <a:blipFill>
                <a:blip r:embed="rId4"/>
                <a:stretch>
                  <a:fillRect l="-3562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06AC3C8-2941-A315-E303-84B414B18EC0}"/>
              </a:ext>
            </a:extLst>
          </p:cNvPr>
          <p:cNvSpPr txBox="1"/>
          <p:nvPr/>
        </p:nvSpPr>
        <p:spPr bwMode="auto">
          <a:xfrm>
            <a:off x="800488" y="2279683"/>
            <a:ext cx="5952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因此內積對右邊ket是線性。但對左邊bra是共軛線性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CC83F-567B-8EC2-B82F-9A170EAFE56F}"/>
              </a:ext>
            </a:extLst>
          </p:cNvPr>
          <p:cNvSpPr txBox="1"/>
          <p:nvPr/>
        </p:nvSpPr>
        <p:spPr bwMode="auto">
          <a:xfrm>
            <a:off x="800488" y="743269"/>
            <a:ext cx="4656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這個抽象的內積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，其實是函數乘積的積分：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1725F-6E4A-0F7B-FBF5-652FE76CA3A7}"/>
              </a:ext>
            </a:extLst>
          </p:cNvPr>
          <p:cNvSpPr txBox="1"/>
          <p:nvPr/>
        </p:nvSpPr>
        <p:spPr bwMode="auto">
          <a:xfrm>
            <a:off x="843719" y="4470300"/>
            <a:ext cx="5952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但內積前後次序對調後，會是對調前內積的複數共軛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8F0B2-C095-A2EE-2401-CBAAA900973C}"/>
              </a:ext>
            </a:extLst>
          </p:cNvPr>
          <p:cNvSpPr txBox="1"/>
          <p:nvPr/>
        </p:nvSpPr>
        <p:spPr bwMode="auto">
          <a:xfrm>
            <a:off x="843719" y="4060567"/>
            <a:ext cx="51893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一般內積與前後次序無關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D8DFA7A9-A404-B699-0554-B0E5D591680F}"/>
                  </a:ext>
                </a:extLst>
              </p:cNvPr>
              <p:cNvSpPr/>
              <p:nvPr/>
            </p:nvSpPr>
            <p:spPr>
              <a:xfrm>
                <a:off x="835852" y="1200990"/>
                <a:ext cx="31198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D8DFA7A9-A404-B699-0554-B0E5D5916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52" y="1200990"/>
                <a:ext cx="3119893" cy="901914"/>
              </a:xfrm>
              <a:prstGeom prst="rect">
                <a:avLst/>
              </a:prstGeom>
              <a:blipFill>
                <a:blip r:embed="rId5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93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9" name="Text Box 8"/>
          <p:cNvSpPr txBox="1">
            <a:spLocks noChangeArrowheads="1"/>
          </p:cNvSpPr>
          <p:nvPr/>
        </p:nvSpPr>
        <p:spPr bwMode="auto">
          <a:xfrm>
            <a:off x="722318" y="708274"/>
            <a:ext cx="946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物理量</a:t>
            </a:r>
          </a:p>
        </p:txBody>
      </p:sp>
      <p:sp>
        <p:nvSpPr>
          <p:cNvPr id="226311" name="Text Box 10"/>
          <p:cNvSpPr txBox="1">
            <a:spLocks noChangeArrowheads="1"/>
          </p:cNvSpPr>
          <p:nvPr/>
        </p:nvSpPr>
        <p:spPr bwMode="auto">
          <a:xfrm>
            <a:off x="2237035" y="724816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算子</a:t>
            </a:r>
          </a:p>
        </p:txBody>
      </p:sp>
      <p:sp>
        <p:nvSpPr>
          <p:cNvPr id="26" name="向右箭號 25"/>
          <p:cNvSpPr/>
          <p:nvPr/>
        </p:nvSpPr>
        <p:spPr>
          <a:xfrm>
            <a:off x="1649568" y="2049081"/>
            <a:ext cx="431800" cy="2873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05381" y="1158307"/>
                <a:ext cx="570454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算子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是向量空間上的線性變換</a:t>
                </a:r>
                <a:r>
                  <a:rPr lang="zh-TW" altLang="en-US" dirty="0"/>
                  <a:t>，將向量映射到向量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81" y="1158307"/>
                <a:ext cx="5704544" cy="378758"/>
              </a:xfrm>
              <a:prstGeom prst="rect">
                <a:avLst/>
              </a:prstGeom>
              <a:blipFill>
                <a:blip r:embed="rId2"/>
                <a:stretch>
                  <a:fillRect l="-222" t="-3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2206493" y="1972302"/>
                <a:ext cx="1459976" cy="404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493" y="1972302"/>
                <a:ext cx="1459976" cy="404983"/>
              </a:xfrm>
              <a:prstGeom prst="rect">
                <a:avLst/>
              </a:prstGeom>
              <a:blipFill>
                <a:blip r:embed="rId3"/>
                <a:stretch>
                  <a:fillRect l="-9483" t="-148485" r="-25000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3">
                <a:extLst>
                  <a:ext uri="{FF2B5EF4-FFF2-40B4-BE49-F238E27FC236}">
                    <a16:creationId xmlns:a16="http://schemas.microsoft.com/office/drawing/2014/main" id="{75DC8D27-C21D-FE1B-F807-C81DF317FDDA}"/>
                  </a:ext>
                </a:extLst>
              </p:cNvPr>
              <p:cNvSpPr/>
              <p:nvPr/>
            </p:nvSpPr>
            <p:spPr>
              <a:xfrm>
                <a:off x="2936481" y="729697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23">
                <a:extLst>
                  <a:ext uri="{FF2B5EF4-FFF2-40B4-BE49-F238E27FC236}">
                    <a16:creationId xmlns:a16="http://schemas.microsoft.com/office/drawing/2014/main" id="{75DC8D27-C21D-FE1B-F807-C81DF317F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481" y="729697"/>
                <a:ext cx="390492" cy="378758"/>
              </a:xfrm>
              <a:prstGeom prst="rect">
                <a:avLst/>
              </a:prstGeom>
              <a:blipFill>
                <a:blip r:embed="rId4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3">
                <a:extLst>
                  <a:ext uri="{FF2B5EF4-FFF2-40B4-BE49-F238E27FC236}">
                    <a16:creationId xmlns:a16="http://schemas.microsoft.com/office/drawing/2014/main" id="{D3B3BDA7-4315-5E3C-D790-216D7D53D559}"/>
                  </a:ext>
                </a:extLst>
              </p:cNvPr>
              <p:cNvSpPr/>
              <p:nvPr/>
            </p:nvSpPr>
            <p:spPr>
              <a:xfrm>
                <a:off x="770750" y="1985415"/>
                <a:ext cx="844771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23">
                <a:extLst>
                  <a:ext uri="{FF2B5EF4-FFF2-40B4-BE49-F238E27FC236}">
                    <a16:creationId xmlns:a16="http://schemas.microsoft.com/office/drawing/2014/main" id="{D3B3BDA7-4315-5E3C-D790-216D7D53D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50" y="1985415"/>
                <a:ext cx="844771" cy="378758"/>
              </a:xfrm>
              <a:prstGeom prst="rect">
                <a:avLst/>
              </a:prstGeom>
              <a:blipFill>
                <a:blip r:embed="rId5"/>
                <a:stretch>
                  <a:fillRect t="-3226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8">
            <a:extLst>
              <a:ext uri="{FF2B5EF4-FFF2-40B4-BE49-F238E27FC236}">
                <a16:creationId xmlns:a16="http://schemas.microsoft.com/office/drawing/2014/main" id="{6642D271-7925-D001-DDED-42217D448BB5}"/>
              </a:ext>
            </a:extLst>
          </p:cNvPr>
          <p:cNvSpPr txBox="1"/>
          <p:nvPr/>
        </p:nvSpPr>
        <p:spPr bwMode="auto">
          <a:xfrm>
            <a:off x="679275" y="1559663"/>
            <a:ext cx="5704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算子作用於一狀態，就得到向量空間上的另一狀態向量。</a:t>
            </a:r>
          </a:p>
        </p:txBody>
      </p:sp>
      <p:sp>
        <p:nvSpPr>
          <p:cNvPr id="8" name="向右箭號 25">
            <a:extLst>
              <a:ext uri="{FF2B5EF4-FFF2-40B4-BE49-F238E27FC236}">
                <a16:creationId xmlns:a16="http://schemas.microsoft.com/office/drawing/2014/main" id="{3D5F366D-93EB-632C-4481-612788F9B970}"/>
              </a:ext>
            </a:extLst>
          </p:cNvPr>
          <p:cNvSpPr/>
          <p:nvPr/>
        </p:nvSpPr>
        <p:spPr>
          <a:xfrm>
            <a:off x="1651922" y="750385"/>
            <a:ext cx="431800" cy="2873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CC0D70C5-6EEB-4752-7F18-047932CB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96" y="2469034"/>
            <a:ext cx="4512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如此測量期望值可以寫成：</a:t>
            </a:r>
          </a:p>
        </p:txBody>
      </p:sp>
      <p:sp>
        <p:nvSpPr>
          <p:cNvPr id="18" name="文字方塊 28">
            <a:extLst>
              <a:ext uri="{FF2B5EF4-FFF2-40B4-BE49-F238E27FC236}">
                <a16:creationId xmlns:a16="http://schemas.microsoft.com/office/drawing/2014/main" id="{2D5FD5B3-5FFA-2217-B59A-2EA7416A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416" y="3155187"/>
            <a:ext cx="503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與</a:t>
            </a:r>
          </a:p>
        </p:txBody>
      </p:sp>
      <p:sp>
        <p:nvSpPr>
          <p:cNvPr id="19" name="文字方塊 29">
            <a:extLst>
              <a:ext uri="{FF2B5EF4-FFF2-40B4-BE49-F238E27FC236}">
                <a16:creationId xmlns:a16="http://schemas.microsoft.com/office/drawing/2014/main" id="{7CA296C0-99FA-3997-068B-040CDAA8D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963" y="3114468"/>
            <a:ext cx="1055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的內積</a:t>
            </a:r>
          </a:p>
        </p:txBody>
      </p:sp>
      <p:sp>
        <p:nvSpPr>
          <p:cNvPr id="20" name="向右箭號 31">
            <a:extLst>
              <a:ext uri="{FF2B5EF4-FFF2-40B4-BE49-F238E27FC236}">
                <a16:creationId xmlns:a16="http://schemas.microsoft.com/office/drawing/2014/main" id="{5218A038-5226-1CBA-2C7C-95252D824CA9}"/>
              </a:ext>
            </a:extLst>
          </p:cNvPr>
          <p:cNvSpPr/>
          <p:nvPr/>
        </p:nvSpPr>
        <p:spPr>
          <a:xfrm>
            <a:off x="3988753" y="3196463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F156E4AF-5FED-D9ED-5795-7AA538A3340B}"/>
                  </a:ext>
                </a:extLst>
              </p:cNvPr>
              <p:cNvSpPr txBox="1"/>
              <p:nvPr/>
            </p:nvSpPr>
            <p:spPr bwMode="auto">
              <a:xfrm>
                <a:off x="756636" y="4080114"/>
                <a:ext cx="1642742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F156E4AF-5FED-D9ED-5795-7AA538A33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636" y="4080114"/>
                <a:ext cx="1642742" cy="404983"/>
              </a:xfrm>
              <a:prstGeom prst="rect">
                <a:avLst/>
              </a:prstGeom>
              <a:blipFill>
                <a:blip r:embed="rId6"/>
                <a:stretch>
                  <a:fillRect t="-148485" r="-9924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E2F7E2A6-23BB-F400-AFF7-3AFC3AE96E13}"/>
                  </a:ext>
                </a:extLst>
              </p:cNvPr>
              <p:cNvSpPr/>
              <p:nvPr/>
            </p:nvSpPr>
            <p:spPr>
              <a:xfrm>
                <a:off x="4559618" y="3116175"/>
                <a:ext cx="711798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E2F7E2A6-23BB-F400-AFF7-3AFC3AE96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18" y="3116175"/>
                <a:ext cx="711798" cy="404983"/>
              </a:xfrm>
              <a:prstGeom prst="rect">
                <a:avLst/>
              </a:prstGeom>
              <a:blipFill>
                <a:blip r:embed="rId7"/>
                <a:stretch>
                  <a:fillRect l="-61404" t="-148485" r="-28070" b="-2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6034C23B-132E-9783-9CEF-15F4478F227A}"/>
                  </a:ext>
                </a:extLst>
              </p:cNvPr>
              <p:cNvSpPr/>
              <p:nvPr/>
            </p:nvSpPr>
            <p:spPr>
              <a:xfrm>
                <a:off x="5679445" y="3145032"/>
                <a:ext cx="57951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11">
                <a:extLst>
                  <a:ext uri="{FF2B5EF4-FFF2-40B4-BE49-F238E27FC236}">
                    <a16:creationId xmlns:a16="http://schemas.microsoft.com/office/drawing/2014/main" id="{6034C23B-132E-9783-9CEF-15F4478F22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445" y="3145032"/>
                <a:ext cx="579518" cy="369332"/>
              </a:xfrm>
              <a:prstGeom prst="rect">
                <a:avLst/>
              </a:prstGeom>
              <a:blipFill>
                <a:blip r:embed="rId8"/>
                <a:stretch>
                  <a:fillRect l="-47826" t="-106667" r="-3695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C5F7F16A-EF0C-6F8A-FFE9-F11C81B48814}"/>
                  </a:ext>
                </a:extLst>
              </p:cNvPr>
              <p:cNvSpPr/>
              <p:nvPr/>
            </p:nvSpPr>
            <p:spPr>
              <a:xfrm>
                <a:off x="756636" y="2876967"/>
                <a:ext cx="303486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C5F7F16A-EF0C-6F8A-FFE9-F11C81B48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36" y="2876967"/>
                <a:ext cx="3034869" cy="901914"/>
              </a:xfrm>
              <a:prstGeom prst="rect">
                <a:avLst/>
              </a:prstGeom>
              <a:blipFill>
                <a:blip r:embed="rId9"/>
                <a:stretch>
                  <a:fillRect l="-5000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12BF232A-2D47-8C8E-78E9-70286BF5277C}"/>
                  </a:ext>
                </a:extLst>
              </p:cNvPr>
              <p:cNvSpPr txBox="1"/>
              <p:nvPr/>
            </p:nvSpPr>
            <p:spPr bwMode="auto">
              <a:xfrm>
                <a:off x="7177294" y="3120214"/>
                <a:ext cx="977363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12BF232A-2D47-8C8E-78E9-70286BF52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7294" y="3120214"/>
                <a:ext cx="977363" cy="404983"/>
              </a:xfrm>
              <a:prstGeom prst="rect">
                <a:avLst/>
              </a:prstGeom>
              <a:blipFill>
                <a:blip r:embed="rId10"/>
                <a:stretch>
                  <a:fillRect l="-26582" t="-145455" r="-18987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B725409-FA97-0D5C-BE7E-7C5A98E18A33}"/>
              </a:ext>
            </a:extLst>
          </p:cNvPr>
          <p:cNvSpPr txBox="1"/>
          <p:nvPr/>
        </p:nvSpPr>
        <p:spPr bwMode="auto">
          <a:xfrm>
            <a:off x="2620360" y="4123434"/>
            <a:ext cx="5250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新的內積符號使期望值表示式非常簡潔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3">
                <a:extLst>
                  <a:ext uri="{FF2B5EF4-FFF2-40B4-BE49-F238E27FC236}">
                    <a16:creationId xmlns:a16="http://schemas.microsoft.com/office/drawing/2014/main" id="{9D6487F4-3BBF-689E-95A8-B4ED814DE05B}"/>
                  </a:ext>
                </a:extLst>
              </p:cNvPr>
              <p:cNvSpPr/>
              <p:nvPr/>
            </p:nvSpPr>
            <p:spPr>
              <a:xfrm>
                <a:off x="6600366" y="1609244"/>
                <a:ext cx="551888" cy="40479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矩形 3">
                <a:extLst>
                  <a:ext uri="{FF2B5EF4-FFF2-40B4-BE49-F238E27FC236}">
                    <a16:creationId xmlns:a16="http://schemas.microsoft.com/office/drawing/2014/main" id="{9D6487F4-3BBF-689E-95A8-B4ED814DE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366" y="1609244"/>
                <a:ext cx="551888" cy="404791"/>
              </a:xfrm>
              <a:prstGeom prst="rect">
                <a:avLst/>
              </a:prstGeom>
              <a:blipFill>
                <a:blip r:embed="rId11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15109DD-2A76-7D86-BE64-5B8C33F2B2A4}"/>
              </a:ext>
            </a:extLst>
          </p:cNvPr>
          <p:cNvSpPr txBox="1"/>
          <p:nvPr/>
        </p:nvSpPr>
        <p:spPr bwMode="auto">
          <a:xfrm>
            <a:off x="6252721" y="982639"/>
            <a:ext cx="872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矩陣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E2B9DB-C02E-9FA8-F6F8-1C3A650FA7BF}"/>
              </a:ext>
            </a:extLst>
          </p:cNvPr>
          <p:cNvCxnSpPr/>
          <p:nvPr/>
        </p:nvCxnSpPr>
        <p:spPr>
          <a:xfrm>
            <a:off x="6545525" y="1334158"/>
            <a:ext cx="277589" cy="3833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04D8AA3-8399-5777-277C-1000710A3919}"/>
              </a:ext>
            </a:extLst>
          </p:cNvPr>
          <p:cNvSpPr txBox="1"/>
          <p:nvPr/>
        </p:nvSpPr>
        <p:spPr bwMode="auto">
          <a:xfrm>
            <a:off x="755576" y="5877272"/>
            <a:ext cx="8014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未來會介紹古典沒有的電子自旋，它的狀態就不是位置波函數，而真是向量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id="{E0967D90-8F52-5F50-8085-3A1C3EB4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041" y="4030986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068CB1D4-7897-D375-0B1D-BC521D6C3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4941" y="3742061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78EA7E58-BB9E-2DB0-8B26-BA2B91F70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871" y="4913695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774E1F50-A208-022F-DD56-4456810513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0359" y="520103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AutoShape 20">
            <a:extLst>
              <a:ext uri="{FF2B5EF4-FFF2-40B4-BE49-F238E27FC236}">
                <a16:creationId xmlns:a16="http://schemas.microsoft.com/office/drawing/2014/main" id="{CEB67A47-E75A-E976-7AE1-D408A071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954" y="4165923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2" name="AutoShape 22">
            <a:extLst>
              <a:ext uri="{FF2B5EF4-FFF2-40B4-BE49-F238E27FC236}">
                <a16:creationId xmlns:a16="http://schemas.microsoft.com/office/drawing/2014/main" id="{9D7F5E8E-E8EC-0030-2A31-BAE7E1C3CE8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200296" y="4907345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3884A71A-CE02-9592-1E29-DAF7E8A068EA}"/>
                  </a:ext>
                </a:extLst>
              </p:cNvPr>
              <p:cNvSpPr txBox="1"/>
              <p:nvPr/>
            </p:nvSpPr>
            <p:spPr bwMode="auto">
              <a:xfrm>
                <a:off x="764974" y="4899340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3" name="文字方塊 9">
                <a:extLst>
                  <a:ext uri="{FF2B5EF4-FFF2-40B4-BE49-F238E27FC236}">
                    <a16:creationId xmlns:a16="http://schemas.microsoft.com/office/drawing/2014/main" id="{3884A71A-CE02-9592-1E29-DAF7E8A06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974" y="4899340"/>
                <a:ext cx="4451686" cy="901914"/>
              </a:xfrm>
              <a:prstGeom prst="rect">
                <a:avLst/>
              </a:prstGeom>
              <a:blipFill>
                <a:blip r:embed="rId12"/>
                <a:stretch>
                  <a:fillRect l="-6838" t="-109722" r="-4843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75CC1664-A635-4EA8-C715-929181FE4335}"/>
              </a:ext>
            </a:extLst>
          </p:cNvPr>
          <p:cNvSpPr txBox="1"/>
          <p:nvPr/>
        </p:nvSpPr>
        <p:spPr bwMode="auto">
          <a:xfrm>
            <a:off x="743428" y="4534842"/>
            <a:ext cx="5277662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此定義可以推廣到不同態之間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29">
                <a:extLst>
                  <a:ext uri="{FF2B5EF4-FFF2-40B4-BE49-F238E27FC236}">
                    <a16:creationId xmlns:a16="http://schemas.microsoft.com/office/drawing/2014/main" id="{5D9C65C4-DFB8-0A93-AFA5-966B218D2E1E}"/>
                  </a:ext>
                </a:extLst>
              </p:cNvPr>
              <p:cNvSpPr txBox="1"/>
              <p:nvPr/>
            </p:nvSpPr>
            <p:spPr bwMode="auto">
              <a:xfrm>
                <a:off x="8365274" y="4343751"/>
                <a:ext cx="617110" cy="5535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29">
                <a:extLst>
                  <a:ext uri="{FF2B5EF4-FFF2-40B4-BE49-F238E27FC236}">
                    <a16:creationId xmlns:a16="http://schemas.microsoft.com/office/drawing/2014/main" id="{5D9C65C4-DFB8-0A93-AFA5-966B218D2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5274" y="4343751"/>
                <a:ext cx="617110" cy="5535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7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/>
      <p:bldP spid="30" grpId="0" animBg="1"/>
      <p:bldP spid="3" grpId="0"/>
      <p:bldP spid="7" grpId="0"/>
      <p:bldP spid="11" grpId="0" animBg="1"/>
      <p:bldP spid="12" grpId="0" animBg="1"/>
      <p:bldP spid="13" grpId="0" animBg="1"/>
      <p:bldP spid="25" grpId="0" animBg="1"/>
      <p:bldP spid="31" grpId="0" animBg="1"/>
      <p:bldP spid="32" grpId="0" animBg="1"/>
      <p:bldP spid="33" grpId="0" animBg="1"/>
      <p:bldP spid="34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8060" y="2132258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659" y="2583047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352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756" y="3990324"/>
                <a:ext cx="2928687" cy="901914"/>
              </a:xfrm>
              <a:prstGeom prst="rect">
                <a:avLst/>
              </a:prstGeom>
              <a:blipFill>
                <a:blip r:embed="rId3"/>
                <a:stretch>
                  <a:fillRect l="-732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13" y="1224761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890" y="3546996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20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060" y="796615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832" y="2873213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80" y="1234401"/>
                <a:ext cx="1643142" cy="895566"/>
              </a:xfrm>
              <a:prstGeom prst="rect">
                <a:avLst/>
              </a:prstGeom>
              <a:blipFill>
                <a:blip r:embed="rId8"/>
                <a:stretch>
                  <a:fillRect l="-16154" t="-90278" b="-143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542" y="4212180"/>
                <a:ext cx="1393395" cy="369332"/>
              </a:xfrm>
              <a:prstGeom prst="rect">
                <a:avLst/>
              </a:prstGeom>
              <a:blipFill>
                <a:blip r:embed="rId9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B105F7-DDE1-6F65-E834-B7C013D2D3F9}"/>
              </a:ext>
            </a:extLst>
          </p:cNvPr>
          <p:cNvSpPr txBox="1"/>
          <p:nvPr/>
        </p:nvSpPr>
        <p:spPr bwMode="auto">
          <a:xfrm>
            <a:off x="831619" y="4929138"/>
            <a:ext cx="7920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把狀態視為向量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展開與正交定理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，就如同向量空間的向量分析一模一樣！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/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如此，一系列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似乎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形成一組基底。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F5FA7F-317F-68AE-30C9-7A44CA3EC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362" y="5352383"/>
                <a:ext cx="7344816" cy="369332"/>
              </a:xfrm>
              <a:prstGeom prst="rect">
                <a:avLst/>
              </a:prstGeom>
              <a:blipFill>
                <a:blip r:embed="rId10"/>
                <a:stretch>
                  <a:fillRect l="-69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/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任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以此基底作展開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，疊加係數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就如同向量對一組基底的分量。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1698F6-F9BB-A4CE-3C5A-E7EE0914C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414" y="5752814"/>
                <a:ext cx="8123074" cy="369332"/>
              </a:xfrm>
              <a:prstGeom prst="rect">
                <a:avLst/>
              </a:prstGeom>
              <a:blipFill>
                <a:blip r:embed="rId11"/>
                <a:stretch>
                  <a:fillRect l="-62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E66E076-D238-9F0E-2474-989D72A3832C}"/>
              </a:ext>
            </a:extLst>
          </p:cNvPr>
          <p:cNvSpPr txBox="1"/>
          <p:nvPr/>
        </p:nvSpPr>
        <p:spPr bwMode="auto">
          <a:xfrm>
            <a:off x="827584" y="616456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狀態函數的資訊就保留在分量中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/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一系列能量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滿足：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1D3D1F-A73A-6D68-FE86-FB58F7F2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04664"/>
                <a:ext cx="4572000" cy="369332"/>
              </a:xfrm>
              <a:prstGeom prst="rect">
                <a:avLst/>
              </a:prstGeom>
              <a:blipFill>
                <a:blip r:embed="rId13"/>
                <a:stretch>
                  <a:fillRect l="-13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30989" y="152733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9034" y="2939158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64742" y="4322560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11" grpId="0"/>
      <p:bldP spid="15" grpId="0" animBg="1"/>
      <p:bldP spid="16" grpId="0" animBg="1"/>
      <p:bldP spid="17" grpId="0" animBg="1"/>
      <p:bldP spid="7" grpId="0"/>
      <p:bldP spid="9" grpId="0"/>
      <p:bldP spid="14" grpId="0"/>
      <p:bldP spid="20" grpId="0"/>
      <p:bldP spid="18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9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0703" b="78679"/>
          <a:stretch>
            <a:fillRect/>
          </a:stretch>
        </p:blipFill>
        <p:spPr bwMode="auto">
          <a:xfrm>
            <a:off x="4177327" y="1925389"/>
            <a:ext cx="3600400" cy="6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文字方塊 19"/>
          <p:cNvSpPr txBox="1">
            <a:spLocks noChangeArrowheads="1"/>
          </p:cNvSpPr>
          <p:nvPr/>
        </p:nvSpPr>
        <p:spPr bwMode="auto">
          <a:xfrm>
            <a:off x="529973" y="1552070"/>
            <a:ext cx="269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例如：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動量的本徵態</a:t>
            </a:r>
          </a:p>
        </p:txBody>
      </p:sp>
      <p:sp>
        <p:nvSpPr>
          <p:cNvPr id="81939" name="文字方塊 20"/>
          <p:cNvSpPr txBox="1">
            <a:spLocks noChangeArrowheads="1"/>
          </p:cNvSpPr>
          <p:nvPr/>
        </p:nvSpPr>
        <p:spPr bwMode="auto">
          <a:xfrm>
            <a:off x="572032" y="3307826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位置的本徵態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2936710" y="4739135"/>
                <a:ext cx="151216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710" y="4739135"/>
                <a:ext cx="1512168" cy="376770"/>
              </a:xfrm>
              <a:prstGeom prst="rect">
                <a:avLst/>
              </a:prstGeom>
              <a:blipFill>
                <a:blip r:embed="rId3"/>
                <a:stretch>
                  <a:fillRect l="-9167" t="-103226" r="-14167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20"/>
          <p:cNvSpPr txBox="1">
            <a:spLocks noChangeArrowheads="1"/>
          </p:cNvSpPr>
          <p:nvPr/>
        </p:nvSpPr>
        <p:spPr bwMode="auto">
          <a:xfrm>
            <a:off x="587460" y="4740919"/>
            <a:ext cx="24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能量的本徵態，定態：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/>
              <p:nvPr/>
            </p:nvSpPr>
            <p:spPr bwMode="auto">
              <a:xfrm>
                <a:off x="2784720" y="3786496"/>
                <a:ext cx="517751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4720" y="3786496"/>
                <a:ext cx="517751" cy="378758"/>
              </a:xfrm>
              <a:prstGeom prst="rect">
                <a:avLst/>
              </a:prstGeom>
              <a:blipFill>
                <a:blip r:embed="rId4"/>
                <a:stretch>
                  <a:fillRect l="-59524" t="-110000" r="-5238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/>
              <p:nvPr/>
            </p:nvSpPr>
            <p:spPr bwMode="auto">
              <a:xfrm>
                <a:off x="3249960" y="2126177"/>
                <a:ext cx="633153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9960" y="2126177"/>
                <a:ext cx="633153" cy="378758"/>
              </a:xfrm>
              <a:prstGeom prst="rect">
                <a:avLst/>
              </a:prstGeom>
              <a:blipFill>
                <a:blip r:embed="rId5"/>
                <a:stretch>
                  <a:fillRect l="-43137" t="-106452" r="-31373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/>
              <p:nvPr/>
            </p:nvSpPr>
            <p:spPr bwMode="auto">
              <a:xfrm>
                <a:off x="616570" y="2818117"/>
                <a:ext cx="16817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570" y="2818117"/>
                <a:ext cx="1681725" cy="369332"/>
              </a:xfrm>
              <a:prstGeom prst="rect">
                <a:avLst/>
              </a:prstGeom>
              <a:blipFill>
                <a:blip r:embed="rId6"/>
                <a:stretch>
                  <a:fillRect l="-9023" t="-103226" r="-1203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/>
              <p:nvPr/>
            </p:nvSpPr>
            <p:spPr bwMode="auto">
              <a:xfrm>
                <a:off x="651488" y="4320526"/>
                <a:ext cx="17064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488" y="4320526"/>
                <a:ext cx="1706482" cy="369332"/>
              </a:xfrm>
              <a:prstGeom prst="rect">
                <a:avLst/>
              </a:prstGeom>
              <a:blipFill>
                <a:blip r:embed="rId7"/>
                <a:stretch>
                  <a:fillRect l="-8148" t="-110000" r="-1111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/>
              <p:nvPr/>
            </p:nvSpPr>
            <p:spPr bwMode="auto">
              <a:xfrm>
                <a:off x="601822" y="2003074"/>
                <a:ext cx="192187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22" y="2003074"/>
                <a:ext cx="1921876" cy="664606"/>
              </a:xfrm>
              <a:prstGeom prst="rect">
                <a:avLst/>
              </a:prstGeom>
              <a:blipFill>
                <a:blip r:embed="rId8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EE61297B-043F-18FE-AD38-039A225423B2}"/>
              </a:ext>
            </a:extLst>
          </p:cNvPr>
          <p:cNvSpPr/>
          <p:nvPr/>
        </p:nvSpPr>
        <p:spPr>
          <a:xfrm>
            <a:off x="2523698" y="2211863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B3A144-AD81-0BB4-16EB-95B0C68F4FAE}"/>
              </a:ext>
            </a:extLst>
          </p:cNvPr>
          <p:cNvSpPr/>
          <p:nvPr/>
        </p:nvSpPr>
        <p:spPr>
          <a:xfrm>
            <a:off x="2068832" y="3833889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/>
              <p:nvPr/>
            </p:nvSpPr>
            <p:spPr>
              <a:xfrm>
                <a:off x="651488" y="3839838"/>
                <a:ext cx="125310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88" y="3839838"/>
                <a:ext cx="1253105" cy="276999"/>
              </a:xfrm>
              <a:prstGeom prst="rect">
                <a:avLst/>
              </a:prstGeom>
              <a:blipFill>
                <a:blip r:embed="rId9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9362" y="5331463"/>
                <a:ext cx="6823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任一狀態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可以以所有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組成的基底展開，分量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362" y="5331463"/>
                <a:ext cx="6823307" cy="369332"/>
              </a:xfrm>
              <a:prstGeom prst="rect">
                <a:avLst/>
              </a:prstGeom>
              <a:blipFill>
                <a:blip r:embed="rId10"/>
                <a:stretch>
                  <a:fillRect l="-743" t="-117241" b="-1724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/>
              <p:nvPr/>
            </p:nvSpPr>
            <p:spPr>
              <a:xfrm>
                <a:off x="618373" y="5760008"/>
                <a:ext cx="4652994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73" y="5760008"/>
                <a:ext cx="4652994" cy="764505"/>
              </a:xfrm>
              <a:prstGeom prst="rect">
                <a:avLst/>
              </a:prstGeom>
              <a:blipFill>
                <a:blip r:embed="rId11"/>
                <a:stretch>
                  <a:fillRect l="-4891"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/>
              <p:nvPr/>
            </p:nvSpPr>
            <p:spPr>
              <a:xfrm>
                <a:off x="6516216" y="5327100"/>
                <a:ext cx="228158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5327100"/>
                <a:ext cx="2281587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5056836-4E59-5037-D3A7-32F6BD1343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1065" y="2857373"/>
            <a:ext cx="4914900" cy="177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6C3A57D-FF1F-544D-4335-C455666FA8ED}"/>
              </a:ext>
            </a:extLst>
          </p:cNvPr>
          <p:cNvSpPr txBox="1"/>
          <p:nvPr/>
        </p:nvSpPr>
        <p:spPr bwMode="auto">
          <a:xfrm>
            <a:off x="449948" y="1163312"/>
            <a:ext cx="5167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有時會把本徵值寫在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ket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符號內，來標定本徵態。</a:t>
            </a:r>
          </a:p>
        </p:txBody>
      </p:sp>
      <p:sp>
        <p:nvSpPr>
          <p:cNvPr id="12" name="向右箭號 32">
            <a:extLst>
              <a:ext uri="{FF2B5EF4-FFF2-40B4-BE49-F238E27FC236}">
                <a16:creationId xmlns:a16="http://schemas.microsoft.com/office/drawing/2014/main" id="{519DFDBB-3141-28DB-335A-FB01C1481ECF}"/>
              </a:ext>
            </a:extLst>
          </p:cNvPr>
          <p:cNvSpPr/>
          <p:nvPr/>
        </p:nvSpPr>
        <p:spPr>
          <a:xfrm>
            <a:off x="2961192" y="706917"/>
            <a:ext cx="431800" cy="287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5" name="文字方塊 5">
            <a:extLst>
              <a:ext uri="{FF2B5EF4-FFF2-40B4-BE49-F238E27FC236}">
                <a16:creationId xmlns:a16="http://schemas.microsoft.com/office/drawing/2014/main" id="{05318C12-42E9-6800-C55D-3EF413BDE936}"/>
              </a:ext>
            </a:extLst>
          </p:cNvPr>
          <p:cNvSpPr txBox="1"/>
          <p:nvPr/>
        </p:nvSpPr>
        <p:spPr>
          <a:xfrm>
            <a:off x="578644" y="200845"/>
            <a:ext cx="280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800" dirty="0">
                <a:latin typeface="Times New Roman"/>
                <a:cs typeface="Times New Roman"/>
              </a:rPr>
              <a:t>測量值確定的本徵態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73540C04-B1AB-FD79-BDBC-2F4C5F9341CF}"/>
                  </a:ext>
                </a:extLst>
              </p:cNvPr>
              <p:cNvSpPr txBox="1"/>
              <p:nvPr/>
            </p:nvSpPr>
            <p:spPr bwMode="auto">
              <a:xfrm>
                <a:off x="3731065" y="660487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73540C04-B1AB-FD79-BDBC-2F4C5F934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1065" y="660487"/>
                <a:ext cx="1799065" cy="378758"/>
              </a:xfrm>
              <a:prstGeom prst="rect">
                <a:avLst/>
              </a:prstGeom>
              <a:blipFill>
                <a:blip r:embed="rId14"/>
                <a:stretch>
                  <a:fillRect l="-3497" t="-103226" r="-769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40B40D63-8DDA-54E6-9CAD-409B2B83D9C2}"/>
                  </a:ext>
                </a:extLst>
              </p:cNvPr>
              <p:cNvSpPr txBox="1"/>
              <p:nvPr/>
            </p:nvSpPr>
            <p:spPr bwMode="auto">
              <a:xfrm>
                <a:off x="640727" y="661207"/>
                <a:ext cx="1941955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40B40D63-8DDA-54E6-9CAD-409B2B83D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727" y="661207"/>
                <a:ext cx="1941955" cy="378758"/>
              </a:xfrm>
              <a:prstGeom prst="rect">
                <a:avLst/>
              </a:prstGeom>
              <a:blipFill>
                <a:blip r:embed="rId15"/>
                <a:stretch>
                  <a:fillRect t="-3125"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E474EAF3-14D3-434B-E7A7-379FC0F6C09F}"/>
                  </a:ext>
                </a:extLst>
              </p:cNvPr>
              <p:cNvSpPr txBox="1"/>
              <p:nvPr/>
            </p:nvSpPr>
            <p:spPr bwMode="auto">
              <a:xfrm>
                <a:off x="5519468" y="1140855"/>
                <a:ext cx="1338094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E474EAF3-14D3-434B-E7A7-379FC0F6C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9468" y="1140855"/>
                <a:ext cx="1338094" cy="378758"/>
              </a:xfrm>
              <a:prstGeom prst="rect">
                <a:avLst/>
              </a:prstGeom>
              <a:blipFill>
                <a:blip r:embed="rId16"/>
                <a:stretch>
                  <a:fillRect l="-18868" t="-103226" r="-13208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A6AC734-FEB3-C132-8D50-94A195539D8A}"/>
                  </a:ext>
                </a:extLst>
              </p:cNvPr>
              <p:cNvSpPr txBox="1"/>
              <p:nvPr/>
            </p:nvSpPr>
            <p:spPr bwMode="auto">
              <a:xfrm>
                <a:off x="7092281" y="1140855"/>
                <a:ext cx="1440160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EA6AC734-FEB3-C132-8D50-94A195539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1" y="1140855"/>
                <a:ext cx="1440160" cy="378758"/>
              </a:xfrm>
              <a:prstGeom prst="rect">
                <a:avLst/>
              </a:prstGeom>
              <a:blipFill>
                <a:blip r:embed="rId17"/>
                <a:stretch>
                  <a:fillRect l="-7895" t="-103226" r="-13158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8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33" grpId="0" animBg="1"/>
      <p:bldP spid="34" grpId="0"/>
      <p:bldP spid="3" grpId="0" animBg="1"/>
      <p:bldP spid="6" grpId="0" animBg="1"/>
      <p:bldP spid="10" grpId="0" animBg="1"/>
      <p:bldP spid="11" grpId="0" animBg="1"/>
      <p:bldP spid="19" grpId="0"/>
      <p:bldP spid="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3059832" y="1124744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1124744"/>
                <a:ext cx="4451686" cy="901914"/>
              </a:xfrm>
              <a:prstGeom prst="rect">
                <a:avLst/>
              </a:prstGeom>
              <a:blipFill>
                <a:blip r:embed="rId2"/>
                <a:stretch>
                  <a:fillRect l="-6534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EF7B86-F0BD-B6F4-C00F-523BCBBD9E71}"/>
                  </a:ext>
                </a:extLst>
              </p:cNvPr>
              <p:cNvSpPr txBox="1"/>
              <p:nvPr/>
            </p:nvSpPr>
            <p:spPr bwMode="auto">
              <a:xfrm>
                <a:off x="1056419" y="1386322"/>
                <a:ext cx="321456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對應的矩陣元：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EF7B86-F0BD-B6F4-C00F-523BCBBD9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9" y="1386322"/>
                <a:ext cx="3214563" cy="378758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/>
              <p:nvPr/>
            </p:nvSpPr>
            <p:spPr bwMode="auto">
              <a:xfrm>
                <a:off x="1056419" y="3566954"/>
                <a:ext cx="4671354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算子也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是：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04C49-C0AC-99F8-0A99-9C40D028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9" y="3566954"/>
                <a:ext cx="4671354" cy="376450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/>
              <p:nvPr/>
            </p:nvSpPr>
            <p:spPr>
              <a:xfrm>
                <a:off x="1043608" y="3950146"/>
                <a:ext cx="725868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36">
                <a:extLst>
                  <a:ext uri="{FF2B5EF4-FFF2-40B4-BE49-F238E27FC236}">
                    <a16:creationId xmlns:a16="http://schemas.microsoft.com/office/drawing/2014/main" id="{22C8F625-417F-8ED9-82D0-004DCA3D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950146"/>
                <a:ext cx="7258683" cy="901914"/>
              </a:xfrm>
              <a:prstGeom prst="rect">
                <a:avLst/>
              </a:prstGeom>
              <a:blipFill>
                <a:blip r:embed="rId5"/>
                <a:stretch>
                  <a:fillRect l="-4021" t="-111111" r="-2972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/>
              <p:nvPr/>
            </p:nvSpPr>
            <p:spPr bwMode="auto">
              <a:xfrm>
                <a:off x="1056419" y="2212973"/>
                <a:ext cx="58742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似乎很多時候算子可以看成作用在Bra上，例如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8D84E5-C1AD-D9F3-604D-C132D051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419" y="2212973"/>
                <a:ext cx="5874278" cy="369332"/>
              </a:xfrm>
              <a:prstGeom prst="rect">
                <a:avLst/>
              </a:prstGeom>
              <a:blipFill>
                <a:blip r:embed="rId6"/>
                <a:stretch>
                  <a:fillRect l="-8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/>
              <p:nvPr/>
            </p:nvSpPr>
            <p:spPr>
              <a:xfrm>
                <a:off x="1060489" y="2631568"/>
                <a:ext cx="6166891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6">
                <a:extLst>
                  <a:ext uri="{FF2B5EF4-FFF2-40B4-BE49-F238E27FC236}">
                    <a16:creationId xmlns:a16="http://schemas.microsoft.com/office/drawing/2014/main" id="{9B0E3E98-B885-0E5B-DE32-B9327776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89" y="2631568"/>
                <a:ext cx="6166891" cy="901914"/>
              </a:xfrm>
              <a:prstGeom prst="rect">
                <a:avLst/>
              </a:prstGeom>
              <a:blipFill>
                <a:blip r:embed="rId7"/>
                <a:stretch>
                  <a:fillRect l="-3696" t="-111111" r="-2259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E0AA51-88A8-4ED5-39ED-D404887A09A9}"/>
              </a:ext>
            </a:extLst>
          </p:cNvPr>
          <p:cNvSpPr txBox="1"/>
          <p:nvPr/>
        </p:nvSpPr>
        <p:spPr bwMode="auto">
          <a:xfrm>
            <a:off x="990548" y="4951182"/>
            <a:ext cx="5020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具有這樣性質的算子稱為Hermitian：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/>
              <p:nvPr/>
            </p:nvSpPr>
            <p:spPr>
              <a:xfrm>
                <a:off x="1043608" y="5439244"/>
                <a:ext cx="6166891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36">
                <a:extLst>
                  <a:ext uri="{FF2B5EF4-FFF2-40B4-BE49-F238E27FC236}">
                    <a16:creationId xmlns:a16="http://schemas.microsoft.com/office/drawing/2014/main" id="{47F91955-1B9F-6C1B-0A0A-58152E854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439244"/>
                <a:ext cx="6166891" cy="901914"/>
              </a:xfrm>
              <a:prstGeom prst="rect">
                <a:avLst/>
              </a:prstGeom>
              <a:blipFill>
                <a:blip r:embed="rId8"/>
                <a:stretch>
                  <a:fillRect l="-4527" t="-111111" r="-329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A940B3C-BCA2-774C-1037-A3DD182CA85C}"/>
              </a:ext>
            </a:extLst>
          </p:cNvPr>
          <p:cNvSpPr txBox="1"/>
          <p:nvPr/>
        </p:nvSpPr>
        <p:spPr bwMode="auto">
          <a:xfrm>
            <a:off x="3370481" y="581582"/>
            <a:ext cx="1561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Adjoint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6" grpId="0" animBg="1"/>
      <p:bldP spid="17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/>
              <p:nvPr/>
            </p:nvSpPr>
            <p:spPr bwMode="auto">
              <a:xfrm>
                <a:off x="1619673" y="2761858"/>
                <a:ext cx="4427984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5E1B4346-463A-896F-EA6C-621EE0E6F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3" y="2761858"/>
                <a:ext cx="4427984" cy="432362"/>
              </a:xfrm>
              <a:prstGeom prst="rect">
                <a:avLst/>
              </a:prstGeom>
              <a:blipFill>
                <a:blip r:embed="rId2"/>
                <a:stretch>
                  <a:fillRect t="-134286" b="-2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0EB19AA-2B5B-78D1-3C1F-5162BE29AF99}"/>
              </a:ext>
            </a:extLst>
          </p:cNvPr>
          <p:cNvSpPr txBox="1"/>
          <p:nvPr/>
        </p:nvSpPr>
        <p:spPr bwMode="auto">
          <a:xfrm>
            <a:off x="1597878" y="3350766"/>
            <a:ext cx="62007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大膽推測：可測量的物理量都由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7D1FF-A8D6-2749-C7D7-8B5107901B4F}"/>
              </a:ext>
            </a:extLst>
          </p:cNvPr>
          <p:cNvSpPr txBox="1"/>
          <p:nvPr/>
        </p:nvSpPr>
        <p:spPr bwMode="auto">
          <a:xfrm>
            <a:off x="1597878" y="4149080"/>
            <a:ext cx="6660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本徵值就是本徵態的期望值，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算子的期望值是實數！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1F718-9058-F380-989C-E9309BA2D790}"/>
              </a:ext>
            </a:extLst>
          </p:cNvPr>
          <p:cNvSpPr txBox="1"/>
          <p:nvPr/>
        </p:nvSpPr>
        <p:spPr bwMode="auto">
          <a:xfrm>
            <a:off x="1619671" y="455900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因此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算子的本徵值</a:t>
            </a:r>
            <a:r>
              <a:rPr lang="en-TW" dirty="0"/>
              <a:t>必是實數。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00E58-B314-06F2-762E-7418339DBEF7}"/>
              </a:ext>
            </a:extLst>
          </p:cNvPr>
          <p:cNvSpPr txBox="1"/>
          <p:nvPr/>
        </p:nvSpPr>
        <p:spPr bwMode="auto">
          <a:xfrm>
            <a:off x="1619672" y="2275046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算子的期望值永遠是實數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!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CFA414E-EB00-85ED-5F7A-A390ADF27F8F}"/>
                  </a:ext>
                </a:extLst>
              </p:cNvPr>
              <p:cNvSpPr/>
              <p:nvPr/>
            </p:nvSpPr>
            <p:spPr>
              <a:xfrm>
                <a:off x="2603192" y="1737585"/>
                <a:ext cx="2258982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CFA414E-EB00-85ED-5F7A-A390ADF27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192" y="1737585"/>
                <a:ext cx="2258982" cy="404983"/>
              </a:xfrm>
              <a:prstGeom prst="rect">
                <a:avLst/>
              </a:prstGeom>
              <a:blipFill>
                <a:blip r:embed="rId3"/>
                <a:stretch>
                  <a:fillRect l="-5556" t="-145455" r="-2222" b="-2242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7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059951" y="1768801"/>
                <a:ext cx="357002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l-GR" altLang="zh-TW" sz="1800" i="1" smtClean="0">
                          <a:latin typeface="Cambria Math"/>
                          <a:ea typeface="Cambria Math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9951" y="1768801"/>
                <a:ext cx="3570022" cy="404983"/>
              </a:xfrm>
              <a:prstGeom prst="rect">
                <a:avLst/>
              </a:prstGeom>
              <a:blipFill>
                <a:blip r:embed="rId2"/>
                <a:stretch>
                  <a:fillRect l="-8156" t="-148485" r="-6028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000361" y="1297410"/>
                <a:ext cx="7775174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這個內積，也可以表示為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經過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某個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線性變換後的態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的內積：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61" y="1297410"/>
                <a:ext cx="7775174" cy="378758"/>
              </a:xfrm>
              <a:prstGeom prst="rect">
                <a:avLst/>
              </a:prstGeom>
              <a:blipFill>
                <a:blip r:embed="rId3"/>
                <a:stretch>
                  <a:fillRect l="-651" t="-110000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1070628" y="86984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628" y="86984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580" t="-148485" r="-9877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B1183-6194-63F1-BDA5-618D6F5631E2}"/>
                  </a:ext>
                </a:extLst>
              </p:cNvPr>
              <p:cNvSpPr txBox="1"/>
              <p:nvPr/>
            </p:nvSpPr>
            <p:spPr bwMode="auto">
              <a:xfrm>
                <a:off x="966456" y="3740081"/>
                <a:ext cx="4834493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以上就是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的定義，稱為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B1183-6194-63F1-BDA5-618D6F56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456" y="3740081"/>
                <a:ext cx="4834493" cy="378758"/>
              </a:xfrm>
              <a:prstGeom prst="rect">
                <a:avLst/>
              </a:prstGeom>
              <a:blipFill>
                <a:blip r:embed="rId5"/>
                <a:stretch>
                  <a:fillRect l="-105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9D116-6A58-BA8A-860F-67B926A4EB58}"/>
                  </a:ext>
                </a:extLst>
              </p:cNvPr>
              <p:cNvSpPr txBox="1"/>
              <p:nvPr/>
            </p:nvSpPr>
            <p:spPr bwMode="auto">
              <a:xfrm>
                <a:off x="1041228" y="5796393"/>
                <a:ext cx="1010492" cy="3764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9D116-6A58-BA8A-860F-67B926A4E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28" y="5796393"/>
                <a:ext cx="1010492" cy="376450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6F55BF-4818-C056-31E9-983F488C8C6B}"/>
                  </a:ext>
                </a:extLst>
              </p:cNvPr>
              <p:cNvSpPr txBox="1"/>
              <p:nvPr/>
            </p:nvSpPr>
            <p:spPr bwMode="auto">
              <a:xfrm>
                <a:off x="966456" y="4911631"/>
                <a:ext cx="65303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latin typeface="Times New Roman" pitchFamily="18" charset="0"/>
                        <a:cs typeface="Times New Roman" pitchFamily="18" charset="0"/>
                      </a:rPr>
                      <m:t>Hermitian</m:t>
                    </m:r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算子的定義，就是它與它的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算子相等！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6F55BF-4818-C056-31E9-983F488C8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456" y="4911631"/>
                <a:ext cx="65303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D6DC7-2881-D726-BEE3-45EC5F8BE0CF}"/>
                  </a:ext>
                </a:extLst>
              </p:cNvPr>
              <p:cNvSpPr txBox="1"/>
              <p:nvPr/>
            </p:nvSpPr>
            <p:spPr bwMode="auto">
              <a:xfrm>
                <a:off x="5489672" y="1758864"/>
                <a:ext cx="3192254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是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對應的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</a:t>
                </a:r>
                <a:r>
                  <a:rPr lang="en-TW" dirty="0"/>
                  <a:t>。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FD6DC7-2881-D726-BEE3-45EC5F8BE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672" y="1758864"/>
                <a:ext cx="3192254" cy="404983"/>
              </a:xfrm>
              <a:prstGeom prst="rect">
                <a:avLst/>
              </a:prstGeom>
              <a:blipFill>
                <a:blip r:embed="rId8"/>
                <a:stretch>
                  <a:fillRect l="-14683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1049940" y="413069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一般來說，算子不一定是Hermitian。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39A7DB-0C28-8725-2149-C7038F7725D0}"/>
                  </a:ext>
                </a:extLst>
              </p:cNvPr>
              <p:cNvSpPr txBox="1"/>
              <p:nvPr/>
            </p:nvSpPr>
            <p:spPr bwMode="auto">
              <a:xfrm>
                <a:off x="2594239" y="5796393"/>
                <a:ext cx="1010492" cy="37645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39A7DB-0C28-8725-2149-C7038F772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94239" y="5796393"/>
                <a:ext cx="1010492" cy="3764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6F432-7577-D8FD-475C-078AA2C32583}"/>
                  </a:ext>
                </a:extLst>
              </p:cNvPr>
              <p:cNvSpPr txBox="1"/>
              <p:nvPr/>
            </p:nvSpPr>
            <p:spPr bwMode="auto">
              <a:xfrm>
                <a:off x="4286224" y="5786245"/>
                <a:ext cx="1010492" cy="3767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6F432-7577-D8FD-475C-078AA2C3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24" y="5786245"/>
                <a:ext cx="1010492" cy="376770"/>
              </a:xfrm>
              <a:prstGeom prst="rect">
                <a:avLst/>
              </a:prstGeom>
              <a:blipFill>
                <a:blip r:embed="rId10"/>
                <a:stretch>
                  <a:fillRect t="-32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96366628-1C2B-C934-D840-24E479AEAF80}"/>
                  </a:ext>
                </a:extLst>
              </p:cNvPr>
              <p:cNvSpPr/>
              <p:nvPr/>
            </p:nvSpPr>
            <p:spPr>
              <a:xfrm>
                <a:off x="1052143" y="2289518"/>
                <a:ext cx="483449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96366628-1C2B-C934-D840-24E479AEA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43" y="2289518"/>
                <a:ext cx="4834493" cy="901914"/>
              </a:xfrm>
              <a:prstGeom prst="rect">
                <a:avLst/>
              </a:prstGeom>
              <a:blipFill>
                <a:blip r:embed="rId11"/>
                <a:stretch>
                  <a:fillRect l="-1679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A492D8C-0173-89A3-A919-2D71479D0834}"/>
              </a:ext>
            </a:extLst>
          </p:cNvPr>
          <p:cNvSpPr txBox="1"/>
          <p:nvPr/>
        </p:nvSpPr>
        <p:spPr bwMode="auto">
          <a:xfrm>
            <a:off x="5322687" y="3741075"/>
            <a:ext cx="2493681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若是矩陣：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F043D0-E641-9901-1602-47CBB51CE2A8}"/>
                  </a:ext>
                </a:extLst>
              </p:cNvPr>
              <p:cNvSpPr txBox="1"/>
              <p:nvPr/>
            </p:nvSpPr>
            <p:spPr bwMode="auto">
              <a:xfrm>
                <a:off x="6484075" y="3742069"/>
                <a:ext cx="1203448" cy="3767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F043D0-E641-9901-1602-47CBB51CE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4075" y="3742069"/>
                <a:ext cx="1203448" cy="376770"/>
              </a:xfrm>
              <a:prstGeom prst="rect">
                <a:avLst/>
              </a:prstGeom>
              <a:blipFill>
                <a:blip r:embed="rId12"/>
                <a:stretch>
                  <a:fillRect t="-32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93F5D-8203-08D4-5209-DF6E0FACDA1F}"/>
                  </a:ext>
                </a:extLst>
              </p:cNvPr>
              <p:cNvSpPr txBox="1"/>
              <p:nvPr/>
            </p:nvSpPr>
            <p:spPr bwMode="auto">
              <a:xfrm>
                <a:off x="1007698" y="4234573"/>
                <a:ext cx="3564302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Adjoint</a:t>
                </a:r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就是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93F5D-8203-08D4-5209-DF6E0FACD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98" y="4234573"/>
                <a:ext cx="3564302" cy="378758"/>
              </a:xfrm>
              <a:prstGeom prst="rect">
                <a:avLst/>
              </a:prstGeom>
              <a:blipFill>
                <a:blip r:embed="rId13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CF0734-1C16-7B7E-B3B3-85C26173BD8E}"/>
                  </a:ext>
                </a:extLst>
              </p:cNvPr>
              <p:cNvSpPr txBox="1"/>
              <p:nvPr/>
            </p:nvSpPr>
            <p:spPr bwMode="auto">
              <a:xfrm>
                <a:off x="3207957" y="4236561"/>
                <a:ext cx="1203448" cy="378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CF0734-1C16-7B7E-B3B3-85C26173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7957" y="4236561"/>
                <a:ext cx="1203448" cy="378758"/>
              </a:xfrm>
              <a:prstGeom prst="rect">
                <a:avLst/>
              </a:prstGeom>
              <a:blipFill>
                <a:blip r:embed="rId14"/>
                <a:stretch>
                  <a:fillRect t="-3226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2A4171-3CAF-9210-06DB-33AAB5BEB0F6}"/>
                  </a:ext>
                </a:extLst>
              </p:cNvPr>
              <p:cNvSpPr txBox="1"/>
              <p:nvPr/>
            </p:nvSpPr>
            <p:spPr bwMode="auto">
              <a:xfrm>
                <a:off x="1041228" y="5344225"/>
                <a:ext cx="1010492" cy="378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2A4171-3CAF-9210-06DB-33AAB5BEB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28" y="5344225"/>
                <a:ext cx="1010492" cy="378758"/>
              </a:xfrm>
              <a:prstGeom prst="rect">
                <a:avLst/>
              </a:prstGeom>
              <a:blipFill>
                <a:blip r:embed="rId15"/>
                <a:stretch>
                  <a:fillRect t="-32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6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6" grpId="0"/>
      <p:bldP spid="14" grpId="0" animBg="1"/>
      <p:bldP spid="15" grpId="0"/>
      <p:bldP spid="11" grpId="0"/>
      <p:bldP spid="10" grpId="0" animBg="1"/>
      <p:bldP spid="12" grpId="0" animBg="1"/>
      <p:bldP spid="13" grpId="0" animBg="1"/>
      <p:bldP spid="4" grpId="0"/>
      <p:bldP spid="7" grpId="0" animBg="1"/>
      <p:bldP spid="8" grpId="0"/>
      <p:bldP spid="9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252738"/>
                <a:ext cx="6398702" cy="432362"/>
              </a:xfrm>
              <a:prstGeom prst="rect">
                <a:avLst/>
              </a:prstGeom>
              <a:blipFill>
                <a:blip r:embed="rId2"/>
                <a:stretch>
                  <a:fillRect l="-3762" t="-134286" r="-2574" b="-20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此內積或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dirty="0"/>
                  <a:t>矩陣元取複數共軛，可以表示為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/>
                  <a:t>的矩陣元，兩邊態對調。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62" y="2669577"/>
                <a:ext cx="8546523" cy="378758"/>
              </a:xfrm>
              <a:prstGeom prst="rect">
                <a:avLst/>
              </a:prstGeom>
              <a:blipFill>
                <a:blip r:embed="rId3"/>
                <a:stretch>
                  <a:fillRect l="-593" t="-6452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060191"/>
                <a:ext cx="2048736" cy="404983"/>
              </a:xfrm>
              <a:prstGeom prst="rect">
                <a:avLst/>
              </a:prstGeom>
              <a:blipFill>
                <a:blip r:embed="rId4"/>
                <a:stretch>
                  <a:fillRect l="-13497" t="-153125" r="-9202" b="-2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831C297-3715-475D-23C9-2AE316F9966E}"/>
              </a:ext>
            </a:extLst>
          </p:cNvPr>
          <p:cNvSpPr txBox="1"/>
          <p:nvPr/>
        </p:nvSpPr>
        <p:spPr bwMode="auto">
          <a:xfrm>
            <a:off x="479962" y="1626807"/>
            <a:ext cx="4987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還有一個有用的公式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562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9" descr="40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0703" b="78679"/>
          <a:stretch>
            <a:fillRect/>
          </a:stretch>
        </p:blipFill>
        <p:spPr bwMode="auto">
          <a:xfrm>
            <a:off x="4260510" y="711023"/>
            <a:ext cx="3600400" cy="68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文字方塊 19"/>
          <p:cNvSpPr txBox="1">
            <a:spLocks noChangeArrowheads="1"/>
          </p:cNvSpPr>
          <p:nvPr/>
        </p:nvSpPr>
        <p:spPr bwMode="auto">
          <a:xfrm>
            <a:off x="613156" y="337704"/>
            <a:ext cx="269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例如：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動量的本徵態</a:t>
            </a:r>
          </a:p>
        </p:txBody>
      </p:sp>
      <p:sp>
        <p:nvSpPr>
          <p:cNvPr id="81939" name="文字方塊 20"/>
          <p:cNvSpPr txBox="1">
            <a:spLocks noChangeArrowheads="1"/>
          </p:cNvSpPr>
          <p:nvPr/>
        </p:nvSpPr>
        <p:spPr bwMode="auto">
          <a:xfrm>
            <a:off x="595541" y="251814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位置的本徵態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3091970" y="4730808"/>
                <a:ext cx="1512168" cy="3767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1970" y="4730808"/>
                <a:ext cx="1512168" cy="376770"/>
              </a:xfrm>
              <a:prstGeom prst="rect">
                <a:avLst/>
              </a:prstGeom>
              <a:blipFill>
                <a:blip r:embed="rId3"/>
                <a:stretch>
                  <a:fillRect l="-8333" t="-103226" r="-150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20"/>
          <p:cNvSpPr txBox="1">
            <a:spLocks noChangeArrowheads="1"/>
          </p:cNvSpPr>
          <p:nvPr/>
        </p:nvSpPr>
        <p:spPr bwMode="auto">
          <a:xfrm>
            <a:off x="662041" y="4741785"/>
            <a:ext cx="2448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能量的本徵態，定態：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/>
              <p:nvPr/>
            </p:nvSpPr>
            <p:spPr bwMode="auto">
              <a:xfrm>
                <a:off x="2808229" y="2996815"/>
                <a:ext cx="517751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38D486F5-CE4C-38BF-314E-569A29F9D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8229" y="2996815"/>
                <a:ext cx="517751" cy="378758"/>
              </a:xfrm>
              <a:prstGeom prst="rect">
                <a:avLst/>
              </a:prstGeom>
              <a:blipFill>
                <a:blip r:embed="rId4"/>
                <a:stretch>
                  <a:fillRect l="-59524" t="-110000" r="-52381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/>
              <p:nvPr/>
            </p:nvSpPr>
            <p:spPr bwMode="auto">
              <a:xfrm>
                <a:off x="3333143" y="911811"/>
                <a:ext cx="633153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AB8389B-95B2-5FDA-96E5-1F4B22D34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3143" y="911811"/>
                <a:ext cx="633153" cy="378758"/>
              </a:xfrm>
              <a:prstGeom prst="rect">
                <a:avLst/>
              </a:prstGeom>
              <a:blipFill>
                <a:blip r:embed="rId5"/>
                <a:stretch>
                  <a:fillRect l="-43137" t="-110000" r="-31373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/>
              <p:nvPr/>
            </p:nvSpPr>
            <p:spPr bwMode="auto">
              <a:xfrm>
                <a:off x="699753" y="1603751"/>
                <a:ext cx="16817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ECF8FF3A-7BAE-6B5B-36FB-1B10373D4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753" y="1603751"/>
                <a:ext cx="1681725" cy="369332"/>
              </a:xfrm>
              <a:prstGeom prst="rect">
                <a:avLst/>
              </a:prstGeom>
              <a:blipFill>
                <a:blip r:embed="rId6"/>
                <a:stretch>
                  <a:fillRect l="-9023" t="-106667" r="-120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/>
              <p:nvPr/>
            </p:nvSpPr>
            <p:spPr bwMode="auto">
              <a:xfrm>
                <a:off x="674997" y="3530845"/>
                <a:ext cx="170648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25FE96C-7F6D-CF55-5406-D233336E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997" y="3530845"/>
                <a:ext cx="1706482" cy="369332"/>
              </a:xfrm>
              <a:prstGeom prst="rect">
                <a:avLst/>
              </a:prstGeom>
              <a:blipFill>
                <a:blip r:embed="rId7"/>
                <a:stretch>
                  <a:fillRect l="-8148" t="-103226" r="-11111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/>
              <p:nvPr/>
            </p:nvSpPr>
            <p:spPr bwMode="auto">
              <a:xfrm>
                <a:off x="685005" y="788708"/>
                <a:ext cx="1921876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C4241F-B931-172D-9A17-FEF9928C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05" y="788708"/>
                <a:ext cx="1921876" cy="664606"/>
              </a:xfrm>
              <a:prstGeom prst="rect">
                <a:avLst/>
              </a:prstGeom>
              <a:blipFill>
                <a:blip r:embed="rId8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EE61297B-043F-18FE-AD38-039A225423B2}"/>
              </a:ext>
            </a:extLst>
          </p:cNvPr>
          <p:cNvSpPr/>
          <p:nvPr/>
        </p:nvSpPr>
        <p:spPr>
          <a:xfrm>
            <a:off x="2606881" y="997497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CB3A144-AD81-0BB4-16EB-95B0C68F4FAE}"/>
              </a:ext>
            </a:extLst>
          </p:cNvPr>
          <p:cNvSpPr/>
          <p:nvPr/>
        </p:nvSpPr>
        <p:spPr>
          <a:xfrm>
            <a:off x="2092341" y="3044208"/>
            <a:ext cx="432048" cy="2829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/>
              <p:nvPr/>
            </p:nvSpPr>
            <p:spPr>
              <a:xfrm>
                <a:off x="674997" y="3050157"/>
                <a:ext cx="1253105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D0FC24-50F2-11D1-E95D-4C88DCB32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97" y="3050157"/>
                <a:ext cx="1253105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012" y="5180908"/>
                <a:ext cx="68233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為例，任一狀態可以以所有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組成的基底，以分量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Arial" charset="0"/>
                  </a:rPr>
                  <a:t>展開：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957F626-58E1-03E2-C704-1DAD52F3C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012" y="5180908"/>
                <a:ext cx="6823307" cy="369332"/>
              </a:xfrm>
              <a:prstGeom prst="rect">
                <a:avLst/>
              </a:prstGeom>
              <a:blipFill>
                <a:blip r:embed="rId10"/>
                <a:stretch>
                  <a:fillRect l="-1301" t="-117241" b="-17586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/>
              <p:nvPr/>
            </p:nvSpPr>
            <p:spPr>
              <a:xfrm>
                <a:off x="751125" y="5599860"/>
                <a:ext cx="3188787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CF0B2F47-8E9E-12CA-1C95-81A4AA81B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25" y="5599860"/>
                <a:ext cx="3188787" cy="818814"/>
              </a:xfrm>
              <a:prstGeom prst="rect">
                <a:avLst/>
              </a:prstGeom>
              <a:blipFill>
                <a:blip r:embed="rId11"/>
                <a:stretch>
                  <a:fillRect l="-8730" t="-132308" r="-5952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/>
              <p:nvPr/>
            </p:nvSpPr>
            <p:spPr>
              <a:xfrm>
                <a:off x="4190777" y="5805058"/>
                <a:ext cx="129843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7">
                <a:extLst>
                  <a:ext uri="{FF2B5EF4-FFF2-40B4-BE49-F238E27FC236}">
                    <a16:creationId xmlns:a16="http://schemas.microsoft.com/office/drawing/2014/main" id="{83A056FB-22FB-6971-214D-6796A1A52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777" y="5805058"/>
                <a:ext cx="1298432" cy="369332"/>
              </a:xfrm>
              <a:prstGeom prst="rect">
                <a:avLst/>
              </a:prstGeom>
              <a:blipFill>
                <a:blip r:embed="rId1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4">
                <a:extLst>
                  <a:ext uri="{FF2B5EF4-FFF2-40B4-BE49-F238E27FC236}">
                    <a16:creationId xmlns:a16="http://schemas.microsoft.com/office/drawing/2014/main" id="{C997BF64-4371-61A3-A594-B01AA61B944E}"/>
                  </a:ext>
                </a:extLst>
              </p:cNvPr>
              <p:cNvSpPr/>
              <p:nvPr/>
            </p:nvSpPr>
            <p:spPr>
              <a:xfrm>
                <a:off x="5873484" y="5598389"/>
                <a:ext cx="242098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4">
                <a:extLst>
                  <a:ext uri="{FF2B5EF4-FFF2-40B4-BE49-F238E27FC236}">
                    <a16:creationId xmlns:a16="http://schemas.microsoft.com/office/drawing/2014/main" id="{C997BF64-4371-61A3-A594-B01AA61B9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484" y="5598389"/>
                <a:ext cx="2420981" cy="818814"/>
              </a:xfrm>
              <a:prstGeom prst="rect">
                <a:avLst/>
              </a:prstGeom>
              <a:blipFill>
                <a:blip r:embed="rId13"/>
                <a:stretch>
                  <a:fillRect l="-9896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5056836-4E59-5037-D3A7-32F6BD1343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4574" y="2067692"/>
            <a:ext cx="4914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33" grpId="0" animBg="1"/>
      <p:bldP spid="34" grpId="0"/>
      <p:bldP spid="3" grpId="0" animBg="1"/>
      <p:bldP spid="6" grpId="0" animBg="1"/>
      <p:bldP spid="10" grpId="0" animBg="1"/>
      <p:bldP spid="11" grpId="0" animBg="1"/>
      <p:bldP spid="19" grpId="0"/>
      <p:bldP spid="7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682224" y="1016498"/>
                <a:ext cx="6680590" cy="15434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̂"/>
                                      <m:ctrlP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altLang="zh-TW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TW" altLang="el-GR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𝑎𝑏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24" y="1016498"/>
                <a:ext cx="6680590" cy="1543436"/>
              </a:xfrm>
              <a:prstGeom prst="rect">
                <a:avLst/>
              </a:prstGeom>
              <a:blipFill>
                <a:blip r:embed="rId2"/>
                <a:stretch>
                  <a:fillRect l="-5882" t="-57377" r="-1518" b="-82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2409" y="2699574"/>
                <a:ext cx="3825086" cy="378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09" y="2699574"/>
                <a:ext cx="3825086" cy="378758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710470" y="3151987"/>
                <a:ext cx="7983984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我們就稱這個</a:t>
                </a:r>
                <a:r>
                  <a:rPr lang="zh-TW" altLang="en-US" sz="1800" dirty="0"/>
                  <a:t>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sz="1800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的分量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l-GR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sz="1800" dirty="0"/>
                  <a:t>，為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的振幅，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70" y="3151987"/>
                <a:ext cx="7983984" cy="378758"/>
              </a:xfrm>
              <a:prstGeom prst="rect">
                <a:avLst/>
              </a:prstGeom>
              <a:blipFill>
                <a:blip r:embed="rId4"/>
                <a:stretch>
                  <a:fillRect l="-795" t="-106667" r="-3498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FF6941-369A-C55B-80B3-65A033F6EC3A}"/>
                  </a:ext>
                </a:extLst>
              </p:cNvPr>
              <p:cNvSpPr txBox="1"/>
              <p:nvPr/>
            </p:nvSpPr>
            <p:spPr bwMode="auto">
              <a:xfrm>
                <a:off x="687823" y="520649"/>
                <a:ext cx="7827119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使用新的符號來計算任意算子的期望值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：代入</a:t>
                </a:r>
                <a:r>
                  <a:rPr lang="zh-TW" altLang="en-US" dirty="0"/>
                  <a:t>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FF6941-369A-C55B-80B3-65A033F6E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823" y="520649"/>
                <a:ext cx="7827119" cy="402354"/>
              </a:xfrm>
              <a:prstGeom prst="rect">
                <a:avLst/>
              </a:prstGeom>
              <a:blipFill>
                <a:blip r:embed="rId5"/>
                <a:stretch>
                  <a:fillRect l="-810" t="-93939" b="-1484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7">
                <a:extLst>
                  <a:ext uri="{FF2B5EF4-FFF2-40B4-BE49-F238E27FC236}">
                    <a16:creationId xmlns:a16="http://schemas.microsoft.com/office/drawing/2014/main" id="{5194A876-7CA1-795E-4482-936D43A3A271}"/>
                  </a:ext>
                </a:extLst>
              </p:cNvPr>
              <p:cNvSpPr/>
              <p:nvPr/>
            </p:nvSpPr>
            <p:spPr>
              <a:xfrm>
                <a:off x="4386879" y="2707466"/>
                <a:ext cx="145578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sz="1800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7">
                <a:extLst>
                  <a:ext uri="{FF2B5EF4-FFF2-40B4-BE49-F238E27FC236}">
                    <a16:creationId xmlns:a16="http://schemas.microsoft.com/office/drawing/2014/main" id="{5194A876-7CA1-795E-4482-936D43A3A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879" y="2707466"/>
                <a:ext cx="145578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7">
                <a:extLst>
                  <a:ext uri="{FF2B5EF4-FFF2-40B4-BE49-F238E27FC236}">
                    <a16:creationId xmlns:a16="http://schemas.microsoft.com/office/drawing/2014/main" id="{CDD7E1F0-2221-FB53-3476-7F4B81174B8F}"/>
                  </a:ext>
                </a:extLst>
              </p:cNvPr>
              <p:cNvSpPr/>
              <p:nvPr/>
            </p:nvSpPr>
            <p:spPr>
              <a:xfrm>
                <a:off x="7563090" y="4841826"/>
                <a:ext cx="8277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l-GR" sz="1800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7">
                <a:extLst>
                  <a:ext uri="{FF2B5EF4-FFF2-40B4-BE49-F238E27FC236}">
                    <a16:creationId xmlns:a16="http://schemas.microsoft.com/office/drawing/2014/main" id="{CDD7E1F0-2221-FB53-3476-7F4B81174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90" y="4841826"/>
                <a:ext cx="82779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DEF7D08-F605-9CD9-C823-60A954EB1374}"/>
                  </a:ext>
                </a:extLst>
              </p:cNvPr>
              <p:cNvSpPr/>
              <p:nvPr/>
            </p:nvSpPr>
            <p:spPr>
              <a:xfrm>
                <a:off x="662069" y="4832400"/>
                <a:ext cx="6916769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l-GR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e>
                      <m:e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就等於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狀態下測量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kumimoji="0"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，發現該粒子位於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sz="18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狀態的振幅：</a:t>
                </a:r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DEF7D08-F605-9CD9-C823-60A954EB1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69" y="4832400"/>
                <a:ext cx="6916769" cy="378758"/>
              </a:xfrm>
              <a:prstGeom prst="rect">
                <a:avLst/>
              </a:prstGeom>
              <a:blipFill>
                <a:blip r:embed="rId8"/>
                <a:stretch>
                  <a:fillRect t="-103226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1766A5-2DEE-9110-A94B-8131AF4356E6}"/>
                  </a:ext>
                </a:extLst>
              </p:cNvPr>
              <p:cNvSpPr txBox="1"/>
              <p:nvPr/>
            </p:nvSpPr>
            <p:spPr bwMode="auto">
              <a:xfrm>
                <a:off x="659046" y="4386344"/>
                <a:ext cx="634372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後，顯然該粒子就處於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1766A5-2DEE-9110-A94B-8131AF43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046" y="4386344"/>
                <a:ext cx="6343728" cy="378758"/>
              </a:xfrm>
              <a:prstGeom prst="rect">
                <a:avLst/>
              </a:prstGeom>
              <a:blipFill>
                <a:blip r:embed="rId9"/>
                <a:stretch>
                  <a:fillRect l="-599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42">
                <a:extLst>
                  <a:ext uri="{FF2B5EF4-FFF2-40B4-BE49-F238E27FC236}">
                    <a16:creationId xmlns:a16="http://schemas.microsoft.com/office/drawing/2014/main" id="{BA45936B-377C-4052-4846-60BC2E67B6A2}"/>
                  </a:ext>
                </a:extLst>
              </p:cNvPr>
              <p:cNvSpPr/>
              <p:nvPr/>
            </p:nvSpPr>
            <p:spPr>
              <a:xfrm>
                <a:off x="683568" y="5288329"/>
                <a:ext cx="75710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推廣：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狀態下，測量後會崩潰為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的振幅，也可以內積計算：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矩形 42">
                <a:extLst>
                  <a:ext uri="{FF2B5EF4-FFF2-40B4-BE49-F238E27FC236}">
                    <a16:creationId xmlns:a16="http://schemas.microsoft.com/office/drawing/2014/main" id="{BA45936B-377C-4052-4846-60BC2E67B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288329"/>
                <a:ext cx="7571053" cy="369332"/>
              </a:xfrm>
              <a:prstGeom prst="rect">
                <a:avLst/>
              </a:prstGeom>
              <a:blipFill>
                <a:blip r:embed="rId10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45">
                <a:extLst>
                  <a:ext uri="{FF2B5EF4-FFF2-40B4-BE49-F238E27FC236}">
                    <a16:creationId xmlns:a16="http://schemas.microsoft.com/office/drawing/2014/main" id="{5C3FA2E1-9BAC-E2B4-0BC6-2355BDF83985}"/>
                  </a:ext>
                </a:extLst>
              </p:cNvPr>
              <p:cNvSpPr/>
              <p:nvPr/>
            </p:nvSpPr>
            <p:spPr>
              <a:xfrm>
                <a:off x="7839831" y="5300573"/>
                <a:ext cx="67511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45">
                <a:extLst>
                  <a:ext uri="{FF2B5EF4-FFF2-40B4-BE49-F238E27FC236}">
                    <a16:creationId xmlns:a16="http://schemas.microsoft.com/office/drawing/2014/main" id="{5C3FA2E1-9BAC-E2B4-0BC6-2355BDF83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831" y="5300573"/>
                <a:ext cx="675112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ED8904-DF45-BFFE-29A9-A94368D65F78}"/>
              </a:ext>
            </a:extLst>
          </p:cNvPr>
          <p:cNvSpPr txBox="1"/>
          <p:nvPr/>
        </p:nvSpPr>
        <p:spPr bwMode="auto">
          <a:xfrm>
            <a:off x="683568" y="5949280"/>
            <a:ext cx="5885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這個解釋給了狀態的內積非常具體的物理意義。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4A857-9ADB-9953-4B33-2B33EA6B6939}"/>
              </a:ext>
            </a:extLst>
          </p:cNvPr>
          <p:cNvSpPr txBox="1"/>
          <p:nvPr/>
        </p:nvSpPr>
        <p:spPr bwMode="auto">
          <a:xfrm>
            <a:off x="710416" y="359804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振幅平方後等於機率 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99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500" name="文字方塊 33"/>
              <p:cNvSpPr txBox="1">
                <a:spLocks noChangeArrowheads="1"/>
              </p:cNvSpPr>
              <p:nvPr/>
            </p:nvSpPr>
            <p:spPr bwMode="auto">
              <a:xfrm>
                <a:off x="678896" y="3306696"/>
                <a:ext cx="70567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>
                    <a:latin typeface="Arial" charset="0"/>
                  </a:rPr>
                  <a:t>可見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就是以所有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組成的基底，來表示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狀態</a:t>
                </a:r>
                <a:r>
                  <a:rPr lang="zh-TW" altLang="en-US" sz="1800" dirty="0">
                    <a:latin typeface="Arial" charset="0"/>
                  </a:rPr>
                  <a:t>的向量分量：</a:t>
                </a:r>
              </a:p>
            </p:txBody>
          </p:sp>
        </mc:Choice>
        <mc:Fallback xmlns="">
          <p:sp>
            <p:nvSpPr>
              <p:cNvPr id="20500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896" y="3306696"/>
                <a:ext cx="7056785" cy="369332"/>
              </a:xfrm>
              <a:prstGeom prst="rect">
                <a:avLst/>
              </a:prstGeom>
              <a:blipFill>
                <a:blip r:embed="rId2"/>
                <a:stretch>
                  <a:fillRect l="-718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A460CBCD-CBD3-1D67-5C54-0B284FE3D79E}"/>
                  </a:ext>
                </a:extLst>
              </p:cNvPr>
              <p:cNvSpPr/>
              <p:nvPr/>
            </p:nvSpPr>
            <p:spPr>
              <a:xfrm>
                <a:off x="6605611" y="2842298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n-US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A460CBCD-CBD3-1D67-5C54-0B284FE3D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611" y="2842298"/>
                <a:ext cx="157818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42">
                <a:extLst>
                  <a:ext uri="{FF2B5EF4-FFF2-40B4-BE49-F238E27FC236}">
                    <a16:creationId xmlns:a16="http://schemas.microsoft.com/office/drawing/2014/main" id="{66951F31-CC47-20AD-E029-A3182CCC741C}"/>
                  </a:ext>
                </a:extLst>
              </p:cNvPr>
              <p:cNvSpPr/>
              <p:nvPr/>
            </p:nvSpPr>
            <p:spPr>
              <a:xfrm>
                <a:off x="669023" y="1571444"/>
                <a:ext cx="79394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狀態下，測量位置得到值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，也就是發現該粒子位於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  <m:d>
                      <m:dPr>
                        <m:begChr m:val=""/>
                        <m:endChr m:val="⟩"/>
                        <m:ctrlPr>
                          <a:rPr kumimoji="0"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的振幅，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42">
                <a:extLst>
                  <a:ext uri="{FF2B5EF4-FFF2-40B4-BE49-F238E27FC236}">
                    <a16:creationId xmlns:a16="http://schemas.microsoft.com/office/drawing/2014/main" id="{66951F31-CC47-20AD-E029-A3182CCC7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23" y="1571444"/>
                <a:ext cx="7939431" cy="369332"/>
              </a:xfrm>
              <a:prstGeom prst="rect">
                <a:avLst/>
              </a:prstGeom>
              <a:blipFill>
                <a:blip r:embed="rId4"/>
                <a:stretch>
                  <a:fillRect l="-1118" t="-110000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68AC9-CCFA-0E4E-E988-C61BD046194C}"/>
                  </a:ext>
                </a:extLst>
              </p:cNvPr>
              <p:cNvSpPr txBox="1"/>
              <p:nvPr/>
            </p:nvSpPr>
            <p:spPr bwMode="auto">
              <a:xfrm>
                <a:off x="669024" y="2005195"/>
                <a:ext cx="6555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就等於兩狀態的內積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e>
                        <m:r>
                          <a:rPr kumimoji="0" lang="zh-TW" alt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𝜓</m:t>
                        </m:r>
                      </m:e>
                    </m:d>
                  </m:oMath>
                </a14:m>
                <a:r>
                  <a:rPr lang="zh-TW" altLang="en-US" dirty="0"/>
                  <a:t>。這對任意可能的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值都對。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68AC9-CCFA-0E4E-E988-C61BD0461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024" y="2005195"/>
                <a:ext cx="6555414" cy="369332"/>
              </a:xfrm>
              <a:prstGeom prst="rect">
                <a:avLst/>
              </a:prstGeom>
              <a:blipFill>
                <a:blip r:embed="rId5"/>
                <a:stretch>
                  <a:fillRect l="-7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733330-504D-AD09-CFFB-B44B20F88AC0}"/>
                  </a:ext>
                </a:extLst>
              </p:cNvPr>
              <p:cNvSpPr txBox="1"/>
              <p:nvPr/>
            </p:nvSpPr>
            <p:spPr bwMode="auto">
              <a:xfrm>
                <a:off x="682753" y="2842299"/>
                <a:ext cx="65972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而我們早知道這振幅就是所謂的狀態波函數</a:t>
                </a:r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，因此：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733330-504D-AD09-CFFB-B44B20F88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753" y="2842299"/>
                <a:ext cx="6597211" cy="369332"/>
              </a:xfrm>
              <a:prstGeom prst="rect">
                <a:avLst/>
              </a:prstGeom>
              <a:blipFill>
                <a:blip r:embed="rId6"/>
                <a:stretch>
                  <a:fillRect l="-76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7CF9E26-1460-D494-E152-CEF1CD12D5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024" y="892616"/>
                <a:ext cx="6408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還是以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為例，剛剛已得以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組成的基底的展開：</a:t>
                </a:r>
              </a:p>
            </p:txBody>
          </p:sp>
        </mc:Choice>
        <mc:Fallback xmlns="">
          <p:sp>
            <p:nvSpPr>
              <p:cNvPr id="19" name="文字方塊 33">
                <a:extLst>
                  <a:ext uri="{FF2B5EF4-FFF2-40B4-BE49-F238E27FC236}">
                    <a16:creationId xmlns:a16="http://schemas.microsoft.com/office/drawing/2014/main" id="{27CF9E26-1460-D494-E152-CEF1CD12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024" y="892616"/>
                <a:ext cx="6408712" cy="369332"/>
              </a:xfrm>
              <a:prstGeom prst="rect">
                <a:avLst/>
              </a:prstGeom>
              <a:blipFill>
                <a:blip r:embed="rId7"/>
                <a:stretch>
                  <a:fillRect l="-791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4">
                <a:extLst>
                  <a:ext uri="{FF2B5EF4-FFF2-40B4-BE49-F238E27FC236}">
                    <a16:creationId xmlns:a16="http://schemas.microsoft.com/office/drawing/2014/main" id="{ED2CE26E-62DA-7B8B-C04E-8EE756948732}"/>
                  </a:ext>
                </a:extLst>
              </p:cNvPr>
              <p:cNvSpPr/>
              <p:nvPr/>
            </p:nvSpPr>
            <p:spPr>
              <a:xfrm>
                <a:off x="5902377" y="663866"/>
                <a:ext cx="2420981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34">
                <a:extLst>
                  <a:ext uri="{FF2B5EF4-FFF2-40B4-BE49-F238E27FC236}">
                    <a16:creationId xmlns:a16="http://schemas.microsoft.com/office/drawing/2014/main" id="{ED2CE26E-62DA-7B8B-C04E-8EE756948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377" y="663866"/>
                <a:ext cx="2420981" cy="818814"/>
              </a:xfrm>
              <a:prstGeom prst="rect">
                <a:avLst/>
              </a:prstGeom>
              <a:blipFill>
                <a:blip r:embed="rId8"/>
                <a:stretch>
                  <a:fillRect l="-989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4">
                <a:extLst>
                  <a:ext uri="{FF2B5EF4-FFF2-40B4-BE49-F238E27FC236}">
                    <a16:creationId xmlns:a16="http://schemas.microsoft.com/office/drawing/2014/main" id="{CA4EFB4D-370E-5791-F274-BC99EF16142A}"/>
                  </a:ext>
                </a:extLst>
              </p:cNvPr>
              <p:cNvSpPr/>
              <p:nvPr/>
            </p:nvSpPr>
            <p:spPr>
              <a:xfrm>
                <a:off x="6386080" y="3759686"/>
                <a:ext cx="2232248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34">
                <a:extLst>
                  <a:ext uri="{FF2B5EF4-FFF2-40B4-BE49-F238E27FC236}">
                    <a16:creationId xmlns:a16="http://schemas.microsoft.com/office/drawing/2014/main" id="{CA4EFB4D-370E-5791-F274-BC99EF161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080" y="3759686"/>
                <a:ext cx="2232248" cy="818814"/>
              </a:xfrm>
              <a:prstGeom prst="rect">
                <a:avLst/>
              </a:prstGeom>
              <a:blipFill>
                <a:blip r:embed="rId9"/>
                <a:stretch>
                  <a:fillRect l="-14205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41">
                <a:extLst>
                  <a:ext uri="{FF2B5EF4-FFF2-40B4-BE49-F238E27FC236}">
                    <a16:creationId xmlns:a16="http://schemas.microsoft.com/office/drawing/2014/main" id="{EAAC7C89-BB20-3EA1-8AAF-7EA3CBDB4443}"/>
                  </a:ext>
                </a:extLst>
              </p:cNvPr>
              <p:cNvSpPr/>
              <p:nvPr/>
            </p:nvSpPr>
            <p:spPr>
              <a:xfrm>
                <a:off x="669024" y="3789906"/>
                <a:ext cx="564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或也可以說：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就是狀態向量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方向的分量：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41">
                <a:extLst>
                  <a:ext uri="{FF2B5EF4-FFF2-40B4-BE49-F238E27FC236}">
                    <a16:creationId xmlns:a16="http://schemas.microsoft.com/office/drawing/2014/main" id="{EAAC7C89-BB20-3EA1-8AAF-7EA3CBDB4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24" y="3789906"/>
                <a:ext cx="5649341" cy="369332"/>
              </a:xfrm>
              <a:prstGeom prst="rect">
                <a:avLst/>
              </a:prstGeom>
              <a:blipFill>
                <a:blip r:embed="rId10"/>
                <a:stretch>
                  <a:fillRect l="-897" t="-113333" r="-224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DD162CC-76B5-AA11-A9D1-A8E1F091F1F8}"/>
              </a:ext>
            </a:extLst>
          </p:cNvPr>
          <p:cNvSpPr txBox="1"/>
          <p:nvPr/>
        </p:nvSpPr>
        <p:spPr bwMode="auto">
          <a:xfrm>
            <a:off x="680452" y="4866367"/>
            <a:ext cx="3240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這就如同向量的分量表示法：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5D8FF3A7-5279-1CAF-3762-ACB8FBD10E7D}"/>
                  </a:ext>
                </a:extLst>
              </p:cNvPr>
              <p:cNvSpPr/>
              <p:nvPr/>
            </p:nvSpPr>
            <p:spPr>
              <a:xfrm>
                <a:off x="5257396" y="4722183"/>
                <a:ext cx="3351058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e>
                      </m:acc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𝑗</m:t>
                          </m:r>
                        </m:e>
                      </m:acc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e>
                      </m:acc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altLang="zh-TW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altLang="zh-TW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4">
                <a:extLst>
                  <a:ext uri="{FF2B5EF4-FFF2-40B4-BE49-F238E27FC236}">
                    <a16:creationId xmlns:a16="http://schemas.microsoft.com/office/drawing/2014/main" id="{5D8FF3A7-5279-1CAF-3762-ACB8FBD10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396" y="4722183"/>
                <a:ext cx="3351058" cy="871136"/>
              </a:xfrm>
              <a:prstGeom prst="rect">
                <a:avLst/>
              </a:prstGeom>
              <a:blipFill>
                <a:blip r:embed="rId11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0F50F-17EE-C6C5-BDDD-688A4C36A6CD}"/>
                  </a:ext>
                </a:extLst>
              </p:cNvPr>
              <p:cNvSpPr txBox="1"/>
              <p:nvPr/>
            </p:nvSpPr>
            <p:spPr bwMode="auto">
              <a:xfrm>
                <a:off x="707517" y="5408653"/>
                <a:ext cx="31944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舉能量本徵態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0F50F-17EE-C6C5-BDDD-688A4C36A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517" y="5408653"/>
                <a:ext cx="3194484" cy="369332"/>
              </a:xfrm>
              <a:prstGeom prst="rect">
                <a:avLst/>
              </a:prstGeom>
              <a:blipFill>
                <a:blip r:embed="rId12"/>
                <a:stretch>
                  <a:fillRect l="-1581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9BBB6E8-A6CD-5F67-52AB-1281810BDF3F}"/>
                  </a:ext>
                </a:extLst>
              </p:cNvPr>
              <p:cNvSpPr/>
              <p:nvPr/>
            </p:nvSpPr>
            <p:spPr>
              <a:xfrm>
                <a:off x="3425863" y="5422194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9BBB6E8-A6CD-5F67-52AB-1281810BD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63" y="5422194"/>
                <a:ext cx="15781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73CC6-8013-AC04-DD21-0CC9E1686FD3}"/>
                  </a:ext>
                </a:extLst>
              </p:cNvPr>
              <p:cNvSpPr txBox="1"/>
              <p:nvPr/>
            </p:nvSpPr>
            <p:spPr bwMode="auto">
              <a:xfrm>
                <a:off x="714057" y="6090465"/>
                <a:ext cx="31944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73CC6-8013-AC04-DD21-0CC9E1686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57" y="6090465"/>
                <a:ext cx="3194484" cy="369332"/>
              </a:xfrm>
              <a:prstGeom prst="rect">
                <a:avLst/>
              </a:prstGeom>
              <a:blipFill>
                <a:blip r:embed="rId14"/>
                <a:stretch>
                  <a:fillRect l="-317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A82D840D-59F2-2A92-4736-65C2BED2C26D}"/>
                  </a:ext>
                </a:extLst>
              </p:cNvPr>
              <p:cNvSpPr/>
              <p:nvPr/>
            </p:nvSpPr>
            <p:spPr>
              <a:xfrm>
                <a:off x="2059594" y="5942828"/>
                <a:ext cx="2944454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A82D840D-59F2-2A92-4736-65C2BED2C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594" y="5942828"/>
                <a:ext cx="2944454" cy="664606"/>
              </a:xfrm>
              <a:prstGeom prst="rect">
                <a:avLst/>
              </a:prstGeom>
              <a:blipFill>
                <a:blip r:embed="rId1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9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0" grpId="0"/>
      <p:bldP spid="8" grpId="0" animBg="1"/>
      <p:bldP spid="17" grpId="0"/>
      <p:bldP spid="21" grpId="0" animBg="1"/>
      <p:bldP spid="4" grpId="0"/>
      <p:bldP spid="5" grpId="0"/>
      <p:bldP spid="7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文字方塊 36"/>
          <p:cNvSpPr txBox="1">
            <a:spLocks noChangeArrowheads="1"/>
          </p:cNvSpPr>
          <p:nvPr/>
        </p:nvSpPr>
        <p:spPr bwMode="auto">
          <a:xfrm>
            <a:off x="1187624" y="1196752"/>
            <a:ext cx="6216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你也可以選擇其他基底，例如所有可能的動量本徵態：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222754" y="2194911"/>
                <a:ext cx="69438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zh-TW" altLang="en-US" sz="1800" dirty="0"/>
                  <a:t>就是函數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的傅立葉變換。可以稱為動量空間的波函數！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2754" y="2194911"/>
                <a:ext cx="6943886" cy="369332"/>
              </a:xfrm>
              <a:prstGeom prst="rect">
                <a:avLst/>
              </a:prstGeom>
              <a:blipFill>
                <a:blip r:embed="rId2"/>
                <a:stretch>
                  <a:fillRect l="-18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C98631E1-C534-CFCA-C072-3A45BC2CDEC1}"/>
                  </a:ext>
                </a:extLst>
              </p:cNvPr>
              <p:cNvSpPr/>
              <p:nvPr/>
            </p:nvSpPr>
            <p:spPr>
              <a:xfrm>
                <a:off x="1228516" y="1684712"/>
                <a:ext cx="15781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C98631E1-C534-CFCA-C072-3A45BC2CD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516" y="1684712"/>
                <a:ext cx="157818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1905B18-4298-965A-32A4-862C36FEBC1F}"/>
                  </a:ext>
                </a:extLst>
              </p:cNvPr>
              <p:cNvSpPr txBox="1"/>
              <p:nvPr/>
            </p:nvSpPr>
            <p:spPr bwMode="auto">
              <a:xfrm>
                <a:off x="6894807" y="1216539"/>
                <a:ext cx="4390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71905B18-4298-965A-32A4-862C36FEB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4807" y="1216539"/>
                <a:ext cx="439063" cy="369332"/>
              </a:xfrm>
              <a:prstGeom prst="rect">
                <a:avLst/>
              </a:prstGeom>
              <a:blipFill>
                <a:blip r:embed="rId4"/>
                <a:stretch>
                  <a:fillRect l="-69444" t="-113793" r="-58333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069B5B-261B-205E-6949-65FA50D67971}"/>
                  </a:ext>
                </a:extLst>
              </p:cNvPr>
              <p:cNvSpPr txBox="1"/>
              <p:nvPr/>
            </p:nvSpPr>
            <p:spPr bwMode="auto">
              <a:xfrm>
                <a:off x="1222754" y="3429000"/>
                <a:ext cx="64087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是同一個狀態向量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/>
                                <a:ea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在不同基底的分量！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069B5B-261B-205E-6949-65FA50D6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2754" y="3429000"/>
                <a:ext cx="6408714" cy="369332"/>
              </a:xfrm>
              <a:prstGeom prst="rect">
                <a:avLst/>
              </a:prstGeom>
              <a:blipFill>
                <a:blip r:embed="rId5"/>
                <a:stretch>
                  <a:fillRect l="-198" t="-113333" b="-16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42">
                <a:extLst>
                  <a:ext uri="{FF2B5EF4-FFF2-40B4-BE49-F238E27FC236}">
                    <a16:creationId xmlns:a16="http://schemas.microsoft.com/office/drawing/2014/main" id="{6BFA473F-6431-2592-3C55-6372E2E22D69}"/>
                  </a:ext>
                </a:extLst>
              </p:cNvPr>
              <p:cNvSpPr/>
              <p:nvPr/>
            </p:nvSpPr>
            <p:spPr>
              <a:xfrm>
                <a:off x="2871359" y="1706951"/>
                <a:ext cx="56876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狀態下測量動量，發現該粒子位於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/>
                  <a:t>的振幅</a:t>
                </a:r>
                <a:r>
                  <a:rPr lang="zh-TW" altLang="en-US" dirty="0"/>
                  <a:t>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42">
                <a:extLst>
                  <a:ext uri="{FF2B5EF4-FFF2-40B4-BE49-F238E27FC236}">
                    <a16:creationId xmlns:a16="http://schemas.microsoft.com/office/drawing/2014/main" id="{6BFA473F-6431-2592-3C55-6372E2E22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359" y="1706951"/>
                <a:ext cx="5687663" cy="369332"/>
              </a:xfrm>
              <a:prstGeom prst="rect">
                <a:avLst/>
              </a:prstGeom>
              <a:blipFill>
                <a:blip r:embed="rId6"/>
                <a:stretch>
                  <a:fillRect l="-5580" t="-113333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022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/>
              <p:nvPr/>
            </p:nvSpPr>
            <p:spPr bwMode="auto">
              <a:xfrm>
                <a:off x="1015008" y="3152771"/>
                <a:ext cx="76658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這是所有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集合起來會組成一組完整基底的表現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Complete Set of bases.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008" y="3152771"/>
                <a:ext cx="7665893" cy="369332"/>
              </a:xfrm>
              <a:prstGeom prst="rect">
                <a:avLst/>
              </a:prstGeom>
              <a:blipFill>
                <a:blip r:embed="rId2"/>
                <a:stretch>
                  <a:fillRect l="-82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/>
              <p:nvPr/>
            </p:nvSpPr>
            <p:spPr bwMode="auto">
              <a:xfrm>
                <a:off x="974124" y="1754257"/>
                <a:ext cx="72299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此式對任何狀態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都成立，因此拿掉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，可以得到一個等式：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124" y="1754257"/>
                <a:ext cx="7229960" cy="369332"/>
              </a:xfrm>
              <a:prstGeom prst="rect">
                <a:avLst/>
              </a:prstGeom>
              <a:blipFill>
                <a:blip r:embed="rId3"/>
                <a:stretch>
                  <a:fillRect l="-701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35CB0B4-43D8-6B56-DEAA-28B33C6A334C}"/>
              </a:ext>
            </a:extLst>
          </p:cNvPr>
          <p:cNvSpPr txBox="1"/>
          <p:nvPr/>
        </p:nvSpPr>
        <p:spPr bwMode="auto">
          <a:xfrm>
            <a:off x="1020126" y="356217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稱為Completeness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BCAE2B5B-F2C4-A223-0210-41FB55960125}"/>
                  </a:ext>
                </a:extLst>
              </p:cNvPr>
              <p:cNvSpPr/>
              <p:nvPr/>
            </p:nvSpPr>
            <p:spPr>
              <a:xfrm>
                <a:off x="1015009" y="824707"/>
                <a:ext cx="2420981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BCAE2B5B-F2C4-A223-0210-41FB55960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09" y="824707"/>
                <a:ext cx="2420981" cy="818814"/>
              </a:xfrm>
              <a:prstGeom prst="rect">
                <a:avLst/>
              </a:prstGeom>
              <a:blipFill>
                <a:blip r:embed="rId4"/>
                <a:stretch>
                  <a:fillRect l="-10471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4">
                <a:extLst>
                  <a:ext uri="{FF2B5EF4-FFF2-40B4-BE49-F238E27FC236}">
                    <a16:creationId xmlns:a16="http://schemas.microsoft.com/office/drawing/2014/main" id="{017A9216-8125-46FB-C800-12280406F3D2}"/>
                  </a:ext>
                </a:extLst>
              </p:cNvPr>
              <p:cNvSpPr/>
              <p:nvPr/>
            </p:nvSpPr>
            <p:spPr>
              <a:xfrm>
                <a:off x="1015009" y="2228773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4">
                <a:extLst>
                  <a:ext uri="{FF2B5EF4-FFF2-40B4-BE49-F238E27FC236}">
                    <a16:creationId xmlns:a16="http://schemas.microsoft.com/office/drawing/2014/main" id="{017A9216-8125-46FB-C800-12280406F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09" y="2228773"/>
                <a:ext cx="1918329" cy="818814"/>
              </a:xfrm>
              <a:prstGeom prst="rect">
                <a:avLst/>
              </a:prstGeom>
              <a:blipFill>
                <a:blip r:embed="rId5"/>
                <a:stretch>
                  <a:fillRect l="-22517" t="-130303" r="-10596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78CE13-6F4C-D66D-449C-E7DE15ED884E}"/>
                  </a:ext>
                </a:extLst>
              </p:cNvPr>
              <p:cNvSpPr txBox="1"/>
              <p:nvPr/>
            </p:nvSpPr>
            <p:spPr bwMode="auto">
              <a:xfrm>
                <a:off x="1045793" y="4014019"/>
                <a:ext cx="7564300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是一個算子，將它作用在任一個狀態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，就得到一新狀態：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78CE13-6F4C-D66D-449C-E7DE15ED8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793" y="4014019"/>
                <a:ext cx="7564300" cy="404983"/>
              </a:xfrm>
              <a:prstGeom prst="rect">
                <a:avLst/>
              </a:prstGeom>
              <a:blipFill>
                <a:blip r:embed="rId6"/>
                <a:stretch>
                  <a:fillRect l="-671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C727F-3A32-3897-A0C4-BE020952B22F}"/>
                  </a:ext>
                </a:extLst>
              </p:cNvPr>
              <p:cNvSpPr txBox="1"/>
              <p:nvPr/>
            </p:nvSpPr>
            <p:spPr bwMode="auto">
              <a:xfrm>
                <a:off x="1075292" y="4489880"/>
                <a:ext cx="245999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C727F-3A32-3897-A0C4-BE020952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292" y="4489880"/>
                <a:ext cx="2459996" cy="369332"/>
              </a:xfrm>
              <a:prstGeom prst="rect">
                <a:avLst/>
              </a:prstGeom>
              <a:blipFill>
                <a:blip r:embed="rId7"/>
                <a:stretch>
                  <a:fillRect l="-9231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C8776C-9D8B-DD8C-D63F-5D84A0931666}"/>
                  </a:ext>
                </a:extLst>
              </p:cNvPr>
              <p:cNvSpPr txBox="1"/>
              <p:nvPr/>
            </p:nvSpPr>
            <p:spPr bwMode="auto">
              <a:xfrm>
                <a:off x="1043608" y="5013176"/>
                <a:ext cx="72788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與一個基底</a:t>
                </a:r>
                <a:r>
                  <a:rPr lang="en-US" dirty="0"/>
                  <a:t>向量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的內積，乘上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。這是典型的投影！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C8776C-9D8B-DD8C-D63F-5D84A0931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013176"/>
                <a:ext cx="7278814" cy="369332"/>
              </a:xfrm>
              <a:prstGeom prst="rect">
                <a:avLst/>
              </a:prstGeom>
              <a:blipFill>
                <a:blip r:embed="rId8"/>
                <a:stretch>
                  <a:fillRect l="-697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E4F9D2-E94A-1BE2-E2E0-95B906EE1DFC}"/>
                  </a:ext>
                </a:extLst>
              </p:cNvPr>
              <p:cNvSpPr txBox="1"/>
              <p:nvPr/>
            </p:nvSpPr>
            <p:spPr bwMode="auto">
              <a:xfrm>
                <a:off x="1043608" y="5494159"/>
                <a:ext cx="5526772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就稱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的投影算子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 Operator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E4F9D2-E94A-1BE2-E2E0-95B906EE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494159"/>
                <a:ext cx="5526772" cy="404983"/>
              </a:xfrm>
              <a:prstGeom prst="rect">
                <a:avLst/>
              </a:prstGeom>
              <a:blipFill>
                <a:blip r:embed="rId9"/>
                <a:stretch>
                  <a:fillRect l="-8486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B1833D3-E9C1-54BE-3480-006CC0509E0D}"/>
              </a:ext>
            </a:extLst>
          </p:cNvPr>
          <p:cNvSpPr txBox="1"/>
          <p:nvPr/>
        </p:nvSpPr>
        <p:spPr bwMode="auto">
          <a:xfrm>
            <a:off x="1061343" y="6017455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將所有可能的投影都加起來就是全部，因此等於1。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34">
                <a:extLst>
                  <a:ext uri="{FF2B5EF4-FFF2-40B4-BE49-F238E27FC236}">
                    <a16:creationId xmlns:a16="http://schemas.microsoft.com/office/drawing/2014/main" id="{D873707B-B449-D293-5AA9-82A0273B35D6}"/>
                  </a:ext>
                </a:extLst>
              </p:cNvPr>
              <p:cNvSpPr/>
              <p:nvPr/>
            </p:nvSpPr>
            <p:spPr>
              <a:xfrm>
                <a:off x="6506018" y="5907733"/>
                <a:ext cx="1918329" cy="8188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34">
                <a:extLst>
                  <a:ext uri="{FF2B5EF4-FFF2-40B4-BE49-F238E27FC236}">
                    <a16:creationId xmlns:a16="http://schemas.microsoft.com/office/drawing/2014/main" id="{D873707B-B449-D293-5AA9-82A0273B35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18" y="5907733"/>
                <a:ext cx="1918329" cy="818814"/>
              </a:xfrm>
              <a:prstGeom prst="rect">
                <a:avLst/>
              </a:prstGeom>
              <a:blipFill>
                <a:blip r:embed="rId10"/>
                <a:stretch>
                  <a:fillRect l="-22368" t="-132308" r="-10526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A60E12BB-E657-FC1D-6E5A-40DD9D0484BC}"/>
                  </a:ext>
                </a:extLst>
              </p:cNvPr>
              <p:cNvSpPr/>
              <p:nvPr/>
            </p:nvSpPr>
            <p:spPr>
              <a:xfrm>
                <a:off x="6597056" y="4525596"/>
                <a:ext cx="1497091" cy="4251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  <m:r>
                        <a:rPr kumimoji="0" lang="en-US" altLang="zh-TW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</m:acc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</m:d>
                      <m:acc>
                        <m:accPr>
                          <m:chr m:val="̂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A60E12BB-E657-FC1D-6E5A-40DD9D048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56" y="4525596"/>
                <a:ext cx="1497091" cy="425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B6325B-110E-F816-C944-129F2D282254}"/>
              </a:ext>
            </a:extLst>
          </p:cNvPr>
          <p:cNvSpPr txBox="1"/>
          <p:nvPr/>
        </p:nvSpPr>
        <p:spPr bwMode="auto">
          <a:xfrm>
            <a:off x="3244660" y="348360"/>
            <a:ext cx="2574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Completeness Condition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7733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  <p:bldP spid="18" grpId="0"/>
      <p:bldP spid="1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789318" y="3367290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4055195" y="5383514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5195" y="5383514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2038971" y="4015362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2182987" y="3913335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2336033" y="3872896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2899241" y="4375402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3051641" y="4527802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958851" y="3365347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851" y="3365347"/>
                <a:ext cx="714680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2690432" y="4065165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0432" y="4065165"/>
                <a:ext cx="561634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2815232" y="5064312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5232" y="5064312"/>
                <a:ext cx="236409" cy="307777"/>
              </a:xfrm>
              <a:prstGeom prst="rect">
                <a:avLst/>
              </a:prstGeom>
              <a:blipFill>
                <a:blip r:embed="rId6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/>
              <p:nvPr/>
            </p:nvSpPr>
            <p:spPr bwMode="auto">
              <a:xfrm>
                <a:off x="786540" y="2920528"/>
                <a:ext cx="82300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任何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函數可以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以此基底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展開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在此即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如下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分量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一個個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疊加！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CE1AF1-CB8E-5D6F-E062-BB857179A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40" y="2920528"/>
                <a:ext cx="8230060" cy="369332"/>
              </a:xfrm>
              <a:prstGeom prst="rect">
                <a:avLst/>
              </a:prstGeom>
              <a:blipFill>
                <a:blip r:embed="rId7"/>
                <a:stretch>
                  <a:fillRect l="-46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/>
              <p:nvPr/>
            </p:nvSpPr>
            <p:spPr>
              <a:xfrm>
                <a:off x="4572000" y="4149080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149080"/>
                <a:ext cx="3330072" cy="809581"/>
              </a:xfrm>
              <a:prstGeom prst="rect">
                <a:avLst/>
              </a:prstGeom>
              <a:blipFill>
                <a:blip r:embed="rId8"/>
                <a:stretch>
                  <a:fillRect l="-380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B46BA-B335-933A-093E-67B752A1BDBB}"/>
              </a:ext>
            </a:extLst>
          </p:cNvPr>
          <p:cNvSpPr txBox="1"/>
          <p:nvPr/>
        </p:nvSpPr>
        <p:spPr bwMode="auto">
          <a:xfrm>
            <a:off x="5990085" y="5139895"/>
            <a:ext cx="9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F765-E462-EAE4-2D29-1206A2B83AC3}"/>
              </a:ext>
            </a:extLst>
          </p:cNvPr>
          <p:cNvSpPr txBox="1"/>
          <p:nvPr/>
        </p:nvSpPr>
        <p:spPr bwMode="auto">
          <a:xfrm>
            <a:off x="7142213" y="5139895"/>
            <a:ext cx="1167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FE2CD-B3E3-F777-E9C7-688D50608843}"/>
              </a:ext>
            </a:extLst>
          </p:cNvPr>
          <p:cNvCxnSpPr/>
          <p:nvPr/>
        </p:nvCxnSpPr>
        <p:spPr>
          <a:xfrm flipV="1">
            <a:off x="6317518" y="4699646"/>
            <a:ext cx="233097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44FDE-CEC7-C5E9-1C87-EEF5DE90D92B}"/>
              </a:ext>
            </a:extLst>
          </p:cNvPr>
          <p:cNvCxnSpPr>
            <a:cxnSpLocks/>
          </p:cNvCxnSpPr>
          <p:nvPr/>
        </p:nvCxnSpPr>
        <p:spPr>
          <a:xfrm flipV="1">
            <a:off x="7310096" y="4699646"/>
            <a:ext cx="0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2">
            <a:extLst>
              <a:ext uri="{FF2B5EF4-FFF2-40B4-BE49-F238E27FC236}">
                <a16:creationId xmlns:a16="http://schemas.microsoft.com/office/drawing/2014/main" id="{68249C40-A90D-9730-6FB9-8966BD60634E}"/>
              </a:ext>
            </a:extLst>
          </p:cNvPr>
          <p:cNvSpPr/>
          <p:nvPr/>
        </p:nvSpPr>
        <p:spPr>
          <a:xfrm>
            <a:off x="786540" y="933864"/>
            <a:ext cx="4968552" cy="1574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B1AB359D-C85A-B397-C0DA-5CD6540C4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050" y="2131595"/>
            <a:ext cx="1511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86CC6918-4A5A-AA4A-BB56-05E957248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6350" y="1123532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FDC11F6F-6260-3A0C-A8BE-3A7362F66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3175" y="1109245"/>
            <a:ext cx="2159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210830C0-3E57-8981-4956-B4829685F5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250" y="1123532"/>
            <a:ext cx="0" cy="100806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8FAEBA97-D2AC-6121-FFE7-CD75C3E09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250" y="2131595"/>
            <a:ext cx="2376488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17">
            <a:extLst>
              <a:ext uri="{FF2B5EF4-FFF2-40B4-BE49-F238E27FC236}">
                <a16:creationId xmlns:a16="http://schemas.microsoft.com/office/drawing/2014/main" id="{EEF17F75-10CF-6907-79D9-0EC86755A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050" y="2131595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18">
                <a:extLst>
                  <a:ext uri="{FF2B5EF4-FFF2-40B4-BE49-F238E27FC236}">
                    <a16:creationId xmlns:a16="http://schemas.microsoft.com/office/drawing/2014/main" id="{45590E43-3533-9848-FCE5-F8F4B3229E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30175" y="1987132"/>
                <a:ext cx="43338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1" name="Text Box 18">
                <a:extLst>
                  <a:ext uri="{FF2B5EF4-FFF2-40B4-BE49-F238E27FC236}">
                    <a16:creationId xmlns:a16="http://schemas.microsoft.com/office/drawing/2014/main" id="{45590E43-3533-9848-FCE5-F8F4B3229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0175" y="1987132"/>
                <a:ext cx="433388" cy="3667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物件 4">
            <a:extLst>
              <a:ext uri="{FF2B5EF4-FFF2-40B4-BE49-F238E27FC236}">
                <a16:creationId xmlns:a16="http://schemas.microsoft.com/office/drawing/2014/main" id="{62825B70-547D-838B-7957-46849D7969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038195"/>
              </p:ext>
            </p:extLst>
          </p:nvPr>
        </p:nvGraphicFramePr>
        <p:xfrm>
          <a:off x="2524281" y="2173040"/>
          <a:ext cx="243151" cy="335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4880" imgH="228600" progId="Equation.3">
                  <p:embed/>
                </p:oleObj>
              </mc:Choice>
              <mc:Fallback>
                <p:oleObj name="方程式" r:id="rId10" imgW="164880" imgH="228600" progId="Equation.3">
                  <p:embed/>
                  <p:pic>
                    <p:nvPicPr>
                      <p:cNvPr id="32" name="物件 4">
                        <a:extLst>
                          <a:ext uri="{FF2B5EF4-FFF2-40B4-BE49-F238E27FC236}">
                            <a16:creationId xmlns:a16="http://schemas.microsoft.com/office/drawing/2014/main" id="{62825B70-547D-838B-7957-46849D7969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281" y="2173040"/>
                        <a:ext cx="243151" cy="335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5">
                <a:extLst>
                  <a:ext uri="{FF2B5EF4-FFF2-40B4-BE49-F238E27FC236}">
                    <a16:creationId xmlns:a16="http://schemas.microsoft.com/office/drawing/2014/main" id="{3D9DB034-0AC5-86AE-718D-95C2DEDEDCD5}"/>
                  </a:ext>
                </a:extLst>
              </p:cNvPr>
              <p:cNvSpPr txBox="1"/>
              <p:nvPr/>
            </p:nvSpPr>
            <p:spPr bwMode="auto">
              <a:xfrm>
                <a:off x="786540" y="2529694"/>
                <a:ext cx="78862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收集位置算子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zh-TW" alt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  <a:latin typeface="Calibri" pitchFamily="34" charset="0"/>
                  </a:rPr>
                  <a:t>，所有本徵值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，就組成一組基底</a:t>
                </a:r>
              </a:p>
            </p:txBody>
          </p:sp>
        </mc:Choice>
        <mc:Fallback xmlns="">
          <p:sp>
            <p:nvSpPr>
              <p:cNvPr id="33" name="文字方塊 5">
                <a:extLst>
                  <a:ext uri="{FF2B5EF4-FFF2-40B4-BE49-F238E27FC236}">
                    <a16:creationId xmlns:a16="http://schemas.microsoft.com/office/drawing/2014/main" id="{3D9DB034-0AC5-86AE-718D-95C2DEDED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540" y="2529694"/>
                <a:ext cx="7886291" cy="369332"/>
              </a:xfrm>
              <a:prstGeom prst="rect">
                <a:avLst/>
              </a:prstGeom>
              <a:blipFill>
                <a:blip r:embed="rId12"/>
                <a:stretch>
                  <a:fillRect l="-48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f39_08">
            <a:extLst>
              <a:ext uri="{FF2B5EF4-FFF2-40B4-BE49-F238E27FC236}">
                <a16:creationId xmlns:a16="http://schemas.microsoft.com/office/drawing/2014/main" id="{290E64D2-9B3B-F8CF-637A-BD0DEF02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0667" b="69609"/>
          <a:stretch>
            <a:fillRect/>
          </a:stretch>
        </p:blipFill>
        <p:spPr bwMode="auto">
          <a:xfrm>
            <a:off x="6103677" y="1286135"/>
            <a:ext cx="23749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183BDB-FE45-5877-880D-E3A797CF32F5}"/>
                  </a:ext>
                </a:extLst>
              </p:cNvPr>
              <p:cNvSpPr txBox="1"/>
              <p:nvPr/>
            </p:nvSpPr>
            <p:spPr>
              <a:xfrm>
                <a:off x="2944869" y="1409714"/>
                <a:ext cx="1980892" cy="3023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183BDB-FE45-5877-880D-E3A797CF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69" y="1409714"/>
                <a:ext cx="1980892" cy="302327"/>
              </a:xfrm>
              <a:prstGeom prst="rect">
                <a:avLst/>
              </a:prstGeom>
              <a:blipFill>
                <a:blip r:embed="rId14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97655E6-B6CF-E7EC-723F-1D785337B1F2}"/>
              </a:ext>
            </a:extLst>
          </p:cNvPr>
          <p:cNvSpPr txBox="1"/>
          <p:nvPr/>
        </p:nvSpPr>
        <p:spPr bwMode="auto">
          <a:xfrm>
            <a:off x="786540" y="483016"/>
            <a:ext cx="3785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而且狀態函數其實也就是分量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4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1041208" y="1252464"/>
                <a:ext cx="3666587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sz="1800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208" y="1252464"/>
                <a:ext cx="3666587" cy="764505"/>
              </a:xfrm>
              <a:prstGeom prst="rect">
                <a:avLst/>
              </a:prstGeom>
              <a:blipFill>
                <a:blip r:embed="rId2"/>
                <a:stretch>
                  <a:fillRect l="-5882"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9800923-1DCD-5BBC-0798-86FA1D4DA4D5}"/>
                  </a:ext>
                </a:extLst>
              </p:cNvPr>
              <p:cNvSpPr/>
              <p:nvPr/>
            </p:nvSpPr>
            <p:spPr>
              <a:xfrm>
                <a:off x="1116381" y="2573268"/>
                <a:ext cx="1802628" cy="7645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TW" altLang="el-GR" i="1">
                                              <a:latin typeface="Cambria Math"/>
                                              <a:ea typeface="Cambria Math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9800923-1DCD-5BBC-0798-86FA1D4DA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81" y="2573268"/>
                <a:ext cx="1802628" cy="764505"/>
              </a:xfrm>
              <a:prstGeom prst="rect">
                <a:avLst/>
              </a:prstGeom>
              <a:blipFill>
                <a:blip r:embed="rId3"/>
                <a:stretch>
                  <a:fillRect l="-18182" t="-119355" r="-12587" b="-16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/>
              <p:nvPr/>
            </p:nvSpPr>
            <p:spPr bwMode="auto">
              <a:xfrm>
                <a:off x="2949476" y="2767372"/>
                <a:ext cx="5832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這表示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組成一組完整基底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Complete Set of bases.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4C29F7-C20B-9DEE-F643-E9C268ADC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9476" y="2767372"/>
                <a:ext cx="5832648" cy="369332"/>
              </a:xfrm>
              <a:prstGeom prst="rect">
                <a:avLst/>
              </a:prstGeom>
              <a:blipFill>
                <a:blip r:embed="rId4"/>
                <a:stretch>
                  <a:fillRect l="-870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/>
              <p:nvPr/>
            </p:nvSpPr>
            <p:spPr bwMode="auto">
              <a:xfrm>
                <a:off x="1011308" y="2034816"/>
                <a:ext cx="43229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此式對任何狀態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都成立，因此：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4BE0AB-02B7-8495-38D6-7AB0802E9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1308" y="2034816"/>
                <a:ext cx="4322908" cy="369332"/>
              </a:xfrm>
              <a:prstGeom prst="rect">
                <a:avLst/>
              </a:prstGeom>
              <a:blipFill>
                <a:blip r:embed="rId5"/>
                <a:stretch>
                  <a:fillRect l="-117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35CB0B4-43D8-6B56-DEAA-28B33C6A334C}"/>
              </a:ext>
            </a:extLst>
          </p:cNvPr>
          <p:cNvSpPr txBox="1"/>
          <p:nvPr/>
        </p:nvSpPr>
        <p:spPr bwMode="auto">
          <a:xfrm>
            <a:off x="1115616" y="338621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Completeness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0A44A-8CD7-BF49-BDBE-836C8101B9BB}"/>
              </a:ext>
            </a:extLst>
          </p:cNvPr>
          <p:cNvSpPr txBox="1"/>
          <p:nvPr/>
        </p:nvSpPr>
        <p:spPr bwMode="auto">
          <a:xfrm>
            <a:off x="992981" y="820416"/>
            <a:ext cx="548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同樣的推導也適用於其他的本徵態組成基底：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9FF20D-C325-53C0-809C-BB55CB3743D4}"/>
                  </a:ext>
                </a:extLst>
              </p:cNvPr>
              <p:cNvSpPr txBox="1"/>
              <p:nvPr/>
            </p:nvSpPr>
            <p:spPr bwMode="auto">
              <a:xfrm>
                <a:off x="1041208" y="4005064"/>
                <a:ext cx="7564300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l-GR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是一個算子，將它作用在任一個狀態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9FF20D-C325-53C0-809C-BB55CB37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4005064"/>
                <a:ext cx="7564300" cy="404983"/>
              </a:xfrm>
              <a:prstGeom prst="rect">
                <a:avLst/>
              </a:prstGeom>
              <a:blipFill>
                <a:blip r:embed="rId6"/>
                <a:stretch>
                  <a:fillRect l="-6208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B28880-4798-0CF2-DFB0-ED76143E7D06}"/>
                  </a:ext>
                </a:extLst>
              </p:cNvPr>
              <p:cNvSpPr txBox="1"/>
              <p:nvPr/>
            </p:nvSpPr>
            <p:spPr bwMode="auto">
              <a:xfrm>
                <a:off x="1091778" y="4512387"/>
                <a:ext cx="292274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l-GR" i="1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B28880-4798-0CF2-DFB0-ED76143E7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778" y="4512387"/>
                <a:ext cx="2922744" cy="369332"/>
              </a:xfrm>
              <a:prstGeom prst="rect">
                <a:avLst/>
              </a:prstGeom>
              <a:blipFill>
                <a:blip r:embed="rId7"/>
                <a:stretch>
                  <a:fillRect l="-9483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71005-F4E2-9B42-7C0F-4BE3FC32663D}"/>
                  </a:ext>
                </a:extLst>
              </p:cNvPr>
              <p:cNvSpPr txBox="1"/>
              <p:nvPr/>
            </p:nvSpPr>
            <p:spPr bwMode="auto">
              <a:xfrm>
                <a:off x="1041208" y="4987134"/>
                <a:ext cx="5979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與一個基底向量的內積，乘上此基底向量。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71005-F4E2-9B42-7C0F-4BE3FC326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4987134"/>
                <a:ext cx="5979064" cy="369332"/>
              </a:xfrm>
              <a:prstGeom prst="rect">
                <a:avLst/>
              </a:prstGeom>
              <a:blipFill>
                <a:blip r:embed="rId8"/>
                <a:stretch>
                  <a:fillRect l="-10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888B3-4239-1C75-B212-4125F24123AC}"/>
                  </a:ext>
                </a:extLst>
              </p:cNvPr>
              <p:cNvSpPr txBox="1"/>
              <p:nvPr/>
            </p:nvSpPr>
            <p:spPr bwMode="auto">
              <a:xfrm>
                <a:off x="1041208" y="5403044"/>
                <a:ext cx="5835048" cy="404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l-GR" i="1">
                                        <a:latin typeface="Cambria Math"/>
                                        <a:ea typeface="Cambria Math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 dirty="0"/>
                  <a:t>又稱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TW" dirty="0"/>
                  <a:t>方向的投影算子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 Operator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888B3-4239-1C75-B212-4125F241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208" y="5403044"/>
                <a:ext cx="5835048" cy="404983"/>
              </a:xfrm>
              <a:prstGeom prst="rect">
                <a:avLst/>
              </a:prstGeom>
              <a:blipFill>
                <a:blip r:embed="rId9"/>
                <a:stretch>
                  <a:fillRect l="-8043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5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4">
                <a:extLst>
                  <a:ext uri="{FF2B5EF4-FFF2-40B4-BE49-F238E27FC236}">
                    <a16:creationId xmlns:a16="http://schemas.microsoft.com/office/drawing/2014/main" id="{A5EABBC2-CEAA-5948-AF41-B6435F3D9664}"/>
                  </a:ext>
                </a:extLst>
              </p:cNvPr>
              <p:cNvSpPr/>
              <p:nvPr/>
            </p:nvSpPr>
            <p:spPr>
              <a:xfrm>
                <a:off x="1705688" y="3799346"/>
                <a:ext cx="1658612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4">
                <a:extLst>
                  <a:ext uri="{FF2B5EF4-FFF2-40B4-BE49-F238E27FC236}">
                    <a16:creationId xmlns:a16="http://schemas.microsoft.com/office/drawing/2014/main" id="{A5EABBC2-CEAA-5948-AF41-B6435F3D9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88" y="3799346"/>
                <a:ext cx="1658612" cy="764505"/>
              </a:xfrm>
              <a:prstGeom prst="rect">
                <a:avLst/>
              </a:prstGeom>
              <a:blipFill>
                <a:blip r:embed="rId2"/>
                <a:stretch>
                  <a:fillRect l="-16031" t="-122951" r="-9924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D5FDB342-2ECF-D427-EE1D-DDAE3A75D900}"/>
                  </a:ext>
                </a:extLst>
              </p:cNvPr>
              <p:cNvSpPr/>
              <p:nvPr/>
            </p:nvSpPr>
            <p:spPr>
              <a:xfrm>
                <a:off x="4786362" y="3799346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34">
                <a:extLst>
                  <a:ext uri="{FF2B5EF4-FFF2-40B4-BE49-F238E27FC236}">
                    <a16:creationId xmlns:a16="http://schemas.microsoft.com/office/drawing/2014/main" id="{D5FDB342-2ECF-D427-EE1D-DDAE3A75D9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62" y="3799346"/>
                <a:ext cx="1918329" cy="818814"/>
              </a:xfrm>
              <a:prstGeom prst="rect">
                <a:avLst/>
              </a:prstGeom>
              <a:blipFill>
                <a:blip r:embed="rId3"/>
                <a:stretch>
                  <a:fillRect l="-22368" t="-132308" r="-10526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3391350-FD12-ADCA-B888-6232B14CDE89}"/>
              </a:ext>
            </a:extLst>
          </p:cNvPr>
          <p:cNvSpPr txBox="1"/>
          <p:nvPr/>
        </p:nvSpPr>
        <p:spPr bwMode="auto">
          <a:xfrm>
            <a:off x="3538209" y="4015370"/>
            <a:ext cx="86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6-14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34">
                <a:extLst>
                  <a:ext uri="{FF2B5EF4-FFF2-40B4-BE49-F238E27FC236}">
                    <a16:creationId xmlns:a16="http://schemas.microsoft.com/office/drawing/2014/main" id="{D8F2B368-7522-00B8-49F4-FE74FDC086AC}"/>
                  </a:ext>
                </a:extLst>
              </p:cNvPr>
              <p:cNvSpPr/>
              <p:nvPr/>
            </p:nvSpPr>
            <p:spPr>
              <a:xfrm>
                <a:off x="1702400" y="2479075"/>
                <a:ext cx="5002291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34">
                <a:extLst>
                  <a:ext uri="{FF2B5EF4-FFF2-40B4-BE49-F238E27FC236}">
                    <a16:creationId xmlns:a16="http://schemas.microsoft.com/office/drawing/2014/main" id="{D8F2B368-7522-00B8-49F4-FE74FDC08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400" y="2479075"/>
                <a:ext cx="5002291" cy="818814"/>
              </a:xfrm>
              <a:prstGeom prst="rect">
                <a:avLst/>
              </a:prstGeom>
              <a:blipFill>
                <a:blip r:embed="rId4"/>
                <a:stretch>
                  <a:fillRect l="-4810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C28D68BA-7992-5973-625E-673EF40D14DF}"/>
                  </a:ext>
                </a:extLst>
              </p:cNvPr>
              <p:cNvSpPr/>
              <p:nvPr/>
            </p:nvSpPr>
            <p:spPr>
              <a:xfrm>
                <a:off x="2405135" y="1531276"/>
                <a:ext cx="1918329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C28D68BA-7992-5973-625E-673EF40D1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35" y="1531276"/>
                <a:ext cx="1918329" cy="818814"/>
              </a:xfrm>
              <a:prstGeom prst="rect">
                <a:avLst/>
              </a:prstGeom>
              <a:blipFill>
                <a:blip r:embed="rId5"/>
                <a:stretch>
                  <a:fillRect l="-22368" t="-128788" r="-10526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056C3-AC63-1C3D-E5EB-4877428E3C2F}"/>
                  </a:ext>
                </a:extLst>
              </p:cNvPr>
              <p:cNvSpPr txBox="1"/>
              <p:nvPr/>
            </p:nvSpPr>
            <p:spPr bwMode="auto">
              <a:xfrm>
                <a:off x="1619672" y="1102841"/>
                <a:ext cx="6736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只要把completeness condition作用於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的展開式：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056C3-AC63-1C3D-E5EB-4877428E3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102841"/>
                <a:ext cx="6736240" cy="369332"/>
              </a:xfrm>
              <a:prstGeom prst="rect">
                <a:avLst/>
              </a:prstGeom>
              <a:blipFill>
                <a:blip r:embed="rId6"/>
                <a:stretch>
                  <a:fillRect l="-752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8B3B18-D786-4489-082F-73929F7DB995}"/>
              </a:ext>
            </a:extLst>
          </p:cNvPr>
          <p:cNvSpPr txBox="1"/>
          <p:nvPr/>
        </p:nvSpPr>
        <p:spPr bwMode="auto">
          <a:xfrm>
            <a:off x="1724191" y="3356992"/>
            <a:ext cx="49804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同理，由其他的基底的 completeness condition 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DDCDFF4-FD2D-FDFF-BBDC-54B9E45001DB}"/>
                  </a:ext>
                </a:extLst>
              </p:cNvPr>
              <p:cNvSpPr/>
              <p:nvPr/>
            </p:nvSpPr>
            <p:spPr>
              <a:xfrm>
                <a:off x="4824035" y="5160803"/>
                <a:ext cx="227174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4">
                <a:extLst>
                  <a:ext uri="{FF2B5EF4-FFF2-40B4-BE49-F238E27FC236}">
                    <a16:creationId xmlns:a16="http://schemas.microsoft.com/office/drawing/2014/main" id="{ADDCDFF4-FD2D-FDFF-BBDC-54B9E4500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35" y="5160803"/>
                <a:ext cx="2271744" cy="818814"/>
              </a:xfrm>
              <a:prstGeom prst="rect">
                <a:avLst/>
              </a:prstGeom>
              <a:blipFill>
                <a:blip r:embed="rId7"/>
                <a:stretch>
                  <a:fillRect l="-13333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B379EF-2F73-415B-5345-14486D5278CE}"/>
                  </a:ext>
                </a:extLst>
              </p:cNvPr>
              <p:cNvSpPr txBox="1"/>
              <p:nvPr/>
            </p:nvSpPr>
            <p:spPr bwMode="auto">
              <a:xfrm>
                <a:off x="1724192" y="4708792"/>
                <a:ext cx="5760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可以以其他方式展開！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B379EF-2F73-415B-5345-14486D52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4192" y="4708792"/>
                <a:ext cx="5760640" cy="369332"/>
              </a:xfrm>
              <a:prstGeom prst="rect">
                <a:avLst/>
              </a:prstGeom>
              <a:blipFill>
                <a:blip r:embed="rId8"/>
                <a:stretch>
                  <a:fillRect l="-549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4">
                <a:extLst>
                  <a:ext uri="{FF2B5EF4-FFF2-40B4-BE49-F238E27FC236}">
                    <a16:creationId xmlns:a16="http://schemas.microsoft.com/office/drawing/2014/main" id="{1FD6923F-430D-D33D-BD57-827F0AB2C68E}"/>
                  </a:ext>
                </a:extLst>
              </p:cNvPr>
              <p:cNvSpPr/>
              <p:nvPr/>
            </p:nvSpPr>
            <p:spPr>
              <a:xfrm>
                <a:off x="1769036" y="5215112"/>
                <a:ext cx="1930203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TW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e>
                                  <m:r>
                                    <a:rPr lang="el-GR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34">
                <a:extLst>
                  <a:ext uri="{FF2B5EF4-FFF2-40B4-BE49-F238E27FC236}">
                    <a16:creationId xmlns:a16="http://schemas.microsoft.com/office/drawing/2014/main" id="{1FD6923F-430D-D33D-BD57-827F0AB2C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036" y="5215112"/>
                <a:ext cx="1930203" cy="764505"/>
              </a:xfrm>
              <a:prstGeom prst="rect">
                <a:avLst/>
              </a:prstGeom>
              <a:blipFill>
                <a:blip r:embed="rId9"/>
                <a:stretch>
                  <a:fillRect l="-16340" t="-12131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E4AE2-8EB2-C2AE-BE15-384105362944}"/>
              </a:ext>
            </a:extLst>
          </p:cNvPr>
          <p:cNvCxnSpPr/>
          <p:nvPr/>
        </p:nvCxnSpPr>
        <p:spPr>
          <a:xfrm>
            <a:off x="2534994" y="2024352"/>
            <a:ext cx="0" cy="6725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7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8" grpId="0"/>
      <p:bldP spid="9" grpId="0" animBg="1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D46CC-5FC4-C9ED-3363-13B704438DFE}"/>
              </a:ext>
            </a:extLst>
          </p:cNvPr>
          <p:cNvSpPr txBox="1"/>
          <p:nvPr/>
        </p:nvSpPr>
        <p:spPr bwMode="auto">
          <a:xfrm>
            <a:off x="1187624" y="524831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應用：兩狀態內積的計算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43B281A-0DB4-22DD-6198-361D706F2988}"/>
                  </a:ext>
                </a:extLst>
              </p:cNvPr>
              <p:cNvSpPr txBox="1"/>
              <p:nvPr/>
            </p:nvSpPr>
            <p:spPr bwMode="auto">
              <a:xfrm>
                <a:off x="1187624" y="964886"/>
                <a:ext cx="374441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43B281A-0DB4-22DD-6198-361D706F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964886"/>
                <a:ext cx="3744416" cy="764505"/>
              </a:xfrm>
              <a:prstGeom prst="rect">
                <a:avLst/>
              </a:prstGeom>
              <a:blipFill>
                <a:blip r:embed="rId2"/>
                <a:stretch>
                  <a:fillRect l="-5405" t="-119355" r="-3378" b="-167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B07B9D0-A5D4-C794-8DFA-096654E7124E}"/>
                  </a:ext>
                </a:extLst>
              </p:cNvPr>
              <p:cNvSpPr txBox="1"/>
              <p:nvPr/>
            </p:nvSpPr>
            <p:spPr bwMode="auto">
              <a:xfrm>
                <a:off x="1187624" y="1839831"/>
                <a:ext cx="5318940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B07B9D0-A5D4-C794-8DFA-096654E71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39831"/>
                <a:ext cx="5318940" cy="764505"/>
              </a:xfrm>
              <a:prstGeom prst="rect">
                <a:avLst/>
              </a:prstGeom>
              <a:blipFill>
                <a:blip r:embed="rId3"/>
                <a:stretch>
                  <a:fillRect l="-8571" t="-12131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C921D-DD9D-B03A-9CE9-4C1481AB74FE}"/>
                  </a:ext>
                </a:extLst>
              </p:cNvPr>
              <p:cNvSpPr txBox="1"/>
              <p:nvPr/>
            </p:nvSpPr>
            <p:spPr bwMode="auto">
              <a:xfrm>
                <a:off x="6489483" y="3679638"/>
                <a:ext cx="2160240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8C921D-DD9D-B03A-9CE9-4C1481AB7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9483" y="3679638"/>
                <a:ext cx="2160240" cy="764505"/>
              </a:xfrm>
              <a:prstGeom prst="rect">
                <a:avLst/>
              </a:prstGeom>
              <a:blipFill>
                <a:blip r:embed="rId4"/>
                <a:stretch>
                  <a:fillRect t="-12131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3699CA-47EE-34A8-4544-E33670499536}"/>
              </a:ext>
            </a:extLst>
          </p:cNvPr>
          <p:cNvSpPr txBox="1"/>
          <p:nvPr/>
        </p:nvSpPr>
        <p:spPr bwMode="auto">
          <a:xfrm>
            <a:off x="1187624" y="2718782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可以說插入Ket與Bra間的投影算子，使Ket與Bra分別都取了分量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28624F-76CA-F051-6BCA-A23B650CA771}"/>
              </a:ext>
            </a:extLst>
          </p:cNvPr>
          <p:cNvSpPr txBox="1"/>
          <p:nvPr/>
        </p:nvSpPr>
        <p:spPr bwMode="auto">
          <a:xfrm>
            <a:off x="1187624" y="3120364"/>
            <a:ext cx="65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兩個態的內積，可以寫成在任一基底下態的分量的內積！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55C32C1-9D03-6F0E-27F2-646158BF4018}"/>
                  </a:ext>
                </a:extLst>
              </p:cNvPr>
              <p:cNvSpPr txBox="1"/>
              <p:nvPr/>
            </p:nvSpPr>
            <p:spPr bwMode="auto">
              <a:xfrm>
                <a:off x="1206928" y="3925667"/>
                <a:ext cx="2919283" cy="10369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55C32C1-9D03-6F0E-27F2-646158BF4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6928" y="3925667"/>
                <a:ext cx="2919283" cy="10369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E178F1E-0AE4-80B1-770B-D6EF38CB1D66}"/>
              </a:ext>
            </a:extLst>
          </p:cNvPr>
          <p:cNvSpPr txBox="1"/>
          <p:nvPr/>
        </p:nvSpPr>
        <p:spPr bwMode="auto">
          <a:xfrm>
            <a:off x="1210929" y="5271175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Ket與Bra在一組基底內，也可以分別以行向量與列向量表示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F8A19-3021-6F94-35FA-8A219A4E3AE3}"/>
                  </a:ext>
                </a:extLst>
              </p:cNvPr>
              <p:cNvSpPr txBox="1"/>
              <p:nvPr/>
            </p:nvSpPr>
            <p:spPr bwMode="auto">
              <a:xfrm>
                <a:off x="6457416" y="1152698"/>
                <a:ext cx="2520280" cy="3761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F8A19-3021-6F94-35FA-8A219A4E3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7416" y="1152698"/>
                <a:ext cx="2520280" cy="376129"/>
              </a:xfrm>
              <a:prstGeom prst="rect">
                <a:avLst/>
              </a:prstGeom>
              <a:blipFill>
                <a:blip r:embed="rId6"/>
                <a:stretch>
                  <a:fillRect t="-103226" r="-5000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42">
                <a:extLst>
                  <a:ext uri="{FF2B5EF4-FFF2-40B4-BE49-F238E27FC236}">
                    <a16:creationId xmlns:a16="http://schemas.microsoft.com/office/drawing/2014/main" id="{FA573F3D-AA68-D621-DFCD-3A68055EE92F}"/>
                  </a:ext>
                </a:extLst>
              </p:cNvPr>
              <p:cNvSpPr/>
              <p:nvPr/>
            </p:nvSpPr>
            <p:spPr>
              <a:xfrm>
                <a:off x="1210929" y="5671236"/>
                <a:ext cx="6529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這個內積就是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狀態下，測量後會崩潰為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zh-TW" alt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狀態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42">
                <a:extLst>
                  <a:ext uri="{FF2B5EF4-FFF2-40B4-BE49-F238E27FC236}">
                    <a16:creationId xmlns:a16="http://schemas.microsoft.com/office/drawing/2014/main" id="{FA573F3D-AA68-D621-DFCD-3A68055E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929" y="5671236"/>
                <a:ext cx="6529423" cy="369332"/>
              </a:xfrm>
              <a:prstGeom prst="rect">
                <a:avLst/>
              </a:prstGeom>
              <a:blipFill>
                <a:blip r:embed="rId7"/>
                <a:stretch>
                  <a:fillRect l="-777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5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 animBg="1"/>
      <p:bldP spid="11" grpId="0"/>
      <p:bldP spid="2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/>
              <p:nvPr/>
            </p:nvSpPr>
            <p:spPr bwMode="auto">
              <a:xfrm>
                <a:off x="4171464" y="708278"/>
                <a:ext cx="445168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43E7C7B6-E405-51C5-99EE-0F53B5B9A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1464" y="708278"/>
                <a:ext cx="4451686" cy="901914"/>
              </a:xfrm>
              <a:prstGeom prst="rect">
                <a:avLst/>
              </a:prstGeom>
              <a:blipFill>
                <a:blip r:embed="rId2"/>
                <a:stretch>
                  <a:fillRect l="-6534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6EF7B86-F0BD-B6F4-C00F-523BCBBD9E71}"/>
              </a:ext>
            </a:extLst>
          </p:cNvPr>
          <p:cNvSpPr txBox="1"/>
          <p:nvPr/>
        </p:nvSpPr>
        <p:spPr bwMode="auto">
          <a:xfrm>
            <a:off x="956901" y="969856"/>
            <a:ext cx="3214563" cy="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此定義可以推廣到不同態之間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C65AA9B5-6E33-F4A3-A25F-ED2C2C01B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24" y="304461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測量期望值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10BD6C-B82B-C1EF-A6BC-38F5080DF880}"/>
                  </a:ext>
                </a:extLst>
              </p:cNvPr>
              <p:cNvSpPr txBox="1"/>
              <p:nvPr/>
            </p:nvSpPr>
            <p:spPr bwMode="auto">
              <a:xfrm>
                <a:off x="2354280" y="276495"/>
                <a:ext cx="153057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10BD6C-B82B-C1EF-A6BC-38F5080DF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4280" y="276495"/>
                <a:ext cx="1530576" cy="404983"/>
              </a:xfrm>
              <a:prstGeom prst="rect">
                <a:avLst/>
              </a:prstGeom>
              <a:blipFill>
                <a:blip r:embed="rId3"/>
                <a:stretch>
                  <a:fillRect t="-145455" r="-14876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AC0A6EE-ECDE-C5FF-850C-64A065E3B6A4}"/>
                  </a:ext>
                </a:extLst>
              </p:cNvPr>
              <p:cNvSpPr txBox="1"/>
              <p:nvPr/>
            </p:nvSpPr>
            <p:spPr bwMode="auto">
              <a:xfrm>
                <a:off x="1062310" y="2654074"/>
                <a:ext cx="4451686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AC0A6EE-ECDE-C5FF-850C-64A065E3B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310" y="2654074"/>
                <a:ext cx="4451686" cy="764505"/>
              </a:xfrm>
              <a:prstGeom prst="rect">
                <a:avLst/>
              </a:prstGeom>
              <a:blipFill>
                <a:blip r:embed="rId4"/>
                <a:stretch>
                  <a:fillRect l="-1705" t="-119355" b="-16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ACC19152-798D-BC4B-CB88-9EC9450D4C14}"/>
                  </a:ext>
                </a:extLst>
              </p:cNvPr>
              <p:cNvSpPr/>
              <p:nvPr/>
            </p:nvSpPr>
            <p:spPr>
              <a:xfrm>
                <a:off x="2226244" y="1501946"/>
                <a:ext cx="1658612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4">
                <a:extLst>
                  <a:ext uri="{FF2B5EF4-FFF2-40B4-BE49-F238E27FC236}">
                    <a16:creationId xmlns:a16="http://schemas.microsoft.com/office/drawing/2014/main" id="{ACC19152-798D-BC4B-CB88-9EC9450D4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244" y="1501946"/>
                <a:ext cx="1658612" cy="764505"/>
              </a:xfrm>
              <a:prstGeom prst="rect">
                <a:avLst/>
              </a:prstGeom>
              <a:blipFill>
                <a:blip r:embed="rId5"/>
                <a:stretch>
                  <a:fillRect l="-16031" t="-122951" r="-9924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9E2030-F962-B966-3833-4BD03B31388D}"/>
              </a:ext>
            </a:extLst>
          </p:cNvPr>
          <p:cNvCxnSpPr/>
          <p:nvPr/>
        </p:nvCxnSpPr>
        <p:spPr>
          <a:xfrm>
            <a:off x="3288153" y="2294034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EFBA5B-A9C2-5853-A2AE-42A502D80C36}"/>
              </a:ext>
            </a:extLst>
          </p:cNvPr>
          <p:cNvCxnSpPr>
            <a:cxnSpLocks/>
          </p:cNvCxnSpPr>
          <p:nvPr/>
        </p:nvCxnSpPr>
        <p:spPr>
          <a:xfrm>
            <a:off x="3884856" y="2266451"/>
            <a:ext cx="633838" cy="5316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C3B01834-CDCA-4430-ECEF-BB5A8F5B23FE}"/>
                  </a:ext>
                </a:extLst>
              </p:cNvPr>
              <p:cNvSpPr txBox="1"/>
              <p:nvPr/>
            </p:nvSpPr>
            <p:spPr bwMode="auto">
              <a:xfrm>
                <a:off x="1043608" y="3561073"/>
                <a:ext cx="5419302" cy="76450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  <m:sup/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C3B01834-CDCA-4430-ECEF-BB5A8F5B2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561073"/>
                <a:ext cx="5419302" cy="764505"/>
              </a:xfrm>
              <a:prstGeom prst="rect">
                <a:avLst/>
              </a:prstGeom>
              <a:blipFill>
                <a:blip r:embed="rId6"/>
                <a:stretch>
                  <a:fillRect l="-8197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101ED66E-479F-F90A-C2A9-FAF5A78FADDD}"/>
                  </a:ext>
                </a:extLst>
              </p:cNvPr>
              <p:cNvSpPr txBox="1"/>
              <p:nvPr/>
            </p:nvSpPr>
            <p:spPr bwMode="auto">
              <a:xfrm>
                <a:off x="1043608" y="4509120"/>
                <a:ext cx="5419302" cy="11544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101ED66E-479F-F90A-C2A9-FAF5A78FA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509120"/>
                <a:ext cx="5419302" cy="11544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A50D25BB-F38B-1D4C-7493-87632660DE18}"/>
                  </a:ext>
                </a:extLst>
              </p:cNvPr>
              <p:cNvSpPr txBox="1"/>
              <p:nvPr/>
            </p:nvSpPr>
            <p:spPr bwMode="auto">
              <a:xfrm>
                <a:off x="6796572" y="3753946"/>
                <a:ext cx="1800200" cy="3787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A50D25BB-F38B-1D4C-7493-87632660D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6572" y="3753946"/>
                <a:ext cx="1800200" cy="378758"/>
              </a:xfrm>
              <a:prstGeom prst="rect">
                <a:avLst/>
              </a:prstGeom>
              <a:blipFill>
                <a:blip r:embed="rId8"/>
                <a:stretch>
                  <a:fillRect t="-103226" r="-10563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6B7BA2-941F-0B51-C905-2A0D4E3BD3AE}"/>
                  </a:ext>
                </a:extLst>
              </p:cNvPr>
              <p:cNvSpPr txBox="1"/>
              <p:nvPr/>
            </p:nvSpPr>
            <p:spPr bwMode="auto">
              <a:xfrm>
                <a:off x="956901" y="5795369"/>
                <a:ext cx="3403078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可以視為一個矩陣！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6B7BA2-941F-0B51-C905-2A0D4E3BD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901" y="5795369"/>
                <a:ext cx="3403078" cy="378758"/>
              </a:xfrm>
              <a:prstGeom prst="rect">
                <a:avLst/>
              </a:prstGeom>
              <a:blipFill>
                <a:blip r:embed="rId9"/>
                <a:stretch>
                  <a:fillRect l="-1487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A76CC4-9450-0611-3305-36D330FC86F9}"/>
              </a:ext>
            </a:extLst>
          </p:cNvPr>
          <p:cNvSpPr txBox="1"/>
          <p:nvPr/>
        </p:nvSpPr>
        <p:spPr bwMode="auto">
          <a:xfrm>
            <a:off x="956901" y="6237312"/>
            <a:ext cx="6855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這不意外，線性空間上的線性變換本來就可以等價於矩陣！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16887-80FE-6B28-E12C-7029050B216C}"/>
                  </a:ext>
                </a:extLst>
              </p:cNvPr>
              <p:cNvSpPr txBox="1"/>
              <p:nvPr/>
            </p:nvSpPr>
            <p:spPr bwMode="auto">
              <a:xfrm>
                <a:off x="3975318" y="1753375"/>
                <a:ext cx="4572000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插入兩個completeness condition在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兩側！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16887-80FE-6B28-E12C-7029050B2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318" y="1753375"/>
                <a:ext cx="4572000" cy="378758"/>
              </a:xfrm>
              <a:prstGeom prst="rect">
                <a:avLst/>
              </a:prstGeom>
              <a:blipFill>
                <a:blip r:embed="rId10"/>
                <a:stretch>
                  <a:fillRect l="-8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6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0" grpId="0" animBg="1"/>
      <p:bldP spid="21" grpId="0" animBg="1"/>
      <p:bldP spid="22" grpId="0" animBg="1"/>
      <p:bldP spid="23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BC56EB-A8B1-6FCD-3544-0B2A92350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9" y="1676666"/>
            <a:ext cx="7380084" cy="1464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E7C90-2E76-5AC1-40F3-03662BC2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9" y="3140968"/>
            <a:ext cx="738008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5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7095" y="957416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68087" y="1161511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2966" y="96737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狀態單位向量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58822" y="1812091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75006" y="1996757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24951" y="1805131"/>
            <a:ext cx="159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sz="1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2899757" y="3592124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1540" y="2413409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214363" y="397292"/>
            <a:ext cx="4581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量子力學原則以狄拉克符號表示的完整版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70052" y="3599693"/>
                <a:ext cx="1654940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52" y="3599693"/>
                <a:ext cx="1654940" cy="378758"/>
              </a:xfrm>
              <a:prstGeom prst="rect">
                <a:avLst/>
              </a:prstGeom>
              <a:blipFill>
                <a:blip r:embed="rId2"/>
                <a:stretch>
                  <a:fillRect t="-103226" r="-11450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305" y="2793543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blipFill>
                <a:blip r:embed="rId5"/>
                <a:stretch>
                  <a:fillRect l="-60976" t="-106667" r="-4390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1016487" y="4795403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487" y="4795403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282"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995227" y="5150507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就是測量結果。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227" y="5150507"/>
                <a:ext cx="7725644" cy="378758"/>
              </a:xfrm>
              <a:prstGeom prst="rect">
                <a:avLst/>
              </a:prstGeom>
              <a:blipFill>
                <a:blip r:embed="rId7"/>
                <a:stretch>
                  <a:fillRect l="-657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6" y="1374044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087" y="156456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608" y="1376268"/>
            <a:ext cx="2307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隨時間演化的向量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blipFill>
                <a:blip r:embed="rId8"/>
                <a:stretch>
                  <a:fillRect l="-23377" t="-106667" r="-1558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892919" y="2917216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084614" y="5691669"/>
                <a:ext cx="2329099" cy="6283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614" y="5691669"/>
                <a:ext cx="2329099" cy="628377"/>
              </a:xfrm>
              <a:prstGeom prst="rect">
                <a:avLst/>
              </a:prstGeom>
              <a:blipFill>
                <a:blip r:embed="rId9"/>
                <a:stretch>
                  <a:fillRect l="-4348" t="-68000" r="-8696" b="-8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596740" y="5821929"/>
            <a:ext cx="5439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狀態向量隨時間的演化由漢米爾頓量算子來負責！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/>
              <p:nvPr/>
            </p:nvSpPr>
            <p:spPr bwMode="auto">
              <a:xfrm>
                <a:off x="1060113" y="4359810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113" y="4359810"/>
                <a:ext cx="1799065" cy="378758"/>
              </a:xfrm>
              <a:prstGeom prst="rect">
                <a:avLst/>
              </a:prstGeom>
              <a:blipFill>
                <a:blip r:embed="rId10"/>
                <a:stretch>
                  <a:fillRect l="-4196" t="-106667" r="-769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7972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97F4F-597D-6A9D-7F29-3F272AE41BE3}"/>
              </a:ext>
            </a:extLst>
          </p:cNvPr>
          <p:cNvSpPr txBox="1"/>
          <p:nvPr/>
        </p:nvSpPr>
        <p:spPr bwMode="auto">
          <a:xfrm>
            <a:off x="4371162" y="2186280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測量、算子是很有個性的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96788-5DD4-13CF-CEA5-E297363F8318}"/>
              </a:ext>
            </a:extLst>
          </p:cNvPr>
          <p:cNvSpPr txBox="1"/>
          <p:nvPr/>
        </p:nvSpPr>
        <p:spPr bwMode="auto">
          <a:xfrm>
            <a:off x="4371162" y="2567751"/>
            <a:ext cx="4886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由它的本徵值來決定測量的結果有哪些可能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4215754-CB9B-E644-B04F-8F1092634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9"/>
          <a:stretch/>
        </p:blipFill>
        <p:spPr bwMode="auto">
          <a:xfrm>
            <a:off x="4819880" y="3068960"/>
            <a:ext cx="2225763" cy="265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/>
              <p:nvPr/>
            </p:nvSpPr>
            <p:spPr bwMode="auto">
              <a:xfrm>
                <a:off x="5478502" y="1036128"/>
                <a:ext cx="908518" cy="948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09A71E-1402-86F1-C7CA-5EA45086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8502" y="1036128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6438" t="-17105" r="-1369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/>
              <p:nvPr/>
            </p:nvSpPr>
            <p:spPr bwMode="auto">
              <a:xfrm>
                <a:off x="1619672" y="1248847"/>
                <a:ext cx="90851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8B7DE4-5AF6-1AE2-311F-507140348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248847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8219" b="-190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34DB859-E92C-BE5F-EC9F-7AD745CD18C7}"/>
              </a:ext>
            </a:extLst>
          </p:cNvPr>
          <p:cNvSpPr txBox="1"/>
          <p:nvPr/>
        </p:nvSpPr>
        <p:spPr bwMode="auto">
          <a:xfrm>
            <a:off x="691986" y="2186280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不同的狀態下，機率的分佈不同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/>
              <p:nvPr/>
            </p:nvSpPr>
            <p:spPr bwMode="auto">
              <a:xfrm>
                <a:off x="1415308" y="3076221"/>
                <a:ext cx="222576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=1,2,3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AA492865-180E-3326-0A37-042E608B1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5308" y="3076221"/>
                <a:ext cx="22257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40F83C-6A19-891A-FA8F-BF88F680B14D}"/>
              </a:ext>
            </a:extLst>
          </p:cNvPr>
          <p:cNvSpPr txBox="1"/>
          <p:nvPr/>
        </p:nvSpPr>
        <p:spPr bwMode="auto">
          <a:xfrm>
            <a:off x="691986" y="2555612"/>
            <a:ext cx="4054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但可能的結果卻一樣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D698-59A4-4DAB-3E15-4FB362C8B36D}"/>
              </a:ext>
            </a:extLst>
          </p:cNvPr>
          <p:cNvSpPr txBox="1"/>
          <p:nvPr/>
        </p:nvSpPr>
        <p:spPr bwMode="auto">
          <a:xfrm>
            <a:off x="4364394" y="5855553"/>
            <a:ext cx="2165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算子有它的堅持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F54B412-CBA3-C03B-8226-E636EDD3B2EE}"/>
                  </a:ext>
                </a:extLst>
              </p:cNvPr>
              <p:cNvSpPr txBox="1"/>
              <p:nvPr/>
            </p:nvSpPr>
            <p:spPr bwMode="auto">
              <a:xfrm>
                <a:off x="2735123" y="1248847"/>
                <a:ext cx="720080" cy="4616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1F54B412-CBA3-C03B-8226-E636EDD3B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5123" y="1248847"/>
                <a:ext cx="720080" cy="461665"/>
              </a:xfrm>
              <a:prstGeom prst="rect">
                <a:avLst/>
              </a:prstGeom>
              <a:blipFill>
                <a:blip r:embed="rId6"/>
                <a:stretch>
                  <a:fillRect l="-56897" t="-127027" r="-41379" b="-19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938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577800" y="1922082"/>
            <a:ext cx="8352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狄拉克符號用抽象</a:t>
            </a:r>
            <a:r>
              <a:rPr lang="zh-TW" altLang="en-US" dirty="0"/>
              <a:t>的符號，來對待量子狀態，</a:t>
            </a:r>
            <a:r>
              <a:rPr lang="zh-TW" altLang="en-US" sz="1800" dirty="0">
                <a:solidFill>
                  <a:srgbClr val="FF0000"/>
                </a:solidFill>
              </a:rPr>
              <a:t>獨立於基底、也就適用於任何基底</a:t>
            </a:r>
            <a:r>
              <a:rPr lang="zh-TW" altLang="en-US" sz="1800" dirty="0"/>
              <a:t>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547689" y="3496967"/>
            <a:ext cx="8352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那我們是否也可以用狄拉克符號，</a:t>
            </a:r>
            <a:r>
              <a:rPr lang="en-US" altLang="zh-TW" sz="1800" dirty="0"/>
              <a:t>”</a:t>
            </a:r>
            <a:r>
              <a:rPr lang="zh-TW" altLang="en-US" sz="1800" dirty="0"/>
              <a:t>獨立於基底</a:t>
            </a:r>
            <a:r>
              <a:rPr lang="en-US" altLang="zh-TW" sz="1800" dirty="0"/>
              <a:t>”</a:t>
            </a:r>
            <a:r>
              <a:rPr lang="zh-TW" altLang="en-US" sz="1800" dirty="0"/>
              <a:t> ，</a:t>
            </a:r>
            <a:r>
              <a:rPr lang="zh-TW" altLang="en-US" dirty="0"/>
              <a:t>直接探討代表量子測量的</a:t>
            </a:r>
            <a:r>
              <a:rPr lang="zh-TW" altLang="en-US" sz="1800" dirty="0"/>
              <a:t>算子？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68AAE-F120-580C-38B7-FD23D4E11B22}"/>
              </a:ext>
            </a:extLst>
          </p:cNvPr>
          <p:cNvSpPr txBox="1"/>
          <p:nvPr/>
        </p:nvSpPr>
        <p:spPr bwMode="auto">
          <a:xfrm>
            <a:off x="2972320" y="4202573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Operator 算子的方法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995D09-0284-E809-C486-824C17989964}"/>
                  </a:ext>
                </a:extLst>
              </p:cNvPr>
              <p:cNvSpPr txBox="1"/>
              <p:nvPr/>
            </p:nvSpPr>
            <p:spPr bwMode="auto">
              <a:xfrm>
                <a:off x="577800" y="2385488"/>
                <a:ext cx="66967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相對的，波函數是分量，因此是依賴於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組成的基底。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995D09-0284-E809-C486-824C17989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800" y="2385488"/>
                <a:ext cx="6696744" cy="369332"/>
              </a:xfrm>
              <a:prstGeom prst="rect">
                <a:avLst/>
              </a:prstGeom>
              <a:blipFill>
                <a:blip r:embed="rId2"/>
                <a:stretch>
                  <a:fillRect l="-7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561CC-DB5A-C237-5E88-78D599C8AB68}"/>
                  </a:ext>
                </a:extLst>
              </p:cNvPr>
              <p:cNvSpPr txBox="1"/>
              <p:nvPr/>
            </p:nvSpPr>
            <p:spPr bwMode="auto">
              <a:xfrm>
                <a:off x="1891172" y="3912910"/>
                <a:ext cx="908518" cy="9486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𝒜</m:t>
                          </m:r>
                        </m:e>
                      </m:acc>
                    </m:oMath>
                  </m:oMathPara>
                </a14:m>
                <a:endParaRPr lang="en-US" sz="6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561CC-DB5A-C237-5E88-78D599C8A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1172" y="3912910"/>
                <a:ext cx="908518" cy="948658"/>
              </a:xfrm>
              <a:prstGeom prst="rect">
                <a:avLst/>
              </a:prstGeom>
              <a:blipFill>
                <a:blip r:embed="rId3"/>
                <a:stretch>
                  <a:fillRect l="-16438" t="-18421" r="-13699" b="-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02A30F-3310-332F-0FD1-EE0B56282654}"/>
                  </a:ext>
                </a:extLst>
              </p:cNvPr>
              <p:cNvSpPr txBox="1"/>
              <p:nvPr/>
            </p:nvSpPr>
            <p:spPr bwMode="auto">
              <a:xfrm>
                <a:off x="1892200" y="1090215"/>
                <a:ext cx="908518" cy="52322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02A30F-3310-332F-0FD1-EE0B56282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2200" y="1090215"/>
                <a:ext cx="908518" cy="523220"/>
              </a:xfrm>
              <a:prstGeom prst="rect">
                <a:avLst/>
              </a:prstGeom>
              <a:blipFill>
                <a:blip r:embed="rId4"/>
                <a:stretch>
                  <a:fillRect l="-6849" b="-186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DADEF1-0043-11E5-CCB0-DFD6ECFA4F35}"/>
                  </a:ext>
                </a:extLst>
              </p:cNvPr>
              <p:cNvSpPr txBox="1"/>
              <p:nvPr/>
            </p:nvSpPr>
            <p:spPr bwMode="auto">
              <a:xfrm>
                <a:off x="3692400" y="1137757"/>
                <a:ext cx="720080" cy="4616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77DADEF1-0043-11E5-CCB0-DFD6ECFA4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2400" y="1137757"/>
                <a:ext cx="720080" cy="461665"/>
              </a:xfrm>
              <a:prstGeom prst="rect">
                <a:avLst/>
              </a:prstGeom>
              <a:blipFill>
                <a:blip r:embed="rId5"/>
                <a:stretch>
                  <a:fillRect l="-55172" t="-127027" r="-41379" b="-19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5B2EE61-9A67-6A0E-4B8A-140408788A18}"/>
              </a:ext>
            </a:extLst>
          </p:cNvPr>
          <p:cNvSpPr txBox="1"/>
          <p:nvPr/>
        </p:nvSpPr>
        <p:spPr bwMode="auto">
          <a:xfrm>
            <a:off x="539552" y="5013176"/>
            <a:ext cx="6984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我們會發現算子彼此的關係，竟會直接決定它們的本徵值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F7F5219-F6DC-E9A1-E3AF-65BAF6066128}"/>
              </a:ext>
            </a:extLst>
          </p:cNvPr>
          <p:cNvSpPr/>
          <p:nvPr/>
        </p:nvSpPr>
        <p:spPr>
          <a:xfrm>
            <a:off x="3116336" y="1274010"/>
            <a:ext cx="288032" cy="32541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56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10"/>
          <p:cNvSpPr txBox="1">
            <a:spLocks noChangeArrowheads="1"/>
          </p:cNvSpPr>
          <p:nvPr/>
        </p:nvSpPr>
        <p:spPr bwMode="auto">
          <a:xfrm>
            <a:off x="755576" y="295688"/>
            <a:ext cx="7240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算子與數最大不同是沒有交換性。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62470" name="Picture 12" descr="40bio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20" y="515293"/>
            <a:ext cx="1430337" cy="192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/>
              <p:nvPr/>
            </p:nvSpPr>
            <p:spPr bwMode="auto">
              <a:xfrm>
                <a:off x="4321990" y="689252"/>
                <a:ext cx="143033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1990" y="689252"/>
                <a:ext cx="1430337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/>
              <p:nvPr/>
            </p:nvSpPr>
            <p:spPr bwMode="auto">
              <a:xfrm>
                <a:off x="755576" y="1556792"/>
                <a:ext cx="6179936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556792"/>
                <a:ext cx="6179936" cy="62491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/>
              <p:nvPr/>
            </p:nvSpPr>
            <p:spPr bwMode="auto">
              <a:xfrm>
                <a:off x="802634" y="3129244"/>
                <a:ext cx="27498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634" y="3129244"/>
                <a:ext cx="274986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/>
              <p:nvPr/>
            </p:nvSpPr>
            <p:spPr bwMode="auto">
              <a:xfrm>
                <a:off x="800064" y="3636753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064" y="3636753"/>
                <a:ext cx="126120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0332FBD-3619-46A2-55F1-5F99BB525D55}"/>
              </a:ext>
            </a:extLst>
          </p:cNvPr>
          <p:cNvSpPr txBox="1"/>
          <p:nvPr/>
        </p:nvSpPr>
        <p:spPr bwMode="auto">
          <a:xfrm>
            <a:off x="2061273" y="3636753"/>
            <a:ext cx="6516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量子化條件，Quantization Condition 標誌古典與量子化的不同！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7F3A7-9BC7-DA4F-D944-9254807815B5}"/>
              </a:ext>
            </a:extLst>
          </p:cNvPr>
          <p:cNvSpPr txBox="1"/>
          <p:nvPr/>
        </p:nvSpPr>
        <p:spPr bwMode="auto">
          <a:xfrm>
            <a:off x="802634" y="2621735"/>
            <a:ext cx="283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定義Commutator 對易子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/>
              <p:nvPr/>
            </p:nvSpPr>
            <p:spPr bwMode="auto">
              <a:xfrm>
                <a:off x="3404969" y="2659144"/>
                <a:ext cx="230293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4969" y="2659144"/>
                <a:ext cx="2302935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/>
              <p:nvPr/>
            </p:nvSpPr>
            <p:spPr bwMode="auto">
              <a:xfrm>
                <a:off x="806575" y="2262858"/>
                <a:ext cx="59302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這個結果對任意狀態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都對。因此是一個算子的等式！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575" y="2262858"/>
                <a:ext cx="5930217" cy="369332"/>
              </a:xfrm>
              <a:prstGeom prst="rect">
                <a:avLst/>
              </a:prstGeom>
              <a:blipFill>
                <a:blip r:embed="rId8"/>
                <a:stretch>
                  <a:fillRect l="-855" t="-6667" r="-64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62212D-A2F3-D88B-A574-1ACD3D6D0B94}"/>
              </a:ext>
            </a:extLst>
          </p:cNvPr>
          <p:cNvSpPr txBox="1"/>
          <p:nvPr/>
        </p:nvSpPr>
        <p:spPr bwMode="auto">
          <a:xfrm>
            <a:off x="3552503" y="3140723"/>
            <a:ext cx="500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位置與動量的對易算子是常數算子。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這很特別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37A958-8195-F8CA-3F14-C7C09778A50B}"/>
                  </a:ext>
                </a:extLst>
              </p:cNvPr>
              <p:cNvSpPr txBox="1"/>
              <p:nvPr/>
            </p:nvSpPr>
            <p:spPr bwMode="auto">
              <a:xfrm>
                <a:off x="755576" y="4144262"/>
                <a:ext cx="8123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你也可以由此量子化條件出發，推導出動量算子在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基底，等同位置微分：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37A958-8195-F8CA-3F14-C7C09778A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144262"/>
                <a:ext cx="8123099" cy="369332"/>
              </a:xfrm>
              <a:prstGeom prst="rect">
                <a:avLst/>
              </a:prstGeom>
              <a:blipFill>
                <a:blip r:embed="rId9"/>
                <a:stretch>
                  <a:fillRect l="-625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/>
              <p:nvPr/>
            </p:nvSpPr>
            <p:spPr bwMode="auto">
              <a:xfrm>
                <a:off x="764907" y="1106399"/>
                <a:ext cx="5433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讓我們選擇在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基底來計算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907" y="1106399"/>
                <a:ext cx="5433294" cy="369332"/>
              </a:xfrm>
              <a:prstGeom prst="rect">
                <a:avLst/>
              </a:prstGeom>
              <a:blipFill>
                <a:blip r:embed="rId10"/>
                <a:stretch>
                  <a:fillRect l="-932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4">
                <a:extLst>
                  <a:ext uri="{FF2B5EF4-FFF2-40B4-BE49-F238E27FC236}">
                    <a16:creationId xmlns:a16="http://schemas.microsoft.com/office/drawing/2014/main" id="{3A455122-1B25-09CB-B3F1-5C84CB6D0219}"/>
                  </a:ext>
                </a:extLst>
              </p:cNvPr>
              <p:cNvSpPr txBox="1"/>
              <p:nvPr/>
            </p:nvSpPr>
            <p:spPr bwMode="auto">
              <a:xfrm>
                <a:off x="815665" y="5852970"/>
                <a:ext cx="1366271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4">
                <a:extLst>
                  <a:ext uri="{FF2B5EF4-FFF2-40B4-BE49-F238E27FC236}">
                    <a16:creationId xmlns:a16="http://schemas.microsoft.com/office/drawing/2014/main" id="{3A455122-1B25-09CB-B3F1-5C84CB6D0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65" y="5852970"/>
                <a:ext cx="1366271" cy="618246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FE41319-A65B-7F52-FD10-C99525DAE5CC}"/>
              </a:ext>
            </a:extLst>
          </p:cNvPr>
          <p:cNvSpPr txBox="1"/>
          <p:nvPr/>
        </p:nvSpPr>
        <p:spPr bwMode="auto">
          <a:xfrm>
            <a:off x="755576" y="4578711"/>
            <a:ext cx="3575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兩者邏輯上等價。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CE962-9F41-992A-A8FE-FDA4851AA038}"/>
              </a:ext>
            </a:extLst>
          </p:cNvPr>
          <p:cNvSpPr txBox="1"/>
          <p:nvPr/>
        </p:nvSpPr>
        <p:spPr bwMode="auto">
          <a:xfrm>
            <a:off x="731004" y="70528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位置與動量就不能對易 </a:t>
            </a:r>
            <a:r>
              <a:rPr kumimoji="0" lang="en-US" altLang="zh-TW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Commute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dirty="0"/>
          </a:p>
        </p:txBody>
      </p:sp>
      <p:sp>
        <p:nvSpPr>
          <p:cNvPr id="8" name="文字方塊 2">
            <a:extLst>
              <a:ext uri="{FF2B5EF4-FFF2-40B4-BE49-F238E27FC236}">
                <a16:creationId xmlns:a16="http://schemas.microsoft.com/office/drawing/2014/main" id="{980F3C07-6668-DC76-CB9D-9522D6005AFD}"/>
              </a:ext>
            </a:extLst>
          </p:cNvPr>
          <p:cNvSpPr txBox="1"/>
          <p:nvPr/>
        </p:nvSpPr>
        <p:spPr bwMode="auto">
          <a:xfrm>
            <a:off x="731004" y="5071672"/>
            <a:ext cx="61652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是否可以用</a:t>
            </a:r>
            <a:r>
              <a:rPr lang="en-US" altLang="zh-TW" sz="1800" dirty="0"/>
              <a:t>”</a:t>
            </a:r>
            <a:r>
              <a:rPr lang="zh-TW" altLang="en-US" sz="1800" dirty="0"/>
              <a:t>獨立於基底</a:t>
            </a:r>
            <a:r>
              <a:rPr lang="en-US" altLang="zh-TW" sz="1800" dirty="0"/>
              <a:t>”</a:t>
            </a:r>
            <a:r>
              <a:rPr lang="zh-TW" altLang="en-US" sz="1800" dirty="0"/>
              <a:t>的方式，</a:t>
            </a:r>
            <a:r>
              <a:rPr lang="zh-TW" altLang="en-US" dirty="0"/>
              <a:t>直接探討</a:t>
            </a:r>
            <a:r>
              <a:rPr lang="zh-TW" altLang="en-US" sz="1800" dirty="0"/>
              <a:t>算子的關係？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25523-1E94-67ED-A2FC-674BC8750B73}"/>
              </a:ext>
            </a:extLst>
          </p:cNvPr>
          <p:cNvSpPr txBox="1"/>
          <p:nvPr/>
        </p:nvSpPr>
        <p:spPr bwMode="auto">
          <a:xfrm>
            <a:off x="731004" y="5462321"/>
            <a:ext cx="7812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意思就是可否以量子化條件取代動量是空間微分，來進行推導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E88AF339-911A-ADC8-CA67-402749A11BF9}"/>
                  </a:ext>
                </a:extLst>
              </p:cNvPr>
              <p:cNvSpPr txBox="1"/>
              <p:nvPr/>
            </p:nvSpPr>
            <p:spPr bwMode="auto">
              <a:xfrm>
                <a:off x="3409445" y="5968640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E88AF339-911A-ADC8-CA67-402749A11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9445" y="5968640"/>
                <a:ext cx="1261209" cy="369332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4A719EEE-C397-6B99-D0D9-6DA5EBB5F894}"/>
              </a:ext>
            </a:extLst>
          </p:cNvPr>
          <p:cNvSpPr/>
          <p:nvPr/>
        </p:nvSpPr>
        <p:spPr>
          <a:xfrm>
            <a:off x="2543294" y="6066074"/>
            <a:ext cx="473710" cy="2111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3" grpId="0"/>
      <p:bldP spid="14" grpId="0" animBg="1"/>
      <p:bldP spid="16" grpId="0"/>
      <p:bldP spid="17" grpId="0"/>
      <p:bldP spid="19" grpId="0" animBg="1"/>
      <p:bldP spid="20" grpId="0"/>
      <p:bldP spid="8" grpId="0"/>
      <p:bldP spid="9" grpId="0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604196" y="2818042"/>
            <a:ext cx="2160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幾個有用的公式：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275856" y="2818042"/>
                <a:ext cx="194421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818042"/>
                <a:ext cx="194421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259909" y="3563824"/>
                <a:ext cx="2896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9909" y="3563824"/>
                <a:ext cx="289626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3275856" y="4355912"/>
                <a:ext cx="29523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𝐶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4355912"/>
                <a:ext cx="29523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3259909" y="5148000"/>
                <a:ext cx="29682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9909" y="5148000"/>
                <a:ext cx="29682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A89C6B1B-D848-9A41-C512-C208C024234D}"/>
                  </a:ext>
                </a:extLst>
              </p:cNvPr>
              <p:cNvSpPr txBox="1"/>
              <p:nvPr/>
            </p:nvSpPr>
            <p:spPr bwMode="auto">
              <a:xfrm>
                <a:off x="883645" y="5884808"/>
                <a:ext cx="76328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𝐴𝐵𝐶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𝐴𝐶𝐵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𝐶𝐴𝐵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5">
                <a:extLst>
                  <a:ext uri="{FF2B5EF4-FFF2-40B4-BE49-F238E27FC236}">
                    <a16:creationId xmlns:a16="http://schemas.microsoft.com/office/drawing/2014/main" id="{A89C6B1B-D848-9A41-C512-C208C0242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645" y="5884808"/>
                <a:ext cx="76328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 descr="40bio4">
            <a:extLst>
              <a:ext uri="{FF2B5EF4-FFF2-40B4-BE49-F238E27FC236}">
                <a16:creationId xmlns:a16="http://schemas.microsoft.com/office/drawing/2014/main" id="{D13DDC08-1375-43BF-CBC0-19EE74F9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10" y="929641"/>
            <a:ext cx="1416062" cy="18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90A656D8-8820-7BBE-C622-EE1432523588}"/>
              </a:ext>
            </a:extLst>
          </p:cNvPr>
          <p:cNvSpPr txBox="1"/>
          <p:nvPr/>
        </p:nvSpPr>
        <p:spPr bwMode="auto">
          <a:xfrm>
            <a:off x="604196" y="839765"/>
            <a:ext cx="4786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由這個</a:t>
            </a:r>
            <a:r>
              <a:rPr lang="zh-TW" altLang="en-US" dirty="0"/>
              <a:t>量子化條件</a:t>
            </a:r>
            <a:r>
              <a:rPr lang="zh-TW" altLang="en-US" sz="1800" dirty="0"/>
              <a:t>可以推導出測不準原理：</a:t>
            </a: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id="{DBF8870C-3713-C4FF-95C6-2EB3F2A1582D}"/>
              </a:ext>
            </a:extLst>
          </p:cNvPr>
          <p:cNvSpPr txBox="1"/>
          <p:nvPr/>
        </p:nvSpPr>
        <p:spPr bwMode="auto">
          <a:xfrm>
            <a:off x="585426" y="1693622"/>
            <a:ext cx="4250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我們將以</a:t>
            </a:r>
            <a:r>
              <a:rPr lang="zh-TW" altLang="en-US" dirty="0"/>
              <a:t>量子彈簧</a:t>
            </a:r>
            <a:r>
              <a:rPr lang="zh-TW" altLang="en-US" sz="1800" dirty="0"/>
              <a:t>的能階作例子來說明！</a:t>
            </a: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3960C0D4-AA09-2FB6-0980-4588D148E006}"/>
              </a:ext>
            </a:extLst>
          </p:cNvPr>
          <p:cNvSpPr txBox="1"/>
          <p:nvPr/>
        </p:nvSpPr>
        <p:spPr bwMode="auto">
          <a:xfrm>
            <a:off x="604196" y="1268561"/>
            <a:ext cx="622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有了</a:t>
            </a:r>
            <a:r>
              <a:rPr lang="zh-TW" altLang="en-US" dirty="0">
                <a:solidFill>
                  <a:srgbClr val="FF0000"/>
                </a:solidFill>
              </a:rPr>
              <a:t>量子化條件</a:t>
            </a:r>
            <a:r>
              <a:rPr lang="zh-TW" altLang="en-US" sz="1800" dirty="0">
                <a:solidFill>
                  <a:srgbClr val="FF0000"/>
                </a:solidFill>
              </a:rPr>
              <a:t>，所有粒子運動的量子力學，都</a:t>
            </a:r>
            <a:r>
              <a:rPr lang="zh-TW" altLang="en-US" dirty="0">
                <a:solidFill>
                  <a:srgbClr val="FF0000"/>
                </a:solidFill>
              </a:rPr>
              <a:t>能</a:t>
            </a:r>
            <a:r>
              <a:rPr lang="zh-TW" altLang="en-US" sz="1800" dirty="0">
                <a:solidFill>
                  <a:srgbClr val="FF0000"/>
                </a:solidFill>
              </a:rPr>
              <a:t>推導出來。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D966286-293D-82E8-02CD-80AA0D05A340}"/>
                  </a:ext>
                </a:extLst>
              </p:cNvPr>
              <p:cNvSpPr txBox="1"/>
              <p:nvPr/>
            </p:nvSpPr>
            <p:spPr bwMode="auto">
              <a:xfrm>
                <a:off x="5148978" y="839988"/>
                <a:ext cx="151199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6D966286-293D-82E8-02CD-80AA0D05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978" y="839988"/>
                <a:ext cx="1511994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0EB2CA-26A5-B7A6-6E37-A708F7203679}"/>
                  </a:ext>
                </a:extLst>
              </p:cNvPr>
              <p:cNvSpPr txBox="1"/>
              <p:nvPr/>
            </p:nvSpPr>
            <p:spPr bwMode="auto">
              <a:xfrm>
                <a:off x="585426" y="2132757"/>
                <a:ext cx="67228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原則上所有由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組成的物理量算子的對易子，都可以由此導出。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0EB2CA-26A5-B7A6-6E37-A708F7203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426" y="2132757"/>
                <a:ext cx="6722878" cy="369332"/>
              </a:xfrm>
              <a:prstGeom prst="rect">
                <a:avLst/>
              </a:prstGeom>
              <a:blipFill>
                <a:blip r:embed="rId9"/>
                <a:stretch>
                  <a:fillRect l="-755" t="-10345" r="-377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A60E196-0D60-CC78-57CF-084416C19226}"/>
                  </a:ext>
                </a:extLst>
              </p:cNvPr>
              <p:cNvSpPr txBox="1"/>
              <p:nvPr/>
            </p:nvSpPr>
            <p:spPr bwMode="auto">
              <a:xfrm>
                <a:off x="3601097" y="402744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A60E196-0D60-CC78-57CF-084416C1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1097" y="402744"/>
                <a:ext cx="1261209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9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EF568654-506E-9B65-C79E-6DF415440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t="59393" r="244" b="10210"/>
          <a:stretch/>
        </p:blipFill>
        <p:spPr bwMode="auto">
          <a:xfrm>
            <a:off x="755576" y="980728"/>
            <a:ext cx="354759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934" name="Text Box 18"/>
              <p:cNvSpPr txBox="1">
                <a:spLocks noChangeArrowheads="1"/>
              </p:cNvSpPr>
              <p:nvPr/>
            </p:nvSpPr>
            <p:spPr bwMode="auto">
              <a:xfrm>
                <a:off x="4021453" y="2996952"/>
                <a:ext cx="281720" cy="3667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sz="18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kumimoji="0" lang="en-US" altLang="zh-TW" sz="1800" i="1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193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1453" y="2996952"/>
                <a:ext cx="281720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A1DC51D-494A-2A1E-9251-43FE57EAA973}"/>
              </a:ext>
            </a:extLst>
          </p:cNvPr>
          <p:cNvSpPr/>
          <p:nvPr/>
        </p:nvSpPr>
        <p:spPr>
          <a:xfrm>
            <a:off x="2005229" y="1628800"/>
            <a:ext cx="144016" cy="10770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0B9F9-817D-FBD2-6F9A-1CD2E33D001F}"/>
              </a:ext>
            </a:extLst>
          </p:cNvPr>
          <p:cNvSpPr/>
          <p:nvPr/>
        </p:nvSpPr>
        <p:spPr>
          <a:xfrm>
            <a:off x="2149245" y="1526773"/>
            <a:ext cx="144016" cy="1179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E6954C-B15C-4508-5499-222B8ADDB1DE}"/>
              </a:ext>
            </a:extLst>
          </p:cNvPr>
          <p:cNvSpPr/>
          <p:nvPr/>
        </p:nvSpPr>
        <p:spPr>
          <a:xfrm>
            <a:off x="2302291" y="1486334"/>
            <a:ext cx="144016" cy="1219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7FAEF-EA92-CF49-530B-1D25E708E569}"/>
              </a:ext>
            </a:extLst>
          </p:cNvPr>
          <p:cNvSpPr/>
          <p:nvPr/>
        </p:nvSpPr>
        <p:spPr>
          <a:xfrm>
            <a:off x="2865499" y="1988840"/>
            <a:ext cx="144016" cy="7169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4FB577-BE74-4B3A-5B4C-2B166CE9A643}"/>
              </a:ext>
            </a:extLst>
          </p:cNvPr>
          <p:cNvSpPr/>
          <p:nvPr/>
        </p:nvSpPr>
        <p:spPr>
          <a:xfrm>
            <a:off x="3017899" y="2141240"/>
            <a:ext cx="144016" cy="5645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/>
              <p:nvPr/>
            </p:nvSpPr>
            <p:spPr bwMode="auto">
              <a:xfrm>
                <a:off x="925109" y="978785"/>
                <a:ext cx="7146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A577E9-3544-E17D-59F2-7EC42E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5109" y="978785"/>
                <a:ext cx="71468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/>
              <p:nvPr/>
            </p:nvSpPr>
            <p:spPr bwMode="auto">
              <a:xfrm>
                <a:off x="2656690" y="1678603"/>
                <a:ext cx="56163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EBB850-7EAE-3F86-1693-D1E547560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690" y="1678603"/>
                <a:ext cx="561634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/>
              <p:nvPr/>
            </p:nvSpPr>
            <p:spPr bwMode="auto">
              <a:xfrm>
                <a:off x="2781490" y="2677750"/>
                <a:ext cx="23640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242B0-B105-A475-1473-152B4A1E9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1490" y="2677750"/>
                <a:ext cx="236409" cy="307777"/>
              </a:xfrm>
              <a:prstGeom prst="rect">
                <a:avLst/>
              </a:prstGeom>
              <a:blipFill>
                <a:blip r:embed="rId6"/>
                <a:stretch>
                  <a:fillRect r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/>
              <p:nvPr/>
            </p:nvSpPr>
            <p:spPr>
              <a:xfrm>
                <a:off x="4538258" y="1762518"/>
                <a:ext cx="3330072" cy="8095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2D224D-7BC8-D4D0-61DD-744769785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58" y="1762518"/>
                <a:ext cx="3330072" cy="809581"/>
              </a:xfrm>
              <a:prstGeom prst="rect">
                <a:avLst/>
              </a:prstGeom>
              <a:blipFill>
                <a:blip r:embed="rId7"/>
                <a:stretch>
                  <a:fillRect l="-380" t="-127692" b="-19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8B46BA-B335-933A-093E-67B752A1BDBB}"/>
              </a:ext>
            </a:extLst>
          </p:cNvPr>
          <p:cNvSpPr txBox="1"/>
          <p:nvPr/>
        </p:nvSpPr>
        <p:spPr bwMode="auto">
          <a:xfrm>
            <a:off x="5956343" y="2753333"/>
            <a:ext cx="992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F765-E462-EAE4-2D29-1206A2B83AC3}"/>
              </a:ext>
            </a:extLst>
          </p:cNvPr>
          <p:cNvSpPr txBox="1"/>
          <p:nvPr/>
        </p:nvSpPr>
        <p:spPr bwMode="auto">
          <a:xfrm>
            <a:off x="7108471" y="2753333"/>
            <a:ext cx="1167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本徵函數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FE2CD-B3E3-F777-E9C7-688D50608843}"/>
              </a:ext>
            </a:extLst>
          </p:cNvPr>
          <p:cNvCxnSpPr/>
          <p:nvPr/>
        </p:nvCxnSpPr>
        <p:spPr>
          <a:xfrm flipV="1">
            <a:off x="6283776" y="2313084"/>
            <a:ext cx="233097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44FDE-CEC7-C5E9-1C87-EEF5DE90D92B}"/>
              </a:ext>
            </a:extLst>
          </p:cNvPr>
          <p:cNvCxnSpPr>
            <a:cxnSpLocks/>
          </p:cNvCxnSpPr>
          <p:nvPr/>
        </p:nvCxnSpPr>
        <p:spPr>
          <a:xfrm flipV="1">
            <a:off x="7276354" y="2313084"/>
            <a:ext cx="0" cy="440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47BA21-B54B-86ED-1728-2AD6DABF0F32}"/>
                  </a:ext>
                </a:extLst>
              </p:cNvPr>
              <p:cNvSpPr txBox="1"/>
              <p:nvPr/>
            </p:nvSpPr>
            <p:spPr bwMode="auto">
              <a:xfrm>
                <a:off x="755577" y="4458548"/>
                <a:ext cx="82300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如上圖：波</m:t>
                    </m:r>
                    <m:r>
                      <m:rPr>
                        <m:nor/>
                      </m:rPr>
                      <a:rPr lang="en-TW">
                        <a:solidFill>
                          <a:srgbClr val="FF0000"/>
                        </a:solidFill>
                      </a:rPr>
                      <m:t>函數</m:t>
                    </m:r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的值</m:t>
                    </m:r>
                    <m:r>
                      <a:rPr lang="el-G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其實就是</a:t>
                </a:r>
                <a:r>
                  <a:rPr lang="en-GB" dirty="0" err="1">
                    <a:solidFill>
                      <a:srgbClr val="FF0000"/>
                    </a:solidFill>
                  </a:rPr>
                  <a:t>它</a:t>
                </a:r>
                <a:r>
                  <a:rPr lang="en-TW">
                    <a:solidFill>
                      <a:srgbClr val="FF0000"/>
                    </a:solidFill>
                  </a:rPr>
                  <a:t>自己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以</a:t>
                </a:r>
                <a:r>
                  <a:rPr lang="en-GB" dirty="0" err="1">
                    <a:solidFill>
                      <a:srgbClr val="FF0000"/>
                    </a:solidFill>
                  </a:rPr>
                  <a:t>此基底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展開時的分量</a:t>
                </a:r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47BA21-B54B-86ED-1728-2AD6DABF0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4458548"/>
                <a:ext cx="8230058" cy="369332"/>
              </a:xfrm>
              <a:prstGeom prst="rect">
                <a:avLst/>
              </a:prstGeom>
              <a:blipFill>
                <a:blip r:embed="rId8"/>
                <a:stretch>
                  <a:fillRect l="-15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7845B-284F-00F2-FFB1-F29E98DC3083}"/>
                  </a:ext>
                </a:extLst>
              </p:cNvPr>
              <p:cNvSpPr txBox="1"/>
              <p:nvPr/>
            </p:nvSpPr>
            <p:spPr bwMode="auto">
              <a:xfrm>
                <a:off x="755577" y="4890437"/>
                <a:ext cx="82300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如同抽象的向量以分量值來代表，電子抽象的狀態也以分量、即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波</m:t>
                    </m:r>
                    <m:r>
                      <m:rPr>
                        <m:nor/>
                      </m:rPr>
                      <a:rPr lang="en-TW">
                        <a:solidFill>
                          <a:srgbClr val="FF0000"/>
                        </a:solidFill>
                      </a:rPr>
                      <m:t>函數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來代表</a:t>
                </a:r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7845B-284F-00F2-FFB1-F29E98DC3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7" y="4890437"/>
                <a:ext cx="8230059" cy="369332"/>
              </a:xfrm>
              <a:prstGeom prst="rect">
                <a:avLst/>
              </a:prstGeom>
              <a:blipFill>
                <a:blip r:embed="rId9"/>
                <a:stretch>
                  <a:fillRect l="-616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85A17-3F1A-8965-D2A5-F81F55147529}"/>
                  </a:ext>
                </a:extLst>
              </p:cNvPr>
              <p:cNvSpPr txBox="1"/>
              <p:nvPr/>
            </p:nvSpPr>
            <p:spPr bwMode="auto">
              <a:xfrm>
                <a:off x="755576" y="4033470"/>
                <a:ext cx="82300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把位置視為如晶格一樣離散，那一個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值對應基底的一個單位向量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385A17-3F1A-8965-D2A5-F81F55147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033470"/>
                <a:ext cx="8230059" cy="369332"/>
              </a:xfrm>
              <a:prstGeom prst="rect">
                <a:avLst/>
              </a:prstGeom>
              <a:blipFill>
                <a:blip r:embed="rId10"/>
                <a:stretch>
                  <a:fillRect l="-6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4467C0E-6E28-5C43-A9DC-9E46EB94663C}"/>
              </a:ext>
            </a:extLst>
          </p:cNvPr>
          <p:cNvSpPr txBox="1"/>
          <p:nvPr/>
        </p:nvSpPr>
        <p:spPr bwMode="auto">
          <a:xfrm>
            <a:off x="755576" y="5331227"/>
            <a:ext cx="752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最後，再將位置趨近連續分佈，因此求和都變成積分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43C481-0211-0743-6AA2-9B8E95AF7571}"/>
              </a:ext>
            </a:extLst>
          </p:cNvPr>
          <p:cNvSpPr txBox="1"/>
          <p:nvPr/>
        </p:nvSpPr>
        <p:spPr bwMode="auto">
          <a:xfrm>
            <a:off x="755576" y="3592680"/>
            <a:ext cx="24627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更精確一點描述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62111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5" y="3149361"/>
            <a:ext cx="3200599" cy="331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98" y="3169351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783958" y="46636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簡諧振盪器、量子彈簧、古典完全是束縛態，預期定態能量完全量子化。</a:t>
            </a: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274681" y="901140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580067" y="2333652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Times New Roman" pitchFamily="18" charset="0"/>
                <a:cs typeface="Times New Roman" pitchFamily="18" charset="0"/>
              </a:rPr>
              <a:t>Energy is quantized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832" y="908720"/>
                <a:ext cx="3009092" cy="7203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066575" y="216097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75" y="216097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3140AA-A014-8564-829F-B3952FA96C15}"/>
                  </a:ext>
                </a:extLst>
              </p:cNvPr>
              <p:cNvSpPr txBox="1"/>
              <p:nvPr/>
            </p:nvSpPr>
            <p:spPr bwMode="auto">
              <a:xfrm>
                <a:off x="783958" y="1725524"/>
                <a:ext cx="70707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這是一個二次常微分方程式，可以求解。只有某些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3140AA-A014-8564-829F-B3952FA9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958" y="1725524"/>
                <a:ext cx="7070744" cy="369332"/>
              </a:xfrm>
              <a:prstGeom prst="rect">
                <a:avLst/>
              </a:prstGeom>
              <a:blipFill>
                <a:blip r:embed="rId7"/>
                <a:stretch>
                  <a:fillRect l="-71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614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文字方塊 4"/>
          <p:cNvSpPr txBox="1">
            <a:spLocks noChangeArrowheads="1"/>
          </p:cNvSpPr>
          <p:nvPr/>
        </p:nvSpPr>
        <p:spPr bwMode="auto">
          <a:xfrm>
            <a:off x="2876108" y="1546365"/>
            <a:ext cx="2924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Quantum SHO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量子彈簧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77580" y="2241410"/>
                <a:ext cx="193287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580" y="2241410"/>
                <a:ext cx="1932878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044355" y="3293155"/>
            <a:ext cx="6099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現在引入量子化條件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Condition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577868" y="4172866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B4800446-3CE1-9E33-A0F6-958F0CF71602}"/>
                  </a:ext>
                </a:extLst>
              </p:cNvPr>
              <p:cNvSpPr txBox="1"/>
              <p:nvPr/>
            </p:nvSpPr>
            <p:spPr bwMode="auto">
              <a:xfrm>
                <a:off x="1177580" y="3792639"/>
                <a:ext cx="12612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B4800446-3CE1-9E33-A0F6-958F0CF71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580" y="3792639"/>
                <a:ext cx="1261209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C435642-5221-E559-06D6-206A54615B2B}"/>
                  </a:ext>
                </a:extLst>
              </p:cNvPr>
              <p:cNvSpPr txBox="1"/>
              <p:nvPr/>
            </p:nvSpPr>
            <p:spPr>
              <a:xfrm>
                <a:off x="3241807" y="2241410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C435642-5221-E559-06D6-206A54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807" y="2241410"/>
                <a:ext cx="1096389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:\Users\Chia-Hung Chang\Downloads\Data\Knight\Media\Chapter41\Images\41_23Figure-F.jpg">
            <a:extLst>
              <a:ext uri="{FF2B5EF4-FFF2-40B4-BE49-F238E27FC236}">
                <a16:creationId xmlns:a16="http://schemas.microsoft.com/office/drawing/2014/main" id="{7C8D3EC4-ECAC-DA97-758E-04B27123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4690760" y="2246893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6B7FA-DF1E-866C-C50A-19F231EA271D}"/>
              </a:ext>
            </a:extLst>
          </p:cNvPr>
          <p:cNvSpPr txBox="1"/>
          <p:nvPr/>
        </p:nvSpPr>
        <p:spPr bwMode="auto">
          <a:xfrm>
            <a:off x="1059999" y="1087631"/>
            <a:ext cx="5770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現在我們用算子的辦法來探討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量子彈簧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能量的本徵值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40181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文字方塊 4"/>
          <p:cNvSpPr txBox="1">
            <a:spLocks noChangeArrowheads="1"/>
          </p:cNvSpPr>
          <p:nvPr/>
        </p:nvSpPr>
        <p:spPr bwMode="auto">
          <a:xfrm>
            <a:off x="1169683" y="660715"/>
            <a:ext cx="2924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Quantum SHO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量子彈簧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759533" y="2002826"/>
                <a:ext cx="214206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533" y="2002826"/>
                <a:ext cx="2142061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922213" y="2310434"/>
                <a:ext cx="1430584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</m:acc>
                        </m:den>
                      </m:f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13" y="2310434"/>
                <a:ext cx="1430584" cy="665695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83501" y="1353914"/>
                <a:ext cx="478873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i="1" smtClean="0">
                              <a:latin typeface="Cambria Math"/>
                            </a:rPr>
                            <m:t>𝜔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zh-TW" altLang="en-US" sz="1800" i="1" smtClean="0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3501" y="1353914"/>
                <a:ext cx="478873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 bwMode="auto">
          <a:xfrm>
            <a:off x="1104414" y="3968464"/>
            <a:ext cx="6099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現在引入量子化條件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Condition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564577" y="3268098"/>
                <a:ext cx="165208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zh-TW" altLang="en-US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577" y="3268098"/>
                <a:ext cx="165208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B11A4014-AED4-686E-8773-D2FDAD3CD7E8}"/>
                  </a:ext>
                </a:extLst>
              </p:cNvPr>
              <p:cNvSpPr txBox="1"/>
              <p:nvPr/>
            </p:nvSpPr>
            <p:spPr bwMode="auto">
              <a:xfrm>
                <a:off x="2922213" y="3053129"/>
                <a:ext cx="2915879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B11A4014-AED4-686E-8773-D2FDAD3CD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2213" y="3053129"/>
                <a:ext cx="2915879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/>
              <p:nvPr/>
            </p:nvSpPr>
            <p:spPr bwMode="auto">
              <a:xfrm>
                <a:off x="6775604" y="4619435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5604" y="4619435"/>
                <a:ext cx="126120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577868" y="4172866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CDD8095C-DDA7-5B46-3D95-006F1FE6E2CC}"/>
                  </a:ext>
                </a:extLst>
              </p:cNvPr>
              <p:cNvSpPr txBox="1"/>
              <p:nvPr/>
            </p:nvSpPr>
            <p:spPr>
              <a:xfrm>
                <a:off x="6221788" y="2998691"/>
                <a:ext cx="2717732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acc>
                        <m:accPr>
                          <m:chr m:val="̇"/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CDD8095C-DDA7-5B46-3D95-006F1FE6E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788" y="2998691"/>
                <a:ext cx="2717732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B4800446-3CE1-9E33-A0F6-958F0CF71602}"/>
                  </a:ext>
                </a:extLst>
              </p:cNvPr>
              <p:cNvSpPr txBox="1"/>
              <p:nvPr/>
            </p:nvSpPr>
            <p:spPr bwMode="auto">
              <a:xfrm>
                <a:off x="1176217" y="4622751"/>
                <a:ext cx="126120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B4800446-3CE1-9E33-A0F6-958F0CF71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217" y="4622751"/>
                <a:ext cx="1261209" cy="369332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D7E1924A-7A1F-5847-641B-98AA6BC27318}"/>
              </a:ext>
            </a:extLst>
          </p:cNvPr>
          <p:cNvSpPr/>
          <p:nvPr/>
        </p:nvSpPr>
        <p:spPr>
          <a:xfrm>
            <a:off x="2765335" y="4695942"/>
            <a:ext cx="345123" cy="2779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C435642-5221-E559-06D6-206A54615B2B}"/>
                  </a:ext>
                </a:extLst>
              </p:cNvPr>
              <p:cNvSpPr txBox="1"/>
              <p:nvPr/>
            </p:nvSpPr>
            <p:spPr>
              <a:xfrm>
                <a:off x="6759533" y="1062233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8C435642-5221-E559-06D6-206A54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533" y="1062233"/>
                <a:ext cx="1096389" cy="9106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925B80-343F-1D47-092E-B1F2C9EF88BA}"/>
                  </a:ext>
                </a:extLst>
              </p:cNvPr>
              <p:cNvSpPr txBox="1"/>
              <p:nvPr/>
            </p:nvSpPr>
            <p:spPr bwMode="auto">
              <a:xfrm>
                <a:off x="4310053" y="660715"/>
                <a:ext cx="15178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廣義座標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925B80-343F-1D47-092E-B1F2C9EF8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0053" y="660715"/>
                <a:ext cx="1517870" cy="369332"/>
              </a:xfrm>
              <a:prstGeom prst="rect">
                <a:avLst/>
              </a:prstGeom>
              <a:blipFill>
                <a:blip r:embed="rId11"/>
                <a:stretch>
                  <a:fillRect l="-333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6F6DA4-6082-47A4-9970-CD1A616AFFF9}"/>
                  </a:ext>
                </a:extLst>
              </p:cNvPr>
              <p:cNvSpPr txBox="1"/>
              <p:nvPr/>
            </p:nvSpPr>
            <p:spPr bwMode="auto">
              <a:xfrm>
                <a:off x="4380335" y="2405394"/>
                <a:ext cx="18681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廣義動量</a:t>
                </a:r>
                <a14:m>
                  <m:oMath xmlns:m="http://schemas.openxmlformats.org/officeDocument/2006/math">
                    <m:r>
                      <a:rPr lang="el-GR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6F6DA4-6082-47A4-9970-CD1A616AF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0335" y="2405394"/>
                <a:ext cx="1868104" cy="369332"/>
              </a:xfrm>
              <a:prstGeom prst="rect">
                <a:avLst/>
              </a:prstGeom>
              <a:blipFill>
                <a:blip r:embed="rId12"/>
                <a:stretch>
                  <a:fillRect l="-33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8FE3863C-A870-2C8C-C984-477A19409763}"/>
                  </a:ext>
                </a:extLst>
              </p:cNvPr>
              <p:cNvSpPr txBox="1"/>
              <p:nvPr/>
            </p:nvSpPr>
            <p:spPr bwMode="auto">
              <a:xfrm>
                <a:off x="3271395" y="4590985"/>
                <a:ext cx="2789786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">
                <a:extLst>
                  <a:ext uri="{FF2B5EF4-FFF2-40B4-BE49-F238E27FC236}">
                    <a16:creationId xmlns:a16="http://schemas.microsoft.com/office/drawing/2014/main" id="{8FE3863C-A870-2C8C-C984-477A19409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1395" y="4590985"/>
                <a:ext cx="2789786" cy="9853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4D941364-4E53-E4C7-B208-F737FB612390}"/>
              </a:ext>
            </a:extLst>
          </p:cNvPr>
          <p:cNvSpPr/>
          <p:nvPr/>
        </p:nvSpPr>
        <p:spPr>
          <a:xfrm>
            <a:off x="6219660" y="4695942"/>
            <a:ext cx="345123" cy="2779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43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9" grpId="0" animBg="1"/>
      <p:bldP spid="4" grpId="0" animBg="1"/>
      <p:bldP spid="6" grpId="0" animBg="1"/>
      <p:bldP spid="5" grpId="0"/>
      <p:bldP spid="11" grpId="0" animBg="1"/>
      <p:bldP spid="15" grpId="0" animBg="1"/>
      <p:bldP spid="18" grpId="0" animBg="1"/>
      <p:bldP spid="22" grpId="0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 bwMode="auto">
          <a:xfrm>
            <a:off x="1245975" y="533461"/>
            <a:ext cx="6099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量子化條件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Condition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187624" y="1556792"/>
                <a:ext cx="650643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再引入一組位置與動量的線性組合：新的算子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及他的共軛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556792"/>
                <a:ext cx="6506432" cy="376450"/>
              </a:xfrm>
              <a:prstGeom prst="rect">
                <a:avLst/>
              </a:prstGeom>
              <a:blipFill>
                <a:blip r:embed="rId2"/>
                <a:stretch>
                  <a:fillRect l="-780" t="-3226" r="-780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187624" y="3175940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量子化條件會給出算子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Communication Relation</a:t>
                </a:r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175940"/>
                <a:ext cx="7271812" cy="376450"/>
              </a:xfrm>
              <a:prstGeom prst="rect">
                <a:avLst/>
              </a:prstGeom>
              <a:blipFill>
                <a:blip r:embed="rId3"/>
                <a:stretch>
                  <a:fillRect l="-697" t="-3333" r="-52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/>
              <p:nvPr/>
            </p:nvSpPr>
            <p:spPr bwMode="auto">
              <a:xfrm>
                <a:off x="2985404" y="1060777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5404" y="1060777"/>
                <a:ext cx="126120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/>
              <p:nvPr/>
            </p:nvSpPr>
            <p:spPr bwMode="auto">
              <a:xfrm>
                <a:off x="1557741" y="2165757"/>
                <a:ext cx="1306704" cy="6608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7741" y="2165757"/>
                <a:ext cx="1306704" cy="660887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/>
              <p:nvPr/>
            </p:nvSpPr>
            <p:spPr bwMode="auto">
              <a:xfrm>
                <a:off x="2990982" y="2165757"/>
                <a:ext cx="1414040" cy="6608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0982" y="2165757"/>
                <a:ext cx="1414040" cy="660887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/>
              <p:nvPr/>
            </p:nvSpPr>
            <p:spPr bwMode="auto">
              <a:xfrm>
                <a:off x="1610676" y="3857761"/>
                <a:ext cx="3209364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676" y="3857761"/>
                <a:ext cx="3209364" cy="612732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/>
              <p:nvPr/>
            </p:nvSpPr>
            <p:spPr bwMode="auto">
              <a:xfrm>
                <a:off x="3114259" y="5793471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4259" y="5793471"/>
                <a:ext cx="1326581" cy="4049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626493" y="1082675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58426E-7CB7-18E4-E3F5-50F2B318DDFF}"/>
              </a:ext>
            </a:extLst>
          </p:cNvPr>
          <p:cNvSpPr txBox="1"/>
          <p:nvPr/>
        </p:nvSpPr>
        <p:spPr bwMode="auto">
          <a:xfrm>
            <a:off x="4405022" y="2310801"/>
            <a:ext cx="435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此兩算子古典意義不大，量子則很清楚！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/>
              <p:nvPr/>
            </p:nvSpPr>
            <p:spPr bwMode="auto">
              <a:xfrm>
                <a:off x="1610676" y="4786461"/>
                <a:ext cx="5369604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0676" y="4786461"/>
                <a:ext cx="5369604" cy="612732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/>
              <p:nvPr/>
            </p:nvSpPr>
            <p:spPr bwMode="auto">
              <a:xfrm>
                <a:off x="5285124" y="3984920"/>
                <a:ext cx="2896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85124" y="3984920"/>
                <a:ext cx="289626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F0DE9E-3068-BD4A-7E2D-FEA7868CD975}"/>
                  </a:ext>
                </a:extLst>
              </p:cNvPr>
              <p:cNvSpPr txBox="1"/>
              <p:nvPr/>
            </p:nvSpPr>
            <p:spPr bwMode="auto">
              <a:xfrm>
                <a:off x="6516484" y="5757668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F0DE9E-3068-BD4A-7E2D-FEA7868CD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484" y="5757668"/>
                <a:ext cx="228650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EA027BC-0A5B-EE6E-BE08-BA5C8AD4A518}"/>
                  </a:ext>
                </a:extLst>
              </p:cNvPr>
              <p:cNvSpPr txBox="1"/>
              <p:nvPr/>
            </p:nvSpPr>
            <p:spPr bwMode="auto">
              <a:xfrm>
                <a:off x="6516484" y="4804066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EA027BC-0A5B-EE6E-BE08-BA5C8AD4A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484" y="4804066"/>
                <a:ext cx="2247730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1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 animBg="1"/>
      <p:bldP spid="14" grpId="0" animBg="1"/>
      <p:bldP spid="16" grpId="0" animBg="1"/>
      <p:bldP spid="17" grpId="0" animBg="1"/>
      <p:bldP spid="20" grpId="0"/>
      <p:bldP spid="24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向下箭號 6"/>
          <p:cNvSpPr/>
          <p:nvPr/>
        </p:nvSpPr>
        <p:spPr>
          <a:xfrm>
            <a:off x="3941968" y="1830433"/>
            <a:ext cx="304800" cy="4222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3844864" y="3758034"/>
            <a:ext cx="304800" cy="420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/>
              <p:cNvSpPr txBox="1">
                <a:spLocks noChangeArrowheads="1"/>
              </p:cNvSpPr>
              <p:nvPr/>
            </p:nvSpPr>
            <p:spPr bwMode="auto">
              <a:xfrm>
                <a:off x="1566281" y="733394"/>
                <a:ext cx="35956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將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Hamiltonian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以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算子來表示：</a:t>
                </a:r>
              </a:p>
            </p:txBody>
          </p:sp>
        </mc:Choice>
        <mc:Fallback xmlns="">
          <p:sp>
            <p:nvSpPr>
              <p:cNvPr id="1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6281" y="733394"/>
                <a:ext cx="3595687" cy="369332"/>
              </a:xfrm>
              <a:prstGeom prst="rect">
                <a:avLst/>
              </a:prstGeom>
              <a:blipFill>
                <a:blip r:embed="rId2"/>
                <a:stretch>
                  <a:fillRect l="-14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452884" y="1156474"/>
                <a:ext cx="1659300" cy="7079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</m:ra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2884" y="1156474"/>
                <a:ext cx="1659300" cy="707951"/>
              </a:xfrm>
              <a:prstGeom prst="rect">
                <a:avLst/>
              </a:prstGeom>
              <a:blipFill>
                <a:blip r:embed="rId3"/>
                <a:stretch>
                  <a:fillRect b="-1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7248885" y="1157413"/>
                <a:ext cx="1658338" cy="7079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</m:ra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8885" y="1157413"/>
                <a:ext cx="1658338" cy="707951"/>
              </a:xfrm>
              <a:prstGeom prst="rect">
                <a:avLst/>
              </a:prstGeom>
              <a:blipFill>
                <a:blip r:embed="rId4"/>
                <a:stretch>
                  <a:fillRect b="-1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806242" y="4213364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由算子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的對易關係可以得出算子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242" y="4213364"/>
                <a:ext cx="7271812" cy="376450"/>
              </a:xfrm>
              <a:prstGeom prst="rect">
                <a:avLst/>
              </a:prstGeom>
              <a:blipFill>
                <a:blip r:embed="rId5"/>
                <a:stretch>
                  <a:fillRect l="-69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/>
              <p:nvPr/>
            </p:nvSpPr>
            <p:spPr bwMode="auto">
              <a:xfrm>
                <a:off x="2647207" y="4641170"/>
                <a:ext cx="300491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7207" y="4641170"/>
                <a:ext cx="300491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98EC166-6ECA-DCF5-373C-70958A58CC95}"/>
                  </a:ext>
                </a:extLst>
              </p:cNvPr>
              <p:cNvSpPr txBox="1"/>
              <p:nvPr/>
            </p:nvSpPr>
            <p:spPr bwMode="auto">
              <a:xfrm>
                <a:off x="2956929" y="289046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98EC166-6ECA-DCF5-373C-70958A58C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6929" y="289046"/>
                <a:ext cx="1326581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67C177E-9621-53DE-B0B5-1F8C51B9BF83}"/>
                  </a:ext>
                </a:extLst>
              </p:cNvPr>
              <p:cNvSpPr txBox="1"/>
              <p:nvPr/>
            </p:nvSpPr>
            <p:spPr bwMode="auto">
              <a:xfrm>
                <a:off x="2956929" y="1157413"/>
                <a:ext cx="1973277" cy="6109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67C177E-9621-53DE-B0B5-1F8C51B9B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6929" y="1157413"/>
                <a:ext cx="1973277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CC94EB9-7BDF-B3E9-08DA-4560725A01AB}"/>
                  </a:ext>
                </a:extLst>
              </p:cNvPr>
              <p:cNvSpPr txBox="1"/>
              <p:nvPr/>
            </p:nvSpPr>
            <p:spPr bwMode="auto">
              <a:xfrm>
                <a:off x="2932682" y="3113413"/>
                <a:ext cx="1973277" cy="6164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CC94EB9-7BDF-B3E9-08DA-4560725A0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2682" y="3113413"/>
                <a:ext cx="1973277" cy="616451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/>
              <p:nvPr/>
            </p:nvSpPr>
            <p:spPr bwMode="auto">
              <a:xfrm>
                <a:off x="1671683" y="5119876"/>
                <a:ext cx="6076348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{"/>
                        <m:endChr m:val="}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683" y="5119876"/>
                <a:ext cx="6076348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/>
              <p:nvPr/>
            </p:nvSpPr>
            <p:spPr bwMode="auto">
              <a:xfrm>
                <a:off x="1987375" y="6161694"/>
                <a:ext cx="1939109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7375" y="6161694"/>
                <a:ext cx="1939109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/>
              <p:nvPr/>
            </p:nvSpPr>
            <p:spPr bwMode="auto">
              <a:xfrm>
                <a:off x="4070121" y="6197651"/>
                <a:ext cx="1939109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0121" y="6197651"/>
                <a:ext cx="1939109" cy="376450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向下箭號 8">
            <a:extLst>
              <a:ext uri="{FF2B5EF4-FFF2-40B4-BE49-F238E27FC236}">
                <a16:creationId xmlns:a16="http://schemas.microsoft.com/office/drawing/2014/main" id="{40760510-D0B5-6EA5-8CD9-672DE19B0862}"/>
              </a:ext>
            </a:extLst>
          </p:cNvPr>
          <p:cNvSpPr/>
          <p:nvPr/>
        </p:nvSpPr>
        <p:spPr>
          <a:xfrm>
            <a:off x="3887285" y="5647337"/>
            <a:ext cx="304800" cy="420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AAC2B57F-60D3-D923-1819-31B7902A961E}"/>
                  </a:ext>
                </a:extLst>
              </p:cNvPr>
              <p:cNvSpPr txBox="1"/>
              <p:nvPr/>
            </p:nvSpPr>
            <p:spPr bwMode="auto">
              <a:xfrm>
                <a:off x="5453225" y="365961"/>
                <a:ext cx="1306704" cy="66088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AAC2B57F-60D3-D923-1819-31B7902A9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3225" y="365961"/>
                <a:ext cx="1306704" cy="660887"/>
              </a:xfrm>
              <a:prstGeom prst="rect">
                <a:avLst/>
              </a:prstGeom>
              <a:blipFill>
                <a:blip r:embed="rId13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8BEC9455-BB6C-BC72-1D22-6DBE2D5C7CA8}"/>
                  </a:ext>
                </a:extLst>
              </p:cNvPr>
              <p:cNvSpPr txBox="1"/>
              <p:nvPr/>
            </p:nvSpPr>
            <p:spPr bwMode="auto">
              <a:xfrm>
                <a:off x="7247769" y="345049"/>
                <a:ext cx="1414040" cy="66088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8BEC9455-BB6C-BC72-1D22-6DBE2D5C7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7769" y="345049"/>
                <a:ext cx="1414040" cy="660887"/>
              </a:xfrm>
              <a:prstGeom prst="rect">
                <a:avLst/>
              </a:prstGeom>
              <a:blipFill>
                <a:blip r:embed="rId1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B21B65FA-CC84-E7CC-038D-EA5CD7DD172C}"/>
                  </a:ext>
                </a:extLst>
              </p:cNvPr>
              <p:cNvSpPr txBox="1"/>
              <p:nvPr/>
            </p:nvSpPr>
            <p:spPr bwMode="auto">
              <a:xfrm>
                <a:off x="395536" y="2389854"/>
                <a:ext cx="8631819" cy="6045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TW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  <a:ea typeface="Cambria Math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†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]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B21B65FA-CC84-E7CC-038D-EA5CD7DD1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2389854"/>
                <a:ext cx="8631819" cy="6045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17" grpId="0" animBg="1"/>
      <p:bldP spid="18" grpId="0"/>
      <p:bldP spid="2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 bwMode="auto">
          <a:xfrm>
            <a:off x="1587657" y="524046"/>
            <a:ext cx="6099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量子化條件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Condition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180230" y="1037686"/>
                <a:ext cx="650643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現在</a:t>
                </a:r>
                <a:r>
                  <a:rPr lang="zh-TW" altLang="en-US" sz="1800" dirty="0"/>
                  <a:t>引入一組位置與動量的線性組合：新的算子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及他的共軛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0230" y="1037686"/>
                <a:ext cx="6506432" cy="376450"/>
              </a:xfrm>
              <a:prstGeom prst="rect">
                <a:avLst/>
              </a:prstGeom>
              <a:blipFill>
                <a:blip r:embed="rId2"/>
                <a:stretch>
                  <a:fillRect l="-975" t="-3226" r="-4288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142809" y="3006437"/>
                <a:ext cx="7767354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首先量子化條件會給出算子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Communication Relation</a:t>
                </a:r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809" y="3006437"/>
                <a:ext cx="7767354" cy="376450"/>
              </a:xfrm>
              <a:prstGeom prst="rect">
                <a:avLst/>
              </a:prstGeom>
              <a:blipFill>
                <a:blip r:embed="rId3"/>
                <a:stretch>
                  <a:fillRect l="-653" t="-3226" r="-163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/>
              <p:nvPr/>
            </p:nvSpPr>
            <p:spPr bwMode="auto">
              <a:xfrm>
                <a:off x="5316244" y="510669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CC41758F-88F1-0BC0-E836-35CF0955D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244" y="510669"/>
                <a:ext cx="126120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/>
              <p:nvPr/>
            </p:nvSpPr>
            <p:spPr bwMode="auto">
              <a:xfrm>
                <a:off x="1205307" y="1508622"/>
                <a:ext cx="2397066" cy="9668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07" y="1508622"/>
                <a:ext cx="2397066" cy="966803"/>
              </a:xfrm>
              <a:prstGeom prst="rect">
                <a:avLst/>
              </a:prstGeom>
              <a:blipFill>
                <a:blip r:embed="rId5"/>
                <a:stretch>
                  <a:fillRect b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/>
              <p:nvPr/>
            </p:nvSpPr>
            <p:spPr bwMode="auto">
              <a:xfrm>
                <a:off x="3841538" y="1495524"/>
                <a:ext cx="2504404" cy="96680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1538" y="1495524"/>
                <a:ext cx="2504404" cy="966803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/>
              <p:nvPr/>
            </p:nvSpPr>
            <p:spPr bwMode="auto">
              <a:xfrm>
                <a:off x="1156736" y="3538406"/>
                <a:ext cx="5369604" cy="98539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738A102-6F44-A513-5206-25C4A510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736" y="3538406"/>
                <a:ext cx="5369604" cy="9853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/>
              <p:nvPr/>
            </p:nvSpPr>
            <p:spPr bwMode="auto">
              <a:xfrm>
                <a:off x="1135832" y="5856830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737BDBD4-9F7D-7B56-726D-AD88CF356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832" y="5856830"/>
                <a:ext cx="1326581" cy="4049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4026526" y="102246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58426E-7CB7-18E4-E3F5-50F2B318DDFF}"/>
              </a:ext>
            </a:extLst>
          </p:cNvPr>
          <p:cNvSpPr txBox="1"/>
          <p:nvPr/>
        </p:nvSpPr>
        <p:spPr bwMode="auto">
          <a:xfrm>
            <a:off x="1163998" y="2599245"/>
            <a:ext cx="52871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此兩算子古典意義不大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，量子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意義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則很清楚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/>
              <p:nvPr/>
            </p:nvSpPr>
            <p:spPr bwMode="auto">
              <a:xfrm>
                <a:off x="1156736" y="5140776"/>
                <a:ext cx="5953671" cy="620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BD3DAC31-356B-31AA-03EA-8829A004D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736" y="5140776"/>
                <a:ext cx="5953671" cy="620683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/>
              <p:nvPr/>
            </p:nvSpPr>
            <p:spPr bwMode="auto">
              <a:xfrm>
                <a:off x="5836869" y="4613699"/>
                <a:ext cx="2896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14AB8F6B-EC69-E64D-76AA-7469F7D57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6869" y="4613699"/>
                <a:ext cx="289626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1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 animBg="1"/>
      <p:bldP spid="14" grpId="0" animBg="1"/>
      <p:bldP spid="16" grpId="0" animBg="1"/>
      <p:bldP spid="17" grpId="0" animBg="1"/>
      <p:bldP spid="20" grpId="0"/>
      <p:bldP spid="24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向下箭號 6"/>
          <p:cNvSpPr/>
          <p:nvPr/>
        </p:nvSpPr>
        <p:spPr>
          <a:xfrm>
            <a:off x="1671683" y="1880992"/>
            <a:ext cx="304800" cy="4222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3844864" y="3758034"/>
            <a:ext cx="304800" cy="420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5"/>
              <p:cNvSpPr txBox="1">
                <a:spLocks noChangeArrowheads="1"/>
              </p:cNvSpPr>
              <p:nvPr/>
            </p:nvSpPr>
            <p:spPr bwMode="auto">
              <a:xfrm>
                <a:off x="787300" y="753908"/>
                <a:ext cx="35956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將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Hamiltonian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以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算子來表示：</a:t>
                </a:r>
              </a:p>
            </p:txBody>
          </p:sp>
        </mc:Choice>
        <mc:Fallback xmlns="">
          <p:sp>
            <p:nvSpPr>
              <p:cNvPr id="15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7300" y="753908"/>
                <a:ext cx="3595687" cy="369332"/>
              </a:xfrm>
              <a:prstGeom prst="rect">
                <a:avLst/>
              </a:prstGeom>
              <a:blipFill>
                <a:blip r:embed="rId2"/>
                <a:stretch>
                  <a:fillRect l="-105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806242" y="4213364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由算子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及共軛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的對易關係可以得出算子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與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的對易關係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242" y="4213364"/>
                <a:ext cx="7271812" cy="376450"/>
              </a:xfrm>
              <a:prstGeom prst="rect">
                <a:avLst/>
              </a:prstGeom>
              <a:blipFill>
                <a:blip r:embed="rId3"/>
                <a:stretch>
                  <a:fillRect l="-698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/>
              <p:nvPr/>
            </p:nvSpPr>
            <p:spPr bwMode="auto">
              <a:xfrm>
                <a:off x="2647207" y="4641170"/>
                <a:ext cx="300491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65168E4B-38CF-7635-5642-CA85998A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7207" y="4641170"/>
                <a:ext cx="300491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98EC166-6ECA-DCF5-373C-70958A58CC95}"/>
                  </a:ext>
                </a:extLst>
              </p:cNvPr>
              <p:cNvSpPr txBox="1"/>
              <p:nvPr/>
            </p:nvSpPr>
            <p:spPr bwMode="auto">
              <a:xfrm>
                <a:off x="888080" y="270843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98EC166-6ECA-DCF5-373C-70958A58C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080" y="270843"/>
                <a:ext cx="1326581" cy="4049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67C177E-9621-53DE-B0B5-1F8C51B9BF83}"/>
                  </a:ext>
                </a:extLst>
              </p:cNvPr>
              <p:cNvSpPr txBox="1"/>
              <p:nvPr/>
            </p:nvSpPr>
            <p:spPr bwMode="auto">
              <a:xfrm>
                <a:off x="852295" y="1146279"/>
                <a:ext cx="197327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67C177E-9621-53DE-B0B5-1F8C51B9B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295" y="1146279"/>
                <a:ext cx="197327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CC94EB9-7BDF-B3E9-08DA-4560725A01AB}"/>
                  </a:ext>
                </a:extLst>
              </p:cNvPr>
              <p:cNvSpPr txBox="1"/>
              <p:nvPr/>
            </p:nvSpPr>
            <p:spPr bwMode="auto">
              <a:xfrm>
                <a:off x="2932682" y="3113413"/>
                <a:ext cx="1973277" cy="61645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CC94EB9-7BDF-B3E9-08DA-4560725A0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2682" y="3113413"/>
                <a:ext cx="1973277" cy="616451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/>
              <p:nvPr/>
            </p:nvSpPr>
            <p:spPr bwMode="auto">
              <a:xfrm>
                <a:off x="1671683" y="5119876"/>
                <a:ext cx="6076348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{"/>
                        <m:endChr m:val="}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77E8F14-AC1F-ED7A-2A3F-6412F94CF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683" y="5119876"/>
                <a:ext cx="6076348" cy="4049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/>
              <p:nvPr/>
            </p:nvSpPr>
            <p:spPr bwMode="auto">
              <a:xfrm>
                <a:off x="1987375" y="6161694"/>
                <a:ext cx="1939109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B2764FFB-C4B7-C1C4-1E31-E324F7E01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7375" y="6161694"/>
                <a:ext cx="1939109" cy="4049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/>
              <p:nvPr/>
            </p:nvSpPr>
            <p:spPr bwMode="auto">
              <a:xfrm>
                <a:off x="4070121" y="6197651"/>
                <a:ext cx="1939109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0637BE37-4C58-2569-4709-389B2261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0121" y="6197651"/>
                <a:ext cx="1939109" cy="376450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向下箭號 8">
            <a:extLst>
              <a:ext uri="{FF2B5EF4-FFF2-40B4-BE49-F238E27FC236}">
                <a16:creationId xmlns:a16="http://schemas.microsoft.com/office/drawing/2014/main" id="{40760510-D0B5-6EA5-8CD9-672DE19B0862}"/>
              </a:ext>
            </a:extLst>
          </p:cNvPr>
          <p:cNvSpPr/>
          <p:nvPr/>
        </p:nvSpPr>
        <p:spPr>
          <a:xfrm>
            <a:off x="3887285" y="5647337"/>
            <a:ext cx="304800" cy="420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B21B65FA-CC84-E7CC-038D-EA5CD7DD172C}"/>
                  </a:ext>
                </a:extLst>
              </p:cNvPr>
              <p:cNvSpPr txBox="1"/>
              <p:nvPr/>
            </p:nvSpPr>
            <p:spPr bwMode="auto">
              <a:xfrm>
                <a:off x="395536" y="2389854"/>
                <a:ext cx="8631819" cy="60452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TW" sz="1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/>
                                            <a:ea typeface="Cambria Math"/>
                                          </a:rPr>
                                          <m:t>†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†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𝑎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†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]</m:t>
                        </m:r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6">
                <a:extLst>
                  <a:ext uri="{FF2B5EF4-FFF2-40B4-BE49-F238E27FC236}">
                    <a16:creationId xmlns:a16="http://schemas.microsoft.com/office/drawing/2014/main" id="{B21B65FA-CC84-E7CC-038D-EA5CD7DD1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2389854"/>
                <a:ext cx="8631819" cy="6045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F34413B2-35BE-1523-5EA6-96EEDB2B64E5}"/>
                  </a:ext>
                </a:extLst>
              </p:cNvPr>
              <p:cNvSpPr txBox="1"/>
              <p:nvPr/>
            </p:nvSpPr>
            <p:spPr bwMode="auto">
              <a:xfrm>
                <a:off x="4149664" y="100703"/>
                <a:ext cx="2397066" cy="9668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F34413B2-35BE-1523-5EA6-96EEDB2B6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9664" y="100703"/>
                <a:ext cx="2397066" cy="966803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0">
                <a:extLst>
                  <a:ext uri="{FF2B5EF4-FFF2-40B4-BE49-F238E27FC236}">
                    <a16:creationId xmlns:a16="http://schemas.microsoft.com/office/drawing/2014/main" id="{4C0F7FB5-A4A6-C257-D278-309C189DC86F}"/>
                  </a:ext>
                </a:extLst>
              </p:cNvPr>
              <p:cNvSpPr txBox="1"/>
              <p:nvPr/>
            </p:nvSpPr>
            <p:spPr bwMode="auto">
              <a:xfrm>
                <a:off x="6639596" y="100703"/>
                <a:ext cx="2504404" cy="9668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0">
                <a:extLst>
                  <a:ext uri="{FF2B5EF4-FFF2-40B4-BE49-F238E27FC236}">
                    <a16:creationId xmlns:a16="http://schemas.microsoft.com/office/drawing/2014/main" id="{4C0F7FB5-A4A6-C257-D278-309C189DC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9596" y="100703"/>
                <a:ext cx="2504404" cy="966803"/>
              </a:xfrm>
              <a:prstGeom prst="rect">
                <a:avLst/>
              </a:prstGeom>
              <a:blipFill>
                <a:blip r:embed="rId13"/>
                <a:stretch>
                  <a:fillRect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B7169D-3318-91A7-16CA-371BB3407D6A}"/>
                  </a:ext>
                </a:extLst>
              </p:cNvPr>
              <p:cNvSpPr txBox="1"/>
              <p:nvPr/>
            </p:nvSpPr>
            <p:spPr bwMode="auto">
              <a:xfrm>
                <a:off x="6640912" y="1118862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B7169D-3318-91A7-16CA-371BB3407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0912" y="1118862"/>
                <a:ext cx="2286505" cy="9106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F1CAE3E9-AE0D-DBE6-5A20-7C4740696FB6}"/>
                  </a:ext>
                </a:extLst>
              </p:cNvPr>
              <p:cNvSpPr txBox="1"/>
              <p:nvPr/>
            </p:nvSpPr>
            <p:spPr bwMode="auto">
              <a:xfrm>
                <a:off x="4302734" y="1118862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F1CAE3E9-AE0D-DBE6-5A20-7C4740696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2734" y="1118862"/>
                <a:ext cx="2247730" cy="9106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8" grpId="0"/>
      <p:bldP spid="2" grpId="0" animBg="1"/>
      <p:bldP spid="5" grpId="0" animBg="1"/>
      <p:bldP spid="6" grpId="0" animBg="1"/>
      <p:bldP spid="8" grpId="0" animBg="1"/>
      <p:bldP spid="10" grpId="0" animBg="1"/>
      <p:bldP spid="11" grpId="0" animBg="1"/>
      <p:bldP spid="22" grpId="0" animBg="1"/>
      <p:bldP spid="20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286" name="矩形 9"/>
              <p:cNvSpPr>
                <a:spLocks noChangeArrowheads="1"/>
              </p:cNvSpPr>
              <p:nvPr/>
            </p:nvSpPr>
            <p:spPr bwMode="auto">
              <a:xfrm>
                <a:off x="1170744" y="4591470"/>
                <a:ext cx="30658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算子可以降低能量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7286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744" y="4591470"/>
                <a:ext cx="3065872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1177888" y="975903"/>
                <a:ext cx="5626359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現在將共軛算子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/>
                  <a:t>作用在算子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的一個本徵態上</a:t>
                </a:r>
                <a:r>
                  <a:rPr lang="en-US" altLang="zh-TW" sz="1800" dirty="0"/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888" y="975903"/>
                <a:ext cx="5626359" cy="376450"/>
              </a:xfrm>
              <a:prstGeom prst="rect">
                <a:avLst/>
              </a:prstGeom>
              <a:blipFill>
                <a:blip r:embed="rId3"/>
                <a:stretch>
                  <a:fillRect l="-901" t="-103226" r="-2928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46088" y="2797906"/>
                <a:ext cx="3394112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算子可以提高能量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088" y="2797906"/>
                <a:ext cx="3394112" cy="376450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146088" y="2389201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088" y="2389201"/>
                <a:ext cx="7271812" cy="376450"/>
              </a:xfrm>
              <a:prstGeom prst="rect">
                <a:avLst/>
              </a:prstGeom>
              <a:blipFill>
                <a:blip r:embed="rId5"/>
                <a:stretch>
                  <a:fillRect l="-698" t="-110000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146088" y="3314313"/>
                <a:ext cx="478183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如果是算子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作用在算子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088" y="3314313"/>
                <a:ext cx="4781833" cy="369332"/>
              </a:xfrm>
              <a:prstGeom prst="rect">
                <a:avLst/>
              </a:prstGeom>
              <a:blipFill>
                <a:blip r:embed="rId6"/>
                <a:stretch>
                  <a:fillRect l="-1061" t="-117241" b="-1724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150596" y="4183665"/>
                <a:ext cx="6090208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596" y="4183665"/>
                <a:ext cx="6090208" cy="376450"/>
              </a:xfrm>
              <a:prstGeom prst="rect">
                <a:avLst/>
              </a:prstGeom>
              <a:blipFill>
                <a:blip r:embed="rId7"/>
                <a:stretch>
                  <a:fillRect l="-832" t="-106452" b="-1580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330" y="4992157"/>
            <a:ext cx="3407295" cy="125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5"/>
              <p:cNvSpPr>
                <a:spLocks noChangeArrowheads="1"/>
              </p:cNvSpPr>
              <p:nvPr/>
            </p:nvSpPr>
            <p:spPr bwMode="auto">
              <a:xfrm>
                <a:off x="1146088" y="6190644"/>
                <a:ext cx="62506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is called Raising Operator while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Lowering Operator.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088" y="6190644"/>
                <a:ext cx="6250623" cy="400110"/>
              </a:xfrm>
              <a:prstGeom prst="rect">
                <a:avLst/>
              </a:prstGeom>
              <a:blipFill>
                <a:blip r:embed="rId9"/>
                <a:stretch>
                  <a:fillRect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EBBA4E9-FE9F-EA6B-B924-715B4F719582}"/>
                  </a:ext>
                </a:extLst>
              </p:cNvPr>
              <p:cNvSpPr txBox="1"/>
              <p:nvPr/>
            </p:nvSpPr>
            <p:spPr bwMode="auto">
              <a:xfrm>
                <a:off x="1541634" y="463717"/>
                <a:ext cx="3102374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3EBBA4E9-FE9F-EA6B-B924-715B4F719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1634" y="463717"/>
                <a:ext cx="3102374" cy="4049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FB567DCE-4CF7-BD04-5AA4-F30A47FE729A}"/>
                  </a:ext>
                </a:extLst>
              </p:cNvPr>
              <p:cNvSpPr txBox="1"/>
              <p:nvPr/>
            </p:nvSpPr>
            <p:spPr bwMode="auto">
              <a:xfrm>
                <a:off x="5166688" y="492250"/>
                <a:ext cx="1939109" cy="3764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FB567DCE-4CF7-BD04-5AA4-F30A47FE7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6688" y="492250"/>
                <a:ext cx="1939109" cy="376450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6FCBC8D-DF98-F7B5-595A-ADAC60D3F43A}"/>
                  </a:ext>
                </a:extLst>
              </p:cNvPr>
              <p:cNvSpPr txBox="1"/>
              <p:nvPr/>
            </p:nvSpPr>
            <p:spPr bwMode="auto">
              <a:xfrm>
                <a:off x="7018535" y="967981"/>
                <a:ext cx="14311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36FCBC8D-DF98-F7B5-595A-ADAC60D3F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535" y="967981"/>
                <a:ext cx="1431165" cy="369332"/>
              </a:xfrm>
              <a:prstGeom prst="rect">
                <a:avLst/>
              </a:prstGeom>
              <a:blipFill>
                <a:blip r:embed="rId12"/>
                <a:stretch>
                  <a:fillRect l="-9649" t="-110000" r="-15789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1C8DD96-8844-D40C-5A1A-C9083B611AD4}"/>
                  </a:ext>
                </a:extLst>
              </p:cNvPr>
              <p:cNvSpPr txBox="1"/>
              <p:nvPr/>
            </p:nvSpPr>
            <p:spPr bwMode="auto">
              <a:xfrm>
                <a:off x="1187624" y="1440174"/>
                <a:ext cx="7262076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𝐻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E1C8DD96-8844-D40C-5A1A-C9083B611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440174"/>
                <a:ext cx="7262076" cy="404983"/>
              </a:xfrm>
              <a:prstGeom prst="rect">
                <a:avLst/>
              </a:prstGeom>
              <a:blipFill>
                <a:blip r:embed="rId13"/>
                <a:stretch>
                  <a:fillRect t="-93939" r="-1396" b="-148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926372E8-A896-976F-F5FB-38B2E5112EC2}"/>
                  </a:ext>
                </a:extLst>
              </p:cNvPr>
              <p:cNvSpPr txBox="1"/>
              <p:nvPr/>
            </p:nvSpPr>
            <p:spPr bwMode="auto">
              <a:xfrm>
                <a:off x="2135447" y="1966654"/>
                <a:ext cx="2808467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926372E8-A896-976F-F5FB-38B2E5112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5447" y="1966654"/>
                <a:ext cx="2808467" cy="376450"/>
              </a:xfrm>
              <a:prstGeom prst="rect">
                <a:avLst/>
              </a:prstGeom>
              <a:blipFill>
                <a:blip r:embed="rId14"/>
                <a:stretch>
                  <a:fillRect t="-110000" r="-7658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CD6F675-6909-10F3-CA78-C0CB614D37FC}"/>
                  </a:ext>
                </a:extLst>
              </p:cNvPr>
              <p:cNvSpPr txBox="1"/>
              <p:nvPr/>
            </p:nvSpPr>
            <p:spPr bwMode="auto">
              <a:xfrm>
                <a:off x="2141747" y="3720965"/>
                <a:ext cx="2646277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CD6F675-6909-10F3-CA78-C0CB614D3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1747" y="3720965"/>
                <a:ext cx="2646277" cy="376450"/>
              </a:xfrm>
              <a:prstGeom prst="rect">
                <a:avLst/>
              </a:prstGeom>
              <a:blipFill>
                <a:blip r:embed="rId15"/>
                <a:stretch>
                  <a:fillRect t="-103226" r="-765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8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  <p:bldP spid="2" grpId="0"/>
      <p:bldP spid="21" grpId="0"/>
      <p:bldP spid="3" grpId="0"/>
      <p:bldP spid="22" grpId="0"/>
      <p:bldP spid="24" grpId="0"/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BB878-E45F-DC33-4F77-14D4956E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48191"/>
            <a:ext cx="4272880" cy="6161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CB3019-C043-39F5-6A17-0654179588E2}"/>
              </a:ext>
            </a:extLst>
          </p:cNvPr>
          <p:cNvSpPr txBox="1"/>
          <p:nvPr/>
        </p:nvSpPr>
        <p:spPr bwMode="auto">
          <a:xfrm>
            <a:off x="5364088" y="4703014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量子彈簧能量是量子化的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EFFF04AC-14A7-AC9C-8DBD-E393F05AF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7864" y="3789040"/>
                <a:ext cx="56455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is called Raising Operator while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Lowering Operator.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EFFF04AC-14A7-AC9C-8DBD-E393F05AF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3789040"/>
                <a:ext cx="5645592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2A74D-F02D-BFC9-BB92-567F72A4F9FA}"/>
                  </a:ext>
                </a:extLst>
              </p:cNvPr>
              <p:cNvSpPr txBox="1"/>
              <p:nvPr/>
            </p:nvSpPr>
            <p:spPr bwMode="auto">
              <a:xfrm>
                <a:off x="3363353" y="4261416"/>
                <a:ext cx="5645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我們可以製造出一個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各個能量差為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的一系列狀態。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62A74D-F02D-BFC9-BB92-567F72A4F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3353" y="4261416"/>
                <a:ext cx="5645592" cy="369332"/>
              </a:xfrm>
              <a:prstGeom prst="rect">
                <a:avLst/>
              </a:prstGeom>
              <a:blipFill>
                <a:blip r:embed="rId4"/>
                <a:stretch>
                  <a:fillRect l="-8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349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8308" name="矩形 5"/>
              <p:cNvSpPr>
                <a:spLocks noChangeArrowheads="1"/>
              </p:cNvSpPr>
              <p:nvPr/>
            </p:nvSpPr>
            <p:spPr bwMode="auto">
              <a:xfrm>
                <a:off x="788701" y="414541"/>
                <a:ext cx="611528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降低能量</a:t>
                </a:r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最後須有停止之處，將此態記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8308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701" y="414541"/>
                <a:ext cx="6115289" cy="400110"/>
              </a:xfrm>
              <a:prstGeom prst="rect">
                <a:avLst/>
              </a:prstGeom>
              <a:blipFill>
                <a:blip r:embed="rId2"/>
                <a:stretch>
                  <a:fillRect t="-93939" b="-1484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31906" y="2665762"/>
                <a:ext cx="6288109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連續作用在基態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上，就得到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一系列</a:t>
                </a:r>
                <a:r>
                  <a:rPr lang="zh-TW" altLang="en-US" dirty="0"/>
                  <a:t>量子彈簧的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能態：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06" y="2665762"/>
                <a:ext cx="6288109" cy="376450"/>
              </a:xfrm>
              <a:prstGeom prst="rect">
                <a:avLst/>
              </a:prstGeom>
              <a:blipFill>
                <a:blip r:embed="rId3"/>
                <a:stretch>
                  <a:fillRect l="-806" t="-103226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815388" y="2028019"/>
                <a:ext cx="7513223" cy="495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這個本徵值為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zh-TW" altLang="en-US" i="1">
                            <a:latin typeface="Cambria Math"/>
                          </a:rPr>
                          <m:t>𝜔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800" dirty="0"/>
                  <a:t>的能量本徵態</a:t>
                </a:r>
                <a:r>
                  <a:rPr lang="zh-TW" altLang="en-US" dirty="0"/>
                  <a:t>，能量最低，</a:t>
                </a:r>
                <a:r>
                  <a:rPr lang="zh-TW" altLang="en-US" sz="1800" dirty="0"/>
                  <a:t>就稱為基態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388" y="2028019"/>
                <a:ext cx="7513223" cy="495136"/>
              </a:xfrm>
              <a:prstGeom prst="rect">
                <a:avLst/>
              </a:prstGeom>
              <a:blipFill>
                <a:blip r:embed="rId4"/>
                <a:stretch>
                  <a:fillRect l="-676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831906" y="1477786"/>
                <a:ext cx="1853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此態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的能量：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06" y="1477786"/>
                <a:ext cx="1853905" cy="369332"/>
              </a:xfrm>
              <a:prstGeom prst="rect">
                <a:avLst/>
              </a:prstGeom>
              <a:blipFill>
                <a:blip r:embed="rId5"/>
                <a:stretch>
                  <a:fillRect l="-2721" t="-110000" r="-2041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29824" y="1326397"/>
                <a:ext cx="3759299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824" y="1326397"/>
                <a:ext cx="3759299" cy="624145"/>
              </a:xfrm>
              <a:prstGeom prst="rect">
                <a:avLst/>
              </a:prstGeom>
              <a:blipFill>
                <a:blip r:embed="rId6"/>
                <a:stretch>
                  <a:fillRect l="-2349" t="-42000" r="-4698" b="-8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907681" y="855114"/>
                <a:ext cx="109651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acc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681" y="855114"/>
                <a:ext cx="1096518" cy="369332"/>
              </a:xfrm>
              <a:prstGeom prst="rect">
                <a:avLst/>
              </a:prstGeom>
              <a:blipFill>
                <a:blip r:embed="rId7"/>
                <a:stretch>
                  <a:fillRect l="-13793" t="-1066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214299" y="3144163"/>
                <a:ext cx="2568845" cy="6186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800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sz="1800" i="1" smtClean="0">
                          <a:latin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299" y="3144163"/>
                <a:ext cx="2568845" cy="618631"/>
              </a:xfrm>
              <a:prstGeom prst="rect">
                <a:avLst/>
              </a:prstGeom>
              <a:blipFill>
                <a:blip r:embed="rId8"/>
                <a:stretch>
                  <a:fillRect l="-3941" t="-44000" r="-7389" b="-82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139952" y="5613193"/>
                <a:ext cx="2410275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613193"/>
                <a:ext cx="2410275" cy="376450"/>
              </a:xfrm>
              <a:prstGeom prst="rect">
                <a:avLst/>
              </a:prstGeom>
              <a:blipFill>
                <a:blip r:embed="rId9"/>
                <a:stretch>
                  <a:fillRect l="-4188" t="-110000" r="-837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45740" y="5628582"/>
                <a:ext cx="3619685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可以定義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為能量子數算子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740" y="5628582"/>
                <a:ext cx="3619685" cy="376450"/>
              </a:xfrm>
              <a:prstGeom prst="rect">
                <a:avLst/>
              </a:prstGeom>
              <a:blipFill>
                <a:blip r:embed="rId10"/>
                <a:stretch>
                  <a:fillRect l="-1399" t="-3333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4DB2E8AA-1CDE-F996-E719-01ED29E38DD6}"/>
                  </a:ext>
                </a:extLst>
              </p:cNvPr>
              <p:cNvSpPr/>
              <p:nvPr/>
            </p:nvSpPr>
            <p:spPr>
              <a:xfrm>
                <a:off x="846788" y="4046131"/>
                <a:ext cx="1561197" cy="437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4DB2E8AA-1CDE-F996-E719-01ED29E38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88" y="4046131"/>
                <a:ext cx="1561197" cy="437107"/>
              </a:xfrm>
              <a:prstGeom prst="rect">
                <a:avLst/>
              </a:prstGeom>
              <a:blipFill>
                <a:blip r:embed="rId11"/>
                <a:stretch>
                  <a:fillRect t="-82857" r="-12097" b="-14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018C3AA-71EE-6FAC-ED16-A78C9753C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9170" y="397700"/>
            <a:ext cx="2031326" cy="16709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/>
              <p:nvPr/>
            </p:nvSpPr>
            <p:spPr bwMode="auto">
              <a:xfrm>
                <a:off x="7457816" y="841400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7816" y="841400"/>
                <a:ext cx="279649" cy="344966"/>
              </a:xfrm>
              <a:prstGeom prst="rect">
                <a:avLst/>
              </a:prstGeom>
              <a:blipFill>
                <a:blip r:embed="rId13"/>
                <a:stretch>
                  <a:fillRect r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/>
              <p:nvPr/>
            </p:nvSpPr>
            <p:spPr bwMode="auto">
              <a:xfrm>
                <a:off x="7439263" y="1200009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9263" y="1200009"/>
                <a:ext cx="279649" cy="34496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37CAB-4F97-93F5-978E-5184E35D1AD0}"/>
                  </a:ext>
                </a:extLst>
              </p:cNvPr>
              <p:cNvSpPr txBox="1"/>
              <p:nvPr/>
            </p:nvSpPr>
            <p:spPr bwMode="auto">
              <a:xfrm>
                <a:off x="2438187" y="4073497"/>
                <a:ext cx="47120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能態依次數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編號，量子數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是能量子數目：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037CAB-4F97-93F5-978E-5184E35D1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187" y="4073497"/>
                <a:ext cx="4712030" cy="369332"/>
              </a:xfrm>
              <a:prstGeom prst="rect">
                <a:avLst/>
              </a:prstGeom>
              <a:blipFill>
                <a:blip r:embed="rId15"/>
                <a:stretch>
                  <a:fillRect l="-10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E:\Media\Images\chapter40\4006.jpg">
            <a:extLst>
              <a:ext uri="{FF2B5EF4-FFF2-40B4-BE49-F238E27FC236}">
                <a16:creationId xmlns:a16="http://schemas.microsoft.com/office/drawing/2014/main" id="{40AAA235-994D-46C2-DE1D-89F81FAC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28" y="4394523"/>
            <a:ext cx="2007084" cy="233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5">
                <a:extLst>
                  <a:ext uri="{FF2B5EF4-FFF2-40B4-BE49-F238E27FC236}">
                    <a16:creationId xmlns:a16="http://schemas.microsoft.com/office/drawing/2014/main" id="{263B209B-612D-3AC5-AEA0-95C03000F027}"/>
                  </a:ext>
                </a:extLst>
              </p:cNvPr>
              <p:cNvSpPr/>
              <p:nvPr/>
            </p:nvSpPr>
            <p:spPr>
              <a:xfrm>
                <a:off x="826447" y="6100453"/>
                <a:ext cx="2464906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5">
                <a:extLst>
                  <a:ext uri="{FF2B5EF4-FFF2-40B4-BE49-F238E27FC236}">
                    <a16:creationId xmlns:a16="http://schemas.microsoft.com/office/drawing/2014/main" id="{263B209B-612D-3AC5-AEA0-95C03000F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47" y="6100453"/>
                <a:ext cx="2464906" cy="376450"/>
              </a:xfrm>
              <a:prstGeom prst="rect">
                <a:avLst/>
              </a:prstGeom>
              <a:blipFill>
                <a:blip r:embed="rId17"/>
                <a:stretch>
                  <a:fillRect l="-2564" t="-110000" r="-6154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2FD923EF-47B3-31D2-D816-9C5B6A3FE6D4}"/>
                  </a:ext>
                </a:extLst>
              </p:cNvPr>
              <p:cNvSpPr/>
              <p:nvPr/>
            </p:nvSpPr>
            <p:spPr>
              <a:xfrm>
                <a:off x="844468" y="3237926"/>
                <a:ext cx="1223605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2FD923EF-47B3-31D2-D816-9C5B6A3FE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8" y="3237926"/>
                <a:ext cx="1223605" cy="376450"/>
              </a:xfrm>
              <a:prstGeom prst="rect">
                <a:avLst/>
              </a:prstGeom>
              <a:blipFill>
                <a:blip r:embed="rId18"/>
                <a:stretch>
                  <a:fillRect l="-3093" t="-103226" r="-16495" b="-1645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8D9146C2-1D88-1DCC-09D8-D15F5C02E2E6}"/>
                  </a:ext>
                </a:extLst>
              </p:cNvPr>
              <p:cNvSpPr/>
              <p:nvPr/>
            </p:nvSpPr>
            <p:spPr>
              <a:xfrm>
                <a:off x="831906" y="4699897"/>
                <a:ext cx="4723088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800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sz="1800" i="1" smtClean="0">
                          <a:latin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8D9146C2-1D88-1DCC-09D8-D15F5C02E2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06" y="4699897"/>
                <a:ext cx="4723088" cy="624145"/>
              </a:xfrm>
              <a:prstGeom prst="rect">
                <a:avLst/>
              </a:prstGeom>
              <a:blipFill>
                <a:blip r:embed="rId19"/>
                <a:stretch>
                  <a:fillRect l="-1877" t="-44000" r="-3753" b="-8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1731C6-5BE9-517C-170A-F3EFD65E86AD}"/>
              </a:ext>
            </a:extLst>
          </p:cNvPr>
          <p:cNvSpPr txBox="1"/>
          <p:nvPr/>
        </p:nvSpPr>
        <p:spPr bwMode="auto">
          <a:xfrm>
            <a:off x="860016" y="854336"/>
            <a:ext cx="4627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要停止製造出更低能量的態，條件是：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/>
              <p:nvPr/>
            </p:nvSpPr>
            <p:spPr bwMode="auto">
              <a:xfrm>
                <a:off x="8427730" y="1713016"/>
                <a:ext cx="279649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7730" y="1713016"/>
                <a:ext cx="279649" cy="338554"/>
              </a:xfrm>
              <a:prstGeom prst="rect">
                <a:avLst/>
              </a:prstGeom>
              <a:blipFill>
                <a:blip r:embed="rId20"/>
                <a:stretch>
                  <a:fillRect l="-100000" t="-103571" r="-130435" b="-17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A1269-EC13-4036-F670-3D0CD547B493}"/>
                  </a:ext>
                </a:extLst>
              </p:cNvPr>
              <p:cNvSpPr txBox="1"/>
              <p:nvPr/>
            </p:nvSpPr>
            <p:spPr bwMode="auto">
              <a:xfrm>
                <a:off x="5671810" y="4706024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4A1269-EC13-4036-F670-3D0CD547B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810" y="4706024"/>
                <a:ext cx="1887440" cy="618631"/>
              </a:xfrm>
              <a:prstGeom prst="rect">
                <a:avLst/>
              </a:prstGeom>
              <a:blipFill>
                <a:blip r:embed="rId21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7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 animBg="1"/>
      <p:bldP spid="11" grpId="0" animBg="1"/>
      <p:bldP spid="16" grpId="0" animBg="1"/>
      <p:bldP spid="13" grpId="0"/>
      <p:bldP spid="6" grpId="0" animBg="1"/>
      <p:bldP spid="9" grpId="0"/>
      <p:bldP spid="18" grpId="0" animBg="1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802954" y="2306033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1909553" y="2756822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553" y="2756822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1923650" y="4164099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650" y="4164099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838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1886307" y="1398536"/>
                <a:ext cx="246560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307" y="1398536"/>
                <a:ext cx="2465604" cy="764505"/>
              </a:xfrm>
              <a:prstGeom prst="rect">
                <a:avLst/>
              </a:prstGeom>
              <a:blipFill>
                <a:blip r:embed="rId4"/>
                <a:stretch>
                  <a:fillRect t="-119355" b="-16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799784" y="3720771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784" y="3720771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763" t="-9677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802954" y="970390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2954" y="970390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C0656D-5D55-56FC-9653-E5659749A098}"/>
              </a:ext>
            </a:extLst>
          </p:cNvPr>
          <p:cNvSpPr/>
          <p:nvPr/>
        </p:nvSpPr>
        <p:spPr>
          <a:xfrm>
            <a:off x="1920183" y="2751865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2BE38-F9F8-36AE-37D9-EE3B7543EB42}"/>
              </a:ext>
            </a:extLst>
          </p:cNvPr>
          <p:cNvSpPr/>
          <p:nvPr/>
        </p:nvSpPr>
        <p:spPr>
          <a:xfrm>
            <a:off x="2389147" y="4164099"/>
            <a:ext cx="2397851" cy="901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/>
              <p:nvPr/>
            </p:nvSpPr>
            <p:spPr>
              <a:xfrm>
                <a:off x="6415726" y="3046988"/>
                <a:ext cx="159575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B5DBB023-CE80-3002-E527-4983735D6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726" y="3046988"/>
                <a:ext cx="15957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/>
              <p:nvPr/>
            </p:nvSpPr>
            <p:spPr>
              <a:xfrm>
                <a:off x="6439774" y="1408176"/>
                <a:ext cx="1646476" cy="87684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kumimoji="0" lang="zh-TW" altLang="el-GR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CC661202-582B-5C3A-2892-17D49CCB0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774" y="1408176"/>
                <a:ext cx="1646476" cy="876843"/>
              </a:xfrm>
              <a:prstGeom prst="rect">
                <a:avLst/>
              </a:prstGeom>
              <a:blipFill>
                <a:blip r:embed="rId8"/>
                <a:stretch>
                  <a:fillRect l="-13740" t="-92857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/>
              <p:nvPr/>
            </p:nvSpPr>
            <p:spPr>
              <a:xfrm>
                <a:off x="6545436" y="4385955"/>
                <a:ext cx="1396728" cy="4070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3">
                <a:extLst>
                  <a:ext uri="{FF2B5EF4-FFF2-40B4-BE49-F238E27FC236}">
                    <a16:creationId xmlns:a16="http://schemas.microsoft.com/office/drawing/2014/main" id="{E3795AE6-A133-1307-0513-21D0B0C2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36" y="4385955"/>
                <a:ext cx="1396728" cy="407099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E51D00F1-D0CD-42E1-5CA5-86C2DCF4E577}"/>
              </a:ext>
            </a:extLst>
          </p:cNvPr>
          <p:cNvSpPr/>
          <p:nvPr/>
        </p:nvSpPr>
        <p:spPr>
          <a:xfrm>
            <a:off x="5125883" y="1701106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2FDF9D7-A250-7C5E-1BD5-E8730CE0F365}"/>
              </a:ext>
            </a:extLst>
          </p:cNvPr>
          <p:cNvSpPr/>
          <p:nvPr/>
        </p:nvSpPr>
        <p:spPr>
          <a:xfrm>
            <a:off x="5603928" y="3112933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4DCE72C-517C-EDD4-35BA-A9B291367248}"/>
              </a:ext>
            </a:extLst>
          </p:cNvPr>
          <p:cNvSpPr/>
          <p:nvPr/>
        </p:nvSpPr>
        <p:spPr>
          <a:xfrm>
            <a:off x="5459636" y="4496335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060FA-DEAC-AD38-355B-3008CDA98AD1}"/>
              </a:ext>
            </a:extLst>
          </p:cNvPr>
          <p:cNvSpPr txBox="1"/>
          <p:nvPr/>
        </p:nvSpPr>
        <p:spPr bwMode="auto">
          <a:xfrm>
            <a:off x="818765" y="5092731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在這對應中，最關鍵的是：我們熟悉的積分，在這向量空間內就是內積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/>
              <p:nvPr/>
            </p:nvSpPr>
            <p:spPr>
              <a:xfrm>
                <a:off x="1940109" y="5495468"/>
                <a:ext cx="223869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36">
                <a:extLst>
                  <a:ext uri="{FF2B5EF4-FFF2-40B4-BE49-F238E27FC236}">
                    <a16:creationId xmlns:a16="http://schemas.microsoft.com/office/drawing/2014/main" id="{A3884F57-7039-603F-97AC-832B244D82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109" y="5495468"/>
                <a:ext cx="2238690" cy="901914"/>
              </a:xfrm>
              <a:prstGeom prst="rect">
                <a:avLst/>
              </a:prstGeom>
              <a:blipFill>
                <a:blip r:embed="rId11"/>
                <a:stretch>
                  <a:fillRect l="-34463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4D1CDAB1-0073-6A91-2474-5002ED41F2AE}"/>
              </a:ext>
            </a:extLst>
          </p:cNvPr>
          <p:cNvSpPr/>
          <p:nvPr/>
        </p:nvSpPr>
        <p:spPr>
          <a:xfrm>
            <a:off x="5492292" y="5747681"/>
            <a:ext cx="333753" cy="23744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/>
              <p:nvPr/>
            </p:nvSpPr>
            <p:spPr>
              <a:xfrm>
                <a:off x="6580261" y="5661248"/>
                <a:ext cx="744435" cy="4070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矩形 3">
                <a:extLst>
                  <a:ext uri="{FF2B5EF4-FFF2-40B4-BE49-F238E27FC236}">
                    <a16:creationId xmlns:a16="http://schemas.microsoft.com/office/drawing/2014/main" id="{95F7F8A8-90AE-6FA3-C9B5-BE1C7CA7E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261" y="5661248"/>
                <a:ext cx="744435" cy="407099"/>
              </a:xfrm>
              <a:prstGeom prst="rect">
                <a:avLst/>
              </a:prstGeom>
              <a:blipFill>
                <a:blip r:embed="rId1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F38F2BE-8452-B79D-77E2-18A53908CC2E}"/>
              </a:ext>
            </a:extLst>
          </p:cNvPr>
          <p:cNvSpPr/>
          <p:nvPr/>
        </p:nvSpPr>
        <p:spPr>
          <a:xfrm>
            <a:off x="6379715" y="3023354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FD078-9969-84FB-EDFC-6EC48DE9C44D}"/>
              </a:ext>
            </a:extLst>
          </p:cNvPr>
          <p:cNvSpPr/>
          <p:nvPr/>
        </p:nvSpPr>
        <p:spPr>
          <a:xfrm>
            <a:off x="7099832" y="4370267"/>
            <a:ext cx="911652" cy="39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TW" sz="1800" dirty="0"/>
          </a:p>
        </p:txBody>
      </p:sp>
      <p:pic>
        <p:nvPicPr>
          <p:cNvPr id="7" name="Picture 2" descr="Surprised Emoji [Free Download IOS Emojis] | Emoji Island">
            <a:extLst>
              <a:ext uri="{FF2B5EF4-FFF2-40B4-BE49-F238E27FC236}">
                <a16:creationId xmlns:a16="http://schemas.microsoft.com/office/drawing/2014/main" id="{56B2ED0A-642B-9F6A-00F4-292EFD09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70" y="5555333"/>
            <a:ext cx="622134" cy="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895BB-23D7-C36C-5589-1F02A83E480F}"/>
                  </a:ext>
                </a:extLst>
              </p:cNvPr>
              <p:cNvSpPr txBox="1"/>
              <p:nvPr/>
            </p:nvSpPr>
            <p:spPr bwMode="auto">
              <a:xfrm>
                <a:off x="776654" y="530140"/>
                <a:ext cx="8020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以抽象的狀態</a:t>
                </a:r>
                <a14:m>
                  <m:oMath xmlns:m="http://schemas.openxmlformats.org/officeDocument/2006/math">
                    <m:r>
                      <a:rPr kumimoji="0" lang="zh-TW" altLang="el-GR" sz="18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來思考電子，與波函數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是同一件事，但有時方便許多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895BB-23D7-C36C-5589-1F02A83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654" y="530140"/>
                <a:ext cx="8020688" cy="369332"/>
              </a:xfrm>
              <a:prstGeom prst="rect">
                <a:avLst/>
              </a:prstGeom>
              <a:blipFill>
                <a:blip r:embed="rId14"/>
                <a:stretch>
                  <a:fillRect l="-4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7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 bwMode="auto">
          <a:xfrm>
            <a:off x="1267975" y="994816"/>
            <a:ext cx="4250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選擇此係數將這些能量本徵態歸一：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061663" y="982239"/>
                <a:ext cx="162659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=1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663" y="982239"/>
                <a:ext cx="1626599" cy="369332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117446" y="465186"/>
                <a:ext cx="425012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只定義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到可以自由乘上一個係數。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446" y="465186"/>
                <a:ext cx="4250129" cy="369332"/>
              </a:xfrm>
              <a:prstGeom prst="rect">
                <a:avLst/>
              </a:prstGeom>
              <a:blipFill>
                <a:blip r:embed="rId3"/>
                <a:stretch>
                  <a:fillRect l="-1190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1320194" y="1450160"/>
                <a:ext cx="1763753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194" y="1450160"/>
                <a:ext cx="1763753" cy="376450"/>
              </a:xfrm>
              <a:prstGeom prst="rect">
                <a:avLst/>
              </a:prstGeom>
              <a:blipFill>
                <a:blip r:embed="rId4"/>
                <a:stretch>
                  <a:fillRect l="-2878" t="-110000" r="-11511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152376" y="1472574"/>
                <a:ext cx="16561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設係數為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2376" y="1472574"/>
                <a:ext cx="1656184" cy="369332"/>
              </a:xfrm>
              <a:prstGeom prst="rect">
                <a:avLst/>
              </a:prstGeom>
              <a:blipFill>
                <a:blip r:embed="rId5"/>
                <a:stretch>
                  <a:fillRect l="-3053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1288434" y="1895452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取此態與自己的內積：</a:t>
            </a:r>
          </a:p>
        </p:txBody>
      </p:sp>
      <p:sp>
        <p:nvSpPr>
          <p:cNvPr id="22" name="文字方塊 21"/>
          <p:cNvSpPr txBox="1"/>
          <p:nvPr/>
        </p:nvSpPr>
        <p:spPr bwMode="auto">
          <a:xfrm>
            <a:off x="1320194" y="5004104"/>
            <a:ext cx="3636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利用類似的方法：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1288434" y="2292695"/>
                <a:ext cx="5894410" cy="4676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sz="1800" i="1" smtClean="0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34" y="2292695"/>
                <a:ext cx="5894410" cy="467629"/>
              </a:xfrm>
              <a:prstGeom prst="rect">
                <a:avLst/>
              </a:prstGeom>
              <a:blipFill>
                <a:blip r:embed="rId6"/>
                <a:stretch>
                  <a:fillRect l="-5376" t="-68421" b="-12894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320194" y="5414380"/>
                <a:ext cx="2116541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194" y="5414380"/>
                <a:ext cx="2116541" cy="372410"/>
              </a:xfrm>
              <a:prstGeom prst="rect">
                <a:avLst/>
              </a:prstGeom>
              <a:blipFill>
                <a:blip r:embed="rId7"/>
                <a:stretch>
                  <a:fillRect l="-7186" t="-106667" r="-9581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1329085" y="4543834"/>
                <a:ext cx="2627835" cy="40197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085" y="4543834"/>
                <a:ext cx="2627835" cy="401970"/>
              </a:xfrm>
              <a:prstGeom prst="rect">
                <a:avLst/>
              </a:prstGeom>
              <a:blipFill>
                <a:blip r:embed="rId8"/>
                <a:stretch>
                  <a:fillRect l="-1442" t="-90909" r="-7692" b="-15151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7">
                <a:extLst>
                  <a:ext uri="{FF2B5EF4-FFF2-40B4-BE49-F238E27FC236}">
                    <a16:creationId xmlns:a16="http://schemas.microsoft.com/office/drawing/2014/main" id="{46C029C0-D26D-7325-FC0E-12C073A725EA}"/>
                  </a:ext>
                </a:extLst>
              </p:cNvPr>
              <p:cNvSpPr/>
              <p:nvPr/>
            </p:nvSpPr>
            <p:spPr>
              <a:xfrm>
                <a:off x="1329085" y="469283"/>
                <a:ext cx="1561197" cy="43710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矩形 7">
                <a:extLst>
                  <a:ext uri="{FF2B5EF4-FFF2-40B4-BE49-F238E27FC236}">
                    <a16:creationId xmlns:a16="http://schemas.microsoft.com/office/drawing/2014/main" id="{46C029C0-D26D-7325-FC0E-12C073A72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085" y="469283"/>
                <a:ext cx="1561197" cy="437107"/>
              </a:xfrm>
              <a:prstGeom prst="rect">
                <a:avLst/>
              </a:prstGeom>
              <a:blipFill>
                <a:blip r:embed="rId9"/>
                <a:stretch>
                  <a:fillRect t="-80556" r="-12903" b="-1361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F5F659E0-F1E8-2AE8-E10E-D4F2D048250C}"/>
                  </a:ext>
                </a:extLst>
              </p:cNvPr>
              <p:cNvSpPr/>
              <p:nvPr/>
            </p:nvSpPr>
            <p:spPr>
              <a:xfrm>
                <a:off x="4782411" y="1471123"/>
                <a:ext cx="2052228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F5F659E0-F1E8-2AE8-E10E-D4F2D0482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11" y="1471123"/>
                <a:ext cx="2052228" cy="376450"/>
              </a:xfrm>
              <a:prstGeom prst="rect">
                <a:avLst/>
              </a:prstGeom>
              <a:blipFill>
                <a:blip r:embed="rId10"/>
                <a:stretch>
                  <a:fillRect l="-613" t="-103226" r="-7975" b="-1612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68AAA9E-1E15-F311-FE51-B4488B8590F6}"/>
                  </a:ext>
                </a:extLst>
              </p:cNvPr>
              <p:cNvSpPr txBox="1"/>
              <p:nvPr/>
            </p:nvSpPr>
            <p:spPr bwMode="auto">
              <a:xfrm>
                <a:off x="5874962" y="2854223"/>
                <a:ext cx="2808312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F68AAA9E-1E15-F311-FE51-B4488B859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4962" y="2854223"/>
                <a:ext cx="2808312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3">
                <a:extLst>
                  <a:ext uri="{FF2B5EF4-FFF2-40B4-BE49-F238E27FC236}">
                    <a16:creationId xmlns:a16="http://schemas.microsoft.com/office/drawing/2014/main" id="{E98A8ADC-A299-D1F7-D8CB-698C832FC5AE}"/>
                  </a:ext>
                </a:extLst>
              </p:cNvPr>
              <p:cNvSpPr/>
              <p:nvPr/>
            </p:nvSpPr>
            <p:spPr>
              <a:xfrm>
                <a:off x="1286834" y="3607928"/>
                <a:ext cx="1464311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23">
                <a:extLst>
                  <a:ext uri="{FF2B5EF4-FFF2-40B4-BE49-F238E27FC236}">
                    <a16:creationId xmlns:a16="http://schemas.microsoft.com/office/drawing/2014/main" id="{E98A8ADC-A299-D1F7-D8CB-698C832FC5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34" y="3607928"/>
                <a:ext cx="1464311" cy="4019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345880-F87E-0D13-635C-7331E61419DF}"/>
              </a:ext>
            </a:extLst>
          </p:cNvPr>
          <p:cNvSpPr txBox="1"/>
          <p:nvPr/>
        </p:nvSpPr>
        <p:spPr bwMode="auto">
          <a:xfrm>
            <a:off x="1269933" y="6019385"/>
            <a:ext cx="49941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有了此二式，所有量子彈簧問題都可以解出！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3">
                <a:extLst>
                  <a:ext uri="{FF2B5EF4-FFF2-40B4-BE49-F238E27FC236}">
                    <a16:creationId xmlns:a16="http://schemas.microsoft.com/office/drawing/2014/main" id="{EEFAD883-AF53-E2AA-298F-00F9143CE3A8}"/>
                  </a:ext>
                </a:extLst>
              </p:cNvPr>
              <p:cNvSpPr/>
              <p:nvPr/>
            </p:nvSpPr>
            <p:spPr>
              <a:xfrm>
                <a:off x="4618753" y="4415107"/>
                <a:ext cx="2512418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3">
                <a:extLst>
                  <a:ext uri="{FF2B5EF4-FFF2-40B4-BE49-F238E27FC236}">
                    <a16:creationId xmlns:a16="http://schemas.microsoft.com/office/drawing/2014/main" id="{EEFAD883-AF53-E2AA-298F-00F9143CE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753" y="4415107"/>
                <a:ext cx="2512418" cy="664606"/>
              </a:xfrm>
              <a:prstGeom prst="rect">
                <a:avLst/>
              </a:prstGeom>
              <a:blipFill>
                <a:blip r:embed="rId13"/>
                <a:stretch>
                  <a:fillRect l="-10553" t="-41509" r="-7538" b="-7169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3">
                <a:extLst>
                  <a:ext uri="{FF2B5EF4-FFF2-40B4-BE49-F238E27FC236}">
                    <a16:creationId xmlns:a16="http://schemas.microsoft.com/office/drawing/2014/main" id="{AEB6E878-3C15-08ED-ACC6-611436CA3837}"/>
                  </a:ext>
                </a:extLst>
              </p:cNvPr>
              <p:cNvSpPr/>
              <p:nvPr/>
            </p:nvSpPr>
            <p:spPr>
              <a:xfrm>
                <a:off x="4618753" y="5199265"/>
                <a:ext cx="2001125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23">
                <a:extLst>
                  <a:ext uri="{FF2B5EF4-FFF2-40B4-BE49-F238E27FC236}">
                    <a16:creationId xmlns:a16="http://schemas.microsoft.com/office/drawing/2014/main" id="{AEB6E878-3C15-08ED-ACC6-611436CA38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753" y="5199265"/>
                <a:ext cx="2001125" cy="664606"/>
              </a:xfrm>
              <a:prstGeom prst="rect">
                <a:avLst/>
              </a:prstGeom>
              <a:blipFill>
                <a:blip r:embed="rId14"/>
                <a:stretch>
                  <a:fillRect l="-13836" t="-43396" r="-9434" b="-7169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6">
                <a:extLst>
                  <a:ext uri="{FF2B5EF4-FFF2-40B4-BE49-F238E27FC236}">
                    <a16:creationId xmlns:a16="http://schemas.microsoft.com/office/drawing/2014/main" id="{3CAAFD71-84B6-00E8-5102-B72D22D7C080}"/>
                  </a:ext>
                </a:extLst>
              </p:cNvPr>
              <p:cNvSpPr/>
              <p:nvPr/>
            </p:nvSpPr>
            <p:spPr>
              <a:xfrm>
                <a:off x="1286834" y="2878568"/>
                <a:ext cx="298940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26">
                <a:extLst>
                  <a:ext uri="{FF2B5EF4-FFF2-40B4-BE49-F238E27FC236}">
                    <a16:creationId xmlns:a16="http://schemas.microsoft.com/office/drawing/2014/main" id="{3CAAFD71-84B6-00E8-5102-B72D22D7C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34" y="2878568"/>
                <a:ext cx="2989408" cy="369332"/>
              </a:xfrm>
              <a:prstGeom prst="rect">
                <a:avLst/>
              </a:prstGeom>
              <a:blipFill>
                <a:blip r:embed="rId15"/>
                <a:stretch>
                  <a:fillRect t="-1066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9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/>
      <p:bldP spid="19" grpId="0"/>
      <p:bldP spid="22" grpId="0"/>
      <p:bldP spid="27" grpId="0" animBg="1"/>
      <p:bldP spid="16" grpId="0" animBg="1"/>
      <p:bldP spid="24" grpId="0" animBg="1"/>
      <p:bldP spid="4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Media\Images\chapter40\4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3155"/>
            <a:ext cx="2832566" cy="330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14">
            <a:extLst>
              <a:ext uri="{FF2B5EF4-FFF2-40B4-BE49-F238E27FC236}">
                <a16:creationId xmlns:a16="http://schemas.microsoft.com/office/drawing/2014/main" id="{8F7343C0-63DC-FB65-D578-FB570FB94907}"/>
              </a:ext>
            </a:extLst>
          </p:cNvPr>
          <p:cNvSpPr txBox="1"/>
          <p:nvPr/>
        </p:nvSpPr>
        <p:spPr bwMode="auto">
          <a:xfrm>
            <a:off x="971600" y="5301208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SHM</a:t>
            </a:r>
            <a:r>
              <a:rPr lang="zh-TW" altLang="en-US" sz="1800" dirty="0"/>
              <a:t>的整個量子空間就被定義為以這些能量本徵態為基底所展開的空間！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/>
              <p:nvPr/>
            </p:nvSpPr>
            <p:spPr bwMode="auto">
              <a:xfrm>
                <a:off x="4337777" y="4516083"/>
                <a:ext cx="2034423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4516083"/>
                <a:ext cx="2034423" cy="664606"/>
              </a:xfrm>
              <a:prstGeom prst="rect">
                <a:avLst/>
              </a:prstGeom>
              <a:blipFill>
                <a:blip r:embed="rId3"/>
                <a:stretch>
                  <a:fillRect l="-14907" t="-40741" r="-11180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/>
              <p:nvPr/>
            </p:nvSpPr>
            <p:spPr bwMode="auto">
              <a:xfrm>
                <a:off x="4337777" y="2504827"/>
                <a:ext cx="18183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2504827"/>
                <a:ext cx="1818399" cy="664606"/>
              </a:xfrm>
              <a:prstGeom prst="rect">
                <a:avLst/>
              </a:prstGeom>
              <a:blipFill>
                <a:blip r:embed="rId4"/>
                <a:stretch>
                  <a:fillRect l="-11806" t="-43396" r="-6944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/>
              <p:nvPr/>
            </p:nvSpPr>
            <p:spPr bwMode="auto">
              <a:xfrm>
                <a:off x="4337777" y="3670775"/>
                <a:ext cx="312605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3670775"/>
                <a:ext cx="3126056" cy="664606"/>
              </a:xfrm>
              <a:prstGeom prst="rect">
                <a:avLst/>
              </a:prstGeom>
              <a:blipFill>
                <a:blip r:embed="rId5"/>
                <a:stretch>
                  <a:fillRect l="-8502" t="-40741" r="-6073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/>
              <p:nvPr/>
            </p:nvSpPr>
            <p:spPr bwMode="auto">
              <a:xfrm>
                <a:off x="4337777" y="2035620"/>
                <a:ext cx="4266671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第一激發態可以由基態以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2035620"/>
                <a:ext cx="4266671" cy="376450"/>
              </a:xfrm>
              <a:prstGeom prst="rect">
                <a:avLst/>
              </a:prstGeom>
              <a:blipFill>
                <a:blip r:embed="rId6"/>
                <a:stretch>
                  <a:fillRect l="-118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/>
              <p:nvPr/>
            </p:nvSpPr>
            <p:spPr bwMode="auto">
              <a:xfrm>
                <a:off x="4337777" y="3231879"/>
                <a:ext cx="4554703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第二激發態又由第一激發態以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3231879"/>
                <a:ext cx="4554703" cy="376450"/>
              </a:xfrm>
              <a:prstGeom prst="rect">
                <a:avLst/>
              </a:prstGeom>
              <a:blipFill>
                <a:blip r:embed="rId7"/>
                <a:stretch>
                  <a:fillRect l="-1111" t="-3226" r="-55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/>
              <p:nvPr/>
            </p:nvSpPr>
            <p:spPr>
              <a:xfrm>
                <a:off x="4337777" y="1294642"/>
                <a:ext cx="2512418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777" y="1294642"/>
                <a:ext cx="2512418" cy="664606"/>
              </a:xfrm>
              <a:prstGeom prst="rect">
                <a:avLst/>
              </a:prstGeom>
              <a:blipFill>
                <a:blip r:embed="rId8"/>
                <a:stretch>
                  <a:fillRect l="-10553" t="-40741" r="-7538" b="-685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/>
              <p:nvPr/>
            </p:nvSpPr>
            <p:spPr bwMode="auto">
              <a:xfrm>
                <a:off x="4337777" y="5791059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7777" y="5791059"/>
                <a:ext cx="1887440" cy="618631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6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46378" y="3036550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378" y="3036550"/>
                <a:ext cx="2627835" cy="401970"/>
              </a:xfrm>
              <a:prstGeom prst="rect">
                <a:avLst/>
              </a:prstGeom>
              <a:blipFill>
                <a:blip r:embed="rId2"/>
                <a:stretch>
                  <a:fillRect l="-1923" t="-96875" r="-7212" b="-15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01903" y="3051330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03" y="3051330"/>
                <a:ext cx="2751331" cy="372410"/>
              </a:xfrm>
              <a:prstGeom prst="rect">
                <a:avLst/>
              </a:prstGeom>
              <a:blipFill>
                <a:blip r:embed="rId3"/>
                <a:stretch>
                  <a:fillRect l="-1843" t="-110000" r="-8295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/>
              <p:nvPr/>
            </p:nvSpPr>
            <p:spPr bwMode="auto">
              <a:xfrm>
                <a:off x="825273" y="1848981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位置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及動</a:t>
                </a:r>
                <a:r>
                  <a:rPr lang="zh-TW" altLang="en-US" dirty="0"/>
                  <a:t>量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5273" y="1848981"/>
                <a:ext cx="7560840" cy="369332"/>
              </a:xfrm>
              <a:prstGeom prst="rect">
                <a:avLst/>
              </a:prstGeom>
              <a:blipFill>
                <a:blip r:embed="rId4"/>
                <a:stretch>
                  <a:fillRect l="-670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/>
              <p:nvPr/>
            </p:nvSpPr>
            <p:spPr bwMode="auto">
              <a:xfrm>
                <a:off x="2749361" y="2313861"/>
                <a:ext cx="77578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9361" y="2313861"/>
                <a:ext cx="775789" cy="276999"/>
              </a:xfrm>
              <a:prstGeom prst="rect">
                <a:avLst/>
              </a:prstGeom>
              <a:blipFill>
                <a:blip r:embed="rId5"/>
                <a:stretch>
                  <a:fillRect b="-217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/>
              <p:nvPr/>
            </p:nvSpPr>
            <p:spPr bwMode="auto">
              <a:xfrm>
                <a:off x="801903" y="3637650"/>
                <a:ext cx="7129949" cy="63735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903" y="3637650"/>
                <a:ext cx="7129949" cy="637354"/>
              </a:xfrm>
              <a:prstGeom prst="rect">
                <a:avLst/>
              </a:prstGeom>
              <a:blipFill>
                <a:blip r:embed="rId6"/>
                <a:stretch>
                  <a:fillRect r="-712" b="-78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B5AC50DA-1106-2774-074E-222436B6326B}"/>
                  </a:ext>
                </a:extLst>
              </p:cNvPr>
              <p:cNvSpPr txBox="1"/>
              <p:nvPr/>
            </p:nvSpPr>
            <p:spPr bwMode="auto">
              <a:xfrm>
                <a:off x="6567357" y="2886796"/>
                <a:ext cx="1659300" cy="7079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</m:ra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B5AC50DA-1106-2774-074E-222436B63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67357" y="2886796"/>
                <a:ext cx="1659300" cy="707951"/>
              </a:xfrm>
              <a:prstGeom prst="rect">
                <a:avLst/>
              </a:prstGeom>
              <a:blipFill>
                <a:blip r:embed="rId7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/>
              <p:nvPr/>
            </p:nvSpPr>
            <p:spPr bwMode="auto">
              <a:xfrm>
                <a:off x="6253754" y="5678746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3754" y="5678746"/>
                <a:ext cx="2286505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/>
              <p:nvPr/>
            </p:nvSpPr>
            <p:spPr bwMode="auto">
              <a:xfrm>
                <a:off x="6253754" y="4725144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3754" y="4725144"/>
                <a:ext cx="2247730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1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zh-TW" altLang="en-US" sz="1800" i="1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及動能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zh-TW" altLang="en-US" sz="1800" i="1">
                        <a:latin typeface="Cambria Math"/>
                      </a:rPr>
                      <m:t>𝜔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blipFill>
                <a:blip r:embed="rId2"/>
                <a:stretch>
                  <a:fillRect l="-671" t="-74359" b="-1153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947155" y="1778785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155" y="1778785"/>
                <a:ext cx="2627835" cy="401970"/>
              </a:xfrm>
              <a:prstGeom prst="rect">
                <a:avLst/>
              </a:prstGeom>
              <a:blipFill>
                <a:blip r:embed="rId3"/>
                <a:stretch>
                  <a:fillRect l="-1442" t="-96875" r="-7692" b="-159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36943" y="1793565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943" y="1793565"/>
                <a:ext cx="2751331" cy="372410"/>
              </a:xfrm>
              <a:prstGeom prst="rect">
                <a:avLst/>
              </a:prstGeom>
              <a:blipFill>
                <a:blip r:embed="rId4"/>
                <a:stretch>
                  <a:fillRect l="-1835" t="-110000" r="-7798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/>
              <p:nvPr/>
            </p:nvSpPr>
            <p:spPr bwMode="auto">
              <a:xfrm>
                <a:off x="2711059" y="1208697"/>
                <a:ext cx="1262140" cy="4817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1208697"/>
                <a:ext cx="1262140" cy="481799"/>
              </a:xfrm>
              <a:prstGeom prst="rect">
                <a:avLst/>
              </a:prstGeom>
              <a:blipFill>
                <a:blip r:embed="rId5"/>
                <a:stretch>
                  <a:fillRect t="-5263"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BD66E-00E1-7700-80E8-254D0D4F6643}"/>
                  </a:ext>
                </a:extLst>
              </p:cNvPr>
              <p:cNvSpPr txBox="1"/>
              <p:nvPr/>
            </p:nvSpPr>
            <p:spPr bwMode="auto">
              <a:xfrm>
                <a:off x="2852538" y="5644690"/>
                <a:ext cx="2020681" cy="52129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1BD66E-00E1-7700-80E8-254D0D4F6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538" y="5644690"/>
                <a:ext cx="2020681" cy="521297"/>
              </a:xfrm>
              <a:prstGeom prst="rect">
                <a:avLst/>
              </a:prstGeom>
              <a:blipFill>
                <a:blip r:embed="rId6"/>
                <a:stretch>
                  <a:fillRect t="-4762" r="-1875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69E2B15-91A6-CAD6-4921-8448EDB8348B}"/>
              </a:ext>
            </a:extLst>
          </p:cNvPr>
          <p:cNvSpPr txBox="1"/>
          <p:nvPr/>
        </p:nvSpPr>
        <p:spPr bwMode="auto">
          <a:xfrm>
            <a:off x="1031302" y="4827400"/>
            <a:ext cx="5775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注意最低能態的基態，位能與動能的期望值都不為零。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7FF88-1E11-07BB-54B7-74AD4DE2F017}"/>
              </a:ext>
            </a:extLst>
          </p:cNvPr>
          <p:cNvSpPr txBox="1"/>
          <p:nvPr/>
        </p:nvSpPr>
        <p:spPr bwMode="auto">
          <a:xfrm>
            <a:off x="1052842" y="5236045"/>
            <a:ext cx="5223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古典的基態是靜止於平衡點。能量為零。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B5AC50DA-1106-2774-074E-222436B6326B}"/>
                  </a:ext>
                </a:extLst>
              </p:cNvPr>
              <p:cNvSpPr txBox="1"/>
              <p:nvPr/>
            </p:nvSpPr>
            <p:spPr bwMode="auto">
              <a:xfrm>
                <a:off x="6741209" y="1625794"/>
                <a:ext cx="1659300" cy="7079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</m:ra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B5AC50DA-1106-2774-074E-222436B63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1209" y="1625794"/>
                <a:ext cx="1659300" cy="707951"/>
              </a:xfrm>
              <a:prstGeom prst="rect">
                <a:avLst/>
              </a:prstGeom>
              <a:blipFill>
                <a:blip r:embed="rId7"/>
                <a:stretch>
                  <a:fillRect b="-1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/>
              <p:nvPr/>
            </p:nvSpPr>
            <p:spPr bwMode="auto">
              <a:xfrm>
                <a:off x="539553" y="3013865"/>
                <a:ext cx="8052589" cy="526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3" y="3013865"/>
                <a:ext cx="8052589" cy="526811"/>
              </a:xfrm>
              <a:prstGeom prst="rect">
                <a:avLst/>
              </a:prstGeom>
              <a:blipFill>
                <a:blip r:embed="rId8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/>
              <p:nvPr/>
            </p:nvSpPr>
            <p:spPr bwMode="auto">
              <a:xfrm>
                <a:off x="539552" y="3717032"/>
                <a:ext cx="8343374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3717032"/>
                <a:ext cx="8343374" cy="524118"/>
              </a:xfrm>
              <a:prstGeom prst="rect">
                <a:avLst/>
              </a:prstGeom>
              <a:blipFill>
                <a:blip r:embed="rId9"/>
                <a:stretch>
                  <a:fillRect t="-2326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96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BF998FCB-6951-4685-897D-7E44CFB68330}"/>
                  </a:ext>
                </a:extLst>
              </p:cNvPr>
              <p:cNvSpPr txBox="1"/>
              <p:nvPr/>
            </p:nvSpPr>
            <p:spPr bwMode="auto">
              <a:xfrm>
                <a:off x="3757668" y="1066241"/>
                <a:ext cx="16390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BF998FCB-6951-4685-897D-7E44CFB68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7668" y="1066241"/>
                <a:ext cx="1639038" cy="369332"/>
              </a:xfrm>
              <a:prstGeom prst="rect">
                <a:avLst/>
              </a:prstGeom>
              <a:blipFill>
                <a:blip r:embed="rId2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/>
              <p:nvPr/>
            </p:nvSpPr>
            <p:spPr>
              <a:xfrm>
                <a:off x="954686" y="1972046"/>
                <a:ext cx="109651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86" y="1972046"/>
                <a:ext cx="1096518" cy="369332"/>
              </a:xfrm>
              <a:prstGeom prst="rect">
                <a:avLst/>
              </a:prstGeom>
              <a:blipFill>
                <a:blip r:embed="rId3"/>
                <a:stretch>
                  <a:fillRect l="-13793" t="-110000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4EFAF9-D860-7F0B-DD9A-F08E566506FD}"/>
                  </a:ext>
                </a:extLst>
              </p:cNvPr>
              <p:cNvSpPr txBox="1"/>
              <p:nvPr/>
            </p:nvSpPr>
            <p:spPr bwMode="auto">
              <a:xfrm>
                <a:off x="905014" y="1463895"/>
                <a:ext cx="58685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我們還可以由此寫下其他本徵態的波函數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4EFAF9-D860-7F0B-DD9A-F08E56650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14" y="1463895"/>
                <a:ext cx="5868587" cy="369332"/>
              </a:xfrm>
              <a:prstGeom prst="rect">
                <a:avLst/>
              </a:prstGeom>
              <a:blipFill>
                <a:blip r:embed="rId4"/>
                <a:stretch>
                  <a:fillRect l="-8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B508B707-3160-477C-A3C4-C84DE6C3C5E2}"/>
                  </a:ext>
                </a:extLst>
              </p:cNvPr>
              <p:cNvSpPr txBox="1"/>
              <p:nvPr/>
            </p:nvSpPr>
            <p:spPr>
              <a:xfrm>
                <a:off x="7241069" y="1060329"/>
                <a:ext cx="1329916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B508B707-3160-477C-A3C4-C84DE6C3C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69" y="1060329"/>
                <a:ext cx="1329916" cy="37241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9E9D75F5-0612-6D39-1167-50E27F81049E}"/>
                  </a:ext>
                </a:extLst>
              </p:cNvPr>
              <p:cNvSpPr txBox="1"/>
              <p:nvPr/>
            </p:nvSpPr>
            <p:spPr>
              <a:xfrm>
                <a:off x="7204456" y="1516696"/>
                <a:ext cx="140314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9E9D75F5-0612-6D39-1167-50E27F810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456" y="1516696"/>
                <a:ext cx="1403141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184" y="204898"/>
                <a:ext cx="795586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連續使用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降低能量</a:t>
                </a:r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必須有停止之處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，滿足以下條件：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184" y="204898"/>
                <a:ext cx="7955869" cy="400110"/>
              </a:xfrm>
              <a:prstGeom prst="rect">
                <a:avLst/>
              </a:prstGeom>
              <a:blipFill>
                <a:blip r:embed="rId7"/>
                <a:stretch>
                  <a:fillRect t="-100000" b="-15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/>
              <p:nvPr/>
            </p:nvSpPr>
            <p:spPr>
              <a:xfrm>
                <a:off x="7100547" y="220287"/>
                <a:ext cx="10901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547" y="220287"/>
                <a:ext cx="1090106" cy="369332"/>
              </a:xfrm>
              <a:prstGeom prst="rect">
                <a:avLst/>
              </a:prstGeom>
              <a:blipFill>
                <a:blip r:embed="rId8"/>
                <a:stretch>
                  <a:fillRect l="-13793" t="-106667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2">
            <a:extLst>
              <a:ext uri="{FF2B5EF4-FFF2-40B4-BE49-F238E27FC236}">
                <a16:creationId xmlns:a16="http://schemas.microsoft.com/office/drawing/2014/main" id="{06188E39-8476-2960-E306-01B29DD1C480}"/>
              </a:ext>
            </a:extLst>
          </p:cNvPr>
          <p:cNvSpPr txBox="1"/>
          <p:nvPr/>
        </p:nvSpPr>
        <p:spPr bwMode="auto">
          <a:xfrm>
            <a:off x="922729" y="653158"/>
            <a:ext cx="5611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符合此條件的態只能有一個。</a:t>
            </a:r>
            <a:r>
              <a:rPr lang="zh-TW" altLang="en-US" dirty="0"/>
              <a:t>真的嗎？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/>
              <p:nvPr/>
            </p:nvSpPr>
            <p:spPr bwMode="auto">
              <a:xfrm>
                <a:off x="905014" y="1070640"/>
                <a:ext cx="51125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求解基態的波函數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014" y="1070640"/>
                <a:ext cx="5112568" cy="369332"/>
              </a:xfrm>
              <a:prstGeom prst="rect">
                <a:avLst/>
              </a:prstGeom>
              <a:blipFill>
                <a:blip r:embed="rId9"/>
                <a:stretch>
                  <a:fillRect l="-9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13E66A-4946-2775-98CB-42F64DEC9CCC}"/>
                  </a:ext>
                </a:extLst>
              </p:cNvPr>
              <p:cNvSpPr txBox="1"/>
              <p:nvPr/>
            </p:nvSpPr>
            <p:spPr bwMode="auto">
              <a:xfrm>
                <a:off x="971600" y="4247765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第一項是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算子作用於基態，波函數就等於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13E66A-4946-2775-98CB-42F64DEC9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247765"/>
                <a:ext cx="7488832" cy="369332"/>
              </a:xfrm>
              <a:prstGeom prst="rect">
                <a:avLst/>
              </a:prstGeom>
              <a:blipFill>
                <a:blip r:embed="rId10"/>
                <a:stretch>
                  <a:fillRect l="-67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E482A-E290-780B-248E-558D2D6FC346}"/>
                  </a:ext>
                </a:extLst>
              </p:cNvPr>
              <p:cNvSpPr txBox="1"/>
              <p:nvPr/>
            </p:nvSpPr>
            <p:spPr bwMode="auto">
              <a:xfrm>
                <a:off x="954686" y="4625644"/>
                <a:ext cx="7344816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第二項是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 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的波函數，因此等於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/>
                  <a:t>。因此條件可以寫成：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E482A-E290-780B-248E-558D2D6FC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686" y="4625644"/>
                <a:ext cx="7344816" cy="491288"/>
              </a:xfrm>
              <a:prstGeom prst="rect">
                <a:avLst/>
              </a:prstGeom>
              <a:blipFill>
                <a:blip r:embed="rId11"/>
                <a:stretch>
                  <a:fillRect l="-691" t="-71795" b="-1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/>
              <p:nvPr/>
            </p:nvSpPr>
            <p:spPr>
              <a:xfrm>
                <a:off x="971600" y="2567854"/>
                <a:ext cx="7344816" cy="9910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567854"/>
                <a:ext cx="7344816" cy="991041"/>
              </a:xfrm>
              <a:prstGeom prst="rect">
                <a:avLst/>
              </a:prstGeom>
              <a:blipFill>
                <a:blip r:embed="rId12"/>
                <a:stretch>
                  <a:fillRect t="-11392" b="-329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BB1E93C-D2DE-51DD-E892-9DEEE68643FD}"/>
              </a:ext>
            </a:extLst>
          </p:cNvPr>
          <p:cNvSpPr txBox="1"/>
          <p:nvPr/>
        </p:nvSpPr>
        <p:spPr bwMode="auto">
          <a:xfrm>
            <a:off x="971600" y="3789040"/>
            <a:ext cx="6849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我們可以選擇在位置空間中，以波函數來寫這個條件：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/>
              <p:nvPr/>
            </p:nvSpPr>
            <p:spPr>
              <a:xfrm>
                <a:off x="2488089" y="5205096"/>
                <a:ext cx="3816048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089" y="5205096"/>
                <a:ext cx="3816048" cy="9106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1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4" grpId="0"/>
      <p:bldP spid="15" grpId="0"/>
      <p:bldP spid="13" grpId="0" animBg="1"/>
      <p:bldP spid="16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BF998FCB-6951-4685-897D-7E44CFB68330}"/>
                  </a:ext>
                </a:extLst>
              </p:cNvPr>
              <p:cNvSpPr txBox="1"/>
              <p:nvPr/>
            </p:nvSpPr>
            <p:spPr bwMode="auto">
              <a:xfrm>
                <a:off x="827584" y="1340768"/>
                <a:ext cx="16390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BF998FCB-6951-4685-897D-7E44CFB68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340768"/>
                <a:ext cx="1639038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/>
              <p:nvPr/>
            </p:nvSpPr>
            <p:spPr>
              <a:xfrm>
                <a:off x="3109349" y="1340768"/>
                <a:ext cx="109010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349" y="1340768"/>
                <a:ext cx="1090106" cy="369332"/>
              </a:xfrm>
              <a:prstGeom prst="rect">
                <a:avLst/>
              </a:prstGeom>
              <a:blipFill>
                <a:blip r:embed="rId3"/>
                <a:stretch>
                  <a:fillRect l="-13793" t="-110000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9">
                <a:extLst>
                  <a:ext uri="{FF2B5EF4-FFF2-40B4-BE49-F238E27FC236}">
                    <a16:creationId xmlns:a16="http://schemas.microsoft.com/office/drawing/2014/main" id="{BB788E7F-066D-7DF4-BD69-C320C217AED8}"/>
                  </a:ext>
                </a:extLst>
              </p:cNvPr>
              <p:cNvSpPr/>
              <p:nvPr/>
            </p:nvSpPr>
            <p:spPr>
              <a:xfrm>
                <a:off x="812714" y="1979548"/>
                <a:ext cx="6039006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矩形 9">
                <a:extLst>
                  <a:ext uri="{FF2B5EF4-FFF2-40B4-BE49-F238E27FC236}">
                    <a16:creationId xmlns:a16="http://schemas.microsoft.com/office/drawing/2014/main" id="{BB788E7F-066D-7DF4-BD69-C320C217A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14" y="1979548"/>
                <a:ext cx="6039006" cy="796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B508B707-3160-477C-A3C4-C84DE6C3C5E2}"/>
                  </a:ext>
                </a:extLst>
              </p:cNvPr>
              <p:cNvSpPr txBox="1"/>
              <p:nvPr/>
            </p:nvSpPr>
            <p:spPr>
              <a:xfrm>
                <a:off x="7283768" y="1332241"/>
                <a:ext cx="1329916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sz="1800" b="0" i="1" smtClean="0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B508B707-3160-477C-A3C4-C84DE6C3C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768" y="1332241"/>
                <a:ext cx="1329916" cy="37241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9E9D75F5-0612-6D39-1167-50E27F81049E}"/>
                  </a:ext>
                </a:extLst>
              </p:cNvPr>
              <p:cNvSpPr txBox="1"/>
              <p:nvPr/>
            </p:nvSpPr>
            <p:spPr>
              <a:xfrm>
                <a:off x="7283768" y="1865477"/>
                <a:ext cx="1403141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en-US" altLang="zh-TW" sz="1800" b="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9E9D75F5-0612-6D39-1167-50E27F810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768" y="1865477"/>
                <a:ext cx="1403141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9">
                <a:extLst>
                  <a:ext uri="{FF2B5EF4-FFF2-40B4-BE49-F238E27FC236}">
                    <a16:creationId xmlns:a16="http://schemas.microsoft.com/office/drawing/2014/main" id="{0BCC1A85-B5B0-CAFC-BC37-6AA728A0C7D3}"/>
                  </a:ext>
                </a:extLst>
              </p:cNvPr>
              <p:cNvSpPr/>
              <p:nvPr/>
            </p:nvSpPr>
            <p:spPr>
              <a:xfrm>
                <a:off x="809869" y="2911296"/>
                <a:ext cx="359225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矩形 9">
                <a:extLst>
                  <a:ext uri="{FF2B5EF4-FFF2-40B4-BE49-F238E27FC236}">
                    <a16:creationId xmlns:a16="http://schemas.microsoft.com/office/drawing/2014/main" id="{0BCC1A85-B5B0-CAFC-BC37-6AA728A0C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69" y="2911296"/>
                <a:ext cx="359225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13E66A-4946-2775-98CB-42F64DEC9CCC}"/>
                  </a:ext>
                </a:extLst>
              </p:cNvPr>
              <p:cNvSpPr txBox="1"/>
              <p:nvPr/>
            </p:nvSpPr>
            <p:spPr bwMode="auto">
              <a:xfrm>
                <a:off x="956730" y="4004395"/>
                <a:ext cx="7488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第一項是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</a:t>
                </a:r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算子作用於基態，的波函數，等於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13E66A-4946-2775-98CB-42F64DEC9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730" y="4004395"/>
                <a:ext cx="7488832" cy="369332"/>
              </a:xfrm>
              <a:prstGeom prst="rect">
                <a:avLst/>
              </a:prstGeom>
              <a:blipFill>
                <a:blip r:embed="rId8"/>
                <a:stretch>
                  <a:fillRect l="-67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E482A-E290-780B-248E-558D2D6FC346}"/>
                  </a:ext>
                </a:extLst>
              </p:cNvPr>
              <p:cNvSpPr txBox="1"/>
              <p:nvPr/>
            </p:nvSpPr>
            <p:spPr bwMode="auto">
              <a:xfrm>
                <a:off x="956730" y="4432580"/>
                <a:ext cx="7344816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第二項是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ket 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的波函數，因此等於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𝑑𝑥</m:t>
                        </m:r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begChr m:val="⟨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DE482A-E290-780B-248E-558D2D6FC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730" y="4432580"/>
                <a:ext cx="7344816" cy="491288"/>
              </a:xfrm>
              <a:prstGeom prst="rect">
                <a:avLst/>
              </a:prstGeom>
              <a:blipFill>
                <a:blip r:embed="rId9"/>
                <a:stretch>
                  <a:fillRect l="-691" t="-700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263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0B2BAB-612C-1A4D-3820-BDC59B3E147F}"/>
                  </a:ext>
                </a:extLst>
              </p:cNvPr>
              <p:cNvSpPr txBox="1"/>
              <p:nvPr/>
            </p:nvSpPr>
            <p:spPr bwMode="auto">
              <a:xfrm>
                <a:off x="1549087" y="1317916"/>
                <a:ext cx="3022913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0B2BAB-612C-1A4D-3820-BDC59B3E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9087" y="1317916"/>
                <a:ext cx="3022913" cy="726481"/>
              </a:xfrm>
              <a:prstGeom prst="rect">
                <a:avLst/>
              </a:prstGeom>
              <a:blipFill>
                <a:blip r:embed="rId2"/>
                <a:stretch>
                  <a:fillRect t="-153448" r="-8787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EA5364-9F0C-303A-D131-C4F1E6354BFA}"/>
                  </a:ext>
                </a:extLst>
              </p:cNvPr>
              <p:cNvSpPr txBox="1"/>
              <p:nvPr/>
            </p:nvSpPr>
            <p:spPr bwMode="auto">
              <a:xfrm>
                <a:off x="4757475" y="1496490"/>
                <a:ext cx="34740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插入一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組成的總投影算子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EA5364-9F0C-303A-D131-C4F1E6354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7475" y="1496490"/>
                <a:ext cx="3474058" cy="369332"/>
              </a:xfrm>
              <a:prstGeom prst="rect">
                <a:avLst/>
              </a:prstGeom>
              <a:blipFill>
                <a:blip r:embed="rId3"/>
                <a:stretch>
                  <a:fillRect l="-1460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FA2426-B914-CB6A-C9E1-8213E4D8724C}"/>
                  </a:ext>
                </a:extLst>
              </p:cNvPr>
              <p:cNvSpPr txBox="1"/>
              <p:nvPr/>
            </p:nvSpPr>
            <p:spPr bwMode="auto">
              <a:xfrm>
                <a:off x="1547664" y="2301450"/>
                <a:ext cx="4721485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FA2426-B914-CB6A-C9E1-8213E4D87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2301450"/>
                <a:ext cx="4721485" cy="726481"/>
              </a:xfrm>
              <a:prstGeom prst="rect">
                <a:avLst/>
              </a:prstGeom>
              <a:blipFill>
                <a:blip r:embed="rId4"/>
                <a:stretch>
                  <a:fillRect l="-14745" t="-153448" r="-5898" b="-2189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8D5A22-8F66-7ADE-B78E-E20434A85889}"/>
                  </a:ext>
                </a:extLst>
              </p:cNvPr>
              <p:cNvSpPr txBox="1"/>
              <p:nvPr/>
            </p:nvSpPr>
            <p:spPr bwMode="auto">
              <a:xfrm>
                <a:off x="1547664" y="3284984"/>
                <a:ext cx="5906424" cy="7264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𝑑𝑝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8D5A22-8F66-7ADE-B78E-E20434A85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3284984"/>
                <a:ext cx="5906424" cy="726481"/>
              </a:xfrm>
              <a:prstGeom prst="rect">
                <a:avLst/>
              </a:prstGeom>
              <a:blipFill>
                <a:blip r:embed="rId5"/>
                <a:stretch>
                  <a:fillRect t="-153448" r="-4497" b="-2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1FAE1D-845A-0B78-DA25-DCAE099A5338}"/>
                  </a:ext>
                </a:extLst>
              </p:cNvPr>
              <p:cNvSpPr txBox="1"/>
              <p:nvPr/>
            </p:nvSpPr>
            <p:spPr bwMode="auto">
              <a:xfrm>
                <a:off x="1549086" y="4342252"/>
                <a:ext cx="155318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1FAE1D-845A-0B78-DA25-DCAE099A5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9086" y="4342252"/>
                <a:ext cx="1553181" cy="525913"/>
              </a:xfrm>
              <a:prstGeom prst="rect">
                <a:avLst/>
              </a:prstGeom>
              <a:blipFill>
                <a:blip r:embed="rId6"/>
                <a:stretch>
                  <a:fillRect l="-806" t="-58140" r="-18548" b="-10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3C64BD-2066-C8D7-B2DB-4A6A203AE637}"/>
                  </a:ext>
                </a:extLst>
              </p:cNvPr>
              <p:cNvSpPr txBox="1"/>
              <p:nvPr/>
            </p:nvSpPr>
            <p:spPr bwMode="auto">
              <a:xfrm>
                <a:off x="1547664" y="5430627"/>
                <a:ext cx="2356094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3C64BD-2066-C8D7-B2DB-4A6A203AE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430627"/>
                <a:ext cx="2356094" cy="525913"/>
              </a:xfrm>
              <a:prstGeom prst="rect">
                <a:avLst/>
              </a:prstGeom>
              <a:blipFill>
                <a:blip r:embed="rId7"/>
                <a:stretch>
                  <a:fillRect t="-59524" r="-12299" b="-1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686DBD-3AE2-675B-F97E-2E18AFB8F6C3}"/>
                  </a:ext>
                </a:extLst>
              </p:cNvPr>
              <p:cNvSpPr txBox="1"/>
              <p:nvPr/>
            </p:nvSpPr>
            <p:spPr bwMode="auto">
              <a:xfrm>
                <a:off x="1547664" y="730770"/>
                <a:ext cx="36004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|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TW" dirty="0"/>
                  <a:t>的波函數：</a:t>
                </a:r>
                <a:r>
                  <a:rPr lang="en-TW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en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𝑝</m:t>
                            </m:r>
                          </m:e>
                        </m:acc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686DBD-3AE2-675B-F97E-2E18AFB8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730770"/>
                <a:ext cx="3600400" cy="369332"/>
              </a:xfrm>
              <a:prstGeom prst="rect">
                <a:avLst/>
              </a:prstGeom>
              <a:blipFill>
                <a:blip r:embed="rId8"/>
                <a:stretch>
                  <a:fillRect l="-140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93AA3F-CB77-2D33-4756-358BE34A6BBC}"/>
                  </a:ext>
                </a:extLst>
              </p:cNvPr>
              <p:cNvSpPr txBox="1"/>
              <p:nvPr/>
            </p:nvSpPr>
            <p:spPr bwMode="auto">
              <a:xfrm>
                <a:off x="4211960" y="5508917"/>
                <a:ext cx="4680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|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TW" dirty="0"/>
                  <a:t>的波函數就是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的波函數的微分。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93AA3F-CB77-2D33-4756-358BE34A6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5508917"/>
                <a:ext cx="4680520" cy="369332"/>
              </a:xfrm>
              <a:prstGeom prst="rect">
                <a:avLst/>
              </a:prstGeom>
              <a:blipFill>
                <a:blip r:embed="rId9"/>
                <a:stretch>
                  <a:fillRect l="-4054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8652801-CAEC-030D-C896-78FB307BA28F}"/>
                  </a:ext>
                </a:extLst>
              </p:cNvPr>
              <p:cNvSpPr txBox="1"/>
              <p:nvPr/>
            </p:nvSpPr>
            <p:spPr bwMode="auto">
              <a:xfrm>
                <a:off x="1547664" y="6024370"/>
                <a:ext cx="228197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8652801-CAEC-030D-C896-78FB307BA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6024370"/>
                <a:ext cx="2281971" cy="525913"/>
              </a:xfrm>
              <a:prstGeom prst="rect">
                <a:avLst/>
              </a:prstGeom>
              <a:blipFill>
                <a:blip r:embed="rId10"/>
                <a:stretch>
                  <a:fillRect t="-59524" r="-12707" b="-1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224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34D184-6191-CD01-DAC9-786582B3B2BB}"/>
              </a:ext>
            </a:extLst>
          </p:cNvPr>
          <p:cNvSpPr/>
          <p:nvPr/>
        </p:nvSpPr>
        <p:spPr>
          <a:xfrm>
            <a:off x="1565162" y="3985926"/>
            <a:ext cx="5351812" cy="189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F99341FA-EB7A-EA83-7465-DCC0F2622EFC}"/>
                  </a:ext>
                </a:extLst>
              </p:cNvPr>
              <p:cNvSpPr/>
              <p:nvPr/>
            </p:nvSpPr>
            <p:spPr>
              <a:xfrm>
                <a:off x="1559421" y="1377489"/>
                <a:ext cx="3751379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F99341FA-EB7A-EA83-7465-DCC0F2622E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21" y="1377489"/>
                <a:ext cx="375137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/>
              <p:nvPr/>
            </p:nvSpPr>
            <p:spPr>
              <a:xfrm>
                <a:off x="1587621" y="2510617"/>
                <a:ext cx="3240360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621" y="2510617"/>
                <a:ext cx="3240360" cy="61824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F951BD6-CEBF-A9AC-69C7-957A67E694A1}"/>
              </a:ext>
            </a:extLst>
          </p:cNvPr>
          <p:cNvSpPr txBox="1"/>
          <p:nvPr/>
        </p:nvSpPr>
        <p:spPr bwMode="auto">
          <a:xfrm>
            <a:off x="5332037" y="2609789"/>
            <a:ext cx="86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6-54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/>
              <p:nvPr/>
            </p:nvSpPr>
            <p:spPr>
              <a:xfrm>
                <a:off x="1592683" y="3375771"/>
                <a:ext cx="2331245" cy="40716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/2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683" y="3375771"/>
                <a:ext cx="2331245" cy="407163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2"/>
          <a:stretch/>
        </p:blipFill>
        <p:spPr bwMode="auto">
          <a:xfrm>
            <a:off x="1561154" y="4403074"/>
            <a:ext cx="5311753" cy="147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49F0D-DA4F-13DE-5427-5F7465DAF3A5}"/>
              </a:ext>
            </a:extLst>
          </p:cNvPr>
          <p:cNvSpPr txBox="1"/>
          <p:nvPr/>
        </p:nvSpPr>
        <p:spPr bwMode="auto">
          <a:xfrm>
            <a:off x="1539780" y="6084048"/>
            <a:ext cx="4772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注意波函數超過了古典的Turning Point。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E17BF-116E-C8B8-EF03-4080E4699BE1}"/>
              </a:ext>
            </a:extLst>
          </p:cNvPr>
          <p:cNvSpPr/>
          <p:nvPr/>
        </p:nvSpPr>
        <p:spPr>
          <a:xfrm>
            <a:off x="4539979" y="5483194"/>
            <a:ext cx="1080120" cy="325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1473-163F-3521-C2AB-238CB598D37D}"/>
              </a:ext>
            </a:extLst>
          </p:cNvPr>
          <p:cNvSpPr txBox="1"/>
          <p:nvPr/>
        </p:nvSpPr>
        <p:spPr bwMode="auto">
          <a:xfrm>
            <a:off x="4196342" y="341360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基態波函數成波包狀，但不移動。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/>
              <p:nvPr/>
            </p:nvSpPr>
            <p:spPr bwMode="auto">
              <a:xfrm>
                <a:off x="1531483" y="853807"/>
                <a:ext cx="51125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基態的波函數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滿足：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1483" y="853807"/>
                <a:ext cx="5112568" cy="369332"/>
              </a:xfrm>
              <a:prstGeom prst="rect">
                <a:avLst/>
              </a:prstGeom>
              <a:blipFill>
                <a:blip r:embed="rId6"/>
                <a:stretch>
                  <a:fillRect l="-99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/>
              <p:nvPr/>
            </p:nvSpPr>
            <p:spPr bwMode="auto">
              <a:xfrm>
                <a:off x="1587621" y="4681999"/>
                <a:ext cx="484363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621" y="4681999"/>
                <a:ext cx="484363" cy="215444"/>
              </a:xfrm>
              <a:prstGeom prst="rect">
                <a:avLst/>
              </a:prstGeom>
              <a:blipFill>
                <a:blip r:embed="rId7"/>
                <a:stretch>
                  <a:fillRect l="-2500" r="-750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7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 animBg="1"/>
      <p:bldP spid="3" grpId="0"/>
      <p:bldP spid="5" grpId="0" animBg="1"/>
      <p:bldP spid="6" grpId="0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5877"/>
            <a:ext cx="3962630" cy="286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/>
              <p:nvPr/>
            </p:nvSpPr>
            <p:spPr bwMode="auto">
              <a:xfrm>
                <a:off x="1835696" y="846004"/>
                <a:ext cx="336903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846004"/>
                <a:ext cx="3369038" cy="664606"/>
              </a:xfrm>
              <a:prstGeom prst="rect">
                <a:avLst/>
              </a:prstGeom>
              <a:blipFill>
                <a:blip r:embed="rId3"/>
                <a:stretch>
                  <a:fillRect t="-40741" r="-3008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/>
              <p:nvPr/>
            </p:nvSpPr>
            <p:spPr bwMode="auto">
              <a:xfrm>
                <a:off x="1835696" y="1562723"/>
                <a:ext cx="5613578" cy="9910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−ℏ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1562723"/>
                <a:ext cx="5613578" cy="991041"/>
              </a:xfrm>
              <a:prstGeom prst="rect">
                <a:avLst/>
              </a:prstGeom>
              <a:blipFill>
                <a:blip r:embed="rId4"/>
                <a:stretch>
                  <a:fillRect t="-10000" b="-3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/>
              <p:nvPr/>
            </p:nvSpPr>
            <p:spPr bwMode="auto">
              <a:xfrm>
                <a:off x="827584" y="476672"/>
                <a:ext cx="58685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我們還可以由此寫下其他本徵態的狀態函數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76672"/>
                <a:ext cx="5868587" cy="369332"/>
              </a:xfrm>
              <a:prstGeom prst="rect">
                <a:avLst/>
              </a:prstGeom>
              <a:blipFill>
                <a:blip r:embed="rId5"/>
                <a:stretch>
                  <a:fillRect l="-108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/>
              <p:nvPr/>
            </p:nvSpPr>
            <p:spPr bwMode="auto">
              <a:xfrm>
                <a:off x="572937" y="5526451"/>
                <a:ext cx="8139095" cy="102316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</m:e>
                              </m:rad>
                              <m:f>
                                <m:fPr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937" y="5526451"/>
                <a:ext cx="8139095" cy="1023165"/>
              </a:xfrm>
              <a:prstGeom prst="rect">
                <a:avLst/>
              </a:prstGeom>
              <a:blipFill>
                <a:blip r:embed="rId6"/>
                <a:stretch>
                  <a:fillRect t="-8642" b="-320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/>
              <p:nvPr/>
            </p:nvSpPr>
            <p:spPr bwMode="auto">
              <a:xfrm>
                <a:off x="2267744" y="4639402"/>
                <a:ext cx="415177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4639402"/>
                <a:ext cx="415177" cy="184666"/>
              </a:xfrm>
              <a:prstGeom prst="rect">
                <a:avLst/>
              </a:prstGeom>
              <a:blipFill>
                <a:blip r:embed="rId7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/>
              <p:nvPr/>
            </p:nvSpPr>
            <p:spPr bwMode="auto">
              <a:xfrm>
                <a:off x="2267744" y="4040107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4040107"/>
                <a:ext cx="415178" cy="184666"/>
              </a:xfrm>
              <a:prstGeom prst="rect">
                <a:avLst/>
              </a:prstGeom>
              <a:blipFill>
                <a:blip r:embed="rId8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/>
              <p:nvPr/>
            </p:nvSpPr>
            <p:spPr bwMode="auto">
              <a:xfrm>
                <a:off x="2267744" y="3533145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3533145"/>
                <a:ext cx="415178" cy="184666"/>
              </a:xfrm>
              <a:prstGeom prst="rect">
                <a:avLst/>
              </a:prstGeom>
              <a:blipFill>
                <a:blip r:embed="rId9"/>
                <a:stretch>
                  <a:fillRect l="-2941" r="-5882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2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2AF43-AE88-3AFC-30B6-B63ECBD5E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660400"/>
            <a:ext cx="36322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4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508381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291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/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大膽引進一符號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來表達兩個狀態函數</a:t>
                </a:r>
                <a14:m>
                  <m:oMath xmlns:m="http://schemas.openxmlformats.org/officeDocument/2006/math">
                    <m:r>
                      <a:rPr kumimoji="0" lang="zh-TW" altLang="en-US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l-GR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的內積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8BA7BC-175F-EFDD-728C-84B60A30D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830" y="1118974"/>
                <a:ext cx="6579513" cy="369332"/>
              </a:xfrm>
              <a:prstGeom prst="rect">
                <a:avLst/>
              </a:prstGeom>
              <a:blipFill>
                <a:blip r:embed="rId3"/>
                <a:stretch>
                  <a:fillRect l="-7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C276C71-57D1-7EEF-0661-0748E14041B6}"/>
              </a:ext>
            </a:extLst>
          </p:cNvPr>
          <p:cNvSpPr txBox="1"/>
          <p:nvPr/>
        </p:nvSpPr>
        <p:spPr bwMode="auto">
          <a:xfrm>
            <a:off x="1088831" y="659814"/>
            <a:ext cx="7187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兩個函數乘積的積分滿足線性代數中兩向量的內積的所有性質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C208F-AEE9-13AF-F79A-27E85876714F}"/>
              </a:ext>
            </a:extLst>
          </p:cNvPr>
          <p:cNvSpPr txBox="1"/>
          <p:nvPr/>
        </p:nvSpPr>
        <p:spPr bwMode="auto">
          <a:xfrm>
            <a:off x="1088830" y="2545019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這個內積在前換互換後，會變為複數共軛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/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可見一個狀態函數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與自己的內積一定是實數，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C04E6E-2869-B604-EFCC-C4B4AE63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036511"/>
                <a:ext cx="5760730" cy="369332"/>
              </a:xfrm>
              <a:prstGeom prst="rect">
                <a:avLst/>
              </a:prstGeom>
              <a:blipFill>
                <a:blip r:embed="rId4"/>
                <a:stretch>
                  <a:fillRect l="-87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/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5CE363F1-5C41-91E9-A7C9-FFCFB6F8D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458528"/>
                <a:ext cx="1807674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/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這個內積可以用來書寫一個狀態函數</a:t>
                </a:r>
                <a14:m>
                  <m:oMath xmlns:m="http://schemas.openxmlformats.org/officeDocument/2006/math"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的歸一化條件：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A8F6D-4DF8-DB4D-32EA-30F54F0A3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41168"/>
                <a:ext cx="5760730" cy="369332"/>
              </a:xfrm>
              <a:prstGeom prst="rect">
                <a:avLst/>
              </a:prstGeom>
              <a:blipFill>
                <a:blip r:embed="rId6"/>
                <a:stretch>
                  <a:fillRect l="-87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/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CBC9D5BE-7A65-175B-CC0F-F1E4AEE3D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423808"/>
                <a:ext cx="3556038" cy="901914"/>
              </a:xfrm>
              <a:prstGeom prst="rect">
                <a:avLst/>
              </a:prstGeom>
              <a:blipFill>
                <a:blip r:embed="rId7"/>
                <a:stretch>
                  <a:fillRect l="-21352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/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/>
                  <a:t>只能是單位向量！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831613-0B24-76DA-2CF4-C5B7C66BE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661159"/>
                <a:ext cx="2564643" cy="369332"/>
              </a:xfrm>
              <a:prstGeom prst="rect">
                <a:avLst/>
              </a:prstGeom>
              <a:blipFill>
                <a:blip r:embed="rId8"/>
                <a:stretch>
                  <a:fillRect l="-49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52D2193-A3E1-09A5-63EB-51C130C6468C}"/>
              </a:ext>
            </a:extLst>
          </p:cNvPr>
          <p:cNvSpPr txBox="1"/>
          <p:nvPr/>
        </p:nvSpPr>
        <p:spPr bwMode="auto">
          <a:xfrm>
            <a:off x="3233825" y="4458528"/>
            <a:ext cx="2778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對應向量的長度平方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/>
              <p:nvPr/>
            </p:nvSpPr>
            <p:spPr>
              <a:xfrm>
                <a:off x="1187624" y="2935520"/>
                <a:ext cx="5655074" cy="9292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  <m:e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矩形 36">
                <a:extLst>
                  <a:ext uri="{FF2B5EF4-FFF2-40B4-BE49-F238E27FC236}">
                    <a16:creationId xmlns:a16="http://schemas.microsoft.com/office/drawing/2014/main" id="{56181AFA-A0D5-17CF-BEC7-CD1F23DB1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935520"/>
                <a:ext cx="5655074" cy="929293"/>
              </a:xfrm>
              <a:prstGeom prst="rect">
                <a:avLst/>
              </a:prstGeom>
              <a:blipFill>
                <a:blip r:embed="rId9"/>
                <a:stretch>
                  <a:fillRect t="-105405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2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2" grpId="0"/>
      <p:bldP spid="13" grpId="0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Users\Chia-Hung Chang\Downloads\Data\Knight\Media\Chapter41\Images\41_14Figure-F.jpg">
            <a:extLst>
              <a:ext uri="{FF2B5EF4-FFF2-40B4-BE49-F238E27FC236}">
                <a16:creationId xmlns:a16="http://schemas.microsoft.com/office/drawing/2014/main" id="{D0228E3F-CD16-BE87-F715-5EAFF840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47"/>
          <a:stretch/>
        </p:blipFill>
        <p:spPr bwMode="auto">
          <a:xfrm>
            <a:off x="415035" y="1338022"/>
            <a:ext cx="3453228" cy="351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3D72A-D147-5114-5AAF-49B98B1486B7}"/>
              </a:ext>
            </a:extLst>
          </p:cNvPr>
          <p:cNvSpPr txBox="1"/>
          <p:nvPr/>
        </p:nvSpPr>
        <p:spPr bwMode="auto">
          <a:xfrm>
            <a:off x="2934817" y="5145502"/>
            <a:ext cx="3453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定性上，SHM與位能井類似。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E2EF3-BF10-6AE9-7F20-9344AAE7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263" y="1343166"/>
            <a:ext cx="5011157" cy="35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1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9BF7C-8250-7E17-E6C4-80CC8ECD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806581" cy="28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9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89AC8-3E94-993E-B6E3-4205FBD4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04555"/>
            <a:ext cx="6753592" cy="129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E60B8-C365-DCC2-EC28-3C9B7D70AE6D}"/>
                  </a:ext>
                </a:extLst>
              </p:cNvPr>
              <p:cNvSpPr txBox="1"/>
              <p:nvPr/>
            </p:nvSpPr>
            <p:spPr bwMode="auto">
              <a:xfrm>
                <a:off x="2987824" y="2079298"/>
                <a:ext cx="2391232" cy="57188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E60B8-C365-DCC2-EC28-3C9B7D70A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2079298"/>
                <a:ext cx="2391232" cy="571888"/>
              </a:xfrm>
              <a:prstGeom prst="rect">
                <a:avLst/>
              </a:prstGeom>
              <a:blipFill>
                <a:blip r:embed="rId3"/>
                <a:stretch>
                  <a:fillRect l="-3175" t="-47826" r="-12169" b="-10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AF981B-D987-0E3A-E5DA-60910988CB57}"/>
                  </a:ext>
                </a:extLst>
              </p:cNvPr>
              <p:cNvSpPr txBox="1"/>
              <p:nvPr/>
            </p:nvSpPr>
            <p:spPr bwMode="auto">
              <a:xfrm>
                <a:off x="1720016" y="3189164"/>
                <a:ext cx="6205930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AF981B-D987-0E3A-E5DA-60910988C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016" y="3189164"/>
                <a:ext cx="6205930" cy="312650"/>
              </a:xfrm>
              <a:prstGeom prst="rect">
                <a:avLst/>
              </a:prstGeom>
              <a:blipFill>
                <a:blip r:embed="rId4"/>
                <a:stretch>
                  <a:fillRect t="-140000" r="-4499" b="-2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4CBF9D-2E41-CF61-6107-06BEFF7A68AC}"/>
                  </a:ext>
                </a:extLst>
              </p:cNvPr>
              <p:cNvSpPr txBox="1"/>
              <p:nvPr/>
            </p:nvSpPr>
            <p:spPr bwMode="auto">
              <a:xfrm>
                <a:off x="1731690" y="3747753"/>
                <a:ext cx="3499968" cy="2841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4CBF9D-2E41-CF61-6107-06BEFF7A6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690" y="3747753"/>
                <a:ext cx="3499968" cy="284117"/>
              </a:xfrm>
              <a:prstGeom prst="rect">
                <a:avLst/>
              </a:prstGeom>
              <a:blipFill>
                <a:blip r:embed="rId5"/>
                <a:stretch>
                  <a:fillRect t="-156522" r="-579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FF1FF2-083F-DB2F-EE3E-CAEF46304938}"/>
                  </a:ext>
                </a:extLst>
              </p:cNvPr>
              <p:cNvSpPr txBox="1"/>
              <p:nvPr/>
            </p:nvSpPr>
            <p:spPr bwMode="auto">
              <a:xfrm>
                <a:off x="1720016" y="4836399"/>
                <a:ext cx="6149192" cy="5640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⋯=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FF1FF2-083F-DB2F-EE3E-CAEF46304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016" y="4836399"/>
                <a:ext cx="6149192" cy="564065"/>
              </a:xfrm>
              <a:prstGeom prst="rect">
                <a:avLst/>
              </a:prstGeom>
              <a:blipFill>
                <a:blip r:embed="rId6"/>
                <a:stretch>
                  <a:fillRect t="-45652" r="-3299" b="-10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25BF3C-0BD9-FA1F-1C8F-9F80B5E8046A}"/>
                  </a:ext>
                </a:extLst>
              </p:cNvPr>
              <p:cNvSpPr txBox="1"/>
              <p:nvPr/>
            </p:nvSpPr>
            <p:spPr bwMode="auto">
              <a:xfrm>
                <a:off x="1731690" y="4261199"/>
                <a:ext cx="5072558" cy="31265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25BF3C-0BD9-FA1F-1C8F-9F80B5E80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690" y="4261199"/>
                <a:ext cx="5072558" cy="312650"/>
              </a:xfrm>
              <a:prstGeom prst="rect">
                <a:avLst/>
              </a:prstGeom>
              <a:blipFill>
                <a:blip r:embed="rId7"/>
                <a:stretch>
                  <a:fillRect t="-140000" r="-4500" b="-2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FB9A9F-2BB7-4C0B-425D-B79F8D8C3131}"/>
              </a:ext>
            </a:extLst>
          </p:cNvPr>
          <p:cNvSpPr txBox="1"/>
          <p:nvPr/>
        </p:nvSpPr>
        <p:spPr bwMode="auto">
          <a:xfrm>
            <a:off x="1619672" y="5539102"/>
            <a:ext cx="6812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此式對單項式成立，對單項式線性疊加的多項式自然也對，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A47356-19CC-9DD3-A9F5-D9DEC2F74306}"/>
                  </a:ext>
                </a:extLst>
              </p:cNvPr>
              <p:cNvSpPr txBox="1"/>
              <p:nvPr/>
            </p:nvSpPr>
            <p:spPr bwMode="auto">
              <a:xfrm>
                <a:off x="1619672" y="5922013"/>
                <a:ext cx="6192688" cy="418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指數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†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可以展開為無限級數多項式，因此也對！</a:t>
                </a:r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A47356-19CC-9DD3-A9F5-D9DEC2F74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5922013"/>
                <a:ext cx="6192688" cy="418191"/>
              </a:xfrm>
              <a:prstGeom prst="rect">
                <a:avLst/>
              </a:prstGeom>
              <a:blipFill>
                <a:blip r:embed="rId8"/>
                <a:stretch>
                  <a:fillRect l="-818"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4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8A0BE2-4F5A-D9AE-97F3-6BD3889D3653}"/>
              </a:ext>
            </a:extLst>
          </p:cNvPr>
          <p:cNvSpPr txBox="1"/>
          <p:nvPr/>
        </p:nvSpPr>
        <p:spPr bwMode="auto">
          <a:xfrm>
            <a:off x="1420908" y="1340768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但千萬別誤會這些本徵態會像振動的彈簧！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F1227-28D5-5588-0681-52EDDB5EEAAE}"/>
              </a:ext>
            </a:extLst>
          </p:cNvPr>
          <p:cNvSpPr txBox="1"/>
          <p:nvPr/>
        </p:nvSpPr>
        <p:spPr bwMode="auto">
          <a:xfrm>
            <a:off x="1420908" y="410843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這些能量本徵態是定態，沒有任何測量會隨時間變化！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51ECC-0496-874D-44C3-DB2B296FA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 r="53840" b="3944"/>
          <a:stretch/>
        </p:blipFill>
        <p:spPr bwMode="auto">
          <a:xfrm rot="16200000">
            <a:off x="2624823" y="1505006"/>
            <a:ext cx="17686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E5C23-64E9-5222-DBD5-637AB6D13E03}"/>
              </a:ext>
            </a:extLst>
          </p:cNvPr>
          <p:cNvSpPr txBox="1"/>
          <p:nvPr/>
        </p:nvSpPr>
        <p:spPr bwMode="auto">
          <a:xfrm>
            <a:off x="1403648" y="4653136"/>
            <a:ext cx="6930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但如同波包，如果將定態疊加，就有可能製造出期望值會變的態。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252D5-A4DF-46CF-23C6-0335A11C9238}"/>
              </a:ext>
            </a:extLst>
          </p:cNvPr>
          <p:cNvSpPr txBox="1"/>
          <p:nvPr/>
        </p:nvSpPr>
        <p:spPr bwMode="auto">
          <a:xfrm>
            <a:off x="1420908" y="5229200"/>
            <a:ext cx="5455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調和態 Coherent 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就是最好的例子。</a:t>
            </a:r>
          </a:p>
        </p:txBody>
      </p:sp>
    </p:spTree>
    <p:extLst>
      <p:ext uri="{BB962C8B-B14F-4D97-AF65-F5344CB8AC3E}">
        <p14:creationId xmlns:p14="http://schemas.microsoft.com/office/powerpoint/2010/main" val="4009289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B4E0D-0CD7-022C-EAB1-3A584941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92" y="87343"/>
            <a:ext cx="6451600" cy="2221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15A665-FA05-81A9-0F91-D0A01BB9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92" y="2273300"/>
            <a:ext cx="6451600" cy="458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205730-10EA-C040-9E5F-AE5F6F87E126}"/>
                  </a:ext>
                </a:extLst>
              </p:cNvPr>
              <p:cNvSpPr txBox="1"/>
              <p:nvPr/>
            </p:nvSpPr>
            <p:spPr bwMode="auto">
              <a:xfrm>
                <a:off x="2748262" y="404664"/>
                <a:ext cx="63957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調和態 Coherent State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的本徵態。本徵值是給定的複數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205730-10EA-C040-9E5F-AE5F6F87E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8262" y="404664"/>
                <a:ext cx="6395738" cy="369332"/>
              </a:xfrm>
              <a:prstGeom prst="rect">
                <a:avLst/>
              </a:prstGeom>
              <a:blipFill>
                <a:blip r:embed="rId4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BB1974-2194-771B-88EB-6B146EB4E66F}"/>
                  </a:ext>
                </a:extLst>
              </p:cNvPr>
              <p:cNvSpPr txBox="1"/>
              <p:nvPr/>
            </p:nvSpPr>
            <p:spPr bwMode="auto">
              <a:xfrm>
                <a:off x="1475656" y="3356992"/>
                <a:ext cx="2088232" cy="40094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†</m:t>
                              </m:r>
                            </m:sup>
                          </m:sSup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BB1974-2194-771B-88EB-6B146EB4E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356992"/>
                <a:ext cx="2088232" cy="400944"/>
              </a:xfrm>
              <a:prstGeom prst="rect">
                <a:avLst/>
              </a:prstGeom>
              <a:blipFill>
                <a:blip r:embed="rId5"/>
                <a:stretch>
                  <a:fillRect l="-17576" t="-84375" r="-13333" b="-16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D79ABF-7D32-0C0C-1E19-FD15CE1649A4}"/>
                  </a:ext>
                </a:extLst>
              </p:cNvPr>
              <p:cNvSpPr txBox="1"/>
              <p:nvPr/>
            </p:nvSpPr>
            <p:spPr bwMode="auto">
              <a:xfrm>
                <a:off x="1331640" y="254626"/>
                <a:ext cx="14166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D79ABF-7D32-0C0C-1E19-FD15CE164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254626"/>
                <a:ext cx="1416622" cy="276999"/>
              </a:xfrm>
              <a:prstGeom prst="rect">
                <a:avLst/>
              </a:prstGeom>
              <a:blipFill>
                <a:blip r:embed="rId6"/>
                <a:stretch>
                  <a:fillRect l="-10619" t="-168182" r="-141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454EEF2-1E98-076D-6FF6-AC7B686DB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3227342"/>
            <a:ext cx="3731231" cy="9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73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5CB07E-6706-5BAA-3742-9AF735EA627E}"/>
                  </a:ext>
                </a:extLst>
              </p:cNvPr>
              <p:cNvSpPr txBox="1"/>
              <p:nvPr/>
            </p:nvSpPr>
            <p:spPr bwMode="auto">
              <a:xfrm>
                <a:off x="1407739" y="2496607"/>
                <a:ext cx="6303392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5CB07E-6706-5BAA-3742-9AF735EA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7739" y="2496607"/>
                <a:ext cx="6303392" cy="8183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268A81E-48CA-61C3-0C6F-3008ACE2C0F1}"/>
              </a:ext>
            </a:extLst>
          </p:cNvPr>
          <p:cNvSpPr txBox="1"/>
          <p:nvPr/>
        </p:nvSpPr>
        <p:spPr bwMode="auto">
          <a:xfrm>
            <a:off x="1763688" y="692696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計算調和態 Coherent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的位置期望值：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20BE5527-7068-3C7A-0EF8-5313939FE8CE}"/>
                  </a:ext>
                </a:extLst>
              </p:cNvPr>
              <p:cNvSpPr txBox="1"/>
              <p:nvPr/>
            </p:nvSpPr>
            <p:spPr bwMode="auto">
              <a:xfrm>
                <a:off x="5452884" y="1156474"/>
                <a:ext cx="3261855" cy="91345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20BE5527-7068-3C7A-0EF8-5313939FE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2884" y="1156474"/>
                <a:ext cx="3261855" cy="9134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96EF6B-336A-6EC7-145D-A49AE15818AB}"/>
                  </a:ext>
                </a:extLst>
              </p:cNvPr>
              <p:cNvSpPr txBox="1"/>
              <p:nvPr/>
            </p:nvSpPr>
            <p:spPr bwMode="auto">
              <a:xfrm>
                <a:off x="1413509" y="3479513"/>
                <a:ext cx="7301230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acc>
                                      <m: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{"/>
                          <m:endChr m:val="}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96EF6B-336A-6EC7-145D-A49AE158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3509" y="3479513"/>
                <a:ext cx="7301230" cy="818366"/>
              </a:xfrm>
              <a:prstGeom prst="rect">
                <a:avLst/>
              </a:prstGeom>
              <a:blipFill>
                <a:blip r:embed="rId4"/>
                <a:stretch>
                  <a:fillRect t="-18462" b="-5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CA5DC-276A-F93F-8927-3862AC76159C}"/>
                  </a:ext>
                </a:extLst>
              </p:cNvPr>
              <p:cNvSpPr txBox="1"/>
              <p:nvPr/>
            </p:nvSpPr>
            <p:spPr bwMode="auto">
              <a:xfrm>
                <a:off x="7298117" y="2188446"/>
                <a:ext cx="14166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CA5DC-276A-F93F-8927-3862AC761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8117" y="2188446"/>
                <a:ext cx="1416622" cy="276999"/>
              </a:xfrm>
              <a:prstGeom prst="rect">
                <a:avLst/>
              </a:prstGeom>
              <a:blipFill>
                <a:blip r:embed="rId5"/>
                <a:stretch>
                  <a:fillRect l="-10619" t="-168182" r="-141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4F2106-9757-4ABC-5916-A400A4F83A1F}"/>
                  </a:ext>
                </a:extLst>
              </p:cNvPr>
              <p:cNvSpPr txBox="1"/>
              <p:nvPr/>
            </p:nvSpPr>
            <p:spPr bwMode="auto">
              <a:xfrm>
                <a:off x="1417942" y="4462419"/>
                <a:ext cx="3144964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4F2106-9757-4ABC-5916-A400A4F83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42" y="4462419"/>
                <a:ext cx="3144964" cy="8183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C25398-30BE-94BB-ADFD-1107A5CEB6F6}"/>
                  </a:ext>
                </a:extLst>
              </p:cNvPr>
              <p:cNvSpPr txBox="1"/>
              <p:nvPr/>
            </p:nvSpPr>
            <p:spPr bwMode="auto">
              <a:xfrm>
                <a:off x="1417942" y="6007728"/>
                <a:ext cx="2383729" cy="3151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Im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C25398-30BE-94BB-ADFD-1107A5CE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42" y="6007728"/>
                <a:ext cx="2383729" cy="315151"/>
              </a:xfrm>
              <a:prstGeom prst="rect">
                <a:avLst/>
              </a:prstGeom>
              <a:blipFill>
                <a:blip r:embed="rId7"/>
                <a:stretch>
                  <a:fillRect r="-529" b="-3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6A762B-DAD4-BE48-B882-F7C2FECACFEB}"/>
              </a:ext>
            </a:extLst>
          </p:cNvPr>
          <p:cNvSpPr txBox="1"/>
          <p:nvPr/>
        </p:nvSpPr>
        <p:spPr bwMode="auto">
          <a:xfrm>
            <a:off x="1407739" y="5517232"/>
            <a:ext cx="2588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類似的：</a:t>
            </a:r>
          </a:p>
        </p:txBody>
      </p:sp>
    </p:spTree>
    <p:extLst>
      <p:ext uri="{BB962C8B-B14F-4D97-AF65-F5344CB8AC3E}">
        <p14:creationId xmlns:p14="http://schemas.microsoft.com/office/powerpoint/2010/main" val="41712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8EEA8-0D73-C3F3-878F-3BB8DC1F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50" y="244938"/>
            <a:ext cx="6502400" cy="347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F6362-218C-0D3E-6521-164A0D6A1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717032"/>
            <a:ext cx="6489700" cy="292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F8BE5-6C37-CE18-C152-31565E7EC545}"/>
                  </a:ext>
                </a:extLst>
              </p:cNvPr>
              <p:cNvSpPr txBox="1"/>
              <p:nvPr/>
            </p:nvSpPr>
            <p:spPr bwMode="auto">
              <a:xfrm>
                <a:off x="3203848" y="2636912"/>
                <a:ext cx="2880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位置期望值是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的實數部。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6F8BE5-6C37-CE18-C152-31565E7EC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848" y="2636912"/>
                <a:ext cx="2880320" cy="369332"/>
              </a:xfrm>
              <a:prstGeom prst="rect">
                <a:avLst/>
              </a:prstGeom>
              <a:blipFill>
                <a:blip r:embed="rId4"/>
                <a:stretch>
                  <a:fillRect l="-1754" t="-6667" r="-4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E7DA58-0792-8649-334D-9D36C58563D7}"/>
                  </a:ext>
                </a:extLst>
              </p:cNvPr>
              <p:cNvSpPr txBox="1"/>
              <p:nvPr/>
            </p:nvSpPr>
            <p:spPr bwMode="auto">
              <a:xfrm>
                <a:off x="3275856" y="4786683"/>
                <a:ext cx="28803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動量期望值是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的虛數部。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E7DA58-0792-8649-334D-9D36C5856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4786683"/>
                <a:ext cx="2880320" cy="369332"/>
              </a:xfrm>
              <a:prstGeom prst="rect">
                <a:avLst/>
              </a:prstGeom>
              <a:blipFill>
                <a:blip r:embed="rId5"/>
                <a:stretch>
                  <a:fillRect l="-1754" t="-6452" r="-43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47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688EE-480C-EE64-0179-E4C5B2C68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455498"/>
            <a:ext cx="6477000" cy="266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919B-8391-105E-0FCA-B2DDDB5B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07" y="3207422"/>
            <a:ext cx="3126333" cy="2754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DFA60-BB58-03B7-0329-D320811D3D3C}"/>
              </a:ext>
            </a:extLst>
          </p:cNvPr>
          <p:cNvSpPr txBox="1"/>
          <p:nvPr/>
        </p:nvSpPr>
        <p:spPr bwMode="auto">
          <a:xfrm>
            <a:off x="1799692" y="6111336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調和態的位置與動量期望值真的像振動的彈簧！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D468CA0-2602-1BE0-7A3E-466FD1EEC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74" r="3829" b="3944"/>
          <a:stretch/>
        </p:blipFill>
        <p:spPr bwMode="auto">
          <a:xfrm rot="16200000">
            <a:off x="4674275" y="3615765"/>
            <a:ext cx="2754339" cy="19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20DC7-385E-75D0-6A46-8A430AD7AE7F}"/>
                  </a:ext>
                </a:extLst>
              </p:cNvPr>
              <p:cNvSpPr txBox="1"/>
              <p:nvPr/>
            </p:nvSpPr>
            <p:spPr bwMode="auto">
              <a:xfrm>
                <a:off x="1691680" y="684642"/>
                <a:ext cx="2376264" cy="42319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F20DC7-385E-75D0-6A46-8A430AD7A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684642"/>
                <a:ext cx="2376264" cy="423193"/>
              </a:xfrm>
              <a:prstGeom prst="rect">
                <a:avLst/>
              </a:prstGeom>
              <a:blipFill>
                <a:blip r:embed="rId5"/>
                <a:stretch>
                  <a:fillRect l="-14362" t="-125714" r="-10638" b="-2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9A2B97-0E31-AEE9-94FA-8718D2CD8D22}"/>
                  </a:ext>
                </a:extLst>
              </p:cNvPr>
              <p:cNvSpPr txBox="1"/>
              <p:nvPr/>
            </p:nvSpPr>
            <p:spPr bwMode="auto">
              <a:xfrm>
                <a:off x="4218208" y="923169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的相角會隨時間而增加。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9A2B97-0E31-AEE9-94FA-8718D2CD8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8208" y="923169"/>
                <a:ext cx="3096344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12B6CB-C884-1465-F70C-1D6767CBA343}"/>
                  </a:ext>
                </a:extLst>
              </p:cNvPr>
              <p:cNvSpPr txBox="1"/>
              <p:nvPr/>
            </p:nvSpPr>
            <p:spPr bwMode="auto">
              <a:xfrm>
                <a:off x="3183190" y="3251615"/>
                <a:ext cx="146804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sz="1600" dirty="0">
                    <a:latin typeface="Times New Roman" pitchFamily="18" charset="0"/>
                    <a:cs typeface="Times New Roman" pitchFamily="18" charset="0"/>
                  </a:rPr>
                  <a:t>的複數平面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12B6CB-C884-1465-F70C-1D6767CBA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3190" y="3251615"/>
                <a:ext cx="1468046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407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2A5CE8-82C3-FBEB-872E-2863D5FE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4" y="188640"/>
            <a:ext cx="7772400" cy="401529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ED11953-D9AB-D298-1C9B-C6A11B89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85051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6175E-3453-6AE2-AD13-6BA6EBC4B1C4}"/>
              </a:ext>
            </a:extLst>
          </p:cNvPr>
          <p:cNvSpPr txBox="1"/>
          <p:nvPr/>
        </p:nvSpPr>
        <p:spPr bwMode="auto">
          <a:xfrm>
            <a:off x="4788024" y="2348880"/>
            <a:ext cx="3615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調和態的波函數是一波包。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F55AE-EEEA-91C7-01E2-65601E5CFD07}"/>
              </a:ext>
            </a:extLst>
          </p:cNvPr>
          <p:cNvSpPr txBox="1"/>
          <p:nvPr/>
        </p:nvSpPr>
        <p:spPr bwMode="auto">
          <a:xfrm>
            <a:off x="4788912" y="2718212"/>
            <a:ext cx="3311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波包的中心運動如簡諧震盪。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248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2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1062232"/>
            <a:ext cx="17399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298818" y="2320758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4541603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F15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298818" y="3428999"/>
            <a:ext cx="1752041" cy="55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F6DE591A-7449-F94D-8671-496CC299B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r="49309" b="65855"/>
          <a:stretch/>
        </p:blipFill>
        <p:spPr bwMode="auto">
          <a:xfrm>
            <a:off x="445358" y="1007280"/>
            <a:ext cx="173990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AB156AA2-127E-04A6-FF6D-FB095C0B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31704" r="563" b="30642"/>
          <a:stretch/>
        </p:blipFill>
        <p:spPr bwMode="auto">
          <a:xfrm>
            <a:off x="452164" y="4176385"/>
            <a:ext cx="1703466" cy="12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1066135-7184-BC67-536C-E5F0D8E42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r="50134" b="32207"/>
          <a:stretch/>
        </p:blipFill>
        <p:spPr bwMode="auto">
          <a:xfrm>
            <a:off x="452164" y="3096265"/>
            <a:ext cx="171159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D5D441A-0397-3774-2869-399D5373D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143" r="50371" b="3196"/>
          <a:stretch/>
        </p:blipFill>
        <p:spPr bwMode="auto">
          <a:xfrm>
            <a:off x="445357" y="5349173"/>
            <a:ext cx="1703466" cy="7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82F1504-A42F-80DA-751E-D19825B3D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r="-780" b="66575"/>
          <a:stretch/>
        </p:blipFill>
        <p:spPr bwMode="auto">
          <a:xfrm>
            <a:off x="445357" y="2027285"/>
            <a:ext cx="1757159" cy="10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15_05">
            <a:extLst>
              <a:ext uri="{FF2B5EF4-FFF2-40B4-BE49-F238E27FC236}">
                <a16:creationId xmlns:a16="http://schemas.microsoft.com/office/drawing/2014/main" id="{FC1BB62E-FA08-4F2D-3AC1-1DFE6D2F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2310959" y="5523697"/>
            <a:ext cx="17399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 descr="Cat with solid fill">
            <a:extLst>
              <a:ext uri="{FF2B5EF4-FFF2-40B4-BE49-F238E27FC236}">
                <a16:creationId xmlns:a16="http://schemas.microsoft.com/office/drawing/2014/main" id="{C052C91D-7EDB-3002-9AB6-B03C37B69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9018" y="5580822"/>
            <a:ext cx="619090" cy="619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93EF17-99A0-C7B0-7ADC-2AFC92D34093}"/>
              </a:ext>
            </a:extLst>
          </p:cNvPr>
          <p:cNvSpPr txBox="1"/>
          <p:nvPr/>
        </p:nvSpPr>
        <p:spPr>
          <a:xfrm>
            <a:off x="4228626" y="1638410"/>
            <a:ext cx="47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例如一維空腔內，一駐波模式對應的電磁波</a:t>
            </a:r>
            <a:r>
              <a:rPr lang="en-GB" dirty="0"/>
              <a:t>？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1728" y="2089654"/>
                <a:ext cx="2730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728" y="2089654"/>
                <a:ext cx="2730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AFCA932-A80E-9902-96B4-37EC2A6CC86C}"/>
              </a:ext>
            </a:extLst>
          </p:cNvPr>
          <p:cNvSpPr txBox="1"/>
          <p:nvPr/>
        </p:nvSpPr>
        <p:spPr>
          <a:xfrm>
            <a:off x="4932040" y="26084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+mj-lt"/>
              </a:rPr>
              <a:t>相干態、定調態</a:t>
            </a:r>
            <a:endParaRPr lang="en-TW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B35A9C-43A1-4D77-ECB7-27B74A973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429000"/>
            <a:ext cx="3065289" cy="26455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825B6-5655-4F68-5CF9-3D22D589A890}"/>
              </a:ext>
            </a:extLst>
          </p:cNvPr>
          <p:cNvSpPr txBox="1"/>
          <p:nvPr/>
        </p:nvSpPr>
        <p:spPr>
          <a:xfrm>
            <a:off x="4228626" y="1187166"/>
            <a:ext cx="414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如何製造如電磁振盪的光子態？</a:t>
            </a:r>
          </a:p>
        </p:txBody>
      </p:sp>
    </p:spTree>
    <p:extLst>
      <p:ext uri="{BB962C8B-B14F-4D97-AF65-F5344CB8AC3E}">
        <p14:creationId xmlns:p14="http://schemas.microsoft.com/office/powerpoint/2010/main" val="253718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/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r>
                        <a:rPr kumimoji="0" lang="zh-TW" altLang="en-US" sz="1800" i="1">
                          <a:solidFill>
                            <a:srgbClr val="000000"/>
                          </a:solidFill>
                          <a:latin typeface="Cambria Math"/>
                        </a:rPr>
                        <m:t>𝜓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zh-TW" alt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1F1E5A0A-2F33-4E41-5BD3-A07368141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52" y="768107"/>
                <a:ext cx="3119893" cy="901914"/>
              </a:xfrm>
              <a:prstGeom prst="rect">
                <a:avLst/>
              </a:prstGeom>
              <a:blipFill>
                <a:blip r:embed="rId2"/>
                <a:stretch>
                  <a:fillRect l="-2469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8BA7BC-175F-EFDD-728C-84B60A30DFF0}"/>
              </a:ext>
            </a:extLst>
          </p:cNvPr>
          <p:cNvSpPr txBox="1"/>
          <p:nvPr/>
        </p:nvSpPr>
        <p:spPr bwMode="auto">
          <a:xfrm>
            <a:off x="1125071" y="1082935"/>
            <a:ext cx="5760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用這一內積符號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/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可以簡化寫成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E5489A-101D-E257-8E7D-6DFA5826F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764" y="1699375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/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053C36F3-1266-1BA9-DC63-E68548157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2149017"/>
                <a:ext cx="2794483" cy="904543"/>
              </a:xfrm>
              <a:prstGeom prst="rect">
                <a:avLst/>
              </a:prstGeom>
              <a:blipFill>
                <a:blip r:embed="rId4"/>
                <a:stretch>
                  <a:fillRect l="-3076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/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1BA1EAE1-D4FE-F8B6-6567-BA0F0457F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436939"/>
                <a:ext cx="17549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1BC95D-79B0-5A38-664D-F37545348E7F}"/>
              </a:ext>
            </a:extLst>
          </p:cNvPr>
          <p:cNvSpPr/>
          <p:nvPr/>
        </p:nvSpPr>
        <p:spPr>
          <a:xfrm>
            <a:off x="4354421" y="2601288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/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6D388C9C-132D-39AB-1049-022422ED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343" y="3591109"/>
                <a:ext cx="2483565" cy="904543"/>
              </a:xfrm>
              <a:prstGeom prst="rect">
                <a:avLst/>
              </a:prstGeom>
              <a:blipFill>
                <a:blip r:embed="rId6"/>
                <a:stretch>
                  <a:fillRect l="-13776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82FB2E-D955-BD6B-67D3-516EE591E25E}"/>
              </a:ext>
            </a:extLst>
          </p:cNvPr>
          <p:cNvSpPr txBox="1"/>
          <p:nvPr/>
        </p:nvSpPr>
        <p:spPr bwMode="auto">
          <a:xfrm>
            <a:off x="1125557" y="3141576"/>
            <a:ext cx="3660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函數展開的分量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可以寫成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/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36">
                <a:extLst>
                  <a:ext uri="{FF2B5EF4-FFF2-40B4-BE49-F238E27FC236}">
                    <a16:creationId xmlns:a16="http://schemas.microsoft.com/office/drawing/2014/main" id="{0505ACEC-3E58-D303-D069-52AAC0645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858714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BD88FE2-B9F7-C64C-0226-81CEDDA0CE3B}"/>
              </a:ext>
            </a:extLst>
          </p:cNvPr>
          <p:cNvSpPr/>
          <p:nvPr/>
        </p:nvSpPr>
        <p:spPr>
          <a:xfrm>
            <a:off x="4441562" y="3962315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/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就是正交基底。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DA3BCA-F3EB-74D5-2459-5EF1CC9D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7362" y="3858714"/>
                <a:ext cx="2095118" cy="369332"/>
              </a:xfrm>
              <a:prstGeom prst="rect">
                <a:avLst/>
              </a:prstGeom>
              <a:blipFill>
                <a:blip r:embed="rId8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Surprised Emoji [Free Download IOS Emojis] | Emoji Island">
            <a:extLst>
              <a:ext uri="{FF2B5EF4-FFF2-40B4-BE49-F238E27FC236}">
                <a16:creationId xmlns:a16="http://schemas.microsoft.com/office/drawing/2014/main" id="{CAB5A504-D510-BBCC-E966-E1A843B0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08" y="4321519"/>
            <a:ext cx="1101555" cy="11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FDDFB4-64CF-4B2D-B806-6DD58C0D19B7}"/>
              </a:ext>
            </a:extLst>
          </p:cNvPr>
          <p:cNvSpPr txBox="1"/>
          <p:nvPr/>
        </p:nvSpPr>
        <p:spPr bwMode="auto">
          <a:xfrm>
            <a:off x="1195783" y="5593028"/>
            <a:ext cx="5599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這是驚人的簡化，省去書寫積分的麻煩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8C5AF-DF7C-B941-AEF4-F6A96A1F171D}"/>
              </a:ext>
            </a:extLst>
          </p:cNvPr>
          <p:cNvSpPr txBox="1"/>
          <p:nvPr/>
        </p:nvSpPr>
        <p:spPr bwMode="auto">
          <a:xfrm>
            <a:off x="1200232" y="6021899"/>
            <a:ext cx="788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更重要、它揭露了量子狀態、即狀態函數的數學結構：有內積的向量空間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065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8" grpId="0"/>
      <p:bldP spid="17" grpId="0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EC12E-D0A0-1C22-735C-DDED4D3B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092" y="4784140"/>
            <a:ext cx="2384172" cy="1770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3E9AF-2E51-CC06-4805-33DA74708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763672"/>
            <a:ext cx="1928500" cy="176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09FD8-D225-E9EA-7CC8-8D2D5EEA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00808"/>
            <a:ext cx="81930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26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文字方塊 2"/>
          <p:cNvSpPr txBox="1">
            <a:spLocks noChangeArrowheads="1"/>
          </p:cNvSpPr>
          <p:nvPr/>
        </p:nvSpPr>
        <p:spPr bwMode="auto">
          <a:xfrm>
            <a:off x="2098407" y="1452902"/>
            <a:ext cx="3875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Canonical Commutation Relation</a:t>
            </a:r>
            <a:endParaRPr lang="zh-TW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6418887" y="833886"/>
                <a:ext cx="9392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̇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8887" y="833886"/>
                <a:ext cx="939295" cy="619016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1558159" y="2447615"/>
            <a:ext cx="6120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物理學家假設這個量子化條件適用於所有的物理系統！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561003" y="1934267"/>
            <a:ext cx="622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有了這個關係，所有粒子運動的量子力學，都可以推導出來。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275856" y="3364750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物理系統的量子化：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619672" y="3933056"/>
                <a:ext cx="5184576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找到系統的自由度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，求出對應的共軛動量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933056"/>
                <a:ext cx="5184576" cy="375552"/>
              </a:xfrm>
              <a:prstGeom prst="rect">
                <a:avLst/>
              </a:prstGeom>
              <a:blipFill>
                <a:blip r:embed="rId3"/>
                <a:stretch>
                  <a:fillRect l="-978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6715411" y="3767275"/>
                <a:ext cx="1068561" cy="66588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5411" y="3767275"/>
                <a:ext cx="1068561" cy="665888"/>
              </a:xfrm>
              <a:prstGeom prst="rect">
                <a:avLst/>
              </a:prstGeom>
              <a:blipFill>
                <a:blip r:embed="rId7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1619671" y="4433163"/>
                <a:ext cx="50957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寫下此系統的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Hamiltonian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1" y="4433163"/>
                <a:ext cx="5095739" cy="369332"/>
              </a:xfrm>
              <a:prstGeom prst="rect">
                <a:avLst/>
              </a:prstGeom>
              <a:blipFill>
                <a:blip r:embed="rId8"/>
                <a:stretch>
                  <a:fillRect l="-995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1629908" y="4941168"/>
                <a:ext cx="31013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zh-TW" altLang="en-US" sz="1800" b="0" i="1" smtClean="0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升級為算子：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zh-TW" altLang="en-US" sz="1800" i="1">
                        <a:latin typeface="Cambria Math"/>
                      </a:rPr>
                      <m:t>及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08" y="4941168"/>
                <a:ext cx="3101362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572" t="-6667" r="-5305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632820" y="5445224"/>
                <a:ext cx="3816424" cy="411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加入量子化條件：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18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TW" sz="1800" b="0" i="1" smtClean="0">
                        <a:latin typeface="Cambria Math"/>
                      </a:rPr>
                      <m:t>=</m:t>
                    </m:r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ℏ</m:t>
                    </m:r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TW" altLang="en-US" sz="1800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𝑖𝑗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820" y="5445224"/>
                <a:ext cx="3816424" cy="411395"/>
              </a:xfrm>
              <a:prstGeom prst="rect">
                <a:avLst/>
              </a:prstGeom>
              <a:blipFill rotWithShape="1">
                <a:blip r:embed="rId10"/>
                <a:stretch>
                  <a:fillRect l="-1438" t="-1471" b="-176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36A2BFDD-4230-8106-A9B5-7D7A5EC0781F}"/>
                  </a:ext>
                </a:extLst>
              </p:cNvPr>
              <p:cNvSpPr txBox="1"/>
              <p:nvPr/>
            </p:nvSpPr>
            <p:spPr bwMode="auto">
              <a:xfrm>
                <a:off x="3405346" y="929811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36A2BFDD-4230-8106-A9B5-7D7A5EC07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5346" y="929811"/>
                <a:ext cx="1261209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5506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345938"/>
                <a:ext cx="5132879" cy="904543"/>
              </a:xfrm>
              <a:prstGeom prst="rect">
                <a:avLst/>
              </a:prstGeom>
              <a:blipFill>
                <a:blip r:embed="rId2"/>
                <a:stretch>
                  <a:fillRect l="-1530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2289" y="2283788"/>
                <a:ext cx="4968668" cy="904543"/>
              </a:xfrm>
              <a:prstGeom prst="rect">
                <a:avLst/>
              </a:prstGeom>
              <a:blipFill>
                <a:blip r:embed="rId3"/>
                <a:stretch>
                  <a:fillRect l="-8929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285735"/>
                <a:ext cx="2577372" cy="904543"/>
              </a:xfrm>
              <a:prstGeom prst="rect">
                <a:avLst/>
              </a:prstGeom>
              <a:blipFill>
                <a:blip r:embed="rId4"/>
                <a:stretch>
                  <a:fillRect l="-1127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038" y="419584"/>
                <a:ext cx="2205539" cy="847604"/>
              </a:xfrm>
              <a:prstGeom prst="rect">
                <a:avLst/>
              </a:prstGeom>
              <a:blipFill>
                <a:blip r:embed="rId5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/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2E8AFEB0-BB68-408B-F238-FBA658562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674174"/>
                <a:ext cx="6663555" cy="847604"/>
              </a:xfrm>
              <a:prstGeom prst="rect">
                <a:avLst/>
              </a:prstGeom>
              <a:blipFill>
                <a:blip r:embed="rId6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/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36">
                <a:extLst>
                  <a:ext uri="{FF2B5EF4-FFF2-40B4-BE49-F238E27FC236}">
                    <a16:creationId xmlns:a16="http://schemas.microsoft.com/office/drawing/2014/main" id="{F81CC0CF-4AEA-0B3E-D6F0-5C300E5CD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38" y="4672101"/>
                <a:ext cx="1444049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5486708-D87F-ADEE-3C9A-F06EE4B422B7}"/>
              </a:ext>
            </a:extLst>
          </p:cNvPr>
          <p:cNvSpPr txBox="1"/>
          <p:nvPr/>
        </p:nvSpPr>
        <p:spPr bwMode="auto">
          <a:xfrm>
            <a:off x="1003667" y="3276625"/>
            <a:ext cx="7873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用新的符號推導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展開係數，過程相同，卻極簡。而且與向量分析完全一致。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056D1EFD-02B4-5CF5-5DC7-132E92E2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01" y="362513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/>
              <p:nvPr/>
            </p:nvSpPr>
            <p:spPr>
              <a:xfrm>
                <a:off x="935133" y="4688122"/>
                <a:ext cx="5228354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𝐻</m:t>
                              </m:r>
                            </m:e>
                          </m:acc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36">
                <a:extLst>
                  <a:ext uri="{FF2B5EF4-FFF2-40B4-BE49-F238E27FC236}">
                    <a16:creationId xmlns:a16="http://schemas.microsoft.com/office/drawing/2014/main" id="{5676E24E-B590-40EC-2CC9-9FF442CB3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33" y="4688122"/>
                <a:ext cx="5228354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/>
              <p:nvPr/>
            </p:nvSpPr>
            <p:spPr>
              <a:xfrm>
                <a:off x="935133" y="5611644"/>
                <a:ext cx="7019166" cy="8476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36">
                <a:extLst>
                  <a:ext uri="{FF2B5EF4-FFF2-40B4-BE49-F238E27FC236}">
                    <a16:creationId xmlns:a16="http://schemas.microsoft.com/office/drawing/2014/main" id="{496CF190-A5C2-A327-EE93-259676A69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33" y="5611644"/>
                <a:ext cx="7019166" cy="847604"/>
              </a:xfrm>
              <a:prstGeom prst="rect">
                <a:avLst/>
              </a:prstGeom>
              <a:blipFill>
                <a:blip r:embed="rId3"/>
                <a:stretch>
                  <a:fillRect l="-5235" t="-101493" b="-15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All You've Ever Wanted to Know About Minimalism — PROJECT NORD JOURNAL">
            <a:extLst>
              <a:ext uri="{FF2B5EF4-FFF2-40B4-BE49-F238E27FC236}">
                <a16:creationId xmlns:a16="http://schemas.microsoft.com/office/drawing/2014/main" id="{65431106-AE5B-69DD-0E30-E0ED4909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18" y="514497"/>
            <a:ext cx="2860911" cy="286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225DD-C862-92FB-E0AC-7B1D82B74E08}"/>
              </a:ext>
            </a:extLst>
          </p:cNvPr>
          <p:cNvSpPr txBox="1"/>
          <p:nvPr/>
        </p:nvSpPr>
        <p:spPr bwMode="auto">
          <a:xfrm>
            <a:off x="982168" y="1715764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期望值的書寫也可以用新的內積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AB3F-2DF9-C0A5-2EF1-C74B9BDB9472}"/>
              </a:ext>
            </a:extLst>
          </p:cNvPr>
          <p:cNvSpPr txBox="1"/>
          <p:nvPr/>
        </p:nvSpPr>
        <p:spPr bwMode="auto">
          <a:xfrm>
            <a:off x="957530" y="2889838"/>
            <a:ext cx="2810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連期望值都可以寫成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/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  <m:r>
                        <a:rPr lang="el-GR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id="{4A778454-87E0-8C07-2FBD-37728A048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530" y="3297173"/>
                <a:ext cx="3034869" cy="901914"/>
              </a:xfrm>
              <a:prstGeom prst="rect">
                <a:avLst/>
              </a:prstGeom>
              <a:blipFill>
                <a:blip r:embed="rId8"/>
                <a:stretch>
                  <a:fillRect l="-5000" t="-109722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EEE1DC0D-C8E0-B822-2BDC-51A2256CC2AD}"/>
              </a:ext>
            </a:extLst>
          </p:cNvPr>
          <p:cNvSpPr/>
          <p:nvPr/>
        </p:nvSpPr>
        <p:spPr>
          <a:xfrm>
            <a:off x="4249315" y="3586000"/>
            <a:ext cx="432048" cy="16213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/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36">
                <a:extLst>
                  <a:ext uri="{FF2B5EF4-FFF2-40B4-BE49-F238E27FC236}">
                    <a16:creationId xmlns:a16="http://schemas.microsoft.com/office/drawing/2014/main" id="{408EFA28-5DAF-D70E-EDE3-4E9D5ED2C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543" y="3507752"/>
                <a:ext cx="1595437" cy="402354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B5A54E-E052-90B3-5A78-79EEF15ED32F}"/>
              </a:ext>
            </a:extLst>
          </p:cNvPr>
          <p:cNvSpPr txBox="1"/>
          <p:nvPr/>
        </p:nvSpPr>
        <p:spPr bwMode="auto">
          <a:xfrm>
            <a:off x="957530" y="4251573"/>
            <a:ext cx="374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展開定理的證明與計算更簡單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7687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13191</TotalTime>
  <Words>4740</Words>
  <Application>Microsoft Macintosh PowerPoint</Application>
  <PresentationFormat>On-screen Show (4:3)</PresentationFormat>
  <Paragraphs>644</Paragraphs>
  <Slides>72</Slides>
  <Notes>0</Notes>
  <HiddenSlides>14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PMingLiU</vt:lpstr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726</cp:revision>
  <dcterms:created xsi:type="dcterms:W3CDTF">2008-03-17T12:32:20Z</dcterms:created>
  <dcterms:modified xsi:type="dcterms:W3CDTF">2023-12-10T12:11:40Z</dcterms:modified>
</cp:coreProperties>
</file>