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1097" r:id="rId2"/>
    <p:sldId id="401" r:id="rId3"/>
    <p:sldId id="449" r:id="rId4"/>
    <p:sldId id="1094" r:id="rId5"/>
    <p:sldId id="1147" r:id="rId6"/>
    <p:sldId id="331" r:id="rId7"/>
    <p:sldId id="300" r:id="rId8"/>
    <p:sldId id="329" r:id="rId9"/>
    <p:sldId id="1105" r:id="rId10"/>
    <p:sldId id="1114" r:id="rId11"/>
    <p:sldId id="1149" r:id="rId12"/>
    <p:sldId id="1108" r:id="rId13"/>
    <p:sldId id="322" r:id="rId14"/>
    <p:sldId id="1148" r:id="rId15"/>
    <p:sldId id="1107" r:id="rId16"/>
    <p:sldId id="1150" r:id="rId17"/>
    <p:sldId id="301" r:id="rId18"/>
    <p:sldId id="1110" r:id="rId19"/>
    <p:sldId id="1111" r:id="rId20"/>
    <p:sldId id="1116" r:id="rId21"/>
    <p:sldId id="1112" r:id="rId22"/>
    <p:sldId id="1113" r:id="rId23"/>
    <p:sldId id="1151" r:id="rId24"/>
    <p:sldId id="330" r:id="rId25"/>
    <p:sldId id="275" r:id="rId26"/>
    <p:sldId id="326" r:id="rId27"/>
    <p:sldId id="1109" r:id="rId28"/>
    <p:sldId id="1152" r:id="rId29"/>
    <p:sldId id="1153" r:id="rId30"/>
    <p:sldId id="327" r:id="rId31"/>
    <p:sldId id="325" r:id="rId32"/>
    <p:sldId id="371" r:id="rId33"/>
    <p:sldId id="335" r:id="rId34"/>
    <p:sldId id="276" r:id="rId35"/>
    <p:sldId id="1117" r:id="rId36"/>
    <p:sldId id="1123" r:id="rId37"/>
    <p:sldId id="1124" r:id="rId38"/>
    <p:sldId id="1125" r:id="rId39"/>
    <p:sldId id="1118" r:id="rId40"/>
    <p:sldId id="1119" r:id="rId41"/>
    <p:sldId id="1120" r:id="rId42"/>
    <p:sldId id="1121" r:id="rId43"/>
    <p:sldId id="1122" r:id="rId44"/>
    <p:sldId id="1126" r:id="rId45"/>
    <p:sldId id="1129" r:id="rId46"/>
    <p:sldId id="1127" r:id="rId47"/>
    <p:sldId id="1133" r:id="rId48"/>
    <p:sldId id="1128" r:id="rId49"/>
    <p:sldId id="1132" r:id="rId50"/>
    <p:sldId id="1130" r:id="rId51"/>
    <p:sldId id="1131" r:id="rId52"/>
    <p:sldId id="468" r:id="rId53"/>
    <p:sldId id="277" r:id="rId54"/>
    <p:sldId id="1137" r:id="rId55"/>
    <p:sldId id="1138" r:id="rId56"/>
    <p:sldId id="328" r:id="rId57"/>
    <p:sldId id="1154" r:id="rId58"/>
    <p:sldId id="1729" r:id="rId59"/>
    <p:sldId id="1142" r:id="rId60"/>
    <p:sldId id="1143" r:id="rId61"/>
    <p:sldId id="1144" r:id="rId62"/>
    <p:sldId id="1145" r:id="rId63"/>
    <p:sldId id="1146" r:id="rId64"/>
    <p:sldId id="1136" r:id="rId65"/>
    <p:sldId id="1135" r:id="rId66"/>
    <p:sldId id="1134" r:id="rId67"/>
    <p:sldId id="936" r:id="rId68"/>
    <p:sldId id="938" r:id="rId69"/>
    <p:sldId id="937" r:id="rId70"/>
    <p:sldId id="1095" r:id="rId71"/>
    <p:sldId id="1098" r:id="rId72"/>
    <p:sldId id="1101" r:id="rId73"/>
    <p:sldId id="1100" r:id="rId74"/>
    <p:sldId id="1099" r:id="rId75"/>
    <p:sldId id="1102" r:id="rId76"/>
    <p:sldId id="359" r:id="rId77"/>
    <p:sldId id="1103" r:id="rId78"/>
    <p:sldId id="1104" r:id="rId79"/>
    <p:sldId id="900" r:id="rId80"/>
    <p:sldId id="342" r:id="rId81"/>
    <p:sldId id="394" r:id="rId82"/>
    <p:sldId id="343" r:id="rId83"/>
    <p:sldId id="344" r:id="rId84"/>
    <p:sldId id="1139" r:id="rId85"/>
    <p:sldId id="1140" r:id="rId86"/>
    <p:sldId id="345" r:id="rId87"/>
    <p:sldId id="1141" r:id="rId88"/>
    <p:sldId id="1730" r:id="rId89"/>
    <p:sldId id="1731" r:id="rId90"/>
    <p:sldId id="1732" r:id="rId91"/>
    <p:sldId id="1733" r:id="rId92"/>
    <p:sldId id="1738" r:id="rId93"/>
    <p:sldId id="1735" r:id="rId94"/>
    <p:sldId id="1736" r:id="rId95"/>
    <p:sldId id="1737" r:id="rId96"/>
    <p:sldId id="1739" r:id="rId97"/>
    <p:sldId id="1740" r:id="rId98"/>
    <p:sldId id="1742" r:id="rId99"/>
    <p:sldId id="1743" r:id="rId10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56"/>
    <p:restoredTop sz="96197" autoAdjust="0"/>
  </p:normalViewPr>
  <p:slideViewPr>
    <p:cSldViewPr>
      <p:cViewPr varScale="1">
        <p:scale>
          <a:sx n="124" d="100"/>
          <a:sy n="124" d="100"/>
        </p:scale>
        <p:origin x="148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2023/12/17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2023/12/17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2023/12/17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2023/12/17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2023/12/17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2023/12/17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2023/12/17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2023/12/17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2023/12/17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2023/12/17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2023/12/17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2023/12/17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2023/12/17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2023/12/17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1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13" Type="http://schemas.openxmlformats.org/officeDocument/2006/relationships/image" Target="../media/image10.jpeg"/><Relationship Id="rId3" Type="http://schemas.openxmlformats.org/officeDocument/2006/relationships/image" Target="../media/image38.png"/><Relationship Id="rId7" Type="http://schemas.openxmlformats.org/officeDocument/2006/relationships/image" Target="../media/image351.png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openxmlformats.org/officeDocument/2006/relationships/image" Target="../media/image37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1.png"/><Relationship Id="rId11" Type="http://schemas.openxmlformats.org/officeDocument/2006/relationships/image" Target="../media/image41.png"/><Relationship Id="rId5" Type="http://schemas.openxmlformats.org/officeDocument/2006/relationships/image" Target="../media/image331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3" Type="http://schemas.openxmlformats.org/officeDocument/2006/relationships/image" Target="../media/image451.png"/><Relationship Id="rId7" Type="http://schemas.openxmlformats.org/officeDocument/2006/relationships/image" Target="../media/image49.png"/><Relationship Id="rId12" Type="http://schemas.openxmlformats.org/officeDocument/2006/relationships/image" Target="../media/image502.png"/><Relationship Id="rId2" Type="http://schemas.openxmlformats.org/officeDocument/2006/relationships/image" Target="../media/image441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12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3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4.pn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1.png"/><Relationship Id="rId13" Type="http://schemas.openxmlformats.org/officeDocument/2006/relationships/image" Target="../media/image90.png"/><Relationship Id="rId3" Type="http://schemas.openxmlformats.org/officeDocument/2006/relationships/image" Target="../media/image821.png"/><Relationship Id="rId7" Type="http://schemas.openxmlformats.org/officeDocument/2006/relationships/image" Target="../media/image841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812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1.png"/><Relationship Id="rId11" Type="http://schemas.openxmlformats.org/officeDocument/2006/relationships/image" Target="../media/image88.png"/><Relationship Id="rId5" Type="http://schemas.openxmlformats.org/officeDocument/2006/relationships/image" Target="../media/image2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21.png"/><Relationship Id="rId9" Type="http://schemas.openxmlformats.org/officeDocument/2006/relationships/image" Target="../media/image861.png"/><Relationship Id="rId1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60.png"/><Relationship Id="rId2" Type="http://schemas.openxmlformats.org/officeDocument/2006/relationships/image" Target="../media/image1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0.png"/><Relationship Id="rId5" Type="http://schemas.openxmlformats.org/officeDocument/2006/relationships/image" Target="../media/image1440.png"/><Relationship Id="rId4" Type="http://schemas.openxmlformats.org/officeDocument/2006/relationships/image" Target="../media/image14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0.png"/><Relationship Id="rId13" Type="http://schemas.openxmlformats.org/officeDocument/2006/relationships/image" Target="../media/image1580.png"/><Relationship Id="rId3" Type="http://schemas.openxmlformats.org/officeDocument/2006/relationships/image" Target="../media/image1480.png"/><Relationship Id="rId7" Type="http://schemas.openxmlformats.org/officeDocument/2006/relationships/image" Target="../media/image95.png"/><Relationship Id="rId12" Type="http://schemas.openxmlformats.org/officeDocument/2006/relationships/image" Target="../media/image96.png"/><Relationship Id="rId2" Type="http://schemas.openxmlformats.org/officeDocument/2006/relationships/image" Target="../media/image14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0.png"/><Relationship Id="rId11" Type="http://schemas.openxmlformats.org/officeDocument/2006/relationships/image" Target="../media/image1560.png"/><Relationship Id="rId5" Type="http://schemas.openxmlformats.org/officeDocument/2006/relationships/image" Target="../media/image1500.png"/><Relationship Id="rId10" Type="http://schemas.openxmlformats.org/officeDocument/2006/relationships/image" Target="../media/image1550.png"/><Relationship Id="rId4" Type="http://schemas.openxmlformats.org/officeDocument/2006/relationships/image" Target="../media/image1490.png"/><Relationship Id="rId9" Type="http://schemas.openxmlformats.org/officeDocument/2006/relationships/image" Target="../media/image15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970.png"/><Relationship Id="rId3" Type="http://schemas.openxmlformats.org/officeDocument/2006/relationships/image" Target="../media/image98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68.png"/><Relationship Id="rId5" Type="http://schemas.openxmlformats.org/officeDocument/2006/relationships/image" Target="../media/image100.png"/><Relationship Id="rId10" Type="http://schemas.openxmlformats.org/officeDocument/2006/relationships/image" Target="../media/image167.png"/><Relationship Id="rId4" Type="http://schemas.openxmlformats.org/officeDocument/2006/relationships/image" Target="../media/image99.png"/><Relationship Id="rId9" Type="http://schemas.openxmlformats.org/officeDocument/2006/relationships/image" Target="../media/image166.png"/><Relationship Id="rId14" Type="http://schemas.openxmlformats.org/officeDocument/2006/relationships/image" Target="../media/image9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2.png"/><Relationship Id="rId3" Type="http://schemas.openxmlformats.org/officeDocument/2006/relationships/image" Target="../media/image104.png"/><Relationship Id="rId7" Type="http://schemas.openxmlformats.org/officeDocument/2006/relationships/image" Target="../media/image11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7.png"/><Relationship Id="rId5" Type="http://schemas.openxmlformats.org/officeDocument/2006/relationships/image" Target="../media/image112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5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0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2.png"/><Relationship Id="rId3" Type="http://schemas.openxmlformats.org/officeDocument/2006/relationships/image" Target="../media/image621.png"/><Relationship Id="rId7" Type="http://schemas.openxmlformats.org/officeDocument/2006/relationships/image" Target="../media/image661.png"/><Relationship Id="rId12" Type="http://schemas.openxmlformats.org/officeDocument/2006/relationships/image" Target="../media/image692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1.png"/><Relationship Id="rId11" Type="http://schemas.openxmlformats.org/officeDocument/2006/relationships/image" Target="../media/image681.png"/><Relationship Id="rId5" Type="http://schemas.openxmlformats.org/officeDocument/2006/relationships/image" Target="../media/image1200.png"/><Relationship Id="rId10" Type="http://schemas.openxmlformats.org/officeDocument/2006/relationships/image" Target="../media/image192.png"/><Relationship Id="rId4" Type="http://schemas.openxmlformats.org/officeDocument/2006/relationships/image" Target="../media/image126.jpeg"/><Relationship Id="rId9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6.png"/><Relationship Id="rId18" Type="http://schemas.openxmlformats.org/officeDocument/2006/relationships/image" Target="../media/image128.png"/><Relationship Id="rId3" Type="http://schemas.openxmlformats.org/officeDocument/2006/relationships/image" Target="../media/image189.png"/><Relationship Id="rId7" Type="http://schemas.openxmlformats.org/officeDocument/2006/relationships/image" Target="../media/image123.png"/><Relationship Id="rId12" Type="http://schemas.openxmlformats.org/officeDocument/2006/relationships/image" Target="../media/image203.png"/><Relationship Id="rId17" Type="http://schemas.openxmlformats.org/officeDocument/2006/relationships/image" Target="../media/image127.png"/><Relationship Id="rId2" Type="http://schemas.openxmlformats.org/officeDocument/2006/relationships/image" Target="../media/image186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5.png"/><Relationship Id="rId5" Type="http://schemas.openxmlformats.org/officeDocument/2006/relationships/image" Target="../media/image196.png"/><Relationship Id="rId15" Type="http://schemas.openxmlformats.org/officeDocument/2006/relationships/image" Target="../media/image208.png"/><Relationship Id="rId10" Type="http://schemas.openxmlformats.org/officeDocument/2006/relationships/image" Target="../media/image122.jpeg"/><Relationship Id="rId19" Type="http://schemas.openxmlformats.org/officeDocument/2006/relationships/image" Target="../media/image129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Relationship Id="rId14" Type="http://schemas.openxmlformats.org/officeDocument/2006/relationships/image" Target="../media/image2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png"/><Relationship Id="rId4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2110.png"/><Relationship Id="rId4" Type="http://schemas.openxmlformats.org/officeDocument/2006/relationships/image" Target="../media/image214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7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1.png"/><Relationship Id="rId5" Type="http://schemas.openxmlformats.org/officeDocument/2006/relationships/image" Target="../media/image771.png"/><Relationship Id="rId4" Type="http://schemas.openxmlformats.org/officeDocument/2006/relationships/image" Target="../media/image16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0.png"/><Relationship Id="rId3" Type="http://schemas.openxmlformats.org/officeDocument/2006/relationships/image" Target="../media/image1311.png"/><Relationship Id="rId7" Type="http://schemas.openxmlformats.org/officeDocument/2006/relationships/image" Target="../media/image150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0.png"/><Relationship Id="rId11" Type="http://schemas.openxmlformats.org/officeDocument/2006/relationships/image" Target="../media/image190.png"/><Relationship Id="rId5" Type="http://schemas.openxmlformats.org/officeDocument/2006/relationships/image" Target="../media/image1710.png"/><Relationship Id="rId10" Type="http://schemas.openxmlformats.org/officeDocument/2006/relationships/image" Target="../media/image175.png"/><Relationship Id="rId4" Type="http://schemas.openxmlformats.org/officeDocument/2006/relationships/image" Target="../media/image1581.png"/><Relationship Id="rId9" Type="http://schemas.openxmlformats.org/officeDocument/2006/relationships/image" Target="../media/image1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.jpe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320.png"/><Relationship Id="rId3" Type="http://schemas.openxmlformats.org/officeDocument/2006/relationships/image" Target="../media/image204.png"/><Relationship Id="rId7" Type="http://schemas.openxmlformats.org/officeDocument/2006/relationships/image" Target="../media/image270.png"/><Relationship Id="rId12" Type="http://schemas.openxmlformats.org/officeDocument/2006/relationships/image" Target="../media/image31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11" Type="http://schemas.openxmlformats.org/officeDocument/2006/relationships/image" Target="../media/image300.png"/><Relationship Id="rId5" Type="http://schemas.openxmlformats.org/officeDocument/2006/relationships/image" Target="../media/image250.png"/><Relationship Id="rId10" Type="http://schemas.openxmlformats.org/officeDocument/2006/relationships/image" Target="../media/image290.png"/><Relationship Id="rId4" Type="http://schemas.openxmlformats.org/officeDocument/2006/relationships/image" Target="../media/image212.png"/><Relationship Id="rId9" Type="http://schemas.openxmlformats.org/officeDocument/2006/relationships/image" Target="../media/image18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240.png"/><Relationship Id="rId7" Type="http://schemas.openxmlformats.org/officeDocument/2006/relationships/image" Target="../media/image350.png"/><Relationship Id="rId12" Type="http://schemas.openxmlformats.org/officeDocument/2006/relationships/image" Target="../media/image40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11" Type="http://schemas.openxmlformats.org/officeDocument/2006/relationships/image" Target="../media/image390.png"/><Relationship Id="rId5" Type="http://schemas.openxmlformats.org/officeDocument/2006/relationships/image" Target="../media/image330.png"/><Relationship Id="rId10" Type="http://schemas.openxmlformats.org/officeDocument/2006/relationships/image" Target="../media/image380.png"/><Relationship Id="rId4" Type="http://schemas.openxmlformats.org/officeDocument/2006/relationships/image" Target="../media/image280.png"/><Relationship Id="rId9" Type="http://schemas.openxmlformats.org/officeDocument/2006/relationships/image" Target="../media/image37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0.png"/><Relationship Id="rId13" Type="http://schemas.openxmlformats.org/officeDocument/2006/relationships/image" Target="../media/image541.png"/><Relationship Id="rId18" Type="http://schemas.openxmlformats.org/officeDocument/2006/relationships/image" Target="../media/image1720.png"/><Relationship Id="rId3" Type="http://schemas.openxmlformats.org/officeDocument/2006/relationships/image" Target="../media/image450.png"/><Relationship Id="rId7" Type="http://schemas.openxmlformats.org/officeDocument/2006/relationships/image" Target="../media/image1610.png"/><Relationship Id="rId12" Type="http://schemas.openxmlformats.org/officeDocument/2006/relationships/image" Target="../media/image531.png"/><Relationship Id="rId17" Type="http://schemas.openxmlformats.org/officeDocument/2006/relationships/image" Target="../media/image581.png"/><Relationship Id="rId2" Type="http://schemas.openxmlformats.org/officeDocument/2006/relationships/image" Target="../media/image440.png"/><Relationship Id="rId16" Type="http://schemas.openxmlformats.org/officeDocument/2006/relationships/image" Target="../media/image570.png"/><Relationship Id="rId20" Type="http://schemas.openxmlformats.org/officeDocument/2006/relationships/image" Target="../media/image6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0.png"/><Relationship Id="rId11" Type="http://schemas.openxmlformats.org/officeDocument/2006/relationships/image" Target="../media/image520.png"/><Relationship Id="rId5" Type="http://schemas.openxmlformats.org/officeDocument/2006/relationships/image" Target="../media/image460.png"/><Relationship Id="rId15" Type="http://schemas.openxmlformats.org/officeDocument/2006/relationships/image" Target="../media/image561.png"/><Relationship Id="rId10" Type="http://schemas.openxmlformats.org/officeDocument/2006/relationships/image" Target="../media/image510.png"/><Relationship Id="rId19" Type="http://schemas.openxmlformats.org/officeDocument/2006/relationships/image" Target="../media/image601.png"/><Relationship Id="rId4" Type="http://schemas.openxmlformats.org/officeDocument/2006/relationships/image" Target="../media/image461.png"/><Relationship Id="rId9" Type="http://schemas.openxmlformats.org/officeDocument/2006/relationships/image" Target="../media/image500.png"/><Relationship Id="rId14" Type="http://schemas.openxmlformats.org/officeDocument/2006/relationships/image" Target="../media/image55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1.png"/><Relationship Id="rId13" Type="http://schemas.openxmlformats.org/officeDocument/2006/relationships/image" Target="../media/image540.png"/><Relationship Id="rId18" Type="http://schemas.openxmlformats.org/officeDocument/2006/relationships/image" Target="../media/image711.png"/><Relationship Id="rId3" Type="http://schemas.openxmlformats.org/officeDocument/2006/relationships/image" Target="../media/image671.png"/><Relationship Id="rId21" Type="http://schemas.openxmlformats.org/officeDocument/2006/relationships/image" Target="../media/image730.png"/><Relationship Id="rId7" Type="http://schemas.openxmlformats.org/officeDocument/2006/relationships/image" Target="../media/image690.png"/><Relationship Id="rId12" Type="http://schemas.openxmlformats.org/officeDocument/2006/relationships/image" Target="../media/image530.png"/><Relationship Id="rId17" Type="http://schemas.openxmlformats.org/officeDocument/2006/relationships/image" Target="../media/image580.png"/><Relationship Id="rId2" Type="http://schemas.openxmlformats.org/officeDocument/2006/relationships/image" Target="../media/image660.png"/><Relationship Id="rId16" Type="http://schemas.openxmlformats.org/officeDocument/2006/relationships/image" Target="../media/image700.png"/><Relationship Id="rId20" Type="http://schemas.openxmlformats.org/officeDocument/2006/relationships/image" Target="../media/image7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1.png"/><Relationship Id="rId5" Type="http://schemas.openxmlformats.org/officeDocument/2006/relationships/image" Target="../media/image670.png"/><Relationship Id="rId15" Type="http://schemas.openxmlformats.org/officeDocument/2006/relationships/image" Target="../media/image560.png"/><Relationship Id="rId19" Type="http://schemas.openxmlformats.org/officeDocument/2006/relationships/image" Target="../media/image600.png"/><Relationship Id="rId4" Type="http://schemas.openxmlformats.org/officeDocument/2006/relationships/image" Target="../media/image680.png"/><Relationship Id="rId9" Type="http://schemas.openxmlformats.org/officeDocument/2006/relationships/image" Target="../media/image712.png"/><Relationship Id="rId14" Type="http://schemas.openxmlformats.org/officeDocument/2006/relationships/image" Target="../media/image55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7" Type="http://schemas.openxmlformats.org/officeDocument/2006/relationships/image" Target="../media/image760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1.png"/><Relationship Id="rId13" Type="http://schemas.openxmlformats.org/officeDocument/2006/relationships/image" Target="../media/image7.jpeg"/><Relationship Id="rId3" Type="http://schemas.openxmlformats.org/officeDocument/2006/relationships/image" Target="../media/image770.png"/><Relationship Id="rId12" Type="http://schemas.openxmlformats.org/officeDocument/2006/relationships/image" Target="../media/image850.png"/><Relationship Id="rId2" Type="http://schemas.openxmlformats.org/officeDocument/2006/relationships/image" Target="../media/image740.png"/><Relationship Id="rId16" Type="http://schemas.openxmlformats.org/officeDocument/2006/relationships/image" Target="../media/image8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0.png"/><Relationship Id="rId11" Type="http://schemas.openxmlformats.org/officeDocument/2006/relationships/image" Target="../media/image840.png"/><Relationship Id="rId5" Type="http://schemas.openxmlformats.org/officeDocument/2006/relationships/image" Target="../media/image790.png"/><Relationship Id="rId15" Type="http://schemas.openxmlformats.org/officeDocument/2006/relationships/image" Target="../media/image870.png"/><Relationship Id="rId10" Type="http://schemas.openxmlformats.org/officeDocument/2006/relationships/image" Target="../media/image830.png"/><Relationship Id="rId4" Type="http://schemas.openxmlformats.org/officeDocument/2006/relationships/image" Target="../media/image780.png"/><Relationship Id="rId9" Type="http://schemas.openxmlformats.org/officeDocument/2006/relationships/image" Target="../media/image820.png"/><Relationship Id="rId14" Type="http://schemas.openxmlformats.org/officeDocument/2006/relationships/image" Target="../media/image86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910.png"/><Relationship Id="rId4" Type="http://schemas.openxmlformats.org/officeDocument/2006/relationships/image" Target="../media/image7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11.png"/><Relationship Id="rId3" Type="http://schemas.openxmlformats.org/officeDocument/2006/relationships/image" Target="../media/image105.png"/><Relationship Id="rId7" Type="http://schemas.openxmlformats.org/officeDocument/2006/relationships/image" Target="../media/image177.png"/><Relationship Id="rId12" Type="http://schemas.openxmlformats.org/officeDocument/2006/relationships/image" Target="../media/image18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0.jpeg"/><Relationship Id="rId5" Type="http://schemas.openxmlformats.org/officeDocument/2006/relationships/image" Target="../media/image107.png"/><Relationship Id="rId10" Type="http://schemas.openxmlformats.org/officeDocument/2006/relationships/image" Target="../media/image185.png"/><Relationship Id="rId4" Type="http://schemas.openxmlformats.org/officeDocument/2006/relationships/image" Target="../media/image106.png"/><Relationship Id="rId9" Type="http://schemas.openxmlformats.org/officeDocument/2006/relationships/image" Target="../media/image10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19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450.png"/><Relationship Id="rId4" Type="http://schemas.openxmlformats.org/officeDocument/2006/relationships/image" Target="../media/image244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11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1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11.png"/><Relationship Id="rId3" Type="http://schemas.openxmlformats.org/officeDocument/2006/relationships/image" Target="../media/image105.png"/><Relationship Id="rId7" Type="http://schemas.openxmlformats.org/officeDocument/2006/relationships/image" Target="../media/image177.png"/><Relationship Id="rId12" Type="http://schemas.openxmlformats.org/officeDocument/2006/relationships/image" Target="../media/image18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0.jpeg"/><Relationship Id="rId5" Type="http://schemas.openxmlformats.org/officeDocument/2006/relationships/image" Target="../media/image107.png"/><Relationship Id="rId10" Type="http://schemas.openxmlformats.org/officeDocument/2006/relationships/image" Target="../media/image185.png"/><Relationship Id="rId4" Type="http://schemas.openxmlformats.org/officeDocument/2006/relationships/image" Target="../media/image106.png"/><Relationship Id="rId9" Type="http://schemas.openxmlformats.org/officeDocument/2006/relationships/image" Target="../media/image109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11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0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1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60.png"/><Relationship Id="rId2" Type="http://schemas.openxmlformats.org/officeDocument/2006/relationships/image" Target="../media/image1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0.png"/><Relationship Id="rId5" Type="http://schemas.openxmlformats.org/officeDocument/2006/relationships/image" Target="../media/image1440.png"/><Relationship Id="rId4" Type="http://schemas.openxmlformats.org/officeDocument/2006/relationships/image" Target="../media/image143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0.png"/><Relationship Id="rId13" Type="http://schemas.openxmlformats.org/officeDocument/2006/relationships/image" Target="../media/image1580.png"/><Relationship Id="rId3" Type="http://schemas.openxmlformats.org/officeDocument/2006/relationships/image" Target="../media/image1480.png"/><Relationship Id="rId7" Type="http://schemas.openxmlformats.org/officeDocument/2006/relationships/image" Target="../media/image95.png"/><Relationship Id="rId12" Type="http://schemas.openxmlformats.org/officeDocument/2006/relationships/image" Target="../media/image96.png"/><Relationship Id="rId2" Type="http://schemas.openxmlformats.org/officeDocument/2006/relationships/image" Target="../media/image14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0.png"/><Relationship Id="rId11" Type="http://schemas.openxmlformats.org/officeDocument/2006/relationships/image" Target="../media/image1560.png"/><Relationship Id="rId5" Type="http://schemas.openxmlformats.org/officeDocument/2006/relationships/image" Target="../media/image1500.png"/><Relationship Id="rId10" Type="http://schemas.openxmlformats.org/officeDocument/2006/relationships/image" Target="../media/image1550.png"/><Relationship Id="rId4" Type="http://schemas.openxmlformats.org/officeDocument/2006/relationships/image" Target="../media/image1490.png"/><Relationship Id="rId9" Type="http://schemas.openxmlformats.org/officeDocument/2006/relationships/image" Target="../media/image1540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0.png"/><Relationship Id="rId13" Type="http://schemas.openxmlformats.org/officeDocument/2006/relationships/image" Target="../media/image970.png"/><Relationship Id="rId3" Type="http://schemas.openxmlformats.org/officeDocument/2006/relationships/image" Target="../media/image98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68.png"/><Relationship Id="rId5" Type="http://schemas.openxmlformats.org/officeDocument/2006/relationships/image" Target="../media/image100.png"/><Relationship Id="rId10" Type="http://schemas.openxmlformats.org/officeDocument/2006/relationships/image" Target="../media/image167.png"/><Relationship Id="rId4" Type="http://schemas.openxmlformats.org/officeDocument/2006/relationships/image" Target="../media/image99.png"/><Relationship Id="rId9" Type="http://schemas.openxmlformats.org/officeDocument/2006/relationships/image" Target="../media/image166.png"/><Relationship Id="rId14" Type="http://schemas.openxmlformats.org/officeDocument/2006/relationships/image" Target="../media/image980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2.png"/><Relationship Id="rId3" Type="http://schemas.openxmlformats.org/officeDocument/2006/relationships/image" Target="../media/image481.png"/><Relationship Id="rId7" Type="http://schemas.openxmlformats.org/officeDocument/2006/relationships/image" Target="../media/image52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1.png"/><Relationship Id="rId5" Type="http://schemas.openxmlformats.org/officeDocument/2006/relationships/image" Target="../media/image501.png"/><Relationship Id="rId4" Type="http://schemas.openxmlformats.org/officeDocument/2006/relationships/image" Target="../media/image491.png"/><Relationship Id="rId9" Type="http://schemas.openxmlformats.org/officeDocument/2006/relationships/image" Target="../media/image54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0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2.png"/><Relationship Id="rId3" Type="http://schemas.openxmlformats.org/officeDocument/2006/relationships/image" Target="../media/image621.png"/><Relationship Id="rId7" Type="http://schemas.openxmlformats.org/officeDocument/2006/relationships/image" Target="../media/image661.png"/><Relationship Id="rId12" Type="http://schemas.openxmlformats.org/officeDocument/2006/relationships/image" Target="../media/image692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1.png"/><Relationship Id="rId11" Type="http://schemas.openxmlformats.org/officeDocument/2006/relationships/image" Target="../media/image681.png"/><Relationship Id="rId5" Type="http://schemas.openxmlformats.org/officeDocument/2006/relationships/image" Target="../media/image1200.png"/><Relationship Id="rId10" Type="http://schemas.openxmlformats.org/officeDocument/2006/relationships/image" Target="../media/image192.png"/><Relationship Id="rId4" Type="http://schemas.openxmlformats.org/officeDocument/2006/relationships/image" Target="../media/image126.jpeg"/><Relationship Id="rId9" Type="http://schemas.openxmlformats.org/officeDocument/2006/relationships/image" Target="../media/image12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png"/><Relationship Id="rId4" Type="http://schemas.openxmlformats.org/officeDocument/2006/relationships/image" Target="../media/image1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文字方塊 2"/>
          <p:cNvSpPr txBox="1">
            <a:spLocks noChangeArrowheads="1"/>
          </p:cNvSpPr>
          <p:nvPr/>
        </p:nvSpPr>
        <p:spPr bwMode="auto">
          <a:xfrm>
            <a:off x="3187459" y="1581905"/>
            <a:ext cx="28393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一維階梯狀位能下的定態</a:t>
            </a:r>
          </a:p>
        </p:txBody>
      </p:sp>
      <p:pic>
        <p:nvPicPr>
          <p:cNvPr id="64514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3208541" y="2259070"/>
            <a:ext cx="297853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40_07">
            <a:extLst>
              <a:ext uri="{FF2B5EF4-FFF2-40B4-BE49-F238E27FC236}">
                <a16:creationId xmlns:a16="http://schemas.microsoft.com/office/drawing/2014/main" id="{51C3FBA9-FA10-4947-C48B-9E26D5CF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1" y="2259070"/>
            <a:ext cx="274586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F38_15">
            <a:extLst>
              <a:ext uri="{FF2B5EF4-FFF2-40B4-BE49-F238E27FC236}">
                <a16:creationId xmlns:a16="http://schemas.microsoft.com/office/drawing/2014/main" id="{228B6B05-5B80-24A5-0754-C9798F600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1"/>
          <a:stretch>
            <a:fillRect/>
          </a:stretch>
        </p:blipFill>
        <p:spPr bwMode="auto">
          <a:xfrm>
            <a:off x="6300192" y="2276872"/>
            <a:ext cx="262024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950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12635D-C2D4-3038-0673-03D04F9B9625}"/>
                  </a:ext>
                </a:extLst>
              </p:cNvPr>
              <p:cNvSpPr txBox="1"/>
              <p:nvPr/>
            </p:nvSpPr>
            <p:spPr bwMode="auto">
              <a:xfrm>
                <a:off x="2111528" y="1477721"/>
                <a:ext cx="3492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的微分也必須連續！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12635D-C2D4-3038-0673-03D04F9B9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1528" y="1477721"/>
                <a:ext cx="3492014" cy="369332"/>
              </a:xfrm>
              <a:prstGeom prst="rect">
                <a:avLst/>
              </a:prstGeom>
              <a:blipFill>
                <a:blip r:embed="rId2"/>
                <a:stretch>
                  <a:fillRect l="-3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8AB057-7455-3671-A1C7-E029D93CC318}"/>
                  </a:ext>
                </a:extLst>
              </p:cNvPr>
              <p:cNvSpPr txBox="1"/>
              <p:nvPr/>
            </p:nvSpPr>
            <p:spPr bwMode="auto">
              <a:xfrm>
                <a:off x="1161483" y="2132856"/>
                <a:ext cx="6821034" cy="82567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𝜓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𝜓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𝑑𝑥</m:t>
                              </m:r>
                            </m:den>
                          </m:f>
                          <m:f>
                            <m:f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nary>
                      <m:groupChr>
                        <m:groupChrPr>
                          <m:chr m:val="→"/>
                          <m:pos m:val="top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𝜀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→0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8AB057-7455-3671-A1C7-E029D93CC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1483" y="2132856"/>
                <a:ext cx="6821034" cy="825675"/>
              </a:xfrm>
              <a:prstGeom prst="rect">
                <a:avLst/>
              </a:prstGeom>
              <a:blipFill>
                <a:blip r:embed="rId3"/>
                <a:stretch>
                  <a:fillRect t="-127692" r="-743" b="-19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A90177-B339-1B71-8FE1-710F4C7EEE3F}"/>
                  </a:ext>
                </a:extLst>
              </p:cNvPr>
              <p:cNvSpPr txBox="1"/>
              <p:nvPr/>
            </p:nvSpPr>
            <p:spPr bwMode="auto">
              <a:xfrm>
                <a:off x="2111528" y="3347701"/>
                <a:ext cx="49226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間都是有限值！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A90177-B339-1B71-8FE1-710F4C7EE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1528" y="3347701"/>
                <a:ext cx="4922685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CBDADB4-519B-6E48-42EC-C5C2EF244916}"/>
              </a:ext>
            </a:extLst>
          </p:cNvPr>
          <p:cNvSpPr txBox="1"/>
          <p:nvPr/>
        </p:nvSpPr>
        <p:spPr bwMode="auto">
          <a:xfrm>
            <a:off x="2111528" y="3899470"/>
            <a:ext cx="59046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若位能與波函數都是有限值，波函數與微分都要連續。</a:t>
            </a:r>
          </a:p>
        </p:txBody>
      </p:sp>
    </p:spTree>
    <p:extLst>
      <p:ext uri="{BB962C8B-B14F-4D97-AF65-F5344CB8AC3E}">
        <p14:creationId xmlns:p14="http://schemas.microsoft.com/office/powerpoint/2010/main" val="635693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" descr="wave 0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4775" r="60693" b="31841"/>
          <a:stretch/>
        </p:blipFill>
        <p:spPr bwMode="auto">
          <a:xfrm>
            <a:off x="3221449" y="3376518"/>
            <a:ext cx="2049462" cy="74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5" name="Picture 7" descr="colliding_b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61" t="23872" r="2122" b="31007"/>
          <a:stretch>
            <a:fillRect/>
          </a:stretch>
        </p:blipFill>
        <p:spPr bwMode="auto">
          <a:xfrm>
            <a:off x="2808026" y="3608427"/>
            <a:ext cx="2159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6" name="Picture 7" descr="colliding_be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2" r="58298" b="4507"/>
          <a:stretch>
            <a:fillRect/>
          </a:stretch>
        </p:blipFill>
        <p:spPr bwMode="auto">
          <a:xfrm>
            <a:off x="5483934" y="3502858"/>
            <a:ext cx="1238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向右箭號 12"/>
          <p:cNvSpPr/>
          <p:nvPr/>
        </p:nvSpPr>
        <p:spPr>
          <a:xfrm>
            <a:off x="5118065" y="3642605"/>
            <a:ext cx="28892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 flipH="1">
            <a:off x="3101940" y="3642605"/>
            <a:ext cx="296863" cy="207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2818" name="Text Box 13"/>
          <p:cNvSpPr txBox="1">
            <a:spLocks noChangeArrowheads="1"/>
          </p:cNvSpPr>
          <p:nvPr/>
        </p:nvSpPr>
        <p:spPr bwMode="auto">
          <a:xfrm>
            <a:off x="683569" y="1709115"/>
            <a:ext cx="81369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實驗發現</a:t>
            </a:r>
            <a:r>
              <a:rPr lang="zh-TW" altLang="en-US" sz="1800" dirty="0"/>
              <a:t>，將</a:t>
            </a:r>
            <a:r>
              <a:rPr lang="zh-TW" altLang="en-US" sz="1800" dirty="0">
                <a:solidFill>
                  <a:srgbClr val="FF0000"/>
                </a:solidFill>
              </a:rPr>
              <a:t>一束電子</a:t>
            </a:r>
            <a:r>
              <a:rPr lang="zh-TW" altLang="en-US" sz="1800" dirty="0"/>
              <a:t>入射，散射後電子的分布，的確等於散射波的</a:t>
            </a:r>
            <a:r>
              <a:rPr lang="zh-TW" altLang="en-US" sz="1800" dirty="0">
                <a:solidFill>
                  <a:srgbClr val="FF0000"/>
                </a:solidFill>
              </a:rPr>
              <a:t>波強度</a:t>
            </a:r>
            <a:r>
              <a:rPr lang="zh-TW" altLang="en-US" sz="1800" dirty="0"/>
              <a:t>！</a:t>
            </a:r>
          </a:p>
        </p:txBody>
      </p:sp>
      <p:sp>
        <p:nvSpPr>
          <p:cNvPr id="162819" name="Text Box 14"/>
          <p:cNvSpPr txBox="1">
            <a:spLocks noChangeArrowheads="1"/>
          </p:cNvSpPr>
          <p:nvPr/>
        </p:nvSpPr>
        <p:spPr bwMode="auto">
          <a:xfrm>
            <a:off x="682212" y="4996176"/>
            <a:ext cx="64803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電子束散射後，各處電子的分佈 ≈ 散射後，各處電子波的強度</a:t>
            </a:r>
          </a:p>
        </p:txBody>
      </p:sp>
      <p:pic>
        <p:nvPicPr>
          <p:cNvPr id="162820" name="Picture 7" descr="colliding_be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2" r="58298" b="4507"/>
          <a:stretch>
            <a:fillRect/>
          </a:stretch>
        </p:blipFill>
        <p:spPr bwMode="auto">
          <a:xfrm>
            <a:off x="1633874" y="2457847"/>
            <a:ext cx="1238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2" name="圖片 1" descr="wave 0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60693" b="82284"/>
          <a:stretch/>
        </p:blipFill>
        <p:spPr bwMode="auto">
          <a:xfrm>
            <a:off x="3251537" y="2384822"/>
            <a:ext cx="2049462" cy="72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3" name="文字方塊 40"/>
          <p:cNvSpPr txBox="1">
            <a:spLocks noChangeArrowheads="1"/>
          </p:cNvSpPr>
          <p:nvPr/>
        </p:nvSpPr>
        <p:spPr bwMode="auto">
          <a:xfrm>
            <a:off x="683568" y="4581128"/>
            <a:ext cx="7920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Calibri" pitchFamily="34" charset="0"/>
              </a:rPr>
              <a:t>實驗上看到：大概十個電子入射，散射後就是會有九個向右，一個向左運動！</a:t>
            </a:r>
          </a:p>
        </p:txBody>
      </p:sp>
      <p:sp>
        <p:nvSpPr>
          <p:cNvPr id="10" name="向右箭號 9"/>
          <p:cNvSpPr/>
          <p:nvPr/>
        </p:nvSpPr>
        <p:spPr>
          <a:xfrm>
            <a:off x="3002299" y="2673747"/>
            <a:ext cx="287338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" name="文字方塊 18"/>
          <p:cNvSpPr txBox="1">
            <a:spLocks noChangeArrowheads="1"/>
          </p:cNvSpPr>
          <p:nvPr/>
        </p:nvSpPr>
        <p:spPr bwMode="auto">
          <a:xfrm>
            <a:off x="682212" y="1270659"/>
            <a:ext cx="82822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波恩發現，這兩個往相反方向移動的波包，是有觀測上的意義的。</a:t>
            </a:r>
          </a:p>
        </p:txBody>
      </p:sp>
      <p:sp>
        <p:nvSpPr>
          <p:cNvPr id="16" name="文字方塊 40"/>
          <p:cNvSpPr txBox="1">
            <a:spLocks noChangeArrowheads="1"/>
          </p:cNvSpPr>
          <p:nvPr/>
        </p:nvSpPr>
        <p:spPr bwMode="auto">
          <a:xfrm>
            <a:off x="682212" y="4180797"/>
            <a:ext cx="7920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Calibri" pitchFamily="34" charset="0"/>
              </a:rPr>
              <a:t>以上圖為例，向右運動的波包總強度，大約是向左運動的波包總強度的九倍！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E4B7E48-0968-566F-8187-9AFD5AC82B85}"/>
                  </a:ext>
                </a:extLst>
              </p:cNvPr>
              <p:cNvSpPr txBox="1"/>
              <p:nvPr/>
            </p:nvSpPr>
            <p:spPr bwMode="auto">
              <a:xfrm>
                <a:off x="682212" y="5538861"/>
                <a:ext cx="70567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就是反射波與透射波強度。</a:t>
                </a:r>
                <a:endParaRPr lang="zh-CN" alt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E4B7E48-0968-566F-8187-9AFD5AC82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212" y="5538861"/>
                <a:ext cx="7056759" cy="369332"/>
              </a:xfrm>
              <a:prstGeom prst="rect">
                <a:avLst/>
              </a:prstGeom>
              <a:blipFill>
                <a:blip r:embed="rId5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2627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F86E41-0B47-06F3-D752-AEC514CE74F1}"/>
                  </a:ext>
                </a:extLst>
              </p:cNvPr>
              <p:cNvSpPr txBox="1"/>
              <p:nvPr/>
            </p:nvSpPr>
            <p:spPr bwMode="auto">
              <a:xfrm>
                <a:off x="984713" y="4218217"/>
                <a:ext cx="4805033" cy="6178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𝑘𝑥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𝐸𝑡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/ℏ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𝑅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𝑘𝑥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𝐸𝑡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/ℏ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  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𝑞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𝐸𝑡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/ℏ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&gt;0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F86E41-0B47-06F3-D752-AEC514CE7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4713" y="4218217"/>
                <a:ext cx="4805033" cy="617861"/>
              </a:xfrm>
              <a:prstGeom prst="rect">
                <a:avLst/>
              </a:prstGeom>
              <a:blipFill>
                <a:blip r:embed="rId2"/>
                <a:stretch>
                  <a:fillRect l="-1053" t="-230612" r="-526" b="-3306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CE73054-C476-3119-F53C-C9569BD8380D}"/>
              </a:ext>
            </a:extLst>
          </p:cNvPr>
          <p:cNvSpPr txBox="1"/>
          <p:nvPr/>
        </p:nvSpPr>
        <p:spPr bwMode="auto">
          <a:xfrm>
            <a:off x="896542" y="3809466"/>
            <a:ext cx="6678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我們得到的定態解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乘上時間演化就是完整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的波函數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pic>
        <p:nvPicPr>
          <p:cNvPr id="7" name="圖片 1" descr="wave 001.jpg">
            <a:extLst>
              <a:ext uri="{FF2B5EF4-FFF2-40B4-BE49-F238E27FC236}">
                <a16:creationId xmlns:a16="http://schemas.microsoft.com/office/drawing/2014/main" id="{8786443B-15B2-2EB0-9E82-CFC58F8B59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53155" r="55504" b="19987"/>
          <a:stretch/>
        </p:blipFill>
        <p:spPr bwMode="auto">
          <a:xfrm>
            <a:off x="2297761" y="1481913"/>
            <a:ext cx="4041775" cy="200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5">
            <a:extLst>
              <a:ext uri="{FF2B5EF4-FFF2-40B4-BE49-F238E27FC236}">
                <a16:creationId xmlns:a16="http://schemas.microsoft.com/office/drawing/2014/main" id="{FE2CF800-E171-20F8-B013-C1DDDEAB6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011" y="1756357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入射波</a:t>
            </a:r>
          </a:p>
        </p:txBody>
      </p:sp>
      <p:sp>
        <p:nvSpPr>
          <p:cNvPr id="9" name="文字方塊 6">
            <a:extLst>
              <a:ext uri="{FF2B5EF4-FFF2-40B4-BE49-F238E27FC236}">
                <a16:creationId xmlns:a16="http://schemas.microsoft.com/office/drawing/2014/main" id="{2701AF09-EAEF-DD3C-5C5F-F2612E43D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011" y="2827919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反射波</a:t>
            </a:r>
          </a:p>
        </p:txBody>
      </p:sp>
      <p:sp>
        <p:nvSpPr>
          <p:cNvPr id="10" name="文字方塊 7">
            <a:extLst>
              <a:ext uri="{FF2B5EF4-FFF2-40B4-BE49-F238E27FC236}">
                <a16:creationId xmlns:a16="http://schemas.microsoft.com/office/drawing/2014/main" id="{04183799-902F-6584-2427-289C41643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574" y="1899232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透射波</a:t>
            </a:r>
          </a:p>
        </p:txBody>
      </p:sp>
      <p:cxnSp>
        <p:nvCxnSpPr>
          <p:cNvPr id="11" name="直線單箭頭接點 9">
            <a:extLst>
              <a:ext uri="{FF2B5EF4-FFF2-40B4-BE49-F238E27FC236}">
                <a16:creationId xmlns:a16="http://schemas.microsoft.com/office/drawing/2014/main" id="{78C7F7A5-4D0B-10D7-FC74-408DB691DCD8}"/>
              </a:ext>
            </a:extLst>
          </p:cNvPr>
          <p:cNvCxnSpPr/>
          <p:nvPr/>
        </p:nvCxnSpPr>
        <p:spPr>
          <a:xfrm>
            <a:off x="1654824" y="1899232"/>
            <a:ext cx="928687" cy="3571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0">
            <a:extLst>
              <a:ext uri="{FF2B5EF4-FFF2-40B4-BE49-F238E27FC236}">
                <a16:creationId xmlns:a16="http://schemas.microsoft.com/office/drawing/2014/main" id="{03DC39ED-65B7-6E33-85C5-B101984748F5}"/>
              </a:ext>
            </a:extLst>
          </p:cNvPr>
          <p:cNvCxnSpPr/>
          <p:nvPr/>
        </p:nvCxnSpPr>
        <p:spPr>
          <a:xfrm flipV="1">
            <a:off x="1726261" y="2685044"/>
            <a:ext cx="1643063" cy="357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3">
            <a:extLst>
              <a:ext uri="{FF2B5EF4-FFF2-40B4-BE49-F238E27FC236}">
                <a16:creationId xmlns:a16="http://schemas.microsoft.com/office/drawing/2014/main" id="{F05E2F4F-5601-FED7-CCFE-C963C6173EB1}"/>
              </a:ext>
            </a:extLst>
          </p:cNvPr>
          <p:cNvCxnSpPr>
            <a:stCxn id="10" idx="1"/>
          </p:cNvCxnSpPr>
          <p:nvPr/>
        </p:nvCxnSpPr>
        <p:spPr>
          <a:xfrm rot="10800000" flipV="1">
            <a:off x="5583886" y="2083382"/>
            <a:ext cx="928688" cy="673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向右箭號 12">
            <a:extLst>
              <a:ext uri="{FF2B5EF4-FFF2-40B4-BE49-F238E27FC236}">
                <a16:creationId xmlns:a16="http://schemas.microsoft.com/office/drawing/2014/main" id="{3D7BFD2D-3FB6-1F8E-CFD5-DE792D9F058D}"/>
              </a:ext>
            </a:extLst>
          </p:cNvPr>
          <p:cNvSpPr/>
          <p:nvPr/>
        </p:nvSpPr>
        <p:spPr>
          <a:xfrm>
            <a:off x="3083574" y="1684919"/>
            <a:ext cx="57150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向右箭號 14">
            <a:extLst>
              <a:ext uri="{FF2B5EF4-FFF2-40B4-BE49-F238E27FC236}">
                <a16:creationId xmlns:a16="http://schemas.microsoft.com/office/drawing/2014/main" id="{7B668979-8342-8884-72DA-4A8FBEB7CCD7}"/>
              </a:ext>
            </a:extLst>
          </p:cNvPr>
          <p:cNvSpPr/>
          <p:nvPr/>
        </p:nvSpPr>
        <p:spPr>
          <a:xfrm>
            <a:off x="5012386" y="1542044"/>
            <a:ext cx="57150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向右箭號 15">
            <a:extLst>
              <a:ext uri="{FF2B5EF4-FFF2-40B4-BE49-F238E27FC236}">
                <a16:creationId xmlns:a16="http://schemas.microsoft.com/office/drawing/2014/main" id="{086B76E7-CE06-2F12-54D2-725FAE0FE519}"/>
              </a:ext>
            </a:extLst>
          </p:cNvPr>
          <p:cNvSpPr/>
          <p:nvPr/>
        </p:nvSpPr>
        <p:spPr>
          <a:xfrm flipH="1">
            <a:off x="1726261" y="2327857"/>
            <a:ext cx="652463" cy="223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文字方塊 22">
            <a:extLst>
              <a:ext uri="{FF2B5EF4-FFF2-40B4-BE49-F238E27FC236}">
                <a16:creationId xmlns:a16="http://schemas.microsoft.com/office/drawing/2014/main" id="{DF5E9DD7-3CF2-75D8-D097-4D0E904F1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13" y="5006755"/>
            <a:ext cx="7272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入射波的相位會向右傳播，透射波也向右，反射波的相位向左傳播。</a:t>
            </a:r>
          </a:p>
        </p:txBody>
      </p:sp>
    </p:spTree>
    <p:extLst>
      <p:ext uri="{BB962C8B-B14F-4D97-AF65-F5344CB8AC3E}">
        <p14:creationId xmlns:p14="http://schemas.microsoft.com/office/powerpoint/2010/main" val="2183283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文字方塊 2"/>
          <p:cNvSpPr txBox="1">
            <a:spLocks noChangeArrowheads="1"/>
          </p:cNvSpPr>
          <p:nvPr/>
        </p:nvSpPr>
        <p:spPr bwMode="auto">
          <a:xfrm>
            <a:off x="3419872" y="1163883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機率分布</a:t>
            </a:r>
          </a:p>
        </p:txBody>
      </p:sp>
      <p:sp>
        <p:nvSpPr>
          <p:cNvPr id="75780" name="文字方塊 10"/>
          <p:cNvSpPr txBox="1">
            <a:spLocks noChangeArrowheads="1"/>
          </p:cNvSpPr>
          <p:nvPr/>
        </p:nvSpPr>
        <p:spPr bwMode="auto">
          <a:xfrm>
            <a:off x="1630362" y="5013176"/>
            <a:ext cx="588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反射的波與入射波疊加干涉！機率分布與位置有關。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003B0-91D0-0FFE-4C22-7D49B634B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30" t="-190" r="24802" b="9250"/>
          <a:stretch/>
        </p:blipFill>
        <p:spPr>
          <a:xfrm>
            <a:off x="251520" y="1785054"/>
            <a:ext cx="3375245" cy="29980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1FA355-7D67-DF34-1DBB-B70051A0D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987" y="1785054"/>
            <a:ext cx="4889500" cy="2971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0A8E41-DF7C-4169-3E5F-DBEF9B195141}"/>
              </a:ext>
            </a:extLst>
          </p:cNvPr>
          <p:cNvSpPr/>
          <p:nvPr/>
        </p:nvSpPr>
        <p:spPr>
          <a:xfrm>
            <a:off x="6516216" y="3068960"/>
            <a:ext cx="997421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7D21B0-D136-9609-040B-9F7659984948}"/>
              </a:ext>
            </a:extLst>
          </p:cNvPr>
          <p:cNvSpPr/>
          <p:nvPr/>
        </p:nvSpPr>
        <p:spPr>
          <a:xfrm>
            <a:off x="6588224" y="4005064"/>
            <a:ext cx="997421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DE967-ABB1-296E-BC20-9EF173CA557E}"/>
              </a:ext>
            </a:extLst>
          </p:cNvPr>
          <p:cNvSpPr txBox="1"/>
          <p:nvPr/>
        </p:nvSpPr>
        <p:spPr bwMode="auto">
          <a:xfrm>
            <a:off x="1630362" y="5421496"/>
            <a:ext cx="53179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但機率總和是無限大，以上的解並不能歸一化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579B40-5BEA-EEE2-6661-BD1E36DD5C90}"/>
              </a:ext>
            </a:extLst>
          </p:cNvPr>
          <p:cNvSpPr txBox="1"/>
          <p:nvPr/>
        </p:nvSpPr>
        <p:spPr bwMode="auto">
          <a:xfrm>
            <a:off x="5112742" y="5629107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Probability Current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2B068-1018-8048-F8FD-44C346C9FCBC}"/>
              </a:ext>
            </a:extLst>
          </p:cNvPr>
          <p:cNvSpPr txBox="1"/>
          <p:nvPr/>
        </p:nvSpPr>
        <p:spPr bwMode="auto">
          <a:xfrm>
            <a:off x="1135186" y="1435771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計算機率密度的時變率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3ABC4-0600-1F3F-4CCD-87F3CABCCB84}"/>
                  </a:ext>
                </a:extLst>
              </p:cNvPr>
              <p:cNvSpPr txBox="1"/>
              <p:nvPr/>
            </p:nvSpPr>
            <p:spPr bwMode="auto">
              <a:xfrm>
                <a:off x="5935816" y="4647440"/>
                <a:ext cx="1580754" cy="5266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3ABC4-0600-1F3F-4CCD-87F3CABCC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35816" y="4647440"/>
                <a:ext cx="1580754" cy="526683"/>
              </a:xfrm>
              <a:prstGeom prst="rect">
                <a:avLst/>
              </a:prstGeom>
              <a:blipFill>
                <a:blip r:embed="rId2"/>
                <a:stretch>
                  <a:fillRect l="-3200" t="-2326" r="-3200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54A60824-3872-1B16-4AD5-C36EAB83D19F}"/>
                  </a:ext>
                </a:extLst>
              </p:cNvPr>
              <p:cNvSpPr txBox="1"/>
              <p:nvPr/>
            </p:nvSpPr>
            <p:spPr bwMode="auto">
              <a:xfrm>
                <a:off x="1115616" y="1814783"/>
                <a:ext cx="5896173" cy="6208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54A60824-3872-1B16-4AD5-C36EAB83D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1814783"/>
                <a:ext cx="5896173" cy="620811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5BC6DB3E-95C7-69F2-E7EC-C35B91596D28}"/>
                  </a:ext>
                </a:extLst>
              </p:cNvPr>
              <p:cNvSpPr txBox="1"/>
              <p:nvPr/>
            </p:nvSpPr>
            <p:spPr bwMode="auto">
              <a:xfrm>
                <a:off x="1115616" y="2591145"/>
                <a:ext cx="3664913" cy="72032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5BC6DB3E-95C7-69F2-E7EC-C35B91596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2591145"/>
                <a:ext cx="3664913" cy="720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0F9A51E-68C3-6809-7EF6-B9CCB02BD337}"/>
                  </a:ext>
                </a:extLst>
              </p:cNvPr>
              <p:cNvSpPr txBox="1"/>
              <p:nvPr/>
            </p:nvSpPr>
            <p:spPr bwMode="auto">
              <a:xfrm>
                <a:off x="1153564" y="4565177"/>
                <a:ext cx="2351413" cy="61901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0F9A51E-68C3-6809-7EF6-B9CCB02BD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3564" y="4565177"/>
                <a:ext cx="2351413" cy="61901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49DBDA01-51B4-C4F3-DA89-0CF601828556}"/>
                  </a:ext>
                </a:extLst>
              </p:cNvPr>
              <p:cNvSpPr txBox="1"/>
              <p:nvPr/>
            </p:nvSpPr>
            <p:spPr bwMode="auto">
              <a:xfrm>
                <a:off x="1135186" y="5500418"/>
                <a:ext cx="3818546" cy="62671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49DBDA01-51B4-C4F3-DA89-0CF601828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186" y="5500418"/>
                <a:ext cx="3818546" cy="626710"/>
              </a:xfrm>
              <a:prstGeom prst="rect">
                <a:avLst/>
              </a:prstGeom>
              <a:blipFill>
                <a:blip r:embed="rId6"/>
                <a:stretch>
                  <a:fillRect b="-39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44AD8F8-15B3-4222-685C-1D915FAE095D}"/>
              </a:ext>
            </a:extLst>
          </p:cNvPr>
          <p:cNvSpPr txBox="1"/>
          <p:nvPr/>
        </p:nvSpPr>
        <p:spPr bwMode="auto">
          <a:xfrm>
            <a:off x="1031425" y="4087692"/>
            <a:ext cx="7586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機率密度的時變率等於一個量的空間微分，這與電荷守恆式一樣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F7150C5F-1256-8799-E870-6356C77AABCF}"/>
                  </a:ext>
                </a:extLst>
              </p:cNvPr>
              <p:cNvSpPr txBox="1"/>
              <p:nvPr/>
            </p:nvSpPr>
            <p:spPr bwMode="auto">
              <a:xfrm>
                <a:off x="1115616" y="3429000"/>
                <a:ext cx="4650056" cy="6267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F7150C5F-1256-8799-E870-6356C77AA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429000"/>
                <a:ext cx="4650056" cy="626710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716CB17-C1C1-B330-5A7C-F9E7662D6371}"/>
              </a:ext>
            </a:extLst>
          </p:cNvPr>
          <p:cNvSpPr txBox="1"/>
          <p:nvPr/>
        </p:nvSpPr>
        <p:spPr bwMode="auto">
          <a:xfrm>
            <a:off x="1115616" y="530924"/>
            <a:ext cx="7586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我們可以利用之前定義的機率的流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Probability Current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來觀察反射與透射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3490E-9012-58BD-EA46-EE63A1E5539F}"/>
              </a:ext>
            </a:extLst>
          </p:cNvPr>
          <p:cNvSpPr txBox="1"/>
          <p:nvPr/>
        </p:nvSpPr>
        <p:spPr bwMode="auto">
          <a:xfrm>
            <a:off x="1153564" y="927574"/>
            <a:ext cx="78829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機率流是局部的物理量，不涉及積分，而且可以適用於一束電子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683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950E5C-A2FE-272B-128D-D7A2CEE9F2C2}"/>
                  </a:ext>
                </a:extLst>
              </p:cNvPr>
              <p:cNvSpPr txBox="1"/>
              <p:nvPr/>
            </p:nvSpPr>
            <p:spPr bwMode="auto">
              <a:xfrm>
                <a:off x="6651029" y="4041585"/>
                <a:ext cx="1092735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r>
                        <a:rPr lang="en-US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950E5C-A2FE-272B-128D-D7A2CEE9F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51029" y="4041585"/>
                <a:ext cx="1092735" cy="276999"/>
              </a:xfrm>
              <a:prstGeom prst="rect">
                <a:avLst/>
              </a:prstGeom>
              <a:blipFill>
                <a:blip r:embed="rId2"/>
                <a:stretch>
                  <a:fillRect l="-6897" t="-4545" r="-2299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342DE2A-B073-FD93-65F5-0CCBEDA78639}"/>
              </a:ext>
            </a:extLst>
          </p:cNvPr>
          <p:cNvSpPr txBox="1"/>
          <p:nvPr/>
        </p:nvSpPr>
        <p:spPr bwMode="auto">
          <a:xfrm>
            <a:off x="1155201" y="4041585"/>
            <a:ext cx="54330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若是一束電子的話，反射電流就等於乘電子密度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7D1651-6B41-939F-47F6-60A05E54C854}"/>
                  </a:ext>
                </a:extLst>
              </p:cNvPr>
              <p:cNvSpPr txBox="1"/>
              <p:nvPr/>
            </p:nvSpPr>
            <p:spPr bwMode="auto">
              <a:xfrm>
                <a:off x="3646681" y="5740076"/>
                <a:ext cx="38572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這是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透射流，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是透射率</a:t>
                </a:r>
                <a:r>
                  <a:rPr lang="en-US" dirty="0">
                    <a:solidFill>
                      <a:srgbClr val="FF0000"/>
                    </a:solidFill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7D1651-6B41-939F-47F6-60A05E54C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6681" y="5740076"/>
                <a:ext cx="3857241" cy="369332"/>
              </a:xfrm>
              <a:prstGeom prst="rect">
                <a:avLst/>
              </a:prstGeom>
              <a:blipFill>
                <a:blip r:embed="rId3"/>
                <a:stretch>
                  <a:fillRect l="-131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E4E3F75-4456-EC84-5A58-061A5CE4A1C4}"/>
              </a:ext>
            </a:extLst>
          </p:cNvPr>
          <p:cNvSpPr txBox="1"/>
          <p:nvPr/>
        </p:nvSpPr>
        <p:spPr bwMode="auto">
          <a:xfrm>
            <a:off x="5309668" y="3452208"/>
            <a:ext cx="36620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這分別是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入射流與反射流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4">
                <a:extLst>
                  <a:ext uri="{FF2B5EF4-FFF2-40B4-BE49-F238E27FC236}">
                    <a16:creationId xmlns:a16="http://schemas.microsoft.com/office/drawing/2014/main" id="{162508D1-2150-9524-5A2A-437C61E441C7}"/>
                  </a:ext>
                </a:extLst>
              </p:cNvPr>
              <p:cNvSpPr txBox="1"/>
              <p:nvPr/>
            </p:nvSpPr>
            <p:spPr bwMode="auto">
              <a:xfrm>
                <a:off x="1216504" y="992258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4">
                <a:extLst>
                  <a:ext uri="{FF2B5EF4-FFF2-40B4-BE49-F238E27FC236}">
                    <a16:creationId xmlns:a16="http://schemas.microsoft.com/office/drawing/2014/main" id="{162508D1-2150-9524-5A2A-437C61E44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504" y="992258"/>
                <a:ext cx="2190343" cy="378245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5">
                <a:extLst>
                  <a:ext uri="{FF2B5EF4-FFF2-40B4-BE49-F238E27FC236}">
                    <a16:creationId xmlns:a16="http://schemas.microsoft.com/office/drawing/2014/main" id="{375BB061-CACD-E2CD-E56D-81CD94E4BB91}"/>
                  </a:ext>
                </a:extLst>
              </p:cNvPr>
              <p:cNvSpPr txBox="1"/>
              <p:nvPr/>
            </p:nvSpPr>
            <p:spPr bwMode="auto">
              <a:xfrm>
                <a:off x="1243686" y="5155464"/>
                <a:ext cx="1378391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5">
                <a:extLst>
                  <a:ext uri="{FF2B5EF4-FFF2-40B4-BE49-F238E27FC236}">
                    <a16:creationId xmlns:a16="http://schemas.microsoft.com/office/drawing/2014/main" id="{375BB061-CACD-E2CD-E56D-81CD94E4B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3686" y="5155464"/>
                <a:ext cx="1378391" cy="378245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7CABF9EE-16A5-4194-3D9F-5C0EF786503F}"/>
                  </a:ext>
                </a:extLst>
              </p:cNvPr>
              <p:cNvSpPr txBox="1"/>
              <p:nvPr/>
            </p:nvSpPr>
            <p:spPr bwMode="auto">
              <a:xfrm>
                <a:off x="3494644" y="978487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7CABF9EE-16A5-4194-3D9F-5C0EF7865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4644" y="978487"/>
                <a:ext cx="80239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7">
                <a:extLst>
                  <a:ext uri="{FF2B5EF4-FFF2-40B4-BE49-F238E27FC236}">
                    <a16:creationId xmlns:a16="http://schemas.microsoft.com/office/drawing/2014/main" id="{5A1F4FB8-5D29-9BB9-19CF-8AA34669D48A}"/>
                  </a:ext>
                </a:extLst>
              </p:cNvPr>
              <p:cNvSpPr txBox="1"/>
              <p:nvPr/>
            </p:nvSpPr>
            <p:spPr bwMode="auto">
              <a:xfrm>
                <a:off x="2724117" y="5168180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文字方塊 27">
                <a:extLst>
                  <a:ext uri="{FF2B5EF4-FFF2-40B4-BE49-F238E27FC236}">
                    <a16:creationId xmlns:a16="http://schemas.microsoft.com/office/drawing/2014/main" id="{5A1F4FB8-5D29-9BB9-19CF-8AA34669D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24117" y="5168180"/>
                <a:ext cx="80239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BD67AC-CC6B-64BD-D981-65261C2984A7}"/>
                  </a:ext>
                </a:extLst>
              </p:cNvPr>
              <p:cNvSpPr txBox="1"/>
              <p:nvPr/>
            </p:nvSpPr>
            <p:spPr bwMode="auto">
              <a:xfrm>
                <a:off x="1216749" y="3393548"/>
                <a:ext cx="2302810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BD67AC-CC6B-64BD-D981-65261C298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749" y="3393548"/>
                <a:ext cx="2302810" cy="525913"/>
              </a:xfrm>
              <a:prstGeom prst="rect">
                <a:avLst/>
              </a:prstGeom>
              <a:blipFill>
                <a:blip r:embed="rId9"/>
                <a:stretch>
                  <a:fillRect l="-3315" t="-4762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891617-92F1-6504-C839-DE362B4F0500}"/>
                  </a:ext>
                </a:extLst>
              </p:cNvPr>
              <p:cNvSpPr txBox="1"/>
              <p:nvPr/>
            </p:nvSpPr>
            <p:spPr bwMode="auto">
              <a:xfrm>
                <a:off x="1243686" y="5670947"/>
                <a:ext cx="2056332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′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891617-92F1-6504-C839-DE362B4F0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3686" y="5670947"/>
                <a:ext cx="2056332" cy="525913"/>
              </a:xfrm>
              <a:prstGeom prst="rect">
                <a:avLst/>
              </a:prstGeom>
              <a:blipFill>
                <a:blip r:embed="rId10"/>
                <a:stretch>
                  <a:fillRect l="-1840" t="-2326" b="-93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85A3BE6-3FA1-5046-E6F9-873E9581F049}"/>
              </a:ext>
            </a:extLst>
          </p:cNvPr>
          <p:cNvSpPr txBox="1"/>
          <p:nvPr/>
        </p:nvSpPr>
        <p:spPr bwMode="auto">
          <a:xfrm>
            <a:off x="1187624" y="298668"/>
            <a:ext cx="5183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現在可以計算各處的機率流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Probability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Current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13F80E-D060-9B8A-3884-3283CD4BC71A}"/>
                  </a:ext>
                </a:extLst>
              </p:cNvPr>
              <p:cNvSpPr txBox="1"/>
              <p:nvPr/>
            </p:nvSpPr>
            <p:spPr bwMode="auto">
              <a:xfrm>
                <a:off x="1187534" y="4452052"/>
                <a:ext cx="75609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cs typeface="Times New Roman" pitchFamily="18" charset="0"/>
                  </a:rPr>
                  <a:t>相對於入射電流</a:t>
                </a:r>
                <a14:m>
                  <m:oMath xmlns:m="http://schemas.openxmlformats.org/officeDocument/2006/math">
                    <m:r>
                      <a:rPr lang="en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𝑅</m:t>
                            </m:r>
                          </m:e>
                        </m:d>
                      </m:e>
                      <m:sup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可解讀是反射率，</a:t>
                </a:r>
                <a:r>
                  <a:rPr lang="en-TW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𝑅</m:t>
                            </m:r>
                          </m:e>
                        </m:d>
                      </m:e>
                      <m:sup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看成是反射電子密度。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13F80E-D060-9B8A-3884-3283CD4BC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534" y="4452052"/>
                <a:ext cx="7560930" cy="369332"/>
              </a:xfrm>
              <a:prstGeom prst="rect">
                <a:avLst/>
              </a:prstGeom>
              <a:blipFill>
                <a:blip r:embed="rId11"/>
                <a:stretch>
                  <a:fillRect l="-67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2C4972A-B8D8-EFF6-F0A7-02F0AF893004}"/>
              </a:ext>
            </a:extLst>
          </p:cNvPr>
          <p:cNvSpPr txBox="1"/>
          <p:nvPr/>
        </p:nvSpPr>
        <p:spPr bwMode="auto">
          <a:xfrm>
            <a:off x="1216749" y="2947417"/>
            <a:ext cx="3211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交叉項的虛數部會抵消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E364F8FD-19D6-3540-0866-2883264AE1B0}"/>
                  </a:ext>
                </a:extLst>
              </p:cNvPr>
              <p:cNvSpPr txBox="1"/>
              <p:nvPr/>
            </p:nvSpPr>
            <p:spPr bwMode="auto">
              <a:xfrm>
                <a:off x="1216504" y="2221487"/>
                <a:ext cx="5364545" cy="61824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𝑖𝑚</m:t>
                          </m:r>
                        </m:den>
                      </m:f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Im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𝑖𝑘𝑥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𝑖𝑘𝑥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E364F8FD-19D6-3540-0866-2883264AE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504" y="2221487"/>
                <a:ext cx="5364545" cy="618246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" descr="\\Mac\Dropbox\Documents\課程\Halliday10E\Image Gallery\CH38\halliday_10e_fig_38_15.jpg">
            <a:extLst>
              <a:ext uri="{FF2B5EF4-FFF2-40B4-BE49-F238E27FC236}">
                <a16:creationId xmlns:a16="http://schemas.microsoft.com/office/drawing/2014/main" id="{59A15DCF-F12F-E5EE-8846-E40C623A6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5940152" y="103212"/>
            <a:ext cx="3127541" cy="20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31">
                <a:extLst>
                  <a:ext uri="{FF2B5EF4-FFF2-40B4-BE49-F238E27FC236}">
                    <a16:creationId xmlns:a16="http://schemas.microsoft.com/office/drawing/2014/main" id="{6ADBBD3B-E7A8-BB3C-5373-74DEF1438B20}"/>
                  </a:ext>
                </a:extLst>
              </p:cNvPr>
              <p:cNvSpPr txBox="1"/>
              <p:nvPr/>
            </p:nvSpPr>
            <p:spPr bwMode="auto">
              <a:xfrm>
                <a:off x="7184141" y="605287"/>
                <a:ext cx="293278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文字方塊 31">
                <a:extLst>
                  <a:ext uri="{FF2B5EF4-FFF2-40B4-BE49-F238E27FC236}">
                    <a16:creationId xmlns:a16="http://schemas.microsoft.com/office/drawing/2014/main" id="{6ADBBD3B-E7A8-BB3C-5373-74DEF1438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4141" y="605287"/>
                <a:ext cx="293278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ED9E1C-67B2-4EDA-852F-0D5E6CB894CF}"/>
                  </a:ext>
                </a:extLst>
              </p:cNvPr>
              <p:cNvSpPr txBox="1"/>
              <p:nvPr/>
            </p:nvSpPr>
            <p:spPr bwMode="auto">
              <a:xfrm>
                <a:off x="3681496" y="3527244"/>
                <a:ext cx="1466235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TW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𝑣</m:t>
                      </m:r>
                      <m:r>
                        <a:rPr lang="en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ED9E1C-67B2-4EDA-852F-0D5E6CB8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81496" y="3527244"/>
                <a:ext cx="1466235" cy="276999"/>
              </a:xfrm>
              <a:prstGeom prst="rect">
                <a:avLst/>
              </a:prstGeom>
              <a:blipFill>
                <a:blip r:embed="rId16"/>
                <a:stretch>
                  <a:fillRect l="-855" t="-4348" r="-855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B3EFC6D-3E42-D009-2E94-A1E3BF126CEB}"/>
              </a:ext>
            </a:extLst>
          </p:cNvPr>
          <p:cNvSpPr txBox="1"/>
          <p:nvPr/>
        </p:nvSpPr>
        <p:spPr bwMode="auto">
          <a:xfrm>
            <a:off x="3482374" y="5159920"/>
            <a:ext cx="5183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代入以上機率流公式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B4E133EA-6D09-AA76-4B14-FF9BCE9D3E91}"/>
                  </a:ext>
                </a:extLst>
              </p:cNvPr>
              <p:cNvSpPr txBox="1"/>
              <p:nvPr/>
            </p:nvSpPr>
            <p:spPr bwMode="auto">
              <a:xfrm>
                <a:off x="1216504" y="1481531"/>
                <a:ext cx="5569217" cy="6267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Im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B4E133EA-6D09-AA76-4B14-FF9BCE9D3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504" y="1481531"/>
                <a:ext cx="5569217" cy="626710"/>
              </a:xfrm>
              <a:prstGeom prst="rect">
                <a:avLst/>
              </a:prstGeom>
              <a:blipFill>
                <a:blip r:embed="rId17"/>
                <a:stretch>
                  <a:fillRect b="-19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4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22" grpId="0" animBg="1"/>
      <p:bldP spid="24" grpId="0"/>
      <p:bldP spid="26" grpId="0" animBg="1"/>
      <p:bldP spid="7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2D531F81-8241-9490-D0DB-61ACAD99AEFA}"/>
                  </a:ext>
                </a:extLst>
              </p:cNvPr>
              <p:cNvSpPr txBox="1"/>
              <p:nvPr/>
            </p:nvSpPr>
            <p:spPr bwMode="auto">
              <a:xfrm>
                <a:off x="3932700" y="1317328"/>
                <a:ext cx="1245469" cy="6649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2D531F81-8241-9490-D0DB-61ACAD99A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2700" y="1317328"/>
                <a:ext cx="1245469" cy="664926"/>
              </a:xfrm>
              <a:prstGeom prst="rect">
                <a:avLst/>
              </a:prstGeom>
              <a:blipFill>
                <a:blip r:embed="rId2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F4964FC8-5DD4-C133-AF22-8F535448119E}"/>
                  </a:ext>
                </a:extLst>
              </p:cNvPr>
              <p:cNvSpPr txBox="1"/>
              <p:nvPr/>
            </p:nvSpPr>
            <p:spPr bwMode="auto">
              <a:xfrm>
                <a:off x="3938990" y="3021154"/>
                <a:ext cx="1234184" cy="683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F4964FC8-5DD4-C133-AF22-8F5354481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8990" y="3021154"/>
                <a:ext cx="1234184" cy="683264"/>
              </a:xfrm>
              <a:prstGeom prst="rect">
                <a:avLst/>
              </a:prstGeom>
              <a:blipFill>
                <a:blip r:embed="rId3"/>
                <a:stretch>
                  <a:fillRect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342DE2A-B073-FD93-65F5-0CCBEDA78639}"/>
              </a:ext>
            </a:extLst>
          </p:cNvPr>
          <p:cNvSpPr txBox="1"/>
          <p:nvPr/>
        </p:nvSpPr>
        <p:spPr bwMode="auto">
          <a:xfrm>
            <a:off x="1118105" y="1934171"/>
            <a:ext cx="3857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反射流等於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126A34-FB30-EC33-F0C9-085FA808C8D6}"/>
                  </a:ext>
                </a:extLst>
              </p:cNvPr>
              <p:cNvSpPr txBox="1"/>
              <p:nvPr/>
            </p:nvSpPr>
            <p:spPr bwMode="auto">
              <a:xfrm>
                <a:off x="1206397" y="5283958"/>
                <a:ext cx="2323200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126A34-FB30-EC33-F0C9-085FA808C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6397" y="5283958"/>
                <a:ext cx="2323200" cy="525913"/>
              </a:xfrm>
              <a:prstGeom prst="rect">
                <a:avLst/>
              </a:prstGeom>
              <a:blipFill>
                <a:blip r:embed="rId4"/>
                <a:stretch>
                  <a:fillRect l="-2186" t="-4762" r="-546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90CBA0-7CAC-7CF1-F318-A6DEB3A0C152}"/>
                  </a:ext>
                </a:extLst>
              </p:cNvPr>
              <p:cNvSpPr txBox="1"/>
              <p:nvPr/>
            </p:nvSpPr>
            <p:spPr bwMode="auto">
              <a:xfrm>
                <a:off x="1136006" y="5896896"/>
                <a:ext cx="69643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雖然大於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，透射流小於入射流，因為在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&gt;0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電子速度較慢。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90CBA0-7CAC-7CF1-F318-A6DEB3A0C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6006" y="5896896"/>
                <a:ext cx="6964386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27D1651-6B41-939F-47F6-60A05E54C854}"/>
              </a:ext>
            </a:extLst>
          </p:cNvPr>
          <p:cNvSpPr txBox="1"/>
          <p:nvPr/>
        </p:nvSpPr>
        <p:spPr bwMode="auto">
          <a:xfrm>
            <a:off x="1150570" y="3621531"/>
            <a:ext cx="2023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透射流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7CABF9EE-16A5-4194-3D9F-5C0EF786503F}"/>
                  </a:ext>
                </a:extLst>
              </p:cNvPr>
              <p:cNvSpPr txBox="1"/>
              <p:nvPr/>
            </p:nvSpPr>
            <p:spPr bwMode="auto">
              <a:xfrm>
                <a:off x="1183365" y="909069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7CABF9EE-16A5-4194-3D9F-5C0EF7865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3365" y="909069"/>
                <a:ext cx="80239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7">
                <a:extLst>
                  <a:ext uri="{FF2B5EF4-FFF2-40B4-BE49-F238E27FC236}">
                    <a16:creationId xmlns:a16="http://schemas.microsoft.com/office/drawing/2014/main" id="{5A1F4FB8-5D29-9BB9-19CF-8AA34669D48A}"/>
                  </a:ext>
                </a:extLst>
              </p:cNvPr>
              <p:cNvSpPr txBox="1"/>
              <p:nvPr/>
            </p:nvSpPr>
            <p:spPr bwMode="auto">
              <a:xfrm>
                <a:off x="1206397" y="3133777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文字方塊 27">
                <a:extLst>
                  <a:ext uri="{FF2B5EF4-FFF2-40B4-BE49-F238E27FC236}">
                    <a16:creationId xmlns:a16="http://schemas.microsoft.com/office/drawing/2014/main" id="{5A1F4FB8-5D29-9BB9-19CF-8AA34669D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6397" y="3133777"/>
                <a:ext cx="80239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BD67AC-CC6B-64BD-D981-65261C2984A7}"/>
                  </a:ext>
                </a:extLst>
              </p:cNvPr>
              <p:cNvSpPr txBox="1"/>
              <p:nvPr/>
            </p:nvSpPr>
            <p:spPr bwMode="auto">
              <a:xfrm>
                <a:off x="1216567" y="1362095"/>
                <a:ext cx="1757661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BD67AC-CC6B-64BD-D981-65261C298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567" y="1362095"/>
                <a:ext cx="1757661" cy="525913"/>
              </a:xfrm>
              <a:prstGeom prst="rect">
                <a:avLst/>
              </a:prstGeom>
              <a:blipFill>
                <a:blip r:embed="rId10"/>
                <a:stretch>
                  <a:fillRect l="-4317" t="-2381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891617-92F1-6504-C839-DE362B4F0500}"/>
                  </a:ext>
                </a:extLst>
              </p:cNvPr>
              <p:cNvSpPr txBox="1"/>
              <p:nvPr/>
            </p:nvSpPr>
            <p:spPr bwMode="auto">
              <a:xfrm>
                <a:off x="1183365" y="4062727"/>
                <a:ext cx="2648161" cy="5725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891617-92F1-6504-C839-DE362B4F0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3365" y="4062727"/>
                <a:ext cx="2648161" cy="572593"/>
              </a:xfrm>
              <a:prstGeom prst="rect">
                <a:avLst/>
              </a:prstGeom>
              <a:blipFill>
                <a:blip r:embed="rId11"/>
                <a:stretch>
                  <a:fillRect l="-3828" t="-2174" r="-1435" b="-152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85A3BE6-3FA1-5046-E6F9-873E9581F049}"/>
              </a:ext>
            </a:extLst>
          </p:cNvPr>
          <p:cNvSpPr txBox="1"/>
          <p:nvPr/>
        </p:nvSpPr>
        <p:spPr bwMode="auto">
          <a:xfrm>
            <a:off x="1176257" y="455651"/>
            <a:ext cx="5183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現在代入實際的透射率及反射率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994DEC-FFAD-E565-9417-3138FF027936}"/>
              </a:ext>
            </a:extLst>
          </p:cNvPr>
          <p:cNvSpPr txBox="1"/>
          <p:nvPr/>
        </p:nvSpPr>
        <p:spPr bwMode="auto">
          <a:xfrm>
            <a:off x="1118104" y="4827601"/>
            <a:ext cx="50380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可以驗證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入射流等於反射流加透射流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34C4E0CE-2C63-9E88-D14D-43BEB25099D4}"/>
                  </a:ext>
                </a:extLst>
              </p:cNvPr>
              <p:cNvSpPr txBox="1"/>
              <p:nvPr/>
            </p:nvSpPr>
            <p:spPr bwMode="auto">
              <a:xfrm>
                <a:off x="7603428" y="5896896"/>
                <a:ext cx="80913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34C4E0CE-2C63-9E88-D14D-43BEB2509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03428" y="5896896"/>
                <a:ext cx="809132" cy="369332"/>
              </a:xfrm>
              <a:prstGeom prst="rect">
                <a:avLst/>
              </a:prstGeom>
              <a:blipFill>
                <a:blip r:embed="rId12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65BD82-0CF6-9710-8DBA-07C605E89068}"/>
                  </a:ext>
                </a:extLst>
              </p:cNvPr>
              <p:cNvSpPr txBox="1"/>
              <p:nvPr/>
            </p:nvSpPr>
            <p:spPr bwMode="auto">
              <a:xfrm>
                <a:off x="1174888" y="2337972"/>
                <a:ext cx="2761525" cy="62728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65BD82-0CF6-9710-8DBA-07C605E89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4888" y="2337972"/>
                <a:ext cx="2761525" cy="627288"/>
              </a:xfrm>
              <a:prstGeom prst="rect">
                <a:avLst/>
              </a:prstGeom>
              <a:blipFill>
                <a:blip r:embed="rId13"/>
                <a:stretch>
                  <a:fillRect l="-2283" b="-1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8C6CAF0C-4BC2-7645-4F19-6396B9A65D5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330" t="-190" r="24802" b="9250"/>
          <a:stretch/>
        </p:blipFill>
        <p:spPr>
          <a:xfrm>
            <a:off x="5475513" y="1262890"/>
            <a:ext cx="3375245" cy="2998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F26F0D-EB09-F6FA-57E0-468B4F984AD9}"/>
                  </a:ext>
                </a:extLst>
              </p:cNvPr>
              <p:cNvSpPr txBox="1"/>
              <p:nvPr/>
            </p:nvSpPr>
            <p:spPr bwMode="auto">
              <a:xfrm>
                <a:off x="7619182" y="6332853"/>
                <a:ext cx="104457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𝑣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F26F0D-EB09-F6FA-57E0-468B4F984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9182" y="6332853"/>
                <a:ext cx="1044577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4C1E7F-3BC8-8EB4-99CF-74AC9909F0A6}"/>
                  </a:ext>
                </a:extLst>
              </p:cNvPr>
              <p:cNvSpPr txBox="1"/>
              <p:nvPr/>
            </p:nvSpPr>
            <p:spPr bwMode="auto">
              <a:xfrm>
                <a:off x="3831526" y="5427726"/>
                <a:ext cx="119404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4C1E7F-3BC8-8EB4-99CF-74AC9909F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1526" y="5427726"/>
                <a:ext cx="1194045" cy="276999"/>
              </a:xfrm>
              <a:prstGeom prst="rect">
                <a:avLst/>
              </a:prstGeom>
              <a:blipFill>
                <a:blip r:embed="rId16"/>
                <a:stretch>
                  <a:fillRect l="-5263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019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6" grpId="0"/>
      <p:bldP spid="17" grpId="0"/>
      <p:bldP spid="24" grpId="0"/>
      <p:bldP spid="26" grpId="0" animBg="1"/>
      <p:bldP spid="9" grpId="0"/>
      <p:bldP spid="20" grpId="0" animBg="1"/>
      <p:bldP spid="3" grpId="0" animBg="1"/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圖片 1" descr="wave 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26228" r="55504" b="52460"/>
          <a:stretch>
            <a:fillRect/>
          </a:stretch>
        </p:blipFill>
        <p:spPr bwMode="auto">
          <a:xfrm>
            <a:off x="1322614" y="3101527"/>
            <a:ext cx="23574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文字方塊 3"/>
          <p:cNvSpPr txBox="1">
            <a:spLocks noChangeArrowheads="1"/>
          </p:cNvSpPr>
          <p:nvPr/>
        </p:nvSpPr>
        <p:spPr bwMode="auto">
          <a:xfrm>
            <a:off x="1187624" y="1577832"/>
            <a:ext cx="6231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我們就能以波包來描述電子的散射現象！</a:t>
            </a:r>
          </a:p>
        </p:txBody>
      </p:sp>
      <p:sp>
        <p:nvSpPr>
          <p:cNvPr id="76805" name="文字方塊 5"/>
          <p:cNvSpPr txBox="1">
            <a:spLocks noChangeArrowheads="1"/>
          </p:cNvSpPr>
          <p:nvPr/>
        </p:nvSpPr>
        <p:spPr bwMode="auto">
          <a:xfrm>
            <a:off x="1191002" y="2581965"/>
            <a:ext cx="3856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古典粒子會直接穿越，只是速度變慢。</a:t>
            </a:r>
          </a:p>
        </p:txBody>
      </p:sp>
      <p:sp>
        <p:nvSpPr>
          <p:cNvPr id="76806" name="Oval 7"/>
          <p:cNvSpPr>
            <a:spLocks noChangeArrowheads="1"/>
          </p:cNvSpPr>
          <p:nvPr/>
        </p:nvSpPr>
        <p:spPr bwMode="auto">
          <a:xfrm>
            <a:off x="1624441" y="3101526"/>
            <a:ext cx="233161" cy="2460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>
            <a:off x="1965552" y="3172965"/>
            <a:ext cx="642937" cy="714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6808" name="Oval 7"/>
          <p:cNvSpPr>
            <a:spLocks noChangeArrowheads="1"/>
          </p:cNvSpPr>
          <p:nvPr/>
        </p:nvSpPr>
        <p:spPr bwMode="auto">
          <a:xfrm>
            <a:off x="2894239" y="3101526"/>
            <a:ext cx="233161" cy="24606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>
            <a:off x="3394302" y="3172965"/>
            <a:ext cx="285750" cy="46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EED94-9283-22DD-F7D4-FC1FA57C5240}"/>
              </a:ext>
            </a:extLst>
          </p:cNvPr>
          <p:cNvSpPr txBox="1"/>
          <p:nvPr/>
        </p:nvSpPr>
        <p:spPr bwMode="auto">
          <a:xfrm>
            <a:off x="1187624" y="757871"/>
            <a:ext cx="7956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這個定態解本身無法滿足歸一律，nonnormalizable，不是一個實際可行的解。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8DD2B-0977-F224-6240-ADEEBE63D0F7}"/>
              </a:ext>
            </a:extLst>
          </p:cNvPr>
          <p:cNvSpPr txBox="1"/>
          <p:nvPr/>
        </p:nvSpPr>
        <p:spPr bwMode="auto">
          <a:xfrm>
            <a:off x="1187624" y="1162922"/>
            <a:ext cx="5004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但它們可以被用來疊加出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由左向右入射的波包！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200CF8-C81E-F582-A39D-2C3785ACC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06" r="47835" b="30357"/>
          <a:stretch/>
        </p:blipFill>
        <p:spPr>
          <a:xfrm>
            <a:off x="5273737" y="2002267"/>
            <a:ext cx="2477418" cy="39081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E193E1-A03E-44B4-8EE6-DFD46B8156BE}"/>
              </a:ext>
            </a:extLst>
          </p:cNvPr>
          <p:cNvSpPr txBox="1"/>
          <p:nvPr/>
        </p:nvSpPr>
        <p:spPr bwMode="auto">
          <a:xfrm>
            <a:off x="1207192" y="1212374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由左向右入射的波包本身不是定態，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但它們是以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上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定態的疊加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45768D-7BE9-9F1E-3F39-EB8828F032BE}"/>
                  </a:ext>
                </a:extLst>
              </p:cNvPr>
              <p:cNvSpPr txBox="1"/>
              <p:nvPr/>
            </p:nvSpPr>
            <p:spPr bwMode="auto">
              <a:xfrm>
                <a:off x="1280663" y="453375"/>
                <a:ext cx="4807085" cy="71942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p>
                                    </m:sSup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𝑖𝑘𝑥</m:t>
                                        </m:r>
                                      </m:sup>
                                    </m:sSup>
                                  </m:e>
                                </m:d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𝑖𝐸</m:t>
                                    </m:r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/ℏ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𝑥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𝑖𝐸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/ℏ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                        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&gt;0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45768D-7BE9-9F1E-3F39-EB8828F03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0663" y="453375"/>
                <a:ext cx="4807085" cy="719428"/>
              </a:xfrm>
              <a:prstGeom prst="rect">
                <a:avLst/>
              </a:prstGeom>
              <a:blipFill>
                <a:blip r:embed="rId2"/>
                <a:stretch>
                  <a:fillRect l="-4474" t="-222414" r="-526" b="-3189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A523B5-CF16-48E0-AF27-FD199E0BF523}"/>
                  </a:ext>
                </a:extLst>
              </p:cNvPr>
              <p:cNvSpPr txBox="1"/>
              <p:nvPr/>
            </p:nvSpPr>
            <p:spPr bwMode="auto">
              <a:xfrm>
                <a:off x="1280663" y="2101036"/>
                <a:ext cx="3018262" cy="84542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A523B5-CF16-48E0-AF27-FD199E0BF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0663" y="2101036"/>
                <a:ext cx="3018262" cy="845424"/>
              </a:xfrm>
              <a:prstGeom prst="rect">
                <a:avLst/>
              </a:prstGeom>
              <a:blipFill>
                <a:blip r:embed="rId3"/>
                <a:stretch>
                  <a:fillRect t="-123881" b="-1850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AE0A97-0F1E-9D34-89DA-58B476D19C24}"/>
                  </a:ext>
                </a:extLst>
              </p:cNvPr>
              <p:cNvSpPr txBox="1"/>
              <p:nvPr/>
            </p:nvSpPr>
            <p:spPr bwMode="auto">
              <a:xfrm>
                <a:off x="1257526" y="3271242"/>
                <a:ext cx="5901167" cy="18264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limLoc m:val="undOvr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naryPr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∞</m:t>
                                    </m:r>
                                  </m:sup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𝑑𝑘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nary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p>
                                    </m:sSup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𝑖𝑘𝑥</m:t>
                                        </m:r>
                                      </m:sup>
                                    </m:sSup>
                                  </m:e>
                                </m:d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𝑖𝐸</m:t>
                                    </m:r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/ℏ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nary>
                                  <m:naryPr>
                                    <m:limLoc m:val="undOvr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naryPr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∞</m:t>
                                    </m:r>
                                  </m:sup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𝑑𝑘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𝐴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e>
                                </m:nary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𝑥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𝑖𝐸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/ℏ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                        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&gt;0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AE0A97-0F1E-9D34-89DA-58B476D19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526" y="3271242"/>
                <a:ext cx="5901167" cy="1826462"/>
              </a:xfrm>
              <a:prstGeom prst="rect">
                <a:avLst/>
              </a:prstGeom>
              <a:blipFill>
                <a:blip r:embed="rId4"/>
                <a:stretch>
                  <a:fillRect t="-54483" r="-215" b="-806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C7529B3-19FA-E342-5EE3-BA74C30513AD}"/>
              </a:ext>
            </a:extLst>
          </p:cNvPr>
          <p:cNvSpPr txBox="1"/>
          <p:nvPr/>
        </p:nvSpPr>
        <p:spPr bwMode="auto">
          <a:xfrm>
            <a:off x="1192492" y="44624"/>
            <a:ext cx="6678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我們得到的定態解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乘上時間演化就是完整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的波函數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C96DD4-F620-80EA-8AB2-29E0EE50EA38}"/>
                  </a:ext>
                </a:extLst>
              </p:cNvPr>
              <p:cNvSpPr txBox="1"/>
              <p:nvPr/>
            </p:nvSpPr>
            <p:spPr bwMode="auto">
              <a:xfrm>
                <a:off x="1193752" y="1636690"/>
                <a:ext cx="6336704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注意入射波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是平面自由波，用它可以疊加出入射波包。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C96DD4-F620-80EA-8AB2-29E0EE50E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3752" y="1636690"/>
                <a:ext cx="6336704" cy="378245"/>
              </a:xfrm>
              <a:prstGeom prst="rect">
                <a:avLst/>
              </a:prstGeom>
              <a:blipFill>
                <a:blip r:embed="rId5"/>
                <a:stretch>
                  <a:fillRect l="-1002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5998EDF-1484-B7E2-C05F-941FB36580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200" r="5340" b="11087"/>
          <a:stretch/>
        </p:blipFill>
        <p:spPr>
          <a:xfrm>
            <a:off x="1267404" y="5207672"/>
            <a:ext cx="7308030" cy="61056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FD1F816-1D1B-6AB8-F8D4-F0A09CD154B0}"/>
              </a:ext>
            </a:extLst>
          </p:cNvPr>
          <p:cNvSpPr/>
          <p:nvPr/>
        </p:nvSpPr>
        <p:spPr>
          <a:xfrm>
            <a:off x="3694654" y="3271242"/>
            <a:ext cx="564528" cy="7930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44CFFB-8603-27FD-B206-50DFC1172377}"/>
              </a:ext>
            </a:extLst>
          </p:cNvPr>
          <p:cNvSpPr/>
          <p:nvPr/>
        </p:nvSpPr>
        <p:spPr>
          <a:xfrm>
            <a:off x="4420362" y="3301007"/>
            <a:ext cx="786460" cy="7930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7503A8-9A04-501B-FE4E-62AA82C80B90}"/>
              </a:ext>
            </a:extLst>
          </p:cNvPr>
          <p:cNvSpPr/>
          <p:nvPr/>
        </p:nvSpPr>
        <p:spPr>
          <a:xfrm>
            <a:off x="3646320" y="4191061"/>
            <a:ext cx="564528" cy="7930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CA32D3-4BB2-74F1-5327-672773102DBF}"/>
                  </a:ext>
                </a:extLst>
              </p:cNvPr>
              <p:cNvSpPr txBox="1"/>
              <p:nvPr/>
            </p:nvSpPr>
            <p:spPr bwMode="auto">
              <a:xfrm>
                <a:off x="7422018" y="3267823"/>
                <a:ext cx="1372102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CA32D3-4BB2-74F1-5327-672773102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2018" y="3267823"/>
                <a:ext cx="1372102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F53538-47AC-BE39-89F4-04DDBF4EC1A1}"/>
                  </a:ext>
                </a:extLst>
              </p:cNvPr>
              <p:cNvSpPr txBox="1"/>
              <p:nvPr/>
            </p:nvSpPr>
            <p:spPr bwMode="auto">
              <a:xfrm>
                <a:off x="4941967" y="2050148"/>
                <a:ext cx="39282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選擇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是高斯分佈函數。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F53538-47AC-BE39-89F4-04DDBF4EC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41967" y="2050148"/>
                <a:ext cx="3928265" cy="369332"/>
              </a:xfrm>
              <a:prstGeom prst="rect">
                <a:avLst/>
              </a:prstGeom>
              <a:blipFill>
                <a:blip r:embed="rId8"/>
                <a:stretch>
                  <a:fillRect l="-16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E635FE-40AC-87D0-2212-B45DDF4FC2DA}"/>
                  </a:ext>
                </a:extLst>
              </p:cNvPr>
              <p:cNvSpPr txBox="1"/>
              <p:nvPr/>
            </p:nvSpPr>
            <p:spPr bwMode="auto">
              <a:xfrm>
                <a:off x="1255481" y="5928207"/>
                <a:ext cx="4357603" cy="6178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inc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ref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tr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                                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&gt;0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E635FE-40AC-87D0-2212-B45DDF4FC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5481" y="5928207"/>
                <a:ext cx="4357603" cy="617861"/>
              </a:xfrm>
              <a:prstGeom prst="rect">
                <a:avLst/>
              </a:prstGeom>
              <a:blipFill>
                <a:blip r:embed="rId9"/>
                <a:stretch>
                  <a:fillRect l="-3478" t="-224000" r="-870" b="-32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6">
                <a:extLst>
                  <a:ext uri="{FF2B5EF4-FFF2-40B4-BE49-F238E27FC236}">
                    <a16:creationId xmlns:a16="http://schemas.microsoft.com/office/drawing/2014/main" id="{D06E0A40-998A-FF9B-1150-AACCF16D99B6}"/>
                  </a:ext>
                </a:extLst>
              </p:cNvPr>
              <p:cNvSpPr txBox="1"/>
              <p:nvPr/>
            </p:nvSpPr>
            <p:spPr bwMode="auto">
              <a:xfrm>
                <a:off x="4964916" y="2375964"/>
                <a:ext cx="2080093" cy="53424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6">
                <a:extLst>
                  <a:ext uri="{FF2B5EF4-FFF2-40B4-BE49-F238E27FC236}">
                    <a16:creationId xmlns:a16="http://schemas.microsoft.com/office/drawing/2014/main" id="{D06E0A40-998A-FF9B-1150-AACCF16D9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4916" y="2375964"/>
                <a:ext cx="2080093" cy="5342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E0C84A8-80F9-1A92-4510-E15BA26E4A00}"/>
              </a:ext>
            </a:extLst>
          </p:cNvPr>
          <p:cNvSpPr txBox="1"/>
          <p:nvPr/>
        </p:nvSpPr>
        <p:spPr bwMode="auto">
          <a:xfrm>
            <a:off x="5948070" y="600262"/>
            <a:ext cx="31647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注意兩個式子有各自適用範圍</a:t>
            </a:r>
          </a:p>
        </p:txBody>
      </p:sp>
    </p:spTree>
    <p:extLst>
      <p:ext uri="{BB962C8B-B14F-4D97-AF65-F5344CB8AC3E}">
        <p14:creationId xmlns:p14="http://schemas.microsoft.com/office/powerpoint/2010/main" val="344322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5" grpId="0"/>
      <p:bldP spid="7" grpId="0" animBg="1"/>
      <p:bldP spid="8" grpId="0" animBg="1"/>
      <p:bldP spid="10" grpId="0" animBg="1"/>
      <p:bldP spid="16" grpId="0" animBg="1"/>
      <p:bldP spid="11" grpId="0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4">
                <a:extLst>
                  <a:ext uri="{FF2B5EF4-FFF2-40B4-BE49-F238E27FC236}">
                    <a16:creationId xmlns:a16="http://schemas.microsoft.com/office/drawing/2014/main" id="{620C6F69-2EE3-C83E-9225-979CAA41CD47}"/>
                  </a:ext>
                </a:extLst>
              </p:cNvPr>
              <p:cNvSpPr txBox="1"/>
              <p:nvPr/>
            </p:nvSpPr>
            <p:spPr bwMode="auto">
              <a:xfrm>
                <a:off x="6804248" y="2376706"/>
                <a:ext cx="1245469" cy="6649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4">
                <a:extLst>
                  <a:ext uri="{FF2B5EF4-FFF2-40B4-BE49-F238E27FC236}">
                    <a16:creationId xmlns:a16="http://schemas.microsoft.com/office/drawing/2014/main" id="{620C6F69-2EE3-C83E-9225-979CAA41C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4248" y="2376706"/>
                <a:ext cx="1245469" cy="664926"/>
              </a:xfrm>
              <a:prstGeom prst="rect">
                <a:avLst/>
              </a:prstGeom>
              <a:blipFill>
                <a:blip r:embed="rId2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62703DC1-4262-1B2B-06C2-B622CE3819C4}"/>
                  </a:ext>
                </a:extLst>
              </p:cNvPr>
              <p:cNvSpPr txBox="1"/>
              <p:nvPr/>
            </p:nvSpPr>
            <p:spPr bwMode="auto">
              <a:xfrm>
                <a:off x="6804248" y="3317285"/>
                <a:ext cx="1234184" cy="683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62703DC1-4262-1B2B-06C2-B622CE381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4248" y="3317285"/>
                <a:ext cx="1234184" cy="683264"/>
              </a:xfrm>
              <a:prstGeom prst="rect">
                <a:avLst/>
              </a:prstGeom>
              <a:blipFill>
                <a:blip r:embed="rId3"/>
                <a:stretch>
                  <a:fillRect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6EAFD7-7804-B0BF-E314-AD92A67BCA6C}"/>
                  </a:ext>
                </a:extLst>
              </p:cNvPr>
              <p:cNvSpPr txBox="1"/>
              <p:nvPr/>
            </p:nvSpPr>
            <p:spPr bwMode="auto">
              <a:xfrm>
                <a:off x="680096" y="5846824"/>
                <a:ext cx="8046668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意思是可以以自由電子正弦波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sSub>
                          <m:sSubPr>
                            <m:ctrlPr>
                              <a:rPr lang="en-TW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來近似入射的波包，以計算係數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6EAFD7-7804-B0BF-E314-AD92A67BC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096" y="5846824"/>
                <a:ext cx="8046668" cy="378245"/>
              </a:xfrm>
              <a:prstGeom prst="rect">
                <a:avLst/>
              </a:prstGeom>
              <a:blipFill>
                <a:blip r:embed="rId4"/>
                <a:stretch>
                  <a:fillRect l="-630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734210-AA7E-8BC3-3DF0-B44B639AEB5F}"/>
                  </a:ext>
                </a:extLst>
              </p:cNvPr>
              <p:cNvSpPr txBox="1"/>
              <p:nvPr/>
            </p:nvSpPr>
            <p:spPr bwMode="auto">
              <a:xfrm>
                <a:off x="700394" y="4196684"/>
                <a:ext cx="75608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en-TW" dirty="0"/>
                  <a:t>都與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TW" dirty="0"/>
                  <a:t>有關，但若波包的振幅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/>
                  <a:t>集中在一中間值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/>
                  <a:t>附近，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734210-AA7E-8BC3-3DF0-B44B639AE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394" y="4196684"/>
                <a:ext cx="7560840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29AEA6-48BA-758D-8EDE-A1225FB7D2D3}"/>
                  </a:ext>
                </a:extLst>
              </p:cNvPr>
              <p:cNvSpPr txBox="1"/>
              <p:nvPr/>
            </p:nvSpPr>
            <p:spPr bwMode="auto">
              <a:xfrm>
                <a:off x="691098" y="4603258"/>
                <a:ext cx="84132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  <m:r>
                      <a:rPr lang="en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可以以</m:t>
                    </m:r>
                    <m:sSub>
                      <m:sSubPr>
                        <m:ctrlPr>
                          <a:rPr lang="en-TW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/>
                  <a:t>代入所得的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/>
                  <a:t>來近似，於是這兩個係數即為常數，可從積分提出。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29AEA6-48BA-758D-8EDE-A1225FB7D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098" y="4603258"/>
                <a:ext cx="8413260" cy="369332"/>
              </a:xfrm>
              <a:prstGeom prst="rect">
                <a:avLst/>
              </a:prstGeom>
              <a:blipFill>
                <a:blip r:embed="rId6"/>
                <a:stretch>
                  <a:fillRect t="-6667" r="-15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0AB482-BEDB-D9DF-F901-FFB86CC86595}"/>
                  </a:ext>
                </a:extLst>
              </p:cNvPr>
              <p:cNvSpPr txBox="1"/>
              <p:nvPr/>
            </p:nvSpPr>
            <p:spPr bwMode="auto">
              <a:xfrm>
                <a:off x="700395" y="822053"/>
                <a:ext cx="4658583" cy="8452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inc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/ℏ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0AB482-BEDB-D9DF-F901-FFB86CC86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395" y="822053"/>
                <a:ext cx="4658583" cy="845231"/>
              </a:xfrm>
              <a:prstGeom prst="rect">
                <a:avLst/>
              </a:prstGeom>
              <a:blipFill>
                <a:blip r:embed="rId7"/>
                <a:stretch>
                  <a:fillRect l="-272" t="-122059" r="-272" b="-1808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E17563-3889-4F3B-4687-813829495F7D}"/>
                  </a:ext>
                </a:extLst>
              </p:cNvPr>
              <p:cNvSpPr txBox="1"/>
              <p:nvPr/>
            </p:nvSpPr>
            <p:spPr bwMode="auto">
              <a:xfrm>
                <a:off x="680096" y="2286554"/>
                <a:ext cx="5232522" cy="82573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ref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/ℏ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E17563-3889-4F3B-4687-813829495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096" y="2286554"/>
                <a:ext cx="5232522" cy="825739"/>
              </a:xfrm>
              <a:prstGeom prst="rect">
                <a:avLst/>
              </a:prstGeom>
              <a:blipFill>
                <a:blip r:embed="rId8"/>
                <a:stretch>
                  <a:fillRect l="-484" t="-127273" r="-484" b="-1893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AC4E83-DF16-D052-D664-FCA81637057A}"/>
                  </a:ext>
                </a:extLst>
              </p:cNvPr>
              <p:cNvSpPr txBox="1"/>
              <p:nvPr/>
            </p:nvSpPr>
            <p:spPr bwMode="auto">
              <a:xfrm>
                <a:off x="680096" y="3241619"/>
                <a:ext cx="5652894" cy="8452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tr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𝑖𝑞𝑥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/ℏ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AC4E83-DF16-D052-D664-FCA816370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096" y="3241619"/>
                <a:ext cx="5652894" cy="845231"/>
              </a:xfrm>
              <a:prstGeom prst="rect">
                <a:avLst/>
              </a:prstGeom>
              <a:blipFill>
                <a:blip r:embed="rId9"/>
                <a:stretch>
                  <a:fillRect t="-125373" b="-1850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853FFBD-A716-BF4F-F2D4-72EDEDD1D9F5}"/>
              </a:ext>
            </a:extLst>
          </p:cNvPr>
          <p:cNvSpPr txBox="1"/>
          <p:nvPr/>
        </p:nvSpPr>
        <p:spPr bwMode="auto">
          <a:xfrm>
            <a:off x="700394" y="1772816"/>
            <a:ext cx="48077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入射波即是過去我們計算過的波包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624F-D2AC-DDE6-B9C9-E4F874B9BD0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875" r="50633" b="37759"/>
          <a:stretch/>
        </p:blipFill>
        <p:spPr>
          <a:xfrm>
            <a:off x="5400092" y="807994"/>
            <a:ext cx="2808312" cy="1430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816C9F06-69C0-F6FD-2AC9-782633BE2DF2}"/>
                  </a:ext>
                </a:extLst>
              </p:cNvPr>
              <p:cNvSpPr txBox="1"/>
              <p:nvPr/>
            </p:nvSpPr>
            <p:spPr bwMode="auto">
              <a:xfrm>
                <a:off x="2421891" y="5049615"/>
                <a:ext cx="1215589" cy="60164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TW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TW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TW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TW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816C9F06-69C0-F6FD-2AC9-782633BE2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1891" y="5049615"/>
                <a:ext cx="1215589" cy="601640"/>
              </a:xfrm>
              <a:prstGeom prst="rect">
                <a:avLst/>
              </a:prstGeom>
              <a:blipFill>
                <a:blip r:embed="rId11"/>
                <a:stretch>
                  <a:fillRect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2B615F2A-9EFC-A001-34E0-DACCE3C65D67}"/>
                  </a:ext>
                </a:extLst>
              </p:cNvPr>
              <p:cNvSpPr txBox="1"/>
              <p:nvPr/>
            </p:nvSpPr>
            <p:spPr bwMode="auto">
              <a:xfrm>
                <a:off x="3969784" y="5035523"/>
                <a:ext cx="1204432" cy="60164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TW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TW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TW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2B615F2A-9EFC-A001-34E0-DACCE3C65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9784" y="5035523"/>
                <a:ext cx="1204432" cy="601640"/>
              </a:xfrm>
              <a:prstGeom prst="rect">
                <a:avLst/>
              </a:prstGeom>
              <a:blipFill>
                <a:blip r:embed="rId12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120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/>
      <p:bldP spid="15" grpId="0"/>
      <p:bldP spid="21" grpId="0"/>
      <p:bldP spid="6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文字方塊 2"/>
          <p:cNvSpPr txBox="1">
            <a:spLocks noChangeArrowheads="1"/>
          </p:cNvSpPr>
          <p:nvPr/>
        </p:nvSpPr>
        <p:spPr bwMode="auto">
          <a:xfrm>
            <a:off x="2051050" y="4834593"/>
            <a:ext cx="3455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當波被限制於一個範圍內時，</a:t>
            </a:r>
          </a:p>
        </p:txBody>
      </p:sp>
      <p:sp>
        <p:nvSpPr>
          <p:cNvPr id="90118" name="文字方塊 5"/>
          <p:cNvSpPr txBox="1">
            <a:spLocks noChangeArrowheads="1"/>
          </p:cNvSpPr>
          <p:nvPr/>
        </p:nvSpPr>
        <p:spPr bwMode="auto">
          <a:xfrm>
            <a:off x="2051050" y="5320706"/>
            <a:ext cx="5473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被限制的波的狀態如駐波般，</a:t>
            </a:r>
          </a:p>
        </p:txBody>
      </p:sp>
      <p:pic>
        <p:nvPicPr>
          <p:cNvPr id="2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27676C96-8DFA-2500-8310-EB14CAB55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53520"/>
            <a:ext cx="4870065" cy="295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11">
            <a:extLst>
              <a:ext uri="{FF2B5EF4-FFF2-40B4-BE49-F238E27FC236}">
                <a16:creationId xmlns:a16="http://schemas.microsoft.com/office/drawing/2014/main" id="{C18B62D0-B385-2CE8-BC5D-37436E23B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242" y="5773223"/>
            <a:ext cx="5176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能量只有在某些值，定態薛丁格方程式才有解！</a:t>
            </a:r>
          </a:p>
        </p:txBody>
      </p:sp>
    </p:spTree>
    <p:extLst>
      <p:ext uri="{BB962C8B-B14F-4D97-AF65-F5344CB8AC3E}">
        <p14:creationId xmlns:p14="http://schemas.microsoft.com/office/powerpoint/2010/main" val="3657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FE9529-740C-8211-FEF0-D6C7D5AAE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67" t="2875" r="4673" b="36467"/>
          <a:stretch/>
        </p:blipFill>
        <p:spPr>
          <a:xfrm>
            <a:off x="6144514" y="5290417"/>
            <a:ext cx="2614491" cy="1461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190C3A-027F-E6BD-71F5-6A61C330EBCD}"/>
                  </a:ext>
                </a:extLst>
              </p:cNvPr>
              <p:cNvSpPr txBox="1"/>
              <p:nvPr/>
            </p:nvSpPr>
            <p:spPr bwMode="auto">
              <a:xfrm>
                <a:off x="550092" y="1327706"/>
                <a:ext cx="57606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入射波為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以速度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向右移的波包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190C3A-027F-E6BD-71F5-6A61C330E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092" y="1327706"/>
                <a:ext cx="5760641" cy="369332"/>
              </a:xfrm>
              <a:prstGeom prst="rect">
                <a:avLst/>
              </a:prstGeom>
              <a:blipFill>
                <a:blip r:embed="rId3"/>
                <a:stretch>
                  <a:fillRect l="-88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89BDF-CDCF-8AB4-EEC1-EF22730A3607}"/>
                  </a:ext>
                </a:extLst>
              </p:cNvPr>
              <p:cNvSpPr txBox="1"/>
              <p:nvPr/>
            </p:nvSpPr>
            <p:spPr bwMode="auto">
              <a:xfrm>
                <a:off x="550092" y="2566136"/>
                <a:ext cx="83529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反射波及透射波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也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時，中心在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但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分別向左及向右移的兩個波包。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89BDF-CDCF-8AB4-EEC1-EF22730A3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092" y="2566136"/>
                <a:ext cx="8352928" cy="369332"/>
              </a:xfrm>
              <a:prstGeom prst="rect">
                <a:avLst/>
              </a:prstGeom>
              <a:blipFill>
                <a:blip r:embed="rId4"/>
                <a:stretch>
                  <a:fillRect l="-608" t="-10000" r="-608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25E739-1AEB-8DE3-600A-F76A521410E4}"/>
                  </a:ext>
                </a:extLst>
              </p:cNvPr>
              <p:cNvSpPr txBox="1"/>
              <p:nvPr/>
            </p:nvSpPr>
            <p:spPr bwMode="auto">
              <a:xfrm>
                <a:off x="590741" y="4825102"/>
                <a:ext cx="66455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透射與反射波包，要在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後才會出現在各自的適用範圍內。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25E739-1AEB-8DE3-600A-F76A52141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741" y="4825102"/>
                <a:ext cx="6645555" cy="369332"/>
              </a:xfrm>
              <a:prstGeom prst="rect">
                <a:avLst/>
              </a:prstGeom>
              <a:blipFill>
                <a:blip r:embed="rId5"/>
                <a:stretch>
                  <a:fillRect l="-76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5CA10D-ACB2-5EFD-F25F-58DAD776F45A}"/>
                  </a:ext>
                </a:extLst>
              </p:cNvPr>
              <p:cNvSpPr txBox="1"/>
              <p:nvPr/>
            </p:nvSpPr>
            <p:spPr bwMode="auto">
              <a:xfrm>
                <a:off x="606937" y="506360"/>
                <a:ext cx="4692054" cy="82573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inc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5CA10D-ACB2-5EFD-F25F-58DAD776F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937" y="506360"/>
                <a:ext cx="4692054" cy="825739"/>
              </a:xfrm>
              <a:prstGeom prst="rect">
                <a:avLst/>
              </a:prstGeom>
              <a:blipFill>
                <a:blip r:embed="rId6"/>
                <a:stretch>
                  <a:fillRect t="-123881" b="-1850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8899A3-E1C0-47FF-8CBA-2041D1F811DC}"/>
                  </a:ext>
                </a:extLst>
              </p:cNvPr>
              <p:cNvSpPr txBox="1"/>
              <p:nvPr/>
            </p:nvSpPr>
            <p:spPr bwMode="auto">
              <a:xfrm>
                <a:off x="590741" y="2991469"/>
                <a:ext cx="5190011" cy="82573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ref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𝑅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</m:t>
                      </m:r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8899A3-E1C0-47FF-8CBA-2041D1F81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741" y="2991469"/>
                <a:ext cx="5190011" cy="825739"/>
              </a:xfrm>
              <a:prstGeom prst="rect">
                <a:avLst/>
              </a:prstGeom>
              <a:blipFill>
                <a:blip r:embed="rId7"/>
                <a:stretch>
                  <a:fillRect l="-488" t="-125758" r="-244" b="-1893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208AAD3-6279-5285-9B40-702642B0BDF0}"/>
                  </a:ext>
                </a:extLst>
              </p:cNvPr>
              <p:cNvSpPr txBox="1"/>
              <p:nvPr/>
            </p:nvSpPr>
            <p:spPr bwMode="auto">
              <a:xfrm>
                <a:off x="611849" y="3924027"/>
                <a:ext cx="5002010" cy="82573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tr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𝑇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𝑖𝑞𝑥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</m:t>
                      </m:r>
                      <m:r>
                        <m:rPr>
                          <m:brk m:alnAt="7"/>
                        </m:rP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208AAD3-6279-5285-9B40-702642B0B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849" y="3924027"/>
                <a:ext cx="5002010" cy="825739"/>
              </a:xfrm>
              <a:prstGeom prst="rect">
                <a:avLst/>
              </a:prstGeom>
              <a:blipFill>
                <a:blip r:embed="rId8"/>
                <a:stretch>
                  <a:fillRect l="-506" t="-129231" r="-506" b="-19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D85341E-91F6-EC84-77AB-D4CEA57F0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78" t="28507" r="37522" b="42768"/>
          <a:stretch/>
        </p:blipFill>
        <p:spPr>
          <a:xfrm>
            <a:off x="2064691" y="2994345"/>
            <a:ext cx="878955" cy="8228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CF64D1-FC41-012B-24DF-C0B5B197A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70" t="27000" r="17051" b="44844"/>
          <a:stretch/>
        </p:blipFill>
        <p:spPr>
          <a:xfrm>
            <a:off x="1995165" y="3912633"/>
            <a:ext cx="762572" cy="806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05B301A5-7D08-9601-F32D-C7ACFE73E128}"/>
                  </a:ext>
                </a:extLst>
              </p:cNvPr>
              <p:cNvSpPr txBox="1"/>
              <p:nvPr/>
            </p:nvSpPr>
            <p:spPr bwMode="auto">
              <a:xfrm>
                <a:off x="569748" y="5269770"/>
                <a:ext cx="53151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即是反射波包的振幅，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即是透射波包的振幅。</a:t>
                </a:r>
                <a:endParaRPr lang="zh-CN" alt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05B301A5-7D08-9601-F32D-C7ACFE73E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9748" y="5269770"/>
                <a:ext cx="5315118" cy="369332"/>
              </a:xfrm>
              <a:prstGeom prst="rect">
                <a:avLst/>
              </a:prstGeom>
              <a:blipFill>
                <a:blip r:embed="rId9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C9E8FAC5-58AF-42C1-2A04-A0FD3A105BA5}"/>
              </a:ext>
            </a:extLst>
          </p:cNvPr>
          <p:cNvSpPr/>
          <p:nvPr/>
        </p:nvSpPr>
        <p:spPr>
          <a:xfrm>
            <a:off x="1758033" y="320259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AE0BDDF-2552-7526-341A-E670244F4541}"/>
              </a:ext>
            </a:extLst>
          </p:cNvPr>
          <p:cNvSpPr/>
          <p:nvPr/>
        </p:nvSpPr>
        <p:spPr>
          <a:xfrm>
            <a:off x="1619995" y="4125627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B5EDA1-DB1A-6829-D4DD-3960CD1819B3}"/>
                  </a:ext>
                </a:extLst>
              </p:cNvPr>
              <p:cNvSpPr txBox="1"/>
              <p:nvPr/>
            </p:nvSpPr>
            <p:spPr bwMode="auto">
              <a:xfrm>
                <a:off x="568652" y="2061558"/>
                <a:ext cx="83529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後，此波包向右移出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&lt;0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適用範圍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於是不再成立而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消失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B5EDA1-DB1A-6829-D4DD-3960CD181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652" y="2061558"/>
                <a:ext cx="8352928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CDDA1A67-7217-572A-8756-BAF9FA925E87}"/>
              </a:ext>
            </a:extLst>
          </p:cNvPr>
          <p:cNvSpPr/>
          <p:nvPr/>
        </p:nvSpPr>
        <p:spPr>
          <a:xfrm>
            <a:off x="2943646" y="2983136"/>
            <a:ext cx="2035977" cy="814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9CEE6B-1B1C-86C2-66FF-822CA7DCC954}"/>
              </a:ext>
            </a:extLst>
          </p:cNvPr>
          <p:cNvSpPr/>
          <p:nvPr/>
        </p:nvSpPr>
        <p:spPr>
          <a:xfrm>
            <a:off x="2794543" y="3893464"/>
            <a:ext cx="2192309" cy="825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F7A291-E588-C039-2939-1E102D29DB79}"/>
                  </a:ext>
                </a:extLst>
              </p:cNvPr>
              <p:cNvSpPr txBox="1"/>
              <p:nvPr/>
            </p:nvSpPr>
            <p:spPr bwMode="auto">
              <a:xfrm>
                <a:off x="5962947" y="3087192"/>
                <a:ext cx="3181053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時，中心在右邊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&gt;0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不在適用範圍內。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F7A291-E588-C039-2939-1E102D29D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62947" y="3087192"/>
                <a:ext cx="3181053" cy="646331"/>
              </a:xfrm>
              <a:prstGeom prst="rect">
                <a:avLst/>
              </a:prstGeom>
              <a:blipFill>
                <a:blip r:embed="rId11"/>
                <a:stretch>
                  <a:fillRect l="-1594" t="-3846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597425-1E97-C677-6258-5D28B0C41BEF}"/>
                  </a:ext>
                </a:extLst>
              </p:cNvPr>
              <p:cNvSpPr txBox="1"/>
              <p:nvPr/>
            </p:nvSpPr>
            <p:spPr bwMode="auto">
              <a:xfrm>
                <a:off x="5991456" y="4011049"/>
                <a:ext cx="304504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時，中心在左邊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也不在適用範圍內。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597425-1E97-C677-6258-5D28B0C41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1456" y="4011049"/>
                <a:ext cx="3045040" cy="646331"/>
              </a:xfrm>
              <a:prstGeom prst="rect">
                <a:avLst/>
              </a:prstGeom>
              <a:blipFill>
                <a:blip r:embed="rId12"/>
                <a:stretch>
                  <a:fillRect l="-1660" t="-3846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D3C7368-5A8B-1735-7B01-56B13A507D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5" r="52046" b="35688"/>
          <a:stretch/>
        </p:blipFill>
        <p:spPr>
          <a:xfrm>
            <a:off x="6031085" y="502081"/>
            <a:ext cx="2727920" cy="1480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BDF014-1BCB-C5E1-4AB6-BBE1562050AA}"/>
                  </a:ext>
                </a:extLst>
              </p:cNvPr>
              <p:cNvSpPr txBox="1"/>
              <p:nvPr/>
            </p:nvSpPr>
            <p:spPr bwMode="auto">
              <a:xfrm>
                <a:off x="583511" y="1689192"/>
                <a:ext cx="53794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 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時，中心在原點。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:r>
                  <a:rPr lang="en-US" dirty="0" err="1"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/>
                  <a:t>由左方移入。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BDF014-1BCB-C5E1-4AB6-BBE156205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511" y="1689192"/>
                <a:ext cx="5379435" cy="369332"/>
              </a:xfrm>
              <a:prstGeom prst="rect">
                <a:avLst/>
              </a:prstGeom>
              <a:blipFill>
                <a:blip r:embed="rId13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731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15" grpId="0" animBg="1"/>
      <p:bldP spid="14" grpId="0"/>
      <p:bldP spid="17" grpId="0" animBg="1"/>
      <p:bldP spid="18" grpId="0" animBg="1"/>
      <p:bldP spid="21" grpId="0" animBg="1"/>
      <p:bldP spid="22" grpId="0" animBg="1"/>
      <p:bldP spid="4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89772B-458C-CBA0-BF44-068CF60B1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16632"/>
            <a:ext cx="5049986" cy="5049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C1B0F-3663-D7B3-8588-7E3BADAEE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5015824"/>
            <a:ext cx="6527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42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E7E77F-5E89-DAA1-F349-012E57C1C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1268760"/>
            <a:ext cx="8144355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94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3280CA9F-D1B2-FEDE-FD04-22CA30489E25}"/>
                  </a:ext>
                </a:extLst>
              </p:cNvPr>
              <p:cNvSpPr txBox="1"/>
              <p:nvPr/>
            </p:nvSpPr>
            <p:spPr bwMode="auto">
              <a:xfrm>
                <a:off x="585687" y="619833"/>
                <a:ext cx="1245469" cy="6649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3280CA9F-D1B2-FEDE-FD04-22CA30489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687" y="619833"/>
                <a:ext cx="1245469" cy="664926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C80153AD-7B15-53C9-5775-12A8B80FBCCB}"/>
                  </a:ext>
                </a:extLst>
              </p:cNvPr>
              <p:cNvSpPr txBox="1"/>
              <p:nvPr/>
            </p:nvSpPr>
            <p:spPr bwMode="auto">
              <a:xfrm>
                <a:off x="1940361" y="610664"/>
                <a:ext cx="1234184" cy="683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C80153AD-7B15-53C9-5775-12A8B80FB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0361" y="610664"/>
                <a:ext cx="1234184" cy="683264"/>
              </a:xfrm>
              <a:prstGeom prst="rect">
                <a:avLst/>
              </a:prstGeom>
              <a:blipFill>
                <a:blip r:embed="rId3"/>
                <a:stretch>
                  <a:fillRect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3B2BCED-7829-B9E9-5D17-E73A7593A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34" t="-1332" r="3688" b="73210"/>
          <a:stretch/>
        </p:blipFill>
        <p:spPr>
          <a:xfrm>
            <a:off x="554589" y="3183031"/>
            <a:ext cx="4177951" cy="1368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B9F592-6310-95C9-53D3-A23BF205C6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98" t="42767" r="24802" b="9501"/>
          <a:stretch/>
        </p:blipFill>
        <p:spPr>
          <a:xfrm>
            <a:off x="4860032" y="3212976"/>
            <a:ext cx="2688940" cy="1334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8DFE75BE-6F73-2D57-5F19-D13AC136C5FF}"/>
                  </a:ext>
                </a:extLst>
              </p:cNvPr>
              <p:cNvSpPr txBox="1"/>
              <p:nvPr/>
            </p:nvSpPr>
            <p:spPr bwMode="auto">
              <a:xfrm>
                <a:off x="552998" y="143486"/>
                <a:ext cx="70567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反射率，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透射率。</a:t>
                </a:r>
                <a:endParaRPr lang="zh-CN" alt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8DFE75BE-6F73-2D57-5F19-D13AC136C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998" y="143486"/>
                <a:ext cx="7056759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DC91F9C4-93EB-7C33-C137-DEBE9F3980EE}"/>
                  </a:ext>
                </a:extLst>
              </p:cNvPr>
              <p:cNvSpPr txBox="1"/>
              <p:nvPr/>
            </p:nvSpPr>
            <p:spPr bwMode="auto">
              <a:xfrm>
                <a:off x="6881661" y="767630"/>
                <a:ext cx="14615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DC91F9C4-93EB-7C33-C137-DEBE9F398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81661" y="767630"/>
                <a:ext cx="1461554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3">
                <a:extLst>
                  <a:ext uri="{FF2B5EF4-FFF2-40B4-BE49-F238E27FC236}">
                    <a16:creationId xmlns:a16="http://schemas.microsoft.com/office/drawing/2014/main" id="{9F95EABD-8B6C-6C4A-6570-A241DC095606}"/>
                  </a:ext>
                </a:extLst>
              </p:cNvPr>
              <p:cNvSpPr txBox="1"/>
              <p:nvPr/>
            </p:nvSpPr>
            <p:spPr bwMode="auto">
              <a:xfrm>
                <a:off x="4718022" y="598897"/>
                <a:ext cx="2058512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3">
                <a:extLst>
                  <a:ext uri="{FF2B5EF4-FFF2-40B4-BE49-F238E27FC236}">
                    <a16:creationId xmlns:a16="http://schemas.microsoft.com/office/drawing/2014/main" id="{9F95EABD-8B6C-6C4A-6570-A241DC095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8022" y="598897"/>
                <a:ext cx="2058512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6">
                <a:extLst>
                  <a:ext uri="{FF2B5EF4-FFF2-40B4-BE49-F238E27FC236}">
                    <a16:creationId xmlns:a16="http://schemas.microsoft.com/office/drawing/2014/main" id="{9FD85880-B282-7AAF-DBBF-202B674C7DA0}"/>
                  </a:ext>
                </a:extLst>
              </p:cNvPr>
              <p:cNvSpPr txBox="1"/>
              <p:nvPr/>
            </p:nvSpPr>
            <p:spPr bwMode="auto">
              <a:xfrm>
                <a:off x="3283750" y="598897"/>
                <a:ext cx="132914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26">
                <a:extLst>
                  <a:ext uri="{FF2B5EF4-FFF2-40B4-BE49-F238E27FC236}">
                    <a16:creationId xmlns:a16="http://schemas.microsoft.com/office/drawing/2014/main" id="{9FD85880-B282-7AAF-DBBF-202B674C7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83750" y="598897"/>
                <a:ext cx="1329146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3">
                <a:extLst>
                  <a:ext uri="{FF2B5EF4-FFF2-40B4-BE49-F238E27FC236}">
                    <a16:creationId xmlns:a16="http://schemas.microsoft.com/office/drawing/2014/main" id="{4A96A76B-4DFF-723F-29B3-758EAB9518BA}"/>
                  </a:ext>
                </a:extLst>
              </p:cNvPr>
              <p:cNvSpPr txBox="1"/>
              <p:nvPr/>
            </p:nvSpPr>
            <p:spPr bwMode="auto">
              <a:xfrm>
                <a:off x="585687" y="1646522"/>
                <a:ext cx="95006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23">
                <a:extLst>
                  <a:ext uri="{FF2B5EF4-FFF2-40B4-BE49-F238E27FC236}">
                    <a16:creationId xmlns:a16="http://schemas.microsoft.com/office/drawing/2014/main" id="{4A96A76B-4DFF-723F-29B3-758EAB951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687" y="1646522"/>
                <a:ext cx="9500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4">
                <a:extLst>
                  <a:ext uri="{FF2B5EF4-FFF2-40B4-BE49-F238E27FC236}">
                    <a16:creationId xmlns:a16="http://schemas.microsoft.com/office/drawing/2014/main" id="{D36C8E75-95D5-B82D-ABC2-00D7EC13AA73}"/>
                  </a:ext>
                </a:extLst>
              </p:cNvPr>
              <p:cNvSpPr txBox="1"/>
              <p:nvPr/>
            </p:nvSpPr>
            <p:spPr bwMode="auto">
              <a:xfrm>
                <a:off x="1611758" y="1657607"/>
                <a:ext cx="218348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→0,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4">
                <a:extLst>
                  <a:ext uri="{FF2B5EF4-FFF2-40B4-BE49-F238E27FC236}">
                    <a16:creationId xmlns:a16="http://schemas.microsoft.com/office/drawing/2014/main" id="{D36C8E75-95D5-B82D-ABC2-00D7EC13A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1758" y="1657607"/>
                <a:ext cx="2183483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CD0DFEDB-E788-DAD8-0A47-610F23DDB6C9}"/>
              </a:ext>
            </a:extLst>
          </p:cNvPr>
          <p:cNvSpPr txBox="1"/>
          <p:nvPr/>
        </p:nvSpPr>
        <p:spPr bwMode="auto">
          <a:xfrm>
            <a:off x="3948323" y="1679995"/>
            <a:ext cx="37444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階梯位能如同不存在一樣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3">
                <a:extLst>
                  <a:ext uri="{FF2B5EF4-FFF2-40B4-BE49-F238E27FC236}">
                    <a16:creationId xmlns:a16="http://schemas.microsoft.com/office/drawing/2014/main" id="{98EDF780-1483-75DB-CCA7-722104EB96AB}"/>
                  </a:ext>
                </a:extLst>
              </p:cNvPr>
              <p:cNvSpPr txBox="1"/>
              <p:nvPr/>
            </p:nvSpPr>
            <p:spPr bwMode="auto">
              <a:xfrm>
                <a:off x="599399" y="2697814"/>
                <a:ext cx="93884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文字方塊 23">
                <a:extLst>
                  <a:ext uri="{FF2B5EF4-FFF2-40B4-BE49-F238E27FC236}">
                    <a16:creationId xmlns:a16="http://schemas.microsoft.com/office/drawing/2014/main" id="{98EDF780-1483-75DB-CCA7-722104EB96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399" y="2697814"/>
                <a:ext cx="93884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4">
                <a:extLst>
                  <a:ext uri="{FF2B5EF4-FFF2-40B4-BE49-F238E27FC236}">
                    <a16:creationId xmlns:a16="http://schemas.microsoft.com/office/drawing/2014/main" id="{BA900A0F-0531-38AF-176A-66C418500E7B}"/>
                  </a:ext>
                </a:extLst>
              </p:cNvPr>
              <p:cNvSpPr txBox="1"/>
              <p:nvPr/>
            </p:nvSpPr>
            <p:spPr bwMode="auto">
              <a:xfrm>
                <a:off x="1563104" y="2692097"/>
                <a:ext cx="3296928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→1,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4">
                <a:extLst>
                  <a:ext uri="{FF2B5EF4-FFF2-40B4-BE49-F238E27FC236}">
                    <a16:creationId xmlns:a16="http://schemas.microsoft.com/office/drawing/2014/main" id="{BA900A0F-0531-38AF-176A-66C418500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3104" y="2692097"/>
                <a:ext cx="3296928" cy="378245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97F7718-C6DB-B262-11FF-C463081786E6}"/>
                  </a:ext>
                </a:extLst>
              </p:cNvPr>
              <p:cNvSpPr txBox="1"/>
              <p:nvPr/>
            </p:nvSpPr>
            <p:spPr bwMode="auto">
              <a:xfrm>
                <a:off x="4884890" y="2718687"/>
                <a:ext cx="40226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波在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&gt;0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波函數不是零，但不傳播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97F7718-C6DB-B262-11FF-C46308178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4890" y="2718687"/>
                <a:ext cx="4022627" cy="369332"/>
              </a:xfrm>
              <a:prstGeom prst="rect">
                <a:avLst/>
              </a:prstGeom>
              <a:blipFill>
                <a:blip r:embed="rId14"/>
                <a:stretch>
                  <a:fillRect l="-12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3">
                <a:extLst>
                  <a:ext uri="{FF2B5EF4-FFF2-40B4-BE49-F238E27FC236}">
                    <a16:creationId xmlns:a16="http://schemas.microsoft.com/office/drawing/2014/main" id="{4AB7029C-31B4-0408-5396-3488A5E608F8}"/>
                  </a:ext>
                </a:extLst>
              </p:cNvPr>
              <p:cNvSpPr txBox="1"/>
              <p:nvPr/>
            </p:nvSpPr>
            <p:spPr bwMode="auto">
              <a:xfrm>
                <a:off x="585687" y="2192951"/>
                <a:ext cx="166263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, 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+mj-ea"/>
                          <a:cs typeface="Times New Roman" pitchFamily="18" charset="0"/>
                        </a:rPr>
                        <m:t>則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ea typeface="+mj-ea"/>
                          <a:cs typeface="Times New Roman" pitchFamily="18" charset="0"/>
                        </a:rPr>
                        <m:t>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文字方塊 23">
                <a:extLst>
                  <a:ext uri="{FF2B5EF4-FFF2-40B4-BE49-F238E27FC236}">
                    <a16:creationId xmlns:a16="http://schemas.microsoft.com/office/drawing/2014/main" id="{4AB7029C-31B4-0408-5396-3488A5E60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687" y="2192951"/>
                <a:ext cx="1662635" cy="369332"/>
              </a:xfrm>
              <a:prstGeom prst="rect">
                <a:avLst/>
              </a:prstGeom>
              <a:blipFill>
                <a:blip r:embed="rId15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E48D3B6-D2AB-BCAB-11F4-92E2B26A9516}"/>
                  </a:ext>
                </a:extLst>
              </p:cNvPr>
              <p:cNvSpPr txBox="1"/>
              <p:nvPr/>
            </p:nvSpPr>
            <p:spPr bwMode="auto">
              <a:xfrm>
                <a:off x="2353186" y="2199341"/>
                <a:ext cx="37444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&gt;0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透射率漸漸下降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E48D3B6-D2AB-BCAB-11F4-92E2B26A9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3186" y="2199341"/>
                <a:ext cx="3744417" cy="369332"/>
              </a:xfrm>
              <a:prstGeom prst="rect">
                <a:avLst/>
              </a:prstGeom>
              <a:blipFill>
                <a:blip r:embed="rId16"/>
                <a:stretch>
                  <a:fillRect l="-1351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293E441-D2E6-ADFD-1C4E-8814C87A0954}"/>
              </a:ext>
            </a:extLst>
          </p:cNvPr>
          <p:cNvCxnSpPr/>
          <p:nvPr/>
        </p:nvCxnSpPr>
        <p:spPr>
          <a:xfrm>
            <a:off x="599399" y="3311838"/>
            <a:ext cx="362599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B0F35F9-A151-E59B-3771-B56D67197E45}"/>
              </a:ext>
            </a:extLst>
          </p:cNvPr>
          <p:cNvCxnSpPr/>
          <p:nvPr/>
        </p:nvCxnSpPr>
        <p:spPr>
          <a:xfrm>
            <a:off x="585687" y="3743886"/>
            <a:ext cx="3625995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Down Arrow 34">
            <a:extLst>
              <a:ext uri="{FF2B5EF4-FFF2-40B4-BE49-F238E27FC236}">
                <a16:creationId xmlns:a16="http://schemas.microsoft.com/office/drawing/2014/main" id="{62DA0942-CB32-1B3B-3226-3B9C1D4B8761}"/>
              </a:ext>
            </a:extLst>
          </p:cNvPr>
          <p:cNvSpPr/>
          <p:nvPr/>
        </p:nvSpPr>
        <p:spPr>
          <a:xfrm flipH="1">
            <a:off x="1657477" y="3383846"/>
            <a:ext cx="119645" cy="28803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5A106C4-7FE1-90C0-8FF3-946FFBEE8D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2998" y="4623190"/>
            <a:ext cx="4165024" cy="19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2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 animBg="1"/>
      <p:bldP spid="24" grpId="1" animBg="1"/>
      <p:bldP spid="25" grpId="0"/>
      <p:bldP spid="26" grpId="0" animBg="1"/>
      <p:bldP spid="27" grpId="0" animBg="1"/>
      <p:bldP spid="28" grpId="0"/>
      <p:bldP spid="30" grpId="0" animBg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文字方塊 3"/>
          <p:cNvSpPr txBox="1">
            <a:spLocks noChangeArrowheads="1"/>
          </p:cNvSpPr>
          <p:nvPr/>
        </p:nvSpPr>
        <p:spPr bwMode="auto">
          <a:xfrm>
            <a:off x="5077041" y="1543480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如果</a:t>
            </a:r>
          </a:p>
        </p:txBody>
      </p:sp>
      <p:sp>
        <p:nvSpPr>
          <p:cNvPr id="40965" name="Text Box 16"/>
          <p:cNvSpPr txBox="1">
            <a:spLocks noChangeArrowheads="1"/>
          </p:cNvSpPr>
          <p:nvPr/>
        </p:nvSpPr>
        <p:spPr bwMode="auto">
          <a:xfrm>
            <a:off x="3745128" y="823534"/>
            <a:ext cx="2663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階梯狀位能全反射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5714844" y="1543480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4844" y="1543480"/>
                <a:ext cx="91800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55874" r="17166" b="3912"/>
          <a:stretch/>
        </p:blipFill>
        <p:spPr bwMode="auto">
          <a:xfrm>
            <a:off x="2249116" y="3327884"/>
            <a:ext cx="4645767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249116" y="2535796"/>
            <a:ext cx="4645767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2249116" y="3894908"/>
            <a:ext cx="4500416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4571999" y="3450169"/>
                <a:ext cx="498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1999" y="3450169"/>
                <a:ext cx="49861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8"/>
          <p:cNvSpPr txBox="1"/>
          <p:nvPr/>
        </p:nvSpPr>
        <p:spPr bwMode="auto">
          <a:xfrm>
            <a:off x="3983581" y="3143218"/>
            <a:ext cx="50405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5" t="44663" r="52681" b="46278"/>
          <a:stretch/>
        </p:blipFill>
        <p:spPr bwMode="auto">
          <a:xfrm>
            <a:off x="2945830" y="3764743"/>
            <a:ext cx="1391518" cy="3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接點 16"/>
          <p:cNvCxnSpPr>
            <a:stCxn id="7" idx="0"/>
          </p:cNvCxnSpPr>
          <p:nvPr/>
        </p:nvCxnSpPr>
        <p:spPr>
          <a:xfrm flipH="1" flipV="1">
            <a:off x="4571999" y="2792470"/>
            <a:ext cx="1" cy="535414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4575067" y="2607804"/>
                <a:ext cx="4364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5067" y="2607804"/>
                <a:ext cx="43645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5CC2C4F4-B581-C9D8-8517-D812BA842DE5}"/>
                  </a:ext>
                </a:extLst>
              </p:cNvPr>
              <p:cNvSpPr txBox="1"/>
              <p:nvPr/>
            </p:nvSpPr>
            <p:spPr bwMode="auto">
              <a:xfrm>
                <a:off x="2906532" y="1354338"/>
                <a:ext cx="199593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=0,  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5CC2C4F4-B581-C9D8-8517-D812BA842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6532" y="1354338"/>
                <a:ext cx="1995931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14B12446-21AD-5294-81DE-29CAB8294370}"/>
                  </a:ext>
                </a:extLst>
              </p:cNvPr>
              <p:cNvSpPr txBox="1"/>
              <p:nvPr/>
            </p:nvSpPr>
            <p:spPr bwMode="auto">
              <a:xfrm>
                <a:off x="2911015" y="1762816"/>
                <a:ext cx="198605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,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14B12446-21AD-5294-81DE-29CAB8294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1015" y="1762816"/>
                <a:ext cx="198605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5" name="Rectangle 7"/>
          <p:cNvSpPr>
            <a:spLocks noChangeArrowheads="1"/>
          </p:cNvSpPr>
          <p:nvPr/>
        </p:nvSpPr>
        <p:spPr bwMode="auto">
          <a:xfrm>
            <a:off x="0" y="363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6" name="Text Box 8"/>
          <p:cNvSpPr txBox="1">
            <a:spLocks noChangeArrowheads="1"/>
          </p:cNvSpPr>
          <p:nvPr/>
        </p:nvSpPr>
        <p:spPr bwMode="auto">
          <a:xfrm>
            <a:off x="3335557" y="2596612"/>
            <a:ext cx="392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古典粒子不能存在這樣的區域</a:t>
            </a:r>
            <a:endParaRPr lang="en-US" altLang="zh-TW" dirty="0"/>
          </a:p>
        </p:txBody>
      </p:sp>
      <p:sp>
        <p:nvSpPr>
          <p:cNvPr id="2" name="矩形 15"/>
          <p:cNvSpPr>
            <a:spLocks noChangeArrowheads="1"/>
          </p:cNvSpPr>
          <p:nvPr/>
        </p:nvSpPr>
        <p:spPr bwMode="auto">
          <a:xfrm>
            <a:off x="1475656" y="5157192"/>
            <a:ext cx="7396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在量子力學中，波函數還是有解，只是不再是正弦波，而是指數函數。</a:t>
            </a:r>
            <a:endParaRPr lang="en-US" altLang="zh-TW" dirty="0"/>
          </a:p>
        </p:txBody>
      </p:sp>
      <p:sp>
        <p:nvSpPr>
          <p:cNvPr id="4" name="文字方塊 16"/>
          <p:cNvSpPr txBox="1">
            <a:spLocks noChangeArrowheads="1"/>
          </p:cNvSpPr>
          <p:nvPr/>
        </p:nvSpPr>
        <p:spPr bwMode="auto">
          <a:xfrm>
            <a:off x="1442113" y="3161302"/>
            <a:ext cx="47076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但與時間無關的薛丁格方程式依舊有解：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2417549" y="2580847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7549" y="2580847"/>
                <a:ext cx="91800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5072239" y="3617523"/>
                <a:ext cx="2057743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2239" y="3617523"/>
                <a:ext cx="2057743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1534742" y="3611163"/>
                <a:ext cx="3450560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42" y="3611163"/>
                <a:ext cx="3450560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1534742" y="3617523"/>
                <a:ext cx="161172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42" y="3617523"/>
                <a:ext cx="1611723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1548471" y="4688517"/>
                <a:ext cx="222932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𝐶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𝐷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8471" y="4688517"/>
                <a:ext cx="2229328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483796" y="5604867"/>
                <a:ext cx="76602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波函數若向右隨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增加，則在無限遠處波函數發散，不可能，因此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𝐷</m:t>
                    </m:r>
                    <m:r>
                      <a:rPr lang="en-US" altLang="zh-TW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3796" y="5604867"/>
                <a:ext cx="7660203" cy="369332"/>
              </a:xfrm>
              <a:prstGeom prst="rect">
                <a:avLst/>
              </a:prstGeom>
              <a:blipFill>
                <a:blip r:embed="rId7"/>
                <a:stretch>
                  <a:fillRect l="-6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EF6E7629-F723-D9FD-078B-40A79396F701}"/>
                  </a:ext>
                </a:extLst>
              </p:cNvPr>
              <p:cNvSpPr txBox="1"/>
              <p:nvPr/>
            </p:nvSpPr>
            <p:spPr bwMode="auto">
              <a:xfrm>
                <a:off x="2369203" y="490252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EF6E7629-F723-D9FD-078B-40A79396F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9203" y="490252"/>
                <a:ext cx="2190343" cy="378245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12D25F1A-5E30-7075-3EBB-1E55469F02B4}"/>
                  </a:ext>
                </a:extLst>
              </p:cNvPr>
              <p:cNvSpPr txBox="1"/>
              <p:nvPr/>
            </p:nvSpPr>
            <p:spPr bwMode="auto">
              <a:xfrm>
                <a:off x="1437345" y="490252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12D25F1A-5E30-7075-3EBB-1E55469F0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7345" y="490252"/>
                <a:ext cx="80239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6">
                <a:extLst>
                  <a:ext uri="{FF2B5EF4-FFF2-40B4-BE49-F238E27FC236}">
                    <a16:creationId xmlns:a16="http://schemas.microsoft.com/office/drawing/2014/main" id="{6DBB0E54-339A-A9CE-66F3-880300FCA6CA}"/>
                  </a:ext>
                </a:extLst>
              </p:cNvPr>
              <p:cNvSpPr txBox="1"/>
              <p:nvPr/>
            </p:nvSpPr>
            <p:spPr bwMode="auto">
              <a:xfrm>
                <a:off x="4741142" y="139269"/>
                <a:ext cx="132914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6">
                <a:extLst>
                  <a:ext uri="{FF2B5EF4-FFF2-40B4-BE49-F238E27FC236}">
                    <a16:creationId xmlns:a16="http://schemas.microsoft.com/office/drawing/2014/main" id="{6DBB0E54-339A-A9CE-66F3-880300FCA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1142" y="139269"/>
                <a:ext cx="1329146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022CA8A3-9D17-516C-2041-5229A8B5A7F3}"/>
                  </a:ext>
                </a:extLst>
              </p:cNvPr>
              <p:cNvSpPr txBox="1"/>
              <p:nvPr/>
            </p:nvSpPr>
            <p:spPr bwMode="auto">
              <a:xfrm>
                <a:off x="1475656" y="2580871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022CA8A3-9D17-516C-2041-5229A8B5A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2580871"/>
                <a:ext cx="80239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0F7B36E-CA71-AB1F-3A47-22376DCC10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7961" y="1125146"/>
            <a:ext cx="3436278" cy="1386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7">
                <a:extLst>
                  <a:ext uri="{FF2B5EF4-FFF2-40B4-BE49-F238E27FC236}">
                    <a16:creationId xmlns:a16="http://schemas.microsoft.com/office/drawing/2014/main" id="{5E43BE6F-42BF-2C4D-9542-232271DE5C77}"/>
                  </a:ext>
                </a:extLst>
              </p:cNvPr>
              <p:cNvSpPr txBox="1"/>
              <p:nvPr/>
            </p:nvSpPr>
            <p:spPr bwMode="auto">
              <a:xfrm>
                <a:off x="1534742" y="6122829"/>
                <a:ext cx="144090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27">
                <a:extLst>
                  <a:ext uri="{FF2B5EF4-FFF2-40B4-BE49-F238E27FC236}">
                    <a16:creationId xmlns:a16="http://schemas.microsoft.com/office/drawing/2014/main" id="{5E43BE6F-42BF-2C4D-9542-232271DE5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42" y="6122829"/>
                <a:ext cx="1440907" cy="369332"/>
              </a:xfrm>
              <a:prstGeom prst="rect">
                <a:avLst/>
              </a:prstGeom>
              <a:blipFill>
                <a:blip r:embed="rId1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BABB4E5-858E-754F-41D6-399BB846A1B5}"/>
              </a:ext>
            </a:extLst>
          </p:cNvPr>
          <p:cNvSpPr txBox="1"/>
          <p:nvPr/>
        </p:nvSpPr>
        <p:spPr bwMode="auto">
          <a:xfrm>
            <a:off x="3127961" y="6122829"/>
            <a:ext cx="50444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進入折返點內禁止區後，振幅會指數遞減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3" grpId="0" animBg="1"/>
      <p:bldP spid="26" grpId="0" animBg="1"/>
      <p:bldP spid="26" grpId="1" animBg="1"/>
      <p:bldP spid="27" grpId="0" animBg="1"/>
      <p:bldP spid="28" grpId="0" animBg="1"/>
      <p:bldP spid="5" grpId="0"/>
      <p:bldP spid="11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C34BB-2FC8-EF49-4C44-CFFE778F0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623" y="2404147"/>
            <a:ext cx="4919350" cy="2715340"/>
          </a:xfrm>
          <a:prstGeom prst="rect">
            <a:avLst/>
          </a:prstGeom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363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cxnSp>
        <p:nvCxnSpPr>
          <p:cNvPr id="19" name="直線單箭頭接點 18"/>
          <p:cNvCxnSpPr/>
          <p:nvPr/>
        </p:nvCxnSpPr>
        <p:spPr>
          <a:xfrm flipH="1" flipV="1">
            <a:off x="2631039" y="4271315"/>
            <a:ext cx="345776" cy="9480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1240593" y="875310"/>
                <a:ext cx="144090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0593" y="875310"/>
                <a:ext cx="1440907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239118" y="397153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9118" y="397153"/>
                <a:ext cx="2190343" cy="378245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3975422" y="406066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5422" y="406066"/>
                <a:ext cx="80239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4006270" y="831718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6270" y="831718"/>
                <a:ext cx="80239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單箭頭接點 16"/>
          <p:cNvCxnSpPr/>
          <p:nvPr/>
        </p:nvCxnSpPr>
        <p:spPr>
          <a:xfrm flipH="1" flipV="1">
            <a:off x="4921031" y="4423715"/>
            <a:ext cx="432048" cy="7956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8678E2C9-9D79-D718-5647-BD249BDFC628}"/>
                  </a:ext>
                </a:extLst>
              </p:cNvPr>
              <p:cNvSpPr txBox="1"/>
              <p:nvPr/>
            </p:nvSpPr>
            <p:spPr bwMode="auto">
              <a:xfrm>
                <a:off x="1259577" y="1627220"/>
                <a:ext cx="12512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8678E2C9-9D79-D718-5647-BD249BDFC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577" y="1627220"/>
                <a:ext cx="125124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2CD7A7D9-E17D-0EED-3300-0C34A395320C}"/>
                  </a:ext>
                </a:extLst>
              </p:cNvPr>
              <p:cNvSpPr txBox="1"/>
              <p:nvPr/>
            </p:nvSpPr>
            <p:spPr bwMode="auto">
              <a:xfrm>
                <a:off x="2834896" y="1618581"/>
                <a:ext cx="158178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2CD7A7D9-E17D-0EED-3300-0C34A3953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896" y="1618581"/>
                <a:ext cx="158178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89189FD7-FD6B-4468-96FB-5FA167660C3E}"/>
                  </a:ext>
                </a:extLst>
              </p:cNvPr>
              <p:cNvSpPr txBox="1"/>
              <p:nvPr/>
            </p:nvSpPr>
            <p:spPr bwMode="auto">
              <a:xfrm>
                <a:off x="6565985" y="1220699"/>
                <a:ext cx="1318438" cy="62286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89189FD7-FD6B-4468-96FB-5FA167660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5985" y="1220699"/>
                <a:ext cx="1318438" cy="622863"/>
              </a:xfrm>
              <a:prstGeom prst="rect">
                <a:avLst/>
              </a:prstGeom>
              <a:blipFill>
                <a:blip r:embed="rId9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74309431-A430-3DCD-EC5F-7AE3E5D27EE9}"/>
                  </a:ext>
                </a:extLst>
              </p:cNvPr>
              <p:cNvSpPr txBox="1"/>
              <p:nvPr/>
            </p:nvSpPr>
            <p:spPr bwMode="auto">
              <a:xfrm>
                <a:off x="6588224" y="1968488"/>
                <a:ext cx="1307153" cy="62286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74309431-A430-3DCD-EC5F-7AE3E5D27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224" y="1968488"/>
                <a:ext cx="1307153" cy="622863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D8292-9641-A461-9F57-9C7AC2C9BB11}"/>
                  </a:ext>
                </a:extLst>
              </p:cNvPr>
              <p:cNvSpPr txBox="1"/>
              <p:nvPr/>
            </p:nvSpPr>
            <p:spPr bwMode="auto">
              <a:xfrm>
                <a:off x="1259577" y="2017428"/>
                <a:ext cx="44644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與之前式子相同，只要以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替代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即可！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D8292-9641-A461-9F57-9C7AC2C9B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577" y="2017428"/>
                <a:ext cx="4464496" cy="369332"/>
              </a:xfrm>
              <a:prstGeom prst="rect">
                <a:avLst/>
              </a:prstGeom>
              <a:blipFill>
                <a:blip r:embed="rId11"/>
                <a:stretch>
                  <a:fillRect l="-1136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43FE82F8-1157-56FC-6DED-4B011F341D55}"/>
                  </a:ext>
                </a:extLst>
              </p:cNvPr>
              <p:cNvSpPr txBox="1"/>
              <p:nvPr/>
            </p:nvSpPr>
            <p:spPr bwMode="auto">
              <a:xfrm>
                <a:off x="1259633" y="1238563"/>
                <a:ext cx="45365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同樣要求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在邊界原點連續，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43FE82F8-1157-56FC-6DED-4B011F341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3" y="1238563"/>
                <a:ext cx="4536504" cy="369332"/>
              </a:xfrm>
              <a:prstGeom prst="rect">
                <a:avLst/>
              </a:prstGeom>
              <a:blipFill>
                <a:blip r:embed="rId12"/>
                <a:stretch>
                  <a:fillRect l="-11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70FA536C-1B1F-C666-1F2D-A4E9953FF3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8175" y="5819989"/>
                <a:ext cx="70962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在禁止區，機率密度不再是常數，而是隨滲透距離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指數遞減了！</a:t>
                </a:r>
              </a:p>
            </p:txBody>
          </p:sp>
        </mc:Choice>
        <mc:Fallback xmlns="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70FA536C-1B1F-C666-1F2D-A4E9953FF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8175" y="5819989"/>
                <a:ext cx="7096234" cy="369332"/>
              </a:xfrm>
              <a:prstGeom prst="rect">
                <a:avLst/>
              </a:prstGeom>
              <a:blipFill>
                <a:blip r:embed="rId13"/>
                <a:stretch>
                  <a:fillRect l="-716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7">
                <a:extLst>
                  <a:ext uri="{FF2B5EF4-FFF2-40B4-BE49-F238E27FC236}">
                    <a16:creationId xmlns:a16="http://schemas.microsoft.com/office/drawing/2014/main" id="{9939E5BA-00A1-A603-E859-98BAABEF5FEA}"/>
                  </a:ext>
                </a:extLst>
              </p:cNvPr>
              <p:cNvSpPr txBox="1"/>
              <p:nvPr/>
            </p:nvSpPr>
            <p:spPr bwMode="auto">
              <a:xfrm>
                <a:off x="1148175" y="5194486"/>
                <a:ext cx="7555273" cy="5595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17">
                <a:extLst>
                  <a:ext uri="{FF2B5EF4-FFF2-40B4-BE49-F238E27FC236}">
                    <a16:creationId xmlns:a16="http://schemas.microsoft.com/office/drawing/2014/main" id="{9939E5BA-00A1-A603-E859-98BAABEF5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8175" y="5194486"/>
                <a:ext cx="7555273" cy="559512"/>
              </a:xfrm>
              <a:prstGeom prst="rect">
                <a:avLst/>
              </a:prstGeom>
              <a:blipFill>
                <a:blip r:embed="rId14"/>
                <a:stretch>
                  <a:fillRect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2C699-A8D0-67EF-1FF9-2142F1FBD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00"/>
          <a:stretch/>
        </p:blipFill>
        <p:spPr>
          <a:xfrm>
            <a:off x="722111" y="137397"/>
            <a:ext cx="4372170" cy="2376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C8F258-D452-E1E4-2F24-D46F0A6EF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019" r="53000"/>
          <a:stretch/>
        </p:blipFill>
        <p:spPr>
          <a:xfrm>
            <a:off x="5312342" y="1422158"/>
            <a:ext cx="3384426" cy="670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937AA7E-CCA4-9B21-650A-24D6BD7150B4}"/>
                  </a:ext>
                </a:extLst>
              </p:cNvPr>
              <p:cNvSpPr txBox="1"/>
              <p:nvPr/>
            </p:nvSpPr>
            <p:spPr bwMode="auto">
              <a:xfrm>
                <a:off x="1625346" y="4406819"/>
                <a:ext cx="4165115" cy="38792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937AA7E-CCA4-9B21-650A-24D6BD715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5346" y="4406819"/>
                <a:ext cx="4165115" cy="387927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1284F81-D94A-B711-4814-251B329CE0F3}"/>
                  </a:ext>
                </a:extLst>
              </p:cNvPr>
              <p:cNvSpPr txBox="1"/>
              <p:nvPr/>
            </p:nvSpPr>
            <p:spPr bwMode="auto">
              <a:xfrm>
                <a:off x="4125227" y="3362977"/>
                <a:ext cx="3767122" cy="62574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1284F81-D94A-B711-4814-251B329CE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25227" y="3362977"/>
                <a:ext cx="3767122" cy="625749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95C1144C-33BF-3F2D-9E6D-1C69A58BB68B}"/>
                  </a:ext>
                </a:extLst>
              </p:cNvPr>
              <p:cNvSpPr txBox="1"/>
              <p:nvPr/>
            </p:nvSpPr>
            <p:spPr bwMode="auto">
              <a:xfrm>
                <a:off x="1621294" y="2631081"/>
                <a:ext cx="2348785" cy="38254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95C1144C-33BF-3F2D-9E6D-1C69A58BB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1294" y="2631081"/>
                <a:ext cx="2348785" cy="3825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CE528A-B634-B370-012F-5508C9C32F31}"/>
                  </a:ext>
                </a:extLst>
              </p:cNvPr>
              <p:cNvSpPr txBox="1"/>
              <p:nvPr/>
            </p:nvSpPr>
            <p:spPr bwMode="auto">
              <a:xfrm>
                <a:off x="1593933" y="3995106"/>
                <a:ext cx="63367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反射波與入射波振幅相同，但相差一個相角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決定。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CE528A-B634-B370-012F-5508C9C32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3933" y="3995106"/>
                <a:ext cx="6336704" cy="369332"/>
              </a:xfrm>
              <a:prstGeom prst="rect">
                <a:avLst/>
              </a:prstGeom>
              <a:blipFill>
                <a:blip r:embed="rId6"/>
                <a:stretch>
                  <a:fillRect l="-80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EDACB3B1-6EFF-CEA6-1903-EF7CCEB916B2}"/>
                  </a:ext>
                </a:extLst>
              </p:cNvPr>
              <p:cNvSpPr txBox="1"/>
              <p:nvPr/>
            </p:nvSpPr>
            <p:spPr bwMode="auto">
              <a:xfrm>
                <a:off x="1621295" y="4890947"/>
                <a:ext cx="2162964" cy="45967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EDACB3B1-6EFF-CEA6-1903-EF7CCEB91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1295" y="4890947"/>
                <a:ext cx="2162964" cy="4596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BE71FBA-C901-BB81-A129-BFCA5A64A2C2}"/>
              </a:ext>
            </a:extLst>
          </p:cNvPr>
          <p:cNvSpPr txBox="1"/>
          <p:nvPr/>
        </p:nvSpPr>
        <p:spPr bwMode="auto">
          <a:xfrm>
            <a:off x="3848250" y="4936120"/>
            <a:ext cx="4848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反射率為1，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完全反射。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透射率是零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字方塊 15">
            <a:extLst>
              <a:ext uri="{FF2B5EF4-FFF2-40B4-BE49-F238E27FC236}">
                <a16:creationId xmlns:a16="http://schemas.microsoft.com/office/drawing/2014/main" id="{E06FB7EB-ADEF-5A05-F969-AF2FB003F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5517232"/>
            <a:ext cx="7344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在禁止區，雖然有滲透機率，可算出機率流為零，並沒有機率流進去！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268B3A6C-E793-4AA9-1FB6-7A8E26D9FBE9}"/>
                  </a:ext>
                </a:extLst>
              </p:cNvPr>
              <p:cNvSpPr txBox="1"/>
              <p:nvPr/>
            </p:nvSpPr>
            <p:spPr bwMode="auto">
              <a:xfrm>
                <a:off x="1625347" y="5962905"/>
                <a:ext cx="3312958" cy="6267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268B3A6C-E793-4AA9-1FB6-7A8E26D9F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5347" y="5962905"/>
                <a:ext cx="3312958" cy="626710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F31CE9-BC89-C46B-F7B3-3C6DEA7EE4FC}"/>
                  </a:ext>
                </a:extLst>
              </p:cNvPr>
              <p:cNvSpPr txBox="1"/>
              <p:nvPr/>
            </p:nvSpPr>
            <p:spPr bwMode="auto">
              <a:xfrm>
                <a:off x="5094281" y="6053171"/>
                <a:ext cx="34621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對實數的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兩項抵消</a:t>
                </a:r>
                <a:r>
                  <a:rPr lang="en-US" dirty="0"/>
                  <a:t>，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F31CE9-BC89-C46B-F7B3-3C6DEA7EE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4281" y="6053171"/>
                <a:ext cx="3462141" cy="369332"/>
              </a:xfrm>
              <a:prstGeom prst="rect">
                <a:avLst/>
              </a:prstGeom>
              <a:blipFill>
                <a:blip r:embed="rId9"/>
                <a:stretch>
                  <a:fillRect l="-1832" t="-6667" r="-7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24">
                <a:extLst>
                  <a:ext uri="{FF2B5EF4-FFF2-40B4-BE49-F238E27FC236}">
                    <a16:creationId xmlns:a16="http://schemas.microsoft.com/office/drawing/2014/main" id="{80E525C5-4B7F-984C-AB48-C66B8AECC14C}"/>
                  </a:ext>
                </a:extLst>
              </p:cNvPr>
              <p:cNvSpPr txBox="1"/>
              <p:nvPr/>
            </p:nvSpPr>
            <p:spPr bwMode="auto">
              <a:xfrm>
                <a:off x="1621294" y="3618208"/>
                <a:ext cx="2226956" cy="38254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2" name="文字方塊 24">
                <a:extLst>
                  <a:ext uri="{FF2B5EF4-FFF2-40B4-BE49-F238E27FC236}">
                    <a16:creationId xmlns:a16="http://schemas.microsoft.com/office/drawing/2014/main" id="{80E525C5-4B7F-984C-AB48-C66B8AECC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1294" y="3618208"/>
                <a:ext cx="2226956" cy="3825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45B873-2A45-A7C0-B211-6095174E5169}"/>
                  </a:ext>
                </a:extLst>
              </p:cNvPr>
              <p:cNvSpPr txBox="1"/>
              <p:nvPr/>
            </p:nvSpPr>
            <p:spPr bwMode="auto">
              <a:xfrm>
                <a:off x="4125227" y="2629676"/>
                <a:ext cx="1187115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45B873-2A45-A7C0-B211-6095174E5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25227" y="2629676"/>
                <a:ext cx="1187115" cy="566694"/>
              </a:xfrm>
              <a:prstGeom prst="rect">
                <a:avLst/>
              </a:prstGeom>
              <a:blipFill>
                <a:blip r:embed="rId11"/>
                <a:stretch>
                  <a:fillRect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58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9" grpId="0"/>
      <p:bldP spid="10" grpId="0"/>
      <p:bldP spid="11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ED0713-3536-2304-47EF-8FF27E850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136650"/>
            <a:ext cx="6819900" cy="458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A51172B3-F768-16A3-18BD-CD859E3E948B}"/>
                  </a:ext>
                </a:extLst>
              </p:cNvPr>
              <p:cNvSpPr txBox="1"/>
              <p:nvPr/>
            </p:nvSpPr>
            <p:spPr bwMode="auto">
              <a:xfrm>
                <a:off x="4102576" y="548680"/>
                <a:ext cx="122257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=0.5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A51172B3-F768-16A3-18BD-CD859E3E9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02576" y="548680"/>
                <a:ext cx="122257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3167DFA0-BBC3-47A1-B4AA-94E005A706FD}"/>
                  </a:ext>
                </a:extLst>
              </p:cNvPr>
              <p:cNvSpPr txBox="1"/>
              <p:nvPr/>
            </p:nvSpPr>
            <p:spPr bwMode="auto">
              <a:xfrm>
                <a:off x="5652120" y="451858"/>
                <a:ext cx="823815" cy="56297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3167DFA0-BBC3-47A1-B4AA-94E005A70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52120" y="451858"/>
                <a:ext cx="823815" cy="562975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0742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C81662-8A08-2BCE-AD47-6E2276F19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836712"/>
            <a:ext cx="6680200" cy="3213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C10536-408B-4491-004E-5B4C3DF3A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04" y="4221088"/>
            <a:ext cx="6261783" cy="54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32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15" descr="D:\Dropbox\Documents\課程\YoungTextBook\Images\Chapter40\A_Images\A_Figures_and_Photos\40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600" y="1166815"/>
            <a:ext cx="3508375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33" name="Oval 7"/>
          <p:cNvSpPr>
            <a:spLocks noChangeArrowheads="1"/>
          </p:cNvSpPr>
          <p:nvPr/>
        </p:nvSpPr>
        <p:spPr bwMode="auto">
          <a:xfrm>
            <a:off x="4010624" y="663576"/>
            <a:ext cx="320675" cy="317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cxnSp>
        <p:nvCxnSpPr>
          <p:cNvPr id="29" name="直線單箭頭接點 28"/>
          <p:cNvCxnSpPr/>
          <p:nvPr/>
        </p:nvCxnSpPr>
        <p:spPr>
          <a:xfrm>
            <a:off x="4592215" y="1670053"/>
            <a:ext cx="500062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5024015" y="3398840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4432899" y="858838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1919062" y="4630742"/>
                <a:ext cx="5305876" cy="50052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062" y="4630742"/>
                <a:ext cx="5305876" cy="500522"/>
              </a:xfrm>
              <a:prstGeom prst="rect">
                <a:avLst/>
              </a:prstGeom>
              <a:blipFill>
                <a:blip r:embed="rId3"/>
                <a:stretch>
                  <a:fillRect b="-97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6F5BEB-C6D8-EDA5-6BDE-D496E0B1930F}"/>
                  </a:ext>
                </a:extLst>
              </p:cNvPr>
              <p:cNvSpPr txBox="1"/>
              <p:nvPr/>
            </p:nvSpPr>
            <p:spPr bwMode="auto">
              <a:xfrm>
                <a:off x="1434850" y="5372172"/>
                <a:ext cx="699622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若波未被限制，如自由電子波：任意的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數值，定態方程式都有解！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6F5BEB-C6D8-EDA5-6BDE-D496E0B19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4850" y="5372172"/>
                <a:ext cx="6996221" cy="369332"/>
              </a:xfrm>
              <a:prstGeom prst="rect">
                <a:avLst/>
              </a:prstGeom>
              <a:blipFill>
                <a:blip r:embed="rId4"/>
                <a:stretch>
                  <a:fillRect l="-725" t="-6452" r="-36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3553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圖片 1" descr="QM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3" r="11497" b="20187"/>
          <a:stretch>
            <a:fillRect/>
          </a:stretch>
        </p:blipFill>
        <p:spPr bwMode="auto">
          <a:xfrm>
            <a:off x="1507381" y="2348880"/>
            <a:ext cx="4572000" cy="399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文字方塊 2"/>
          <p:cNvSpPr txBox="1">
            <a:spLocks noChangeArrowheads="1"/>
          </p:cNvSpPr>
          <p:nvPr/>
        </p:nvSpPr>
        <p:spPr bwMode="auto">
          <a:xfrm>
            <a:off x="1507381" y="667989"/>
            <a:ext cx="49291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波包撞擊位階時，波會滲入禁止區，</a:t>
            </a:r>
            <a:endParaRPr lang="en-US" altLang="zh-TW" dirty="0"/>
          </a:p>
        </p:txBody>
      </p:sp>
      <p:sp>
        <p:nvSpPr>
          <p:cNvPr id="2" name="矩形 1"/>
          <p:cNvSpPr/>
          <p:nvPr/>
        </p:nvSpPr>
        <p:spPr>
          <a:xfrm>
            <a:off x="1494386" y="10688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zh-TW" altLang="en-US" dirty="0"/>
              <a:t>但在碰撞過後而言，滲入的部分就會消失，</a:t>
            </a:r>
            <a:endParaRPr lang="en-US" altLang="zh-TW" dirty="0"/>
          </a:p>
        </p:txBody>
      </p:sp>
      <p:sp>
        <p:nvSpPr>
          <p:cNvPr id="3" name="矩形 2"/>
          <p:cNvSpPr/>
          <p:nvPr/>
        </p:nvSpPr>
        <p:spPr>
          <a:xfrm>
            <a:off x="1494386" y="1477233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反射波包的行為幾乎如同一個古典的反彈粒子。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92544A-24FE-986A-10A0-D22D3E862EFA}"/>
                  </a:ext>
                </a:extLst>
              </p:cNvPr>
              <p:cNvSpPr txBox="1"/>
              <p:nvPr/>
            </p:nvSpPr>
            <p:spPr bwMode="auto">
              <a:xfrm>
                <a:off x="1494386" y="1885654"/>
                <a:ext cx="76312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但反射波與入射波的相角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</a:rPr>
                      <m:t>差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，會造成入射波包與反射波包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時間延遲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92544A-24FE-986A-10A0-D22D3E862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4386" y="1885654"/>
                <a:ext cx="7631282" cy="369332"/>
              </a:xfrm>
              <a:prstGeom prst="rect">
                <a:avLst/>
              </a:prstGeom>
              <a:blipFill>
                <a:blip r:embed="rId3"/>
                <a:stretch>
                  <a:fillRect l="-66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8021512-C93C-B96A-DDB5-AC55AE533C59}"/>
              </a:ext>
            </a:extLst>
          </p:cNvPr>
          <p:cNvSpPr txBox="1"/>
          <p:nvPr/>
        </p:nvSpPr>
        <p:spPr bwMode="auto">
          <a:xfrm>
            <a:off x="1507381" y="260648"/>
            <a:ext cx="4720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這個波的散射可以用波包處理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ChangeArrowheads="1"/>
          </p:cNvSpPr>
          <p:nvPr/>
        </p:nvSpPr>
        <p:spPr bwMode="auto">
          <a:xfrm>
            <a:off x="-1044624" y="206084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79875" name="Text Box 8"/>
          <p:cNvSpPr txBox="1">
            <a:spLocks noChangeArrowheads="1"/>
          </p:cNvSpPr>
          <p:nvPr/>
        </p:nvSpPr>
        <p:spPr bwMode="auto">
          <a:xfrm>
            <a:off x="1475656" y="2038908"/>
            <a:ext cx="7072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但如果這位能只持續很小一個範圍，位能很薄，粒子便能滲透過去，</a:t>
            </a:r>
            <a:endParaRPr lang="en-US" altLang="zh-TW" dirty="0"/>
          </a:p>
        </p:txBody>
      </p:sp>
      <p:pic>
        <p:nvPicPr>
          <p:cNvPr id="79876" name="Picture 10" descr="F38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1"/>
          <a:stretch>
            <a:fillRect/>
          </a:stretch>
        </p:blipFill>
        <p:spPr bwMode="auto">
          <a:xfrm>
            <a:off x="2627784" y="3068960"/>
            <a:ext cx="3348192" cy="248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 Box 12"/>
          <p:cNvSpPr txBox="1">
            <a:spLocks noChangeArrowheads="1"/>
          </p:cNvSpPr>
          <p:nvPr/>
        </p:nvSpPr>
        <p:spPr bwMode="auto">
          <a:xfrm>
            <a:off x="2771800" y="1021505"/>
            <a:ext cx="2869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穿隧效應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Tunneling Effect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89850" y="2510936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在位能壘後方形成一個自由粒子波！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4827595" y="3641206"/>
                <a:ext cx="498618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7595" y="3641206"/>
                <a:ext cx="49861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897F77E7-6FD2-4287-C06D-DCEA86130F97}"/>
                  </a:ext>
                </a:extLst>
              </p:cNvPr>
              <p:cNvSpPr txBox="1"/>
              <p:nvPr/>
            </p:nvSpPr>
            <p:spPr bwMode="auto">
              <a:xfrm>
                <a:off x="4607764" y="5276312"/>
                <a:ext cx="36004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897F77E7-6FD2-4287-C06D-DCEA86130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7764" y="5276312"/>
                <a:ext cx="36004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5">
            <a:extLst>
              <a:ext uri="{FF2B5EF4-FFF2-40B4-BE49-F238E27FC236}">
                <a16:creationId xmlns:a16="http://schemas.microsoft.com/office/drawing/2014/main" id="{41657C92-9588-FDE4-B7D3-52D8A82B8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850" y="1568119"/>
            <a:ext cx="7344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在禁止區，雖然有滲透機率，可算出機率流為零，並沒有機率流進去！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圖片 1" descr="wave 003.jpg"/>
          <p:cNvPicPr>
            <a:picLocks noChangeAspect="1"/>
          </p:cNvPicPr>
          <p:nvPr/>
        </p:nvPicPr>
        <p:blipFill>
          <a:blip r:embed="rId2">
            <a:lum bright="-2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3" b="43661"/>
          <a:stretch>
            <a:fillRect/>
          </a:stretch>
        </p:blipFill>
        <p:spPr bwMode="auto">
          <a:xfrm>
            <a:off x="1857375" y="928688"/>
            <a:ext cx="428625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6" descr="http://blog.liontravel.com/resserver.aspx?blogId=757&amp;resource=159447-IMGP1982.JPG&amp;mode=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357438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8" descr="http://blog.liontravel.com/resserver.aspx?blogId=757&amp;resource=159452-IMGP19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85875"/>
            <a:ext cx="362585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文字方塊 5"/>
          <p:cNvSpPr txBox="1">
            <a:spLocks noChangeArrowheads="1"/>
          </p:cNvSpPr>
          <p:nvPr/>
        </p:nvSpPr>
        <p:spPr bwMode="auto">
          <a:xfrm>
            <a:off x="4010026" y="1300921"/>
            <a:ext cx="4714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穿牆人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Passe-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MurailleMarcel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Aymé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1943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Chia-Hung Chang\Downloads\Data\Knight\Media\Chapter41\Images\41_31Figure-F.jpg">
            <a:extLst>
              <a:ext uri="{FF2B5EF4-FFF2-40B4-BE49-F238E27FC236}">
                <a16:creationId xmlns:a16="http://schemas.microsoft.com/office/drawing/2014/main" id="{9C92DDCA-BEB8-9BA9-DB2C-D7A5467E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222" y="244738"/>
            <a:ext cx="3738750" cy="28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3" name="Rectangle 1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4" name="Rectangle 1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5" name="Text Box 16"/>
          <p:cNvSpPr txBox="1">
            <a:spLocks noChangeArrowheads="1"/>
          </p:cNvSpPr>
          <p:nvPr/>
        </p:nvSpPr>
        <p:spPr bwMode="auto">
          <a:xfrm>
            <a:off x="173288" y="628328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Tunneling effect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穿隧效應</a:t>
            </a:r>
          </a:p>
        </p:txBody>
      </p:sp>
      <p:sp>
        <p:nvSpPr>
          <p:cNvPr id="45066" name="Text Box 17"/>
          <p:cNvSpPr txBox="1">
            <a:spLocks noChangeArrowheads="1"/>
          </p:cNvSpPr>
          <p:nvPr/>
        </p:nvSpPr>
        <p:spPr bwMode="auto">
          <a:xfrm>
            <a:off x="3929063" y="371475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機率密度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67" name="Text Box 18"/>
              <p:cNvSpPr txBox="1">
                <a:spLocks noChangeArrowheads="1"/>
              </p:cNvSpPr>
              <p:nvPr/>
            </p:nvSpPr>
            <p:spPr bwMode="auto">
              <a:xfrm>
                <a:off x="3946524" y="4589049"/>
                <a:ext cx="21281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穿透後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dirty="0"/>
                  <a:t>機率</a:t>
                </a:r>
              </a:p>
            </p:txBody>
          </p:sp>
        </mc:Choice>
        <mc:Fallback xmlns="">
          <p:sp>
            <p:nvSpPr>
              <p:cNvPr id="45067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6524" y="4589049"/>
                <a:ext cx="2128147" cy="369332"/>
              </a:xfrm>
              <a:prstGeom prst="rect">
                <a:avLst/>
              </a:prstGeom>
              <a:blipFill>
                <a:blip r:embed="rId3"/>
                <a:stretch>
                  <a:fillRect l="-2367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068" name="Picture 6" descr="F38_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3"/>
          <a:stretch>
            <a:fillRect/>
          </a:stretch>
        </p:blipFill>
        <p:spPr bwMode="auto">
          <a:xfrm>
            <a:off x="136525" y="3286125"/>
            <a:ext cx="367347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9" name="文字方塊 13"/>
          <p:cNvSpPr txBox="1">
            <a:spLocks noChangeArrowheads="1"/>
          </p:cNvSpPr>
          <p:nvPr/>
        </p:nvSpPr>
        <p:spPr bwMode="auto">
          <a:xfrm>
            <a:off x="3929063" y="3286922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在位壘中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70" name="文字方塊 14"/>
              <p:cNvSpPr txBox="1">
                <a:spLocks noChangeArrowheads="1"/>
              </p:cNvSpPr>
              <p:nvPr/>
            </p:nvSpPr>
            <p:spPr bwMode="auto">
              <a:xfrm>
                <a:off x="3942811" y="4164208"/>
                <a:ext cx="451390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隨距離而指數遞減。在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/>
                  <a:t>要連續。</a:t>
                </a:r>
              </a:p>
            </p:txBody>
          </p:sp>
        </mc:Choice>
        <mc:Fallback xmlns="">
          <p:sp>
            <p:nvSpPr>
              <p:cNvPr id="45070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2811" y="4164208"/>
                <a:ext cx="4513908" cy="369332"/>
              </a:xfrm>
              <a:prstGeom prst="rect">
                <a:avLst/>
              </a:prstGeom>
              <a:blipFill>
                <a:blip r:embed="rId5"/>
                <a:stretch>
                  <a:fillRect l="-1124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071" name="文字方塊 14"/>
          <p:cNvSpPr txBox="1">
            <a:spLocks noChangeArrowheads="1"/>
          </p:cNvSpPr>
          <p:nvPr/>
        </p:nvSpPr>
        <p:spPr bwMode="auto">
          <a:xfrm>
            <a:off x="1280434" y="5270070"/>
            <a:ext cx="6911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一個電子有這麼多的機率會穿透，其餘的機率則反彈回來！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5076388" y="3275939"/>
                <a:ext cx="163185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388" y="3275939"/>
                <a:ext cx="1631857" cy="369332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5064958" y="3738420"/>
                <a:ext cx="253137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64958" y="3738420"/>
                <a:ext cx="2531378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5824452" y="4572604"/>
                <a:ext cx="212814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24452" y="4572604"/>
                <a:ext cx="2128147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45D2A8CE-5E4F-8C8E-BEE7-EA08DCB421D9}"/>
                  </a:ext>
                </a:extLst>
              </p:cNvPr>
              <p:cNvSpPr txBox="1"/>
              <p:nvPr/>
            </p:nvSpPr>
            <p:spPr bwMode="auto">
              <a:xfrm>
                <a:off x="5010597" y="2020445"/>
                <a:ext cx="335196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45D2A8CE-5E4F-8C8E-BEE7-EA08DCB42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0597" y="2020445"/>
                <a:ext cx="335196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DCA999C9-30F0-4DBF-99E9-915E4EE50968}"/>
                  </a:ext>
                </a:extLst>
              </p:cNvPr>
              <p:cNvSpPr txBox="1"/>
              <p:nvPr/>
            </p:nvSpPr>
            <p:spPr bwMode="auto">
              <a:xfrm>
                <a:off x="2411760" y="4877564"/>
                <a:ext cx="36004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DCA999C9-30F0-4DBF-99E9-915E4EE50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1760" y="4877564"/>
                <a:ext cx="360040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2">
                <a:extLst>
                  <a:ext uri="{FF2B5EF4-FFF2-40B4-BE49-F238E27FC236}">
                    <a16:creationId xmlns:a16="http://schemas.microsoft.com/office/drawing/2014/main" id="{7E94F56C-7034-F6F6-383D-624CC4EBF975}"/>
                  </a:ext>
                </a:extLst>
              </p:cNvPr>
              <p:cNvSpPr txBox="1"/>
              <p:nvPr/>
            </p:nvSpPr>
            <p:spPr bwMode="auto">
              <a:xfrm>
                <a:off x="1382888" y="5702563"/>
                <a:ext cx="2057743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22">
                <a:extLst>
                  <a:ext uri="{FF2B5EF4-FFF2-40B4-BE49-F238E27FC236}">
                    <a16:creationId xmlns:a16="http://schemas.microsoft.com/office/drawing/2014/main" id="{7E94F56C-7034-F6F6-383D-624CC4EBF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2888" y="5702563"/>
                <a:ext cx="2057743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EEEFE1-ED1A-E6B7-9527-DA9CFAF5F719}"/>
                  </a:ext>
                </a:extLst>
              </p:cNvPr>
              <p:cNvSpPr txBox="1"/>
              <p:nvPr/>
            </p:nvSpPr>
            <p:spPr bwMode="auto">
              <a:xfrm>
                <a:off x="3440631" y="5956609"/>
                <a:ext cx="4752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能量差距越小，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𝜅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越小，穿透率越大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EEEFE1-ED1A-E6B7-9527-DA9CFAF5F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0631" y="5956609"/>
                <a:ext cx="4752528" cy="369332"/>
              </a:xfrm>
              <a:prstGeom prst="rect">
                <a:avLst/>
              </a:prstGeom>
              <a:blipFill>
                <a:blip r:embed="rId12"/>
                <a:stretch>
                  <a:fillRect l="-1064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0253B4B1-F1DA-4CC9-5304-C04DEDB5906C}"/>
                  </a:ext>
                </a:extLst>
              </p:cNvPr>
              <p:cNvSpPr txBox="1"/>
              <p:nvPr/>
            </p:nvSpPr>
            <p:spPr bwMode="auto">
              <a:xfrm>
                <a:off x="715636" y="1867753"/>
                <a:ext cx="123764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0253B4B1-F1DA-4CC9-5304-C04DEDB59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636" y="1867753"/>
                <a:ext cx="123764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9">
                <a:extLst>
                  <a:ext uri="{FF2B5EF4-FFF2-40B4-BE49-F238E27FC236}">
                    <a16:creationId xmlns:a16="http://schemas.microsoft.com/office/drawing/2014/main" id="{C08F3618-1669-AB8F-A186-ACA8020F1C0E}"/>
                  </a:ext>
                </a:extLst>
              </p:cNvPr>
              <p:cNvSpPr txBox="1"/>
              <p:nvPr/>
            </p:nvSpPr>
            <p:spPr bwMode="auto">
              <a:xfrm>
                <a:off x="698743" y="781771"/>
                <a:ext cx="80239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9">
                <a:extLst>
                  <a:ext uri="{FF2B5EF4-FFF2-40B4-BE49-F238E27FC236}">
                    <a16:creationId xmlns:a16="http://schemas.microsoft.com/office/drawing/2014/main" id="{C08F3618-1669-AB8F-A186-ACA8020F1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743" y="781771"/>
                <a:ext cx="80239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9">
                <a:extLst>
                  <a:ext uri="{FF2B5EF4-FFF2-40B4-BE49-F238E27FC236}">
                    <a16:creationId xmlns:a16="http://schemas.microsoft.com/office/drawing/2014/main" id="{0D7F1A16-9563-6EE2-8163-4FF1702C8D8F}"/>
                  </a:ext>
                </a:extLst>
              </p:cNvPr>
              <p:cNvSpPr txBox="1"/>
              <p:nvPr/>
            </p:nvSpPr>
            <p:spPr bwMode="auto">
              <a:xfrm>
                <a:off x="703228" y="1269766"/>
                <a:ext cx="2043829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9">
                <a:extLst>
                  <a:ext uri="{FF2B5EF4-FFF2-40B4-BE49-F238E27FC236}">
                    <a16:creationId xmlns:a16="http://schemas.microsoft.com/office/drawing/2014/main" id="{0D7F1A16-9563-6EE2-8163-4FF1702C8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228" y="1269766"/>
                <a:ext cx="2043829" cy="3782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2BE5A20B-8B77-2BCA-43A1-D308C7A042E1}"/>
                  </a:ext>
                </a:extLst>
              </p:cNvPr>
              <p:cNvSpPr txBox="1"/>
              <p:nvPr/>
            </p:nvSpPr>
            <p:spPr bwMode="auto">
              <a:xfrm>
                <a:off x="3460267" y="733302"/>
                <a:ext cx="1371594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2BE5A20B-8B77-2BCA-43A1-D308C7A04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0267" y="733302"/>
                <a:ext cx="1371594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2FD14F7-415E-C289-45FD-1C87200F6CEB}"/>
                  </a:ext>
                </a:extLst>
              </p:cNvPr>
              <p:cNvSpPr txBox="1"/>
              <p:nvPr/>
            </p:nvSpPr>
            <p:spPr bwMode="auto">
              <a:xfrm>
                <a:off x="2960531" y="2380820"/>
                <a:ext cx="2057743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2FD14F7-415E-C289-45FD-1C87200F6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0531" y="2380820"/>
                <a:ext cx="2057743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7">
                <a:extLst>
                  <a:ext uri="{FF2B5EF4-FFF2-40B4-BE49-F238E27FC236}">
                    <a16:creationId xmlns:a16="http://schemas.microsoft.com/office/drawing/2014/main" id="{69F0560C-71AF-C88E-6567-858694864F55}"/>
                  </a:ext>
                </a:extLst>
              </p:cNvPr>
              <p:cNvSpPr txBox="1"/>
              <p:nvPr/>
            </p:nvSpPr>
            <p:spPr bwMode="auto">
              <a:xfrm>
                <a:off x="704819" y="2380820"/>
                <a:ext cx="222092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7">
                <a:extLst>
                  <a:ext uri="{FF2B5EF4-FFF2-40B4-BE49-F238E27FC236}">
                    <a16:creationId xmlns:a16="http://schemas.microsoft.com/office/drawing/2014/main" id="{69F0560C-71AF-C88E-6567-858694864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4819" y="2380820"/>
                <a:ext cx="2220929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9">
                <a:extLst>
                  <a:ext uri="{FF2B5EF4-FFF2-40B4-BE49-F238E27FC236}">
                    <a16:creationId xmlns:a16="http://schemas.microsoft.com/office/drawing/2014/main" id="{DD9A053F-640E-30D5-693D-12E75F56BF0A}"/>
                  </a:ext>
                </a:extLst>
              </p:cNvPr>
              <p:cNvSpPr txBox="1"/>
              <p:nvPr/>
            </p:nvSpPr>
            <p:spPr bwMode="auto">
              <a:xfrm>
                <a:off x="672855" y="3482279"/>
                <a:ext cx="1363387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𝑆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9">
                <a:extLst>
                  <a:ext uri="{FF2B5EF4-FFF2-40B4-BE49-F238E27FC236}">
                    <a16:creationId xmlns:a16="http://schemas.microsoft.com/office/drawing/2014/main" id="{DD9A053F-640E-30D5-693D-12E75F56B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855" y="3482279"/>
                <a:ext cx="1363387" cy="378245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C22101C4-8079-328D-E901-0A1136A64DD8}"/>
                  </a:ext>
                </a:extLst>
              </p:cNvPr>
              <p:cNvSpPr txBox="1"/>
              <p:nvPr/>
            </p:nvSpPr>
            <p:spPr bwMode="auto">
              <a:xfrm>
                <a:off x="672855" y="2969487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C22101C4-8079-328D-E901-0A1136A64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855" y="2969487"/>
                <a:ext cx="80804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圖片 1" descr="wave 003.jpg">
            <a:extLst>
              <a:ext uri="{FF2B5EF4-FFF2-40B4-BE49-F238E27FC236}">
                <a16:creationId xmlns:a16="http://schemas.microsoft.com/office/drawing/2014/main" id="{0A3A9033-98E4-8359-6AD0-8625622DDB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-2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6" t="30940" b="53682"/>
          <a:stretch/>
        </p:blipFill>
        <p:spPr bwMode="auto">
          <a:xfrm>
            <a:off x="5076056" y="3221369"/>
            <a:ext cx="3788952" cy="112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6BB313-B99E-150A-9E44-BEF1E8AA74D4}"/>
                  </a:ext>
                </a:extLst>
              </p:cNvPr>
              <p:cNvSpPr txBox="1"/>
              <p:nvPr/>
            </p:nvSpPr>
            <p:spPr bwMode="auto">
              <a:xfrm>
                <a:off x="646120" y="4369844"/>
                <a:ext cx="33498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TW" dirty="0"/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TW" dirty="0"/>
                  <a:t>在兩邊界</a:t>
                </a:r>
                <a:r>
                  <a:rPr lang="en-GB" dirty="0"/>
                  <a:t>都要</a:t>
                </a:r>
                <a:r>
                  <a:rPr lang="en-TW" dirty="0"/>
                  <a:t>連續，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6BB313-B99E-150A-9E44-BEF1E8AA7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6120" y="4369844"/>
                <a:ext cx="3349816" cy="369332"/>
              </a:xfrm>
              <a:prstGeom prst="rect">
                <a:avLst/>
              </a:prstGeom>
              <a:blipFill>
                <a:blip r:embed="rId11"/>
                <a:stretch>
                  <a:fillRect l="-377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9">
                <a:extLst>
                  <a:ext uri="{FF2B5EF4-FFF2-40B4-BE49-F238E27FC236}">
                    <a16:creationId xmlns:a16="http://schemas.microsoft.com/office/drawing/2014/main" id="{439289B8-4515-252C-4D05-C77B7737AB74}"/>
                  </a:ext>
                </a:extLst>
              </p:cNvPr>
              <p:cNvSpPr txBox="1"/>
              <p:nvPr/>
            </p:nvSpPr>
            <p:spPr bwMode="auto">
              <a:xfrm>
                <a:off x="2747057" y="4891549"/>
                <a:ext cx="2225096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19">
                <a:extLst>
                  <a:ext uri="{FF2B5EF4-FFF2-40B4-BE49-F238E27FC236}">
                    <a16:creationId xmlns:a16="http://schemas.microsoft.com/office/drawing/2014/main" id="{439289B8-4515-252C-4D05-C77B7737A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47057" y="4891549"/>
                <a:ext cx="2225096" cy="618246"/>
              </a:xfrm>
              <a:prstGeom prst="rect">
                <a:avLst/>
              </a:prstGeom>
              <a:blipFill>
                <a:blip r:embed="rId12"/>
                <a:stretch>
                  <a:fillRect b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9">
                <a:extLst>
                  <a:ext uri="{FF2B5EF4-FFF2-40B4-BE49-F238E27FC236}">
                    <a16:creationId xmlns:a16="http://schemas.microsoft.com/office/drawing/2014/main" id="{1AF8F1E3-E83F-0D46-0638-666BCCC8D160}"/>
                  </a:ext>
                </a:extLst>
              </p:cNvPr>
              <p:cNvSpPr txBox="1"/>
              <p:nvPr/>
            </p:nvSpPr>
            <p:spPr bwMode="auto">
              <a:xfrm>
                <a:off x="703228" y="1269766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19">
                <a:extLst>
                  <a:ext uri="{FF2B5EF4-FFF2-40B4-BE49-F238E27FC236}">
                    <a16:creationId xmlns:a16="http://schemas.microsoft.com/office/drawing/2014/main" id="{1AF8F1E3-E83F-0D46-0638-666BCCC8D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228" y="1269766"/>
                <a:ext cx="2190343" cy="378245"/>
              </a:xfrm>
              <a:prstGeom prst="rect">
                <a:avLst/>
              </a:prstGeom>
              <a:blipFill>
                <a:blip r:embed="rId1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19">
                <a:extLst>
                  <a:ext uri="{FF2B5EF4-FFF2-40B4-BE49-F238E27FC236}">
                    <a16:creationId xmlns:a16="http://schemas.microsoft.com/office/drawing/2014/main" id="{CD39D822-21B5-5F88-E283-D92D454D20A8}"/>
                  </a:ext>
                </a:extLst>
              </p:cNvPr>
              <p:cNvSpPr txBox="1"/>
              <p:nvPr/>
            </p:nvSpPr>
            <p:spPr bwMode="auto">
              <a:xfrm>
                <a:off x="3407905" y="5647280"/>
                <a:ext cx="3031664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𝑖𝑘𝑎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19">
                <a:extLst>
                  <a:ext uri="{FF2B5EF4-FFF2-40B4-BE49-F238E27FC236}">
                    <a16:creationId xmlns:a16="http://schemas.microsoft.com/office/drawing/2014/main" id="{CD39D822-21B5-5F88-E283-D92D454D2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7905" y="5647280"/>
                <a:ext cx="3031664" cy="61824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74744BE2-E691-BB82-F3E5-43B09CBA62FA}"/>
                  </a:ext>
                </a:extLst>
              </p:cNvPr>
              <p:cNvSpPr txBox="1"/>
              <p:nvPr/>
            </p:nvSpPr>
            <p:spPr bwMode="auto">
              <a:xfrm>
                <a:off x="697738" y="4891549"/>
                <a:ext cx="169065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74744BE2-E691-BB82-F3E5-43B09CBA6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7738" y="4891549"/>
                <a:ext cx="16906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F4B16369-F27D-9668-49D2-45A403CDE939}"/>
                  </a:ext>
                </a:extLst>
              </p:cNvPr>
              <p:cNvSpPr txBox="1"/>
              <p:nvPr/>
            </p:nvSpPr>
            <p:spPr bwMode="auto">
              <a:xfrm>
                <a:off x="675133" y="5778759"/>
                <a:ext cx="2481449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𝑆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F4B16369-F27D-9668-49D2-45A403CDE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5133" y="5778759"/>
                <a:ext cx="2481449" cy="37824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29D5112-ED81-A9E0-AC71-646E43DDE7F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7405" t="28746" r="1299" b="42482"/>
          <a:stretch/>
        </p:blipFill>
        <p:spPr>
          <a:xfrm>
            <a:off x="5076056" y="764704"/>
            <a:ext cx="3752808" cy="23445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E78EE0-B5C5-1C30-4A95-AB7D07034516}"/>
              </a:ext>
            </a:extLst>
          </p:cNvPr>
          <p:cNvSpPr txBox="1"/>
          <p:nvPr/>
        </p:nvSpPr>
        <p:spPr bwMode="auto">
          <a:xfrm>
            <a:off x="3407905" y="260648"/>
            <a:ext cx="20281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比較嚴格的計算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9DC989-8B6E-359F-C5E0-0BC6D989F956}"/>
              </a:ext>
            </a:extLst>
          </p:cNvPr>
          <p:cNvSpPr txBox="1"/>
          <p:nvPr/>
        </p:nvSpPr>
        <p:spPr bwMode="auto">
          <a:xfrm>
            <a:off x="1953283" y="1889912"/>
            <a:ext cx="375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在位壘中，指數遞增也要列入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60B86A6A-04FA-9726-ADAD-D0D273CA2536}"/>
                  </a:ext>
                </a:extLst>
              </p:cNvPr>
              <p:cNvSpPr txBox="1"/>
              <p:nvPr/>
            </p:nvSpPr>
            <p:spPr bwMode="auto">
              <a:xfrm>
                <a:off x="5304891" y="4891549"/>
                <a:ext cx="80239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60B86A6A-04FA-9726-ADAD-D0D273CA2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04891" y="4891549"/>
                <a:ext cx="802399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7B5F978-0EB0-D3E9-5DFF-E92224723AD4}"/>
                  </a:ext>
                </a:extLst>
              </p:cNvPr>
              <p:cNvSpPr txBox="1"/>
              <p:nvPr/>
            </p:nvSpPr>
            <p:spPr bwMode="auto">
              <a:xfrm>
                <a:off x="6974973" y="5689158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7B5F978-0EB0-D3E9-5DFF-E92224723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74973" y="5689158"/>
                <a:ext cx="808042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654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  <p:bldP spid="17" grpId="0" animBg="1"/>
      <p:bldP spid="18" grpId="0" animBg="1"/>
      <p:bldP spid="21" grpId="0"/>
      <p:bldP spid="23" grpId="0" animBg="1"/>
      <p:bldP spid="26" grpId="0" animBg="1"/>
      <p:bldP spid="2" grpId="0" animBg="1"/>
      <p:bldP spid="3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65770D-391F-66E9-5146-F3A2D070B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88"/>
          <a:stretch/>
        </p:blipFill>
        <p:spPr>
          <a:xfrm>
            <a:off x="1663700" y="166723"/>
            <a:ext cx="6076652" cy="30462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AC7386-8C40-5896-6864-09C6F4BBC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964"/>
          <a:stretch/>
        </p:blipFill>
        <p:spPr>
          <a:xfrm>
            <a:off x="1663700" y="3153149"/>
            <a:ext cx="6076652" cy="279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45AE9F-9BE9-1E37-0A74-39982A9D0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451" b="28569"/>
          <a:stretch/>
        </p:blipFill>
        <p:spPr>
          <a:xfrm>
            <a:off x="1651606" y="5266944"/>
            <a:ext cx="6076652" cy="15234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0C97F8-A40E-A3D9-2C34-D98939DA496C}"/>
              </a:ext>
            </a:extLst>
          </p:cNvPr>
          <p:cNvSpPr/>
          <p:nvPr/>
        </p:nvSpPr>
        <p:spPr>
          <a:xfrm>
            <a:off x="3673405" y="166723"/>
            <a:ext cx="1872208" cy="6836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F3AE06-B0E2-5A7C-55E4-409F5E62E9D5}"/>
              </a:ext>
            </a:extLst>
          </p:cNvPr>
          <p:cNvSpPr/>
          <p:nvPr/>
        </p:nvSpPr>
        <p:spPr>
          <a:xfrm>
            <a:off x="3616503" y="2280518"/>
            <a:ext cx="1872208" cy="6836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068508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96058-F6F0-8550-2092-64C08EE4D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435"/>
          <a:stretch/>
        </p:blipFill>
        <p:spPr>
          <a:xfrm>
            <a:off x="172908" y="4146174"/>
            <a:ext cx="8798183" cy="2120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3AAD04-7A18-56E2-5976-1A28A2701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540"/>
          <a:stretch/>
        </p:blipFill>
        <p:spPr>
          <a:xfrm>
            <a:off x="173695" y="2274050"/>
            <a:ext cx="8072891" cy="1853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29F0B-2ABE-6AB5-A3FD-58C87E259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541" b="28569"/>
          <a:stretch/>
        </p:blipFill>
        <p:spPr>
          <a:xfrm>
            <a:off x="867863" y="481691"/>
            <a:ext cx="7584034" cy="1007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AA675D-241B-A311-6539-C21A2FA3FAF4}"/>
                  </a:ext>
                </a:extLst>
              </p:cNvPr>
              <p:cNvSpPr txBox="1"/>
              <p:nvPr/>
            </p:nvSpPr>
            <p:spPr bwMode="auto">
              <a:xfrm>
                <a:off x="822494" y="2780928"/>
                <a:ext cx="1001684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     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AA675D-241B-A311-6539-C21A2FA3F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494" y="2780928"/>
                <a:ext cx="1001684" cy="276999"/>
              </a:xfrm>
              <a:prstGeom prst="rect">
                <a:avLst/>
              </a:prstGeom>
              <a:blipFill>
                <a:blip r:embed="rId4"/>
                <a:stretch>
                  <a:fillRect l="-7500" t="-4348" r="-1250" b="-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707736-6688-374B-C437-97E2119FDCA0}"/>
                  </a:ext>
                </a:extLst>
              </p:cNvPr>
              <p:cNvSpPr txBox="1"/>
              <p:nvPr/>
            </p:nvSpPr>
            <p:spPr bwMode="auto">
              <a:xfrm>
                <a:off x="1547664" y="5068012"/>
                <a:ext cx="100811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sz="20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       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TW" sz="20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707736-6688-374B-C437-97E2119FD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5068012"/>
                <a:ext cx="1008112" cy="307777"/>
              </a:xfrm>
              <a:prstGeom prst="rect">
                <a:avLst/>
              </a:prstGeom>
              <a:blipFill>
                <a:blip r:embed="rId5"/>
                <a:stretch>
                  <a:fillRect l="-12346" t="-3846" r="-6173" b="-346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52EF6E6-13DA-3E30-A435-5C043FAC9CFC}"/>
              </a:ext>
            </a:extLst>
          </p:cNvPr>
          <p:cNvSpPr/>
          <p:nvPr/>
        </p:nvSpPr>
        <p:spPr>
          <a:xfrm>
            <a:off x="3909539" y="4912508"/>
            <a:ext cx="551312" cy="611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29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A279D3-29A1-645C-6160-82AACDFD0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0" y="1631950"/>
            <a:ext cx="36322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550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3DCBA4-012F-1C3B-FF7C-9C3628B93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32656"/>
            <a:ext cx="666515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23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0" descr="f40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785938"/>
            <a:ext cx="18478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4" descr="f40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00063"/>
            <a:ext cx="28384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5" descr="f40_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36838"/>
            <a:ext cx="28860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Line 7"/>
          <p:cNvSpPr>
            <a:spLocks noChangeShapeType="1"/>
          </p:cNvSpPr>
          <p:nvPr/>
        </p:nvSpPr>
        <p:spPr bwMode="auto">
          <a:xfrm flipH="1">
            <a:off x="1763713" y="2071688"/>
            <a:ext cx="2593975" cy="1212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3190" name="Text Box 8"/>
          <p:cNvSpPr txBox="1">
            <a:spLocks noChangeArrowheads="1"/>
          </p:cNvSpPr>
          <p:nvPr/>
        </p:nvSpPr>
        <p:spPr bwMode="auto">
          <a:xfrm>
            <a:off x="3563938" y="4508500"/>
            <a:ext cx="542925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/>
              <a:t>電子被拘限於一定區域時，能量為離散的能階</a:t>
            </a:r>
          </a:p>
        </p:txBody>
      </p:sp>
      <p:sp>
        <p:nvSpPr>
          <p:cNvPr id="93191" name="Text Box 9"/>
          <p:cNvSpPr txBox="1">
            <a:spLocks noChangeArrowheads="1"/>
          </p:cNvSpPr>
          <p:nvPr/>
        </p:nvSpPr>
        <p:spPr bwMode="auto">
          <a:xfrm>
            <a:off x="3563938" y="5084763"/>
            <a:ext cx="542925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/>
              <a:t>電子不被拘限於一定區域時，能量為連續</a:t>
            </a:r>
          </a:p>
        </p:txBody>
      </p:sp>
      <p:sp>
        <p:nvSpPr>
          <p:cNvPr id="93192" name="文字方塊 8"/>
          <p:cNvSpPr txBox="1">
            <a:spLocks noChangeArrowheads="1"/>
          </p:cNvSpPr>
          <p:nvPr/>
        </p:nvSpPr>
        <p:spPr bwMode="auto">
          <a:xfrm>
            <a:off x="1259632" y="5839368"/>
            <a:ext cx="71287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如果是有限大位能井，能量就會同時有連續與離散的部分！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C153D-F4A7-DCDA-D49F-9DC160F6A311}"/>
              </a:ext>
            </a:extLst>
          </p:cNvPr>
          <p:cNvSpPr txBox="1"/>
          <p:nvPr/>
        </p:nvSpPr>
        <p:spPr bwMode="auto">
          <a:xfrm>
            <a:off x="1259632" y="6258260"/>
            <a:ext cx="4752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因為能階高到一定值後，就不再被束縛了</a:t>
            </a:r>
          </a:p>
        </p:txBody>
      </p:sp>
    </p:spTree>
    <p:extLst>
      <p:ext uri="{BB962C8B-B14F-4D97-AF65-F5344CB8AC3E}">
        <p14:creationId xmlns:p14="http://schemas.microsoft.com/office/powerpoint/2010/main" val="31071165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FB7398-34C1-132A-5178-49C67068A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366483" y="908720"/>
            <a:ext cx="641103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24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9EAE5-D5E3-30BC-4B94-C50559421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1763688" y="116632"/>
            <a:ext cx="5400600" cy="4003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7C0AC3-B5CC-3320-EE25-335C6039F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964"/>
          <a:stretch/>
        </p:blipFill>
        <p:spPr>
          <a:xfrm>
            <a:off x="1763688" y="4107634"/>
            <a:ext cx="5816600" cy="26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84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5BD3B-B928-51A9-8132-AC07ECB2F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51"/>
          <a:stretch/>
        </p:blipFill>
        <p:spPr>
          <a:xfrm>
            <a:off x="1403648" y="26565"/>
            <a:ext cx="5816600" cy="2847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D39FD5-A103-3789-F194-3143218AA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398" y="2874441"/>
            <a:ext cx="5753100" cy="389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347040-7F24-2620-5506-CD6BA97FA8E1}"/>
              </a:ext>
            </a:extLst>
          </p:cNvPr>
          <p:cNvSpPr txBox="1"/>
          <p:nvPr/>
        </p:nvSpPr>
        <p:spPr bwMode="auto">
          <a:xfrm>
            <a:off x="1696735" y="1844824"/>
            <a:ext cx="571009" cy="3600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072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2359CA-CD66-BD04-F29A-1F853ECB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70123"/>
            <a:ext cx="6912768" cy="65177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E7FE2-FC9E-A067-BAC7-02BBBBBA7017}"/>
              </a:ext>
            </a:extLst>
          </p:cNvPr>
          <p:cNvSpPr/>
          <p:nvPr/>
        </p:nvSpPr>
        <p:spPr>
          <a:xfrm>
            <a:off x="3131840" y="777484"/>
            <a:ext cx="4176464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0DEB54-6D57-FB28-8DAD-45111262A6D5}"/>
              </a:ext>
            </a:extLst>
          </p:cNvPr>
          <p:cNvSpPr/>
          <p:nvPr/>
        </p:nvSpPr>
        <p:spPr>
          <a:xfrm>
            <a:off x="1763688" y="3069216"/>
            <a:ext cx="4392488" cy="12238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6B05A3-4757-0F63-8479-471CB3C5BE43}"/>
                  </a:ext>
                </a:extLst>
              </p:cNvPr>
              <p:cNvSpPr txBox="1"/>
              <p:nvPr/>
            </p:nvSpPr>
            <p:spPr bwMode="auto">
              <a:xfrm>
                <a:off x="251489" y="1024291"/>
                <a:ext cx="2430473" cy="58650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𝜅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𝜅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6B05A3-4757-0F63-8479-471CB3C5B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89" y="1024291"/>
                <a:ext cx="2430473" cy="586507"/>
              </a:xfrm>
              <a:prstGeom prst="rect">
                <a:avLst/>
              </a:prstGeom>
              <a:blipFill>
                <a:blip r:embed="rId3"/>
                <a:stretch>
                  <a:fillRect b="-127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9779D6-7A20-5B17-CBEE-78402E27FC53}"/>
                  </a:ext>
                </a:extLst>
              </p:cNvPr>
              <p:cNvSpPr txBox="1"/>
              <p:nvPr/>
            </p:nvSpPr>
            <p:spPr bwMode="auto">
              <a:xfrm>
                <a:off x="3337168" y="885791"/>
                <a:ext cx="437427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9779D6-7A20-5B17-CBEE-78402E27F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168" y="885791"/>
                <a:ext cx="437427" cy="276999"/>
              </a:xfrm>
              <a:prstGeom prst="rect">
                <a:avLst/>
              </a:prstGeom>
              <a:blipFill>
                <a:blip r:embed="rId4"/>
                <a:stretch>
                  <a:fillRect t="-4348" r="-2778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B590DE-6F31-07FC-388B-358720166707}"/>
                  </a:ext>
                </a:extLst>
              </p:cNvPr>
              <p:cNvSpPr txBox="1"/>
              <p:nvPr/>
            </p:nvSpPr>
            <p:spPr bwMode="auto">
              <a:xfrm>
                <a:off x="3337169" y="5504707"/>
                <a:ext cx="437427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B590DE-6F31-07FC-388B-358720166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169" y="5504707"/>
                <a:ext cx="437427" cy="276999"/>
              </a:xfrm>
              <a:prstGeom prst="rect">
                <a:avLst/>
              </a:prstGeom>
              <a:blipFill>
                <a:blip r:embed="rId5"/>
                <a:stretch>
                  <a:fillRect t="-4348" r="-2778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278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609B6-C25A-080D-AD8D-6DD67885F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38"/>
          <a:stretch/>
        </p:blipFill>
        <p:spPr>
          <a:xfrm>
            <a:off x="1115616" y="5054898"/>
            <a:ext cx="7128792" cy="1584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CB3332-829A-721E-D2AD-2840C4762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486"/>
          <a:stretch/>
        </p:blipFill>
        <p:spPr>
          <a:xfrm>
            <a:off x="1115616" y="1121629"/>
            <a:ext cx="7128792" cy="39332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60C8C8-C5F3-C076-F4CA-E7CA017B0DB7}"/>
                  </a:ext>
                </a:extLst>
              </p:cNvPr>
              <p:cNvSpPr txBox="1"/>
              <p:nvPr/>
            </p:nvSpPr>
            <p:spPr bwMode="auto">
              <a:xfrm>
                <a:off x="3102084" y="583398"/>
                <a:ext cx="2891433" cy="58650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𝜅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𝜅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60C8C8-C5F3-C076-F4CA-E7CA017B0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2084" y="583398"/>
                <a:ext cx="2891433" cy="586507"/>
              </a:xfrm>
              <a:prstGeom prst="rect">
                <a:avLst/>
              </a:prstGeom>
              <a:blipFill>
                <a:blip r:embed="rId4"/>
                <a:stretch>
                  <a:fillRect l="-1316" r="-439" b="-106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76F4271-A0E7-593E-E4AB-BB515760A4E4}"/>
              </a:ext>
            </a:extLst>
          </p:cNvPr>
          <p:cNvSpPr txBox="1"/>
          <p:nvPr/>
        </p:nvSpPr>
        <p:spPr bwMode="auto">
          <a:xfrm>
            <a:off x="993082" y="178759"/>
            <a:ext cx="7899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更厲害：方程式是線性，若位能壘不是方形，可用方形位能壘來組合近似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8B6207-7D3A-FA32-D274-83D317C1E868}"/>
              </a:ext>
            </a:extLst>
          </p:cNvPr>
          <p:cNvSpPr txBox="1"/>
          <p:nvPr/>
        </p:nvSpPr>
        <p:spPr bwMode="auto">
          <a:xfrm>
            <a:off x="1115616" y="3429000"/>
            <a:ext cx="4032448" cy="2880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6914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D6A8B2-27D5-DC37-57DF-15D1F9B2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218896"/>
            <a:ext cx="6184652" cy="2754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FD530F-BFC5-8DB8-7810-0AC47422F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4" r="33334" b="66501"/>
          <a:stretch/>
        </p:blipFill>
        <p:spPr>
          <a:xfrm>
            <a:off x="1907704" y="863400"/>
            <a:ext cx="4604494" cy="156223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D410EC-4055-FA16-5713-F28DC18DBE31}"/>
              </a:ext>
            </a:extLst>
          </p:cNvPr>
          <p:cNvCxnSpPr>
            <a:cxnSpLocks/>
          </p:cNvCxnSpPr>
          <p:nvPr/>
        </p:nvCxnSpPr>
        <p:spPr>
          <a:xfrm>
            <a:off x="3995936" y="1644519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AE6772-F430-C5DC-7397-936B5DA35EC2}"/>
                  </a:ext>
                </a:extLst>
              </p:cNvPr>
              <p:cNvSpPr txBox="1"/>
              <p:nvPr/>
            </p:nvSpPr>
            <p:spPr bwMode="auto">
              <a:xfrm>
                <a:off x="4082180" y="1659565"/>
                <a:ext cx="187552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</m:oMath>
                </a14:m>
                <a:r>
                  <a:rPr lang="en-TW" sz="1400" i="1" dirty="0">
                    <a:latin typeface="Times New Roman" pitchFamily="18" charset="0"/>
                    <a:cs typeface="Times New Roman" pitchFamily="18" charset="0"/>
                  </a:rPr>
                  <a:t>x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AE6772-F430-C5DC-7397-936B5DA35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2180" y="1659565"/>
                <a:ext cx="187552" cy="215444"/>
              </a:xfrm>
              <a:prstGeom prst="rect">
                <a:avLst/>
              </a:prstGeom>
              <a:blipFill>
                <a:blip r:embed="rId4"/>
                <a:stretch>
                  <a:fillRect l="-33333" t="-22222" r="-60000" b="-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EE06C66-F01E-C50D-4630-40D55EE97DF3}"/>
              </a:ext>
            </a:extLst>
          </p:cNvPr>
          <p:cNvSpPr txBox="1"/>
          <p:nvPr/>
        </p:nvSpPr>
        <p:spPr bwMode="auto">
          <a:xfrm>
            <a:off x="1851941" y="2675172"/>
            <a:ext cx="4460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總透射率等於個別透射率的乘積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4EFF31-E85A-A5A3-37ED-821E1DB1DFF8}"/>
              </a:ext>
            </a:extLst>
          </p:cNvPr>
          <p:cNvSpPr/>
          <p:nvPr/>
        </p:nvSpPr>
        <p:spPr>
          <a:xfrm>
            <a:off x="1979712" y="5198435"/>
            <a:ext cx="3744416" cy="7744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99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3FEBE7-9035-D748-5382-824D6DD78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9" y="3651861"/>
            <a:ext cx="7602612" cy="3024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26D8AB-3D9B-E024-553A-97F7185CDB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81"/>
          <a:stretch/>
        </p:blipFill>
        <p:spPr>
          <a:xfrm>
            <a:off x="1403648" y="798717"/>
            <a:ext cx="7530729" cy="2853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86DE5A-59F7-E907-FDEC-45044FC06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4" r="33334" b="66501"/>
          <a:stretch/>
        </p:blipFill>
        <p:spPr>
          <a:xfrm>
            <a:off x="209623" y="2528022"/>
            <a:ext cx="3312368" cy="11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202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FFBF84-51A2-8C5F-441A-29AAD3734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16632"/>
            <a:ext cx="7112000" cy="483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3574C-BFE9-FA52-B954-057D6C73EF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599"/>
          <a:stretch/>
        </p:blipFill>
        <p:spPr>
          <a:xfrm>
            <a:off x="1017067" y="4959747"/>
            <a:ext cx="7110933" cy="1653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A50EC4-0EF6-20CB-AD5D-F2A77C9A043A}"/>
                  </a:ext>
                </a:extLst>
              </p:cNvPr>
              <p:cNvSpPr txBox="1"/>
              <p:nvPr/>
            </p:nvSpPr>
            <p:spPr bwMode="auto">
              <a:xfrm>
                <a:off x="5796136" y="2397482"/>
                <a:ext cx="1576457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𝑊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ℰ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A50EC4-0EF6-20CB-AD5D-F2A77C9A0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6136" y="2397482"/>
                <a:ext cx="1576457" cy="276999"/>
              </a:xfrm>
              <a:prstGeom prst="rect">
                <a:avLst/>
              </a:prstGeom>
              <a:blipFill>
                <a:blip r:embed="rId4"/>
                <a:stretch>
                  <a:fillRect l="-2400" r="-2400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0E8BACB-1C07-3B70-9351-22BE41AD86AA}"/>
              </a:ext>
            </a:extLst>
          </p:cNvPr>
          <p:cNvSpPr txBox="1"/>
          <p:nvPr/>
        </p:nvSpPr>
        <p:spPr bwMode="auto">
          <a:xfrm>
            <a:off x="539552" y="2172843"/>
            <a:ext cx="51125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場放射：加上電場，可以使電子穿隧離開固體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5588306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9BB1A5-82BB-AAFC-6A16-D6ED54C5C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" y="1842152"/>
            <a:ext cx="7104888" cy="4896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7A1F2D-E43F-7730-14EF-DABDD4B4D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598" b="1"/>
          <a:stretch/>
        </p:blipFill>
        <p:spPr>
          <a:xfrm>
            <a:off x="1019556" y="119236"/>
            <a:ext cx="7104888" cy="1944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4516D5-5684-F236-7D49-63EAE24C57DC}"/>
                  </a:ext>
                </a:extLst>
              </p:cNvPr>
              <p:cNvSpPr txBox="1"/>
              <p:nvPr/>
            </p:nvSpPr>
            <p:spPr bwMode="auto">
              <a:xfrm>
                <a:off x="2987824" y="1483271"/>
                <a:ext cx="2826991" cy="35888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  <m:nary>
                            <m:naryPr>
                              <m:limLoc m:val="undOvr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𝑑𝑥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𝑊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ℰ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/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e>
                          </m:nary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4516D5-5684-F236-7D49-63EAE24C5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7824" y="1483271"/>
                <a:ext cx="2826991" cy="358881"/>
              </a:xfrm>
              <a:prstGeom prst="rect">
                <a:avLst/>
              </a:prstGeom>
              <a:blipFill>
                <a:blip r:embed="rId4"/>
                <a:stretch>
                  <a:fillRect l="-1345" t="-100000" b="-1448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D181A98-3222-244E-366B-5905AC44207C}"/>
                  </a:ext>
                </a:extLst>
              </p:cNvPr>
              <p:cNvSpPr txBox="1"/>
              <p:nvPr/>
            </p:nvSpPr>
            <p:spPr bwMode="auto">
              <a:xfrm>
                <a:off x="2452477" y="5301208"/>
                <a:ext cx="4239046" cy="46602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𝑊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𝑊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ℰ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b="0" dirty="0">
                  <a:latin typeface="Times New Roman" pitchFamily="18" charset="0"/>
                  <a:ea typeface="Cambria Math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D181A98-3222-244E-366B-5905AC442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52477" y="5301208"/>
                <a:ext cx="4239046" cy="466025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93A3E7-156D-A835-C37D-49D4D1D8BAE4}"/>
                  </a:ext>
                </a:extLst>
              </p:cNvPr>
              <p:cNvSpPr txBox="1"/>
              <p:nvPr/>
            </p:nvSpPr>
            <p:spPr bwMode="auto">
              <a:xfrm>
                <a:off x="4860032" y="4124108"/>
                <a:ext cx="2012987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𝑊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ℰ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93A3E7-156D-A835-C37D-49D4D1D8B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0032" y="4124108"/>
                <a:ext cx="2012987" cy="276999"/>
              </a:xfrm>
              <a:prstGeom prst="rect">
                <a:avLst/>
              </a:prstGeom>
              <a:blipFill>
                <a:blip r:embed="rId6"/>
                <a:stretch>
                  <a:fillRect l="-1887" r="-2516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84832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43BB92-E654-A59B-F383-0BF6B862F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1"/>
          <a:stretch/>
        </p:blipFill>
        <p:spPr>
          <a:xfrm>
            <a:off x="1907704" y="73327"/>
            <a:ext cx="5328592" cy="671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1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文字方塊 2"/>
          <p:cNvSpPr txBox="1">
            <a:spLocks noChangeArrowheads="1"/>
          </p:cNvSpPr>
          <p:nvPr/>
        </p:nvSpPr>
        <p:spPr bwMode="auto">
          <a:xfrm>
            <a:off x="3172789" y="999728"/>
            <a:ext cx="28393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一維階梯狀位能下的定態</a:t>
            </a:r>
          </a:p>
        </p:txBody>
      </p:sp>
      <p:pic>
        <p:nvPicPr>
          <p:cNvPr id="64514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4427984" y="1634574"/>
            <a:ext cx="297853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40_07">
            <a:extLst>
              <a:ext uri="{FF2B5EF4-FFF2-40B4-BE49-F238E27FC236}">
                <a16:creationId xmlns:a16="http://schemas.microsoft.com/office/drawing/2014/main" id="{51C3FBA9-FA10-4947-C48B-9E26D5CF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34574"/>
            <a:ext cx="274586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2E2F00-2A5D-E2D7-BDA2-DC92E9DBE99A}"/>
              </a:ext>
            </a:extLst>
          </p:cNvPr>
          <p:cNvSpPr txBox="1"/>
          <p:nvPr/>
        </p:nvSpPr>
        <p:spPr bwMode="auto">
          <a:xfrm>
            <a:off x="1183526" y="4170057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在非束縛的情況中，定態能組成入射波包，可以描述散射問題！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AACA0-F93E-6724-0F02-738649F521A9}"/>
              </a:ext>
            </a:extLst>
          </p:cNvPr>
          <p:cNvSpPr txBox="1"/>
          <p:nvPr/>
        </p:nvSpPr>
        <p:spPr bwMode="auto">
          <a:xfrm>
            <a:off x="1183526" y="3744634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束縛的定態將展現能量量子化！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8B4F5-D7E1-85D0-6DCE-CB1F9960B92B}"/>
              </a:ext>
            </a:extLst>
          </p:cNvPr>
          <p:cNvSpPr txBox="1"/>
          <p:nvPr/>
        </p:nvSpPr>
        <p:spPr bwMode="auto">
          <a:xfrm>
            <a:off x="1183526" y="5048253"/>
            <a:ext cx="7576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這些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問題都可以分解為一段段常數位能的區域，分開求解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D97F0-F288-0A2D-AC40-FA9A82317223}"/>
              </a:ext>
            </a:extLst>
          </p:cNvPr>
          <p:cNvSpPr txBox="1"/>
          <p:nvPr/>
        </p:nvSpPr>
        <p:spPr bwMode="auto">
          <a:xfrm>
            <a:off x="1183526" y="5488940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然後在邊界處，以連續條件將得到的各個解聯(match)起來。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610D4-0551-F3B2-DE03-305DCF305118}"/>
              </a:ext>
            </a:extLst>
          </p:cNvPr>
          <p:cNvSpPr txBox="1"/>
          <p:nvPr/>
        </p:nvSpPr>
        <p:spPr bwMode="auto">
          <a:xfrm>
            <a:off x="1183526" y="4609155"/>
            <a:ext cx="72004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這些問題的物理意義差別很大：但在數學解法上卻非常類似！</a:t>
            </a:r>
          </a:p>
        </p:txBody>
      </p:sp>
    </p:spTree>
    <p:extLst>
      <p:ext uri="{BB962C8B-B14F-4D97-AF65-F5344CB8AC3E}">
        <p14:creationId xmlns:p14="http://schemas.microsoft.com/office/powerpoint/2010/main" val="13071282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50F2D-C524-F6E2-B710-FA59B4456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49" y="0"/>
            <a:ext cx="4701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8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6205A9-6BDF-D5DB-A512-147767330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739900"/>
            <a:ext cx="7061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662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71136" cy="438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1316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5" descr="4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4000500"/>
            <a:ext cx="3049587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1000124" y="810998"/>
            <a:ext cx="5643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Scanning Tunneling Microscope   </a:t>
            </a:r>
            <a:r>
              <a:rPr lang="zh-TW" altLang="en-US" dirty="0"/>
              <a:t>穿隧顯微鏡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STM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5" name="Picture 6" descr="C:\Users\Chia-Hung Chang\Downloads\Data\Knight\Media\Chapter41\Images\41_33Figurea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16245"/>
          <a:stretch>
            <a:fillRect/>
          </a:stretch>
        </p:blipFill>
        <p:spPr bwMode="auto">
          <a:xfrm>
            <a:off x="2143125" y="1285875"/>
            <a:ext cx="3357563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文字方塊 5"/>
          <p:cNvSpPr txBox="1">
            <a:spLocks noChangeArrowheads="1"/>
          </p:cNvSpPr>
          <p:nvPr/>
        </p:nvSpPr>
        <p:spPr bwMode="auto">
          <a:xfrm>
            <a:off x="5930210" y="6273006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石墨表面的碳原子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467544" y="2924944"/>
                <a:ext cx="124168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2924944"/>
                <a:ext cx="124168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32329" y="3504255"/>
                <a:ext cx="2057743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29" y="3504255"/>
                <a:ext cx="2057743" cy="9106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538" name="Picture 2" descr="\\Mac\Dropbox\Documents\課程\Young\Chapter40\A_Images\A_Figures_and_Photos\40_21_Figure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776" y="428091"/>
            <a:ext cx="1935374" cy="342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5EC01A-B201-6B58-29F5-5FA466948653}"/>
              </a:ext>
            </a:extLst>
          </p:cNvPr>
          <p:cNvSpPr txBox="1"/>
          <p:nvPr/>
        </p:nvSpPr>
        <p:spPr bwMode="auto">
          <a:xfrm>
            <a:off x="997546" y="389172"/>
            <a:ext cx="192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穿隧效應的應用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9389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3A64F9-1B77-C95B-5411-12D4857B6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46150"/>
            <a:ext cx="72898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49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92B9B-AF48-7D94-13DF-E379B5962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233" y="0"/>
            <a:ext cx="5185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622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se.risechina.org/kxwh/UploadFiles_8179/200807/20080723100201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214563"/>
            <a:ext cx="3305175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6" descr="http://www.blogcdn.com/chinese.engadget.com/media/2008/10/atom_p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28625"/>
            <a:ext cx="16430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5" descr="C:\Users\Chia-Hung Chang\Downloads\Data\Knight\Media\Chapter41\Images\41_32Figure-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7" b="9656"/>
          <a:stretch>
            <a:fillRect/>
          </a:stretch>
        </p:blipFill>
        <p:spPr bwMode="auto">
          <a:xfrm>
            <a:off x="1071563" y="3714750"/>
            <a:ext cx="3605212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6" descr="C:\Users\Chia-Hung Chang\Downloads\Data\Knight\Media\Chapter41\Images\41_00ChapOpener-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" t="48570" r="8224" b="12743"/>
          <a:stretch>
            <a:fillRect/>
          </a:stretch>
        </p:blipFill>
        <p:spPr bwMode="auto">
          <a:xfrm>
            <a:off x="714375" y="857250"/>
            <a:ext cx="4214813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文字方塊 6"/>
          <p:cNvSpPr txBox="1">
            <a:spLocks noChangeArrowheads="1"/>
          </p:cNvSpPr>
          <p:nvPr/>
        </p:nvSpPr>
        <p:spPr bwMode="auto">
          <a:xfrm>
            <a:off x="2143125" y="2714625"/>
            <a:ext cx="192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Xenon Atoms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231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3970" name="文字方塊 1"/>
              <p:cNvSpPr txBox="1">
                <a:spLocks noChangeArrowheads="1"/>
              </p:cNvSpPr>
              <p:nvPr/>
            </p:nvSpPr>
            <p:spPr bwMode="auto">
              <a:xfrm>
                <a:off x="951796" y="1132982"/>
                <a:ext cx="77763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原子核的</a:t>
                </a:r>
                <a:r>
                  <a:rPr lang="el-GR" altLang="zh-TW" i="1" dirty="0">
                    <a:latin typeface="Times New Roman" pitchFamily="18" charset="0"/>
                    <a:cs typeface="Times New Roman" pitchFamily="18" charset="0"/>
                  </a:rPr>
                  <a:t>α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衰變，可以將衰變原子核，看成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粒子與產物原子核的束縛態。</a:t>
                </a:r>
              </a:p>
            </p:txBody>
          </p:sp>
        </mc:Choice>
        <mc:Fallback xmlns="">
          <p:sp>
            <p:nvSpPr>
              <p:cNvPr id="83970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1796" y="1132982"/>
                <a:ext cx="7776344" cy="369332"/>
              </a:xfrm>
              <a:prstGeom prst="rect">
                <a:avLst/>
              </a:prstGeom>
              <a:blipFill>
                <a:blip r:embed="rId2"/>
                <a:stretch>
                  <a:fillRect l="-489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971" name="Picture 2" descr="D:\Downloads\Data\Knight\Media\Chapter43\Images\43_18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60" y="2708920"/>
            <a:ext cx="357663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3" descr="D:\Downloads\Data\Knight\Media\Chapter43\Images\43_19Figure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85" y="2708920"/>
            <a:ext cx="35464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50E1064-AE4F-EC48-4465-08C753665D94}"/>
                  </a:ext>
                </a:extLst>
              </p:cNvPr>
              <p:cNvSpPr txBox="1"/>
              <p:nvPr/>
            </p:nvSpPr>
            <p:spPr>
              <a:xfrm>
                <a:off x="971601" y="1524907"/>
                <a:ext cx="66962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吸引的核力很強，對應很深的位能，但只有短距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50E1064-AE4F-EC48-4465-08C753665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1" y="1524907"/>
                <a:ext cx="6696223" cy="369332"/>
              </a:xfrm>
              <a:prstGeom prst="rect">
                <a:avLst/>
              </a:prstGeom>
              <a:blipFill>
                <a:blip r:embed="rId5"/>
                <a:stretch>
                  <a:fillRect l="-758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06547A-1CBE-6A5B-7A21-7772133B903F}"/>
                  </a:ext>
                </a:extLst>
              </p:cNvPr>
              <p:cNvSpPr txBox="1"/>
              <p:nvPr/>
            </p:nvSpPr>
            <p:spPr>
              <a:xfrm>
                <a:off x="971600" y="1916832"/>
                <a:ext cx="66962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長距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TW" dirty="0"/>
                  <a:t>，位能則由排斥的庫倫位能取代。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06547A-1CBE-6A5B-7A21-7772133B9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916832"/>
                <a:ext cx="6696223" cy="369332"/>
              </a:xfrm>
              <a:prstGeom prst="rect">
                <a:avLst/>
              </a:prstGeom>
              <a:blipFill>
                <a:blip r:embed="rId6"/>
                <a:stretch>
                  <a:fillRect l="-75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">
            <a:extLst>
              <a:ext uri="{FF2B5EF4-FFF2-40B4-BE49-F238E27FC236}">
                <a16:creationId xmlns:a16="http://schemas.microsoft.com/office/drawing/2014/main" id="{091C319C-A146-FCD5-B259-562C6D37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367" y="614511"/>
            <a:ext cx="1944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原子核的 </a:t>
            </a:r>
            <a:r>
              <a:rPr lang="el-GR" altLang="zh-TW" i="1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衰變</a:t>
            </a:r>
          </a:p>
        </p:txBody>
      </p:sp>
    </p:spTree>
    <p:extLst>
      <p:ext uri="{BB962C8B-B14F-4D97-AF65-F5344CB8AC3E}">
        <p14:creationId xmlns:p14="http://schemas.microsoft.com/office/powerpoint/2010/main" val="35736667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Downloads\Data\Knight\Media\Chapter43\Images\43_19Figure-F.jpg">
            <a:extLst>
              <a:ext uri="{FF2B5EF4-FFF2-40B4-BE49-F238E27FC236}">
                <a16:creationId xmlns:a16="http://schemas.microsoft.com/office/drawing/2014/main" id="{4C688B74-6CCB-4711-009E-642D439D8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08719"/>
            <a:ext cx="3021166" cy="285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46F32278-8FC9-3E06-6CBE-3F0DFAB43A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9770" y="1268760"/>
                <a:ext cx="59244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粒子可以透過量子穿隧效應，自發地穿透放射離開。</a:t>
                </a:r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46F32278-8FC9-3E06-6CBE-3F0DFAB43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9770" y="1268760"/>
                <a:ext cx="5924460" cy="369332"/>
              </a:xfrm>
              <a:prstGeom prst="rect">
                <a:avLst/>
              </a:prstGeom>
              <a:blipFill>
                <a:blip r:embed="rId3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4467B75-200D-6A3E-8DBE-6DE4281DD7D0}"/>
              </a:ext>
            </a:extLst>
          </p:cNvPr>
          <p:cNvSpPr txBox="1"/>
          <p:nvPr/>
        </p:nvSpPr>
        <p:spPr>
          <a:xfrm>
            <a:off x="1609770" y="1700808"/>
            <a:ext cx="592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因為是量子效應，因此發生的可能是由機率控制！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0093DF-0EFC-1945-5C83-0021FA64F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468265"/>
            <a:ext cx="42164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700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58B9C-7919-7A86-08F0-55D8D3E90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484"/>
          <a:stretch/>
        </p:blipFill>
        <p:spPr>
          <a:xfrm>
            <a:off x="1259632" y="980728"/>
            <a:ext cx="7032335" cy="47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54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文字方塊 2"/>
          <p:cNvSpPr txBox="1">
            <a:spLocks noChangeArrowheads="1"/>
          </p:cNvSpPr>
          <p:nvPr/>
        </p:nvSpPr>
        <p:spPr bwMode="auto">
          <a:xfrm>
            <a:off x="3214689" y="1797548"/>
            <a:ext cx="2221408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階梯狀位能，散射</a:t>
            </a:r>
          </a:p>
        </p:txBody>
      </p:sp>
      <p:pic>
        <p:nvPicPr>
          <p:cNvPr id="74755" name="圖片 1" descr="wave 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4854" r="60693" b="31841"/>
          <a:stretch>
            <a:fillRect/>
          </a:stretch>
        </p:blipFill>
        <p:spPr bwMode="auto">
          <a:xfrm>
            <a:off x="3143250" y="4143375"/>
            <a:ext cx="256222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圖片 1" descr="wave 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60693" b="81990"/>
          <a:stretch>
            <a:fillRect/>
          </a:stretch>
        </p:blipFill>
        <p:spPr bwMode="auto">
          <a:xfrm>
            <a:off x="3214688" y="2643188"/>
            <a:ext cx="256222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AA7FD9-092A-9C36-6E7E-CA294B6D8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50" r="2105" b="23709"/>
          <a:stretch/>
        </p:blipFill>
        <p:spPr>
          <a:xfrm>
            <a:off x="1331640" y="253753"/>
            <a:ext cx="6696744" cy="3300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9D4A7B-C3C5-8D98-B156-42CF9F0A7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1"/>
          <a:stretch/>
        </p:blipFill>
        <p:spPr>
          <a:xfrm>
            <a:off x="2699792" y="3569859"/>
            <a:ext cx="3960440" cy="307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722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3179C7-9CA4-EB7F-8218-10DC2058B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407" r="2105" b="1507"/>
          <a:stretch/>
        </p:blipFill>
        <p:spPr>
          <a:xfrm>
            <a:off x="1229965" y="-28483"/>
            <a:ext cx="5934323" cy="2233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C2E39-CF38-EB83-B1A4-CBE0CC77A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150"/>
          <a:stretch/>
        </p:blipFill>
        <p:spPr>
          <a:xfrm>
            <a:off x="1229965" y="2204864"/>
            <a:ext cx="5983631" cy="46531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525A79-7191-B7F1-AC8C-B13A99886927}"/>
              </a:ext>
            </a:extLst>
          </p:cNvPr>
          <p:cNvSpPr/>
          <p:nvPr/>
        </p:nvSpPr>
        <p:spPr>
          <a:xfrm>
            <a:off x="1229965" y="-28483"/>
            <a:ext cx="5983631" cy="11532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2203609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D8FA8-EA08-D2CD-71E9-9C8A903B1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850"/>
          <a:stretch/>
        </p:blipFill>
        <p:spPr>
          <a:xfrm>
            <a:off x="920750" y="509262"/>
            <a:ext cx="7302500" cy="2690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7E9158-0792-E5DB-D99F-FEF23A8D0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" y="3068960"/>
            <a:ext cx="73025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865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5630D1-76B2-ECC0-12CB-A56DA9A2E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188640"/>
            <a:ext cx="7150100" cy="557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1A4954-4747-FE48-9869-FEEEFD069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85" b="67036"/>
          <a:stretch/>
        </p:blipFill>
        <p:spPr>
          <a:xfrm>
            <a:off x="996950" y="5763940"/>
            <a:ext cx="7302500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610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E34F9D-0662-33E1-2A60-065607242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348"/>
          <a:stretch/>
        </p:blipFill>
        <p:spPr>
          <a:xfrm>
            <a:off x="1272944" y="692696"/>
            <a:ext cx="6598112" cy="1728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F6F8FF-E37D-6996-A4EF-641F715B1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824"/>
          <a:stretch/>
        </p:blipFill>
        <p:spPr>
          <a:xfrm>
            <a:off x="1259631" y="2420888"/>
            <a:ext cx="669501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191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E34F9D-0662-33E1-2A60-065607242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1"/>
          <a:stretch/>
        </p:blipFill>
        <p:spPr>
          <a:xfrm>
            <a:off x="1619672" y="116632"/>
            <a:ext cx="6420320" cy="5139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8E5B10-0596-C1D2-1FD7-69E4682FC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495"/>
          <a:stretch/>
        </p:blipFill>
        <p:spPr>
          <a:xfrm>
            <a:off x="1619672" y="5256598"/>
            <a:ext cx="6420320" cy="14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344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B4DADB-E7DC-4B63-93B2-B042CA29E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863811"/>
            <a:ext cx="6312010" cy="51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468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8">
            <a:extLst>
              <a:ext uri="{FF2B5EF4-FFF2-40B4-BE49-F238E27FC236}">
                <a16:creationId xmlns:a16="http://schemas.microsoft.com/office/drawing/2014/main" id="{900AAC0B-8ACC-0DA4-993F-8531F1159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7" y="504860"/>
            <a:ext cx="4152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有限位能井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Finite Potential Well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909C9-5989-E39E-6C8A-80F9ECA47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052736"/>
            <a:ext cx="4512501" cy="2016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0BAAC3-026D-867D-4D57-0901C843B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158971"/>
            <a:ext cx="2704225" cy="972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AA8BCC-7076-E57C-D40C-2D3199C5A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14" y="4293096"/>
            <a:ext cx="7452372" cy="11521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5EE737-365F-B527-06F0-B9DC2E2DC319}"/>
              </a:ext>
            </a:extLst>
          </p:cNvPr>
          <p:cNvCxnSpPr/>
          <p:nvPr/>
        </p:nvCxnSpPr>
        <p:spPr>
          <a:xfrm>
            <a:off x="2699792" y="4869160"/>
            <a:ext cx="48965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E5F6AF-EC74-CC4F-EB7A-30685BDE087C}"/>
              </a:ext>
            </a:extLst>
          </p:cNvPr>
          <p:cNvCxnSpPr/>
          <p:nvPr/>
        </p:nvCxnSpPr>
        <p:spPr>
          <a:xfrm>
            <a:off x="1403648" y="5157192"/>
            <a:ext cx="66247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32B4AFF-959B-B150-6D2F-CA358571465E}"/>
              </a:ext>
            </a:extLst>
          </p:cNvPr>
          <p:cNvSpPr txBox="1"/>
          <p:nvPr/>
        </p:nvSpPr>
        <p:spPr bwMode="auto">
          <a:xfrm>
            <a:off x="1043608" y="5586793"/>
            <a:ext cx="7576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一維位能的問題有時可以分解為一段段常數位能的區域，可以分開求解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02189-A85E-10D7-8749-F7FEC7B98C60}"/>
              </a:ext>
            </a:extLst>
          </p:cNvPr>
          <p:cNvSpPr txBox="1"/>
          <p:nvPr/>
        </p:nvSpPr>
        <p:spPr bwMode="auto">
          <a:xfrm>
            <a:off x="1043608" y="5983808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然後在邊界處，以連續條件將得到的各個解聯(match)起來。</a:t>
            </a:r>
          </a:p>
        </p:txBody>
      </p:sp>
    </p:spTree>
    <p:extLst>
      <p:ext uri="{BB962C8B-B14F-4D97-AF65-F5344CB8AC3E}">
        <p14:creationId xmlns:p14="http://schemas.microsoft.com/office/powerpoint/2010/main" val="23699831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2C114-E10F-A8FF-BB18-134874AA9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412776"/>
            <a:ext cx="3925657" cy="50904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ADCF14B7-7FFA-01EE-4C91-B8841FF33DCB}"/>
                  </a:ext>
                </a:extLst>
              </p:cNvPr>
              <p:cNvSpPr txBox="1"/>
              <p:nvPr/>
            </p:nvSpPr>
            <p:spPr bwMode="auto">
              <a:xfrm>
                <a:off x="2555776" y="836712"/>
                <a:ext cx="439248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首先考慮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&lt;0</m:t>
                    </m:r>
                  </m:oMath>
                </a14:m>
                <a:r>
                  <a:rPr lang="zh-TW" altLang="en-US" dirty="0"/>
                  <a:t>，能量可能為離散的定態</a:t>
                </a: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ADCF14B7-7FFA-01EE-4C91-B8841FF33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836712"/>
                <a:ext cx="4392489" cy="369332"/>
              </a:xfrm>
              <a:prstGeom prst="rect">
                <a:avLst/>
              </a:prstGeom>
              <a:blipFill>
                <a:blip r:embed="rId3"/>
                <a:stretch>
                  <a:fillRect l="-115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15193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15" descr="D:\Dropbox\Documents\課程\YoungTextBook\Images\Chapter40\A_Images\A_Figures_and_Photos\40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20" y="2853836"/>
            <a:ext cx="2507758" cy="225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143972" y="3904139"/>
                <a:ext cx="2490938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𝑖𝑞𝑥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972" y="3904139"/>
                <a:ext cx="2490938" cy="37824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3564903" y="2693780"/>
                <a:ext cx="220457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4903" y="2693780"/>
                <a:ext cx="2204578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BC8B74A1-841E-1733-37C9-01A4FE5F28DB}"/>
                  </a:ext>
                </a:extLst>
              </p:cNvPr>
              <p:cNvSpPr txBox="1"/>
              <p:nvPr/>
            </p:nvSpPr>
            <p:spPr bwMode="auto">
              <a:xfrm>
                <a:off x="1132949" y="1063152"/>
                <a:ext cx="141641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BC8B74A1-841E-1733-37C9-01A4FE5F2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2949" y="1063152"/>
                <a:ext cx="141641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363CF3-94DC-D18A-089B-CC517124526B}"/>
                  </a:ext>
                </a:extLst>
              </p:cNvPr>
              <p:cNvSpPr txBox="1"/>
              <p:nvPr/>
            </p:nvSpPr>
            <p:spPr bwMode="auto">
              <a:xfrm>
                <a:off x="2867332" y="1074266"/>
                <a:ext cx="20315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0&gt;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363CF3-94DC-D18A-089B-CC5171245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67332" y="1074266"/>
                <a:ext cx="2031542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8">
            <a:extLst>
              <a:ext uri="{FF2B5EF4-FFF2-40B4-BE49-F238E27FC236}">
                <a16:creationId xmlns:a16="http://schemas.microsoft.com/office/drawing/2014/main" id="{E9925E2E-8CE7-F864-A99F-68A17F09C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301" y="1529991"/>
            <a:ext cx="3929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在此區域古典的粒子可以存在。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826C2DB6-E02A-22E8-A88C-855770FAE726}"/>
                  </a:ext>
                </a:extLst>
              </p:cNvPr>
              <p:cNvSpPr txBox="1"/>
              <p:nvPr/>
            </p:nvSpPr>
            <p:spPr bwMode="auto">
              <a:xfrm>
                <a:off x="1523850" y="4490191"/>
                <a:ext cx="234711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826C2DB6-E02A-22E8-A88C-855770FAE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3850" y="4490191"/>
                <a:ext cx="2347117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4B8D98E-0302-DF9E-10A3-B594677FCF14}"/>
              </a:ext>
            </a:extLst>
          </p:cNvPr>
          <p:cNvSpPr txBox="1"/>
          <p:nvPr/>
        </p:nvSpPr>
        <p:spPr bwMode="auto">
          <a:xfrm>
            <a:off x="1075165" y="5086125"/>
            <a:ext cx="37400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這兩個解分別是偶函數與奇函數。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8BE0D-0091-F3A0-6454-EC04F0E16CA1}"/>
              </a:ext>
            </a:extLst>
          </p:cNvPr>
          <p:cNvSpPr txBox="1"/>
          <p:nvPr/>
        </p:nvSpPr>
        <p:spPr bwMode="auto">
          <a:xfrm>
            <a:off x="1075165" y="5486434"/>
            <a:ext cx="2456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可以分開考慮！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98FCF-B694-C931-12DB-BD064AE2340C}"/>
              </a:ext>
            </a:extLst>
          </p:cNvPr>
          <p:cNvSpPr txBox="1"/>
          <p:nvPr/>
        </p:nvSpPr>
        <p:spPr bwMode="auto">
          <a:xfrm>
            <a:off x="1095277" y="5901839"/>
            <a:ext cx="186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從偶函數開始：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9DAB9413-3F0D-0A7A-0D35-963C63B92466}"/>
                  </a:ext>
                </a:extLst>
              </p:cNvPr>
              <p:cNvSpPr txBox="1"/>
              <p:nvPr/>
            </p:nvSpPr>
            <p:spPr bwMode="auto">
              <a:xfrm>
                <a:off x="2867332" y="5877737"/>
                <a:ext cx="163826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9DAB9413-3F0D-0A7A-0D35-963C63B92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67332" y="5877737"/>
                <a:ext cx="1638269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E8E1229-3927-F9A9-2775-5C07B6D9CE3A}"/>
                  </a:ext>
                </a:extLst>
              </p:cNvPr>
              <p:cNvSpPr txBox="1"/>
              <p:nvPr/>
            </p:nvSpPr>
            <p:spPr bwMode="auto">
              <a:xfrm>
                <a:off x="1128509" y="2745104"/>
                <a:ext cx="178112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E8E1229-3927-F9A9-2775-5C07B6D9C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8509" y="2745104"/>
                <a:ext cx="1781129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E6634CD-126F-3AFA-3DBC-B63C16EDE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9481" y="1181027"/>
            <a:ext cx="3228626" cy="1442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25DF0F-FD97-75A9-1918-EF31A44518D7}"/>
              </a:ext>
            </a:extLst>
          </p:cNvPr>
          <p:cNvSpPr txBox="1"/>
          <p:nvPr/>
        </p:nvSpPr>
        <p:spPr bwMode="auto">
          <a:xfrm>
            <a:off x="1092663" y="600314"/>
            <a:ext cx="38062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在位能井內，電子如同自由粒子！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7CE24-80E3-934D-1614-A546F840FC9D}"/>
              </a:ext>
            </a:extLst>
          </p:cNvPr>
          <p:cNvSpPr txBox="1"/>
          <p:nvPr/>
        </p:nvSpPr>
        <p:spPr bwMode="auto">
          <a:xfrm>
            <a:off x="1075165" y="3492967"/>
            <a:ext cx="30790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解也如同自由粒子波！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0">
                <a:extLst>
                  <a:ext uri="{FF2B5EF4-FFF2-40B4-BE49-F238E27FC236}">
                    <a16:creationId xmlns:a16="http://schemas.microsoft.com/office/drawing/2014/main" id="{43D72BC5-9253-DC60-17E7-965BD4FA195B}"/>
                  </a:ext>
                </a:extLst>
              </p:cNvPr>
              <p:cNvSpPr txBox="1"/>
              <p:nvPr/>
            </p:nvSpPr>
            <p:spPr bwMode="auto">
              <a:xfrm>
                <a:off x="1128509" y="1963665"/>
                <a:ext cx="4563942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30">
                <a:extLst>
                  <a:ext uri="{FF2B5EF4-FFF2-40B4-BE49-F238E27FC236}">
                    <a16:creationId xmlns:a16="http://schemas.microsoft.com/office/drawing/2014/main" id="{43D72BC5-9253-DC60-17E7-965BD4FA1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8509" y="1963665"/>
                <a:ext cx="4563942" cy="648126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5519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文字方塊 2"/>
          <p:cNvSpPr txBox="1">
            <a:spLocks noChangeArrowheads="1"/>
          </p:cNvSpPr>
          <p:nvPr/>
        </p:nvSpPr>
        <p:spPr bwMode="auto">
          <a:xfrm>
            <a:off x="3574488" y="328509"/>
            <a:ext cx="19860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階梯狀位能散射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5796136" y="1208255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6136" y="1208255"/>
                <a:ext cx="91800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3574488" y="799777"/>
                <a:ext cx="199593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=0,  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4488" y="799777"/>
                <a:ext cx="1995931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3578971" y="1208255"/>
                <a:ext cx="198605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,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8971" y="1208255"/>
                <a:ext cx="198605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514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2395841" y="1772816"/>
            <a:ext cx="4352317" cy="284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122869" y="2572278"/>
                <a:ext cx="364402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22869" y="2572278"/>
                <a:ext cx="36440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A506D11-4B6A-6587-A807-570BBAE0E7A8}"/>
              </a:ext>
            </a:extLst>
          </p:cNvPr>
          <p:cNvSpPr txBox="1"/>
          <p:nvPr/>
        </p:nvSpPr>
        <p:spPr bwMode="auto">
          <a:xfrm>
            <a:off x="1835696" y="4711368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解這個位能下的定態，即能量的本徵函數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E60FA-A5A0-3316-A1AB-4350AB7EE0D5}"/>
              </a:ext>
            </a:extLst>
          </p:cNvPr>
          <p:cNvSpPr txBox="1"/>
          <p:nvPr/>
        </p:nvSpPr>
        <p:spPr bwMode="auto">
          <a:xfrm>
            <a:off x="1835696" y="5178315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也就是解與時間無關的薛丁格方程式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F515C5DE-B0C8-D523-2778-8FE60C614DA9}"/>
                  </a:ext>
                </a:extLst>
              </p:cNvPr>
              <p:cNvSpPr txBox="1"/>
              <p:nvPr/>
            </p:nvSpPr>
            <p:spPr bwMode="auto">
              <a:xfrm>
                <a:off x="1931252" y="5645262"/>
                <a:ext cx="443557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F515C5DE-B0C8-D523-2778-8FE60C614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1252" y="5645262"/>
                <a:ext cx="4435573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5" name="Rectangle 7"/>
          <p:cNvSpPr>
            <a:spLocks noChangeArrowheads="1"/>
          </p:cNvSpPr>
          <p:nvPr/>
        </p:nvSpPr>
        <p:spPr bwMode="auto">
          <a:xfrm>
            <a:off x="2723789" y="4797152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6" name="Text Box 8"/>
          <p:cNvSpPr txBox="1">
            <a:spLocks noChangeArrowheads="1"/>
          </p:cNvSpPr>
          <p:nvPr/>
        </p:nvSpPr>
        <p:spPr bwMode="auto">
          <a:xfrm>
            <a:off x="1079985" y="1594500"/>
            <a:ext cx="392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古典的粒子不能存在這樣的區域，</a:t>
            </a:r>
            <a:endParaRPr lang="en-US" altLang="zh-TW" dirty="0"/>
          </a:p>
        </p:txBody>
      </p:sp>
      <p:sp>
        <p:nvSpPr>
          <p:cNvPr id="2" name="矩形 15"/>
          <p:cNvSpPr>
            <a:spLocks noChangeArrowheads="1"/>
          </p:cNvSpPr>
          <p:nvPr/>
        </p:nvSpPr>
        <p:spPr bwMode="auto">
          <a:xfrm>
            <a:off x="1108762" y="5777173"/>
            <a:ext cx="7927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在量子力學中，此區域波函數還是有解，只是不再是正弦波，而是指數函數。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4788024" y="2410747"/>
                <a:ext cx="1529137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8024" y="2410747"/>
                <a:ext cx="1529137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1112066" y="2535265"/>
                <a:ext cx="309475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066" y="2535265"/>
                <a:ext cx="3094758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1134606" y="2532156"/>
                <a:ext cx="161172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4606" y="2532156"/>
                <a:ext cx="1611723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1112066" y="3266043"/>
                <a:ext cx="276556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066" y="3266043"/>
                <a:ext cx="276556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8B8F4F64-2454-5039-F028-30FE3AF4BC22}"/>
                  </a:ext>
                </a:extLst>
              </p:cNvPr>
              <p:cNvSpPr txBox="1"/>
              <p:nvPr/>
            </p:nvSpPr>
            <p:spPr bwMode="auto">
              <a:xfrm>
                <a:off x="1141822" y="1154115"/>
                <a:ext cx="191552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 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及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8B8F4F64-2454-5039-F028-30FE3AF4B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822" y="1154115"/>
                <a:ext cx="1915524" cy="369332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CB4B72-DD4E-1066-F80B-8C1F5A7DBB6E}"/>
                  </a:ext>
                </a:extLst>
              </p:cNvPr>
              <p:cNvSpPr txBox="1"/>
              <p:nvPr/>
            </p:nvSpPr>
            <p:spPr bwMode="auto">
              <a:xfrm>
                <a:off x="3163780" y="1126267"/>
                <a:ext cx="133621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CB4B72-DD4E-1066-F80B-8C1F5A7DB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3780" y="1126267"/>
                <a:ext cx="133621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8">
            <a:extLst>
              <a:ext uri="{FF2B5EF4-FFF2-40B4-BE49-F238E27FC236}">
                <a16:creationId xmlns:a16="http://schemas.microsoft.com/office/drawing/2014/main" id="{39BF9343-252D-2B66-124E-6ED0BF549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741" y="5340683"/>
            <a:ext cx="53819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古典粒子不能存在，就表現在波函數指數遞減之上！</a:t>
            </a:r>
            <a:endParaRPr lang="en-US" altLang="zh-TW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3E602A-EA52-1AE4-23CE-D68906C846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024" y="464850"/>
            <a:ext cx="3672408" cy="1640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A591C5-2308-E41F-2E6D-74069BC473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024" y="3504072"/>
            <a:ext cx="2488634" cy="1640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8C7AA-C4BB-576D-2887-FB83CBC6F5D2}"/>
              </a:ext>
            </a:extLst>
          </p:cNvPr>
          <p:cNvSpPr txBox="1"/>
          <p:nvPr/>
        </p:nvSpPr>
        <p:spPr bwMode="auto">
          <a:xfrm>
            <a:off x="1079986" y="669152"/>
            <a:ext cx="1643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在位能井外：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BDD1E-2E93-EA34-069F-048C5B358E43}"/>
              </a:ext>
            </a:extLst>
          </p:cNvPr>
          <p:cNvSpPr txBox="1"/>
          <p:nvPr/>
        </p:nvSpPr>
        <p:spPr bwMode="auto">
          <a:xfrm>
            <a:off x="1060883" y="1988966"/>
            <a:ext cx="271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方程式差一個負號！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CA3383-C4F7-F6EF-33D4-B74A33984E7A}"/>
              </a:ext>
            </a:extLst>
          </p:cNvPr>
          <p:cNvSpPr txBox="1"/>
          <p:nvPr/>
        </p:nvSpPr>
        <p:spPr bwMode="auto">
          <a:xfrm>
            <a:off x="1141822" y="3730830"/>
            <a:ext cx="36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為使無限遠處，波函數不發散：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9">
                <a:extLst>
                  <a:ext uri="{FF2B5EF4-FFF2-40B4-BE49-F238E27FC236}">
                    <a16:creationId xmlns:a16="http://schemas.microsoft.com/office/drawing/2014/main" id="{97446826-45EB-3483-3F32-77B5D9997BD8}"/>
                  </a:ext>
                </a:extLst>
              </p:cNvPr>
              <p:cNvSpPr txBox="1"/>
              <p:nvPr/>
            </p:nvSpPr>
            <p:spPr bwMode="auto">
              <a:xfrm>
                <a:off x="1141822" y="4167931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9">
                <a:extLst>
                  <a:ext uri="{FF2B5EF4-FFF2-40B4-BE49-F238E27FC236}">
                    <a16:creationId xmlns:a16="http://schemas.microsoft.com/office/drawing/2014/main" id="{97446826-45EB-3483-3F32-77B5D9997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822" y="4167931"/>
                <a:ext cx="80804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42842732-E39D-FC7C-A93B-AAF5E25D4107}"/>
                  </a:ext>
                </a:extLst>
              </p:cNvPr>
              <p:cNvSpPr txBox="1"/>
              <p:nvPr/>
            </p:nvSpPr>
            <p:spPr bwMode="auto">
              <a:xfrm>
                <a:off x="1146755" y="4691230"/>
                <a:ext cx="9811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42842732-E39D-FC7C-A93B-AAF5E25D4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755" y="4691230"/>
                <a:ext cx="98116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3A455EAB-2C9B-7DBC-AE97-3E2A2DF67995}"/>
                  </a:ext>
                </a:extLst>
              </p:cNvPr>
              <p:cNvSpPr txBox="1"/>
              <p:nvPr/>
            </p:nvSpPr>
            <p:spPr bwMode="auto">
              <a:xfrm>
                <a:off x="2339752" y="4167931"/>
                <a:ext cx="185166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3A455EAB-2C9B-7DBC-AE97-3E2A2DF67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4167931"/>
                <a:ext cx="1851661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7">
                <a:extLst>
                  <a:ext uri="{FF2B5EF4-FFF2-40B4-BE49-F238E27FC236}">
                    <a16:creationId xmlns:a16="http://schemas.microsoft.com/office/drawing/2014/main" id="{23B70D51-3992-8FF5-AB2E-46CC1AF64A4D}"/>
                  </a:ext>
                </a:extLst>
              </p:cNvPr>
              <p:cNvSpPr txBox="1"/>
              <p:nvPr/>
            </p:nvSpPr>
            <p:spPr bwMode="auto">
              <a:xfrm>
                <a:off x="2339752" y="4691230"/>
                <a:ext cx="172451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7">
                <a:extLst>
                  <a:ext uri="{FF2B5EF4-FFF2-40B4-BE49-F238E27FC236}">
                    <a16:creationId xmlns:a16="http://schemas.microsoft.com/office/drawing/2014/main" id="{23B70D51-3992-8FF5-AB2E-46CC1AF64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4691230"/>
                <a:ext cx="1724510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920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  <p:bldP spid="26" grpId="0" animBg="1"/>
      <p:bldP spid="26" grpId="1" animBg="1"/>
      <p:bldP spid="27" grpId="0" animBg="1"/>
      <p:bldP spid="28" grpId="0" animBg="1"/>
      <p:bldP spid="7" grpId="0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D6F59E-4279-E542-AFC0-080083917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64850"/>
            <a:ext cx="3672408" cy="1640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9F0F75AB-5E59-335D-5916-B5B2606EE6F2}"/>
                  </a:ext>
                </a:extLst>
              </p:cNvPr>
              <p:cNvSpPr txBox="1"/>
              <p:nvPr/>
            </p:nvSpPr>
            <p:spPr bwMode="auto">
              <a:xfrm>
                <a:off x="1088360" y="1278714"/>
                <a:ext cx="191552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 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及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9F0F75AB-5E59-335D-5916-B5B2606EE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8360" y="1278714"/>
                <a:ext cx="1915524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0292224-7780-2653-9CC0-D85D12D3E4A9}"/>
              </a:ext>
            </a:extLst>
          </p:cNvPr>
          <p:cNvSpPr txBox="1"/>
          <p:nvPr/>
        </p:nvSpPr>
        <p:spPr bwMode="auto">
          <a:xfrm>
            <a:off x="1026524" y="793751"/>
            <a:ext cx="2339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在位能井邊界上：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8FA676-1E9D-1107-15A1-FE3A696BBE8A}"/>
                  </a:ext>
                </a:extLst>
              </p:cNvPr>
              <p:cNvSpPr txBox="1"/>
              <p:nvPr/>
            </p:nvSpPr>
            <p:spPr bwMode="auto">
              <a:xfrm>
                <a:off x="1049253" y="1725639"/>
                <a:ext cx="3492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必須連續！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8FA676-1E9D-1107-15A1-FE3A696BB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9253" y="1725639"/>
                <a:ext cx="3492014" cy="369332"/>
              </a:xfrm>
              <a:prstGeom prst="rect">
                <a:avLst/>
              </a:prstGeom>
              <a:blipFill>
                <a:blip r:embed="rId4"/>
                <a:stretch>
                  <a:fillRect l="-36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E9FD1E32-D8C4-B1C2-0221-4BC07FB0C597}"/>
                  </a:ext>
                </a:extLst>
              </p:cNvPr>
              <p:cNvSpPr txBox="1"/>
              <p:nvPr/>
            </p:nvSpPr>
            <p:spPr bwMode="auto">
              <a:xfrm>
                <a:off x="1129503" y="3489802"/>
                <a:ext cx="196028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E9FD1E32-D8C4-B1C2-0221-4BC07FB0C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9503" y="3489802"/>
                <a:ext cx="196028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7">
                <a:extLst>
                  <a:ext uri="{FF2B5EF4-FFF2-40B4-BE49-F238E27FC236}">
                    <a16:creationId xmlns:a16="http://schemas.microsoft.com/office/drawing/2014/main" id="{E609986A-52F4-D232-9AB7-32A3C8577776}"/>
                  </a:ext>
                </a:extLst>
              </p:cNvPr>
              <p:cNvSpPr txBox="1"/>
              <p:nvPr/>
            </p:nvSpPr>
            <p:spPr bwMode="auto">
              <a:xfrm>
                <a:off x="2389595" y="4087933"/>
                <a:ext cx="206768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27">
                <a:extLst>
                  <a:ext uri="{FF2B5EF4-FFF2-40B4-BE49-F238E27FC236}">
                    <a16:creationId xmlns:a16="http://schemas.microsoft.com/office/drawing/2014/main" id="{E609986A-52F4-D232-9AB7-32A3C8577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9595" y="4087933"/>
                <a:ext cx="2067682" cy="369332"/>
              </a:xfrm>
              <a:prstGeom prst="rect">
                <a:avLst/>
              </a:prstGeom>
              <a:blipFill>
                <a:blip r:embed="rId6"/>
                <a:stretch>
                  <a:fillRect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7">
                <a:extLst>
                  <a:ext uri="{FF2B5EF4-FFF2-40B4-BE49-F238E27FC236}">
                    <a16:creationId xmlns:a16="http://schemas.microsoft.com/office/drawing/2014/main" id="{4358AD5D-1DB9-7351-5E6A-BACC4081C62D}"/>
                  </a:ext>
                </a:extLst>
              </p:cNvPr>
              <p:cNvSpPr txBox="1"/>
              <p:nvPr/>
            </p:nvSpPr>
            <p:spPr bwMode="auto">
              <a:xfrm>
                <a:off x="4198465" y="3489802"/>
                <a:ext cx="185166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27">
                <a:extLst>
                  <a:ext uri="{FF2B5EF4-FFF2-40B4-BE49-F238E27FC236}">
                    <a16:creationId xmlns:a16="http://schemas.microsoft.com/office/drawing/2014/main" id="{4358AD5D-1DB9-7351-5E6A-BACC4081C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8465" y="3489802"/>
                <a:ext cx="185166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9">
                <a:extLst>
                  <a:ext uri="{FF2B5EF4-FFF2-40B4-BE49-F238E27FC236}">
                    <a16:creationId xmlns:a16="http://schemas.microsoft.com/office/drawing/2014/main" id="{F5337098-05F5-878F-FF1B-9EC8DAD5786E}"/>
                  </a:ext>
                </a:extLst>
              </p:cNvPr>
              <p:cNvSpPr txBox="1"/>
              <p:nvPr/>
            </p:nvSpPr>
            <p:spPr bwMode="auto">
              <a:xfrm>
                <a:off x="1126302" y="3071146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19">
                <a:extLst>
                  <a:ext uri="{FF2B5EF4-FFF2-40B4-BE49-F238E27FC236}">
                    <a16:creationId xmlns:a16="http://schemas.microsoft.com/office/drawing/2014/main" id="{F5337098-05F5-878F-FF1B-9EC8DAD57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6302" y="3071146"/>
                <a:ext cx="80804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DB85E99D-7DFB-A6FC-A964-B378077CE93D}"/>
                  </a:ext>
                </a:extLst>
              </p:cNvPr>
              <p:cNvSpPr txBox="1"/>
              <p:nvPr/>
            </p:nvSpPr>
            <p:spPr bwMode="auto">
              <a:xfrm>
                <a:off x="1054650" y="5128160"/>
                <a:ext cx="196028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DB85E99D-7DFB-A6FC-A964-B378077CE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4650" y="5128160"/>
                <a:ext cx="1960280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7">
                <a:extLst>
                  <a:ext uri="{FF2B5EF4-FFF2-40B4-BE49-F238E27FC236}">
                    <a16:creationId xmlns:a16="http://schemas.microsoft.com/office/drawing/2014/main" id="{CC172CB3-ABD1-F7EC-5787-694C79CF257A}"/>
                  </a:ext>
                </a:extLst>
              </p:cNvPr>
              <p:cNvSpPr txBox="1"/>
              <p:nvPr/>
            </p:nvSpPr>
            <p:spPr bwMode="auto">
              <a:xfrm>
                <a:off x="2313498" y="5695266"/>
                <a:ext cx="206235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7">
                <a:extLst>
                  <a:ext uri="{FF2B5EF4-FFF2-40B4-BE49-F238E27FC236}">
                    <a16:creationId xmlns:a16="http://schemas.microsoft.com/office/drawing/2014/main" id="{CC172CB3-ABD1-F7EC-5787-694C79CF2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13498" y="5695266"/>
                <a:ext cx="2062359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7">
                <a:extLst>
                  <a:ext uri="{FF2B5EF4-FFF2-40B4-BE49-F238E27FC236}">
                    <a16:creationId xmlns:a16="http://schemas.microsoft.com/office/drawing/2014/main" id="{F6F25AA3-D1DB-25B3-8F05-A0E38FA31BC8}"/>
                  </a:ext>
                </a:extLst>
              </p:cNvPr>
              <p:cNvSpPr txBox="1"/>
              <p:nvPr/>
            </p:nvSpPr>
            <p:spPr bwMode="auto">
              <a:xfrm>
                <a:off x="4063855" y="5124911"/>
                <a:ext cx="172451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7">
                <a:extLst>
                  <a:ext uri="{FF2B5EF4-FFF2-40B4-BE49-F238E27FC236}">
                    <a16:creationId xmlns:a16="http://schemas.microsoft.com/office/drawing/2014/main" id="{F6F25AA3-D1DB-25B3-8F05-A0E38FA31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3855" y="5124911"/>
                <a:ext cx="1724511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8FEF2605-149F-CC96-7CC0-9FFA8572FCAA}"/>
                  </a:ext>
                </a:extLst>
              </p:cNvPr>
              <p:cNvSpPr txBox="1"/>
              <p:nvPr/>
            </p:nvSpPr>
            <p:spPr bwMode="auto">
              <a:xfrm>
                <a:off x="1065725" y="4705822"/>
                <a:ext cx="9811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8FEF2605-149F-CC96-7CC0-9FFA8572F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5725" y="4705822"/>
                <a:ext cx="9811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95C4FC4-DCB0-D996-33BE-91CF6DF09368}"/>
              </a:ext>
            </a:extLst>
          </p:cNvPr>
          <p:cNvSpPr txBox="1"/>
          <p:nvPr/>
        </p:nvSpPr>
        <p:spPr bwMode="auto">
          <a:xfrm>
            <a:off x="1065725" y="6260578"/>
            <a:ext cx="54464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兩邊對稱，解是一樣的！只要考慮一邊即可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F31723-0947-B723-A150-927D5100259A}"/>
              </a:ext>
            </a:extLst>
          </p:cNvPr>
          <p:cNvSpPr txBox="1"/>
          <p:nvPr/>
        </p:nvSpPr>
        <p:spPr bwMode="auto">
          <a:xfrm>
            <a:off x="1065664" y="2657681"/>
            <a:ext cx="5162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先從偶函數開始討論：Even Function。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76F3B8-13AC-6807-160F-B18E76772572}"/>
              </a:ext>
            </a:extLst>
          </p:cNvPr>
          <p:cNvSpPr txBox="1"/>
          <p:nvPr/>
        </p:nvSpPr>
        <p:spPr bwMode="auto">
          <a:xfrm>
            <a:off x="1014874" y="2105714"/>
            <a:ext cx="6128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否則微分會是無限大，微分決定流量，不能是無限大。</a:t>
            </a:r>
          </a:p>
        </p:txBody>
      </p:sp>
    </p:spTree>
    <p:extLst>
      <p:ext uri="{BB962C8B-B14F-4D97-AF65-F5344CB8AC3E}">
        <p14:creationId xmlns:p14="http://schemas.microsoft.com/office/powerpoint/2010/main" val="16875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F17A2357-DDC6-2692-7640-45E888F0C00B}"/>
                  </a:ext>
                </a:extLst>
              </p:cNvPr>
              <p:cNvSpPr txBox="1"/>
              <p:nvPr/>
            </p:nvSpPr>
            <p:spPr bwMode="auto">
              <a:xfrm>
                <a:off x="835480" y="943138"/>
                <a:ext cx="223272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F17A2357-DDC6-2692-7640-45E888F0C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480" y="943138"/>
                <a:ext cx="2232726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7">
                <a:extLst>
                  <a:ext uri="{FF2B5EF4-FFF2-40B4-BE49-F238E27FC236}">
                    <a16:creationId xmlns:a16="http://schemas.microsoft.com/office/drawing/2014/main" id="{0A54009E-F05D-CF67-623C-345DD8710511}"/>
                  </a:ext>
                </a:extLst>
              </p:cNvPr>
              <p:cNvSpPr txBox="1"/>
              <p:nvPr/>
            </p:nvSpPr>
            <p:spPr bwMode="auto">
              <a:xfrm>
                <a:off x="821233" y="2505032"/>
                <a:ext cx="205646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7">
                <a:extLst>
                  <a:ext uri="{FF2B5EF4-FFF2-40B4-BE49-F238E27FC236}">
                    <a16:creationId xmlns:a16="http://schemas.microsoft.com/office/drawing/2014/main" id="{0A54009E-F05D-CF67-623C-345DD871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233" y="2505032"/>
                <a:ext cx="2056460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0241EF1D-2260-0948-C619-AC53AFFD3B1C}"/>
                  </a:ext>
                </a:extLst>
              </p:cNvPr>
              <p:cNvSpPr txBox="1"/>
              <p:nvPr/>
            </p:nvSpPr>
            <p:spPr bwMode="auto">
              <a:xfrm>
                <a:off x="3904442" y="943138"/>
                <a:ext cx="217386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0241EF1D-2260-0948-C619-AC53AFFD3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4442" y="943138"/>
                <a:ext cx="2173865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10BCDDD1-6A4D-E270-E18F-0D830128BE08}"/>
                  </a:ext>
                </a:extLst>
              </p:cNvPr>
              <p:cNvSpPr txBox="1"/>
              <p:nvPr/>
            </p:nvSpPr>
            <p:spPr bwMode="auto">
              <a:xfrm>
                <a:off x="822805" y="438130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10BCDDD1-6A4D-E270-E18F-0D830128B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805" y="438130"/>
                <a:ext cx="80804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43E8E5F5-4983-78DD-CFEC-884936482B45}"/>
                  </a:ext>
                </a:extLst>
              </p:cNvPr>
              <p:cNvSpPr txBox="1"/>
              <p:nvPr/>
            </p:nvSpPr>
            <p:spPr bwMode="auto">
              <a:xfrm>
                <a:off x="834959" y="1619930"/>
                <a:ext cx="230486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43E8E5F5-4983-78DD-CFEC-884936482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959" y="1619930"/>
                <a:ext cx="2304862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37985C-71EF-57DD-9E59-C64F5B755ECA}"/>
                  </a:ext>
                </a:extLst>
              </p:cNvPr>
              <p:cNvSpPr txBox="1"/>
              <p:nvPr/>
            </p:nvSpPr>
            <p:spPr bwMode="auto">
              <a:xfrm>
                <a:off x="1729238" y="446134"/>
                <a:ext cx="3492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與其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微分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都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必須連續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37985C-71EF-57DD-9E59-C64F5B755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9238" y="446134"/>
                <a:ext cx="3492014" cy="369332"/>
              </a:xfrm>
              <a:prstGeom prst="rect">
                <a:avLst/>
              </a:prstGeom>
              <a:blipFill>
                <a:blip r:embed="rId7"/>
                <a:stretch>
                  <a:fillRect l="-3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14FA62-C37F-E9D3-76F5-59F7219AFDB1}"/>
              </a:ext>
            </a:extLst>
          </p:cNvPr>
          <p:cNvSpPr txBox="1"/>
          <p:nvPr/>
        </p:nvSpPr>
        <p:spPr bwMode="auto">
          <a:xfrm>
            <a:off x="824506" y="2928793"/>
            <a:ext cx="34920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兩式相除，即消去常數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BB89DD8-D1F6-1BDD-0075-E159C6C4A9DE}"/>
                  </a:ext>
                </a:extLst>
              </p:cNvPr>
              <p:cNvSpPr txBox="1"/>
              <p:nvPr/>
            </p:nvSpPr>
            <p:spPr bwMode="auto">
              <a:xfrm>
                <a:off x="867998" y="3352555"/>
                <a:ext cx="146828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BB89DD8-D1F6-1BDD-0075-E159C6C4A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7998" y="3352555"/>
                <a:ext cx="1468287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FDDA1D-A3F1-E29D-0278-6C8D84860EE9}"/>
                  </a:ext>
                </a:extLst>
              </p:cNvPr>
              <p:cNvSpPr txBox="1"/>
              <p:nvPr/>
            </p:nvSpPr>
            <p:spPr bwMode="auto">
              <a:xfrm>
                <a:off x="834959" y="2067840"/>
                <a:ext cx="3492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連續的條件：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FDDA1D-A3F1-E29D-0278-6C8D84860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959" y="2067840"/>
                <a:ext cx="3492014" cy="369332"/>
              </a:xfrm>
              <a:prstGeom prst="rect">
                <a:avLst/>
              </a:prstGeom>
              <a:blipFill>
                <a:blip r:embed="rId9"/>
                <a:stretch>
                  <a:fillRect l="-3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0863A459-DF2E-7282-5152-550BEA46D10E}"/>
                  </a:ext>
                </a:extLst>
              </p:cNvPr>
              <p:cNvSpPr txBox="1"/>
              <p:nvPr/>
            </p:nvSpPr>
            <p:spPr bwMode="auto">
              <a:xfrm>
                <a:off x="5087587" y="1581833"/>
                <a:ext cx="1529137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0863A459-DF2E-7282-5152-550BEA46D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7587" y="1581833"/>
                <a:ext cx="1529137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CF92E321-99DC-42EC-E644-C7D4C668533A}"/>
                  </a:ext>
                </a:extLst>
              </p:cNvPr>
              <p:cNvSpPr txBox="1"/>
              <p:nvPr/>
            </p:nvSpPr>
            <p:spPr bwMode="auto">
              <a:xfrm>
                <a:off x="5077757" y="2600226"/>
                <a:ext cx="220457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CF92E321-99DC-42EC-E644-C7D4C6685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7757" y="2600226"/>
                <a:ext cx="2204578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3A1CC6-30D8-BBA0-A0C4-4AE87D04F69E}"/>
                  </a:ext>
                </a:extLst>
              </p:cNvPr>
              <p:cNvSpPr txBox="1"/>
              <p:nvPr/>
            </p:nvSpPr>
            <p:spPr bwMode="auto">
              <a:xfrm>
                <a:off x="780588" y="4328802"/>
                <a:ext cx="49227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，可轉為無單位的數值變數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：定義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3A1CC6-30D8-BBA0-A0C4-4AE87D04F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588" y="4328802"/>
                <a:ext cx="4922702" cy="369332"/>
              </a:xfrm>
              <a:prstGeom prst="rect">
                <a:avLst/>
              </a:prstGeom>
              <a:blipFill>
                <a:blip r:embed="rId12"/>
                <a:stretch>
                  <a:fillRect l="-102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9">
                <a:extLst>
                  <a:ext uri="{FF2B5EF4-FFF2-40B4-BE49-F238E27FC236}">
                    <a16:creationId xmlns:a16="http://schemas.microsoft.com/office/drawing/2014/main" id="{F4DEBF43-6691-FDCA-9B26-94194C62221A}"/>
                  </a:ext>
                </a:extLst>
              </p:cNvPr>
              <p:cNvSpPr txBox="1"/>
              <p:nvPr/>
            </p:nvSpPr>
            <p:spPr bwMode="auto">
              <a:xfrm>
                <a:off x="5703734" y="4327067"/>
                <a:ext cx="94288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5" name="文字方塊 19">
                <a:extLst>
                  <a:ext uri="{FF2B5EF4-FFF2-40B4-BE49-F238E27FC236}">
                    <a16:creationId xmlns:a16="http://schemas.microsoft.com/office/drawing/2014/main" id="{F4DEBF43-6691-FDCA-9B26-94194C622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3734" y="4327067"/>
                <a:ext cx="942886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6A7AD-C2DC-3559-47EE-1D31ED33B585}"/>
                  </a:ext>
                </a:extLst>
              </p:cNvPr>
              <p:cNvSpPr txBox="1"/>
              <p:nvPr/>
            </p:nvSpPr>
            <p:spPr bwMode="auto">
              <a:xfrm>
                <a:off x="800594" y="5252470"/>
                <a:ext cx="46497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另一個變數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可以用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表示出來，因為：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6A7AD-C2DC-3559-47EE-1D31ED33B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594" y="5252470"/>
                <a:ext cx="4649703" cy="369332"/>
              </a:xfrm>
              <a:prstGeom prst="rect">
                <a:avLst/>
              </a:prstGeom>
              <a:blipFill>
                <a:blip r:embed="rId14"/>
                <a:stretch>
                  <a:fillRect l="-81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C9A00F88-0C44-E819-FB73-3FCACE7F0906}"/>
                  </a:ext>
                </a:extLst>
              </p:cNvPr>
              <p:cNvSpPr txBox="1"/>
              <p:nvPr/>
            </p:nvSpPr>
            <p:spPr bwMode="auto">
              <a:xfrm>
                <a:off x="4991374" y="5099327"/>
                <a:ext cx="1862625" cy="6127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C9A00F88-0C44-E819-FB73-3FCACE7F0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1374" y="5099327"/>
                <a:ext cx="1862625" cy="612732"/>
              </a:xfrm>
              <a:prstGeom prst="rect">
                <a:avLst/>
              </a:prstGeom>
              <a:blipFill>
                <a:blip r:embed="rId15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556CE522-5730-BE9D-02CD-6645C663739F}"/>
                  </a:ext>
                </a:extLst>
              </p:cNvPr>
              <p:cNvSpPr txBox="1"/>
              <p:nvPr/>
            </p:nvSpPr>
            <p:spPr bwMode="auto">
              <a:xfrm>
                <a:off x="853623" y="4762251"/>
                <a:ext cx="148547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556CE522-5730-BE9D-02CD-6645C6637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623" y="4762251"/>
                <a:ext cx="1485471" cy="369332"/>
              </a:xfrm>
              <a:prstGeom prst="rect">
                <a:avLst/>
              </a:prstGeom>
              <a:blipFill>
                <a:blip r:embed="rId16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9">
                <a:extLst>
                  <a:ext uri="{FF2B5EF4-FFF2-40B4-BE49-F238E27FC236}">
                    <a16:creationId xmlns:a16="http://schemas.microsoft.com/office/drawing/2014/main" id="{99346AFB-73FC-5879-C334-E748C5A9C39F}"/>
                  </a:ext>
                </a:extLst>
              </p:cNvPr>
              <p:cNvSpPr txBox="1"/>
              <p:nvPr/>
            </p:nvSpPr>
            <p:spPr bwMode="auto">
              <a:xfrm>
                <a:off x="4991374" y="5764286"/>
                <a:ext cx="3432158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9">
                <a:extLst>
                  <a:ext uri="{FF2B5EF4-FFF2-40B4-BE49-F238E27FC236}">
                    <a16:creationId xmlns:a16="http://schemas.microsoft.com/office/drawing/2014/main" id="{99346AFB-73FC-5879-C334-E748C5A9C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1374" y="5764286"/>
                <a:ext cx="3432158" cy="9106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2237558-5029-1FE9-FFB6-16CFAC5A991B}"/>
                  </a:ext>
                </a:extLst>
              </p:cNvPr>
              <p:cNvSpPr txBox="1"/>
              <p:nvPr/>
            </p:nvSpPr>
            <p:spPr bwMode="auto">
              <a:xfrm>
                <a:off x="845197" y="6141379"/>
                <a:ext cx="2033570" cy="4277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2237558-5029-1FE9-FFB6-16CFAC5A9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197" y="6141379"/>
                <a:ext cx="2033570" cy="427746"/>
              </a:xfrm>
              <a:prstGeom prst="rect">
                <a:avLst/>
              </a:prstGeom>
              <a:blipFill>
                <a:blip r:embed="rId18"/>
                <a:stretch>
                  <a:fillRect b="-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Arrow 20">
            <a:extLst>
              <a:ext uri="{FF2B5EF4-FFF2-40B4-BE49-F238E27FC236}">
                <a16:creationId xmlns:a16="http://schemas.microsoft.com/office/drawing/2014/main" id="{CB080BD0-29FB-B51A-1374-B0DD489AAD5E}"/>
              </a:ext>
            </a:extLst>
          </p:cNvPr>
          <p:cNvSpPr/>
          <p:nvPr/>
        </p:nvSpPr>
        <p:spPr>
          <a:xfrm rot="16200000">
            <a:off x="1648604" y="5757623"/>
            <a:ext cx="360040" cy="22411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84BA12-1052-144D-B936-ACA35F1746AC}"/>
                  </a:ext>
                </a:extLst>
              </p:cNvPr>
              <p:cNvSpPr txBox="1"/>
              <p:nvPr/>
            </p:nvSpPr>
            <p:spPr bwMode="auto">
              <a:xfrm>
                <a:off x="7282335" y="5363924"/>
                <a:ext cx="1496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TW" dirty="0"/>
                  <a:t>是常數！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84BA12-1052-144D-B936-ACA35F174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2335" y="5363924"/>
                <a:ext cx="1496491" cy="369332"/>
              </a:xfrm>
              <a:prstGeom prst="rect">
                <a:avLst/>
              </a:prstGeom>
              <a:blipFill>
                <a:blip r:embed="rId19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D18FA2-8562-CBBC-3117-84458643482D}"/>
                  </a:ext>
                </a:extLst>
              </p:cNvPr>
              <p:cNvSpPr txBox="1"/>
              <p:nvPr/>
            </p:nvSpPr>
            <p:spPr bwMode="auto">
              <a:xfrm>
                <a:off x="800594" y="3892842"/>
                <a:ext cx="80979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注意角波數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都是隨能量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變化的變數，而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是我們要由上式求解的對象。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D18FA2-8562-CBBC-3117-844586434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594" y="3892842"/>
                <a:ext cx="8097984" cy="369332"/>
              </a:xfrm>
              <a:prstGeom prst="rect">
                <a:avLst/>
              </a:prstGeom>
              <a:blipFill>
                <a:blip r:embed="rId20"/>
                <a:stretch>
                  <a:fillRect l="-46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242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0" grpId="0"/>
      <p:bldP spid="11" grpId="0" animBg="1"/>
      <p:bldP spid="12" grpId="0" animBg="1"/>
      <p:bldP spid="13" grpId="0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1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96136C-C8D5-E273-2D3A-05DE60F6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1511300"/>
            <a:ext cx="6197600" cy="3835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DE6B3992-B722-D268-1247-C164E82EF310}"/>
                  </a:ext>
                </a:extLst>
              </p:cNvPr>
              <p:cNvSpPr txBox="1"/>
              <p:nvPr/>
            </p:nvSpPr>
            <p:spPr bwMode="auto">
              <a:xfrm>
                <a:off x="1473200" y="633317"/>
                <a:ext cx="2033570" cy="427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DE6B3992-B722-D268-1247-C164E82EF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3200" y="633317"/>
                <a:ext cx="2033570" cy="427746"/>
              </a:xfrm>
              <a:prstGeom prst="rect">
                <a:avLst/>
              </a:prstGeom>
              <a:blipFill>
                <a:blip r:embed="rId3"/>
                <a:stretch>
                  <a:fillRect b="-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EE7B0554-F094-EF9D-A5BB-0EB24F554BDC}"/>
                  </a:ext>
                </a:extLst>
              </p:cNvPr>
              <p:cNvSpPr txBox="1"/>
              <p:nvPr/>
            </p:nvSpPr>
            <p:spPr bwMode="auto">
              <a:xfrm>
                <a:off x="4283968" y="476672"/>
                <a:ext cx="1861279" cy="74103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EE7B0554-F094-EF9D-A5BB-0EB24F554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476672"/>
                <a:ext cx="1861279" cy="741037"/>
              </a:xfrm>
              <a:prstGeom prst="rect">
                <a:avLst/>
              </a:prstGeom>
              <a:blipFill>
                <a:blip r:embed="rId4"/>
                <a:stretch>
                  <a:fillRect b="-5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0CE8BD15-F477-8545-EFB8-94620CA57AD1}"/>
              </a:ext>
            </a:extLst>
          </p:cNvPr>
          <p:cNvSpPr/>
          <p:nvPr/>
        </p:nvSpPr>
        <p:spPr>
          <a:xfrm>
            <a:off x="3779912" y="764704"/>
            <a:ext cx="360040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9F5A51-178D-12D0-1789-9E9CFEE0AD49}"/>
              </a:ext>
            </a:extLst>
          </p:cNvPr>
          <p:cNvCxnSpPr>
            <a:cxnSpLocks/>
          </p:cNvCxnSpPr>
          <p:nvPr/>
        </p:nvCxnSpPr>
        <p:spPr>
          <a:xfrm flipH="1">
            <a:off x="3643341" y="1061063"/>
            <a:ext cx="1000667" cy="1653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357F89-D406-6F5D-2593-53978402FD94}"/>
              </a:ext>
            </a:extLst>
          </p:cNvPr>
          <p:cNvCxnSpPr>
            <a:cxnSpLocks/>
          </p:cNvCxnSpPr>
          <p:nvPr/>
        </p:nvCxnSpPr>
        <p:spPr>
          <a:xfrm flipH="1">
            <a:off x="4932040" y="1190334"/>
            <a:ext cx="777198" cy="30489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CFF19E7-A439-67C3-70C1-A490600937EB}"/>
                  </a:ext>
                </a:extLst>
              </p:cNvPr>
              <p:cNvSpPr txBox="1"/>
              <p:nvPr/>
            </p:nvSpPr>
            <p:spPr bwMode="auto">
              <a:xfrm>
                <a:off x="1763688" y="5612271"/>
                <a:ext cx="94288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CFF19E7-A439-67C3-70C1-A49060093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5612271"/>
                <a:ext cx="942886" cy="369332"/>
              </a:xfrm>
              <a:prstGeom prst="rect">
                <a:avLst/>
              </a:prstGeom>
              <a:blipFill>
                <a:blip r:embed="rId5"/>
                <a:stretch>
                  <a:fillRect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8C665F-D7B1-51AD-CC70-C3A76B0B0144}"/>
                  </a:ext>
                </a:extLst>
              </p:cNvPr>
              <p:cNvSpPr txBox="1"/>
              <p:nvPr/>
            </p:nvSpPr>
            <p:spPr bwMode="auto">
              <a:xfrm>
                <a:off x="2843808" y="5612271"/>
                <a:ext cx="41764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的解即得到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也就得到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8C665F-D7B1-51AD-CC70-C3A76B0B0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3808" y="5612271"/>
                <a:ext cx="4176464" cy="369332"/>
              </a:xfrm>
              <a:prstGeom prst="rect">
                <a:avLst/>
              </a:prstGeom>
              <a:blipFill>
                <a:blip r:embed="rId6"/>
                <a:stretch>
                  <a:fillRect l="-152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0C16569E-1BFD-CF80-00FD-A0C2F368127B}"/>
              </a:ext>
            </a:extLst>
          </p:cNvPr>
          <p:cNvSpPr/>
          <p:nvPr/>
        </p:nvSpPr>
        <p:spPr>
          <a:xfrm>
            <a:off x="2339752" y="335699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E926B9-2AE8-4BD9-30CA-6BCB62329636}"/>
              </a:ext>
            </a:extLst>
          </p:cNvPr>
          <p:cNvSpPr/>
          <p:nvPr/>
        </p:nvSpPr>
        <p:spPr>
          <a:xfrm>
            <a:off x="3059832" y="436510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804113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F17A2357-DDC6-2692-7640-45E888F0C00B}"/>
                  </a:ext>
                </a:extLst>
              </p:cNvPr>
              <p:cNvSpPr txBox="1"/>
              <p:nvPr/>
            </p:nvSpPr>
            <p:spPr bwMode="auto">
              <a:xfrm>
                <a:off x="807338" y="1316687"/>
                <a:ext cx="214937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𝐴𝑞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F17A2357-DDC6-2692-7640-45E888F0C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338" y="1316687"/>
                <a:ext cx="2149370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7">
                <a:extLst>
                  <a:ext uri="{FF2B5EF4-FFF2-40B4-BE49-F238E27FC236}">
                    <a16:creationId xmlns:a16="http://schemas.microsoft.com/office/drawing/2014/main" id="{0A54009E-F05D-CF67-623C-345DD8710511}"/>
                  </a:ext>
                </a:extLst>
              </p:cNvPr>
              <p:cNvSpPr txBox="1"/>
              <p:nvPr/>
            </p:nvSpPr>
            <p:spPr bwMode="auto">
              <a:xfrm>
                <a:off x="819532" y="2244577"/>
                <a:ext cx="203722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7">
                <a:extLst>
                  <a:ext uri="{FF2B5EF4-FFF2-40B4-BE49-F238E27FC236}">
                    <a16:creationId xmlns:a16="http://schemas.microsoft.com/office/drawing/2014/main" id="{0A54009E-F05D-CF67-623C-345DD871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532" y="2244577"/>
                <a:ext cx="2037224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0241EF1D-2260-0948-C619-AC53AFFD3B1C}"/>
                  </a:ext>
                </a:extLst>
              </p:cNvPr>
              <p:cNvSpPr txBox="1"/>
              <p:nvPr/>
            </p:nvSpPr>
            <p:spPr bwMode="auto">
              <a:xfrm>
                <a:off x="3914272" y="1344337"/>
                <a:ext cx="222516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0241EF1D-2260-0948-C619-AC53AFFD3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4272" y="1344337"/>
                <a:ext cx="2225160" cy="369332"/>
              </a:xfrm>
              <a:prstGeom prst="rect">
                <a:avLst/>
              </a:prstGeom>
              <a:blipFill>
                <a:blip r:embed="rId4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10BCDDD1-6A4D-E270-E18F-0D830128BE08}"/>
                  </a:ext>
                </a:extLst>
              </p:cNvPr>
              <p:cNvSpPr txBox="1"/>
              <p:nvPr/>
            </p:nvSpPr>
            <p:spPr bwMode="auto">
              <a:xfrm>
                <a:off x="852022" y="344519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10BCDDD1-6A4D-E270-E18F-0D830128B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2022" y="344519"/>
                <a:ext cx="80804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43E8E5F5-4983-78DD-CFEC-884936482B45}"/>
                  </a:ext>
                </a:extLst>
              </p:cNvPr>
              <p:cNvSpPr txBox="1"/>
              <p:nvPr/>
            </p:nvSpPr>
            <p:spPr bwMode="auto">
              <a:xfrm>
                <a:off x="819532" y="2678508"/>
                <a:ext cx="250844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43E8E5F5-4983-78DD-CFEC-884936482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532" y="2678508"/>
                <a:ext cx="2508444" cy="369332"/>
              </a:xfrm>
              <a:prstGeom prst="rect">
                <a:avLst/>
              </a:prstGeom>
              <a:blipFill>
                <a:blip r:embed="rId6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14FA62-C37F-E9D3-76F5-59F7219AFDB1}"/>
              </a:ext>
            </a:extLst>
          </p:cNvPr>
          <p:cNvSpPr txBox="1"/>
          <p:nvPr/>
        </p:nvSpPr>
        <p:spPr bwMode="auto">
          <a:xfrm>
            <a:off x="822805" y="3088763"/>
            <a:ext cx="34920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兩式相除，即消去常數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BB89DD8-D1F6-1BDD-0075-E159C6C4A9DE}"/>
                  </a:ext>
                </a:extLst>
              </p:cNvPr>
              <p:cNvSpPr txBox="1"/>
              <p:nvPr/>
            </p:nvSpPr>
            <p:spPr bwMode="auto">
              <a:xfrm>
                <a:off x="866297" y="3512525"/>
                <a:ext cx="163737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BB89DD8-D1F6-1BDD-0075-E159C6C4A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6297" y="3512525"/>
                <a:ext cx="1637371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0863A459-DF2E-7282-5152-550BEA46D10E}"/>
                  </a:ext>
                </a:extLst>
              </p:cNvPr>
              <p:cNvSpPr txBox="1"/>
              <p:nvPr/>
            </p:nvSpPr>
            <p:spPr bwMode="auto">
              <a:xfrm>
                <a:off x="6809872" y="1857441"/>
                <a:ext cx="1529137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0863A459-DF2E-7282-5152-550BEA46D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9872" y="1857441"/>
                <a:ext cx="1529137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CF92E321-99DC-42EC-E644-C7D4C668533A}"/>
                  </a:ext>
                </a:extLst>
              </p:cNvPr>
              <p:cNvSpPr txBox="1"/>
              <p:nvPr/>
            </p:nvSpPr>
            <p:spPr bwMode="auto">
              <a:xfrm>
                <a:off x="6827317" y="2848645"/>
                <a:ext cx="220457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CF92E321-99DC-42EC-E644-C7D4C6685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7317" y="2848645"/>
                <a:ext cx="2204578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3A1CC6-30D8-BBA0-A0C4-4AE87D04F69E}"/>
                  </a:ext>
                </a:extLst>
              </p:cNvPr>
              <p:cNvSpPr txBox="1"/>
              <p:nvPr/>
            </p:nvSpPr>
            <p:spPr bwMode="auto">
              <a:xfrm>
                <a:off x="793706" y="4236967"/>
                <a:ext cx="49227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，可轉為無單位的數值變數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：定義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3A1CC6-30D8-BBA0-A0C4-4AE87D04F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3706" y="4236967"/>
                <a:ext cx="4922702" cy="369332"/>
              </a:xfrm>
              <a:prstGeom prst="rect">
                <a:avLst/>
              </a:prstGeom>
              <a:blipFill>
                <a:blip r:embed="rId12"/>
                <a:stretch>
                  <a:fillRect l="-102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9">
                <a:extLst>
                  <a:ext uri="{FF2B5EF4-FFF2-40B4-BE49-F238E27FC236}">
                    <a16:creationId xmlns:a16="http://schemas.microsoft.com/office/drawing/2014/main" id="{F4DEBF43-6691-FDCA-9B26-94194C62221A}"/>
                  </a:ext>
                </a:extLst>
              </p:cNvPr>
              <p:cNvSpPr txBox="1"/>
              <p:nvPr/>
            </p:nvSpPr>
            <p:spPr bwMode="auto">
              <a:xfrm>
                <a:off x="5716408" y="4224029"/>
                <a:ext cx="94288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5" name="文字方塊 19">
                <a:extLst>
                  <a:ext uri="{FF2B5EF4-FFF2-40B4-BE49-F238E27FC236}">
                    <a16:creationId xmlns:a16="http://schemas.microsoft.com/office/drawing/2014/main" id="{F4DEBF43-6691-FDCA-9B26-94194C622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6408" y="4224029"/>
                <a:ext cx="942886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6A7AD-C2DC-3559-47EE-1D31ED33B585}"/>
                  </a:ext>
                </a:extLst>
              </p:cNvPr>
              <p:cNvSpPr txBox="1"/>
              <p:nvPr/>
            </p:nvSpPr>
            <p:spPr bwMode="auto">
              <a:xfrm>
                <a:off x="813268" y="5149432"/>
                <a:ext cx="46497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另一個參數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可以用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表示出來，因為：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6A7AD-C2DC-3559-47EE-1D31ED33B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3268" y="5149432"/>
                <a:ext cx="4649703" cy="369332"/>
              </a:xfrm>
              <a:prstGeom prst="rect">
                <a:avLst/>
              </a:prstGeom>
              <a:blipFill>
                <a:blip r:embed="rId14"/>
                <a:stretch>
                  <a:fillRect l="-81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C9A00F88-0C44-E819-FB73-3FCACE7F0906}"/>
                  </a:ext>
                </a:extLst>
              </p:cNvPr>
              <p:cNvSpPr txBox="1"/>
              <p:nvPr/>
            </p:nvSpPr>
            <p:spPr bwMode="auto">
              <a:xfrm>
                <a:off x="5004048" y="4996289"/>
                <a:ext cx="1862625" cy="6127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C9A00F88-0C44-E819-FB73-3FCACE7F0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4996289"/>
                <a:ext cx="1862625" cy="612732"/>
              </a:xfrm>
              <a:prstGeom prst="rect">
                <a:avLst/>
              </a:prstGeom>
              <a:blipFill>
                <a:blip r:embed="rId15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556CE522-5730-BE9D-02CD-6645C663739F}"/>
                  </a:ext>
                </a:extLst>
              </p:cNvPr>
              <p:cNvSpPr txBox="1"/>
              <p:nvPr/>
            </p:nvSpPr>
            <p:spPr bwMode="auto">
              <a:xfrm>
                <a:off x="866297" y="4659213"/>
                <a:ext cx="164096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556CE522-5730-BE9D-02CD-6645C6637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6297" y="4659213"/>
                <a:ext cx="1640962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9">
                <a:extLst>
                  <a:ext uri="{FF2B5EF4-FFF2-40B4-BE49-F238E27FC236}">
                    <a16:creationId xmlns:a16="http://schemas.microsoft.com/office/drawing/2014/main" id="{99346AFB-73FC-5879-C334-E748C5A9C39F}"/>
                  </a:ext>
                </a:extLst>
              </p:cNvPr>
              <p:cNvSpPr txBox="1"/>
              <p:nvPr/>
            </p:nvSpPr>
            <p:spPr bwMode="auto">
              <a:xfrm>
                <a:off x="5004048" y="5661248"/>
                <a:ext cx="3432158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9">
                <a:extLst>
                  <a:ext uri="{FF2B5EF4-FFF2-40B4-BE49-F238E27FC236}">
                    <a16:creationId xmlns:a16="http://schemas.microsoft.com/office/drawing/2014/main" id="{99346AFB-73FC-5879-C334-E748C5A9C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5661248"/>
                <a:ext cx="3432158" cy="9106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2237558-5029-1FE9-FFB6-16CFAC5A991B}"/>
                  </a:ext>
                </a:extLst>
              </p:cNvPr>
              <p:cNvSpPr txBox="1"/>
              <p:nvPr/>
            </p:nvSpPr>
            <p:spPr bwMode="auto">
              <a:xfrm>
                <a:off x="857871" y="6038341"/>
                <a:ext cx="2033570" cy="427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2237558-5029-1FE9-FFB6-16CFAC5A9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871" y="6038341"/>
                <a:ext cx="2033570" cy="427746"/>
              </a:xfrm>
              <a:prstGeom prst="rect">
                <a:avLst/>
              </a:prstGeom>
              <a:blipFill>
                <a:blip r:embed="rId18"/>
                <a:stretch>
                  <a:fillRect b="-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Arrow 20">
            <a:extLst>
              <a:ext uri="{FF2B5EF4-FFF2-40B4-BE49-F238E27FC236}">
                <a16:creationId xmlns:a16="http://schemas.microsoft.com/office/drawing/2014/main" id="{CB080BD0-29FB-B51A-1374-B0DD489AAD5E}"/>
              </a:ext>
            </a:extLst>
          </p:cNvPr>
          <p:cNvSpPr/>
          <p:nvPr/>
        </p:nvSpPr>
        <p:spPr>
          <a:xfrm rot="16200000">
            <a:off x="1661278" y="5654585"/>
            <a:ext cx="360040" cy="22411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84BA12-1052-144D-B936-ACA35F1746AC}"/>
                  </a:ext>
                </a:extLst>
              </p:cNvPr>
              <p:cNvSpPr txBox="1"/>
              <p:nvPr/>
            </p:nvSpPr>
            <p:spPr bwMode="auto">
              <a:xfrm>
                <a:off x="7414761" y="5270742"/>
                <a:ext cx="1496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TW" dirty="0"/>
                  <a:t>是常數！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84BA12-1052-144D-B936-ACA35F174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4761" y="5270742"/>
                <a:ext cx="1496491" cy="369332"/>
              </a:xfrm>
              <a:prstGeom prst="rect">
                <a:avLst/>
              </a:prstGeom>
              <a:blipFill>
                <a:blip r:embed="rId19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B7DEE16C-328E-25F4-13A9-8CA6F1138764}"/>
                  </a:ext>
                </a:extLst>
              </p:cNvPr>
              <p:cNvSpPr txBox="1"/>
              <p:nvPr/>
            </p:nvSpPr>
            <p:spPr bwMode="auto">
              <a:xfrm>
                <a:off x="819532" y="870784"/>
                <a:ext cx="192982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B7DEE16C-328E-25F4-13A9-8CA6F1138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532" y="870784"/>
                <a:ext cx="1929823" cy="369332"/>
              </a:xfrm>
              <a:prstGeom prst="rect">
                <a:avLst/>
              </a:prstGeom>
              <a:blipFill>
                <a:blip r:embed="rId20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7">
                <a:extLst>
                  <a:ext uri="{FF2B5EF4-FFF2-40B4-BE49-F238E27FC236}">
                    <a16:creationId xmlns:a16="http://schemas.microsoft.com/office/drawing/2014/main" id="{B8BDDAA6-F50B-8D38-7FDE-107EBBE96DCB}"/>
                  </a:ext>
                </a:extLst>
              </p:cNvPr>
              <p:cNvSpPr txBox="1"/>
              <p:nvPr/>
            </p:nvSpPr>
            <p:spPr bwMode="auto">
              <a:xfrm>
                <a:off x="3914272" y="904001"/>
                <a:ext cx="185166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7">
                <a:extLst>
                  <a:ext uri="{FF2B5EF4-FFF2-40B4-BE49-F238E27FC236}">
                    <a16:creationId xmlns:a16="http://schemas.microsoft.com/office/drawing/2014/main" id="{B8BDDAA6-F50B-8D38-7FDE-107EBBE96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4272" y="904001"/>
                <a:ext cx="1851661" cy="369332"/>
              </a:xfrm>
              <a:prstGeom prst="rect">
                <a:avLst/>
              </a:prstGeom>
              <a:blipFill>
                <a:blip r:embed="rId2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E1E02290-0242-2A15-792B-E57FB736F64B}"/>
              </a:ext>
            </a:extLst>
          </p:cNvPr>
          <p:cNvSpPr txBox="1"/>
          <p:nvPr/>
        </p:nvSpPr>
        <p:spPr bwMode="auto">
          <a:xfrm>
            <a:off x="1953357" y="344519"/>
            <a:ext cx="196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Odd Function</a:t>
            </a:r>
          </a:p>
        </p:txBody>
      </p:sp>
    </p:spTree>
    <p:extLst>
      <p:ext uri="{BB962C8B-B14F-4D97-AF65-F5344CB8AC3E}">
        <p14:creationId xmlns:p14="http://schemas.microsoft.com/office/powerpoint/2010/main" val="144783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2" grpId="0" animBg="1"/>
      <p:bldP spid="13" grpId="0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3DE387-E73F-C935-AD40-543C7041A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351068"/>
            <a:ext cx="6404996" cy="3896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EE7B0554-F094-EF9D-A5BB-0EB24F554BDC}"/>
                  </a:ext>
                </a:extLst>
              </p:cNvPr>
              <p:cNvSpPr txBox="1"/>
              <p:nvPr/>
            </p:nvSpPr>
            <p:spPr bwMode="auto">
              <a:xfrm>
                <a:off x="4283968" y="476672"/>
                <a:ext cx="2055243" cy="74103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EE7B0554-F094-EF9D-A5BB-0EB24F554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476672"/>
                <a:ext cx="2055243" cy="741037"/>
              </a:xfrm>
              <a:prstGeom prst="rect">
                <a:avLst/>
              </a:prstGeom>
              <a:blipFill>
                <a:blip r:embed="rId3"/>
                <a:stretch>
                  <a:fillRect b="-5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0CE8BD15-F477-8545-EFB8-94620CA57AD1}"/>
              </a:ext>
            </a:extLst>
          </p:cNvPr>
          <p:cNvSpPr/>
          <p:nvPr/>
        </p:nvSpPr>
        <p:spPr>
          <a:xfrm>
            <a:off x="3845294" y="778360"/>
            <a:ext cx="360040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9F5A51-178D-12D0-1789-9E9CFEE0AD49}"/>
              </a:ext>
            </a:extLst>
          </p:cNvPr>
          <p:cNvCxnSpPr>
            <a:cxnSpLocks/>
          </p:cNvCxnSpPr>
          <p:nvPr/>
        </p:nvCxnSpPr>
        <p:spPr>
          <a:xfrm flipH="1">
            <a:off x="3944303" y="1061063"/>
            <a:ext cx="1000667" cy="1653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357F89-D406-6F5D-2593-53978402FD94}"/>
              </a:ext>
            </a:extLst>
          </p:cNvPr>
          <p:cNvCxnSpPr>
            <a:cxnSpLocks/>
          </p:cNvCxnSpPr>
          <p:nvPr/>
        </p:nvCxnSpPr>
        <p:spPr>
          <a:xfrm flipH="1">
            <a:off x="5311589" y="1190334"/>
            <a:ext cx="397649" cy="28867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CFF19E7-A439-67C3-70C1-A490600937EB}"/>
                  </a:ext>
                </a:extLst>
              </p:cNvPr>
              <p:cNvSpPr txBox="1"/>
              <p:nvPr/>
            </p:nvSpPr>
            <p:spPr bwMode="auto">
              <a:xfrm>
                <a:off x="1763688" y="5612271"/>
                <a:ext cx="94288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CFF19E7-A439-67C3-70C1-A49060093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5612271"/>
                <a:ext cx="942886" cy="369332"/>
              </a:xfrm>
              <a:prstGeom prst="rect">
                <a:avLst/>
              </a:prstGeom>
              <a:blipFill>
                <a:blip r:embed="rId5"/>
                <a:stretch>
                  <a:fillRect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8C665F-D7B1-51AD-CC70-C3A76B0B0144}"/>
                  </a:ext>
                </a:extLst>
              </p:cNvPr>
              <p:cNvSpPr txBox="1"/>
              <p:nvPr/>
            </p:nvSpPr>
            <p:spPr bwMode="auto">
              <a:xfrm>
                <a:off x="2843808" y="5612271"/>
                <a:ext cx="41764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的解即得到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也就得到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8C665F-D7B1-51AD-CC70-C3A76B0B0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3808" y="5612271"/>
                <a:ext cx="4176464" cy="369332"/>
              </a:xfrm>
              <a:prstGeom prst="rect">
                <a:avLst/>
              </a:prstGeom>
              <a:blipFill>
                <a:blip r:embed="rId6"/>
                <a:stretch>
                  <a:fillRect l="-152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8F34458F-E58F-BBE9-D781-DEB5B1BC1B26}"/>
                  </a:ext>
                </a:extLst>
              </p:cNvPr>
              <p:cNvSpPr txBox="1"/>
              <p:nvPr/>
            </p:nvSpPr>
            <p:spPr bwMode="auto">
              <a:xfrm>
                <a:off x="1577599" y="633317"/>
                <a:ext cx="2189061" cy="427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8F34458F-E58F-BBE9-D781-DEB5B1BC1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77599" y="633317"/>
                <a:ext cx="2189061" cy="427746"/>
              </a:xfrm>
              <a:prstGeom prst="rect">
                <a:avLst/>
              </a:prstGeom>
              <a:blipFill>
                <a:blip r:embed="rId7"/>
                <a:stretch>
                  <a:fillRect b="-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1FEB6865-4A01-B2CC-6773-15663E3E7398}"/>
              </a:ext>
            </a:extLst>
          </p:cNvPr>
          <p:cNvSpPr/>
          <p:nvPr/>
        </p:nvSpPr>
        <p:spPr>
          <a:xfrm>
            <a:off x="2405779" y="378904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648959B-4788-B646-7E2F-EF2278CFA0A1}"/>
              </a:ext>
            </a:extLst>
          </p:cNvPr>
          <p:cNvSpPr/>
          <p:nvPr/>
        </p:nvSpPr>
        <p:spPr>
          <a:xfrm>
            <a:off x="3203848" y="414908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590086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0" descr="C:\Users\Chia-Hung Chang\Downloads\Data\Knight\Media\Chapter41\Images\41_14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0"/>
            <a:ext cx="639286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6" descr="F39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7"/>
          <a:stretch>
            <a:fillRect/>
          </a:stretch>
        </p:blipFill>
        <p:spPr bwMode="auto">
          <a:xfrm>
            <a:off x="3856020" y="3867899"/>
            <a:ext cx="200025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3381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971515" y="5802310"/>
                <a:ext cx="2683170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515" y="5802310"/>
                <a:ext cx="2683170" cy="378245"/>
              </a:xfrm>
              <a:prstGeom prst="rect">
                <a:avLst/>
              </a:prstGeom>
              <a:blipFill>
                <a:blip r:embed="rId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3013543" y="4312547"/>
                <a:ext cx="2160463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3543" y="4312547"/>
                <a:ext cx="2160463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BC8B74A1-841E-1733-37C9-01A4FE5F28DB}"/>
                  </a:ext>
                </a:extLst>
              </p:cNvPr>
              <p:cNvSpPr txBox="1"/>
              <p:nvPr/>
            </p:nvSpPr>
            <p:spPr bwMode="auto">
              <a:xfrm>
                <a:off x="997864" y="3975769"/>
                <a:ext cx="141641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BC8B74A1-841E-1733-37C9-01A4FE5F2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7864" y="3975769"/>
                <a:ext cx="141641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363CF3-94DC-D18A-089B-CC517124526B}"/>
                  </a:ext>
                </a:extLst>
              </p:cNvPr>
              <p:cNvSpPr txBox="1"/>
              <p:nvPr/>
            </p:nvSpPr>
            <p:spPr bwMode="auto">
              <a:xfrm>
                <a:off x="960911" y="1288362"/>
                <a:ext cx="94285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𝑉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363CF3-94DC-D18A-089B-CC5171245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0911" y="1288362"/>
                <a:ext cx="94285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E8E1229-3927-F9A9-2775-5C07B6D9CE3A}"/>
                  </a:ext>
                </a:extLst>
              </p:cNvPr>
              <p:cNvSpPr txBox="1"/>
              <p:nvPr/>
            </p:nvSpPr>
            <p:spPr bwMode="auto">
              <a:xfrm>
                <a:off x="977574" y="4537694"/>
                <a:ext cx="178696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E8E1229-3927-F9A9-2775-5C07B6D9C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7574" y="4537694"/>
                <a:ext cx="1786964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E25DF0F-FD97-75A9-1918-EF31A44518D7}"/>
              </a:ext>
            </a:extLst>
          </p:cNvPr>
          <p:cNvSpPr txBox="1"/>
          <p:nvPr/>
        </p:nvSpPr>
        <p:spPr bwMode="auto">
          <a:xfrm>
            <a:off x="923082" y="907219"/>
            <a:ext cx="43924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在位能井內外，電子都如同自由粒子！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7CE24-80E3-934D-1614-A546F840FC9D}"/>
              </a:ext>
            </a:extLst>
          </p:cNvPr>
          <p:cNvSpPr txBox="1"/>
          <p:nvPr/>
        </p:nvSpPr>
        <p:spPr bwMode="auto">
          <a:xfrm>
            <a:off x="954622" y="5352957"/>
            <a:ext cx="30790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解也如同自由粒子波！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8E4B6EAB-1FA4-80B5-058D-A3DCEAEA81B7}"/>
                  </a:ext>
                </a:extLst>
              </p:cNvPr>
              <p:cNvSpPr txBox="1"/>
              <p:nvPr/>
            </p:nvSpPr>
            <p:spPr bwMode="auto">
              <a:xfrm>
                <a:off x="970147" y="476672"/>
                <a:ext cx="439248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現在考慮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&gt;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zh-TW" altLang="en-US" dirty="0"/>
                  <a:t>，能量可能為連續的定態</a:t>
                </a:r>
              </a:p>
            </p:txBody>
          </p:sp>
        </mc:Choice>
        <mc:Fallback xmlns="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8E4B6EAB-1FA4-80B5-058D-A3DCEAEA8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0147" y="476672"/>
                <a:ext cx="4392489" cy="369332"/>
              </a:xfrm>
              <a:prstGeom prst="rect">
                <a:avLst/>
              </a:prstGeom>
              <a:blipFill>
                <a:blip r:embed="rId8"/>
                <a:stretch>
                  <a:fillRect l="-115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9">
                <a:extLst>
                  <a:ext uri="{FF2B5EF4-FFF2-40B4-BE49-F238E27FC236}">
                    <a16:creationId xmlns:a16="http://schemas.microsoft.com/office/drawing/2014/main" id="{9BA48FE8-2807-F140-A19B-97F8BCABB1E3}"/>
                  </a:ext>
                </a:extLst>
              </p:cNvPr>
              <p:cNvSpPr txBox="1"/>
              <p:nvPr/>
            </p:nvSpPr>
            <p:spPr bwMode="auto">
              <a:xfrm>
                <a:off x="959814" y="1743323"/>
                <a:ext cx="9811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9">
                <a:extLst>
                  <a:ext uri="{FF2B5EF4-FFF2-40B4-BE49-F238E27FC236}">
                    <a16:creationId xmlns:a16="http://schemas.microsoft.com/office/drawing/2014/main" id="{9BA48FE8-2807-F140-A19B-97F8BCABB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9814" y="1743323"/>
                <a:ext cx="9811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9">
                <a:extLst>
                  <a:ext uri="{FF2B5EF4-FFF2-40B4-BE49-F238E27FC236}">
                    <a16:creationId xmlns:a16="http://schemas.microsoft.com/office/drawing/2014/main" id="{19F9CFE1-78BD-C740-BB3A-4FB0EF88B304}"/>
                  </a:ext>
                </a:extLst>
              </p:cNvPr>
              <p:cNvSpPr txBox="1"/>
              <p:nvPr/>
            </p:nvSpPr>
            <p:spPr bwMode="auto">
              <a:xfrm>
                <a:off x="942297" y="3359740"/>
                <a:ext cx="2770437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9">
                <a:extLst>
                  <a:ext uri="{FF2B5EF4-FFF2-40B4-BE49-F238E27FC236}">
                    <a16:creationId xmlns:a16="http://schemas.microsoft.com/office/drawing/2014/main" id="{19F9CFE1-78BD-C740-BB3A-4FB0EF88B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2297" y="3359740"/>
                <a:ext cx="2770437" cy="378245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BBFDE084-B2DD-2879-3B42-14BCA99164E5}"/>
                  </a:ext>
                </a:extLst>
              </p:cNvPr>
              <p:cNvSpPr txBox="1"/>
              <p:nvPr/>
            </p:nvSpPr>
            <p:spPr bwMode="auto">
              <a:xfrm>
                <a:off x="2944937" y="2009785"/>
                <a:ext cx="146687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BBFDE084-B2DD-2879-3B42-14BCA9916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44937" y="2009785"/>
                <a:ext cx="1466875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2">
                <a:extLst>
                  <a:ext uri="{FF2B5EF4-FFF2-40B4-BE49-F238E27FC236}">
                    <a16:creationId xmlns:a16="http://schemas.microsoft.com/office/drawing/2014/main" id="{D4D4D3D8-CE46-6BBC-2437-4D2FA9CC0E4A}"/>
                  </a:ext>
                </a:extLst>
              </p:cNvPr>
              <p:cNvSpPr txBox="1"/>
              <p:nvPr/>
            </p:nvSpPr>
            <p:spPr bwMode="auto">
              <a:xfrm>
                <a:off x="954622" y="2173672"/>
                <a:ext cx="183345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22">
                <a:extLst>
                  <a:ext uri="{FF2B5EF4-FFF2-40B4-BE49-F238E27FC236}">
                    <a16:creationId xmlns:a16="http://schemas.microsoft.com/office/drawing/2014/main" id="{D4D4D3D8-CE46-6BBC-2437-4D2FA9CC0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4622" y="2173672"/>
                <a:ext cx="1833451" cy="648126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DC98A467-DDA9-C0D7-38D4-F3110FDE17F3}"/>
              </a:ext>
            </a:extLst>
          </p:cNvPr>
          <p:cNvSpPr txBox="1"/>
          <p:nvPr/>
        </p:nvSpPr>
        <p:spPr bwMode="auto">
          <a:xfrm>
            <a:off x="908363" y="2950398"/>
            <a:ext cx="30790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解如同自由粒子波！</a:t>
            </a:r>
          </a:p>
        </p:txBody>
      </p:sp>
      <p:pic>
        <p:nvPicPr>
          <p:cNvPr id="23" name="Picture 5" descr="f40_09">
            <a:extLst>
              <a:ext uri="{FF2B5EF4-FFF2-40B4-BE49-F238E27FC236}">
                <a16:creationId xmlns:a16="http://schemas.microsoft.com/office/drawing/2014/main" id="{3E7DEE3E-9DBB-55E3-CA7C-E8EE2D3F9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93"/>
          <a:stretch/>
        </p:blipFill>
        <p:spPr bwMode="auto">
          <a:xfrm>
            <a:off x="5652857" y="2495602"/>
            <a:ext cx="1573097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462769A-5D92-3FDD-CF81-5F56FC3C7FD3}"/>
                  </a:ext>
                </a:extLst>
              </p:cNvPr>
              <p:cNvSpPr/>
              <p:nvPr/>
            </p:nvSpPr>
            <p:spPr>
              <a:xfrm>
                <a:off x="5887158" y="3132880"/>
                <a:ext cx="288032" cy="6115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462769A-5D92-3FDD-CF81-5F56FC3C7F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158" y="3132880"/>
                <a:ext cx="288032" cy="611573"/>
              </a:xfrm>
              <a:prstGeom prst="rect">
                <a:avLst/>
              </a:prstGeom>
              <a:blipFill>
                <a:blip r:embed="rId14"/>
                <a:stretch>
                  <a:fillRect l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CF4ABAB-F783-E510-BAD2-F3EB3AEADCA5}"/>
                  </a:ext>
                </a:extLst>
              </p:cNvPr>
              <p:cNvSpPr/>
              <p:nvPr/>
            </p:nvSpPr>
            <p:spPr>
              <a:xfrm>
                <a:off x="5887158" y="5373655"/>
                <a:ext cx="288032" cy="30329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CF4ABAB-F783-E510-BAD2-F3EB3AEADC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158" y="5373655"/>
                <a:ext cx="288032" cy="303297"/>
              </a:xfrm>
              <a:prstGeom prst="rect">
                <a:avLst/>
              </a:prstGeom>
              <a:blipFill>
                <a:blip r:embed="rId15"/>
                <a:stretch>
                  <a:fillRect l="-37500" r="-20833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32CAE9DB-8B99-F23D-8B1A-665105996DFC}"/>
              </a:ext>
            </a:extLst>
          </p:cNvPr>
          <p:cNvSpPr/>
          <p:nvPr/>
        </p:nvSpPr>
        <p:spPr>
          <a:xfrm>
            <a:off x="7225954" y="2491829"/>
            <a:ext cx="288032" cy="31851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2914FE-726A-E35B-938B-F412AC0D1285}"/>
                  </a:ext>
                </a:extLst>
              </p:cNvPr>
              <p:cNvSpPr txBox="1"/>
              <p:nvPr/>
            </p:nvSpPr>
            <p:spPr bwMode="auto">
              <a:xfrm>
                <a:off x="911270" y="6261652"/>
                <a:ext cx="76931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任何的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都會有解，能階是連續的。這樣的定態，主要用於描述散射！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2914FE-726A-E35B-938B-F412AC0D1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1270" y="6261652"/>
                <a:ext cx="7693177" cy="369332"/>
              </a:xfrm>
              <a:prstGeom prst="rect">
                <a:avLst/>
              </a:prstGeom>
              <a:blipFill>
                <a:blip r:embed="rId16"/>
                <a:stretch>
                  <a:fillRect l="-659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58234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3DD63E-635C-2981-A0FF-CDAF9BE2C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18" y="836712"/>
            <a:ext cx="7636963" cy="4608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CAA964-D9EF-A24B-D176-783229A796EF}"/>
              </a:ext>
            </a:extLst>
          </p:cNvPr>
          <p:cNvSpPr txBox="1"/>
          <p:nvPr/>
        </p:nvSpPr>
        <p:spPr bwMode="auto">
          <a:xfrm>
            <a:off x="3851920" y="5632040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Attractive Well</a:t>
            </a:r>
          </a:p>
        </p:txBody>
      </p:sp>
    </p:spTree>
    <p:extLst>
      <p:ext uri="{BB962C8B-B14F-4D97-AF65-F5344CB8AC3E}">
        <p14:creationId xmlns:p14="http://schemas.microsoft.com/office/powerpoint/2010/main" val="2625240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>
                <a:spLocks noChangeArrowheads="1"/>
              </p:cNvSpPr>
              <p:nvPr/>
            </p:nvSpPr>
            <p:spPr bwMode="auto">
              <a:xfrm>
                <a:off x="507132" y="868070"/>
                <a:ext cx="84969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當位能在古典狀況下，使電子形成束縛態，本徵值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rgbClr val="000000"/>
                        </a:solidFill>
                        <a:latin typeface="Cambria Math"/>
                      </a:rPr>
                      <m:t>𝐸</m:t>
                    </m:r>
                    <m:r>
                      <a:rPr lang="zh-TW" altLang="en-US" sz="1800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就</m:t>
                    </m:r>
                    <m:r>
                      <a:rPr lang="zh-TW" altLang="en-US" sz="18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不是連續</m:t>
                    </m:r>
                    <m:r>
                      <a:rPr lang="zh-TW" altLang="en-US" sz="1800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，</m:t>
                    </m:r>
                    <m:r>
                      <a:rPr lang="zh-TW" altLang="en-US" sz="1800" i="1" dirty="0">
                        <a:solidFill>
                          <a:srgbClr val="000000"/>
                        </a:solidFill>
                        <a:latin typeface="Cambria Math"/>
                      </a:rPr>
                      <m:t>而是量子化</m:t>
                    </m:r>
                    <m:r>
                      <a:rPr lang="zh-TW" altLang="en-US" sz="1800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的</m:t>
                    </m:r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132" y="868070"/>
                <a:ext cx="8496944" cy="369332"/>
              </a:xfrm>
              <a:prstGeom prst="rect">
                <a:avLst/>
              </a:prstGeom>
              <a:blipFill>
                <a:blip r:embed="rId2"/>
                <a:stretch>
                  <a:fillRect l="-44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fig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6"/>
          <a:stretch>
            <a:fillRect/>
          </a:stretch>
        </p:blipFill>
        <p:spPr bwMode="auto">
          <a:xfrm>
            <a:off x="2339752" y="1916832"/>
            <a:ext cx="33242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07132" y="1334803"/>
            <a:ext cx="78488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束縛態：</a:t>
            </a:r>
            <a:r>
              <a:rPr lang="zh-TW" altLang="en-US" sz="1800" dirty="0"/>
              <a:t>運動範圍被限制於一個區域內，機械能小於無限遠處的位能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827584" y="5301208"/>
                <a:ext cx="64087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b="0" dirty="0"/>
                  <a:t>以此位能為例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latin typeface="Cambria Math"/>
                      </a:rPr>
                      <m:t>：</m:t>
                    </m:r>
                    <m:r>
                      <a:rPr lang="en-US" altLang="zh-TW" sz="1800" b="0" i="1" smtClean="0">
                        <a:latin typeface="Cambria Math"/>
                      </a:rPr>
                      <m:t>𝐸</m:t>
                    </m:r>
                    <m:r>
                      <a:rPr lang="en-US" altLang="zh-TW" sz="1800" b="0" i="1" smtClean="0">
                        <a:latin typeface="Cambria Math"/>
                      </a:rPr>
                      <m:t>&lt;0</m:t>
                    </m:r>
                  </m:oMath>
                </a14:m>
                <a:r>
                  <a:rPr lang="zh-TW" altLang="en-US" sz="1800" dirty="0"/>
                  <a:t> 束縛態，能量本徵值是量子化的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5301208"/>
                <a:ext cx="6408712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856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2427315" y="5748493"/>
                <a:ext cx="41029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𝐸</m:t>
                    </m:r>
                    <m:r>
                      <a:rPr lang="en-US" altLang="zh-TW" sz="1800" b="0" i="1" smtClean="0">
                        <a:latin typeface="Cambria Math"/>
                      </a:rPr>
                      <m:t>&gt;0</m:t>
                    </m:r>
                  </m:oMath>
                </a14:m>
                <a:r>
                  <a:rPr lang="zh-TW" altLang="en-US" sz="1800" dirty="0"/>
                  <a:t> 自由態，能量本徵值是連續的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7315" y="5748493"/>
                <a:ext cx="4102968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6" descr="f40_0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/>
          <a:stretch/>
        </p:blipFill>
        <p:spPr bwMode="auto">
          <a:xfrm>
            <a:off x="5824270" y="2780928"/>
            <a:ext cx="141202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845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6" name="圖片 1" descr="wave 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53155" r="55504" b="19987"/>
          <a:stretch/>
        </p:blipFill>
        <p:spPr bwMode="auto">
          <a:xfrm>
            <a:off x="2379662" y="4679350"/>
            <a:ext cx="4041775" cy="200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文字方塊 2"/>
          <p:cNvSpPr txBox="1">
            <a:spLocks noChangeArrowheads="1"/>
          </p:cNvSpPr>
          <p:nvPr/>
        </p:nvSpPr>
        <p:spPr bwMode="auto">
          <a:xfrm>
            <a:off x="3417423" y="323915"/>
            <a:ext cx="142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反射與透射</a:t>
            </a:r>
          </a:p>
        </p:txBody>
      </p:sp>
      <p:sp>
        <p:nvSpPr>
          <p:cNvPr id="39948" name="文字方塊 5"/>
          <p:cNvSpPr txBox="1">
            <a:spLocks noChangeArrowheads="1"/>
          </p:cNvSpPr>
          <p:nvPr/>
        </p:nvSpPr>
        <p:spPr bwMode="auto">
          <a:xfrm>
            <a:off x="950912" y="4953794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入射波</a:t>
            </a:r>
          </a:p>
        </p:txBody>
      </p:sp>
      <p:sp>
        <p:nvSpPr>
          <p:cNvPr id="39949" name="文字方塊 6"/>
          <p:cNvSpPr txBox="1">
            <a:spLocks noChangeArrowheads="1"/>
          </p:cNvSpPr>
          <p:nvPr/>
        </p:nvSpPr>
        <p:spPr bwMode="auto">
          <a:xfrm>
            <a:off x="950912" y="6025356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反射波</a:t>
            </a:r>
          </a:p>
        </p:txBody>
      </p:sp>
      <p:sp>
        <p:nvSpPr>
          <p:cNvPr id="39950" name="文字方塊 7"/>
          <p:cNvSpPr txBox="1">
            <a:spLocks noChangeArrowheads="1"/>
          </p:cNvSpPr>
          <p:nvPr/>
        </p:nvSpPr>
        <p:spPr bwMode="auto">
          <a:xfrm>
            <a:off x="6594475" y="5096669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透射波</a:t>
            </a:r>
          </a:p>
        </p:txBody>
      </p:sp>
      <p:cxnSp>
        <p:nvCxnSpPr>
          <p:cNvPr id="10" name="直線單箭頭接點 9"/>
          <p:cNvCxnSpPr/>
          <p:nvPr/>
        </p:nvCxnSpPr>
        <p:spPr>
          <a:xfrm>
            <a:off x="1736725" y="5096669"/>
            <a:ext cx="928687" cy="3571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1808162" y="5882481"/>
            <a:ext cx="1643063" cy="357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>
            <a:stCxn id="39950" idx="1"/>
          </p:cNvCxnSpPr>
          <p:nvPr/>
        </p:nvCxnSpPr>
        <p:spPr>
          <a:xfrm rot="10800000" flipV="1">
            <a:off x="5665787" y="5280819"/>
            <a:ext cx="928688" cy="673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向右箭號 12"/>
          <p:cNvSpPr/>
          <p:nvPr/>
        </p:nvSpPr>
        <p:spPr>
          <a:xfrm>
            <a:off x="3165475" y="4882356"/>
            <a:ext cx="57150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5094287" y="4739481"/>
            <a:ext cx="57150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 flipH="1">
            <a:off x="1808162" y="5525294"/>
            <a:ext cx="652463" cy="223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958" name="文字方塊 20"/>
          <p:cNvSpPr txBox="1">
            <a:spLocks noChangeArrowheads="1"/>
          </p:cNvSpPr>
          <p:nvPr/>
        </p:nvSpPr>
        <p:spPr bwMode="auto">
          <a:xfrm>
            <a:off x="764378" y="779092"/>
            <a:ext cx="7272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在兩個區域內分別都是自由粒子，自由電子波定態解可以適用：</a:t>
            </a:r>
          </a:p>
        </p:txBody>
      </p:sp>
      <p:sp>
        <p:nvSpPr>
          <p:cNvPr id="39959" name="文字方塊 22"/>
          <p:cNvSpPr txBox="1">
            <a:spLocks noChangeArrowheads="1"/>
          </p:cNvSpPr>
          <p:nvPr/>
        </p:nvSpPr>
        <p:spPr bwMode="auto">
          <a:xfrm>
            <a:off x="764379" y="4101359"/>
            <a:ext cx="7272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由左向右入射的正弦波，在邊境產生向右的透射波，及向左的反射波。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4260974" y="1237733"/>
                <a:ext cx="2338461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974" y="1237733"/>
                <a:ext cx="2338461" cy="378245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4274517" y="2668270"/>
                <a:ext cx="1378391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4517" y="2668270"/>
                <a:ext cx="1378391" cy="378245"/>
              </a:xfrm>
              <a:prstGeom prst="rect">
                <a:avLst/>
              </a:prstGeom>
              <a:blipFill>
                <a:blip r:embed="rId4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4260973" y="3065495"/>
                <a:ext cx="2058512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973" y="3065495"/>
                <a:ext cx="2058512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4271033" y="1660158"/>
                <a:ext cx="132914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1033" y="1660158"/>
                <a:ext cx="1329146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3335775" y="1249563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5775" y="1249563"/>
                <a:ext cx="802399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3378638" y="2668270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8638" y="2668270"/>
                <a:ext cx="802399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6563298" y="3336178"/>
                <a:ext cx="80913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3298" y="3336178"/>
                <a:ext cx="809132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7740352" y="3336178"/>
                <a:ext cx="9999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  <a:cs typeface="Times New Roman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  <a:cs typeface="Times New Roman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0352" y="3336178"/>
                <a:ext cx="999954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172953" y="1342361"/>
            <a:ext cx="3127541" cy="20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1416942" y="1844436"/>
                <a:ext cx="293278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6942" y="1844436"/>
                <a:ext cx="293278" cy="30777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F150FB-006D-E363-3CB5-E59A3020EA1C}"/>
                  </a:ext>
                </a:extLst>
              </p:cNvPr>
              <p:cNvSpPr txBox="1"/>
              <p:nvPr/>
            </p:nvSpPr>
            <p:spPr bwMode="auto">
              <a:xfrm>
                <a:off x="5843508" y="2351893"/>
                <a:ext cx="2896798" cy="655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若只考慮由左入射的波，</a:t>
                </a:r>
                <a:r>
                  <a:rPr lang="en-US" altLang="zh-TW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的部分可忽略。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F150FB-006D-E363-3CB5-E59A3020E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3508" y="2351893"/>
                <a:ext cx="2896798" cy="655244"/>
              </a:xfrm>
              <a:prstGeom prst="rect">
                <a:avLst/>
              </a:prstGeom>
              <a:blipFill>
                <a:blip r:embed="rId13"/>
                <a:stretch>
                  <a:fillRect l="-1747" t="-5769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/>
      <p:bldP spid="39949" grpId="0"/>
      <p:bldP spid="39950" grpId="0"/>
      <p:bldP spid="13" grpId="0" animBg="1"/>
      <p:bldP spid="15" grpId="0" animBg="1"/>
      <p:bldP spid="16" grpId="0" animBg="1"/>
      <p:bldP spid="39959" grpId="0"/>
      <p:bldP spid="26" grpId="0" animBg="1"/>
      <p:bldP spid="24" grpId="0" animBg="1"/>
      <p:bldP spid="28" grpId="0"/>
      <p:bldP spid="29" grpId="0" animBg="1"/>
      <p:bldP spid="30" grpId="0" animBg="1"/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2" descr="C:\Users\Chia-Hung Chang\Downloads\Data\Knight\Media\Chapter41\Images\41_2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1928813"/>
            <a:ext cx="3630612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 descr="C:\Users\Chia-Hung Chang\Downloads\Data\Knight\Media\Chapter41\Images\41_2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928813"/>
            <a:ext cx="4633913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文字方塊 3"/>
          <p:cNvSpPr txBox="1">
            <a:spLocks noChangeArrowheads="1"/>
          </p:cNvSpPr>
          <p:nvPr/>
        </p:nvSpPr>
        <p:spPr bwMode="auto">
          <a:xfrm>
            <a:off x="783958" y="466363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簡諧振盪器、量子彈簧、古典完全是束縛態，預期定態能量完全量子化。</a:t>
            </a:r>
          </a:p>
        </p:txBody>
      </p:sp>
      <p:pic>
        <p:nvPicPr>
          <p:cNvPr id="55304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6274681" y="901140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文字方塊 7"/>
          <p:cNvSpPr txBox="1">
            <a:spLocks noChangeArrowheads="1"/>
          </p:cNvSpPr>
          <p:nvPr/>
        </p:nvSpPr>
        <p:spPr bwMode="auto">
          <a:xfrm>
            <a:off x="4643438" y="5429250"/>
            <a:ext cx="321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Energy is quantized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3059832" y="908720"/>
                <a:ext cx="3009092" cy="7203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832" y="908720"/>
                <a:ext cx="3009092" cy="72032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5303374" y="5803112"/>
                <a:ext cx="1955792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CN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374" y="5803112"/>
                <a:ext cx="1955792" cy="71468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57566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D:\Dropbox\Documents\課程\YoungTextBook\Images\Chapter40\A_Images\A_Figures_and_Photos\40_2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420938"/>
            <a:ext cx="52181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 descr="D:\Dropbox\Documents\課程\YoungTextBook\Images\Chapter40\A_Images\A_Figures_and_Photos\40_26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404813"/>
            <a:ext cx="85471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320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Chia-Hung Chang\Downloads\Data\Knight\Media\Chapter41\Images\41_22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865438"/>
            <a:ext cx="517525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文字方塊 2"/>
          <p:cNvSpPr txBox="1">
            <a:spLocks noChangeArrowheads="1"/>
          </p:cNvSpPr>
          <p:nvPr/>
        </p:nvSpPr>
        <p:spPr bwMode="auto">
          <a:xfrm>
            <a:off x="6804025" y="4652963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 = 11 State 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0" name="文字方塊 3"/>
          <p:cNvSpPr txBox="1">
            <a:spLocks noChangeArrowheads="1"/>
          </p:cNvSpPr>
          <p:nvPr/>
        </p:nvSpPr>
        <p:spPr bwMode="auto">
          <a:xfrm>
            <a:off x="2339975" y="5949950"/>
            <a:ext cx="4214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For large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, the quantum probability is similar to the classical one.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61" name="Picture 5" descr="D:\Dropbox\Documents\課程\YoungTextBook\Images\Chapter40\A_Images\A_Figures_and_Photos\40_27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5471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6270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85938"/>
            <a:ext cx="3641725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C:\Users\Chia-Hung Chang\Downloads\Data\Knight\Media\Chapter41\Images\41_24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071813"/>
            <a:ext cx="4406900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文字方塊 3"/>
          <p:cNvSpPr txBox="1">
            <a:spLocks noChangeArrowheads="1"/>
          </p:cNvSpPr>
          <p:nvPr/>
        </p:nvSpPr>
        <p:spPr bwMode="auto">
          <a:xfrm>
            <a:off x="2857500" y="1000125"/>
            <a:ext cx="3357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Molecular Vibration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229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598D04-BADC-C666-E7B1-39E5055BA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14" y="1382674"/>
            <a:ext cx="6261100" cy="421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C685E0-6E9A-80C5-DE00-939CA17D6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70" b="23476"/>
          <a:stretch/>
        </p:blipFill>
        <p:spPr>
          <a:xfrm>
            <a:off x="5545906" y="5745742"/>
            <a:ext cx="1947191" cy="504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E56F53-A934-2D97-826C-F9871231E263}"/>
                  </a:ext>
                </a:extLst>
              </p:cNvPr>
              <p:cNvSpPr txBox="1"/>
              <p:nvPr/>
            </p:nvSpPr>
            <p:spPr bwMode="auto">
              <a:xfrm>
                <a:off x="1691680" y="5869914"/>
                <a:ext cx="37102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不連續。有一束縛態解。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E56F53-A934-2D97-826C-F9871231E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5869914"/>
                <a:ext cx="3710210" cy="369332"/>
              </a:xfrm>
              <a:prstGeom prst="rect">
                <a:avLst/>
              </a:prstGeom>
              <a:blipFill>
                <a:blip r:embed="rId4"/>
                <a:stretch>
                  <a:fillRect l="-34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C32316E-02CD-27D8-E88E-F17A18C7EA83}"/>
              </a:ext>
            </a:extLst>
          </p:cNvPr>
          <p:cNvSpPr txBox="1"/>
          <p:nvPr/>
        </p:nvSpPr>
        <p:spPr bwMode="auto">
          <a:xfrm>
            <a:off x="3635896" y="618754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Delta Potential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DA4B56-C191-EF57-5E3D-0F320CFDFB06}"/>
                  </a:ext>
                </a:extLst>
              </p:cNvPr>
              <p:cNvSpPr txBox="1"/>
              <p:nvPr/>
            </p:nvSpPr>
            <p:spPr bwMode="auto">
              <a:xfrm>
                <a:off x="3347864" y="1002754"/>
                <a:ext cx="24482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是否有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&lt;0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的解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？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DA4B56-C191-EF57-5E3D-0F320CFDF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7864" y="1002754"/>
                <a:ext cx="2448272" cy="369332"/>
              </a:xfrm>
              <a:prstGeom prst="rect">
                <a:avLst/>
              </a:prstGeom>
              <a:blipFill>
                <a:blip r:embed="rId5"/>
                <a:stretch>
                  <a:fillRect l="-206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8826696-46A2-C58D-7318-611F58700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611" y="2564904"/>
            <a:ext cx="2660972" cy="16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905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986ABC-9FB7-32D0-EC7E-314774533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778" y="1628800"/>
            <a:ext cx="3454444" cy="2711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811585-8103-EC77-5C06-4662E025E9AB}"/>
              </a:ext>
            </a:extLst>
          </p:cNvPr>
          <p:cNvSpPr txBox="1"/>
          <p:nvPr/>
        </p:nvSpPr>
        <p:spPr bwMode="auto">
          <a:xfrm>
            <a:off x="3492850" y="764704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Linear Potential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D79E64-FB2E-36FD-F9C7-61050313E77D}"/>
              </a:ext>
            </a:extLst>
          </p:cNvPr>
          <p:cNvSpPr txBox="1"/>
          <p:nvPr/>
        </p:nvSpPr>
        <p:spPr bwMode="auto">
          <a:xfrm>
            <a:off x="3142033" y="1138630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束縛態，能量量子化！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15A3D-FCD9-8E26-1395-AE62DF23EBB5}"/>
              </a:ext>
            </a:extLst>
          </p:cNvPr>
          <p:cNvSpPr txBox="1"/>
          <p:nvPr/>
        </p:nvSpPr>
        <p:spPr bwMode="auto">
          <a:xfrm>
            <a:off x="3645604" y="4653136"/>
            <a:ext cx="2161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向右波長會變長。</a:t>
            </a:r>
          </a:p>
        </p:txBody>
      </p:sp>
    </p:spTree>
    <p:extLst>
      <p:ext uri="{BB962C8B-B14F-4D97-AF65-F5344CB8AC3E}">
        <p14:creationId xmlns:p14="http://schemas.microsoft.com/office/powerpoint/2010/main" val="32852099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Chia-Hung Chang\Downloads\Data\Knight\Media\Chapter41\Images\41_25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143000"/>
            <a:ext cx="2859088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 descr="C:\Users\Chia-Hung Chang\Downloads\Data\Knight\Media\Chapter41\Images\41_26Figurea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35" y="1143000"/>
            <a:ext cx="3585553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文字方塊 3"/>
          <p:cNvSpPr txBox="1">
            <a:spLocks noChangeArrowheads="1"/>
          </p:cNvSpPr>
          <p:nvPr/>
        </p:nvSpPr>
        <p:spPr bwMode="auto">
          <a:xfrm>
            <a:off x="2607469" y="580231"/>
            <a:ext cx="3929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電容器中的電子</a:t>
            </a:r>
          </a:p>
        </p:txBody>
      </p:sp>
    </p:spTree>
    <p:extLst>
      <p:ext uri="{BB962C8B-B14F-4D97-AF65-F5344CB8AC3E}">
        <p14:creationId xmlns:p14="http://schemas.microsoft.com/office/powerpoint/2010/main" val="19463352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F2AAB-1360-0F57-0D8C-919F1F381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058" y="908720"/>
            <a:ext cx="5562600" cy="278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37CF5A-1E29-0304-BB4A-A7AA9C54A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058" y="3789040"/>
            <a:ext cx="5480850" cy="2520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95D638-1ABA-660D-ECC1-2177D67A93A3}"/>
              </a:ext>
            </a:extLst>
          </p:cNvPr>
          <p:cNvSpPr txBox="1"/>
          <p:nvPr/>
        </p:nvSpPr>
        <p:spPr bwMode="auto">
          <a:xfrm>
            <a:off x="3131840" y="332656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Periodic Potential</a:t>
            </a:r>
          </a:p>
        </p:txBody>
      </p:sp>
    </p:spTree>
    <p:extLst>
      <p:ext uri="{BB962C8B-B14F-4D97-AF65-F5344CB8AC3E}">
        <p14:creationId xmlns:p14="http://schemas.microsoft.com/office/powerpoint/2010/main" val="41530914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0" descr="f40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785938"/>
            <a:ext cx="18478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4" descr="f40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00063"/>
            <a:ext cx="28384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5" descr="f40_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36838"/>
            <a:ext cx="28860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Line 7"/>
          <p:cNvSpPr>
            <a:spLocks noChangeShapeType="1"/>
          </p:cNvSpPr>
          <p:nvPr/>
        </p:nvSpPr>
        <p:spPr bwMode="auto">
          <a:xfrm flipH="1">
            <a:off x="1763713" y="2071688"/>
            <a:ext cx="2593975" cy="1212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3190" name="Text Box 8"/>
          <p:cNvSpPr txBox="1">
            <a:spLocks noChangeArrowheads="1"/>
          </p:cNvSpPr>
          <p:nvPr/>
        </p:nvSpPr>
        <p:spPr bwMode="auto">
          <a:xfrm>
            <a:off x="3563938" y="4508500"/>
            <a:ext cx="542925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/>
              <a:t>電子被拘限於一定區域時，能量為離散的能階</a:t>
            </a:r>
          </a:p>
        </p:txBody>
      </p:sp>
      <p:sp>
        <p:nvSpPr>
          <p:cNvPr id="93191" name="Text Box 9"/>
          <p:cNvSpPr txBox="1">
            <a:spLocks noChangeArrowheads="1"/>
          </p:cNvSpPr>
          <p:nvPr/>
        </p:nvSpPr>
        <p:spPr bwMode="auto">
          <a:xfrm>
            <a:off x="3563938" y="5084763"/>
            <a:ext cx="542925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/>
              <a:t>電子不被拘限於一定區域時，能量為連續</a:t>
            </a:r>
          </a:p>
        </p:txBody>
      </p:sp>
      <p:sp>
        <p:nvSpPr>
          <p:cNvPr id="93192" name="文字方塊 8"/>
          <p:cNvSpPr txBox="1">
            <a:spLocks noChangeArrowheads="1"/>
          </p:cNvSpPr>
          <p:nvPr/>
        </p:nvSpPr>
        <p:spPr bwMode="auto">
          <a:xfrm>
            <a:off x="1259632" y="5839368"/>
            <a:ext cx="71287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如果是有限大位能井，能量就會同時有連續與離散的部分！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C153D-F4A7-DCDA-D49F-9DC160F6A311}"/>
              </a:ext>
            </a:extLst>
          </p:cNvPr>
          <p:cNvSpPr txBox="1"/>
          <p:nvPr/>
        </p:nvSpPr>
        <p:spPr bwMode="auto">
          <a:xfrm>
            <a:off x="1259632" y="6258260"/>
            <a:ext cx="4752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因為能階高到一定值後，就不再被束縛了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F7DAAE-F25F-5E61-53AF-BFD80FE3F170}"/>
              </a:ext>
            </a:extLst>
          </p:cNvPr>
          <p:cNvSpPr txBox="1"/>
          <p:nvPr/>
        </p:nvSpPr>
        <p:spPr bwMode="auto">
          <a:xfrm>
            <a:off x="4283968" y="764704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6938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文字方塊 2"/>
          <p:cNvSpPr txBox="1">
            <a:spLocks noChangeArrowheads="1"/>
          </p:cNvSpPr>
          <p:nvPr/>
        </p:nvSpPr>
        <p:spPr bwMode="auto">
          <a:xfrm>
            <a:off x="3172789" y="999728"/>
            <a:ext cx="28393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一維階梯狀位能下的定態</a:t>
            </a:r>
          </a:p>
        </p:txBody>
      </p:sp>
      <p:pic>
        <p:nvPicPr>
          <p:cNvPr id="64514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4427984" y="1634574"/>
            <a:ext cx="297853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40_07">
            <a:extLst>
              <a:ext uri="{FF2B5EF4-FFF2-40B4-BE49-F238E27FC236}">
                <a16:creationId xmlns:a16="http://schemas.microsoft.com/office/drawing/2014/main" id="{51C3FBA9-FA10-4947-C48B-9E26D5CF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34574"/>
            <a:ext cx="274586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2E2F00-2A5D-E2D7-BDA2-DC92E9DBE99A}"/>
              </a:ext>
            </a:extLst>
          </p:cNvPr>
          <p:cNvSpPr txBox="1"/>
          <p:nvPr/>
        </p:nvSpPr>
        <p:spPr bwMode="auto">
          <a:xfrm>
            <a:off x="1183526" y="4170057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在非束縛的情況中，定態能組成入射波包，可以描述散射問題！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AACA0-F93E-6724-0F02-738649F521A9}"/>
              </a:ext>
            </a:extLst>
          </p:cNvPr>
          <p:cNvSpPr txBox="1"/>
          <p:nvPr/>
        </p:nvSpPr>
        <p:spPr bwMode="auto">
          <a:xfrm>
            <a:off x="1183526" y="3744634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束縛的定態將展現能量量子化！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8B4F5-D7E1-85D0-6DCE-CB1F9960B92B}"/>
              </a:ext>
            </a:extLst>
          </p:cNvPr>
          <p:cNvSpPr txBox="1"/>
          <p:nvPr/>
        </p:nvSpPr>
        <p:spPr bwMode="auto">
          <a:xfrm>
            <a:off x="1183526" y="5048253"/>
            <a:ext cx="7576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這些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問題都可以分解為一段段常數位能的區域，分開求解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D97F0-F288-0A2D-AC40-FA9A82317223}"/>
              </a:ext>
            </a:extLst>
          </p:cNvPr>
          <p:cNvSpPr txBox="1"/>
          <p:nvPr/>
        </p:nvSpPr>
        <p:spPr bwMode="auto">
          <a:xfrm>
            <a:off x="1183526" y="5488940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然後在邊界處，以連續條件將得到的各個解聯(match)起來。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610D4-0551-F3B2-DE03-305DCF305118}"/>
              </a:ext>
            </a:extLst>
          </p:cNvPr>
          <p:cNvSpPr txBox="1"/>
          <p:nvPr/>
        </p:nvSpPr>
        <p:spPr bwMode="auto">
          <a:xfrm>
            <a:off x="1183526" y="4609155"/>
            <a:ext cx="72004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這些問題的物理意義差別很大：但在數學解法上卻非常類似！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E07C0-8BAA-2B4A-4841-2705022DD462}"/>
              </a:ext>
            </a:extLst>
          </p:cNvPr>
          <p:cNvSpPr txBox="1"/>
          <p:nvPr/>
        </p:nvSpPr>
        <p:spPr bwMode="auto">
          <a:xfrm>
            <a:off x="4094846" y="559041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5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4706A320-474C-59D9-75C2-17A82CE97504}"/>
                  </a:ext>
                </a:extLst>
              </p:cNvPr>
              <p:cNvSpPr txBox="1"/>
              <p:nvPr/>
            </p:nvSpPr>
            <p:spPr bwMode="auto">
              <a:xfrm>
                <a:off x="2605545" y="1598989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4706A320-474C-59D9-75C2-17A82CE97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05545" y="1598989"/>
                <a:ext cx="2190343" cy="378245"/>
              </a:xfrm>
              <a:prstGeom prst="rect">
                <a:avLst/>
              </a:prstGeom>
              <a:blipFill>
                <a:blip r:embed="rId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D7C3AA64-CCBB-883C-09AD-C0A06E0007B8}"/>
                  </a:ext>
                </a:extLst>
              </p:cNvPr>
              <p:cNvSpPr txBox="1"/>
              <p:nvPr/>
            </p:nvSpPr>
            <p:spPr bwMode="auto">
              <a:xfrm>
                <a:off x="2619617" y="2057337"/>
                <a:ext cx="1378391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D7C3AA64-CCBB-883C-09AD-C0A06E000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9617" y="2057337"/>
                <a:ext cx="1378391" cy="378245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210BFBA9-23C2-C0E6-A73B-AB51A665F9F2}"/>
                  </a:ext>
                </a:extLst>
              </p:cNvPr>
              <p:cNvSpPr txBox="1"/>
              <p:nvPr/>
            </p:nvSpPr>
            <p:spPr bwMode="auto">
              <a:xfrm>
                <a:off x="1680346" y="1610819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210BFBA9-23C2-C0E6-A73B-AB51A665F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0346" y="1610819"/>
                <a:ext cx="80239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7">
                <a:extLst>
                  <a:ext uri="{FF2B5EF4-FFF2-40B4-BE49-F238E27FC236}">
                    <a16:creationId xmlns:a16="http://schemas.microsoft.com/office/drawing/2014/main" id="{3D6FB3C8-2E66-D868-180E-18BDE5124AEB}"/>
                  </a:ext>
                </a:extLst>
              </p:cNvPr>
              <p:cNvSpPr txBox="1"/>
              <p:nvPr/>
            </p:nvSpPr>
            <p:spPr bwMode="auto">
              <a:xfrm>
                <a:off x="1680345" y="2066250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7">
                <a:extLst>
                  <a:ext uri="{FF2B5EF4-FFF2-40B4-BE49-F238E27FC236}">
                    <a16:creationId xmlns:a16="http://schemas.microsoft.com/office/drawing/2014/main" id="{3D6FB3C8-2E66-D868-180E-18BDE5124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0345" y="2066250"/>
                <a:ext cx="80239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22">
            <a:extLst>
              <a:ext uri="{FF2B5EF4-FFF2-40B4-BE49-F238E27FC236}">
                <a16:creationId xmlns:a16="http://schemas.microsoft.com/office/drawing/2014/main" id="{0BDEDF8E-5327-3790-9292-A08456B30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613" y="315342"/>
            <a:ext cx="5004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由左向右入射的波，嚴格應該用波包處理，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1EE2AC-B696-6E64-0198-62C601CB6461}"/>
                  </a:ext>
                </a:extLst>
              </p:cNvPr>
              <p:cNvSpPr txBox="1"/>
              <p:nvPr/>
            </p:nvSpPr>
            <p:spPr bwMode="auto">
              <a:xfrm>
                <a:off x="1183613" y="697469"/>
                <a:ext cx="6772763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但我們先以自由電子波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近似，所以就取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𝐴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1EE2AC-B696-6E64-0198-62C601CB6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3613" y="697469"/>
                <a:ext cx="6772763" cy="378245"/>
              </a:xfrm>
              <a:prstGeom prst="rect">
                <a:avLst/>
              </a:prstGeom>
              <a:blipFill>
                <a:blip r:embed="rId6"/>
                <a:stretch>
                  <a:fillRect l="-749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9A8D9449-DE96-739F-721E-B922B99929FC}"/>
                  </a:ext>
                </a:extLst>
              </p:cNvPr>
              <p:cNvSpPr txBox="1"/>
              <p:nvPr/>
            </p:nvSpPr>
            <p:spPr bwMode="auto">
              <a:xfrm>
                <a:off x="1183613" y="2589056"/>
                <a:ext cx="70567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rgbClr val="FF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𝜓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在邊界原點連續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，可以得到兩個連續條件，正好求解得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9A8D9449-DE96-739F-721E-B922B9992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3613" y="2589056"/>
                <a:ext cx="7056759" cy="369332"/>
              </a:xfrm>
              <a:prstGeom prst="rect">
                <a:avLst/>
              </a:prstGeom>
              <a:blipFill>
                <a:blip r:embed="rId7"/>
                <a:stretch>
                  <a:fillRect l="-18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F5946E71-8DD6-3265-0D96-1DC841C08C09}"/>
                  </a:ext>
                </a:extLst>
              </p:cNvPr>
              <p:cNvSpPr txBox="1"/>
              <p:nvPr/>
            </p:nvSpPr>
            <p:spPr bwMode="auto">
              <a:xfrm>
                <a:off x="1290911" y="3189048"/>
                <a:ext cx="12512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F5946E71-8DD6-3265-0D96-1DC841C08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0911" y="3189048"/>
                <a:ext cx="125124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4">
                <a:extLst>
                  <a:ext uri="{FF2B5EF4-FFF2-40B4-BE49-F238E27FC236}">
                    <a16:creationId xmlns:a16="http://schemas.microsoft.com/office/drawing/2014/main" id="{597F7720-2EDE-2DD4-8CFF-5D5A4A559501}"/>
                  </a:ext>
                </a:extLst>
              </p:cNvPr>
              <p:cNvSpPr txBox="1"/>
              <p:nvPr/>
            </p:nvSpPr>
            <p:spPr bwMode="auto">
              <a:xfrm>
                <a:off x="1290912" y="3692331"/>
                <a:ext cx="153065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24">
                <a:extLst>
                  <a:ext uri="{FF2B5EF4-FFF2-40B4-BE49-F238E27FC236}">
                    <a16:creationId xmlns:a16="http://schemas.microsoft.com/office/drawing/2014/main" id="{597F7720-2EDE-2DD4-8CFF-5D5A4A559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0912" y="3692331"/>
                <a:ext cx="1530657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3280CA9F-D1B2-FEDE-FD04-22CA30489E25}"/>
                  </a:ext>
                </a:extLst>
              </p:cNvPr>
              <p:cNvSpPr txBox="1"/>
              <p:nvPr/>
            </p:nvSpPr>
            <p:spPr bwMode="auto">
              <a:xfrm>
                <a:off x="5053817" y="3041251"/>
                <a:ext cx="1245469" cy="6649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3280CA9F-D1B2-FEDE-FD04-22CA30489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53817" y="3041251"/>
                <a:ext cx="1245469" cy="664926"/>
              </a:xfrm>
              <a:prstGeom prst="rect">
                <a:avLst/>
              </a:prstGeom>
              <a:blipFill>
                <a:blip r:embed="rId10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C80153AD-7B15-53C9-5775-12A8B80FBCCB}"/>
                  </a:ext>
                </a:extLst>
              </p:cNvPr>
              <p:cNvSpPr txBox="1"/>
              <p:nvPr/>
            </p:nvSpPr>
            <p:spPr bwMode="auto">
              <a:xfrm>
                <a:off x="5076056" y="3789040"/>
                <a:ext cx="1234184" cy="683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C80153AD-7B15-53C9-5775-12A8B80FB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3789040"/>
                <a:ext cx="1234184" cy="683264"/>
              </a:xfrm>
              <a:prstGeom prst="rect">
                <a:avLst/>
              </a:prstGeom>
              <a:blipFill>
                <a:blip r:embed="rId11"/>
                <a:stretch>
                  <a:fillRect b="-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697C7066-8C67-7EDC-C86E-ED8ED0699301}"/>
              </a:ext>
            </a:extLst>
          </p:cNvPr>
          <p:cNvSpPr/>
          <p:nvPr/>
        </p:nvSpPr>
        <p:spPr>
          <a:xfrm>
            <a:off x="3663106" y="3533022"/>
            <a:ext cx="549174" cy="31861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2BCED-7829-B9E9-5D17-E73A7593A96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8667"/>
          <a:stretch/>
        </p:blipFill>
        <p:spPr>
          <a:xfrm>
            <a:off x="807027" y="4993349"/>
            <a:ext cx="3102427" cy="1592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B9F592-6310-95C9-53D3-A23BF205C64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898" t="42767" r="24802" b="9501"/>
          <a:stretch/>
        </p:blipFill>
        <p:spPr>
          <a:xfrm>
            <a:off x="4310858" y="4993349"/>
            <a:ext cx="3208956" cy="1592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8DFE75BE-6F73-2D57-5F19-D13AC136C5FF}"/>
                  </a:ext>
                </a:extLst>
              </p:cNvPr>
              <p:cNvSpPr txBox="1"/>
              <p:nvPr/>
            </p:nvSpPr>
            <p:spPr bwMode="auto">
              <a:xfrm>
                <a:off x="1267508" y="4534887"/>
                <a:ext cx="70567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決定了反射波強度，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決定了透射波強度。</a:t>
                </a:r>
                <a:endParaRPr lang="zh-CN" alt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8DFE75BE-6F73-2D57-5F19-D13AC136C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7508" y="4534887"/>
                <a:ext cx="7056759" cy="369332"/>
              </a:xfrm>
              <a:prstGeom prst="rect">
                <a:avLst/>
              </a:prstGeom>
              <a:blipFill>
                <a:blip r:embed="rId14"/>
                <a:stretch>
                  <a:fillRect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39583A69-A3FA-8748-B66B-ADB735B06231}"/>
                  </a:ext>
                </a:extLst>
              </p:cNvPr>
              <p:cNvSpPr txBox="1"/>
              <p:nvPr/>
            </p:nvSpPr>
            <p:spPr bwMode="auto">
              <a:xfrm>
                <a:off x="5508104" y="1598988"/>
                <a:ext cx="2552237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𝑖𝑘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𝑖𝑘𝑅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39583A69-A3FA-8748-B66B-ADB735B06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1598988"/>
                <a:ext cx="2552237" cy="378245"/>
              </a:xfrm>
              <a:prstGeom prst="rect">
                <a:avLst/>
              </a:prstGeom>
              <a:blipFill>
                <a:blip r:embed="rId15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5">
                <a:extLst>
                  <a:ext uri="{FF2B5EF4-FFF2-40B4-BE49-F238E27FC236}">
                    <a16:creationId xmlns:a16="http://schemas.microsoft.com/office/drawing/2014/main" id="{2943F46D-0A5F-BDA8-985E-7F4F5E234E2D}"/>
                  </a:ext>
                </a:extLst>
              </p:cNvPr>
              <p:cNvSpPr txBox="1"/>
              <p:nvPr/>
            </p:nvSpPr>
            <p:spPr bwMode="auto">
              <a:xfrm>
                <a:off x="5508104" y="2057336"/>
                <a:ext cx="157716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𝑖𝑞𝑇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25">
                <a:extLst>
                  <a:ext uri="{FF2B5EF4-FFF2-40B4-BE49-F238E27FC236}">
                    <a16:creationId xmlns:a16="http://schemas.microsoft.com/office/drawing/2014/main" id="{2943F46D-0A5F-BDA8-985E-7F4F5E234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2057336"/>
                <a:ext cx="1577163" cy="378245"/>
              </a:xfrm>
              <a:prstGeom prst="rect">
                <a:avLst/>
              </a:prstGeom>
              <a:blipFill>
                <a:blip r:embed="rId16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AD746A44-7B24-E4C5-E099-1E54362C1637}"/>
                  </a:ext>
                </a:extLst>
              </p:cNvPr>
              <p:cNvSpPr txBox="1"/>
              <p:nvPr/>
            </p:nvSpPr>
            <p:spPr bwMode="auto">
              <a:xfrm>
                <a:off x="1183613" y="1108913"/>
                <a:ext cx="77194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之後可將此定態解乘高斯分布的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進行疊加，那入射部分就真的是波包了。</a:t>
                </a:r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AD746A44-7B24-E4C5-E099-1E54362C1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3613" y="1108913"/>
                <a:ext cx="7719418" cy="369332"/>
              </a:xfrm>
              <a:prstGeom prst="rect">
                <a:avLst/>
              </a:prstGeom>
              <a:blipFill>
                <a:blip r:embed="rId17"/>
                <a:stretch>
                  <a:fillRect l="-658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DC91F9C4-93EB-7C33-C137-DEBE9F3980EE}"/>
                  </a:ext>
                </a:extLst>
              </p:cNvPr>
              <p:cNvSpPr txBox="1"/>
              <p:nvPr/>
            </p:nvSpPr>
            <p:spPr bwMode="auto">
              <a:xfrm>
                <a:off x="6671818" y="3787098"/>
                <a:ext cx="14615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DC91F9C4-93EB-7C33-C137-DEBE9F398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1818" y="3787098"/>
                <a:ext cx="1461554" cy="369332"/>
              </a:xfrm>
              <a:prstGeom prst="rect">
                <a:avLst/>
              </a:prstGeom>
              <a:blipFill>
                <a:blip r:embed="rId18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335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/>
      <p:bldP spid="10" grpId="0" animBg="1"/>
      <p:bldP spid="18" grpId="0" animBg="1"/>
      <p:bldP spid="20" grpId="1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6" name="圖片 1" descr="wave 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53155" r="55504" b="19987"/>
          <a:stretch/>
        </p:blipFill>
        <p:spPr bwMode="auto">
          <a:xfrm>
            <a:off x="2379662" y="4679350"/>
            <a:ext cx="4041775" cy="200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文字方塊 2"/>
          <p:cNvSpPr txBox="1">
            <a:spLocks noChangeArrowheads="1"/>
          </p:cNvSpPr>
          <p:nvPr/>
        </p:nvSpPr>
        <p:spPr bwMode="auto">
          <a:xfrm>
            <a:off x="3417423" y="323915"/>
            <a:ext cx="142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反射與透射</a:t>
            </a:r>
          </a:p>
        </p:txBody>
      </p:sp>
      <p:sp>
        <p:nvSpPr>
          <p:cNvPr id="39948" name="文字方塊 5"/>
          <p:cNvSpPr txBox="1">
            <a:spLocks noChangeArrowheads="1"/>
          </p:cNvSpPr>
          <p:nvPr/>
        </p:nvSpPr>
        <p:spPr bwMode="auto">
          <a:xfrm>
            <a:off x="950912" y="4953794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入射波</a:t>
            </a:r>
          </a:p>
        </p:txBody>
      </p:sp>
      <p:sp>
        <p:nvSpPr>
          <p:cNvPr id="39949" name="文字方塊 6"/>
          <p:cNvSpPr txBox="1">
            <a:spLocks noChangeArrowheads="1"/>
          </p:cNvSpPr>
          <p:nvPr/>
        </p:nvSpPr>
        <p:spPr bwMode="auto">
          <a:xfrm>
            <a:off x="950912" y="6025356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反射波</a:t>
            </a:r>
          </a:p>
        </p:txBody>
      </p:sp>
      <p:sp>
        <p:nvSpPr>
          <p:cNvPr id="39950" name="文字方塊 7"/>
          <p:cNvSpPr txBox="1">
            <a:spLocks noChangeArrowheads="1"/>
          </p:cNvSpPr>
          <p:nvPr/>
        </p:nvSpPr>
        <p:spPr bwMode="auto">
          <a:xfrm>
            <a:off x="6594475" y="5096669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透射波</a:t>
            </a:r>
          </a:p>
        </p:txBody>
      </p:sp>
      <p:cxnSp>
        <p:nvCxnSpPr>
          <p:cNvPr id="10" name="直線單箭頭接點 9"/>
          <p:cNvCxnSpPr/>
          <p:nvPr/>
        </p:nvCxnSpPr>
        <p:spPr>
          <a:xfrm>
            <a:off x="1736725" y="5096669"/>
            <a:ext cx="928687" cy="3571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1808162" y="5882481"/>
            <a:ext cx="1643063" cy="357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>
            <a:stCxn id="39950" idx="1"/>
          </p:cNvCxnSpPr>
          <p:nvPr/>
        </p:nvCxnSpPr>
        <p:spPr>
          <a:xfrm rot="10800000" flipV="1">
            <a:off x="5665787" y="5280819"/>
            <a:ext cx="928688" cy="673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向右箭號 12"/>
          <p:cNvSpPr/>
          <p:nvPr/>
        </p:nvSpPr>
        <p:spPr>
          <a:xfrm>
            <a:off x="3165475" y="4882356"/>
            <a:ext cx="57150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5094287" y="4739481"/>
            <a:ext cx="57150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 flipH="1">
            <a:off x="1808162" y="5525294"/>
            <a:ext cx="652463" cy="223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958" name="文字方塊 20"/>
          <p:cNvSpPr txBox="1">
            <a:spLocks noChangeArrowheads="1"/>
          </p:cNvSpPr>
          <p:nvPr/>
        </p:nvSpPr>
        <p:spPr bwMode="auto">
          <a:xfrm>
            <a:off x="764378" y="779092"/>
            <a:ext cx="7272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在兩個區域內分別都是自由粒子，自由電子波定態解可以適用：</a:t>
            </a:r>
          </a:p>
        </p:txBody>
      </p:sp>
      <p:sp>
        <p:nvSpPr>
          <p:cNvPr id="39959" name="文字方塊 22"/>
          <p:cNvSpPr txBox="1">
            <a:spLocks noChangeArrowheads="1"/>
          </p:cNvSpPr>
          <p:nvPr/>
        </p:nvSpPr>
        <p:spPr bwMode="auto">
          <a:xfrm>
            <a:off x="764379" y="4101359"/>
            <a:ext cx="7272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由左向右入射的正弦波，在邊境產生向右的透射波，及向左的反射波。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4260974" y="1237733"/>
                <a:ext cx="2338461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974" y="1237733"/>
                <a:ext cx="2338461" cy="378245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4274517" y="2668270"/>
                <a:ext cx="1378391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4517" y="2668270"/>
                <a:ext cx="1378391" cy="378245"/>
              </a:xfrm>
              <a:prstGeom prst="rect">
                <a:avLst/>
              </a:prstGeom>
              <a:blipFill>
                <a:blip r:embed="rId4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4260973" y="3065495"/>
                <a:ext cx="2058512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973" y="3065495"/>
                <a:ext cx="2058512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4271033" y="1660158"/>
                <a:ext cx="132914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1033" y="1660158"/>
                <a:ext cx="1329146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3335775" y="1249563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5775" y="1249563"/>
                <a:ext cx="802399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3378638" y="2668270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8638" y="2668270"/>
                <a:ext cx="802399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6563298" y="3336178"/>
                <a:ext cx="80913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3298" y="3336178"/>
                <a:ext cx="809132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7740352" y="3336178"/>
                <a:ext cx="9999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  <a:cs typeface="Times New Roman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  <a:cs typeface="Times New Roman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0352" y="3336178"/>
                <a:ext cx="999954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35605" r="17166" b="3911"/>
          <a:stretch/>
        </p:blipFill>
        <p:spPr bwMode="auto">
          <a:xfrm>
            <a:off x="172953" y="1342361"/>
            <a:ext cx="3127541" cy="20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1416942" y="1844436"/>
                <a:ext cx="293278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6942" y="1844436"/>
                <a:ext cx="293278" cy="30777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F150FB-006D-E363-3CB5-E59A3020EA1C}"/>
                  </a:ext>
                </a:extLst>
              </p:cNvPr>
              <p:cNvSpPr txBox="1"/>
              <p:nvPr/>
            </p:nvSpPr>
            <p:spPr bwMode="auto">
              <a:xfrm>
                <a:off x="5843508" y="2351893"/>
                <a:ext cx="2896798" cy="655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若只考慮由左入射的波，</a:t>
                </a:r>
                <a:r>
                  <a:rPr lang="en-US" altLang="zh-TW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的部分可忽略。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F150FB-006D-E363-3CB5-E59A3020E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3508" y="2351893"/>
                <a:ext cx="2896798" cy="655244"/>
              </a:xfrm>
              <a:prstGeom prst="rect">
                <a:avLst/>
              </a:prstGeom>
              <a:blipFill>
                <a:blip r:embed="rId13"/>
                <a:stretch>
                  <a:fillRect l="-1747" t="-5769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12A4D8B-49DA-A99D-568E-B5D3B24CE7A4}"/>
              </a:ext>
            </a:extLst>
          </p:cNvPr>
          <p:cNvSpPr txBox="1"/>
          <p:nvPr/>
        </p:nvSpPr>
        <p:spPr bwMode="auto">
          <a:xfrm>
            <a:off x="5123428" y="351402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/>
      <p:bldP spid="39949" grpId="0"/>
      <p:bldP spid="39950" grpId="0"/>
      <p:bldP spid="13" grpId="0" animBg="1"/>
      <p:bldP spid="15" grpId="0" animBg="1"/>
      <p:bldP spid="16" grpId="0" animBg="1"/>
      <p:bldP spid="39959" grpId="0"/>
      <p:bldP spid="26" grpId="0" animBg="1"/>
      <p:bldP spid="24" grpId="0" animBg="1"/>
      <p:bldP spid="28" grpId="0"/>
      <p:bldP spid="29" grpId="0" animBg="1"/>
      <p:bldP spid="30" grpId="0" animBg="1"/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4706A320-474C-59D9-75C2-17A82CE97504}"/>
                  </a:ext>
                </a:extLst>
              </p:cNvPr>
              <p:cNvSpPr txBox="1"/>
              <p:nvPr/>
            </p:nvSpPr>
            <p:spPr bwMode="auto">
              <a:xfrm>
                <a:off x="2605545" y="1598989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4706A320-474C-59D9-75C2-17A82CE97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05545" y="1598989"/>
                <a:ext cx="2190343" cy="378245"/>
              </a:xfrm>
              <a:prstGeom prst="rect">
                <a:avLst/>
              </a:prstGeom>
              <a:blipFill>
                <a:blip r:embed="rId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D7C3AA64-CCBB-883C-09AD-C0A06E0007B8}"/>
                  </a:ext>
                </a:extLst>
              </p:cNvPr>
              <p:cNvSpPr txBox="1"/>
              <p:nvPr/>
            </p:nvSpPr>
            <p:spPr bwMode="auto">
              <a:xfrm>
                <a:off x="2619617" y="2057337"/>
                <a:ext cx="1378391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D7C3AA64-CCBB-883C-09AD-C0A06E000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9617" y="2057337"/>
                <a:ext cx="1378391" cy="378245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210BFBA9-23C2-C0E6-A73B-AB51A665F9F2}"/>
                  </a:ext>
                </a:extLst>
              </p:cNvPr>
              <p:cNvSpPr txBox="1"/>
              <p:nvPr/>
            </p:nvSpPr>
            <p:spPr bwMode="auto">
              <a:xfrm>
                <a:off x="1680346" y="1610819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210BFBA9-23C2-C0E6-A73B-AB51A665F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0346" y="1610819"/>
                <a:ext cx="80239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7">
                <a:extLst>
                  <a:ext uri="{FF2B5EF4-FFF2-40B4-BE49-F238E27FC236}">
                    <a16:creationId xmlns:a16="http://schemas.microsoft.com/office/drawing/2014/main" id="{3D6FB3C8-2E66-D868-180E-18BDE5124AEB}"/>
                  </a:ext>
                </a:extLst>
              </p:cNvPr>
              <p:cNvSpPr txBox="1"/>
              <p:nvPr/>
            </p:nvSpPr>
            <p:spPr bwMode="auto">
              <a:xfrm>
                <a:off x="1680345" y="2066250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7">
                <a:extLst>
                  <a:ext uri="{FF2B5EF4-FFF2-40B4-BE49-F238E27FC236}">
                    <a16:creationId xmlns:a16="http://schemas.microsoft.com/office/drawing/2014/main" id="{3D6FB3C8-2E66-D868-180E-18BDE5124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0345" y="2066250"/>
                <a:ext cx="80239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1EE2AC-B696-6E64-0198-62C601CB6461}"/>
                  </a:ext>
                </a:extLst>
              </p:cNvPr>
              <p:cNvSpPr txBox="1"/>
              <p:nvPr/>
            </p:nvSpPr>
            <p:spPr bwMode="auto">
              <a:xfrm>
                <a:off x="1137700" y="1098623"/>
                <a:ext cx="6772763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但我們先以自由電子波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近似，所以就取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𝐴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1EE2AC-B696-6E64-0198-62C601CB6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7700" y="1098623"/>
                <a:ext cx="6772763" cy="378245"/>
              </a:xfrm>
              <a:prstGeom prst="rect">
                <a:avLst/>
              </a:prstGeom>
              <a:blipFill>
                <a:blip r:embed="rId6"/>
                <a:stretch>
                  <a:fillRect l="-74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9A8D9449-DE96-739F-721E-B922B99929FC}"/>
                  </a:ext>
                </a:extLst>
              </p:cNvPr>
              <p:cNvSpPr txBox="1"/>
              <p:nvPr/>
            </p:nvSpPr>
            <p:spPr bwMode="auto">
              <a:xfrm>
                <a:off x="1183613" y="2589056"/>
                <a:ext cx="70567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rgbClr val="FF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𝜓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在邊界原點連續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，可以得到兩個連續條件，正好求解得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9A8D9449-DE96-739F-721E-B922B9992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3613" y="2589056"/>
                <a:ext cx="7056759" cy="369332"/>
              </a:xfrm>
              <a:prstGeom prst="rect">
                <a:avLst/>
              </a:prstGeom>
              <a:blipFill>
                <a:blip r:embed="rId7"/>
                <a:stretch>
                  <a:fillRect l="-18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F5946E71-8DD6-3265-0D96-1DC841C08C09}"/>
                  </a:ext>
                </a:extLst>
              </p:cNvPr>
              <p:cNvSpPr txBox="1"/>
              <p:nvPr/>
            </p:nvSpPr>
            <p:spPr bwMode="auto">
              <a:xfrm>
                <a:off x="1290911" y="3189048"/>
                <a:ext cx="12512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F5946E71-8DD6-3265-0D96-1DC841C08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0911" y="3189048"/>
                <a:ext cx="125124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4">
                <a:extLst>
                  <a:ext uri="{FF2B5EF4-FFF2-40B4-BE49-F238E27FC236}">
                    <a16:creationId xmlns:a16="http://schemas.microsoft.com/office/drawing/2014/main" id="{597F7720-2EDE-2DD4-8CFF-5D5A4A559501}"/>
                  </a:ext>
                </a:extLst>
              </p:cNvPr>
              <p:cNvSpPr txBox="1"/>
              <p:nvPr/>
            </p:nvSpPr>
            <p:spPr bwMode="auto">
              <a:xfrm>
                <a:off x="1290912" y="3692331"/>
                <a:ext cx="153065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24">
                <a:extLst>
                  <a:ext uri="{FF2B5EF4-FFF2-40B4-BE49-F238E27FC236}">
                    <a16:creationId xmlns:a16="http://schemas.microsoft.com/office/drawing/2014/main" id="{597F7720-2EDE-2DD4-8CFF-5D5A4A559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0912" y="3692331"/>
                <a:ext cx="1530657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3280CA9F-D1B2-FEDE-FD04-22CA30489E25}"/>
                  </a:ext>
                </a:extLst>
              </p:cNvPr>
              <p:cNvSpPr txBox="1"/>
              <p:nvPr/>
            </p:nvSpPr>
            <p:spPr bwMode="auto">
              <a:xfrm>
                <a:off x="5053817" y="3041251"/>
                <a:ext cx="1245469" cy="6649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3280CA9F-D1B2-FEDE-FD04-22CA30489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53817" y="3041251"/>
                <a:ext cx="1245469" cy="664926"/>
              </a:xfrm>
              <a:prstGeom prst="rect">
                <a:avLst/>
              </a:prstGeom>
              <a:blipFill>
                <a:blip r:embed="rId10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C80153AD-7B15-53C9-5775-12A8B80FBCCB}"/>
                  </a:ext>
                </a:extLst>
              </p:cNvPr>
              <p:cNvSpPr txBox="1"/>
              <p:nvPr/>
            </p:nvSpPr>
            <p:spPr bwMode="auto">
              <a:xfrm>
                <a:off x="5076056" y="3789040"/>
                <a:ext cx="1234184" cy="683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C80153AD-7B15-53C9-5775-12A8B80FB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3789040"/>
                <a:ext cx="1234184" cy="683264"/>
              </a:xfrm>
              <a:prstGeom prst="rect">
                <a:avLst/>
              </a:prstGeom>
              <a:blipFill>
                <a:blip r:embed="rId11"/>
                <a:stretch>
                  <a:fillRect b="-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697C7066-8C67-7EDC-C86E-ED8ED0699301}"/>
              </a:ext>
            </a:extLst>
          </p:cNvPr>
          <p:cNvSpPr/>
          <p:nvPr/>
        </p:nvSpPr>
        <p:spPr>
          <a:xfrm>
            <a:off x="3663106" y="3533022"/>
            <a:ext cx="549174" cy="31861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2BCED-7829-B9E9-5D17-E73A7593A96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8667"/>
          <a:stretch/>
        </p:blipFill>
        <p:spPr>
          <a:xfrm>
            <a:off x="807027" y="4993349"/>
            <a:ext cx="3102427" cy="1592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B9F592-6310-95C9-53D3-A23BF205C64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898" t="42767" r="24802" b="9501"/>
          <a:stretch/>
        </p:blipFill>
        <p:spPr>
          <a:xfrm>
            <a:off x="4310858" y="4993349"/>
            <a:ext cx="3208956" cy="1592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8DFE75BE-6F73-2D57-5F19-D13AC136C5FF}"/>
                  </a:ext>
                </a:extLst>
              </p:cNvPr>
              <p:cNvSpPr txBox="1"/>
              <p:nvPr/>
            </p:nvSpPr>
            <p:spPr bwMode="auto">
              <a:xfrm>
                <a:off x="1267508" y="4534887"/>
                <a:ext cx="70567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決定了反射波強度，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決定了透射波強度。</a:t>
                </a:r>
                <a:endParaRPr lang="zh-CN" alt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8DFE75BE-6F73-2D57-5F19-D13AC136C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7508" y="4534887"/>
                <a:ext cx="7056759" cy="369332"/>
              </a:xfrm>
              <a:prstGeom prst="rect">
                <a:avLst/>
              </a:prstGeom>
              <a:blipFill>
                <a:blip r:embed="rId14"/>
                <a:stretch>
                  <a:fillRect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39583A69-A3FA-8748-B66B-ADB735B06231}"/>
                  </a:ext>
                </a:extLst>
              </p:cNvPr>
              <p:cNvSpPr txBox="1"/>
              <p:nvPr/>
            </p:nvSpPr>
            <p:spPr bwMode="auto">
              <a:xfrm>
                <a:off x="5508104" y="1598988"/>
                <a:ext cx="2552237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𝑖𝑘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𝑖𝑘𝑅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39583A69-A3FA-8748-B66B-ADB735B06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1598988"/>
                <a:ext cx="2552237" cy="378245"/>
              </a:xfrm>
              <a:prstGeom prst="rect">
                <a:avLst/>
              </a:prstGeom>
              <a:blipFill>
                <a:blip r:embed="rId15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5">
                <a:extLst>
                  <a:ext uri="{FF2B5EF4-FFF2-40B4-BE49-F238E27FC236}">
                    <a16:creationId xmlns:a16="http://schemas.microsoft.com/office/drawing/2014/main" id="{2943F46D-0A5F-BDA8-985E-7F4F5E234E2D}"/>
                  </a:ext>
                </a:extLst>
              </p:cNvPr>
              <p:cNvSpPr txBox="1"/>
              <p:nvPr/>
            </p:nvSpPr>
            <p:spPr bwMode="auto">
              <a:xfrm>
                <a:off x="5508104" y="2057336"/>
                <a:ext cx="157716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𝑖𝑞𝑇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25">
                <a:extLst>
                  <a:ext uri="{FF2B5EF4-FFF2-40B4-BE49-F238E27FC236}">
                    <a16:creationId xmlns:a16="http://schemas.microsoft.com/office/drawing/2014/main" id="{2943F46D-0A5F-BDA8-985E-7F4F5E234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2057336"/>
                <a:ext cx="1577163" cy="378245"/>
              </a:xfrm>
              <a:prstGeom prst="rect">
                <a:avLst/>
              </a:prstGeom>
              <a:blipFill>
                <a:blip r:embed="rId16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DC91F9C4-93EB-7C33-C137-DEBE9F3980EE}"/>
                  </a:ext>
                </a:extLst>
              </p:cNvPr>
              <p:cNvSpPr txBox="1"/>
              <p:nvPr/>
            </p:nvSpPr>
            <p:spPr bwMode="auto">
              <a:xfrm>
                <a:off x="6671818" y="3787098"/>
                <a:ext cx="14615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DC91F9C4-93EB-7C33-C137-DEBE9F398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1818" y="3787098"/>
                <a:ext cx="1461554" cy="369332"/>
              </a:xfrm>
              <a:prstGeom prst="rect">
                <a:avLst/>
              </a:prstGeom>
              <a:blipFill>
                <a:blip r:embed="rId18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6B497BD-9DAB-05DB-6426-BFB35FEC9FEF}"/>
              </a:ext>
            </a:extLst>
          </p:cNvPr>
          <p:cNvSpPr txBox="1"/>
          <p:nvPr/>
        </p:nvSpPr>
        <p:spPr bwMode="auto">
          <a:xfrm>
            <a:off x="4563633" y="556738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94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/>
      <p:bldP spid="10" grpId="0" animBg="1"/>
      <p:bldP spid="18" grpId="0" animBg="1"/>
      <p:bldP spid="2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文字方塊 3"/>
          <p:cNvSpPr txBox="1">
            <a:spLocks noChangeArrowheads="1"/>
          </p:cNvSpPr>
          <p:nvPr/>
        </p:nvSpPr>
        <p:spPr bwMode="auto">
          <a:xfrm>
            <a:off x="5077041" y="1543480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如果</a:t>
            </a:r>
          </a:p>
        </p:txBody>
      </p:sp>
      <p:sp>
        <p:nvSpPr>
          <p:cNvPr id="40965" name="Text Box 16"/>
          <p:cNvSpPr txBox="1">
            <a:spLocks noChangeArrowheads="1"/>
          </p:cNvSpPr>
          <p:nvPr/>
        </p:nvSpPr>
        <p:spPr bwMode="auto">
          <a:xfrm>
            <a:off x="3745128" y="823534"/>
            <a:ext cx="2663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階梯狀位能全反射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5714844" y="1543480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4844" y="1543480"/>
                <a:ext cx="91800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55874" r="17166" b="3912"/>
          <a:stretch/>
        </p:blipFill>
        <p:spPr bwMode="auto">
          <a:xfrm>
            <a:off x="2249116" y="3327884"/>
            <a:ext cx="4645767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249116" y="2535796"/>
            <a:ext cx="4645767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2249116" y="3894908"/>
            <a:ext cx="4500416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4571999" y="3450169"/>
                <a:ext cx="498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1999" y="3450169"/>
                <a:ext cx="49861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8"/>
          <p:cNvSpPr txBox="1"/>
          <p:nvPr/>
        </p:nvSpPr>
        <p:spPr bwMode="auto">
          <a:xfrm>
            <a:off x="3983581" y="3143218"/>
            <a:ext cx="50405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\\Mac\Dropbox\Documents\課程\Halliday10E\Image Gallery\CH38\halliday_10e_fig_38_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5" t="44663" r="52681" b="46278"/>
          <a:stretch/>
        </p:blipFill>
        <p:spPr bwMode="auto">
          <a:xfrm>
            <a:off x="2945830" y="3764743"/>
            <a:ext cx="1391518" cy="3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接點 16"/>
          <p:cNvCxnSpPr>
            <a:stCxn id="7" idx="0"/>
          </p:cNvCxnSpPr>
          <p:nvPr/>
        </p:nvCxnSpPr>
        <p:spPr>
          <a:xfrm flipH="1" flipV="1">
            <a:off x="4571999" y="2792470"/>
            <a:ext cx="1" cy="535414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4575067" y="2607804"/>
                <a:ext cx="4364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5067" y="2607804"/>
                <a:ext cx="43645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5CC2C4F4-B581-C9D8-8517-D812BA842DE5}"/>
                  </a:ext>
                </a:extLst>
              </p:cNvPr>
              <p:cNvSpPr txBox="1"/>
              <p:nvPr/>
            </p:nvSpPr>
            <p:spPr bwMode="auto">
              <a:xfrm>
                <a:off x="2906532" y="1354338"/>
                <a:ext cx="199593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=0,  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5CC2C4F4-B581-C9D8-8517-D812BA842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6532" y="1354338"/>
                <a:ext cx="1995931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14B12446-21AD-5294-81DE-29CAB8294370}"/>
                  </a:ext>
                </a:extLst>
              </p:cNvPr>
              <p:cNvSpPr txBox="1"/>
              <p:nvPr/>
            </p:nvSpPr>
            <p:spPr bwMode="auto">
              <a:xfrm>
                <a:off x="2911015" y="1762816"/>
                <a:ext cx="198605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,  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14B12446-21AD-5294-81DE-29CAB8294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1015" y="1762816"/>
                <a:ext cx="198605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F6D132B-263A-0D45-446E-3C25D66CF26F}"/>
              </a:ext>
            </a:extLst>
          </p:cNvPr>
          <p:cNvSpPr txBox="1"/>
          <p:nvPr/>
        </p:nvSpPr>
        <p:spPr bwMode="auto">
          <a:xfrm>
            <a:off x="4337348" y="472786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874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5" name="Rectangle 7"/>
          <p:cNvSpPr>
            <a:spLocks noChangeArrowheads="1"/>
          </p:cNvSpPr>
          <p:nvPr/>
        </p:nvSpPr>
        <p:spPr bwMode="auto">
          <a:xfrm>
            <a:off x="0" y="363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6" name="Text Box 8"/>
          <p:cNvSpPr txBox="1">
            <a:spLocks noChangeArrowheads="1"/>
          </p:cNvSpPr>
          <p:nvPr/>
        </p:nvSpPr>
        <p:spPr bwMode="auto">
          <a:xfrm>
            <a:off x="3335557" y="2596612"/>
            <a:ext cx="392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古典粒子不能存在這樣的區域</a:t>
            </a:r>
            <a:endParaRPr lang="en-US" altLang="zh-TW" dirty="0"/>
          </a:p>
        </p:txBody>
      </p:sp>
      <p:sp>
        <p:nvSpPr>
          <p:cNvPr id="2" name="矩形 15"/>
          <p:cNvSpPr>
            <a:spLocks noChangeArrowheads="1"/>
          </p:cNvSpPr>
          <p:nvPr/>
        </p:nvSpPr>
        <p:spPr bwMode="auto">
          <a:xfrm>
            <a:off x="1475656" y="5157192"/>
            <a:ext cx="7396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在量子力學中，波函數還是有解，只是不再是正弦波，而是指數函數。</a:t>
            </a:r>
            <a:endParaRPr lang="en-US" altLang="zh-TW" dirty="0"/>
          </a:p>
        </p:txBody>
      </p:sp>
      <p:sp>
        <p:nvSpPr>
          <p:cNvPr id="4" name="文字方塊 16"/>
          <p:cNvSpPr txBox="1">
            <a:spLocks noChangeArrowheads="1"/>
          </p:cNvSpPr>
          <p:nvPr/>
        </p:nvSpPr>
        <p:spPr bwMode="auto">
          <a:xfrm>
            <a:off x="1442113" y="3161302"/>
            <a:ext cx="47076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但與時間無關的薛丁格方程式依舊有解：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2417549" y="2580847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7549" y="2580847"/>
                <a:ext cx="91800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5072239" y="3617523"/>
                <a:ext cx="2057743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2239" y="3617523"/>
                <a:ext cx="2057743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1534742" y="3611163"/>
                <a:ext cx="3450560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42" y="3611163"/>
                <a:ext cx="3450560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1534742" y="3617523"/>
                <a:ext cx="161172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42" y="3617523"/>
                <a:ext cx="1611723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1548471" y="4688517"/>
                <a:ext cx="222932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𝐶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𝐷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8471" y="4688517"/>
                <a:ext cx="2229328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483796" y="5604867"/>
                <a:ext cx="76602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波函數若向右隨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增加，則在無限遠處波函數發散，不可能，因此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𝐷</m:t>
                    </m:r>
                    <m:r>
                      <a:rPr lang="en-US" altLang="zh-TW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3796" y="5604867"/>
                <a:ext cx="7660203" cy="369332"/>
              </a:xfrm>
              <a:prstGeom prst="rect">
                <a:avLst/>
              </a:prstGeom>
              <a:blipFill>
                <a:blip r:embed="rId7"/>
                <a:stretch>
                  <a:fillRect l="-6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EF6E7629-F723-D9FD-078B-40A79396F701}"/>
                  </a:ext>
                </a:extLst>
              </p:cNvPr>
              <p:cNvSpPr txBox="1"/>
              <p:nvPr/>
            </p:nvSpPr>
            <p:spPr bwMode="auto">
              <a:xfrm>
                <a:off x="2369203" y="490252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EF6E7629-F723-D9FD-078B-40A79396F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9203" y="490252"/>
                <a:ext cx="2190343" cy="378245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12D25F1A-5E30-7075-3EBB-1E55469F02B4}"/>
                  </a:ext>
                </a:extLst>
              </p:cNvPr>
              <p:cNvSpPr txBox="1"/>
              <p:nvPr/>
            </p:nvSpPr>
            <p:spPr bwMode="auto">
              <a:xfrm>
                <a:off x="1437345" y="490252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12D25F1A-5E30-7075-3EBB-1E55469F0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7345" y="490252"/>
                <a:ext cx="80239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6">
                <a:extLst>
                  <a:ext uri="{FF2B5EF4-FFF2-40B4-BE49-F238E27FC236}">
                    <a16:creationId xmlns:a16="http://schemas.microsoft.com/office/drawing/2014/main" id="{6DBB0E54-339A-A9CE-66F3-880300FCA6CA}"/>
                  </a:ext>
                </a:extLst>
              </p:cNvPr>
              <p:cNvSpPr txBox="1"/>
              <p:nvPr/>
            </p:nvSpPr>
            <p:spPr bwMode="auto">
              <a:xfrm>
                <a:off x="4741142" y="139269"/>
                <a:ext cx="132914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6">
                <a:extLst>
                  <a:ext uri="{FF2B5EF4-FFF2-40B4-BE49-F238E27FC236}">
                    <a16:creationId xmlns:a16="http://schemas.microsoft.com/office/drawing/2014/main" id="{6DBB0E54-339A-A9CE-66F3-880300FCA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1142" y="139269"/>
                <a:ext cx="1329146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022CA8A3-9D17-516C-2041-5229A8B5A7F3}"/>
                  </a:ext>
                </a:extLst>
              </p:cNvPr>
              <p:cNvSpPr txBox="1"/>
              <p:nvPr/>
            </p:nvSpPr>
            <p:spPr bwMode="auto">
              <a:xfrm>
                <a:off x="1475656" y="2580871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022CA8A3-9D17-516C-2041-5229A8B5A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2580871"/>
                <a:ext cx="80239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0F7B36E-CA71-AB1F-3A47-22376DCC10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7961" y="1125146"/>
            <a:ext cx="3436278" cy="1386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7">
                <a:extLst>
                  <a:ext uri="{FF2B5EF4-FFF2-40B4-BE49-F238E27FC236}">
                    <a16:creationId xmlns:a16="http://schemas.microsoft.com/office/drawing/2014/main" id="{5E43BE6F-42BF-2C4D-9542-232271DE5C77}"/>
                  </a:ext>
                </a:extLst>
              </p:cNvPr>
              <p:cNvSpPr txBox="1"/>
              <p:nvPr/>
            </p:nvSpPr>
            <p:spPr bwMode="auto">
              <a:xfrm>
                <a:off x="1534742" y="6122829"/>
                <a:ext cx="144090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27">
                <a:extLst>
                  <a:ext uri="{FF2B5EF4-FFF2-40B4-BE49-F238E27FC236}">
                    <a16:creationId xmlns:a16="http://schemas.microsoft.com/office/drawing/2014/main" id="{5E43BE6F-42BF-2C4D-9542-232271DE5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42" y="6122829"/>
                <a:ext cx="1440907" cy="369332"/>
              </a:xfrm>
              <a:prstGeom prst="rect">
                <a:avLst/>
              </a:prstGeom>
              <a:blipFill>
                <a:blip r:embed="rId1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BABB4E5-858E-754F-41D6-399BB846A1B5}"/>
              </a:ext>
            </a:extLst>
          </p:cNvPr>
          <p:cNvSpPr txBox="1"/>
          <p:nvPr/>
        </p:nvSpPr>
        <p:spPr bwMode="auto">
          <a:xfrm>
            <a:off x="3127961" y="6122829"/>
            <a:ext cx="50444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進入折返點內禁止區後，振幅會指數遞減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45421B-45F9-081A-23E6-F49769698A9C}"/>
              </a:ext>
            </a:extLst>
          </p:cNvPr>
          <p:cNvSpPr txBox="1"/>
          <p:nvPr/>
        </p:nvSpPr>
        <p:spPr bwMode="auto">
          <a:xfrm>
            <a:off x="6620365" y="472492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32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3" grpId="0" animBg="1"/>
      <p:bldP spid="26" grpId="0" animBg="1"/>
      <p:bldP spid="26" grpId="1" animBg="1"/>
      <p:bldP spid="27" grpId="0" animBg="1"/>
      <p:bldP spid="28" grpId="0" animBg="1"/>
      <p:bldP spid="5" grpId="0"/>
      <p:bldP spid="11" grpId="0" animBg="1"/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C34BB-2FC8-EF49-4C44-CFFE778F0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623" y="2404147"/>
            <a:ext cx="4919350" cy="2715340"/>
          </a:xfrm>
          <a:prstGeom prst="rect">
            <a:avLst/>
          </a:prstGeom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363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cxnSp>
        <p:nvCxnSpPr>
          <p:cNvPr id="19" name="直線單箭頭接點 18"/>
          <p:cNvCxnSpPr/>
          <p:nvPr/>
        </p:nvCxnSpPr>
        <p:spPr>
          <a:xfrm flipH="1" flipV="1">
            <a:off x="2631039" y="4271315"/>
            <a:ext cx="345776" cy="9480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1240593" y="875310"/>
                <a:ext cx="144090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0593" y="875310"/>
                <a:ext cx="1440907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239118" y="397153"/>
                <a:ext cx="2190343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9118" y="397153"/>
                <a:ext cx="2190343" cy="378245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3975422" y="406066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5422" y="406066"/>
                <a:ext cx="80239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4006270" y="831718"/>
                <a:ext cx="802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6270" y="831718"/>
                <a:ext cx="80239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單箭頭接點 16"/>
          <p:cNvCxnSpPr/>
          <p:nvPr/>
        </p:nvCxnSpPr>
        <p:spPr>
          <a:xfrm flipH="1" flipV="1">
            <a:off x="4921031" y="4423715"/>
            <a:ext cx="432048" cy="7956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8678E2C9-9D79-D718-5647-BD249BDFC628}"/>
                  </a:ext>
                </a:extLst>
              </p:cNvPr>
              <p:cNvSpPr txBox="1"/>
              <p:nvPr/>
            </p:nvSpPr>
            <p:spPr bwMode="auto">
              <a:xfrm>
                <a:off x="1259577" y="1627220"/>
                <a:ext cx="12512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8678E2C9-9D79-D718-5647-BD249BDFC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577" y="1627220"/>
                <a:ext cx="125124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2CD7A7D9-E17D-0EED-3300-0C34A395320C}"/>
                  </a:ext>
                </a:extLst>
              </p:cNvPr>
              <p:cNvSpPr txBox="1"/>
              <p:nvPr/>
            </p:nvSpPr>
            <p:spPr bwMode="auto">
              <a:xfrm>
                <a:off x="2834896" y="1618581"/>
                <a:ext cx="175490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2CD7A7D9-E17D-0EED-3300-0C34A3953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896" y="1618581"/>
                <a:ext cx="175490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89189FD7-FD6B-4468-96FB-5FA167660C3E}"/>
                  </a:ext>
                </a:extLst>
              </p:cNvPr>
              <p:cNvSpPr txBox="1"/>
              <p:nvPr/>
            </p:nvSpPr>
            <p:spPr bwMode="auto">
              <a:xfrm>
                <a:off x="6565985" y="1220699"/>
                <a:ext cx="1318438" cy="62286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89189FD7-FD6B-4468-96FB-5FA167660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5985" y="1220699"/>
                <a:ext cx="1318438" cy="622863"/>
              </a:xfrm>
              <a:prstGeom prst="rect">
                <a:avLst/>
              </a:prstGeom>
              <a:blipFill>
                <a:blip r:embed="rId9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74309431-A430-3DCD-EC5F-7AE3E5D27EE9}"/>
                  </a:ext>
                </a:extLst>
              </p:cNvPr>
              <p:cNvSpPr txBox="1"/>
              <p:nvPr/>
            </p:nvSpPr>
            <p:spPr bwMode="auto">
              <a:xfrm>
                <a:off x="6588224" y="1968488"/>
                <a:ext cx="1307153" cy="62286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74309431-A430-3DCD-EC5F-7AE3E5D27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224" y="1968488"/>
                <a:ext cx="1307153" cy="622863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D8292-9641-A461-9F57-9C7AC2C9BB11}"/>
                  </a:ext>
                </a:extLst>
              </p:cNvPr>
              <p:cNvSpPr txBox="1"/>
              <p:nvPr/>
            </p:nvSpPr>
            <p:spPr bwMode="auto">
              <a:xfrm>
                <a:off x="1259577" y="2017428"/>
                <a:ext cx="44644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與之前式子相同，只要以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替代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即可！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D8292-9641-A461-9F57-9C7AC2C9B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577" y="2017428"/>
                <a:ext cx="4464496" cy="369332"/>
              </a:xfrm>
              <a:prstGeom prst="rect">
                <a:avLst/>
              </a:prstGeom>
              <a:blipFill>
                <a:blip r:embed="rId11"/>
                <a:stretch>
                  <a:fillRect l="-1136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43FE82F8-1157-56FC-6DED-4B011F341D55}"/>
                  </a:ext>
                </a:extLst>
              </p:cNvPr>
              <p:cNvSpPr txBox="1"/>
              <p:nvPr/>
            </p:nvSpPr>
            <p:spPr bwMode="auto">
              <a:xfrm>
                <a:off x="1259633" y="1238563"/>
                <a:ext cx="45365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同樣要求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在邊界原點連續，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43FE82F8-1157-56FC-6DED-4B011F341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3" y="1238563"/>
                <a:ext cx="4536504" cy="369332"/>
              </a:xfrm>
              <a:prstGeom prst="rect">
                <a:avLst/>
              </a:prstGeom>
              <a:blipFill>
                <a:blip r:embed="rId12"/>
                <a:stretch>
                  <a:fillRect l="-11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70FA536C-1B1F-C666-1F2D-A4E9953FF3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8175" y="5819989"/>
                <a:ext cx="70962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在禁止區，機率密度不再是常數，而是隨滲透距離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指數遞減了！</a:t>
                </a:r>
              </a:p>
            </p:txBody>
          </p:sp>
        </mc:Choice>
        <mc:Fallback xmlns="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70FA536C-1B1F-C666-1F2D-A4E9953FF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8175" y="5819989"/>
                <a:ext cx="7096234" cy="369332"/>
              </a:xfrm>
              <a:prstGeom prst="rect">
                <a:avLst/>
              </a:prstGeom>
              <a:blipFill>
                <a:blip r:embed="rId13"/>
                <a:stretch>
                  <a:fillRect l="-716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7">
                <a:extLst>
                  <a:ext uri="{FF2B5EF4-FFF2-40B4-BE49-F238E27FC236}">
                    <a16:creationId xmlns:a16="http://schemas.microsoft.com/office/drawing/2014/main" id="{9939E5BA-00A1-A603-E859-98BAABEF5FEA}"/>
                  </a:ext>
                </a:extLst>
              </p:cNvPr>
              <p:cNvSpPr txBox="1"/>
              <p:nvPr/>
            </p:nvSpPr>
            <p:spPr bwMode="auto">
              <a:xfrm>
                <a:off x="1148175" y="5194486"/>
                <a:ext cx="7555273" cy="5595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17">
                <a:extLst>
                  <a:ext uri="{FF2B5EF4-FFF2-40B4-BE49-F238E27FC236}">
                    <a16:creationId xmlns:a16="http://schemas.microsoft.com/office/drawing/2014/main" id="{9939E5BA-00A1-A603-E859-98BAABEF5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8175" y="5194486"/>
                <a:ext cx="7555273" cy="559512"/>
              </a:xfrm>
              <a:prstGeom prst="rect">
                <a:avLst/>
              </a:prstGeom>
              <a:blipFill>
                <a:blip r:embed="rId14"/>
                <a:stretch>
                  <a:fillRect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673CDFB-33F0-C3DD-0850-B1C339763601}"/>
              </a:ext>
            </a:extLst>
          </p:cNvPr>
          <p:cNvSpPr txBox="1"/>
          <p:nvPr/>
        </p:nvSpPr>
        <p:spPr bwMode="auto">
          <a:xfrm>
            <a:off x="6012160" y="380754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504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2C699-A8D0-67EF-1FF9-2142F1FBD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00"/>
          <a:stretch/>
        </p:blipFill>
        <p:spPr>
          <a:xfrm>
            <a:off x="2085886" y="220472"/>
            <a:ext cx="4372170" cy="2376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C8F258-D452-E1E4-2F24-D46F0A6EF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019" r="53000"/>
          <a:stretch/>
        </p:blipFill>
        <p:spPr>
          <a:xfrm>
            <a:off x="2579758" y="2478323"/>
            <a:ext cx="3384426" cy="670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937AA7E-CCA4-9B21-650A-24D6BD7150B4}"/>
                  </a:ext>
                </a:extLst>
              </p:cNvPr>
              <p:cNvSpPr txBox="1"/>
              <p:nvPr/>
            </p:nvSpPr>
            <p:spPr bwMode="auto">
              <a:xfrm>
                <a:off x="1625346" y="4406819"/>
                <a:ext cx="4165115" cy="38792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937AA7E-CCA4-9B21-650A-24D6BD715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5346" y="4406819"/>
                <a:ext cx="4165115" cy="387927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1284F81-D94A-B711-4814-251B329CE0F3}"/>
                  </a:ext>
                </a:extLst>
              </p:cNvPr>
              <p:cNvSpPr txBox="1"/>
              <p:nvPr/>
            </p:nvSpPr>
            <p:spPr bwMode="auto">
              <a:xfrm>
                <a:off x="4091926" y="3251937"/>
                <a:ext cx="2608022" cy="62574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1284F81-D94A-B711-4814-251B329CE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1926" y="3251937"/>
                <a:ext cx="2608022" cy="625749"/>
              </a:xfrm>
              <a:prstGeom prst="rect">
                <a:avLst/>
              </a:prstGeom>
              <a:blipFill>
                <a:blip r:embed="rId4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95C1144C-33BF-3F2D-9E6D-1C69A58BB68B}"/>
                  </a:ext>
                </a:extLst>
              </p:cNvPr>
              <p:cNvSpPr txBox="1"/>
              <p:nvPr/>
            </p:nvSpPr>
            <p:spPr bwMode="auto">
              <a:xfrm>
                <a:off x="1625347" y="3373542"/>
                <a:ext cx="2226956" cy="38254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95C1144C-33BF-3F2D-9E6D-1C69A58BB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5347" y="3373542"/>
                <a:ext cx="2226956" cy="3825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CE528A-B634-B370-012F-5508C9C32F31}"/>
                  </a:ext>
                </a:extLst>
              </p:cNvPr>
              <p:cNvSpPr txBox="1"/>
              <p:nvPr/>
            </p:nvSpPr>
            <p:spPr bwMode="auto">
              <a:xfrm>
                <a:off x="1625347" y="3961946"/>
                <a:ext cx="63367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反射波與入射波振幅相同，但相差一個相角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決定。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CE528A-B634-B370-012F-5508C9C32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5347" y="3961946"/>
                <a:ext cx="6336704" cy="369332"/>
              </a:xfrm>
              <a:prstGeom prst="rect">
                <a:avLst/>
              </a:prstGeom>
              <a:blipFill>
                <a:blip r:embed="rId6"/>
                <a:stretch>
                  <a:fillRect l="-1002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EDACB3B1-6EFF-CEA6-1903-EF7CCEB916B2}"/>
                  </a:ext>
                </a:extLst>
              </p:cNvPr>
              <p:cNvSpPr txBox="1"/>
              <p:nvPr/>
            </p:nvSpPr>
            <p:spPr bwMode="auto">
              <a:xfrm>
                <a:off x="1621295" y="4890947"/>
                <a:ext cx="2041136" cy="45967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EDACB3B1-6EFF-CEA6-1903-EF7CCEB91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1295" y="4890947"/>
                <a:ext cx="2041136" cy="4596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BE71FBA-C901-BB81-A129-BFCA5A64A2C2}"/>
              </a:ext>
            </a:extLst>
          </p:cNvPr>
          <p:cNvSpPr txBox="1"/>
          <p:nvPr/>
        </p:nvSpPr>
        <p:spPr bwMode="auto">
          <a:xfrm>
            <a:off x="3707904" y="4915751"/>
            <a:ext cx="4848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反射率為1，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完全反射。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透射率是零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字方塊 15">
            <a:extLst>
              <a:ext uri="{FF2B5EF4-FFF2-40B4-BE49-F238E27FC236}">
                <a16:creationId xmlns:a16="http://schemas.microsoft.com/office/drawing/2014/main" id="{E06FB7EB-ADEF-5A05-F969-AF2FB003F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5517232"/>
            <a:ext cx="7344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在禁止區，雖然有滲透機率，可算出機率流為零，並沒有機率流進去！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268B3A6C-E793-4AA9-1FB6-7A8E26D9FBE9}"/>
                  </a:ext>
                </a:extLst>
              </p:cNvPr>
              <p:cNvSpPr txBox="1"/>
              <p:nvPr/>
            </p:nvSpPr>
            <p:spPr bwMode="auto">
              <a:xfrm>
                <a:off x="1625347" y="5962905"/>
                <a:ext cx="3312958" cy="6267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268B3A6C-E793-4AA9-1FB6-7A8E26D9F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5347" y="5962905"/>
                <a:ext cx="3312958" cy="626710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F31CE9-BC89-C46B-F7B3-3C6DEA7EE4FC}"/>
                  </a:ext>
                </a:extLst>
              </p:cNvPr>
              <p:cNvSpPr txBox="1"/>
              <p:nvPr/>
            </p:nvSpPr>
            <p:spPr bwMode="auto">
              <a:xfrm>
                <a:off x="5094281" y="6053171"/>
                <a:ext cx="34621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對實數的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兩項抵消</a:t>
                </a:r>
                <a:r>
                  <a:rPr lang="en-US" dirty="0"/>
                  <a:t>，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F31CE9-BC89-C46B-F7B3-3C6DEA7EE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4281" y="6053171"/>
                <a:ext cx="3462141" cy="369332"/>
              </a:xfrm>
              <a:prstGeom prst="rect">
                <a:avLst/>
              </a:prstGeom>
              <a:blipFill>
                <a:blip r:embed="rId9"/>
                <a:stretch>
                  <a:fillRect l="-1832" t="-6667" r="-7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0914879-07EF-B3A7-3234-5C15D7E5F9E9}"/>
              </a:ext>
            </a:extLst>
          </p:cNvPr>
          <p:cNvSpPr txBox="1"/>
          <p:nvPr/>
        </p:nvSpPr>
        <p:spPr bwMode="auto">
          <a:xfrm>
            <a:off x="7028003" y="786770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4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9" grpId="0"/>
      <p:bldP spid="10" grpId="0"/>
      <p:bldP spid="11" grpId="0" animBg="1"/>
      <p:bldP spid="1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ChangeArrowheads="1"/>
          </p:cNvSpPr>
          <p:nvPr/>
        </p:nvSpPr>
        <p:spPr bwMode="auto">
          <a:xfrm>
            <a:off x="-1044624" y="206084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79875" name="Text Box 8"/>
          <p:cNvSpPr txBox="1">
            <a:spLocks noChangeArrowheads="1"/>
          </p:cNvSpPr>
          <p:nvPr/>
        </p:nvSpPr>
        <p:spPr bwMode="auto">
          <a:xfrm>
            <a:off x="1475656" y="2038908"/>
            <a:ext cx="7072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但如果這位能只持續很小一個範圍，位能很薄，粒子便能滲透過去，</a:t>
            </a:r>
            <a:endParaRPr lang="en-US" altLang="zh-TW" dirty="0"/>
          </a:p>
        </p:txBody>
      </p:sp>
      <p:pic>
        <p:nvPicPr>
          <p:cNvPr id="79876" name="Picture 10" descr="F38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1"/>
          <a:stretch>
            <a:fillRect/>
          </a:stretch>
        </p:blipFill>
        <p:spPr bwMode="auto">
          <a:xfrm>
            <a:off x="2627784" y="3068960"/>
            <a:ext cx="3348192" cy="248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 Box 12"/>
          <p:cNvSpPr txBox="1">
            <a:spLocks noChangeArrowheads="1"/>
          </p:cNvSpPr>
          <p:nvPr/>
        </p:nvSpPr>
        <p:spPr bwMode="auto">
          <a:xfrm>
            <a:off x="2771800" y="1021505"/>
            <a:ext cx="2869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穿隧效應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Tunneling Effect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89850" y="2510936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在位能壘後方形成一個自由粒子波！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4827595" y="3641206"/>
                <a:ext cx="498618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7595" y="3641206"/>
                <a:ext cx="49861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897F77E7-6FD2-4287-C06D-DCEA86130F97}"/>
                  </a:ext>
                </a:extLst>
              </p:cNvPr>
              <p:cNvSpPr txBox="1"/>
              <p:nvPr/>
            </p:nvSpPr>
            <p:spPr bwMode="auto">
              <a:xfrm>
                <a:off x="4607764" y="5276312"/>
                <a:ext cx="36004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897F77E7-6FD2-4287-C06D-DCEA86130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7764" y="5276312"/>
                <a:ext cx="36004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5">
            <a:extLst>
              <a:ext uri="{FF2B5EF4-FFF2-40B4-BE49-F238E27FC236}">
                <a16:creationId xmlns:a16="http://schemas.microsoft.com/office/drawing/2014/main" id="{41657C92-9588-FDE4-B7D3-52D8A82B8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850" y="1568119"/>
            <a:ext cx="7344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在禁止區，雖然有滲透機率，可算出機率流為零，並沒有機率流進去！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E86BB-103B-1854-A25E-B9C1CD775FF0}"/>
              </a:ext>
            </a:extLst>
          </p:cNvPr>
          <p:cNvSpPr txBox="1"/>
          <p:nvPr/>
        </p:nvSpPr>
        <p:spPr bwMode="auto">
          <a:xfrm>
            <a:off x="7028003" y="786770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0935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圖片 1" descr="wave 003.jpg"/>
          <p:cNvPicPr>
            <a:picLocks noChangeAspect="1"/>
          </p:cNvPicPr>
          <p:nvPr/>
        </p:nvPicPr>
        <p:blipFill>
          <a:blip r:embed="rId2">
            <a:lum bright="-2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3" b="43661"/>
          <a:stretch>
            <a:fillRect/>
          </a:stretch>
        </p:blipFill>
        <p:spPr bwMode="auto">
          <a:xfrm>
            <a:off x="1857375" y="928688"/>
            <a:ext cx="428625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DB8EA0-BC73-6D46-BA60-AC67AC3B7470}"/>
              </a:ext>
            </a:extLst>
          </p:cNvPr>
          <p:cNvSpPr txBox="1"/>
          <p:nvPr/>
        </p:nvSpPr>
        <p:spPr bwMode="auto">
          <a:xfrm>
            <a:off x="7028003" y="786770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439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Chia-Hung Chang\Downloads\Data\Knight\Media\Chapter41\Images\41_31Figure-F.jpg">
            <a:extLst>
              <a:ext uri="{FF2B5EF4-FFF2-40B4-BE49-F238E27FC236}">
                <a16:creationId xmlns:a16="http://schemas.microsoft.com/office/drawing/2014/main" id="{9C92DDCA-BEB8-9BA9-DB2C-D7A5467E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222" y="244738"/>
            <a:ext cx="3738750" cy="28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3" name="Rectangle 1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4" name="Rectangle 1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5" name="Text Box 16"/>
          <p:cNvSpPr txBox="1">
            <a:spLocks noChangeArrowheads="1"/>
          </p:cNvSpPr>
          <p:nvPr/>
        </p:nvSpPr>
        <p:spPr bwMode="auto">
          <a:xfrm>
            <a:off x="173288" y="628328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Tunneling effect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穿隧效應</a:t>
            </a:r>
          </a:p>
        </p:txBody>
      </p:sp>
      <p:sp>
        <p:nvSpPr>
          <p:cNvPr id="45066" name="Text Box 17"/>
          <p:cNvSpPr txBox="1">
            <a:spLocks noChangeArrowheads="1"/>
          </p:cNvSpPr>
          <p:nvPr/>
        </p:nvSpPr>
        <p:spPr bwMode="auto">
          <a:xfrm>
            <a:off x="3929063" y="371475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機率密度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67" name="Text Box 18"/>
              <p:cNvSpPr txBox="1">
                <a:spLocks noChangeArrowheads="1"/>
              </p:cNvSpPr>
              <p:nvPr/>
            </p:nvSpPr>
            <p:spPr bwMode="auto">
              <a:xfrm>
                <a:off x="3946524" y="4589049"/>
                <a:ext cx="21281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穿透後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dirty="0"/>
                  <a:t>機率</a:t>
                </a:r>
              </a:p>
            </p:txBody>
          </p:sp>
        </mc:Choice>
        <mc:Fallback xmlns="">
          <p:sp>
            <p:nvSpPr>
              <p:cNvPr id="45067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6524" y="4589049"/>
                <a:ext cx="2128147" cy="369332"/>
              </a:xfrm>
              <a:prstGeom prst="rect">
                <a:avLst/>
              </a:prstGeom>
              <a:blipFill>
                <a:blip r:embed="rId3"/>
                <a:stretch>
                  <a:fillRect l="-2367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068" name="Picture 6" descr="F38_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3"/>
          <a:stretch>
            <a:fillRect/>
          </a:stretch>
        </p:blipFill>
        <p:spPr bwMode="auto">
          <a:xfrm>
            <a:off x="136525" y="3286125"/>
            <a:ext cx="367347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9" name="文字方塊 13"/>
          <p:cNvSpPr txBox="1">
            <a:spLocks noChangeArrowheads="1"/>
          </p:cNvSpPr>
          <p:nvPr/>
        </p:nvSpPr>
        <p:spPr bwMode="auto">
          <a:xfrm>
            <a:off x="3929063" y="3286922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在位壘中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70" name="文字方塊 14"/>
              <p:cNvSpPr txBox="1">
                <a:spLocks noChangeArrowheads="1"/>
              </p:cNvSpPr>
              <p:nvPr/>
            </p:nvSpPr>
            <p:spPr bwMode="auto">
              <a:xfrm>
                <a:off x="3942811" y="4164208"/>
                <a:ext cx="451390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隨距離而指數遞減。在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/>
                  <a:t>要連續。</a:t>
                </a:r>
              </a:p>
            </p:txBody>
          </p:sp>
        </mc:Choice>
        <mc:Fallback xmlns="">
          <p:sp>
            <p:nvSpPr>
              <p:cNvPr id="45070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2811" y="4164208"/>
                <a:ext cx="4513908" cy="369332"/>
              </a:xfrm>
              <a:prstGeom prst="rect">
                <a:avLst/>
              </a:prstGeom>
              <a:blipFill>
                <a:blip r:embed="rId5"/>
                <a:stretch>
                  <a:fillRect l="-1124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071" name="文字方塊 14"/>
          <p:cNvSpPr txBox="1">
            <a:spLocks noChangeArrowheads="1"/>
          </p:cNvSpPr>
          <p:nvPr/>
        </p:nvSpPr>
        <p:spPr bwMode="auto">
          <a:xfrm>
            <a:off x="1280434" y="5270070"/>
            <a:ext cx="6911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一個電子有這麼多的機率會穿透，其餘的機率則反彈回來！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5076388" y="3275939"/>
                <a:ext cx="163185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388" y="3275939"/>
                <a:ext cx="1631857" cy="369332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5064958" y="3738420"/>
                <a:ext cx="253137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64958" y="3738420"/>
                <a:ext cx="2531378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5824452" y="4572604"/>
                <a:ext cx="212814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24452" y="4572604"/>
                <a:ext cx="2128147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45D2A8CE-5E4F-8C8E-BEE7-EA08DCB421D9}"/>
                  </a:ext>
                </a:extLst>
              </p:cNvPr>
              <p:cNvSpPr txBox="1"/>
              <p:nvPr/>
            </p:nvSpPr>
            <p:spPr bwMode="auto">
              <a:xfrm>
                <a:off x="5010597" y="2020445"/>
                <a:ext cx="335196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45D2A8CE-5E4F-8C8E-BEE7-EA08DCB42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0597" y="2020445"/>
                <a:ext cx="335196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DCA999C9-30F0-4DBF-99E9-915E4EE50968}"/>
                  </a:ext>
                </a:extLst>
              </p:cNvPr>
              <p:cNvSpPr txBox="1"/>
              <p:nvPr/>
            </p:nvSpPr>
            <p:spPr bwMode="auto">
              <a:xfrm>
                <a:off x="2411760" y="4877564"/>
                <a:ext cx="36004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DCA999C9-30F0-4DBF-99E9-915E4EE50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1760" y="4877564"/>
                <a:ext cx="360040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2">
                <a:extLst>
                  <a:ext uri="{FF2B5EF4-FFF2-40B4-BE49-F238E27FC236}">
                    <a16:creationId xmlns:a16="http://schemas.microsoft.com/office/drawing/2014/main" id="{7E94F56C-7034-F6F6-383D-624CC4EBF975}"/>
                  </a:ext>
                </a:extLst>
              </p:cNvPr>
              <p:cNvSpPr txBox="1"/>
              <p:nvPr/>
            </p:nvSpPr>
            <p:spPr bwMode="auto">
              <a:xfrm>
                <a:off x="1382888" y="5702563"/>
                <a:ext cx="2057743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22">
                <a:extLst>
                  <a:ext uri="{FF2B5EF4-FFF2-40B4-BE49-F238E27FC236}">
                    <a16:creationId xmlns:a16="http://schemas.microsoft.com/office/drawing/2014/main" id="{7E94F56C-7034-F6F6-383D-624CC4EBF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2888" y="5702563"/>
                <a:ext cx="2057743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EEEFE1-ED1A-E6B7-9527-DA9CFAF5F719}"/>
                  </a:ext>
                </a:extLst>
              </p:cNvPr>
              <p:cNvSpPr txBox="1"/>
              <p:nvPr/>
            </p:nvSpPr>
            <p:spPr bwMode="auto">
              <a:xfrm>
                <a:off x="3440631" y="5956609"/>
                <a:ext cx="4752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能量差距越小，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𝜅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越小，穿透率越大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EEEFE1-ED1A-E6B7-9527-DA9CFAF5F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0631" y="5956609"/>
                <a:ext cx="4752528" cy="369332"/>
              </a:xfrm>
              <a:prstGeom prst="rect">
                <a:avLst/>
              </a:prstGeom>
              <a:blipFill>
                <a:blip r:embed="rId12"/>
                <a:stretch>
                  <a:fillRect l="-1064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E22DBFC-A154-A10A-7047-780085D3C0C0}"/>
              </a:ext>
            </a:extLst>
          </p:cNvPr>
          <p:cNvSpPr txBox="1"/>
          <p:nvPr/>
        </p:nvSpPr>
        <p:spPr bwMode="auto">
          <a:xfrm>
            <a:off x="7028003" y="786770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2683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2359CA-CD66-BD04-F29A-1F853ECB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70123"/>
            <a:ext cx="6912768" cy="65177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E7FE2-FC9E-A067-BAC7-02BBBBBA7017}"/>
              </a:ext>
            </a:extLst>
          </p:cNvPr>
          <p:cNvSpPr/>
          <p:nvPr/>
        </p:nvSpPr>
        <p:spPr>
          <a:xfrm>
            <a:off x="3131840" y="777484"/>
            <a:ext cx="4176464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0DEB54-6D57-FB28-8DAD-45111262A6D5}"/>
              </a:ext>
            </a:extLst>
          </p:cNvPr>
          <p:cNvSpPr/>
          <p:nvPr/>
        </p:nvSpPr>
        <p:spPr>
          <a:xfrm>
            <a:off x="1763688" y="3069216"/>
            <a:ext cx="4392488" cy="12238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6B05A3-4757-0F63-8479-471CB3C5BE43}"/>
                  </a:ext>
                </a:extLst>
              </p:cNvPr>
              <p:cNvSpPr txBox="1"/>
              <p:nvPr/>
            </p:nvSpPr>
            <p:spPr bwMode="auto">
              <a:xfrm>
                <a:off x="251489" y="1024291"/>
                <a:ext cx="2430473" cy="58650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𝜅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𝜅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6B05A3-4757-0F63-8479-471CB3C5B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89" y="1024291"/>
                <a:ext cx="2430473" cy="586507"/>
              </a:xfrm>
              <a:prstGeom prst="rect">
                <a:avLst/>
              </a:prstGeom>
              <a:blipFill>
                <a:blip r:embed="rId3"/>
                <a:stretch>
                  <a:fillRect b="-127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9779D6-7A20-5B17-CBEE-78402E27FC53}"/>
                  </a:ext>
                </a:extLst>
              </p:cNvPr>
              <p:cNvSpPr txBox="1"/>
              <p:nvPr/>
            </p:nvSpPr>
            <p:spPr bwMode="auto">
              <a:xfrm>
                <a:off x="3337168" y="885791"/>
                <a:ext cx="437427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9779D6-7A20-5B17-CBEE-78402E27F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168" y="885791"/>
                <a:ext cx="437427" cy="276999"/>
              </a:xfrm>
              <a:prstGeom prst="rect">
                <a:avLst/>
              </a:prstGeom>
              <a:blipFill>
                <a:blip r:embed="rId4"/>
                <a:stretch>
                  <a:fillRect t="-4348" r="-2778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B590DE-6F31-07FC-388B-358720166707}"/>
                  </a:ext>
                </a:extLst>
              </p:cNvPr>
              <p:cNvSpPr txBox="1"/>
              <p:nvPr/>
            </p:nvSpPr>
            <p:spPr bwMode="auto">
              <a:xfrm>
                <a:off x="3337169" y="5504707"/>
                <a:ext cx="437427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B590DE-6F31-07FC-388B-358720166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169" y="5504707"/>
                <a:ext cx="437427" cy="276999"/>
              </a:xfrm>
              <a:prstGeom prst="rect">
                <a:avLst/>
              </a:prstGeom>
              <a:blipFill>
                <a:blip r:embed="rId5"/>
                <a:stretch>
                  <a:fillRect t="-4348" r="-2778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9255572-95D4-02A2-FE82-B461D20B68A1}"/>
              </a:ext>
            </a:extLst>
          </p:cNvPr>
          <p:cNvSpPr txBox="1"/>
          <p:nvPr/>
        </p:nvSpPr>
        <p:spPr bwMode="auto">
          <a:xfrm>
            <a:off x="467544" y="1772383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822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9426</TotalTime>
  <Words>3510</Words>
  <Application>Microsoft Macintosh PowerPoint</Application>
  <PresentationFormat>On-screen Show (4:3)</PresentationFormat>
  <Paragraphs>537</Paragraphs>
  <Slides>99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5" baseType="lpstr">
      <vt:lpstr>PMingLiU</vt:lpstr>
      <vt:lpstr>Arial</vt:lpstr>
      <vt:lpstr>Calibri</vt:lpstr>
      <vt:lpstr>Cambria Math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572</cp:revision>
  <cp:lastPrinted>2023-12-17T14:38:25Z</cp:lastPrinted>
  <dcterms:created xsi:type="dcterms:W3CDTF">2008-03-17T12:32:20Z</dcterms:created>
  <dcterms:modified xsi:type="dcterms:W3CDTF">2023-12-17T14:40:10Z</dcterms:modified>
</cp:coreProperties>
</file>